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047F6D0-2ADE-4CBC-BED8-9486EB01C6ED}">
  <a:tblStyle styleId="{B047F6D0-2ADE-4CBC-BED8-9486EB01C6E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90"/>
  </p:normalViewPr>
  <p:slideViewPr>
    <p:cSldViewPr snapToGrid="0" snapToObjects="1">
      <p:cViewPr varScale="1">
        <p:scale>
          <a:sx n="116" d="100"/>
          <a:sy n="116" d="100"/>
        </p:scale>
        <p:origin x="8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729165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7148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8438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4307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0550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4512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7606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30740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4372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3712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2967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76357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27342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62917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12045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85515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80863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8249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Shape 4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ctrTitle"/>
          </p:nvPr>
        </p:nvSpPr>
        <p:spPr>
          <a:xfrm>
            <a:off x="3096300" y="1321025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Foodshed Analysis</a:t>
            </a:r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Food Environment Methodology in Ecuador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“foodshed analysis” is a method to characterize the local, directional interactions between culture and the production, distribution and marketing of food.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3" name="Shape 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9200" y="912563"/>
            <a:ext cx="4151300" cy="3318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Shape 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152475"/>
            <a:ext cx="4058276" cy="270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Shape 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175" y="195950"/>
            <a:ext cx="2239195" cy="29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Shape 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0268" y="-12"/>
            <a:ext cx="4203589" cy="3416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Shape 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48024" y="1920350"/>
            <a:ext cx="4043852" cy="3143898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Shape 82"/>
          <p:cNvSpPr txBox="1"/>
          <p:nvPr/>
        </p:nvSpPr>
        <p:spPr>
          <a:xfrm>
            <a:off x="257175" y="3189950"/>
            <a:ext cx="2038800" cy="3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Chimborazo, Ecuador</a:t>
            </a:r>
            <a:endParaRPr b="1"/>
          </a:p>
        </p:txBody>
      </p:sp>
      <p:sp>
        <p:nvSpPr>
          <p:cNvPr id="83" name="Shape 83"/>
          <p:cNvSpPr txBox="1"/>
          <p:nvPr/>
        </p:nvSpPr>
        <p:spPr>
          <a:xfrm>
            <a:off x="3189950" y="1434250"/>
            <a:ext cx="23244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Parishes of Production</a:t>
            </a:r>
            <a:endParaRPr b="1"/>
          </a:p>
        </p:txBody>
      </p:sp>
      <p:sp>
        <p:nvSpPr>
          <p:cNvPr id="84" name="Shape 84"/>
          <p:cNvSpPr txBox="1"/>
          <p:nvPr/>
        </p:nvSpPr>
        <p:spPr>
          <a:xfrm>
            <a:off x="6639575" y="3511425"/>
            <a:ext cx="2312100" cy="2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Production Contribution</a:t>
            </a:r>
            <a:endParaRPr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0" name="Shape 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851" y="61225"/>
            <a:ext cx="3416748" cy="4886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Shape 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9500" y="0"/>
            <a:ext cx="4507460" cy="48865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7141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/>
              <a:t>Production Percentage in Distance from City Centre</a:t>
            </a:r>
            <a:endParaRPr sz="2800"/>
          </a:p>
        </p:txBody>
      </p:sp>
      <p:pic>
        <p:nvPicPr>
          <p:cNvPr id="97" name="Shape 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50" y="1595025"/>
            <a:ext cx="8839199" cy="24923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3" name="Shape 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601" y="128488"/>
            <a:ext cx="3416748" cy="4886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Shape 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9500" y="0"/>
            <a:ext cx="4507460" cy="488652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Shape 105"/>
          <p:cNvSpPr/>
          <p:nvPr/>
        </p:nvSpPr>
        <p:spPr>
          <a:xfrm>
            <a:off x="1132300" y="541500"/>
            <a:ext cx="2464200" cy="2415600"/>
          </a:xfrm>
          <a:prstGeom prst="ellipse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Shape 106"/>
          <p:cNvSpPr/>
          <p:nvPr/>
        </p:nvSpPr>
        <p:spPr>
          <a:xfrm>
            <a:off x="5089025" y="541500"/>
            <a:ext cx="3128400" cy="2987100"/>
          </a:xfrm>
          <a:prstGeom prst="ellipse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Shape 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7775" y="86700"/>
            <a:ext cx="4983053" cy="49700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Shape 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7775" y="86700"/>
            <a:ext cx="4983053" cy="4970097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Shape 117"/>
          <p:cNvSpPr/>
          <p:nvPr/>
        </p:nvSpPr>
        <p:spPr>
          <a:xfrm>
            <a:off x="3281325" y="514200"/>
            <a:ext cx="710400" cy="7347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Shape 118"/>
          <p:cNvSpPr/>
          <p:nvPr/>
        </p:nvSpPr>
        <p:spPr>
          <a:xfrm>
            <a:off x="4126100" y="3003425"/>
            <a:ext cx="710400" cy="7347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Shape 119"/>
          <p:cNvSpPr/>
          <p:nvPr/>
        </p:nvSpPr>
        <p:spPr>
          <a:xfrm>
            <a:off x="4785450" y="1189925"/>
            <a:ext cx="710400" cy="7347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Shape 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7775" y="86700"/>
            <a:ext cx="4983053" cy="4970097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Shape 125"/>
          <p:cNvSpPr/>
          <p:nvPr/>
        </p:nvSpPr>
        <p:spPr>
          <a:xfrm>
            <a:off x="2370375" y="1161150"/>
            <a:ext cx="710400" cy="734700"/>
          </a:xfrm>
          <a:prstGeom prst="ellipse">
            <a:avLst/>
          </a:prstGeom>
          <a:noFill/>
          <a:ln w="2857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1290600" y="218250"/>
            <a:ext cx="65628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Average Crop Production Surplus  </a:t>
            </a:r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2" name="Shape 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565698" y="-152961"/>
            <a:ext cx="4012600" cy="6220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9" name="Shape 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100" y="2082000"/>
            <a:ext cx="4793124" cy="290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Shape 1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0400" y="112125"/>
            <a:ext cx="4905225" cy="297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6" name="Shape 1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199" y="112925"/>
            <a:ext cx="5864559" cy="49176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7" name="Shape 147"/>
          <p:cNvGraphicFramePr/>
          <p:nvPr/>
        </p:nvGraphicFramePr>
        <p:xfrm>
          <a:off x="6094750" y="684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{B047F6D0-2ADE-4CBC-BED8-9486EB01C6ED}</a:tableStyleId>
              </a:tblPr>
              <a:tblGrid>
                <a:gridCol w="2009675"/>
                <a:gridCol w="872275"/>
              </a:tblGrid>
              <a:tr h="41375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/>
                        <a:t>CATEGORIZATION</a:t>
                      </a:r>
                      <a:endParaRPr sz="16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#</a:t>
                      </a:r>
                      <a:endParaRPr b="1"/>
                    </a:p>
                  </a:txBody>
                  <a:tcPr marL="91425" marR="91425" marT="91425" marB="91425"/>
                </a:tc>
              </a:tr>
              <a:tr h="71050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TIENDA </a:t>
                      </a:r>
                      <a:endParaRPr/>
                    </a:p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COMIDA RAPIDA</a:t>
                      </a:r>
                      <a:endParaRPr/>
                    </a:p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PICANTERIA, ETC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/>
                        <a:t>1</a:t>
                      </a:r>
                      <a:endParaRPr sz="1800" b="1"/>
                    </a:p>
                  </a:txBody>
                  <a:tcPr marL="91425" marR="91425" marT="91425" marB="91425"/>
                </a:tc>
              </a:tr>
              <a:tr h="48625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SUPERMARKET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/>
                        <a:t>2</a:t>
                      </a:r>
                      <a:endParaRPr sz="1800" b="1"/>
                    </a:p>
                  </a:txBody>
                  <a:tcPr marL="91425" marR="91425" marT="91425" marB="91425"/>
                </a:tc>
              </a:tr>
              <a:tr h="71050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MERCADO</a:t>
                      </a:r>
                      <a:endParaRPr/>
                    </a:p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FRUTERIA</a:t>
                      </a:r>
                      <a:endParaRPr/>
                    </a:p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VERDULARIA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/>
                        <a:t>3</a:t>
                      </a:r>
                      <a:endParaRPr sz="1800" b="1"/>
                    </a:p>
                  </a:txBody>
                  <a:tcPr marL="91425" marR="91425" marT="91425" marB="91425"/>
                </a:tc>
              </a:tr>
              <a:tr h="71050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AGROECOLOGICAL</a:t>
                      </a:r>
                      <a:endParaRPr/>
                    </a:p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SPACE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/>
                        <a:t>4</a:t>
                      </a:r>
                      <a:endParaRPr sz="1800" b="1"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next</a:t>
            </a:r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54" name="Shape 1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6775" y="391350"/>
            <a:ext cx="4299277" cy="4543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Shape 1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2200" y="400812"/>
            <a:ext cx="4383323" cy="4341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next</a:t>
            </a:r>
            <a:endParaRPr/>
          </a:p>
        </p:txBody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62" name="Shape 1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6775" y="391350"/>
            <a:ext cx="4299277" cy="4543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Shape 1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2200" y="400812"/>
            <a:ext cx="4383323" cy="4341873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Shape 164"/>
          <p:cNvSpPr/>
          <p:nvPr/>
        </p:nvSpPr>
        <p:spPr>
          <a:xfrm>
            <a:off x="2816675" y="3049825"/>
            <a:ext cx="710400" cy="7347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Shape 165"/>
          <p:cNvSpPr/>
          <p:nvPr/>
        </p:nvSpPr>
        <p:spPr>
          <a:xfrm>
            <a:off x="2533650" y="2720525"/>
            <a:ext cx="381000" cy="3783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Shape 166"/>
          <p:cNvSpPr/>
          <p:nvPr/>
        </p:nvSpPr>
        <p:spPr>
          <a:xfrm>
            <a:off x="7181825" y="2956825"/>
            <a:ext cx="710400" cy="7347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Shape 167"/>
          <p:cNvSpPr/>
          <p:nvPr/>
        </p:nvSpPr>
        <p:spPr>
          <a:xfrm>
            <a:off x="6898825" y="2671525"/>
            <a:ext cx="381000" cy="3783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next</a:t>
            </a:r>
            <a:endParaRPr/>
          </a:p>
        </p:txBody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74" name="Shape 1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6775" y="391350"/>
            <a:ext cx="4299277" cy="4543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Shape 1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2200" y="400812"/>
            <a:ext cx="4383323" cy="4341873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Shape 176"/>
          <p:cNvSpPr/>
          <p:nvPr/>
        </p:nvSpPr>
        <p:spPr>
          <a:xfrm>
            <a:off x="3110575" y="1928125"/>
            <a:ext cx="710400" cy="734700"/>
          </a:xfrm>
          <a:prstGeom prst="ellipse">
            <a:avLst/>
          </a:prstGeom>
          <a:noFill/>
          <a:ln w="2857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Shape 177"/>
          <p:cNvSpPr/>
          <p:nvPr/>
        </p:nvSpPr>
        <p:spPr>
          <a:xfrm>
            <a:off x="7500250" y="1928125"/>
            <a:ext cx="710400" cy="734700"/>
          </a:xfrm>
          <a:prstGeom prst="ellipse">
            <a:avLst/>
          </a:prstGeom>
          <a:noFill/>
          <a:ln w="2857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Moving Forward</a:t>
            </a:r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Accessibility vs Socio-Economic Data</a:t>
            </a:r>
            <a:endParaRPr sz="240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2400"/>
              <a:t>Food Desert Model</a:t>
            </a:r>
            <a:endParaRPr sz="240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2400"/>
              <a:t>Opportunities in City Centre </a:t>
            </a:r>
            <a:endParaRPr sz="240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2400"/>
              <a:t>New Production Zones</a:t>
            </a:r>
            <a:endParaRPr sz="2400"/>
          </a:p>
          <a:p>
            <a:pPr marL="0" lvl="0" indent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2400"/>
              <a:t>Health Mapping</a:t>
            </a:r>
            <a:endParaRPr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Macintosh PowerPoint</Application>
  <PresentationFormat>Presentación en pantalla (16:9)</PresentationFormat>
  <Paragraphs>32</Paragraphs>
  <Slides>17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Playfair Display</vt:lpstr>
      <vt:lpstr>Arial</vt:lpstr>
      <vt:lpstr>Lato</vt:lpstr>
      <vt:lpstr>Coral</vt:lpstr>
      <vt:lpstr>Foodshed Analysis</vt:lpstr>
      <vt:lpstr>Presentación de PowerPoint</vt:lpstr>
      <vt:lpstr>Presentación de PowerPoint</vt:lpstr>
      <vt:lpstr>Presentación de PowerPoint</vt:lpstr>
      <vt:lpstr>Presentación de PowerPoint</vt:lpstr>
      <vt:lpstr>Production Percentage in Distance from City Centre</vt:lpstr>
      <vt:lpstr>Presentación de PowerPoint</vt:lpstr>
      <vt:lpstr>Presentación de PowerPoint</vt:lpstr>
      <vt:lpstr>Presentación de PowerPoint</vt:lpstr>
      <vt:lpstr>Presentación de PowerPoint</vt:lpstr>
      <vt:lpstr>Average Crop Production Surplus  </vt:lpstr>
      <vt:lpstr>Presentación de PowerPoint</vt:lpstr>
      <vt:lpstr>Presentación de PowerPoint</vt:lpstr>
      <vt:lpstr>What next</vt:lpstr>
      <vt:lpstr>What next</vt:lpstr>
      <vt:lpstr>What next</vt:lpstr>
      <vt:lpstr>Moving Forward</vt:lpstr>
    </vt:vector>
  </TitlesOfParts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Foodshed Analysis</dc:title>
  <cp:lastModifiedBy>Usuario de Microsoft Office</cp:lastModifiedBy>
  <cp:revision>1</cp:revision>
  <dcterms:modified xsi:type="dcterms:W3CDTF">2018-02-20T12:56:41Z</dcterms:modified>
</cp:coreProperties>
</file>