
<file path=[Content_Types].xml><?xml version="1.0" encoding="utf-8"?>
<Types xmlns="http://schemas.openxmlformats.org/package/2006/content-types">
  <Default Extension="xml" ContentType="application/xml"/>
  <Default Extension="jpeg" ContentType="image/jpeg"/>
  <Default Extension="tiff" ContentType="image/tiff"/>
  <Default Extension="mp4" ContentType="video/mp4"/>
  <Default Extension="jpg" ContentType="image/jpeg"/>
  <Default Extension="rels" ContentType="application/vnd.openxmlformats-package.relationships+xml"/>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1"/>
  </p:notesMasterIdLst>
  <p:sldIdLst>
    <p:sldId id="497" r:id="rId2"/>
    <p:sldId id="498" r:id="rId3"/>
    <p:sldId id="406" r:id="rId4"/>
    <p:sldId id="486" r:id="rId5"/>
    <p:sldId id="455" r:id="rId6"/>
    <p:sldId id="407" r:id="rId7"/>
    <p:sldId id="489" r:id="rId8"/>
    <p:sldId id="488" r:id="rId9"/>
    <p:sldId id="490" r:id="rId10"/>
    <p:sldId id="453" r:id="rId11"/>
    <p:sldId id="409" r:id="rId12"/>
    <p:sldId id="447" r:id="rId13"/>
    <p:sldId id="487" r:id="rId14"/>
    <p:sldId id="449" r:id="rId15"/>
    <p:sldId id="448" r:id="rId16"/>
    <p:sldId id="456" r:id="rId17"/>
    <p:sldId id="496" r:id="rId18"/>
    <p:sldId id="499" r:id="rId19"/>
    <p:sldId id="500" r:id="rId20"/>
    <p:sldId id="457" r:id="rId21"/>
    <p:sldId id="458" r:id="rId22"/>
    <p:sldId id="459" r:id="rId23"/>
    <p:sldId id="491" r:id="rId24"/>
    <p:sldId id="461" r:id="rId25"/>
    <p:sldId id="462" r:id="rId26"/>
    <p:sldId id="463" r:id="rId27"/>
    <p:sldId id="492" r:id="rId28"/>
    <p:sldId id="464" r:id="rId29"/>
    <p:sldId id="465" r:id="rId30"/>
    <p:sldId id="495" r:id="rId31"/>
    <p:sldId id="493" r:id="rId32"/>
    <p:sldId id="494" r:id="rId33"/>
    <p:sldId id="410" r:id="rId34"/>
    <p:sldId id="412" r:id="rId35"/>
    <p:sldId id="413" r:id="rId36"/>
    <p:sldId id="414" r:id="rId37"/>
    <p:sldId id="415" r:id="rId38"/>
    <p:sldId id="416" r:id="rId39"/>
    <p:sldId id="387" r:id="rId40"/>
    <p:sldId id="391" r:id="rId41"/>
    <p:sldId id="388" r:id="rId42"/>
    <p:sldId id="389" r:id="rId43"/>
    <p:sldId id="392" r:id="rId44"/>
    <p:sldId id="390" r:id="rId45"/>
    <p:sldId id="395" r:id="rId46"/>
    <p:sldId id="397" r:id="rId47"/>
    <p:sldId id="398" r:id="rId48"/>
    <p:sldId id="399" r:id="rId49"/>
    <p:sldId id="400" r:id="rId50"/>
    <p:sldId id="401" r:id="rId51"/>
    <p:sldId id="402" r:id="rId52"/>
    <p:sldId id="403" r:id="rId53"/>
    <p:sldId id="365" r:id="rId54"/>
    <p:sldId id="393" r:id="rId55"/>
    <p:sldId id="366" r:id="rId56"/>
    <p:sldId id="367" r:id="rId57"/>
    <p:sldId id="368" r:id="rId58"/>
    <p:sldId id="369" r:id="rId59"/>
    <p:sldId id="370" r:id="rId60"/>
    <p:sldId id="371" r:id="rId61"/>
    <p:sldId id="372" r:id="rId62"/>
    <p:sldId id="374" r:id="rId63"/>
    <p:sldId id="394" r:id="rId64"/>
    <p:sldId id="377" r:id="rId65"/>
    <p:sldId id="379" r:id="rId66"/>
    <p:sldId id="380" r:id="rId67"/>
    <p:sldId id="381" r:id="rId68"/>
    <p:sldId id="382" r:id="rId69"/>
    <p:sldId id="383" r:id="rId70"/>
    <p:sldId id="386" r:id="rId71"/>
    <p:sldId id="354" r:id="rId72"/>
    <p:sldId id="355" r:id="rId73"/>
    <p:sldId id="356" r:id="rId74"/>
    <p:sldId id="359" r:id="rId75"/>
    <p:sldId id="360" r:id="rId76"/>
    <p:sldId id="361" r:id="rId77"/>
    <p:sldId id="364" r:id="rId78"/>
    <p:sldId id="485" r:id="rId79"/>
    <p:sldId id="363" r:id="rId80"/>
    <p:sldId id="258" r:id="rId81"/>
    <p:sldId id="347" r:id="rId82"/>
    <p:sldId id="257" r:id="rId83"/>
    <p:sldId id="259" r:id="rId84"/>
    <p:sldId id="261" r:id="rId85"/>
    <p:sldId id="343" r:id="rId86"/>
    <p:sldId id="260" r:id="rId87"/>
    <p:sldId id="349" r:id="rId88"/>
    <p:sldId id="262" r:id="rId89"/>
    <p:sldId id="348" r:id="rId90"/>
    <p:sldId id="263" r:id="rId91"/>
    <p:sldId id="264" r:id="rId92"/>
    <p:sldId id="303" r:id="rId93"/>
    <p:sldId id="270" r:id="rId94"/>
    <p:sldId id="265" r:id="rId95"/>
    <p:sldId id="266" r:id="rId96"/>
    <p:sldId id="267" r:id="rId97"/>
    <p:sldId id="271" r:id="rId98"/>
    <p:sldId id="321" r:id="rId99"/>
    <p:sldId id="275" r:id="rId100"/>
    <p:sldId id="276" r:id="rId101"/>
    <p:sldId id="278" r:id="rId102"/>
    <p:sldId id="281" r:id="rId103"/>
    <p:sldId id="282" r:id="rId104"/>
    <p:sldId id="283" r:id="rId105"/>
    <p:sldId id="284" r:id="rId106"/>
    <p:sldId id="286" r:id="rId107"/>
    <p:sldId id="287" r:id="rId108"/>
    <p:sldId id="288" r:id="rId109"/>
    <p:sldId id="297" r:id="rId110"/>
    <p:sldId id="306" r:id="rId111"/>
    <p:sldId id="330" r:id="rId112"/>
    <p:sldId id="342" r:id="rId113"/>
    <p:sldId id="344" r:id="rId114"/>
    <p:sldId id="350" r:id="rId115"/>
    <p:sldId id="351" r:id="rId116"/>
    <p:sldId id="353" r:id="rId117"/>
    <p:sldId id="345" r:id="rId118"/>
    <p:sldId id="352" r:id="rId119"/>
    <p:sldId id="315"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oría del cambio de comportamiento" id="{F2BD25E1-2BF7-A642-A9EC-BE3CBAB106FE}">
          <p14:sldIdLst>
            <p14:sldId id="497"/>
            <p14:sldId id="498"/>
            <p14:sldId id="406"/>
            <p14:sldId id="486"/>
            <p14:sldId id="455"/>
            <p14:sldId id="407"/>
            <p14:sldId id="489"/>
            <p14:sldId id="488"/>
            <p14:sldId id="490"/>
            <p14:sldId id="453"/>
            <p14:sldId id="409"/>
            <p14:sldId id="447"/>
            <p14:sldId id="487"/>
            <p14:sldId id="449"/>
            <p14:sldId id="448"/>
            <p14:sldId id="456"/>
            <p14:sldId id="496"/>
            <p14:sldId id="499"/>
            <p14:sldId id="500"/>
            <p14:sldId id="457"/>
            <p14:sldId id="458"/>
            <p14:sldId id="459"/>
            <p14:sldId id="491"/>
            <p14:sldId id="461"/>
            <p14:sldId id="462"/>
            <p14:sldId id="463"/>
            <p14:sldId id="492"/>
            <p14:sldId id="464"/>
            <p14:sldId id="465"/>
          </p14:sldIdLst>
        </p14:section>
        <p14:section name="Hacer funcionar la comida local" id="{B9106D90-C0AE-474E-86B3-F290DEA2B0D9}">
          <p14:sldIdLst>
            <p14:sldId id="495"/>
            <p14:sldId id="493"/>
            <p14:sldId id="494"/>
            <p14:sldId id="410"/>
            <p14:sldId id="412"/>
            <p14:sldId id="413"/>
            <p14:sldId id="414"/>
            <p14:sldId id="415"/>
            <p14:sldId id="416"/>
          </p14:sldIdLst>
        </p14:section>
        <p14:section name="Food for Life" id="{A3FD372C-1B5F-0841-B168-F606211271C2}">
          <p14:sldIdLst>
            <p14:sldId id="387"/>
            <p14:sldId id="391"/>
            <p14:sldId id="388"/>
            <p14:sldId id="389"/>
            <p14:sldId id="392"/>
            <p14:sldId id="390"/>
            <p14:sldId id="395"/>
            <p14:sldId id="397"/>
            <p14:sldId id="398"/>
            <p14:sldId id="399"/>
            <p14:sldId id="400"/>
            <p14:sldId id="401"/>
            <p14:sldId id="402"/>
            <p14:sldId id="403"/>
          </p14:sldIdLst>
        </p14:section>
        <p14:section name="Growing Communities" id="{DB62FA93-7463-C34A-A88A-6855F6336A79}">
          <p14:sldIdLst>
            <p14:sldId id="365"/>
            <p14:sldId id="393"/>
            <p14:sldId id="366"/>
            <p14:sldId id="367"/>
            <p14:sldId id="368"/>
            <p14:sldId id="369"/>
            <p14:sldId id="370"/>
            <p14:sldId id="371"/>
            <p14:sldId id="372"/>
            <p14:sldId id="374"/>
            <p14:sldId id="394"/>
            <p14:sldId id="377"/>
            <p14:sldId id="379"/>
            <p14:sldId id="380"/>
            <p14:sldId id="381"/>
            <p14:sldId id="382"/>
            <p14:sldId id="383"/>
            <p14:sldId id="386"/>
          </p14:sldIdLst>
        </p14:section>
        <p14:section name="Sustainable Fish Cities" id="{CAB02023-5A19-0B43-8552-EC588C30BFE4}">
          <p14:sldIdLst>
            <p14:sldId id="354"/>
            <p14:sldId id="355"/>
            <p14:sldId id="356"/>
            <p14:sldId id="359"/>
            <p14:sldId id="360"/>
            <p14:sldId id="361"/>
            <p14:sldId id="364"/>
            <p14:sldId id="485"/>
            <p14:sldId id="363"/>
          </p14:sldIdLst>
        </p14:section>
        <p14:section name="Incredible Edibles" id="{A969BBD1-4EB1-5C44-99D2-F759366CE4BE}">
          <p14:sldIdLst>
            <p14:sldId id="258"/>
            <p14:sldId id="347"/>
            <p14:sldId id="257"/>
            <p14:sldId id="259"/>
            <p14:sldId id="261"/>
            <p14:sldId id="343"/>
            <p14:sldId id="260"/>
            <p14:sldId id="349"/>
            <p14:sldId id="262"/>
            <p14:sldId id="348"/>
            <p14:sldId id="263"/>
            <p14:sldId id="264"/>
            <p14:sldId id="303"/>
            <p14:sldId id="270"/>
            <p14:sldId id="265"/>
            <p14:sldId id="266"/>
            <p14:sldId id="267"/>
            <p14:sldId id="271"/>
            <p14:sldId id="321"/>
            <p14:sldId id="275"/>
            <p14:sldId id="276"/>
            <p14:sldId id="278"/>
            <p14:sldId id="281"/>
            <p14:sldId id="282"/>
            <p14:sldId id="283"/>
            <p14:sldId id="284"/>
            <p14:sldId id="286"/>
            <p14:sldId id="287"/>
            <p14:sldId id="288"/>
            <p14:sldId id="297"/>
            <p14:sldId id="306"/>
            <p14:sldId id="330"/>
            <p14:sldId id="342"/>
            <p14:sldId id="344"/>
            <p14:sldId id="350"/>
            <p14:sldId id="351"/>
            <p14:sldId id="353"/>
            <p14:sldId id="345"/>
            <p14:sldId id="352"/>
            <p14:sldId id="315"/>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an" initials="ICF" lastIdx="0" clrIdx="0">
    <p:extLst/>
  </p:cmAuthor>
  <p:cmAuthor id="2" name="Ian" initials="ICF [2]" lastIdx="0"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F1401"/>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5642" autoAdjust="0"/>
    <p:restoredTop sz="60280"/>
  </p:normalViewPr>
  <p:slideViewPr>
    <p:cSldViewPr snapToGrid="0">
      <p:cViewPr>
        <p:scale>
          <a:sx n="49" d="100"/>
          <a:sy n="49" d="100"/>
        </p:scale>
        <p:origin x="824" y="568"/>
      </p:cViewPr>
      <p:guideLst/>
    </p:cSldViewPr>
  </p:slideViewPr>
  <p:outlineViewPr>
    <p:cViewPr>
      <p:scale>
        <a:sx n="33" d="100"/>
        <a:sy n="33" d="100"/>
      </p:scale>
      <p:origin x="0" y="0"/>
    </p:cViewPr>
  </p:outlineViewPr>
  <p:notesTextViewPr>
    <p:cViewPr>
      <p:scale>
        <a:sx n="95" d="100"/>
        <a:sy n="95" d="100"/>
      </p:scale>
      <p:origin x="0" y="0"/>
    </p:cViewPr>
  </p:notesTextViewPr>
  <p:notesViewPr>
    <p:cSldViewPr snapToGrid="0" showGuides="1">
      <p:cViewPr varScale="1">
        <p:scale>
          <a:sx n="54" d="100"/>
          <a:sy n="54" d="100"/>
        </p:scale>
        <p:origin x="3216" y="2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notesMaster" Target="notesMasters/notesMaster1.xml"/><Relationship Id="rId122" Type="http://schemas.openxmlformats.org/officeDocument/2006/relationships/commentAuthors" Target="commentAuthors.xml"/><Relationship Id="rId123" Type="http://schemas.openxmlformats.org/officeDocument/2006/relationships/presProps" Target="presProps.xml"/><Relationship Id="rId124" Type="http://schemas.openxmlformats.org/officeDocument/2006/relationships/viewProps" Target="viewProps.xml"/><Relationship Id="rId125" Type="http://schemas.openxmlformats.org/officeDocument/2006/relationships/theme" Target="theme/theme1.xml"/><Relationship Id="rId12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C3EE9D-8FD6-054D-BD25-EF1248DDF5F6}" type="doc">
      <dgm:prSet loTypeId="urn:microsoft.com/office/officeart/2005/8/layout/hProcess7" loCatId="" qsTypeId="urn:microsoft.com/office/officeart/2005/8/quickstyle/simple4" qsCatId="simple" csTypeId="urn:microsoft.com/office/officeart/2005/8/colors/accent1_2" csCatId="accent1" phldr="1"/>
      <dgm:spPr/>
      <dgm:t>
        <a:bodyPr/>
        <a:lstStyle/>
        <a:p>
          <a:endParaRPr lang="en-US"/>
        </a:p>
      </dgm:t>
    </dgm:pt>
    <dgm:pt modelId="{2A3FBF72-A533-CB4D-BD13-CABEC541DDAA}">
      <dgm:prSet phldrT="[Text]"/>
      <dgm:spPr/>
      <dgm:t>
        <a:bodyPr/>
        <a:lstStyle/>
        <a:p>
          <a:r>
            <a:rPr lang="en-US" dirty="0" err="1" smtClean="0"/>
            <a:t>Factores</a:t>
          </a:r>
          <a:r>
            <a:rPr lang="en-US" dirty="0" smtClean="0"/>
            <a:t> </a:t>
          </a:r>
          <a:r>
            <a:rPr lang="en-US" dirty="0" err="1" smtClean="0"/>
            <a:t>Externos</a:t>
          </a:r>
          <a:endParaRPr lang="en-US" dirty="0"/>
        </a:p>
      </dgm:t>
    </dgm:pt>
    <dgm:pt modelId="{B2CD18C1-7603-4F4F-8163-2134FC460D54}" type="parTrans" cxnId="{52DC378A-EEB6-9A43-8C57-73DB3C25B183}">
      <dgm:prSet/>
      <dgm:spPr/>
      <dgm:t>
        <a:bodyPr/>
        <a:lstStyle/>
        <a:p>
          <a:endParaRPr lang="en-US"/>
        </a:p>
      </dgm:t>
    </dgm:pt>
    <dgm:pt modelId="{1246908C-B7E2-C549-8388-30EC13AD263E}" type="sibTrans" cxnId="{52DC378A-EEB6-9A43-8C57-73DB3C25B183}">
      <dgm:prSet/>
      <dgm:spPr/>
      <dgm:t>
        <a:bodyPr/>
        <a:lstStyle/>
        <a:p>
          <a:endParaRPr lang="en-US"/>
        </a:p>
      </dgm:t>
    </dgm:pt>
    <dgm:pt modelId="{33C74AC9-79F6-A342-80AE-6A2832BED7EF}">
      <dgm:prSet phldrT="[Text]"/>
      <dgm:spPr/>
      <dgm:t>
        <a:bodyPr/>
        <a:lstStyle/>
        <a:p>
          <a:r>
            <a:rPr lang="en-US" dirty="0" err="1" smtClean="0"/>
            <a:t>Cultura</a:t>
          </a:r>
          <a:r>
            <a:rPr lang="en-US" dirty="0" smtClean="0"/>
            <a:t> y </a:t>
          </a:r>
          <a:r>
            <a:rPr lang="en-US" dirty="0" err="1" smtClean="0"/>
            <a:t>subcultura</a:t>
          </a:r>
          <a:endParaRPr lang="en-US" dirty="0"/>
        </a:p>
      </dgm:t>
    </dgm:pt>
    <dgm:pt modelId="{9D203C4D-2143-B54B-8101-58D955652D39}" type="parTrans" cxnId="{758795E4-6F26-F744-BC77-C2CB61D262C4}">
      <dgm:prSet/>
      <dgm:spPr/>
      <dgm:t>
        <a:bodyPr/>
        <a:lstStyle/>
        <a:p>
          <a:endParaRPr lang="en-US"/>
        </a:p>
      </dgm:t>
    </dgm:pt>
    <dgm:pt modelId="{42FF285C-8454-CC4C-A455-DFE09603B3E8}" type="sibTrans" cxnId="{758795E4-6F26-F744-BC77-C2CB61D262C4}">
      <dgm:prSet/>
      <dgm:spPr/>
      <dgm:t>
        <a:bodyPr/>
        <a:lstStyle/>
        <a:p>
          <a:endParaRPr lang="en-US"/>
        </a:p>
      </dgm:t>
    </dgm:pt>
    <dgm:pt modelId="{0FFC1BA8-E62C-D446-994D-2E94C715F28B}">
      <dgm:prSet phldrT="[Text]"/>
      <dgm:spPr/>
      <dgm:t>
        <a:bodyPr/>
        <a:lstStyle/>
        <a:p>
          <a:r>
            <a:rPr lang="en-US" dirty="0" err="1" smtClean="0"/>
            <a:t>Factores</a:t>
          </a:r>
          <a:r>
            <a:rPr lang="en-US" dirty="0" smtClean="0"/>
            <a:t> </a:t>
          </a:r>
          <a:r>
            <a:rPr lang="en-US" dirty="0" err="1" smtClean="0"/>
            <a:t>Internos</a:t>
          </a:r>
          <a:endParaRPr lang="en-US" dirty="0"/>
        </a:p>
      </dgm:t>
    </dgm:pt>
    <dgm:pt modelId="{A9D5ADD8-9285-4D4F-BB2B-1742855FF300}" type="parTrans" cxnId="{63F77752-0A23-654A-8FD4-3F544E1231C6}">
      <dgm:prSet/>
      <dgm:spPr/>
      <dgm:t>
        <a:bodyPr/>
        <a:lstStyle/>
        <a:p>
          <a:endParaRPr lang="en-US"/>
        </a:p>
      </dgm:t>
    </dgm:pt>
    <dgm:pt modelId="{B108F2E6-EC30-7B48-91D1-280A69706C90}" type="sibTrans" cxnId="{63F77752-0A23-654A-8FD4-3F544E1231C6}">
      <dgm:prSet/>
      <dgm:spPr/>
      <dgm:t>
        <a:bodyPr/>
        <a:lstStyle/>
        <a:p>
          <a:endParaRPr lang="en-US"/>
        </a:p>
      </dgm:t>
    </dgm:pt>
    <dgm:pt modelId="{D0300850-CB89-904F-A2FB-852251127E9E}">
      <dgm:prSet phldrT="[Text]"/>
      <dgm:spPr/>
      <dgm:t>
        <a:bodyPr/>
        <a:lstStyle/>
        <a:p>
          <a:r>
            <a:rPr lang="en-US" dirty="0" err="1" smtClean="0"/>
            <a:t>Motivación</a:t>
          </a:r>
          <a:endParaRPr lang="en-US" dirty="0"/>
        </a:p>
      </dgm:t>
    </dgm:pt>
    <dgm:pt modelId="{B4FC1990-FF1B-1840-8D70-E3C4525792D8}" type="parTrans" cxnId="{1127FC9F-7AEB-E64F-9ABE-B5111E53973A}">
      <dgm:prSet/>
      <dgm:spPr/>
      <dgm:t>
        <a:bodyPr/>
        <a:lstStyle/>
        <a:p>
          <a:endParaRPr lang="en-US"/>
        </a:p>
      </dgm:t>
    </dgm:pt>
    <dgm:pt modelId="{35C09E52-840F-1448-B01A-0D7E8B71556C}" type="sibTrans" cxnId="{1127FC9F-7AEB-E64F-9ABE-B5111E53973A}">
      <dgm:prSet/>
      <dgm:spPr/>
      <dgm:t>
        <a:bodyPr/>
        <a:lstStyle/>
        <a:p>
          <a:endParaRPr lang="en-US"/>
        </a:p>
      </dgm:t>
    </dgm:pt>
    <dgm:pt modelId="{F2AE315F-EC6E-2E49-B058-80665C0027CA}">
      <dgm:prSet phldrT="[Text]"/>
      <dgm:spPr/>
      <dgm:t>
        <a:bodyPr/>
        <a:lstStyle/>
        <a:p>
          <a:r>
            <a:rPr lang="en-US" dirty="0" err="1" smtClean="0"/>
            <a:t>Clase</a:t>
          </a:r>
          <a:r>
            <a:rPr lang="en-US" dirty="0" smtClean="0"/>
            <a:t> social</a:t>
          </a:r>
          <a:endParaRPr lang="en-US" dirty="0"/>
        </a:p>
      </dgm:t>
    </dgm:pt>
    <dgm:pt modelId="{C9B40544-AD6A-264F-BEBF-410945767BD8}" type="parTrans" cxnId="{FBB43D98-F7C3-E14C-964B-E3303FF2F3EA}">
      <dgm:prSet/>
      <dgm:spPr/>
      <dgm:t>
        <a:bodyPr/>
        <a:lstStyle/>
        <a:p>
          <a:endParaRPr lang="en-US"/>
        </a:p>
      </dgm:t>
    </dgm:pt>
    <dgm:pt modelId="{8A9806A8-3F0D-0442-9350-E1ED6A4C9EA2}" type="sibTrans" cxnId="{FBB43D98-F7C3-E14C-964B-E3303FF2F3EA}">
      <dgm:prSet/>
      <dgm:spPr/>
      <dgm:t>
        <a:bodyPr/>
        <a:lstStyle/>
        <a:p>
          <a:endParaRPr lang="en-US"/>
        </a:p>
      </dgm:t>
    </dgm:pt>
    <dgm:pt modelId="{5C515DFA-0913-D741-819F-6EE1DB6B5C4B}">
      <dgm:prSet phldrT="[Text]"/>
      <dgm:spPr/>
      <dgm:t>
        <a:bodyPr/>
        <a:lstStyle/>
        <a:p>
          <a:r>
            <a:rPr lang="en-US" dirty="0" err="1" smtClean="0"/>
            <a:t>Grupos</a:t>
          </a:r>
          <a:r>
            <a:rPr lang="en-US" dirty="0" smtClean="0"/>
            <a:t> </a:t>
          </a:r>
          <a:r>
            <a:rPr lang="en-US" dirty="0" err="1" smtClean="0"/>
            <a:t>sociales</a:t>
          </a:r>
          <a:r>
            <a:rPr lang="en-US" dirty="0" smtClean="0"/>
            <a:t>/</a:t>
          </a:r>
          <a:r>
            <a:rPr lang="en-US" dirty="0" err="1" smtClean="0"/>
            <a:t>familia</a:t>
          </a:r>
          <a:endParaRPr lang="en-US" dirty="0"/>
        </a:p>
      </dgm:t>
    </dgm:pt>
    <dgm:pt modelId="{EE58E393-4156-EE4B-B636-BCB63503D6E5}" type="parTrans" cxnId="{D24CC1A6-EEB5-F24C-AA66-E145C63A62C6}">
      <dgm:prSet/>
      <dgm:spPr/>
      <dgm:t>
        <a:bodyPr/>
        <a:lstStyle/>
        <a:p>
          <a:endParaRPr lang="en-US"/>
        </a:p>
      </dgm:t>
    </dgm:pt>
    <dgm:pt modelId="{A33AA252-5332-C648-BE7D-8E8B76E0FFB8}" type="sibTrans" cxnId="{D24CC1A6-EEB5-F24C-AA66-E145C63A62C6}">
      <dgm:prSet/>
      <dgm:spPr/>
      <dgm:t>
        <a:bodyPr/>
        <a:lstStyle/>
        <a:p>
          <a:endParaRPr lang="en-US"/>
        </a:p>
      </dgm:t>
    </dgm:pt>
    <dgm:pt modelId="{B5BAA9BC-9C24-2E48-8768-6BC68A5CFEDF}">
      <dgm:prSet phldrT="[Text]"/>
      <dgm:spPr/>
      <dgm:t>
        <a:bodyPr/>
        <a:lstStyle/>
        <a:p>
          <a:r>
            <a:rPr lang="en-US" dirty="0" err="1" smtClean="0"/>
            <a:t>Influencias</a:t>
          </a:r>
          <a:r>
            <a:rPr lang="en-US" dirty="0" smtClean="0"/>
            <a:t> </a:t>
          </a:r>
          <a:r>
            <a:rPr lang="en-US" dirty="0" err="1" smtClean="0"/>
            <a:t>personales</a:t>
          </a:r>
          <a:endParaRPr lang="en-US" dirty="0"/>
        </a:p>
      </dgm:t>
    </dgm:pt>
    <dgm:pt modelId="{0B92F568-0A80-254A-8A83-547FFCAC98CF}" type="parTrans" cxnId="{8C5BAB65-E3A7-EF4B-862C-900957160CA7}">
      <dgm:prSet/>
      <dgm:spPr/>
      <dgm:t>
        <a:bodyPr/>
        <a:lstStyle/>
        <a:p>
          <a:endParaRPr lang="en-US"/>
        </a:p>
      </dgm:t>
    </dgm:pt>
    <dgm:pt modelId="{D645ED93-95D7-5645-B260-82FFF949B75E}" type="sibTrans" cxnId="{8C5BAB65-E3A7-EF4B-862C-900957160CA7}">
      <dgm:prSet/>
      <dgm:spPr/>
      <dgm:t>
        <a:bodyPr/>
        <a:lstStyle/>
        <a:p>
          <a:endParaRPr lang="en-US"/>
        </a:p>
      </dgm:t>
    </dgm:pt>
    <dgm:pt modelId="{77CDA53F-4237-F74B-93F1-50ED27939D4E}">
      <dgm:prSet phldrT="[Text]"/>
      <dgm:spPr/>
      <dgm:t>
        <a:bodyPr/>
        <a:lstStyle/>
        <a:p>
          <a:r>
            <a:rPr lang="en-US" dirty="0" err="1" smtClean="0"/>
            <a:t>Determinantes</a:t>
          </a:r>
          <a:r>
            <a:rPr lang="en-US" dirty="0" smtClean="0"/>
            <a:t> </a:t>
          </a:r>
          <a:r>
            <a:rPr lang="en-US" dirty="0" err="1" smtClean="0"/>
            <a:t>situacionales</a:t>
          </a:r>
          <a:endParaRPr lang="en-US" dirty="0"/>
        </a:p>
      </dgm:t>
    </dgm:pt>
    <dgm:pt modelId="{A445D9DD-9CDD-E449-8EAB-4E543F467A9B}" type="parTrans" cxnId="{24748FAE-F736-284B-885E-3A18D3D8EB8B}">
      <dgm:prSet/>
      <dgm:spPr/>
      <dgm:t>
        <a:bodyPr/>
        <a:lstStyle/>
        <a:p>
          <a:endParaRPr lang="en-US"/>
        </a:p>
      </dgm:t>
    </dgm:pt>
    <dgm:pt modelId="{89E07C9C-B485-3D4E-8A5B-E2BFDA5763B8}" type="sibTrans" cxnId="{24748FAE-F736-284B-885E-3A18D3D8EB8B}">
      <dgm:prSet/>
      <dgm:spPr/>
      <dgm:t>
        <a:bodyPr/>
        <a:lstStyle/>
        <a:p>
          <a:endParaRPr lang="en-US"/>
        </a:p>
      </dgm:t>
    </dgm:pt>
    <dgm:pt modelId="{D1F99AFA-E4A5-2148-8380-888D7AF91C74}">
      <dgm:prSet phldrT="[Text]"/>
      <dgm:spPr/>
      <dgm:t>
        <a:bodyPr/>
        <a:lstStyle/>
        <a:p>
          <a:r>
            <a:rPr lang="en-US" dirty="0" err="1" smtClean="0"/>
            <a:t>Perceptión</a:t>
          </a:r>
          <a:endParaRPr lang="en-US" dirty="0"/>
        </a:p>
      </dgm:t>
    </dgm:pt>
    <dgm:pt modelId="{FD569BDA-DD15-F64C-8E22-5341A4589FB3}" type="parTrans" cxnId="{958C381E-C644-9448-AE63-91E9F1419660}">
      <dgm:prSet/>
      <dgm:spPr/>
      <dgm:t>
        <a:bodyPr/>
        <a:lstStyle/>
        <a:p>
          <a:endParaRPr lang="en-US"/>
        </a:p>
      </dgm:t>
    </dgm:pt>
    <dgm:pt modelId="{E7017C0E-AC06-1549-8ACD-8205E80FDAED}" type="sibTrans" cxnId="{958C381E-C644-9448-AE63-91E9F1419660}">
      <dgm:prSet/>
      <dgm:spPr/>
      <dgm:t>
        <a:bodyPr/>
        <a:lstStyle/>
        <a:p>
          <a:endParaRPr lang="en-US"/>
        </a:p>
      </dgm:t>
    </dgm:pt>
    <dgm:pt modelId="{DD97616D-B0FC-404F-9C36-D346CEB4D840}">
      <dgm:prSet phldrT="[Text]"/>
      <dgm:spPr/>
      <dgm:t>
        <a:bodyPr/>
        <a:lstStyle/>
        <a:p>
          <a:r>
            <a:rPr lang="en-US" dirty="0" err="1" smtClean="0"/>
            <a:t>Experiencia</a:t>
          </a:r>
          <a:r>
            <a:rPr lang="en-US" dirty="0" smtClean="0"/>
            <a:t> y </a:t>
          </a:r>
          <a:r>
            <a:rPr lang="en-US" dirty="0" err="1" smtClean="0"/>
            <a:t>aprendizaje</a:t>
          </a:r>
          <a:endParaRPr lang="en-US" dirty="0"/>
        </a:p>
      </dgm:t>
    </dgm:pt>
    <dgm:pt modelId="{83AA89D2-EF54-8E45-B430-BE1F8BA04FB8}" type="parTrans" cxnId="{A4564492-AD5C-6B42-A79C-94D8DA021F36}">
      <dgm:prSet/>
      <dgm:spPr/>
      <dgm:t>
        <a:bodyPr/>
        <a:lstStyle/>
        <a:p>
          <a:endParaRPr lang="en-US"/>
        </a:p>
      </dgm:t>
    </dgm:pt>
    <dgm:pt modelId="{0D234D4D-A5A3-8E4C-BA99-A03D1561DAD5}" type="sibTrans" cxnId="{A4564492-AD5C-6B42-A79C-94D8DA021F36}">
      <dgm:prSet/>
      <dgm:spPr/>
      <dgm:t>
        <a:bodyPr/>
        <a:lstStyle/>
        <a:p>
          <a:endParaRPr lang="en-US"/>
        </a:p>
      </dgm:t>
    </dgm:pt>
    <dgm:pt modelId="{D4DCB3F5-C227-6847-A26D-6F75E8E1497B}">
      <dgm:prSet phldrT="[Text]"/>
      <dgm:spPr/>
      <dgm:t>
        <a:bodyPr/>
        <a:lstStyle/>
        <a:p>
          <a:r>
            <a:rPr lang="en-US" dirty="0" err="1" smtClean="0"/>
            <a:t>Características</a:t>
          </a:r>
          <a:r>
            <a:rPr lang="en-US" dirty="0" smtClean="0"/>
            <a:t> </a:t>
          </a:r>
          <a:r>
            <a:rPr lang="en-US" dirty="0" err="1" smtClean="0"/>
            <a:t>demográficas</a:t>
          </a:r>
          <a:r>
            <a:rPr lang="en-US" dirty="0" smtClean="0"/>
            <a:t>, </a:t>
          </a:r>
        </a:p>
        <a:p>
          <a:r>
            <a:rPr lang="en-US" dirty="0" err="1" smtClean="0"/>
            <a:t>socioeconómicas</a:t>
          </a:r>
          <a:r>
            <a:rPr lang="en-US" dirty="0" smtClean="0"/>
            <a:t> y </a:t>
          </a:r>
          <a:r>
            <a:rPr lang="en-US" dirty="0" err="1" smtClean="0"/>
            <a:t>psicologicas</a:t>
          </a:r>
          <a:endParaRPr lang="en-US" dirty="0"/>
        </a:p>
      </dgm:t>
    </dgm:pt>
    <dgm:pt modelId="{8DE91CEC-B4D2-904C-A745-C0A2864B0947}" type="parTrans" cxnId="{0A7FA25C-2099-2343-88C6-EBCFD64E8641}">
      <dgm:prSet/>
      <dgm:spPr/>
      <dgm:t>
        <a:bodyPr/>
        <a:lstStyle/>
        <a:p>
          <a:endParaRPr lang="en-US"/>
        </a:p>
      </dgm:t>
    </dgm:pt>
    <dgm:pt modelId="{57AAAA87-E8CF-4845-A1A5-3A0D4FBAF1EC}" type="sibTrans" cxnId="{0A7FA25C-2099-2343-88C6-EBCFD64E8641}">
      <dgm:prSet/>
      <dgm:spPr/>
      <dgm:t>
        <a:bodyPr/>
        <a:lstStyle/>
        <a:p>
          <a:endParaRPr lang="en-US"/>
        </a:p>
      </dgm:t>
    </dgm:pt>
    <dgm:pt modelId="{F6A7147A-3C7C-D14D-9245-60A2DF092FDD}">
      <dgm:prSet phldrT="[Text]"/>
      <dgm:spPr/>
      <dgm:t>
        <a:bodyPr/>
        <a:lstStyle/>
        <a:p>
          <a:r>
            <a:rPr lang="en-US" dirty="0" err="1" smtClean="0"/>
            <a:t>Actitudes</a:t>
          </a:r>
          <a:endParaRPr lang="en-US" dirty="0"/>
        </a:p>
      </dgm:t>
    </dgm:pt>
    <dgm:pt modelId="{1BA83C91-5DFF-0447-9371-F037098D141F}" type="parTrans" cxnId="{964CAF28-109A-8840-9148-D79EF5151C26}">
      <dgm:prSet/>
      <dgm:spPr/>
      <dgm:t>
        <a:bodyPr/>
        <a:lstStyle/>
        <a:p>
          <a:endParaRPr lang="en-US"/>
        </a:p>
      </dgm:t>
    </dgm:pt>
    <dgm:pt modelId="{35FD2374-CD6B-7D46-9F51-E002BB3BC218}" type="sibTrans" cxnId="{964CAF28-109A-8840-9148-D79EF5151C26}">
      <dgm:prSet/>
      <dgm:spPr/>
      <dgm:t>
        <a:bodyPr/>
        <a:lstStyle/>
        <a:p>
          <a:endParaRPr lang="en-US"/>
        </a:p>
      </dgm:t>
    </dgm:pt>
    <dgm:pt modelId="{9FE8408B-D1AF-7D41-A6C5-C19CA2BE66AB}" type="pres">
      <dgm:prSet presAssocID="{40C3EE9D-8FD6-054D-BD25-EF1248DDF5F6}" presName="Name0" presStyleCnt="0">
        <dgm:presLayoutVars>
          <dgm:dir/>
          <dgm:animLvl val="lvl"/>
          <dgm:resizeHandles val="exact"/>
        </dgm:presLayoutVars>
      </dgm:prSet>
      <dgm:spPr/>
      <dgm:t>
        <a:bodyPr/>
        <a:lstStyle/>
        <a:p>
          <a:endParaRPr lang="en-US"/>
        </a:p>
      </dgm:t>
    </dgm:pt>
    <dgm:pt modelId="{5D73B246-AE62-9546-BE6C-963243F389CB}" type="pres">
      <dgm:prSet presAssocID="{2A3FBF72-A533-CB4D-BD13-CABEC541DDAA}" presName="compositeNode" presStyleCnt="0">
        <dgm:presLayoutVars>
          <dgm:bulletEnabled val="1"/>
        </dgm:presLayoutVars>
      </dgm:prSet>
      <dgm:spPr/>
    </dgm:pt>
    <dgm:pt modelId="{0A9DCC8C-3026-F947-BEF5-74B61B31C38F}" type="pres">
      <dgm:prSet presAssocID="{2A3FBF72-A533-CB4D-BD13-CABEC541DDAA}" presName="bgRect" presStyleLbl="node1" presStyleIdx="0" presStyleCnt="2"/>
      <dgm:spPr/>
      <dgm:t>
        <a:bodyPr/>
        <a:lstStyle/>
        <a:p>
          <a:endParaRPr lang="en-US"/>
        </a:p>
      </dgm:t>
    </dgm:pt>
    <dgm:pt modelId="{FD41AA3F-48F7-204D-ADDD-E508F78F8F7B}" type="pres">
      <dgm:prSet presAssocID="{2A3FBF72-A533-CB4D-BD13-CABEC541DDAA}" presName="parentNode" presStyleLbl="node1" presStyleIdx="0" presStyleCnt="2">
        <dgm:presLayoutVars>
          <dgm:chMax val="0"/>
          <dgm:bulletEnabled val="1"/>
        </dgm:presLayoutVars>
      </dgm:prSet>
      <dgm:spPr/>
      <dgm:t>
        <a:bodyPr/>
        <a:lstStyle/>
        <a:p>
          <a:endParaRPr lang="en-US"/>
        </a:p>
      </dgm:t>
    </dgm:pt>
    <dgm:pt modelId="{F92B89B6-A09E-214D-B5E9-D797EDE93BC9}" type="pres">
      <dgm:prSet presAssocID="{2A3FBF72-A533-CB4D-BD13-CABEC541DDAA}" presName="childNode" presStyleLbl="node1" presStyleIdx="0" presStyleCnt="2">
        <dgm:presLayoutVars>
          <dgm:bulletEnabled val="1"/>
        </dgm:presLayoutVars>
      </dgm:prSet>
      <dgm:spPr/>
      <dgm:t>
        <a:bodyPr/>
        <a:lstStyle/>
        <a:p>
          <a:endParaRPr lang="en-US"/>
        </a:p>
      </dgm:t>
    </dgm:pt>
    <dgm:pt modelId="{6F623562-DE8A-AB40-A684-B90EA2354DF0}" type="pres">
      <dgm:prSet presAssocID="{1246908C-B7E2-C549-8388-30EC13AD263E}" presName="hSp" presStyleCnt="0"/>
      <dgm:spPr/>
    </dgm:pt>
    <dgm:pt modelId="{FFFF9E8F-78C3-7D4F-B292-4D86F6AC9E56}" type="pres">
      <dgm:prSet presAssocID="{1246908C-B7E2-C549-8388-30EC13AD263E}" presName="vProcSp" presStyleCnt="0"/>
      <dgm:spPr/>
    </dgm:pt>
    <dgm:pt modelId="{FD0B827A-854D-E440-A8D2-9C28BAF65DDE}" type="pres">
      <dgm:prSet presAssocID="{1246908C-B7E2-C549-8388-30EC13AD263E}" presName="vSp1" presStyleCnt="0"/>
      <dgm:spPr/>
    </dgm:pt>
    <dgm:pt modelId="{BF0135ED-2CCC-6A44-8F8F-CB700869373A}" type="pres">
      <dgm:prSet presAssocID="{1246908C-B7E2-C549-8388-30EC13AD263E}" presName="simulatedConn" presStyleLbl="solidFgAcc1" presStyleIdx="0" presStyleCnt="1"/>
      <dgm:spPr/>
    </dgm:pt>
    <dgm:pt modelId="{B4E68536-B9CF-3048-98D7-6133B254CA83}" type="pres">
      <dgm:prSet presAssocID="{1246908C-B7E2-C549-8388-30EC13AD263E}" presName="vSp2" presStyleCnt="0"/>
      <dgm:spPr/>
    </dgm:pt>
    <dgm:pt modelId="{4624D895-C468-0446-980C-A1A3E250C76F}" type="pres">
      <dgm:prSet presAssocID="{1246908C-B7E2-C549-8388-30EC13AD263E}" presName="sibTrans" presStyleCnt="0"/>
      <dgm:spPr/>
    </dgm:pt>
    <dgm:pt modelId="{BE625BE0-C161-7E4D-9DC6-BDB608471239}" type="pres">
      <dgm:prSet presAssocID="{0FFC1BA8-E62C-D446-994D-2E94C715F28B}" presName="compositeNode" presStyleCnt="0">
        <dgm:presLayoutVars>
          <dgm:bulletEnabled val="1"/>
        </dgm:presLayoutVars>
      </dgm:prSet>
      <dgm:spPr/>
    </dgm:pt>
    <dgm:pt modelId="{688D4286-B061-8549-99E1-45C0639F96E7}" type="pres">
      <dgm:prSet presAssocID="{0FFC1BA8-E62C-D446-994D-2E94C715F28B}" presName="bgRect" presStyleLbl="node1" presStyleIdx="1" presStyleCnt="2"/>
      <dgm:spPr/>
      <dgm:t>
        <a:bodyPr/>
        <a:lstStyle/>
        <a:p>
          <a:endParaRPr lang="en-US"/>
        </a:p>
      </dgm:t>
    </dgm:pt>
    <dgm:pt modelId="{EA5B8A5E-346A-2642-B376-55A19418AEA2}" type="pres">
      <dgm:prSet presAssocID="{0FFC1BA8-E62C-D446-994D-2E94C715F28B}" presName="parentNode" presStyleLbl="node1" presStyleIdx="1" presStyleCnt="2">
        <dgm:presLayoutVars>
          <dgm:chMax val="0"/>
          <dgm:bulletEnabled val="1"/>
        </dgm:presLayoutVars>
      </dgm:prSet>
      <dgm:spPr/>
      <dgm:t>
        <a:bodyPr/>
        <a:lstStyle/>
        <a:p>
          <a:endParaRPr lang="en-US"/>
        </a:p>
      </dgm:t>
    </dgm:pt>
    <dgm:pt modelId="{2981CAF9-7155-5646-8B00-5AF9273384DE}" type="pres">
      <dgm:prSet presAssocID="{0FFC1BA8-E62C-D446-994D-2E94C715F28B}" presName="childNode" presStyleLbl="node1" presStyleIdx="1" presStyleCnt="2">
        <dgm:presLayoutVars>
          <dgm:bulletEnabled val="1"/>
        </dgm:presLayoutVars>
      </dgm:prSet>
      <dgm:spPr/>
      <dgm:t>
        <a:bodyPr/>
        <a:lstStyle/>
        <a:p>
          <a:endParaRPr lang="en-US"/>
        </a:p>
      </dgm:t>
    </dgm:pt>
  </dgm:ptLst>
  <dgm:cxnLst>
    <dgm:cxn modelId="{0E9DBE6D-8D9F-734B-A04B-9B22C863C2D4}" type="presOf" srcId="{D0300850-CB89-904F-A2FB-852251127E9E}" destId="{2981CAF9-7155-5646-8B00-5AF9273384DE}" srcOrd="0" destOrd="0" presId="urn:microsoft.com/office/officeart/2005/8/layout/hProcess7"/>
    <dgm:cxn modelId="{0060E96B-C745-CC40-B223-10664878CD00}" type="presOf" srcId="{33C74AC9-79F6-A342-80AE-6A2832BED7EF}" destId="{F92B89B6-A09E-214D-B5E9-D797EDE93BC9}" srcOrd="0" destOrd="0" presId="urn:microsoft.com/office/officeart/2005/8/layout/hProcess7"/>
    <dgm:cxn modelId="{DE4E5BA6-78BC-A24F-9AD5-3CC6A8EBC1E3}" type="presOf" srcId="{D4DCB3F5-C227-6847-A26D-6F75E8E1497B}" destId="{2981CAF9-7155-5646-8B00-5AF9273384DE}" srcOrd="0" destOrd="3" presId="urn:microsoft.com/office/officeart/2005/8/layout/hProcess7"/>
    <dgm:cxn modelId="{B65BAB6D-51A7-A049-9A50-8209FE0FB73F}" type="presOf" srcId="{2A3FBF72-A533-CB4D-BD13-CABEC541DDAA}" destId="{FD41AA3F-48F7-204D-ADDD-E508F78F8F7B}" srcOrd="1" destOrd="0" presId="urn:microsoft.com/office/officeart/2005/8/layout/hProcess7"/>
    <dgm:cxn modelId="{22BE7716-58B1-7446-AA9D-87B6D661752E}" type="presOf" srcId="{B5BAA9BC-9C24-2E48-8768-6BC68A5CFEDF}" destId="{F92B89B6-A09E-214D-B5E9-D797EDE93BC9}" srcOrd="0" destOrd="3" presId="urn:microsoft.com/office/officeart/2005/8/layout/hProcess7"/>
    <dgm:cxn modelId="{A4564492-AD5C-6B42-A79C-94D8DA021F36}" srcId="{0FFC1BA8-E62C-D446-994D-2E94C715F28B}" destId="{DD97616D-B0FC-404F-9C36-D346CEB4D840}" srcOrd="2" destOrd="0" parTransId="{83AA89D2-EF54-8E45-B430-BE1F8BA04FB8}" sibTransId="{0D234D4D-A5A3-8E4C-BA99-A03D1561DAD5}"/>
    <dgm:cxn modelId="{EE2B7E7A-BCAD-A94F-A8B0-3A4F5A24C52A}" type="presOf" srcId="{F2AE315F-EC6E-2E49-B058-80665C0027CA}" destId="{F92B89B6-A09E-214D-B5E9-D797EDE93BC9}" srcOrd="0" destOrd="1" presId="urn:microsoft.com/office/officeart/2005/8/layout/hProcess7"/>
    <dgm:cxn modelId="{9ADFBFC5-D6E6-DB43-B506-B31F5EFA9BF3}" type="presOf" srcId="{77CDA53F-4237-F74B-93F1-50ED27939D4E}" destId="{F92B89B6-A09E-214D-B5E9-D797EDE93BC9}" srcOrd="0" destOrd="4" presId="urn:microsoft.com/office/officeart/2005/8/layout/hProcess7"/>
    <dgm:cxn modelId="{958C381E-C644-9448-AE63-91E9F1419660}" srcId="{0FFC1BA8-E62C-D446-994D-2E94C715F28B}" destId="{D1F99AFA-E4A5-2148-8380-888D7AF91C74}" srcOrd="1" destOrd="0" parTransId="{FD569BDA-DD15-F64C-8E22-5341A4589FB3}" sibTransId="{E7017C0E-AC06-1549-8ACD-8205E80FDAED}"/>
    <dgm:cxn modelId="{3F211088-F17D-BE4C-B930-2C06E8713AF9}" type="presOf" srcId="{F6A7147A-3C7C-D14D-9245-60A2DF092FDD}" destId="{2981CAF9-7155-5646-8B00-5AF9273384DE}" srcOrd="0" destOrd="4" presId="urn:microsoft.com/office/officeart/2005/8/layout/hProcess7"/>
    <dgm:cxn modelId="{24748FAE-F736-284B-885E-3A18D3D8EB8B}" srcId="{2A3FBF72-A533-CB4D-BD13-CABEC541DDAA}" destId="{77CDA53F-4237-F74B-93F1-50ED27939D4E}" srcOrd="4" destOrd="0" parTransId="{A445D9DD-9CDD-E449-8EAB-4E543F467A9B}" sibTransId="{89E07C9C-B485-3D4E-8A5B-E2BFDA5763B8}"/>
    <dgm:cxn modelId="{964CAF28-109A-8840-9148-D79EF5151C26}" srcId="{0FFC1BA8-E62C-D446-994D-2E94C715F28B}" destId="{F6A7147A-3C7C-D14D-9245-60A2DF092FDD}" srcOrd="4" destOrd="0" parTransId="{1BA83C91-5DFF-0447-9371-F037098D141F}" sibTransId="{35FD2374-CD6B-7D46-9F51-E002BB3BC218}"/>
    <dgm:cxn modelId="{8C5BAB65-E3A7-EF4B-862C-900957160CA7}" srcId="{2A3FBF72-A533-CB4D-BD13-CABEC541DDAA}" destId="{B5BAA9BC-9C24-2E48-8768-6BC68A5CFEDF}" srcOrd="3" destOrd="0" parTransId="{0B92F568-0A80-254A-8A83-547FFCAC98CF}" sibTransId="{D645ED93-95D7-5645-B260-82FFF949B75E}"/>
    <dgm:cxn modelId="{A263EAC4-7DE0-2E43-9BF5-06F1B89F41C9}" type="presOf" srcId="{D1F99AFA-E4A5-2148-8380-888D7AF91C74}" destId="{2981CAF9-7155-5646-8B00-5AF9273384DE}" srcOrd="0" destOrd="1" presId="urn:microsoft.com/office/officeart/2005/8/layout/hProcess7"/>
    <dgm:cxn modelId="{36FC33B1-F32A-254E-9F38-0CAC1F5FB0F3}" type="presOf" srcId="{5C515DFA-0913-D741-819F-6EE1DB6B5C4B}" destId="{F92B89B6-A09E-214D-B5E9-D797EDE93BC9}" srcOrd="0" destOrd="2" presId="urn:microsoft.com/office/officeart/2005/8/layout/hProcess7"/>
    <dgm:cxn modelId="{D24CC1A6-EEB5-F24C-AA66-E145C63A62C6}" srcId="{2A3FBF72-A533-CB4D-BD13-CABEC541DDAA}" destId="{5C515DFA-0913-D741-819F-6EE1DB6B5C4B}" srcOrd="2" destOrd="0" parTransId="{EE58E393-4156-EE4B-B636-BCB63503D6E5}" sibTransId="{A33AA252-5332-C648-BE7D-8E8B76E0FFB8}"/>
    <dgm:cxn modelId="{EB4CF466-E5B2-1743-9BCD-1B7BF6FC0E03}" type="presOf" srcId="{40C3EE9D-8FD6-054D-BD25-EF1248DDF5F6}" destId="{9FE8408B-D1AF-7D41-A6C5-C19CA2BE66AB}" srcOrd="0" destOrd="0" presId="urn:microsoft.com/office/officeart/2005/8/layout/hProcess7"/>
    <dgm:cxn modelId="{FBB43D98-F7C3-E14C-964B-E3303FF2F3EA}" srcId="{2A3FBF72-A533-CB4D-BD13-CABEC541DDAA}" destId="{F2AE315F-EC6E-2E49-B058-80665C0027CA}" srcOrd="1" destOrd="0" parTransId="{C9B40544-AD6A-264F-BEBF-410945767BD8}" sibTransId="{8A9806A8-3F0D-0442-9350-E1ED6A4C9EA2}"/>
    <dgm:cxn modelId="{25F249DF-C67C-9B47-85E3-5BCF794A2D7B}" type="presOf" srcId="{DD97616D-B0FC-404F-9C36-D346CEB4D840}" destId="{2981CAF9-7155-5646-8B00-5AF9273384DE}" srcOrd="0" destOrd="2" presId="urn:microsoft.com/office/officeart/2005/8/layout/hProcess7"/>
    <dgm:cxn modelId="{0A7FA25C-2099-2343-88C6-EBCFD64E8641}" srcId="{0FFC1BA8-E62C-D446-994D-2E94C715F28B}" destId="{D4DCB3F5-C227-6847-A26D-6F75E8E1497B}" srcOrd="3" destOrd="0" parTransId="{8DE91CEC-B4D2-904C-A745-C0A2864B0947}" sibTransId="{57AAAA87-E8CF-4845-A1A5-3A0D4FBAF1EC}"/>
    <dgm:cxn modelId="{52DC378A-EEB6-9A43-8C57-73DB3C25B183}" srcId="{40C3EE9D-8FD6-054D-BD25-EF1248DDF5F6}" destId="{2A3FBF72-A533-CB4D-BD13-CABEC541DDAA}" srcOrd="0" destOrd="0" parTransId="{B2CD18C1-7603-4F4F-8163-2134FC460D54}" sibTransId="{1246908C-B7E2-C549-8388-30EC13AD263E}"/>
    <dgm:cxn modelId="{87488BB2-EAD4-494D-98BD-D702BD11080B}" type="presOf" srcId="{0FFC1BA8-E62C-D446-994D-2E94C715F28B}" destId="{688D4286-B061-8549-99E1-45C0639F96E7}" srcOrd="0" destOrd="0" presId="urn:microsoft.com/office/officeart/2005/8/layout/hProcess7"/>
    <dgm:cxn modelId="{63F77752-0A23-654A-8FD4-3F544E1231C6}" srcId="{40C3EE9D-8FD6-054D-BD25-EF1248DDF5F6}" destId="{0FFC1BA8-E62C-D446-994D-2E94C715F28B}" srcOrd="1" destOrd="0" parTransId="{A9D5ADD8-9285-4D4F-BB2B-1742855FF300}" sibTransId="{B108F2E6-EC30-7B48-91D1-280A69706C90}"/>
    <dgm:cxn modelId="{1127FC9F-7AEB-E64F-9ABE-B5111E53973A}" srcId="{0FFC1BA8-E62C-D446-994D-2E94C715F28B}" destId="{D0300850-CB89-904F-A2FB-852251127E9E}" srcOrd="0" destOrd="0" parTransId="{B4FC1990-FF1B-1840-8D70-E3C4525792D8}" sibTransId="{35C09E52-840F-1448-B01A-0D7E8B71556C}"/>
    <dgm:cxn modelId="{81091352-E855-4643-B5E6-5D5B17EFE188}" type="presOf" srcId="{2A3FBF72-A533-CB4D-BD13-CABEC541DDAA}" destId="{0A9DCC8C-3026-F947-BEF5-74B61B31C38F}" srcOrd="0" destOrd="0" presId="urn:microsoft.com/office/officeart/2005/8/layout/hProcess7"/>
    <dgm:cxn modelId="{758795E4-6F26-F744-BC77-C2CB61D262C4}" srcId="{2A3FBF72-A533-CB4D-BD13-CABEC541DDAA}" destId="{33C74AC9-79F6-A342-80AE-6A2832BED7EF}" srcOrd="0" destOrd="0" parTransId="{9D203C4D-2143-B54B-8101-58D955652D39}" sibTransId="{42FF285C-8454-CC4C-A455-DFE09603B3E8}"/>
    <dgm:cxn modelId="{097CD75C-A874-3A4F-8E3C-03A4E97E42EB}" type="presOf" srcId="{0FFC1BA8-E62C-D446-994D-2E94C715F28B}" destId="{EA5B8A5E-346A-2642-B376-55A19418AEA2}" srcOrd="1" destOrd="0" presId="urn:microsoft.com/office/officeart/2005/8/layout/hProcess7"/>
    <dgm:cxn modelId="{EB3016D1-8E86-2F47-B701-B9111BE79336}" type="presParOf" srcId="{9FE8408B-D1AF-7D41-A6C5-C19CA2BE66AB}" destId="{5D73B246-AE62-9546-BE6C-963243F389CB}" srcOrd="0" destOrd="0" presId="urn:microsoft.com/office/officeart/2005/8/layout/hProcess7"/>
    <dgm:cxn modelId="{F29FE351-338F-B447-BE77-E31AB2AD0C60}" type="presParOf" srcId="{5D73B246-AE62-9546-BE6C-963243F389CB}" destId="{0A9DCC8C-3026-F947-BEF5-74B61B31C38F}" srcOrd="0" destOrd="0" presId="urn:microsoft.com/office/officeart/2005/8/layout/hProcess7"/>
    <dgm:cxn modelId="{1B5B2F59-AD65-DF45-BDBC-70C36FB64185}" type="presParOf" srcId="{5D73B246-AE62-9546-BE6C-963243F389CB}" destId="{FD41AA3F-48F7-204D-ADDD-E508F78F8F7B}" srcOrd="1" destOrd="0" presId="urn:microsoft.com/office/officeart/2005/8/layout/hProcess7"/>
    <dgm:cxn modelId="{D4ABACAE-08EE-3944-9F84-4789C9C6BB56}" type="presParOf" srcId="{5D73B246-AE62-9546-BE6C-963243F389CB}" destId="{F92B89B6-A09E-214D-B5E9-D797EDE93BC9}" srcOrd="2" destOrd="0" presId="urn:microsoft.com/office/officeart/2005/8/layout/hProcess7"/>
    <dgm:cxn modelId="{BF6991A1-04B5-6743-B4DC-07D42E17D0B9}" type="presParOf" srcId="{9FE8408B-D1AF-7D41-A6C5-C19CA2BE66AB}" destId="{6F623562-DE8A-AB40-A684-B90EA2354DF0}" srcOrd="1" destOrd="0" presId="urn:microsoft.com/office/officeart/2005/8/layout/hProcess7"/>
    <dgm:cxn modelId="{BE03931D-1A85-BB46-B816-A98EDB7C9C3E}" type="presParOf" srcId="{9FE8408B-D1AF-7D41-A6C5-C19CA2BE66AB}" destId="{FFFF9E8F-78C3-7D4F-B292-4D86F6AC9E56}" srcOrd="2" destOrd="0" presId="urn:microsoft.com/office/officeart/2005/8/layout/hProcess7"/>
    <dgm:cxn modelId="{0A824B8F-F741-7D42-A5EA-BB559C29029C}" type="presParOf" srcId="{FFFF9E8F-78C3-7D4F-B292-4D86F6AC9E56}" destId="{FD0B827A-854D-E440-A8D2-9C28BAF65DDE}" srcOrd="0" destOrd="0" presId="urn:microsoft.com/office/officeart/2005/8/layout/hProcess7"/>
    <dgm:cxn modelId="{5F58B85A-1FD3-1E43-A778-53E002839F9F}" type="presParOf" srcId="{FFFF9E8F-78C3-7D4F-B292-4D86F6AC9E56}" destId="{BF0135ED-2CCC-6A44-8F8F-CB700869373A}" srcOrd="1" destOrd="0" presId="urn:microsoft.com/office/officeart/2005/8/layout/hProcess7"/>
    <dgm:cxn modelId="{2B0A8D9F-F140-9E40-8437-DFCD7A4ED06D}" type="presParOf" srcId="{FFFF9E8F-78C3-7D4F-B292-4D86F6AC9E56}" destId="{B4E68536-B9CF-3048-98D7-6133B254CA83}" srcOrd="2" destOrd="0" presId="urn:microsoft.com/office/officeart/2005/8/layout/hProcess7"/>
    <dgm:cxn modelId="{D1B9827D-4316-514E-B068-BD4CAAA6F3AD}" type="presParOf" srcId="{9FE8408B-D1AF-7D41-A6C5-C19CA2BE66AB}" destId="{4624D895-C468-0446-980C-A1A3E250C76F}" srcOrd="3" destOrd="0" presId="urn:microsoft.com/office/officeart/2005/8/layout/hProcess7"/>
    <dgm:cxn modelId="{CB9EF27F-AE05-6F4D-B951-26AB618AE8EC}" type="presParOf" srcId="{9FE8408B-D1AF-7D41-A6C5-C19CA2BE66AB}" destId="{BE625BE0-C161-7E4D-9DC6-BDB608471239}" srcOrd="4" destOrd="0" presId="urn:microsoft.com/office/officeart/2005/8/layout/hProcess7"/>
    <dgm:cxn modelId="{EAC3AC9F-6523-144A-BD0D-C2050244DF46}" type="presParOf" srcId="{BE625BE0-C161-7E4D-9DC6-BDB608471239}" destId="{688D4286-B061-8549-99E1-45C0639F96E7}" srcOrd="0" destOrd="0" presId="urn:microsoft.com/office/officeart/2005/8/layout/hProcess7"/>
    <dgm:cxn modelId="{3D6A3882-DAE9-A342-8532-77A8225B16A3}" type="presParOf" srcId="{BE625BE0-C161-7E4D-9DC6-BDB608471239}" destId="{EA5B8A5E-346A-2642-B376-55A19418AEA2}" srcOrd="1" destOrd="0" presId="urn:microsoft.com/office/officeart/2005/8/layout/hProcess7"/>
    <dgm:cxn modelId="{9B68C73F-DF15-7349-9822-08EDCBCED10D}" type="presParOf" srcId="{BE625BE0-C161-7E4D-9DC6-BDB608471239}" destId="{2981CAF9-7155-5646-8B00-5AF9273384DE}"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4EB227-8002-BB4E-8894-8663C4491F09}" type="doc">
      <dgm:prSet loTypeId="urn:microsoft.com/office/officeart/2005/8/layout/venn1" loCatId="" qsTypeId="urn:microsoft.com/office/officeart/2005/8/quickstyle/simple4" qsCatId="simple" csTypeId="urn:microsoft.com/office/officeart/2005/8/colors/colorful1" csCatId="colorful" phldr="1"/>
      <dgm:spPr/>
    </dgm:pt>
    <dgm:pt modelId="{8BB354F2-CA72-0A4E-8CAF-6A228C859A9C}">
      <dgm:prSet phldrT="[Text]"/>
      <dgm:spPr/>
      <dgm:t>
        <a:bodyPr/>
        <a:lstStyle/>
        <a:p>
          <a:r>
            <a:rPr lang="es-ES" b="1" dirty="0" smtClean="0"/>
            <a:t>Agricultores</a:t>
          </a:r>
          <a:r>
            <a:rPr lang="es-ES" dirty="0" smtClean="0"/>
            <a:t>: ruta al mercado + precio justo</a:t>
          </a:r>
          <a:endParaRPr lang="en-US" dirty="0"/>
        </a:p>
      </dgm:t>
    </dgm:pt>
    <dgm:pt modelId="{1F86BDCF-9BFB-6742-9FA4-ECB5CFFF9660}" type="parTrans" cxnId="{B817F3A4-0C79-1C49-AFBD-7147F969DF52}">
      <dgm:prSet/>
      <dgm:spPr/>
      <dgm:t>
        <a:bodyPr/>
        <a:lstStyle/>
        <a:p>
          <a:endParaRPr lang="en-US"/>
        </a:p>
      </dgm:t>
    </dgm:pt>
    <dgm:pt modelId="{A11996A3-A79F-424F-959E-72DB98CC23F6}" type="sibTrans" cxnId="{B817F3A4-0C79-1C49-AFBD-7147F969DF52}">
      <dgm:prSet/>
      <dgm:spPr/>
      <dgm:t>
        <a:bodyPr/>
        <a:lstStyle/>
        <a:p>
          <a:endParaRPr lang="en-US"/>
        </a:p>
      </dgm:t>
    </dgm:pt>
    <dgm:pt modelId="{2ACFB54F-35C0-3B43-993A-5CCCB6CC5777}">
      <dgm:prSet phldrT="[Text]"/>
      <dgm:spPr/>
      <dgm:t>
        <a:bodyPr/>
        <a:lstStyle/>
        <a:p>
          <a:r>
            <a:rPr lang="es-ES" b="1" dirty="0" smtClean="0"/>
            <a:t>Comida</a:t>
          </a:r>
          <a:r>
            <a:rPr lang="es-ES" dirty="0" smtClean="0"/>
            <a:t>: sostenible +</a:t>
          </a:r>
        </a:p>
        <a:p>
          <a:r>
            <a:rPr lang="en-US" dirty="0" err="1" smtClean="0"/>
            <a:t>económico</a:t>
          </a:r>
          <a:endParaRPr lang="en-US" dirty="0" smtClean="0"/>
        </a:p>
        <a:p>
          <a:endParaRPr lang="en-US" dirty="0"/>
        </a:p>
      </dgm:t>
    </dgm:pt>
    <dgm:pt modelId="{63E3FFEF-0A8B-D141-A631-94E3FC24321B}" type="parTrans" cxnId="{39B68191-08F2-6945-8FED-B974A5FC4469}">
      <dgm:prSet/>
      <dgm:spPr/>
      <dgm:t>
        <a:bodyPr/>
        <a:lstStyle/>
        <a:p>
          <a:endParaRPr lang="en-US"/>
        </a:p>
      </dgm:t>
    </dgm:pt>
    <dgm:pt modelId="{5D7A7313-E02F-474B-A475-60EA43FE19D1}" type="sibTrans" cxnId="{39B68191-08F2-6945-8FED-B974A5FC4469}">
      <dgm:prSet/>
      <dgm:spPr/>
      <dgm:t>
        <a:bodyPr/>
        <a:lstStyle/>
        <a:p>
          <a:endParaRPr lang="en-US"/>
        </a:p>
      </dgm:t>
    </dgm:pt>
    <dgm:pt modelId="{5B220ECB-DACA-2D4F-A686-5562DFE1972D}">
      <dgm:prSet phldrT="[Text]"/>
      <dgm:spPr/>
      <dgm:t>
        <a:bodyPr/>
        <a:lstStyle/>
        <a:p>
          <a:r>
            <a:rPr lang="es-ES" b="1" dirty="0" smtClean="0"/>
            <a:t>Empleos</a:t>
          </a:r>
          <a:r>
            <a:rPr lang="es-ES" dirty="0" smtClean="0"/>
            <a:t>: para la gente local</a:t>
          </a:r>
          <a:endParaRPr lang="en-US" dirty="0"/>
        </a:p>
      </dgm:t>
    </dgm:pt>
    <dgm:pt modelId="{EC930093-B688-0C43-A1E6-0BC82ED393AB}" type="parTrans" cxnId="{1F4B2676-CC44-CC42-9AC7-4BBB1E507AC6}">
      <dgm:prSet/>
      <dgm:spPr/>
      <dgm:t>
        <a:bodyPr/>
        <a:lstStyle/>
        <a:p>
          <a:endParaRPr lang="en-US"/>
        </a:p>
      </dgm:t>
    </dgm:pt>
    <dgm:pt modelId="{7FADA031-6AD8-2840-B3FE-26399D8CE63F}" type="sibTrans" cxnId="{1F4B2676-CC44-CC42-9AC7-4BBB1E507AC6}">
      <dgm:prSet/>
      <dgm:spPr/>
      <dgm:t>
        <a:bodyPr/>
        <a:lstStyle/>
        <a:p>
          <a:pPr rtl="0"/>
          <a:endParaRPr lang="en-US"/>
        </a:p>
      </dgm:t>
    </dgm:pt>
    <dgm:pt modelId="{DAEC7566-AFDC-5641-B827-F5616C854252}" type="pres">
      <dgm:prSet presAssocID="{C74EB227-8002-BB4E-8894-8663C4491F09}" presName="compositeShape" presStyleCnt="0">
        <dgm:presLayoutVars>
          <dgm:chMax val="7"/>
          <dgm:dir/>
          <dgm:resizeHandles val="exact"/>
        </dgm:presLayoutVars>
      </dgm:prSet>
      <dgm:spPr/>
    </dgm:pt>
    <dgm:pt modelId="{152F5F11-3EFB-4644-845F-01D56744F95C}" type="pres">
      <dgm:prSet presAssocID="{8BB354F2-CA72-0A4E-8CAF-6A228C859A9C}" presName="circ1" presStyleLbl="vennNode1" presStyleIdx="0" presStyleCnt="3"/>
      <dgm:spPr/>
      <dgm:t>
        <a:bodyPr/>
        <a:lstStyle/>
        <a:p>
          <a:endParaRPr lang="en-US"/>
        </a:p>
      </dgm:t>
    </dgm:pt>
    <dgm:pt modelId="{5FC66D69-CD7E-4346-B325-5A75DA555489}" type="pres">
      <dgm:prSet presAssocID="{8BB354F2-CA72-0A4E-8CAF-6A228C859A9C}" presName="circ1Tx" presStyleLbl="revTx" presStyleIdx="0" presStyleCnt="0">
        <dgm:presLayoutVars>
          <dgm:chMax val="0"/>
          <dgm:chPref val="0"/>
          <dgm:bulletEnabled val="1"/>
        </dgm:presLayoutVars>
      </dgm:prSet>
      <dgm:spPr/>
      <dgm:t>
        <a:bodyPr/>
        <a:lstStyle/>
        <a:p>
          <a:endParaRPr lang="en-US"/>
        </a:p>
      </dgm:t>
    </dgm:pt>
    <dgm:pt modelId="{1C285689-FF37-5445-A1FB-07703535C21A}" type="pres">
      <dgm:prSet presAssocID="{2ACFB54F-35C0-3B43-993A-5CCCB6CC5777}" presName="circ2" presStyleLbl="vennNode1" presStyleIdx="1" presStyleCnt="3"/>
      <dgm:spPr/>
      <dgm:t>
        <a:bodyPr/>
        <a:lstStyle/>
        <a:p>
          <a:endParaRPr lang="en-US"/>
        </a:p>
      </dgm:t>
    </dgm:pt>
    <dgm:pt modelId="{F8F9C8E7-CFB5-0449-8E66-F634176F8C96}" type="pres">
      <dgm:prSet presAssocID="{2ACFB54F-35C0-3B43-993A-5CCCB6CC5777}" presName="circ2Tx" presStyleLbl="revTx" presStyleIdx="0" presStyleCnt="0">
        <dgm:presLayoutVars>
          <dgm:chMax val="0"/>
          <dgm:chPref val="0"/>
          <dgm:bulletEnabled val="1"/>
        </dgm:presLayoutVars>
      </dgm:prSet>
      <dgm:spPr/>
      <dgm:t>
        <a:bodyPr/>
        <a:lstStyle/>
        <a:p>
          <a:endParaRPr lang="en-US"/>
        </a:p>
      </dgm:t>
    </dgm:pt>
    <dgm:pt modelId="{26704B09-3825-C141-B81B-9EE06A9211E3}" type="pres">
      <dgm:prSet presAssocID="{5B220ECB-DACA-2D4F-A686-5562DFE1972D}" presName="circ3" presStyleLbl="vennNode1" presStyleIdx="2" presStyleCnt="3"/>
      <dgm:spPr/>
      <dgm:t>
        <a:bodyPr/>
        <a:lstStyle/>
        <a:p>
          <a:endParaRPr lang="en-US"/>
        </a:p>
      </dgm:t>
    </dgm:pt>
    <dgm:pt modelId="{C69749F1-741F-AC4B-9E67-39A027550899}" type="pres">
      <dgm:prSet presAssocID="{5B220ECB-DACA-2D4F-A686-5562DFE1972D}" presName="circ3Tx" presStyleLbl="revTx" presStyleIdx="0" presStyleCnt="0">
        <dgm:presLayoutVars>
          <dgm:chMax val="0"/>
          <dgm:chPref val="0"/>
          <dgm:bulletEnabled val="1"/>
        </dgm:presLayoutVars>
      </dgm:prSet>
      <dgm:spPr/>
      <dgm:t>
        <a:bodyPr/>
        <a:lstStyle/>
        <a:p>
          <a:endParaRPr lang="en-US"/>
        </a:p>
      </dgm:t>
    </dgm:pt>
  </dgm:ptLst>
  <dgm:cxnLst>
    <dgm:cxn modelId="{226E9B2B-4F98-8E4B-A30F-D83349F3A2E4}" type="presOf" srcId="{2ACFB54F-35C0-3B43-993A-5CCCB6CC5777}" destId="{F8F9C8E7-CFB5-0449-8E66-F634176F8C96}" srcOrd="1" destOrd="0" presId="urn:microsoft.com/office/officeart/2005/8/layout/venn1"/>
    <dgm:cxn modelId="{B2447F86-E0BE-864A-8E03-85FED261FA34}" type="presOf" srcId="{8BB354F2-CA72-0A4E-8CAF-6A228C859A9C}" destId="{5FC66D69-CD7E-4346-B325-5A75DA555489}" srcOrd="1" destOrd="0" presId="urn:microsoft.com/office/officeart/2005/8/layout/venn1"/>
    <dgm:cxn modelId="{80372C3C-2089-6F4E-BC04-5D17CFA01043}" type="presOf" srcId="{2ACFB54F-35C0-3B43-993A-5CCCB6CC5777}" destId="{1C285689-FF37-5445-A1FB-07703535C21A}" srcOrd="0" destOrd="0" presId="urn:microsoft.com/office/officeart/2005/8/layout/venn1"/>
    <dgm:cxn modelId="{17489B92-D526-584A-9174-CA3120BD0B8F}" type="presOf" srcId="{C74EB227-8002-BB4E-8894-8663C4491F09}" destId="{DAEC7566-AFDC-5641-B827-F5616C854252}" srcOrd="0" destOrd="0" presId="urn:microsoft.com/office/officeart/2005/8/layout/venn1"/>
    <dgm:cxn modelId="{A2499C88-9954-5942-918E-4765FF1E12B6}" type="presOf" srcId="{5B220ECB-DACA-2D4F-A686-5562DFE1972D}" destId="{C69749F1-741F-AC4B-9E67-39A027550899}" srcOrd="1" destOrd="0" presId="urn:microsoft.com/office/officeart/2005/8/layout/venn1"/>
    <dgm:cxn modelId="{B817F3A4-0C79-1C49-AFBD-7147F969DF52}" srcId="{C74EB227-8002-BB4E-8894-8663C4491F09}" destId="{8BB354F2-CA72-0A4E-8CAF-6A228C859A9C}" srcOrd="0" destOrd="0" parTransId="{1F86BDCF-9BFB-6742-9FA4-ECB5CFFF9660}" sibTransId="{A11996A3-A79F-424F-959E-72DB98CC23F6}"/>
    <dgm:cxn modelId="{1F4B2676-CC44-CC42-9AC7-4BBB1E507AC6}" srcId="{C74EB227-8002-BB4E-8894-8663C4491F09}" destId="{5B220ECB-DACA-2D4F-A686-5562DFE1972D}" srcOrd="2" destOrd="0" parTransId="{EC930093-B688-0C43-A1E6-0BC82ED393AB}" sibTransId="{7FADA031-6AD8-2840-B3FE-26399D8CE63F}"/>
    <dgm:cxn modelId="{8ACCF30F-C4B5-2642-8351-7E395F503EFB}" type="presOf" srcId="{5B220ECB-DACA-2D4F-A686-5562DFE1972D}" destId="{26704B09-3825-C141-B81B-9EE06A9211E3}" srcOrd="0" destOrd="0" presId="urn:microsoft.com/office/officeart/2005/8/layout/venn1"/>
    <dgm:cxn modelId="{0C274E28-FDD0-D741-9501-B1D1F0A18CF5}" type="presOf" srcId="{8BB354F2-CA72-0A4E-8CAF-6A228C859A9C}" destId="{152F5F11-3EFB-4644-845F-01D56744F95C}" srcOrd="0" destOrd="0" presId="urn:microsoft.com/office/officeart/2005/8/layout/venn1"/>
    <dgm:cxn modelId="{39B68191-08F2-6945-8FED-B974A5FC4469}" srcId="{C74EB227-8002-BB4E-8894-8663C4491F09}" destId="{2ACFB54F-35C0-3B43-993A-5CCCB6CC5777}" srcOrd="1" destOrd="0" parTransId="{63E3FFEF-0A8B-D141-A631-94E3FC24321B}" sibTransId="{5D7A7313-E02F-474B-A475-60EA43FE19D1}"/>
    <dgm:cxn modelId="{D85AE1F4-AC2B-D14E-BF19-F45E7388B65A}" type="presParOf" srcId="{DAEC7566-AFDC-5641-B827-F5616C854252}" destId="{152F5F11-3EFB-4644-845F-01D56744F95C}" srcOrd="0" destOrd="0" presId="urn:microsoft.com/office/officeart/2005/8/layout/venn1"/>
    <dgm:cxn modelId="{7DFC74A1-E936-3844-A11A-364754D83DED}" type="presParOf" srcId="{DAEC7566-AFDC-5641-B827-F5616C854252}" destId="{5FC66D69-CD7E-4346-B325-5A75DA555489}" srcOrd="1" destOrd="0" presId="urn:microsoft.com/office/officeart/2005/8/layout/venn1"/>
    <dgm:cxn modelId="{BB7DEEC8-0416-664A-9FEE-72DF93F10593}" type="presParOf" srcId="{DAEC7566-AFDC-5641-B827-F5616C854252}" destId="{1C285689-FF37-5445-A1FB-07703535C21A}" srcOrd="2" destOrd="0" presId="urn:microsoft.com/office/officeart/2005/8/layout/venn1"/>
    <dgm:cxn modelId="{CC4888C5-8831-2543-96C4-7492F7BD6C06}" type="presParOf" srcId="{DAEC7566-AFDC-5641-B827-F5616C854252}" destId="{F8F9C8E7-CFB5-0449-8E66-F634176F8C96}" srcOrd="3" destOrd="0" presId="urn:microsoft.com/office/officeart/2005/8/layout/venn1"/>
    <dgm:cxn modelId="{6423D939-AEC4-AE4D-81B7-3553EEF761FF}" type="presParOf" srcId="{DAEC7566-AFDC-5641-B827-F5616C854252}" destId="{26704B09-3825-C141-B81B-9EE06A9211E3}" srcOrd="4" destOrd="0" presId="urn:microsoft.com/office/officeart/2005/8/layout/venn1"/>
    <dgm:cxn modelId="{6DE19352-E484-3F4D-BB98-D8E57276F7FE}" type="presParOf" srcId="{DAEC7566-AFDC-5641-B827-F5616C854252}" destId="{C69749F1-741F-AC4B-9E67-39A02755089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F52399-9340-DE42-AC8E-3604A0E15591}" type="doc">
      <dgm:prSet loTypeId="urn:microsoft.com/office/officeart/2005/8/layout/venn1" loCatId="" qsTypeId="urn:microsoft.com/office/officeart/2005/8/quickstyle/simple4" qsCatId="simple" csTypeId="urn:microsoft.com/office/officeart/2005/8/colors/colorful5" csCatId="colorful" phldr="1"/>
      <dgm:spPr/>
    </dgm:pt>
    <dgm:pt modelId="{1D16FEB8-6621-F242-885E-550C01A437B9}">
      <dgm:prSet phldrT="[Text]"/>
      <dgm:spPr/>
      <dgm:t>
        <a:bodyPr/>
        <a:lstStyle/>
        <a:p>
          <a:r>
            <a:rPr lang="en-US" dirty="0" err="1" smtClean="0"/>
            <a:t>Comunidad</a:t>
          </a:r>
          <a:r>
            <a:rPr lang="en-US" dirty="0" smtClean="0"/>
            <a:t> (</a:t>
          </a:r>
          <a:r>
            <a:rPr lang="en-US" dirty="0" err="1" smtClean="0"/>
            <a:t>todos</a:t>
          </a:r>
          <a:r>
            <a:rPr lang="en-US" dirty="0" smtClean="0"/>
            <a:t>)</a:t>
          </a:r>
          <a:endParaRPr lang="en-US" dirty="0"/>
        </a:p>
      </dgm:t>
    </dgm:pt>
    <dgm:pt modelId="{35C74E63-7337-1347-836E-1112EEAC0670}" type="parTrans" cxnId="{897F25CE-2BB7-EF4B-9772-89E2E1A5EFBF}">
      <dgm:prSet/>
      <dgm:spPr/>
      <dgm:t>
        <a:bodyPr/>
        <a:lstStyle/>
        <a:p>
          <a:endParaRPr lang="en-US"/>
        </a:p>
      </dgm:t>
    </dgm:pt>
    <dgm:pt modelId="{27045405-9720-5144-B3D0-F2E6BE0B8D30}" type="sibTrans" cxnId="{897F25CE-2BB7-EF4B-9772-89E2E1A5EFBF}">
      <dgm:prSet/>
      <dgm:spPr/>
      <dgm:t>
        <a:bodyPr/>
        <a:lstStyle/>
        <a:p>
          <a:endParaRPr lang="en-US"/>
        </a:p>
      </dgm:t>
    </dgm:pt>
    <dgm:pt modelId="{E893D76D-82DB-1F4A-9E6E-EC4D3FE79D07}">
      <dgm:prSet phldrT="[Text]"/>
      <dgm:spPr/>
      <dgm:t>
        <a:bodyPr/>
        <a:lstStyle/>
        <a:p>
          <a:r>
            <a:rPr lang="es-ES" dirty="0" smtClean="0"/>
            <a:t>Aprendizaje</a:t>
          </a:r>
        </a:p>
        <a:p>
          <a:r>
            <a:rPr lang="en-US" dirty="0" smtClean="0"/>
            <a:t>(</a:t>
          </a:r>
          <a:r>
            <a:rPr lang="en-US" dirty="0" err="1" smtClean="0"/>
            <a:t>niños</a:t>
          </a:r>
          <a:r>
            <a:rPr lang="en-US" dirty="0" smtClean="0"/>
            <a:t> y </a:t>
          </a:r>
          <a:r>
            <a:rPr lang="en-US" dirty="0" err="1" smtClean="0"/>
            <a:t>adultos</a:t>
          </a:r>
          <a:r>
            <a:rPr lang="en-US" dirty="0" smtClean="0"/>
            <a:t>)</a:t>
          </a:r>
          <a:endParaRPr lang="en-US" dirty="0"/>
        </a:p>
      </dgm:t>
    </dgm:pt>
    <dgm:pt modelId="{8BB78C14-E467-D445-87AC-5D4915A8D6C9}" type="parTrans" cxnId="{D335E920-73BA-6A43-BD11-BAD408C8BF81}">
      <dgm:prSet/>
      <dgm:spPr/>
      <dgm:t>
        <a:bodyPr/>
        <a:lstStyle/>
        <a:p>
          <a:endParaRPr lang="en-US"/>
        </a:p>
      </dgm:t>
    </dgm:pt>
    <dgm:pt modelId="{47E304F6-6AB5-C843-841D-0DE3C5143314}" type="sibTrans" cxnId="{D335E920-73BA-6A43-BD11-BAD408C8BF81}">
      <dgm:prSet/>
      <dgm:spPr/>
      <dgm:t>
        <a:bodyPr/>
        <a:lstStyle/>
        <a:p>
          <a:endParaRPr lang="en-US"/>
        </a:p>
      </dgm:t>
    </dgm:pt>
    <dgm:pt modelId="{56C3A1B9-4F2A-7645-8BFB-BD4337C4B667}">
      <dgm:prSet phldrT="[Text]"/>
      <dgm:spPr/>
      <dgm:t>
        <a:bodyPr/>
        <a:lstStyle/>
        <a:p>
          <a:r>
            <a:rPr lang="en-US" dirty="0" err="1" smtClean="0"/>
            <a:t>Comercio</a:t>
          </a:r>
          <a:endParaRPr lang="en-US" dirty="0" smtClean="0"/>
        </a:p>
        <a:p>
          <a:r>
            <a:rPr lang="en-US" dirty="0" smtClean="0"/>
            <a:t>(</a:t>
          </a:r>
          <a:r>
            <a:rPr lang="en-US" dirty="0" err="1" smtClean="0"/>
            <a:t>productores</a:t>
          </a:r>
          <a:r>
            <a:rPr lang="en-US" dirty="0" smtClean="0"/>
            <a:t> y </a:t>
          </a:r>
          <a:r>
            <a:rPr lang="en-US" dirty="0" err="1" smtClean="0"/>
            <a:t>otros</a:t>
          </a:r>
          <a:r>
            <a:rPr lang="en-US" dirty="0" smtClean="0"/>
            <a:t>)</a:t>
          </a:r>
          <a:endParaRPr lang="en-US" dirty="0"/>
        </a:p>
      </dgm:t>
    </dgm:pt>
    <dgm:pt modelId="{22E88BBB-2B0C-CA4B-9505-7BB4859BE365}" type="parTrans" cxnId="{0CF85441-1AC4-184B-8BDC-03FDA1AA6826}">
      <dgm:prSet/>
      <dgm:spPr/>
      <dgm:t>
        <a:bodyPr/>
        <a:lstStyle/>
        <a:p>
          <a:endParaRPr lang="en-US"/>
        </a:p>
      </dgm:t>
    </dgm:pt>
    <dgm:pt modelId="{1EC05456-6BE4-864D-826D-B7E23F3DB3A4}" type="sibTrans" cxnId="{0CF85441-1AC4-184B-8BDC-03FDA1AA6826}">
      <dgm:prSet/>
      <dgm:spPr/>
      <dgm:t>
        <a:bodyPr/>
        <a:lstStyle/>
        <a:p>
          <a:pPr rtl="0"/>
          <a:endParaRPr lang="en-US"/>
        </a:p>
      </dgm:t>
    </dgm:pt>
    <dgm:pt modelId="{2B462F94-5212-AD4D-816D-5B6DF80CF80C}" type="pres">
      <dgm:prSet presAssocID="{39F52399-9340-DE42-AC8E-3604A0E15591}" presName="compositeShape" presStyleCnt="0">
        <dgm:presLayoutVars>
          <dgm:chMax val="7"/>
          <dgm:dir/>
          <dgm:resizeHandles val="exact"/>
        </dgm:presLayoutVars>
      </dgm:prSet>
      <dgm:spPr/>
    </dgm:pt>
    <dgm:pt modelId="{3C085263-8E14-8C45-BF5C-D670DBC69EB5}" type="pres">
      <dgm:prSet presAssocID="{1D16FEB8-6621-F242-885E-550C01A437B9}" presName="circ1" presStyleLbl="vennNode1" presStyleIdx="0" presStyleCnt="3"/>
      <dgm:spPr/>
      <dgm:t>
        <a:bodyPr/>
        <a:lstStyle/>
        <a:p>
          <a:endParaRPr lang="en-US"/>
        </a:p>
      </dgm:t>
    </dgm:pt>
    <dgm:pt modelId="{A4B22C4E-6E29-1C4E-896B-C603D551D774}" type="pres">
      <dgm:prSet presAssocID="{1D16FEB8-6621-F242-885E-550C01A437B9}" presName="circ1Tx" presStyleLbl="revTx" presStyleIdx="0" presStyleCnt="0">
        <dgm:presLayoutVars>
          <dgm:chMax val="0"/>
          <dgm:chPref val="0"/>
          <dgm:bulletEnabled val="1"/>
        </dgm:presLayoutVars>
      </dgm:prSet>
      <dgm:spPr/>
      <dgm:t>
        <a:bodyPr/>
        <a:lstStyle/>
        <a:p>
          <a:endParaRPr lang="en-US"/>
        </a:p>
      </dgm:t>
    </dgm:pt>
    <dgm:pt modelId="{34E7DADD-1F4C-804B-B416-3E1AEF9274DC}" type="pres">
      <dgm:prSet presAssocID="{E893D76D-82DB-1F4A-9E6E-EC4D3FE79D07}" presName="circ2" presStyleLbl="vennNode1" presStyleIdx="1" presStyleCnt="3"/>
      <dgm:spPr/>
      <dgm:t>
        <a:bodyPr/>
        <a:lstStyle/>
        <a:p>
          <a:endParaRPr lang="en-US"/>
        </a:p>
      </dgm:t>
    </dgm:pt>
    <dgm:pt modelId="{A2BA8B74-168C-2B42-9B1C-1817DD80EAB1}" type="pres">
      <dgm:prSet presAssocID="{E893D76D-82DB-1F4A-9E6E-EC4D3FE79D07}" presName="circ2Tx" presStyleLbl="revTx" presStyleIdx="0" presStyleCnt="0">
        <dgm:presLayoutVars>
          <dgm:chMax val="0"/>
          <dgm:chPref val="0"/>
          <dgm:bulletEnabled val="1"/>
        </dgm:presLayoutVars>
      </dgm:prSet>
      <dgm:spPr/>
      <dgm:t>
        <a:bodyPr/>
        <a:lstStyle/>
        <a:p>
          <a:endParaRPr lang="en-US"/>
        </a:p>
      </dgm:t>
    </dgm:pt>
    <dgm:pt modelId="{87A7BF38-E3AD-0C41-BE4A-6ADC75C4B831}" type="pres">
      <dgm:prSet presAssocID="{56C3A1B9-4F2A-7645-8BFB-BD4337C4B667}" presName="circ3" presStyleLbl="vennNode1" presStyleIdx="2" presStyleCnt="3"/>
      <dgm:spPr/>
      <dgm:t>
        <a:bodyPr/>
        <a:lstStyle/>
        <a:p>
          <a:endParaRPr lang="en-US"/>
        </a:p>
      </dgm:t>
    </dgm:pt>
    <dgm:pt modelId="{DBEFE79F-7829-D747-A5F3-FEA191B19D2A}" type="pres">
      <dgm:prSet presAssocID="{56C3A1B9-4F2A-7645-8BFB-BD4337C4B667}" presName="circ3Tx" presStyleLbl="revTx" presStyleIdx="0" presStyleCnt="0">
        <dgm:presLayoutVars>
          <dgm:chMax val="0"/>
          <dgm:chPref val="0"/>
          <dgm:bulletEnabled val="1"/>
        </dgm:presLayoutVars>
      </dgm:prSet>
      <dgm:spPr/>
      <dgm:t>
        <a:bodyPr/>
        <a:lstStyle/>
        <a:p>
          <a:endParaRPr lang="en-US"/>
        </a:p>
      </dgm:t>
    </dgm:pt>
  </dgm:ptLst>
  <dgm:cxnLst>
    <dgm:cxn modelId="{D335E920-73BA-6A43-BD11-BAD408C8BF81}" srcId="{39F52399-9340-DE42-AC8E-3604A0E15591}" destId="{E893D76D-82DB-1F4A-9E6E-EC4D3FE79D07}" srcOrd="1" destOrd="0" parTransId="{8BB78C14-E467-D445-87AC-5D4915A8D6C9}" sibTransId="{47E304F6-6AB5-C843-841D-0DE3C5143314}"/>
    <dgm:cxn modelId="{8A61F9D8-571E-F640-B731-2CC0C5610A83}" type="presOf" srcId="{1D16FEB8-6621-F242-885E-550C01A437B9}" destId="{A4B22C4E-6E29-1C4E-896B-C603D551D774}" srcOrd="1" destOrd="0" presId="urn:microsoft.com/office/officeart/2005/8/layout/venn1"/>
    <dgm:cxn modelId="{5D2AB540-C969-F041-99D0-028240504147}" type="presOf" srcId="{56C3A1B9-4F2A-7645-8BFB-BD4337C4B667}" destId="{DBEFE79F-7829-D747-A5F3-FEA191B19D2A}" srcOrd="1" destOrd="0" presId="urn:microsoft.com/office/officeart/2005/8/layout/venn1"/>
    <dgm:cxn modelId="{9AB00301-AA2A-8147-8610-61A502C3BF64}" type="presOf" srcId="{39F52399-9340-DE42-AC8E-3604A0E15591}" destId="{2B462F94-5212-AD4D-816D-5B6DF80CF80C}" srcOrd="0" destOrd="0" presId="urn:microsoft.com/office/officeart/2005/8/layout/venn1"/>
    <dgm:cxn modelId="{89FDD8EB-BA5A-004A-BAA3-CD29E8250DCA}" type="presOf" srcId="{56C3A1B9-4F2A-7645-8BFB-BD4337C4B667}" destId="{87A7BF38-E3AD-0C41-BE4A-6ADC75C4B831}" srcOrd="0" destOrd="0" presId="urn:microsoft.com/office/officeart/2005/8/layout/venn1"/>
    <dgm:cxn modelId="{74CC4119-47AC-5B4D-924A-5712E474C9CE}" type="presOf" srcId="{1D16FEB8-6621-F242-885E-550C01A437B9}" destId="{3C085263-8E14-8C45-BF5C-D670DBC69EB5}" srcOrd="0" destOrd="0" presId="urn:microsoft.com/office/officeart/2005/8/layout/venn1"/>
    <dgm:cxn modelId="{897F25CE-2BB7-EF4B-9772-89E2E1A5EFBF}" srcId="{39F52399-9340-DE42-AC8E-3604A0E15591}" destId="{1D16FEB8-6621-F242-885E-550C01A437B9}" srcOrd="0" destOrd="0" parTransId="{35C74E63-7337-1347-836E-1112EEAC0670}" sibTransId="{27045405-9720-5144-B3D0-F2E6BE0B8D30}"/>
    <dgm:cxn modelId="{F04A110D-41B6-CA47-8BB8-D5A978DF92B7}" type="presOf" srcId="{E893D76D-82DB-1F4A-9E6E-EC4D3FE79D07}" destId="{A2BA8B74-168C-2B42-9B1C-1817DD80EAB1}" srcOrd="1" destOrd="0" presId="urn:microsoft.com/office/officeart/2005/8/layout/venn1"/>
    <dgm:cxn modelId="{0CF85441-1AC4-184B-8BDC-03FDA1AA6826}" srcId="{39F52399-9340-DE42-AC8E-3604A0E15591}" destId="{56C3A1B9-4F2A-7645-8BFB-BD4337C4B667}" srcOrd="2" destOrd="0" parTransId="{22E88BBB-2B0C-CA4B-9505-7BB4859BE365}" sibTransId="{1EC05456-6BE4-864D-826D-B7E23F3DB3A4}"/>
    <dgm:cxn modelId="{179E9E77-298C-6045-953D-1C36217CFA71}" type="presOf" srcId="{E893D76D-82DB-1F4A-9E6E-EC4D3FE79D07}" destId="{34E7DADD-1F4C-804B-B416-3E1AEF9274DC}" srcOrd="0" destOrd="0" presId="urn:microsoft.com/office/officeart/2005/8/layout/venn1"/>
    <dgm:cxn modelId="{59D0208F-30FA-534D-81AB-768F57C286A7}" type="presParOf" srcId="{2B462F94-5212-AD4D-816D-5B6DF80CF80C}" destId="{3C085263-8E14-8C45-BF5C-D670DBC69EB5}" srcOrd="0" destOrd="0" presId="urn:microsoft.com/office/officeart/2005/8/layout/venn1"/>
    <dgm:cxn modelId="{66E42970-F609-B140-B0E0-2721C1FA1321}" type="presParOf" srcId="{2B462F94-5212-AD4D-816D-5B6DF80CF80C}" destId="{A4B22C4E-6E29-1C4E-896B-C603D551D774}" srcOrd="1" destOrd="0" presId="urn:microsoft.com/office/officeart/2005/8/layout/venn1"/>
    <dgm:cxn modelId="{053E6574-E5B3-7248-9716-A6BB01566DC9}" type="presParOf" srcId="{2B462F94-5212-AD4D-816D-5B6DF80CF80C}" destId="{34E7DADD-1F4C-804B-B416-3E1AEF9274DC}" srcOrd="2" destOrd="0" presId="urn:microsoft.com/office/officeart/2005/8/layout/venn1"/>
    <dgm:cxn modelId="{1F5C4899-084C-7F4E-B19E-163F7B08D82B}" type="presParOf" srcId="{2B462F94-5212-AD4D-816D-5B6DF80CF80C}" destId="{A2BA8B74-168C-2B42-9B1C-1817DD80EAB1}" srcOrd="3" destOrd="0" presId="urn:microsoft.com/office/officeart/2005/8/layout/venn1"/>
    <dgm:cxn modelId="{9A59B98F-8356-3A46-90B9-67079A89273A}" type="presParOf" srcId="{2B462F94-5212-AD4D-816D-5B6DF80CF80C}" destId="{87A7BF38-E3AD-0C41-BE4A-6ADC75C4B831}" srcOrd="4" destOrd="0" presId="urn:microsoft.com/office/officeart/2005/8/layout/venn1"/>
    <dgm:cxn modelId="{3259B721-2D2F-1E43-B31B-F8ED2A96D7A9}" type="presParOf" srcId="{2B462F94-5212-AD4D-816D-5B6DF80CF80C}" destId="{DBEFE79F-7829-D747-A5F3-FEA191B19D2A}"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B0F123-1A8E-0C4C-AA2B-54504AF20997}" type="doc">
      <dgm:prSet loTypeId="urn:microsoft.com/office/officeart/2005/8/layout/StepDownProcess" loCatId="" qsTypeId="urn:microsoft.com/office/officeart/2005/8/quickstyle/simple4" qsCatId="simple" csTypeId="urn:microsoft.com/office/officeart/2005/8/colors/accent1_2" csCatId="accent1" phldr="1"/>
      <dgm:spPr/>
      <dgm:t>
        <a:bodyPr/>
        <a:lstStyle/>
        <a:p>
          <a:endParaRPr lang="en-US"/>
        </a:p>
      </dgm:t>
    </dgm:pt>
    <dgm:pt modelId="{F63451FD-D006-394F-A543-55D154C6B721}">
      <dgm:prSet phldrT="[Text]"/>
      <dgm:spPr/>
      <dgm:t>
        <a:bodyPr/>
        <a:lstStyle/>
        <a:p>
          <a:r>
            <a:rPr lang="es-ES" dirty="0" smtClean="0"/>
            <a:t>Cultivo de alimentos en el espacio público</a:t>
          </a:r>
          <a:endParaRPr lang="en-US" dirty="0"/>
        </a:p>
      </dgm:t>
    </dgm:pt>
    <dgm:pt modelId="{4F9DB5E5-A2D7-9D4A-8612-36656C3F8E36}" type="parTrans" cxnId="{9D8D6F84-E9C8-AB42-8DF1-F43526878E57}">
      <dgm:prSet/>
      <dgm:spPr/>
      <dgm:t>
        <a:bodyPr/>
        <a:lstStyle/>
        <a:p>
          <a:endParaRPr lang="en-US"/>
        </a:p>
      </dgm:t>
    </dgm:pt>
    <dgm:pt modelId="{5C44EBF0-3900-0147-984C-4A5A0AB5AC58}" type="sibTrans" cxnId="{9D8D6F84-E9C8-AB42-8DF1-F43526878E57}">
      <dgm:prSet/>
      <dgm:spPr/>
      <dgm:t>
        <a:bodyPr/>
        <a:lstStyle/>
        <a:p>
          <a:endParaRPr lang="en-US"/>
        </a:p>
      </dgm:t>
    </dgm:pt>
    <dgm:pt modelId="{5F831AB1-84C5-4249-8298-C2E5521B8A1C}">
      <dgm:prSet phldrT="[Text]"/>
      <dgm:spPr/>
      <dgm:t>
        <a:bodyPr/>
        <a:lstStyle/>
        <a:p>
          <a:r>
            <a:rPr lang="es-ES" dirty="0" smtClean="0"/>
            <a:t>Cambia la relación de las personas con su entorno</a:t>
          </a:r>
          <a:endParaRPr lang="en-US" dirty="0"/>
        </a:p>
      </dgm:t>
    </dgm:pt>
    <dgm:pt modelId="{515BDD32-C00E-174E-961E-9357D35319DF}" type="parTrans" cxnId="{045E5C6F-50FE-314B-8286-CF3CA640B06B}">
      <dgm:prSet/>
      <dgm:spPr/>
      <dgm:t>
        <a:bodyPr/>
        <a:lstStyle/>
        <a:p>
          <a:endParaRPr lang="en-US"/>
        </a:p>
      </dgm:t>
    </dgm:pt>
    <dgm:pt modelId="{A688AFCF-F419-F44F-A942-E0833055C3B9}" type="sibTrans" cxnId="{045E5C6F-50FE-314B-8286-CF3CA640B06B}">
      <dgm:prSet/>
      <dgm:spPr/>
      <dgm:t>
        <a:bodyPr/>
        <a:lstStyle/>
        <a:p>
          <a:endParaRPr lang="en-US"/>
        </a:p>
      </dgm:t>
    </dgm:pt>
    <dgm:pt modelId="{6264320A-BF5E-9B4F-9994-52748AEF62BB}">
      <dgm:prSet phldrT="[Text]"/>
      <dgm:spPr/>
      <dgm:t>
        <a:bodyPr/>
        <a:lstStyle/>
        <a:p>
          <a:r>
            <a:rPr lang="en-US" dirty="0" err="1" smtClean="0"/>
            <a:t>Cataliza</a:t>
          </a:r>
          <a:r>
            <a:rPr lang="en-US" dirty="0" smtClean="0"/>
            <a:t> </a:t>
          </a:r>
          <a:r>
            <a:rPr lang="en-US" dirty="0" err="1" smtClean="0"/>
            <a:t>compromiso</a:t>
          </a:r>
          <a:r>
            <a:rPr lang="en-US" dirty="0" smtClean="0"/>
            <a:t>, </a:t>
          </a:r>
          <a:r>
            <a:rPr lang="en-US" dirty="0" err="1" smtClean="0"/>
            <a:t>discusión</a:t>
          </a:r>
          <a:r>
            <a:rPr lang="en-US" dirty="0" smtClean="0"/>
            <a:t> y </a:t>
          </a:r>
          <a:r>
            <a:rPr lang="en-US" dirty="0" err="1" smtClean="0"/>
            <a:t>acción</a:t>
          </a:r>
          <a:endParaRPr lang="en-US" dirty="0"/>
        </a:p>
      </dgm:t>
    </dgm:pt>
    <dgm:pt modelId="{D68F294E-09CC-5446-9B29-A3088AFCA3C9}" type="parTrans" cxnId="{5E02B5BA-831C-9044-BCCC-8B235505ACD9}">
      <dgm:prSet/>
      <dgm:spPr/>
      <dgm:t>
        <a:bodyPr/>
        <a:lstStyle/>
        <a:p>
          <a:endParaRPr lang="en-US"/>
        </a:p>
      </dgm:t>
    </dgm:pt>
    <dgm:pt modelId="{3EEC125B-DE53-8647-86D4-B9BF36797B21}" type="sibTrans" cxnId="{5E02B5BA-831C-9044-BCCC-8B235505ACD9}">
      <dgm:prSet/>
      <dgm:spPr/>
      <dgm:t>
        <a:bodyPr/>
        <a:lstStyle/>
        <a:p>
          <a:endParaRPr lang="en-US"/>
        </a:p>
      </dgm:t>
    </dgm:pt>
    <dgm:pt modelId="{0AA09920-6DB0-5744-89F4-249046598D03}" type="pres">
      <dgm:prSet presAssocID="{EEB0F123-1A8E-0C4C-AA2B-54504AF20997}" presName="rootnode" presStyleCnt="0">
        <dgm:presLayoutVars>
          <dgm:chMax/>
          <dgm:chPref/>
          <dgm:dir/>
          <dgm:animLvl val="lvl"/>
        </dgm:presLayoutVars>
      </dgm:prSet>
      <dgm:spPr/>
      <dgm:t>
        <a:bodyPr/>
        <a:lstStyle/>
        <a:p>
          <a:endParaRPr lang="en-US"/>
        </a:p>
      </dgm:t>
    </dgm:pt>
    <dgm:pt modelId="{ACEC4B20-57F8-094A-AF23-0EB42C2AE738}" type="pres">
      <dgm:prSet presAssocID="{F63451FD-D006-394F-A543-55D154C6B721}" presName="composite" presStyleCnt="0"/>
      <dgm:spPr/>
    </dgm:pt>
    <dgm:pt modelId="{811F5825-FE61-0B4F-9629-1EBFA9C18EFF}" type="pres">
      <dgm:prSet presAssocID="{F63451FD-D006-394F-A543-55D154C6B721}" presName="bentUpArrow1" presStyleLbl="alignImgPlace1" presStyleIdx="0" presStyleCnt="2"/>
      <dgm:spPr/>
    </dgm:pt>
    <dgm:pt modelId="{CF8F5BC7-A1C5-D44C-9711-FCB7CD3F6E2E}" type="pres">
      <dgm:prSet presAssocID="{F63451FD-D006-394F-A543-55D154C6B721}" presName="ParentText" presStyleLbl="node1" presStyleIdx="0" presStyleCnt="3">
        <dgm:presLayoutVars>
          <dgm:chMax val="1"/>
          <dgm:chPref val="1"/>
          <dgm:bulletEnabled val="1"/>
        </dgm:presLayoutVars>
      </dgm:prSet>
      <dgm:spPr/>
      <dgm:t>
        <a:bodyPr/>
        <a:lstStyle/>
        <a:p>
          <a:endParaRPr lang="en-US"/>
        </a:p>
      </dgm:t>
    </dgm:pt>
    <dgm:pt modelId="{4CD271F5-0911-684A-B367-872F1A585393}" type="pres">
      <dgm:prSet presAssocID="{F63451FD-D006-394F-A543-55D154C6B721}" presName="ChildText" presStyleLbl="revTx" presStyleIdx="0" presStyleCnt="2">
        <dgm:presLayoutVars>
          <dgm:chMax val="0"/>
          <dgm:chPref val="0"/>
          <dgm:bulletEnabled val="1"/>
        </dgm:presLayoutVars>
      </dgm:prSet>
      <dgm:spPr/>
      <dgm:t>
        <a:bodyPr/>
        <a:lstStyle/>
        <a:p>
          <a:endParaRPr lang="en-US"/>
        </a:p>
      </dgm:t>
    </dgm:pt>
    <dgm:pt modelId="{8920CB70-3F49-9548-B34D-9BA348537732}" type="pres">
      <dgm:prSet presAssocID="{5C44EBF0-3900-0147-984C-4A5A0AB5AC58}" presName="sibTrans" presStyleCnt="0"/>
      <dgm:spPr/>
    </dgm:pt>
    <dgm:pt modelId="{C234D14C-5A92-7C40-A33C-5D98745283E6}" type="pres">
      <dgm:prSet presAssocID="{5F831AB1-84C5-4249-8298-C2E5521B8A1C}" presName="composite" presStyleCnt="0"/>
      <dgm:spPr/>
    </dgm:pt>
    <dgm:pt modelId="{89FE29C7-212A-AF4B-A9F0-2B50BF32930E}" type="pres">
      <dgm:prSet presAssocID="{5F831AB1-84C5-4249-8298-C2E5521B8A1C}" presName="bentUpArrow1" presStyleLbl="alignImgPlace1" presStyleIdx="1" presStyleCnt="2"/>
      <dgm:spPr/>
    </dgm:pt>
    <dgm:pt modelId="{9B5AD8E2-8958-4F49-9DDF-E60F26316262}" type="pres">
      <dgm:prSet presAssocID="{5F831AB1-84C5-4249-8298-C2E5521B8A1C}" presName="ParentText" presStyleLbl="node1" presStyleIdx="1" presStyleCnt="3">
        <dgm:presLayoutVars>
          <dgm:chMax val="1"/>
          <dgm:chPref val="1"/>
          <dgm:bulletEnabled val="1"/>
        </dgm:presLayoutVars>
      </dgm:prSet>
      <dgm:spPr/>
      <dgm:t>
        <a:bodyPr/>
        <a:lstStyle/>
        <a:p>
          <a:endParaRPr lang="en-US"/>
        </a:p>
      </dgm:t>
    </dgm:pt>
    <dgm:pt modelId="{EA5DD251-93E9-B647-A1FB-D0152DFDBA4C}" type="pres">
      <dgm:prSet presAssocID="{5F831AB1-84C5-4249-8298-C2E5521B8A1C}" presName="ChildText" presStyleLbl="revTx" presStyleIdx="1" presStyleCnt="2">
        <dgm:presLayoutVars>
          <dgm:chMax val="0"/>
          <dgm:chPref val="0"/>
          <dgm:bulletEnabled val="1"/>
        </dgm:presLayoutVars>
      </dgm:prSet>
      <dgm:spPr/>
      <dgm:t>
        <a:bodyPr/>
        <a:lstStyle/>
        <a:p>
          <a:endParaRPr lang="en-US"/>
        </a:p>
      </dgm:t>
    </dgm:pt>
    <dgm:pt modelId="{77564A51-623B-C04A-B10D-6ABFCED539CD}" type="pres">
      <dgm:prSet presAssocID="{A688AFCF-F419-F44F-A942-E0833055C3B9}" presName="sibTrans" presStyleCnt="0"/>
      <dgm:spPr/>
    </dgm:pt>
    <dgm:pt modelId="{9A4EB855-5B92-BA48-849E-0B82DBC2EED6}" type="pres">
      <dgm:prSet presAssocID="{6264320A-BF5E-9B4F-9994-52748AEF62BB}" presName="composite" presStyleCnt="0"/>
      <dgm:spPr/>
    </dgm:pt>
    <dgm:pt modelId="{6D8F48AD-C9C3-F647-961F-403F9F70222C}" type="pres">
      <dgm:prSet presAssocID="{6264320A-BF5E-9B4F-9994-52748AEF62BB}" presName="ParentText" presStyleLbl="node1" presStyleIdx="2" presStyleCnt="3">
        <dgm:presLayoutVars>
          <dgm:chMax val="1"/>
          <dgm:chPref val="1"/>
          <dgm:bulletEnabled val="1"/>
        </dgm:presLayoutVars>
      </dgm:prSet>
      <dgm:spPr/>
      <dgm:t>
        <a:bodyPr/>
        <a:lstStyle/>
        <a:p>
          <a:endParaRPr lang="en-US"/>
        </a:p>
      </dgm:t>
    </dgm:pt>
  </dgm:ptLst>
  <dgm:cxnLst>
    <dgm:cxn modelId="{F1B056C4-D29B-A141-A212-56656F767B94}" type="presOf" srcId="{F63451FD-D006-394F-A543-55D154C6B721}" destId="{CF8F5BC7-A1C5-D44C-9711-FCB7CD3F6E2E}" srcOrd="0" destOrd="0" presId="urn:microsoft.com/office/officeart/2005/8/layout/StepDownProcess"/>
    <dgm:cxn modelId="{045E5C6F-50FE-314B-8286-CF3CA640B06B}" srcId="{EEB0F123-1A8E-0C4C-AA2B-54504AF20997}" destId="{5F831AB1-84C5-4249-8298-C2E5521B8A1C}" srcOrd="1" destOrd="0" parTransId="{515BDD32-C00E-174E-961E-9357D35319DF}" sibTransId="{A688AFCF-F419-F44F-A942-E0833055C3B9}"/>
    <dgm:cxn modelId="{5E02B5BA-831C-9044-BCCC-8B235505ACD9}" srcId="{EEB0F123-1A8E-0C4C-AA2B-54504AF20997}" destId="{6264320A-BF5E-9B4F-9994-52748AEF62BB}" srcOrd="2" destOrd="0" parTransId="{D68F294E-09CC-5446-9B29-A3088AFCA3C9}" sibTransId="{3EEC125B-DE53-8647-86D4-B9BF36797B21}"/>
    <dgm:cxn modelId="{BCDB0061-A2E9-BA44-9796-9856F50EF150}" type="presOf" srcId="{5F831AB1-84C5-4249-8298-C2E5521B8A1C}" destId="{9B5AD8E2-8958-4F49-9DDF-E60F26316262}" srcOrd="0" destOrd="0" presId="urn:microsoft.com/office/officeart/2005/8/layout/StepDownProcess"/>
    <dgm:cxn modelId="{9CB785A6-8AA2-3749-B325-440EC0A22D6C}" type="presOf" srcId="{EEB0F123-1A8E-0C4C-AA2B-54504AF20997}" destId="{0AA09920-6DB0-5744-89F4-249046598D03}" srcOrd="0" destOrd="0" presId="urn:microsoft.com/office/officeart/2005/8/layout/StepDownProcess"/>
    <dgm:cxn modelId="{9800FAC7-151D-B648-AD7C-B246FDF2658E}" type="presOf" srcId="{6264320A-BF5E-9B4F-9994-52748AEF62BB}" destId="{6D8F48AD-C9C3-F647-961F-403F9F70222C}" srcOrd="0" destOrd="0" presId="urn:microsoft.com/office/officeart/2005/8/layout/StepDownProcess"/>
    <dgm:cxn modelId="{9D8D6F84-E9C8-AB42-8DF1-F43526878E57}" srcId="{EEB0F123-1A8E-0C4C-AA2B-54504AF20997}" destId="{F63451FD-D006-394F-A543-55D154C6B721}" srcOrd="0" destOrd="0" parTransId="{4F9DB5E5-A2D7-9D4A-8612-36656C3F8E36}" sibTransId="{5C44EBF0-3900-0147-984C-4A5A0AB5AC58}"/>
    <dgm:cxn modelId="{9E33B721-699C-4F4C-BE0F-09E120F48517}" type="presParOf" srcId="{0AA09920-6DB0-5744-89F4-249046598D03}" destId="{ACEC4B20-57F8-094A-AF23-0EB42C2AE738}" srcOrd="0" destOrd="0" presId="urn:microsoft.com/office/officeart/2005/8/layout/StepDownProcess"/>
    <dgm:cxn modelId="{F8D1206B-2227-4843-A264-69E40B9AD71D}" type="presParOf" srcId="{ACEC4B20-57F8-094A-AF23-0EB42C2AE738}" destId="{811F5825-FE61-0B4F-9629-1EBFA9C18EFF}" srcOrd="0" destOrd="0" presId="urn:microsoft.com/office/officeart/2005/8/layout/StepDownProcess"/>
    <dgm:cxn modelId="{40E20E2D-DAF7-B54D-891D-50B74AAF1E77}" type="presParOf" srcId="{ACEC4B20-57F8-094A-AF23-0EB42C2AE738}" destId="{CF8F5BC7-A1C5-D44C-9711-FCB7CD3F6E2E}" srcOrd="1" destOrd="0" presId="urn:microsoft.com/office/officeart/2005/8/layout/StepDownProcess"/>
    <dgm:cxn modelId="{42F9B857-11B4-3D4D-809F-41E7AFED652A}" type="presParOf" srcId="{ACEC4B20-57F8-094A-AF23-0EB42C2AE738}" destId="{4CD271F5-0911-684A-B367-872F1A585393}" srcOrd="2" destOrd="0" presId="urn:microsoft.com/office/officeart/2005/8/layout/StepDownProcess"/>
    <dgm:cxn modelId="{E2841839-B84C-8343-A261-4A11E4176B8B}" type="presParOf" srcId="{0AA09920-6DB0-5744-89F4-249046598D03}" destId="{8920CB70-3F49-9548-B34D-9BA348537732}" srcOrd="1" destOrd="0" presId="urn:microsoft.com/office/officeart/2005/8/layout/StepDownProcess"/>
    <dgm:cxn modelId="{0B79D355-A605-2F47-8846-660DBEC74DDE}" type="presParOf" srcId="{0AA09920-6DB0-5744-89F4-249046598D03}" destId="{C234D14C-5A92-7C40-A33C-5D98745283E6}" srcOrd="2" destOrd="0" presId="urn:microsoft.com/office/officeart/2005/8/layout/StepDownProcess"/>
    <dgm:cxn modelId="{547DE871-AC03-F647-AB6D-5AA7E9294BD7}" type="presParOf" srcId="{C234D14C-5A92-7C40-A33C-5D98745283E6}" destId="{89FE29C7-212A-AF4B-A9F0-2B50BF32930E}" srcOrd="0" destOrd="0" presId="urn:microsoft.com/office/officeart/2005/8/layout/StepDownProcess"/>
    <dgm:cxn modelId="{8B8D1AFF-9457-BC40-BDDB-A89D0F9C2030}" type="presParOf" srcId="{C234D14C-5A92-7C40-A33C-5D98745283E6}" destId="{9B5AD8E2-8958-4F49-9DDF-E60F26316262}" srcOrd="1" destOrd="0" presId="urn:microsoft.com/office/officeart/2005/8/layout/StepDownProcess"/>
    <dgm:cxn modelId="{4F608432-84CF-3941-B82C-A0FE25DBE2C1}" type="presParOf" srcId="{C234D14C-5A92-7C40-A33C-5D98745283E6}" destId="{EA5DD251-93E9-B647-A1FB-D0152DFDBA4C}" srcOrd="2" destOrd="0" presId="urn:microsoft.com/office/officeart/2005/8/layout/StepDownProcess"/>
    <dgm:cxn modelId="{F0DCA067-C342-8D48-B4A0-24B78B3EC05A}" type="presParOf" srcId="{0AA09920-6DB0-5744-89F4-249046598D03}" destId="{77564A51-623B-C04A-B10D-6ABFCED539CD}" srcOrd="3" destOrd="0" presId="urn:microsoft.com/office/officeart/2005/8/layout/StepDownProcess"/>
    <dgm:cxn modelId="{24EFD4B8-7F67-CF4C-9E18-33EA00005142}" type="presParOf" srcId="{0AA09920-6DB0-5744-89F4-249046598D03}" destId="{9A4EB855-5B92-BA48-849E-0B82DBC2EED6}" srcOrd="4" destOrd="0" presId="urn:microsoft.com/office/officeart/2005/8/layout/StepDownProcess"/>
    <dgm:cxn modelId="{89CE1443-A020-4E46-A7D7-10E5EC982DBF}" type="presParOf" srcId="{9A4EB855-5B92-BA48-849E-0B82DBC2EED6}" destId="{6D8F48AD-C9C3-F647-961F-403F9F70222C}"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9DCC8C-3026-F947-BEF5-74B61B31C38F}">
      <dsp:nvSpPr>
        <dsp:cNvPr id="0" name=""/>
        <dsp:cNvSpPr/>
      </dsp:nvSpPr>
      <dsp:spPr>
        <a:xfrm>
          <a:off x="1567" y="313796"/>
          <a:ext cx="3992562" cy="4791074"/>
        </a:xfrm>
        <a:prstGeom prst="roundRect">
          <a:avLst>
            <a:gd name="adj" fmla="val 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140589" rIns="182245" bIns="0" numCol="1" spcCol="1270" anchor="t" anchorCtr="0">
          <a:noAutofit/>
        </a:bodyPr>
        <a:lstStyle/>
        <a:p>
          <a:pPr lvl="0" algn="r" defTabSz="1822450">
            <a:lnSpc>
              <a:spcPct val="90000"/>
            </a:lnSpc>
            <a:spcBef>
              <a:spcPct val="0"/>
            </a:spcBef>
            <a:spcAft>
              <a:spcPct val="35000"/>
            </a:spcAft>
          </a:pPr>
          <a:r>
            <a:rPr lang="en-US" sz="4100" kern="1200" dirty="0" err="1" smtClean="0"/>
            <a:t>Factores</a:t>
          </a:r>
          <a:r>
            <a:rPr lang="en-US" sz="4100" kern="1200" dirty="0" smtClean="0"/>
            <a:t> </a:t>
          </a:r>
          <a:r>
            <a:rPr lang="en-US" sz="4100" kern="1200" dirty="0" err="1" smtClean="0"/>
            <a:t>Externos</a:t>
          </a:r>
          <a:endParaRPr lang="en-US" sz="4100" kern="1200" dirty="0"/>
        </a:p>
      </dsp:txBody>
      <dsp:txXfrm rot="16200000">
        <a:off x="-1563516" y="1878880"/>
        <a:ext cx="3928681" cy="798512"/>
      </dsp:txXfrm>
    </dsp:sp>
    <dsp:sp modelId="{F92B89B6-A09E-214D-B5E9-D797EDE93BC9}">
      <dsp:nvSpPr>
        <dsp:cNvPr id="0" name=""/>
        <dsp:cNvSpPr/>
      </dsp:nvSpPr>
      <dsp:spPr>
        <a:xfrm>
          <a:off x="800080" y="313796"/>
          <a:ext cx="2974459" cy="4791074"/>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102870" rIns="0" bIns="0" numCol="1" spcCol="1270" anchor="t" anchorCtr="0">
          <a:noAutofit/>
        </a:bodyPr>
        <a:lstStyle/>
        <a:p>
          <a:pPr lvl="0" algn="l" defTabSz="1333500">
            <a:lnSpc>
              <a:spcPct val="90000"/>
            </a:lnSpc>
            <a:spcBef>
              <a:spcPct val="0"/>
            </a:spcBef>
            <a:spcAft>
              <a:spcPct val="35000"/>
            </a:spcAft>
          </a:pPr>
          <a:r>
            <a:rPr lang="en-US" sz="3000" kern="1200" dirty="0" err="1" smtClean="0"/>
            <a:t>Cultura</a:t>
          </a:r>
          <a:r>
            <a:rPr lang="en-US" sz="3000" kern="1200" dirty="0" smtClean="0"/>
            <a:t> y </a:t>
          </a:r>
          <a:r>
            <a:rPr lang="en-US" sz="3000" kern="1200" dirty="0" err="1" smtClean="0"/>
            <a:t>subcultura</a:t>
          </a:r>
          <a:endParaRPr lang="en-US" sz="3000" kern="1200" dirty="0"/>
        </a:p>
        <a:p>
          <a:pPr lvl="0" algn="l" defTabSz="1333500">
            <a:lnSpc>
              <a:spcPct val="90000"/>
            </a:lnSpc>
            <a:spcBef>
              <a:spcPct val="0"/>
            </a:spcBef>
            <a:spcAft>
              <a:spcPct val="35000"/>
            </a:spcAft>
          </a:pPr>
          <a:r>
            <a:rPr lang="en-US" sz="3000" kern="1200" dirty="0" err="1" smtClean="0"/>
            <a:t>Clase</a:t>
          </a:r>
          <a:r>
            <a:rPr lang="en-US" sz="3000" kern="1200" dirty="0" smtClean="0"/>
            <a:t> social</a:t>
          </a:r>
          <a:endParaRPr lang="en-US" sz="3000" kern="1200" dirty="0"/>
        </a:p>
        <a:p>
          <a:pPr lvl="0" algn="l" defTabSz="1333500">
            <a:lnSpc>
              <a:spcPct val="90000"/>
            </a:lnSpc>
            <a:spcBef>
              <a:spcPct val="0"/>
            </a:spcBef>
            <a:spcAft>
              <a:spcPct val="35000"/>
            </a:spcAft>
          </a:pPr>
          <a:r>
            <a:rPr lang="en-US" sz="3000" kern="1200" dirty="0" err="1" smtClean="0"/>
            <a:t>Grupos</a:t>
          </a:r>
          <a:r>
            <a:rPr lang="en-US" sz="3000" kern="1200" dirty="0" smtClean="0"/>
            <a:t> </a:t>
          </a:r>
          <a:r>
            <a:rPr lang="en-US" sz="3000" kern="1200" dirty="0" err="1" smtClean="0"/>
            <a:t>sociales</a:t>
          </a:r>
          <a:r>
            <a:rPr lang="en-US" sz="3000" kern="1200" dirty="0" smtClean="0"/>
            <a:t>/</a:t>
          </a:r>
          <a:r>
            <a:rPr lang="en-US" sz="3000" kern="1200" dirty="0" err="1" smtClean="0"/>
            <a:t>familia</a:t>
          </a:r>
          <a:endParaRPr lang="en-US" sz="3000" kern="1200" dirty="0"/>
        </a:p>
        <a:p>
          <a:pPr lvl="0" algn="l" defTabSz="1333500">
            <a:lnSpc>
              <a:spcPct val="90000"/>
            </a:lnSpc>
            <a:spcBef>
              <a:spcPct val="0"/>
            </a:spcBef>
            <a:spcAft>
              <a:spcPct val="35000"/>
            </a:spcAft>
          </a:pPr>
          <a:r>
            <a:rPr lang="en-US" sz="3000" kern="1200" dirty="0" err="1" smtClean="0"/>
            <a:t>Influencias</a:t>
          </a:r>
          <a:r>
            <a:rPr lang="en-US" sz="3000" kern="1200" dirty="0" smtClean="0"/>
            <a:t> </a:t>
          </a:r>
          <a:r>
            <a:rPr lang="en-US" sz="3000" kern="1200" dirty="0" err="1" smtClean="0"/>
            <a:t>personales</a:t>
          </a:r>
          <a:endParaRPr lang="en-US" sz="3000" kern="1200" dirty="0"/>
        </a:p>
        <a:p>
          <a:pPr lvl="0" algn="l" defTabSz="1333500">
            <a:lnSpc>
              <a:spcPct val="90000"/>
            </a:lnSpc>
            <a:spcBef>
              <a:spcPct val="0"/>
            </a:spcBef>
            <a:spcAft>
              <a:spcPct val="35000"/>
            </a:spcAft>
          </a:pPr>
          <a:r>
            <a:rPr lang="en-US" sz="3000" kern="1200" dirty="0" err="1" smtClean="0"/>
            <a:t>Determinantes</a:t>
          </a:r>
          <a:r>
            <a:rPr lang="en-US" sz="3000" kern="1200" dirty="0" smtClean="0"/>
            <a:t> </a:t>
          </a:r>
          <a:r>
            <a:rPr lang="en-US" sz="3000" kern="1200" dirty="0" err="1" smtClean="0"/>
            <a:t>situacionales</a:t>
          </a:r>
          <a:endParaRPr lang="en-US" sz="3000" kern="1200" dirty="0"/>
        </a:p>
      </dsp:txBody>
      <dsp:txXfrm>
        <a:off x="800080" y="313796"/>
        <a:ext cx="2974459" cy="4791074"/>
      </dsp:txXfrm>
    </dsp:sp>
    <dsp:sp modelId="{688D4286-B061-8549-99E1-45C0639F96E7}">
      <dsp:nvSpPr>
        <dsp:cNvPr id="0" name=""/>
        <dsp:cNvSpPr/>
      </dsp:nvSpPr>
      <dsp:spPr>
        <a:xfrm>
          <a:off x="4133869" y="313796"/>
          <a:ext cx="3992562" cy="4791074"/>
        </a:xfrm>
        <a:prstGeom prst="roundRect">
          <a:avLst>
            <a:gd name="adj" fmla="val 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140589" rIns="182245" bIns="0" numCol="1" spcCol="1270" anchor="t" anchorCtr="0">
          <a:noAutofit/>
        </a:bodyPr>
        <a:lstStyle/>
        <a:p>
          <a:pPr lvl="0" algn="r" defTabSz="1822450">
            <a:lnSpc>
              <a:spcPct val="90000"/>
            </a:lnSpc>
            <a:spcBef>
              <a:spcPct val="0"/>
            </a:spcBef>
            <a:spcAft>
              <a:spcPct val="35000"/>
            </a:spcAft>
          </a:pPr>
          <a:r>
            <a:rPr lang="en-US" sz="4100" kern="1200" dirty="0" err="1" smtClean="0"/>
            <a:t>Factores</a:t>
          </a:r>
          <a:r>
            <a:rPr lang="en-US" sz="4100" kern="1200" dirty="0" smtClean="0"/>
            <a:t> </a:t>
          </a:r>
          <a:r>
            <a:rPr lang="en-US" sz="4100" kern="1200" dirty="0" err="1" smtClean="0"/>
            <a:t>Internos</a:t>
          </a:r>
          <a:endParaRPr lang="en-US" sz="4100" kern="1200" dirty="0"/>
        </a:p>
      </dsp:txBody>
      <dsp:txXfrm rot="16200000">
        <a:off x="2568785" y="1878880"/>
        <a:ext cx="3928681" cy="798512"/>
      </dsp:txXfrm>
    </dsp:sp>
    <dsp:sp modelId="{BF0135ED-2CCC-6A44-8F8F-CB700869373A}">
      <dsp:nvSpPr>
        <dsp:cNvPr id="0" name=""/>
        <dsp:cNvSpPr/>
      </dsp:nvSpPr>
      <dsp:spPr>
        <a:xfrm rot="5400000">
          <a:off x="3801851" y="4120803"/>
          <a:ext cx="703962" cy="598884"/>
        </a:xfrm>
        <a:prstGeom prst="flowChartExtra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981CAF9-7155-5646-8B00-5AF9273384DE}">
      <dsp:nvSpPr>
        <dsp:cNvPr id="0" name=""/>
        <dsp:cNvSpPr/>
      </dsp:nvSpPr>
      <dsp:spPr>
        <a:xfrm>
          <a:off x="4932382" y="313796"/>
          <a:ext cx="2974459" cy="4791074"/>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102870" rIns="0" bIns="0" numCol="1" spcCol="1270" anchor="t" anchorCtr="0">
          <a:noAutofit/>
        </a:bodyPr>
        <a:lstStyle/>
        <a:p>
          <a:pPr lvl="0" algn="l" defTabSz="1333500">
            <a:lnSpc>
              <a:spcPct val="90000"/>
            </a:lnSpc>
            <a:spcBef>
              <a:spcPct val="0"/>
            </a:spcBef>
            <a:spcAft>
              <a:spcPct val="35000"/>
            </a:spcAft>
          </a:pPr>
          <a:r>
            <a:rPr lang="en-US" sz="3000" kern="1200" dirty="0" err="1" smtClean="0"/>
            <a:t>Motivación</a:t>
          </a:r>
          <a:endParaRPr lang="en-US" sz="3000" kern="1200" dirty="0"/>
        </a:p>
        <a:p>
          <a:pPr lvl="0" algn="l" defTabSz="1333500">
            <a:lnSpc>
              <a:spcPct val="90000"/>
            </a:lnSpc>
            <a:spcBef>
              <a:spcPct val="0"/>
            </a:spcBef>
            <a:spcAft>
              <a:spcPct val="35000"/>
            </a:spcAft>
          </a:pPr>
          <a:r>
            <a:rPr lang="en-US" sz="3000" kern="1200" dirty="0" err="1" smtClean="0"/>
            <a:t>Perceptión</a:t>
          </a:r>
          <a:endParaRPr lang="en-US" sz="3000" kern="1200" dirty="0"/>
        </a:p>
        <a:p>
          <a:pPr lvl="0" algn="l" defTabSz="1333500">
            <a:lnSpc>
              <a:spcPct val="90000"/>
            </a:lnSpc>
            <a:spcBef>
              <a:spcPct val="0"/>
            </a:spcBef>
            <a:spcAft>
              <a:spcPct val="35000"/>
            </a:spcAft>
          </a:pPr>
          <a:r>
            <a:rPr lang="en-US" sz="3000" kern="1200" dirty="0" err="1" smtClean="0"/>
            <a:t>Experiencia</a:t>
          </a:r>
          <a:r>
            <a:rPr lang="en-US" sz="3000" kern="1200" dirty="0" smtClean="0"/>
            <a:t> y </a:t>
          </a:r>
          <a:r>
            <a:rPr lang="en-US" sz="3000" kern="1200" dirty="0" err="1" smtClean="0"/>
            <a:t>aprendizaje</a:t>
          </a:r>
          <a:endParaRPr lang="en-US" sz="3000" kern="1200" dirty="0"/>
        </a:p>
        <a:p>
          <a:pPr lvl="0" algn="l" defTabSz="1333500">
            <a:lnSpc>
              <a:spcPct val="90000"/>
            </a:lnSpc>
            <a:spcBef>
              <a:spcPct val="0"/>
            </a:spcBef>
            <a:spcAft>
              <a:spcPct val="35000"/>
            </a:spcAft>
          </a:pPr>
          <a:r>
            <a:rPr lang="en-US" sz="3000" kern="1200" dirty="0" err="1" smtClean="0"/>
            <a:t>Características</a:t>
          </a:r>
          <a:r>
            <a:rPr lang="en-US" sz="3000" kern="1200" dirty="0" smtClean="0"/>
            <a:t> </a:t>
          </a:r>
          <a:r>
            <a:rPr lang="en-US" sz="3000" kern="1200" dirty="0" err="1" smtClean="0"/>
            <a:t>demográficas</a:t>
          </a:r>
          <a:r>
            <a:rPr lang="en-US" sz="3000" kern="1200" dirty="0" smtClean="0"/>
            <a:t>, </a:t>
          </a:r>
        </a:p>
        <a:p>
          <a:pPr lvl="0" algn="l" defTabSz="1333500">
            <a:lnSpc>
              <a:spcPct val="90000"/>
            </a:lnSpc>
            <a:spcBef>
              <a:spcPct val="0"/>
            </a:spcBef>
            <a:spcAft>
              <a:spcPct val="35000"/>
            </a:spcAft>
          </a:pPr>
          <a:r>
            <a:rPr lang="en-US" sz="3000" kern="1200" dirty="0" err="1" smtClean="0"/>
            <a:t>socioeconómicas</a:t>
          </a:r>
          <a:r>
            <a:rPr lang="en-US" sz="3000" kern="1200" dirty="0" smtClean="0"/>
            <a:t> y </a:t>
          </a:r>
          <a:r>
            <a:rPr lang="en-US" sz="3000" kern="1200" dirty="0" err="1" smtClean="0"/>
            <a:t>psicologicas</a:t>
          </a:r>
          <a:endParaRPr lang="en-US" sz="3000" kern="1200" dirty="0"/>
        </a:p>
        <a:p>
          <a:pPr lvl="0" algn="l" defTabSz="1333500">
            <a:lnSpc>
              <a:spcPct val="90000"/>
            </a:lnSpc>
            <a:spcBef>
              <a:spcPct val="0"/>
            </a:spcBef>
            <a:spcAft>
              <a:spcPct val="35000"/>
            </a:spcAft>
          </a:pPr>
          <a:r>
            <a:rPr lang="en-US" sz="3000" kern="1200" dirty="0" err="1" smtClean="0"/>
            <a:t>Actitudes</a:t>
          </a:r>
          <a:endParaRPr lang="en-US" sz="3000" kern="1200" dirty="0"/>
        </a:p>
      </dsp:txBody>
      <dsp:txXfrm>
        <a:off x="4932382" y="313796"/>
        <a:ext cx="2974459" cy="47910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F5F11-3EFB-4644-845F-01D56744F95C}">
      <dsp:nvSpPr>
        <dsp:cNvPr id="0" name=""/>
        <dsp:cNvSpPr/>
      </dsp:nvSpPr>
      <dsp:spPr>
        <a:xfrm>
          <a:off x="1828799" y="50799"/>
          <a:ext cx="2438400" cy="243840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s-ES" sz="2000" b="1" kern="1200" dirty="0" smtClean="0"/>
            <a:t>Agricultores</a:t>
          </a:r>
          <a:r>
            <a:rPr lang="es-ES" sz="2000" kern="1200" dirty="0" smtClean="0"/>
            <a:t>: ruta al mercado + precio justo</a:t>
          </a:r>
          <a:endParaRPr lang="en-US" sz="2000" kern="1200" dirty="0"/>
        </a:p>
      </dsp:txBody>
      <dsp:txXfrm>
        <a:off x="2153920" y="477519"/>
        <a:ext cx="1788160" cy="1097280"/>
      </dsp:txXfrm>
    </dsp:sp>
    <dsp:sp modelId="{1C285689-FF37-5445-A1FB-07703535C21A}">
      <dsp:nvSpPr>
        <dsp:cNvPr id="0" name=""/>
        <dsp:cNvSpPr/>
      </dsp:nvSpPr>
      <dsp:spPr>
        <a:xfrm>
          <a:off x="2708656" y="1574800"/>
          <a:ext cx="2438400" cy="243840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s-ES" sz="2000" b="1" kern="1200" dirty="0" smtClean="0"/>
            <a:t>Comida</a:t>
          </a:r>
          <a:r>
            <a:rPr lang="es-ES" sz="2000" kern="1200" dirty="0" smtClean="0"/>
            <a:t>: sostenible +</a:t>
          </a:r>
        </a:p>
        <a:p>
          <a:pPr lvl="0" algn="ctr" defTabSz="889000">
            <a:lnSpc>
              <a:spcPct val="90000"/>
            </a:lnSpc>
            <a:spcBef>
              <a:spcPct val="0"/>
            </a:spcBef>
            <a:spcAft>
              <a:spcPct val="35000"/>
            </a:spcAft>
          </a:pPr>
          <a:r>
            <a:rPr lang="en-US" sz="2000" kern="1200" dirty="0" err="1" smtClean="0"/>
            <a:t>económico</a:t>
          </a:r>
          <a:endParaRPr lang="en-US" sz="2000" kern="1200" dirty="0" smtClean="0"/>
        </a:p>
        <a:p>
          <a:pPr lvl="0" algn="ctr" defTabSz="889000">
            <a:lnSpc>
              <a:spcPct val="90000"/>
            </a:lnSpc>
            <a:spcBef>
              <a:spcPct val="0"/>
            </a:spcBef>
            <a:spcAft>
              <a:spcPct val="35000"/>
            </a:spcAft>
          </a:pPr>
          <a:endParaRPr lang="en-US" sz="2000" kern="1200" dirty="0"/>
        </a:p>
      </dsp:txBody>
      <dsp:txXfrm>
        <a:off x="3454400" y="2204720"/>
        <a:ext cx="1463040" cy="1341120"/>
      </dsp:txXfrm>
    </dsp:sp>
    <dsp:sp modelId="{26704B09-3825-C141-B81B-9EE06A9211E3}">
      <dsp:nvSpPr>
        <dsp:cNvPr id="0" name=""/>
        <dsp:cNvSpPr/>
      </dsp:nvSpPr>
      <dsp:spPr>
        <a:xfrm>
          <a:off x="948943" y="1574800"/>
          <a:ext cx="2438400" cy="243840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s-ES" sz="2000" b="1" kern="1200" dirty="0" smtClean="0"/>
            <a:t>Empleos</a:t>
          </a:r>
          <a:r>
            <a:rPr lang="es-ES" sz="2000" kern="1200" dirty="0" smtClean="0"/>
            <a:t>: para la gente local</a:t>
          </a:r>
          <a:endParaRPr lang="en-US" sz="2000" kern="1200" dirty="0"/>
        </a:p>
      </dsp:txBody>
      <dsp:txXfrm>
        <a:off x="1178560" y="2204720"/>
        <a:ext cx="1463040" cy="1341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85263-8E14-8C45-BF5C-D670DBC69EB5}">
      <dsp:nvSpPr>
        <dsp:cNvPr id="0" name=""/>
        <dsp:cNvSpPr/>
      </dsp:nvSpPr>
      <dsp:spPr>
        <a:xfrm>
          <a:off x="2438399" y="67733"/>
          <a:ext cx="3251200" cy="325120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err="1" smtClean="0"/>
            <a:t>Comunidad</a:t>
          </a:r>
          <a:r>
            <a:rPr lang="en-US" sz="2900" kern="1200" dirty="0" smtClean="0"/>
            <a:t> (</a:t>
          </a:r>
          <a:r>
            <a:rPr lang="en-US" sz="2900" kern="1200" dirty="0" err="1" smtClean="0"/>
            <a:t>todos</a:t>
          </a:r>
          <a:r>
            <a:rPr lang="en-US" sz="2900" kern="1200" dirty="0" smtClean="0"/>
            <a:t>)</a:t>
          </a:r>
          <a:endParaRPr lang="en-US" sz="2900" kern="1200" dirty="0"/>
        </a:p>
      </dsp:txBody>
      <dsp:txXfrm>
        <a:off x="2871893" y="636693"/>
        <a:ext cx="2384213" cy="1463040"/>
      </dsp:txXfrm>
    </dsp:sp>
    <dsp:sp modelId="{34E7DADD-1F4C-804B-B416-3E1AEF9274DC}">
      <dsp:nvSpPr>
        <dsp:cNvPr id="0" name=""/>
        <dsp:cNvSpPr/>
      </dsp:nvSpPr>
      <dsp:spPr>
        <a:xfrm>
          <a:off x="3611541" y="2099733"/>
          <a:ext cx="3251200" cy="3251200"/>
        </a:xfrm>
        <a:prstGeom prst="ellipse">
          <a:avLst/>
        </a:prstGeom>
        <a:gradFill rotWithShape="0">
          <a:gsLst>
            <a:gs pos="0">
              <a:schemeClr val="accent5">
                <a:alpha val="50000"/>
                <a:hueOff val="-3676672"/>
                <a:satOff val="-5114"/>
                <a:lumOff val="-1961"/>
                <a:alphaOff val="0"/>
                <a:satMod val="103000"/>
                <a:lumMod val="102000"/>
                <a:tint val="94000"/>
              </a:schemeClr>
            </a:gs>
            <a:gs pos="50000">
              <a:schemeClr val="accent5">
                <a:alpha val="50000"/>
                <a:hueOff val="-3676672"/>
                <a:satOff val="-5114"/>
                <a:lumOff val="-1961"/>
                <a:alphaOff val="0"/>
                <a:satMod val="110000"/>
                <a:lumMod val="100000"/>
                <a:shade val="100000"/>
              </a:schemeClr>
            </a:gs>
            <a:gs pos="100000">
              <a:schemeClr val="accent5">
                <a:alpha val="50000"/>
                <a:hueOff val="-3676672"/>
                <a:satOff val="-5114"/>
                <a:lumOff val="-1961"/>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s-ES" sz="2900" kern="1200" dirty="0" smtClean="0"/>
            <a:t>Aprendizaje</a:t>
          </a:r>
        </a:p>
        <a:p>
          <a:pPr lvl="0" algn="ctr" defTabSz="1289050">
            <a:lnSpc>
              <a:spcPct val="90000"/>
            </a:lnSpc>
            <a:spcBef>
              <a:spcPct val="0"/>
            </a:spcBef>
            <a:spcAft>
              <a:spcPct val="35000"/>
            </a:spcAft>
          </a:pPr>
          <a:r>
            <a:rPr lang="en-US" sz="2900" kern="1200" dirty="0" smtClean="0"/>
            <a:t>(</a:t>
          </a:r>
          <a:r>
            <a:rPr lang="en-US" sz="2900" kern="1200" dirty="0" err="1" smtClean="0"/>
            <a:t>niños</a:t>
          </a:r>
          <a:r>
            <a:rPr lang="en-US" sz="2900" kern="1200" dirty="0" smtClean="0"/>
            <a:t> y </a:t>
          </a:r>
          <a:r>
            <a:rPr lang="en-US" sz="2900" kern="1200" dirty="0" err="1" smtClean="0"/>
            <a:t>adultos</a:t>
          </a:r>
          <a:r>
            <a:rPr lang="en-US" sz="2900" kern="1200" dirty="0" smtClean="0"/>
            <a:t>)</a:t>
          </a:r>
          <a:endParaRPr lang="en-US" sz="2900" kern="1200" dirty="0"/>
        </a:p>
      </dsp:txBody>
      <dsp:txXfrm>
        <a:off x="4605866" y="2939626"/>
        <a:ext cx="1950720" cy="1788160"/>
      </dsp:txXfrm>
    </dsp:sp>
    <dsp:sp modelId="{87A7BF38-E3AD-0C41-BE4A-6ADC75C4B831}">
      <dsp:nvSpPr>
        <dsp:cNvPr id="0" name=""/>
        <dsp:cNvSpPr/>
      </dsp:nvSpPr>
      <dsp:spPr>
        <a:xfrm>
          <a:off x="1265258" y="2099733"/>
          <a:ext cx="3251200" cy="3251200"/>
        </a:xfrm>
        <a:prstGeom prst="ellipse">
          <a:avLst/>
        </a:prstGeom>
        <a:gradFill rotWithShape="0">
          <a:gsLst>
            <a:gs pos="0">
              <a:schemeClr val="accent5">
                <a:alpha val="50000"/>
                <a:hueOff val="-7353344"/>
                <a:satOff val="-10228"/>
                <a:lumOff val="-3922"/>
                <a:alphaOff val="0"/>
                <a:satMod val="103000"/>
                <a:lumMod val="102000"/>
                <a:tint val="94000"/>
              </a:schemeClr>
            </a:gs>
            <a:gs pos="50000">
              <a:schemeClr val="accent5">
                <a:alpha val="50000"/>
                <a:hueOff val="-7353344"/>
                <a:satOff val="-10228"/>
                <a:lumOff val="-3922"/>
                <a:alphaOff val="0"/>
                <a:satMod val="110000"/>
                <a:lumMod val="100000"/>
                <a:shade val="100000"/>
              </a:schemeClr>
            </a:gs>
            <a:gs pos="100000">
              <a:schemeClr val="accent5">
                <a:alpha val="50000"/>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err="1" smtClean="0"/>
            <a:t>Comercio</a:t>
          </a:r>
          <a:endParaRPr lang="en-US" sz="2900" kern="1200" dirty="0" smtClean="0"/>
        </a:p>
        <a:p>
          <a:pPr lvl="0" algn="ctr" defTabSz="1289050">
            <a:lnSpc>
              <a:spcPct val="90000"/>
            </a:lnSpc>
            <a:spcBef>
              <a:spcPct val="0"/>
            </a:spcBef>
            <a:spcAft>
              <a:spcPct val="35000"/>
            </a:spcAft>
          </a:pPr>
          <a:r>
            <a:rPr lang="en-US" sz="2900" kern="1200" dirty="0" smtClean="0"/>
            <a:t>(</a:t>
          </a:r>
          <a:r>
            <a:rPr lang="en-US" sz="2900" kern="1200" dirty="0" err="1" smtClean="0"/>
            <a:t>productores</a:t>
          </a:r>
          <a:r>
            <a:rPr lang="en-US" sz="2900" kern="1200" dirty="0" smtClean="0"/>
            <a:t> y </a:t>
          </a:r>
          <a:r>
            <a:rPr lang="en-US" sz="2900" kern="1200" dirty="0" err="1" smtClean="0"/>
            <a:t>otros</a:t>
          </a:r>
          <a:r>
            <a:rPr lang="en-US" sz="2900" kern="1200" dirty="0" smtClean="0"/>
            <a:t>)</a:t>
          </a:r>
          <a:endParaRPr lang="en-US" sz="2900" kern="1200" dirty="0"/>
        </a:p>
      </dsp:txBody>
      <dsp:txXfrm>
        <a:off x="1571413" y="2939626"/>
        <a:ext cx="1950720" cy="1788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F5825-FE61-0B4F-9629-1EBFA9C18EFF}">
      <dsp:nvSpPr>
        <dsp:cNvPr id="0" name=""/>
        <dsp:cNvSpPr/>
      </dsp:nvSpPr>
      <dsp:spPr>
        <a:xfrm rot="5400000">
          <a:off x="1302164" y="1583167"/>
          <a:ext cx="1400175" cy="1594049"/>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F8F5BC7-A1C5-D44C-9711-FCB7CD3F6E2E}">
      <dsp:nvSpPr>
        <dsp:cNvPr id="0" name=""/>
        <dsp:cNvSpPr/>
      </dsp:nvSpPr>
      <dsp:spPr>
        <a:xfrm>
          <a:off x="931202" y="31045"/>
          <a:ext cx="2357070" cy="1649872"/>
        </a:xfrm>
        <a:prstGeom prst="roundRect">
          <a:avLst>
            <a:gd name="adj" fmla="val 1667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ES" sz="2300" kern="1200" dirty="0" smtClean="0"/>
            <a:t>Cultivo de alimentos en el espacio público</a:t>
          </a:r>
          <a:endParaRPr lang="en-US" sz="2300" kern="1200" dirty="0"/>
        </a:p>
      </dsp:txBody>
      <dsp:txXfrm>
        <a:off x="1011757" y="111600"/>
        <a:ext cx="2195960" cy="1488762"/>
      </dsp:txXfrm>
    </dsp:sp>
    <dsp:sp modelId="{4CD271F5-0911-684A-B367-872F1A585393}">
      <dsp:nvSpPr>
        <dsp:cNvPr id="0" name=""/>
        <dsp:cNvSpPr/>
      </dsp:nvSpPr>
      <dsp:spPr>
        <a:xfrm>
          <a:off x="3288273" y="188398"/>
          <a:ext cx="1714308" cy="1333500"/>
        </a:xfrm>
        <a:prstGeom prst="rect">
          <a:avLst/>
        </a:prstGeom>
        <a:noFill/>
        <a:ln>
          <a:noFill/>
        </a:ln>
        <a:effectLst/>
      </dsp:spPr>
      <dsp:style>
        <a:lnRef idx="0">
          <a:scrgbClr r="0" g="0" b="0"/>
        </a:lnRef>
        <a:fillRef idx="0">
          <a:scrgbClr r="0" g="0" b="0"/>
        </a:fillRef>
        <a:effectRef idx="0">
          <a:scrgbClr r="0" g="0" b="0"/>
        </a:effectRef>
        <a:fontRef idx="minor"/>
      </dsp:style>
    </dsp:sp>
    <dsp:sp modelId="{89FE29C7-212A-AF4B-A9F0-2B50BF32930E}">
      <dsp:nvSpPr>
        <dsp:cNvPr id="0" name=""/>
        <dsp:cNvSpPr/>
      </dsp:nvSpPr>
      <dsp:spPr>
        <a:xfrm rot="5400000">
          <a:off x="3256426" y="3436519"/>
          <a:ext cx="1400175" cy="1594049"/>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B5AD8E2-8958-4F49-9DDF-E60F26316262}">
      <dsp:nvSpPr>
        <dsp:cNvPr id="0" name=""/>
        <dsp:cNvSpPr/>
      </dsp:nvSpPr>
      <dsp:spPr>
        <a:xfrm>
          <a:off x="2885464" y="1884397"/>
          <a:ext cx="2357070" cy="1649872"/>
        </a:xfrm>
        <a:prstGeom prst="roundRect">
          <a:avLst>
            <a:gd name="adj" fmla="val 1667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ES" sz="2300" kern="1200" dirty="0" smtClean="0"/>
            <a:t>Cambia la relación de las personas con su entorno</a:t>
          </a:r>
          <a:endParaRPr lang="en-US" sz="2300" kern="1200" dirty="0"/>
        </a:p>
      </dsp:txBody>
      <dsp:txXfrm>
        <a:off x="2966019" y="1964952"/>
        <a:ext cx="2195960" cy="1488762"/>
      </dsp:txXfrm>
    </dsp:sp>
    <dsp:sp modelId="{EA5DD251-93E9-B647-A1FB-D0152DFDBA4C}">
      <dsp:nvSpPr>
        <dsp:cNvPr id="0" name=""/>
        <dsp:cNvSpPr/>
      </dsp:nvSpPr>
      <dsp:spPr>
        <a:xfrm>
          <a:off x="5242535" y="2041750"/>
          <a:ext cx="1714308" cy="1333500"/>
        </a:xfrm>
        <a:prstGeom prst="rect">
          <a:avLst/>
        </a:prstGeom>
        <a:noFill/>
        <a:ln>
          <a:noFill/>
        </a:ln>
        <a:effectLst/>
      </dsp:spPr>
      <dsp:style>
        <a:lnRef idx="0">
          <a:scrgbClr r="0" g="0" b="0"/>
        </a:lnRef>
        <a:fillRef idx="0">
          <a:scrgbClr r="0" g="0" b="0"/>
        </a:fillRef>
        <a:effectRef idx="0">
          <a:scrgbClr r="0" g="0" b="0"/>
        </a:effectRef>
        <a:fontRef idx="minor"/>
      </dsp:style>
    </dsp:sp>
    <dsp:sp modelId="{6D8F48AD-C9C3-F647-961F-403F9F70222C}">
      <dsp:nvSpPr>
        <dsp:cNvPr id="0" name=""/>
        <dsp:cNvSpPr/>
      </dsp:nvSpPr>
      <dsp:spPr>
        <a:xfrm>
          <a:off x="4839726" y="3737748"/>
          <a:ext cx="2357070" cy="1649872"/>
        </a:xfrm>
        <a:prstGeom prst="roundRect">
          <a:avLst>
            <a:gd name="adj" fmla="val 1667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err="1" smtClean="0"/>
            <a:t>Cataliza</a:t>
          </a:r>
          <a:r>
            <a:rPr lang="en-US" sz="2300" kern="1200" dirty="0" smtClean="0"/>
            <a:t> </a:t>
          </a:r>
          <a:r>
            <a:rPr lang="en-US" sz="2300" kern="1200" dirty="0" err="1" smtClean="0"/>
            <a:t>compromiso</a:t>
          </a:r>
          <a:r>
            <a:rPr lang="en-US" sz="2300" kern="1200" dirty="0" smtClean="0"/>
            <a:t>, </a:t>
          </a:r>
          <a:r>
            <a:rPr lang="en-US" sz="2300" kern="1200" dirty="0" err="1" smtClean="0"/>
            <a:t>discusión</a:t>
          </a:r>
          <a:r>
            <a:rPr lang="en-US" sz="2300" kern="1200" dirty="0" smtClean="0"/>
            <a:t> y </a:t>
          </a:r>
          <a:r>
            <a:rPr lang="en-US" sz="2300" kern="1200" dirty="0" err="1" smtClean="0"/>
            <a:t>acción</a:t>
          </a:r>
          <a:endParaRPr lang="en-US" sz="2300" kern="1200" dirty="0"/>
        </a:p>
      </dsp:txBody>
      <dsp:txXfrm>
        <a:off x="4920281" y="3818303"/>
        <a:ext cx="2195960" cy="148876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861EC-77D8-4BC8-A478-751ADBBB1C63}" type="datetimeFigureOut">
              <a:rPr lang="en-GB" smtClean="0"/>
              <a:t>20/02/2018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3F02E-5A96-4869-BA0F-BCB6578D1A09}" type="slidenum">
              <a:rPr lang="en-GB" smtClean="0"/>
              <a:t>‹#›</a:t>
            </a:fld>
            <a:endParaRPr lang="en-GB"/>
          </a:p>
        </p:txBody>
      </p:sp>
    </p:spTree>
    <p:extLst>
      <p:ext uri="{BB962C8B-B14F-4D97-AF65-F5344CB8AC3E}">
        <p14:creationId xmlns:p14="http://schemas.microsoft.com/office/powerpoint/2010/main" val="389201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2</a:t>
            </a:fld>
            <a:endParaRPr lang="en-GB"/>
          </a:p>
        </p:txBody>
      </p:sp>
    </p:spTree>
    <p:extLst>
      <p:ext uri="{BB962C8B-B14F-4D97-AF65-F5344CB8AC3E}">
        <p14:creationId xmlns:p14="http://schemas.microsoft.com/office/powerpoint/2010/main" val="1681258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Huge body of research on behaviour change in 1970s/80s</a:t>
            </a:r>
          </a:p>
          <a:p>
            <a:r>
              <a:rPr lang="en-GB" dirty="0" smtClean="0"/>
              <a:t>- largely focused on health policy</a:t>
            </a:r>
          </a:p>
          <a:p>
            <a:r>
              <a:rPr lang="en-GB" dirty="0" smtClean="0"/>
              <a:t>- little long‐term large‐scale monitoring and evaluation</a:t>
            </a:r>
          </a:p>
          <a:p>
            <a:endParaRPr lang="en-GB" baseline="0" dirty="0" smtClean="0"/>
          </a:p>
          <a:p>
            <a:r>
              <a:rPr lang="en-GB" baseline="0" dirty="0" smtClean="0"/>
              <a:t>Social Marketing: </a:t>
            </a:r>
            <a:r>
              <a:rPr lang="en-GB" dirty="0" smtClean="0"/>
              <a:t>marketing for social goods: campaigns to encourage people use seat belts, follow speed limits, or not to smoke in public. UK</a:t>
            </a:r>
            <a:r>
              <a:rPr lang="en-GB" baseline="0" dirty="0" smtClean="0"/>
              <a:t> Government 2007 adopts social marketing for Health.</a:t>
            </a:r>
          </a:p>
          <a:p>
            <a:pPr>
              <a:buFontTx/>
              <a:buNone/>
            </a:pPr>
            <a:endParaRPr lang="en-GB" dirty="0" smtClean="0"/>
          </a:p>
        </p:txBody>
      </p:sp>
      <p:sp>
        <p:nvSpPr>
          <p:cNvPr id="4" name="Slide Number Placeholder 3"/>
          <p:cNvSpPr>
            <a:spLocks noGrp="1"/>
          </p:cNvSpPr>
          <p:nvPr>
            <p:ph type="sldNum" sz="quarter" idx="10"/>
          </p:nvPr>
        </p:nvSpPr>
        <p:spPr/>
        <p:txBody>
          <a:bodyPr/>
          <a:lstStyle/>
          <a:p>
            <a:fld id="{85595DFB-D634-4523-A42D-89F93751E971}" type="slidenum">
              <a:rPr lang="en-GB" smtClean="0"/>
              <a:pPr/>
              <a:t>5</a:t>
            </a:fld>
            <a:endParaRPr lang="en-GB"/>
          </a:p>
        </p:txBody>
      </p:sp>
    </p:spTree>
    <p:extLst>
      <p:ext uri="{BB962C8B-B14F-4D97-AF65-F5344CB8AC3E}">
        <p14:creationId xmlns:p14="http://schemas.microsoft.com/office/powerpoint/2010/main" val="640795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Relationship</a:t>
            </a:r>
            <a:r>
              <a:rPr lang="en-US" baseline="0" dirty="0" smtClean="0"/>
              <a:t> between ATTITUDES and NORMAS</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6</a:t>
            </a:fld>
            <a:endParaRPr lang="en-GB"/>
          </a:p>
        </p:txBody>
      </p:sp>
    </p:spTree>
    <p:extLst>
      <p:ext uri="{BB962C8B-B14F-4D97-AF65-F5344CB8AC3E}">
        <p14:creationId xmlns:p14="http://schemas.microsoft.com/office/powerpoint/2010/main" val="1414806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desarrollo</a:t>
            </a:r>
            <a:r>
              <a:rPr lang="en-US" b="1" dirty="0" smtClean="0"/>
              <a:t> </a:t>
            </a:r>
            <a:r>
              <a:rPr lang="en-US" b="1" dirty="0" err="1" smtClean="0"/>
              <a:t>humano</a:t>
            </a:r>
            <a:r>
              <a:rPr lang="en-US" b="1" dirty="0" smtClean="0"/>
              <a:t> no </a:t>
            </a:r>
            <a:r>
              <a:rPr lang="en-US" b="1" dirty="0" err="1" smtClean="0"/>
              <a:t>es</a:t>
            </a:r>
            <a:r>
              <a:rPr lang="en-US" b="1" dirty="0" smtClean="0"/>
              <a:t> lineal </a:t>
            </a:r>
            <a:r>
              <a:rPr lang="en-US" b="1" dirty="0" err="1" smtClean="0"/>
              <a:t>sino</a:t>
            </a:r>
            <a:r>
              <a:rPr lang="en-US" b="1" dirty="0" smtClean="0"/>
              <a:t> </a:t>
            </a:r>
            <a:r>
              <a:rPr lang="en-US" b="1" dirty="0" err="1" smtClean="0"/>
              <a:t>más</a:t>
            </a:r>
            <a:r>
              <a:rPr lang="en-US" b="1" dirty="0" smtClean="0"/>
              <a:t> </a:t>
            </a:r>
            <a:r>
              <a:rPr lang="en-US" b="1" dirty="0" err="1" smtClean="0"/>
              <a:t>bien</a:t>
            </a:r>
            <a:r>
              <a:rPr lang="en-US" b="1" dirty="0" smtClean="0"/>
              <a:t> circular</a:t>
            </a:r>
            <a:r>
              <a:rPr lang="en-US" dirty="0" smtClean="0"/>
              <a:t> </a:t>
            </a:r>
          </a:p>
          <a:p>
            <a:endParaRPr lang="en-US" dirty="0" smtClean="0"/>
          </a:p>
          <a:p>
            <a:r>
              <a:rPr lang="en-US" dirty="0" smtClean="0"/>
              <a:t>Un </a:t>
            </a:r>
            <a:r>
              <a:rPr lang="en-US" dirty="0" err="1" smtClean="0"/>
              <a:t>poco</a:t>
            </a:r>
            <a:r>
              <a:rPr lang="en-US" dirty="0" smtClean="0"/>
              <a:t> </a:t>
            </a:r>
            <a:r>
              <a:rPr lang="en-US" dirty="0" err="1" smtClean="0"/>
              <a:t>como</a:t>
            </a:r>
            <a:r>
              <a:rPr lang="en-US" dirty="0" smtClean="0"/>
              <a:t> </a:t>
            </a:r>
            <a:r>
              <a:rPr lang="en-US" b="1" dirty="0" err="1" smtClean="0"/>
              <a:t>Serpientes</a:t>
            </a:r>
            <a:r>
              <a:rPr lang="en-US" b="1" dirty="0" smtClean="0"/>
              <a:t> y </a:t>
            </a:r>
            <a:r>
              <a:rPr lang="en-US" b="1" dirty="0" err="1" smtClean="0"/>
              <a:t>Escaleras</a:t>
            </a:r>
            <a:endParaRPr lang="en-US" b="1" dirty="0"/>
          </a:p>
        </p:txBody>
      </p:sp>
      <p:sp>
        <p:nvSpPr>
          <p:cNvPr id="4" name="Slide Number Placeholder 3"/>
          <p:cNvSpPr>
            <a:spLocks noGrp="1"/>
          </p:cNvSpPr>
          <p:nvPr>
            <p:ph type="sldNum" sz="quarter" idx="10"/>
          </p:nvPr>
        </p:nvSpPr>
        <p:spPr/>
        <p:txBody>
          <a:bodyPr/>
          <a:lstStyle/>
          <a:p>
            <a:fld id="{B6C3F02E-5A96-4869-BA0F-BCB6578D1A09}" type="slidenum">
              <a:rPr lang="en-GB" smtClean="0"/>
              <a:t>7</a:t>
            </a:fld>
            <a:endParaRPr lang="en-GB"/>
          </a:p>
        </p:txBody>
      </p:sp>
    </p:spTree>
    <p:extLst>
      <p:ext uri="{BB962C8B-B14F-4D97-AF65-F5344CB8AC3E}">
        <p14:creationId xmlns:p14="http://schemas.microsoft.com/office/powerpoint/2010/main" val="1415621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latin typeface="Calibri" charset="0"/>
                <a:ea typeface="Calibri" charset="0"/>
                <a:cs typeface="Calibri" charset="0"/>
              </a:rPr>
              <a:t>1970s</a:t>
            </a:r>
            <a:br>
              <a:rPr lang="en-GB" sz="1200" dirty="0" smtClean="0">
                <a:latin typeface="Calibri" charset="0"/>
                <a:ea typeface="Calibri" charset="0"/>
                <a:cs typeface="Calibri" charset="0"/>
              </a:rPr>
            </a:b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8</a:t>
            </a:fld>
            <a:endParaRPr lang="en-GB"/>
          </a:p>
        </p:txBody>
      </p:sp>
    </p:spTree>
    <p:extLst>
      <p:ext uri="{BB962C8B-B14F-4D97-AF65-F5344CB8AC3E}">
        <p14:creationId xmlns:p14="http://schemas.microsoft.com/office/powerpoint/2010/main" val="1228293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b="1" dirty="0" smtClean="0"/>
              <a:t>El cambio no es solo una responsabilidad individual</a:t>
            </a:r>
            <a:endParaRPr lang="es-ES" dirty="0" smtClean="0"/>
          </a:p>
          <a:p>
            <a:r>
              <a:rPr lang="es-ES" dirty="0" smtClean="0"/>
              <a:t>Puede parecer una solución individual. Do </a:t>
            </a:r>
            <a:r>
              <a:rPr lang="es-ES" dirty="0" err="1" smtClean="0"/>
              <a:t>this</a:t>
            </a:r>
            <a:r>
              <a:rPr lang="es-ES" dirty="0" smtClean="0"/>
              <a:t> do </a:t>
            </a:r>
            <a:r>
              <a:rPr lang="es-ES" dirty="0" err="1" smtClean="0"/>
              <a:t>that</a:t>
            </a:r>
            <a:r>
              <a:rPr lang="es-ES" dirty="0" smtClean="0"/>
              <a:t>. Difícil de lograr.</a:t>
            </a:r>
            <a:br>
              <a:rPr lang="es-ES" dirty="0" smtClean="0"/>
            </a:br>
            <a:endParaRPr lang="en-GB" b="1"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10</a:t>
            </a:fld>
            <a:endParaRPr lang="en-GB"/>
          </a:p>
        </p:txBody>
      </p:sp>
    </p:spTree>
    <p:extLst>
      <p:ext uri="{BB962C8B-B14F-4D97-AF65-F5344CB8AC3E}">
        <p14:creationId xmlns:p14="http://schemas.microsoft.com/office/powerpoint/2010/main" val="179547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p:txBody>
      </p:sp>
      <p:sp>
        <p:nvSpPr>
          <p:cNvPr id="491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1B4D999-4614-714A-8948-D1769D992F74}" type="slidenum">
              <a:rPr lang="en-GB" altLang="en-US">
                <a:latin typeface="Calibri" charset="0"/>
              </a:rPr>
              <a:pPr eaLnBrk="1" hangingPunct="1"/>
              <a:t>11</a:t>
            </a:fld>
            <a:endParaRPr lang="en-GB" altLang="en-US">
              <a:latin typeface="Calibri" charset="0"/>
            </a:endParaRPr>
          </a:p>
        </p:txBody>
      </p:sp>
    </p:spTree>
    <p:extLst>
      <p:ext uri="{BB962C8B-B14F-4D97-AF65-F5344CB8AC3E}">
        <p14:creationId xmlns:p14="http://schemas.microsoft.com/office/powerpoint/2010/main" val="7883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en-US" dirty="0" smtClean="0"/>
              <a:t>DEFRA’s: </a:t>
            </a:r>
            <a:r>
              <a:rPr lang="es-ES" dirty="0" smtClean="0"/>
              <a:t>Fomentar, habilitar, participar, ejemplificar</a:t>
            </a:r>
          </a:p>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12</a:t>
            </a:fld>
            <a:endParaRPr lang="en-GB"/>
          </a:p>
        </p:txBody>
      </p:sp>
    </p:spTree>
    <p:extLst>
      <p:ext uri="{BB962C8B-B14F-4D97-AF65-F5344CB8AC3E}">
        <p14:creationId xmlns:p14="http://schemas.microsoft.com/office/powerpoint/2010/main" val="755882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Economia</a:t>
            </a:r>
            <a:r>
              <a:rPr lang="en-US" dirty="0" smtClean="0"/>
              <a:t> </a:t>
            </a:r>
            <a:r>
              <a:rPr lang="en-US" dirty="0" err="1" smtClean="0"/>
              <a:t>comportamental</a:t>
            </a:r>
            <a:r>
              <a:rPr lang="en-US" dirty="0" smtClean="0"/>
              <a:t>, </a:t>
            </a:r>
            <a:r>
              <a:rPr lang="en-US" dirty="0" err="1" smtClean="0"/>
              <a:t>psicologia</a:t>
            </a:r>
            <a:r>
              <a:rPr lang="en-US" dirty="0" smtClean="0"/>
              <a:t>, </a:t>
            </a:r>
            <a:r>
              <a:rPr lang="en-US" dirty="0" err="1" smtClean="0"/>
              <a:t>psicologia</a:t>
            </a:r>
            <a:r>
              <a:rPr lang="en-US" dirty="0" smtClean="0"/>
              <a:t> </a:t>
            </a:r>
            <a:r>
              <a:rPr lang="en-US" dirty="0" err="1" smtClean="0"/>
              <a:t>cognitiva</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13</a:t>
            </a:fld>
            <a:endParaRPr lang="en-GB"/>
          </a:p>
        </p:txBody>
      </p:sp>
    </p:spTree>
    <p:extLst>
      <p:ext uri="{BB962C8B-B14F-4D97-AF65-F5344CB8AC3E}">
        <p14:creationId xmlns:p14="http://schemas.microsoft.com/office/powerpoint/2010/main" val="1621668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MINDSPACE = </a:t>
            </a:r>
            <a:r>
              <a:rPr lang="es-ES" dirty="0" smtClean="0"/>
              <a:t>9 influencias significativas en el comportamiento + 4Es + 2Es de DEFRA</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14</a:t>
            </a:fld>
            <a:endParaRPr lang="en-GB"/>
          </a:p>
        </p:txBody>
      </p:sp>
    </p:spTree>
    <p:extLst>
      <p:ext uri="{BB962C8B-B14F-4D97-AF65-F5344CB8AC3E}">
        <p14:creationId xmlns:p14="http://schemas.microsoft.com/office/powerpoint/2010/main" val="614190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s-ES" dirty="0" smtClean="0"/>
              <a:t>Cambiar la forma en que se presentan las opciones para cambiar el comportamiento de las personas </a:t>
            </a:r>
          </a:p>
          <a:p>
            <a:endParaRPr lang="es-ES" dirty="0" smtClean="0"/>
          </a:p>
          <a:p>
            <a:r>
              <a:rPr lang="es-ES" b="1" dirty="0" smtClean="0"/>
              <a:t>Elección</a:t>
            </a:r>
            <a:r>
              <a:rPr lang="en-GB" b="1" dirty="0" smtClean="0"/>
              <a:t>: l</a:t>
            </a:r>
            <a:r>
              <a:rPr lang="es-ES" dirty="0" smtClean="0"/>
              <a:t>as decisiones están influenciadas por cómo se presentan las elecciones</a:t>
            </a:r>
          </a:p>
          <a:p>
            <a:r>
              <a:rPr lang="en-GB" dirty="0" smtClean="0"/>
              <a:t>Supermarkets-</a:t>
            </a:r>
            <a:r>
              <a:rPr lang="en-GB" baseline="0" dirty="0" smtClean="0"/>
              <a:t> </a:t>
            </a:r>
            <a:r>
              <a:rPr lang="es-ES" dirty="0" smtClean="0"/>
              <a:t>leche en la parte posterior</a:t>
            </a:r>
            <a:r>
              <a:rPr lang="en-GB" baseline="0" dirty="0" smtClean="0"/>
              <a:t>. </a:t>
            </a:r>
            <a:r>
              <a:rPr lang="es-ES" dirty="0" smtClean="0"/>
              <a:t>Chocolate en la salida. Alimentos caros a nivel de los ojos. </a:t>
            </a:r>
          </a:p>
          <a:p>
            <a:r>
              <a:rPr lang="es-ES" dirty="0" smtClean="0"/>
              <a:t>Alimentos más baratos en la parte inferior</a:t>
            </a:r>
            <a:r>
              <a:rPr lang="en-GB" baseline="0" dirty="0" smtClean="0"/>
              <a:t>.</a:t>
            </a:r>
          </a:p>
          <a:p>
            <a:r>
              <a:rPr lang="es-ES" dirty="0" smtClean="0"/>
              <a:t/>
            </a:r>
            <a:br>
              <a:rPr lang="es-ES" dirty="0" smtClean="0"/>
            </a:br>
            <a:r>
              <a:rPr lang="es-ES" dirty="0" err="1" smtClean="0"/>
              <a:t>p.p.s</a:t>
            </a:r>
            <a:r>
              <a:rPr lang="es-ES" dirty="0" smtClean="0"/>
              <a:t>. Haciendo una sección del carrito de compras separada para vegetales </a:t>
            </a:r>
          </a:p>
          <a:p>
            <a:r>
              <a:rPr lang="es-ES" dirty="0" err="1" smtClean="0"/>
              <a:t>p.s.</a:t>
            </a:r>
            <a:r>
              <a:rPr lang="es-ES" dirty="0" smtClean="0"/>
              <a:t> Hacer la elección de la donación de órganos obligatoria al renovar el permiso de conducir</a:t>
            </a:r>
            <a:endParaRPr lang="en-GB" b="1" dirty="0" smtClean="0"/>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b="1" dirty="0" smtClean="0"/>
              <a:t>Paternalismo libertario</a:t>
            </a:r>
            <a:r>
              <a:rPr lang="en-GB" b="1" dirty="0" smtClean="0"/>
              <a:t>:</a:t>
            </a:r>
            <a:r>
              <a:rPr lang="en-GB" b="1" baseline="0" dirty="0" smtClean="0"/>
              <a:t> </a:t>
            </a:r>
            <a:r>
              <a:rPr lang="es-ES" dirty="0" smtClean="0"/>
              <a:t>Las personas deben ser libres de hacer lo que quieran. Pero está bien tratar de influir en el comportamiento de las personas para que vivan más tiempo / más felices.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r>
              <a:rPr lang="en-GB" b="1" baseline="0" dirty="0" smtClean="0"/>
              <a:t>Criticisms</a:t>
            </a:r>
            <a:r>
              <a:rPr lang="en-GB" baseline="0" dirty="0" smtClean="0"/>
              <a:t>:</a:t>
            </a:r>
          </a:p>
          <a:p>
            <a:pPr marL="171450" indent="-171450">
              <a:buFontTx/>
              <a:buChar char="-"/>
            </a:pPr>
            <a:r>
              <a:rPr lang="es-ES" dirty="0" smtClean="0"/>
              <a:t>Necesita más que un empujón</a:t>
            </a:r>
          </a:p>
          <a:p>
            <a:pPr marL="171450" indent="-171450">
              <a:buFontTx/>
              <a:buChar char="-"/>
            </a:pPr>
            <a:r>
              <a:rPr lang="es-ES" dirty="0" smtClean="0"/>
              <a:t>No cambia las creencias de las personas. Solo basado en un cambio de comportamiento inconsciente.</a:t>
            </a:r>
            <a:endParaRPr lang="en-GB"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16</a:t>
            </a:fld>
            <a:endParaRPr lang="en-GB"/>
          </a:p>
        </p:txBody>
      </p:sp>
    </p:spTree>
    <p:extLst>
      <p:ext uri="{BB962C8B-B14F-4D97-AF65-F5344CB8AC3E}">
        <p14:creationId xmlns:p14="http://schemas.microsoft.com/office/powerpoint/2010/main" val="265338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3.</a:t>
            </a:r>
          </a:p>
          <a:p>
            <a:endParaRPr lang="es-ES" dirty="0" smtClean="0"/>
          </a:p>
          <a:p>
            <a:r>
              <a:rPr lang="es-ES" dirty="0" smtClean="0"/>
              <a:t>Se puede aumentar el comportamiento </a:t>
            </a:r>
            <a:r>
              <a:rPr lang="es-ES" b="1" dirty="0" smtClean="0"/>
              <a:t>deseable o indeseable</a:t>
            </a:r>
            <a:r>
              <a:rPr lang="es-ES" dirty="0" smtClean="0"/>
              <a:t>, al menos en cierta medida</a:t>
            </a:r>
            <a:r>
              <a:rPr lang="es-ES" b="1" dirty="0" smtClean="0"/>
              <a:t>, llamando la atención del público sobre lo que hacen los demás</a:t>
            </a:r>
            <a:r>
              <a:rPr lang="es-ES" dirty="0" smtClean="0"/>
              <a:t>.</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17</a:t>
            </a:fld>
            <a:endParaRPr lang="en-GB"/>
          </a:p>
        </p:txBody>
      </p:sp>
    </p:spTree>
    <p:extLst>
      <p:ext uri="{BB962C8B-B14F-4D97-AF65-F5344CB8AC3E}">
        <p14:creationId xmlns:p14="http://schemas.microsoft.com/office/powerpoint/2010/main" val="135203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 donation rates lower in opt in</a:t>
            </a:r>
          </a:p>
          <a:p>
            <a:r>
              <a:rPr lang="es-ES" dirty="0" smtClean="0"/>
              <a:t>Las tasas de donación de órganos son menores en </a:t>
            </a:r>
            <a:r>
              <a:rPr lang="es-ES" dirty="0" err="1" smtClean="0"/>
              <a:t>opt</a:t>
            </a:r>
            <a:r>
              <a:rPr lang="es-ES" dirty="0" smtClean="0"/>
              <a:t>-in</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18</a:t>
            </a:fld>
            <a:endParaRPr lang="en-GB"/>
          </a:p>
        </p:txBody>
      </p:sp>
    </p:spTree>
    <p:extLst>
      <p:ext uri="{BB962C8B-B14F-4D97-AF65-F5344CB8AC3E}">
        <p14:creationId xmlns:p14="http://schemas.microsoft.com/office/powerpoint/2010/main" val="347684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19</a:t>
            </a:fld>
            <a:endParaRPr lang="en-GB"/>
          </a:p>
        </p:txBody>
      </p:sp>
    </p:spTree>
    <p:extLst>
      <p:ext uri="{BB962C8B-B14F-4D97-AF65-F5344CB8AC3E}">
        <p14:creationId xmlns:p14="http://schemas.microsoft.com/office/powerpoint/2010/main" val="456624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smtClean="0"/>
              <a:t>Conectores – centro de red, circulo social grande</a:t>
            </a:r>
          </a:p>
          <a:p>
            <a:r>
              <a:rPr lang="es-ES" dirty="0" smtClean="0"/>
              <a:t>Enterados, </a:t>
            </a:r>
            <a:r>
              <a:rPr lang="es-ES" b="0" dirty="0" smtClean="0"/>
              <a:t>Expertos</a:t>
            </a:r>
            <a:r>
              <a:rPr lang="es-ES" baseline="0" dirty="0" smtClean="0"/>
              <a:t> </a:t>
            </a:r>
            <a:r>
              <a:rPr lang="es-ES" dirty="0" smtClean="0"/>
              <a:t>- especialistas en información</a:t>
            </a:r>
            <a:br>
              <a:rPr lang="es-ES" dirty="0" smtClean="0"/>
            </a:br>
            <a:r>
              <a:rPr lang="es-ES" dirty="0" smtClean="0"/>
              <a:t>Vendedores - Persuasores / personas carismáticas – circulo</a:t>
            </a:r>
            <a:r>
              <a:rPr lang="es-ES" baseline="0" dirty="0" smtClean="0"/>
              <a:t> de influencia grande</a:t>
            </a:r>
            <a:endParaRPr lang="es-ES" dirty="0" smtClean="0"/>
          </a:p>
          <a:p>
            <a:endParaRPr lang="en-GB" baseline="0" dirty="0" smtClean="0"/>
          </a:p>
          <a:p>
            <a:r>
              <a:rPr lang="en-GB" baseline="0" dirty="0" err="1" smtClean="0"/>
              <a:t>Adherencia</a:t>
            </a:r>
            <a:r>
              <a:rPr lang="en-GB" baseline="0" dirty="0" smtClean="0"/>
              <a:t> – </a:t>
            </a:r>
            <a:r>
              <a:rPr lang="en-GB" b="1" baseline="0" dirty="0" err="1" smtClean="0"/>
              <a:t>algo</a:t>
            </a:r>
            <a:r>
              <a:rPr lang="en-GB" b="1" baseline="0" dirty="0" smtClean="0"/>
              <a:t> que </a:t>
            </a:r>
            <a:r>
              <a:rPr lang="en-GB" b="1" baseline="0" dirty="0" err="1" smtClean="0"/>
              <a:t>enganche</a:t>
            </a:r>
            <a:r>
              <a:rPr lang="en-GB" b="1" baseline="0" dirty="0" smtClean="0"/>
              <a:t> </a:t>
            </a:r>
            <a:r>
              <a:rPr lang="es-ES" dirty="0" smtClean="0"/>
              <a:t>contenido específico de un mensaje que lo hace memorable (slogans / ‘lemas’)</a:t>
            </a:r>
          </a:p>
          <a:p>
            <a:r>
              <a:rPr lang="es-ES" dirty="0" smtClean="0"/>
              <a:t>(Slip </a:t>
            </a:r>
            <a:r>
              <a:rPr lang="es-ES" dirty="0" err="1" smtClean="0"/>
              <a:t>Slap</a:t>
            </a:r>
            <a:r>
              <a:rPr lang="es-ES" dirty="0" smtClean="0"/>
              <a:t> </a:t>
            </a:r>
            <a:r>
              <a:rPr lang="es-ES" dirty="0" err="1" smtClean="0"/>
              <a:t>Slop</a:t>
            </a:r>
            <a:r>
              <a:rPr lang="is-IS" dirty="0" smtClean="0"/>
              <a:t>…) </a:t>
            </a:r>
            <a:endParaRPr lang="es-ES" dirty="0" smtClean="0"/>
          </a:p>
          <a:p>
            <a:endParaRPr lang="es-ES" dirty="0" smtClean="0"/>
          </a:p>
          <a:p>
            <a:r>
              <a:rPr lang="es-ES" dirty="0" smtClean="0"/>
              <a:t>Poder del contexto: nuestro entorno nos afecta. Ver basura tirada hace que la gente tire más basura. </a:t>
            </a:r>
          </a:p>
          <a:p>
            <a:r>
              <a:rPr lang="es-ES" b="1" dirty="0" smtClean="0"/>
              <a:t>Teoría de las ventanas rota</a:t>
            </a:r>
            <a:r>
              <a:rPr lang="is-IS" b="1" dirty="0" smtClean="0"/>
              <a:t>…</a:t>
            </a:r>
            <a:endParaRPr lang="en-GB" b="1" baseline="0" dirty="0" smtClean="0"/>
          </a:p>
        </p:txBody>
      </p:sp>
      <p:sp>
        <p:nvSpPr>
          <p:cNvPr id="4" name="Slide Number Placeholder 3"/>
          <p:cNvSpPr>
            <a:spLocks noGrp="1"/>
          </p:cNvSpPr>
          <p:nvPr>
            <p:ph type="sldNum" sz="quarter" idx="10"/>
          </p:nvPr>
        </p:nvSpPr>
        <p:spPr/>
        <p:txBody>
          <a:bodyPr/>
          <a:lstStyle/>
          <a:p>
            <a:fld id="{85595DFB-D634-4523-A42D-89F93751E971}" type="slidenum">
              <a:rPr lang="en-GB" smtClean="0"/>
              <a:pPr/>
              <a:t>20</a:t>
            </a:fld>
            <a:endParaRPr lang="en-GB"/>
          </a:p>
        </p:txBody>
      </p:sp>
    </p:spTree>
    <p:extLst>
      <p:ext uri="{BB962C8B-B14F-4D97-AF65-F5344CB8AC3E}">
        <p14:creationId xmlns:p14="http://schemas.microsoft.com/office/powerpoint/2010/main" val="1883573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2. Economic self-interest =</a:t>
            </a:r>
            <a:r>
              <a:rPr lang="en-GB" baseline="0" dirty="0" smtClean="0"/>
              <a:t> we know that conserving energy will make our bills smaller...</a:t>
            </a:r>
            <a:endParaRPr lang="en-GB"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21</a:t>
            </a:fld>
            <a:endParaRPr lang="en-GB"/>
          </a:p>
        </p:txBody>
      </p:sp>
    </p:spTree>
    <p:extLst>
      <p:ext uri="{BB962C8B-B14F-4D97-AF65-F5344CB8AC3E}">
        <p14:creationId xmlns:p14="http://schemas.microsoft.com/office/powerpoint/2010/main" val="1341569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Barriers:  internal (knowledge); external (lack of facilities)</a:t>
            </a:r>
            <a:r>
              <a:rPr lang="en-GB" baseline="0" dirty="0" smtClean="0"/>
              <a:t>  using </a:t>
            </a:r>
            <a:r>
              <a:rPr lang="en-GB" i="1" baseline="0" dirty="0" smtClean="0"/>
              <a:t>interviews and focus groups</a:t>
            </a:r>
          </a:p>
          <a:p>
            <a:endParaRPr lang="en-GB" i="1" baseline="0" dirty="0" smtClean="0"/>
          </a:p>
          <a:p>
            <a:r>
              <a:rPr lang="en-GB" i="0" dirty="0" smtClean="0"/>
              <a:t>TOOLS:</a:t>
            </a:r>
            <a:r>
              <a:rPr lang="en-GB" i="0" baseline="0" dirty="0" smtClean="0"/>
              <a:t> </a:t>
            </a:r>
          </a:p>
          <a:p>
            <a:pPr marL="228600" indent="-228600">
              <a:buAutoNum type="arabicPeriod"/>
            </a:pPr>
            <a:r>
              <a:rPr lang="en-GB" i="0" baseline="0" dirty="0" err="1" smtClean="0"/>
              <a:t>Compromiso</a:t>
            </a:r>
            <a:r>
              <a:rPr lang="en-GB" i="0" baseline="0" dirty="0" smtClean="0"/>
              <a:t>: </a:t>
            </a:r>
            <a:r>
              <a:rPr lang="es-ES" dirty="0" smtClean="0"/>
              <a:t>las personas que dicen que sí a algo pequeño probablemente diga que sí a algo grande</a:t>
            </a:r>
          </a:p>
          <a:p>
            <a:pPr marL="228600" indent="-228600">
              <a:buAutoNum type="arabicPeriod"/>
            </a:pPr>
            <a:r>
              <a:rPr lang="en-GB" i="0" baseline="0" dirty="0" err="1" smtClean="0"/>
              <a:t>Sugerencias</a:t>
            </a:r>
            <a:r>
              <a:rPr lang="en-GB" i="0" baseline="0" dirty="0" smtClean="0"/>
              <a:t>/</a:t>
            </a:r>
            <a:r>
              <a:rPr lang="en-GB" i="0" baseline="0" dirty="0" err="1" smtClean="0"/>
              <a:t>avisos</a:t>
            </a:r>
            <a:r>
              <a:rPr lang="en-GB" i="0" baseline="0" dirty="0" smtClean="0"/>
              <a:t> ‘prompts’: </a:t>
            </a:r>
            <a:r>
              <a:rPr lang="es-ES" dirty="0" smtClean="0"/>
              <a:t>nos recuerdan hacer algo</a:t>
            </a:r>
          </a:p>
          <a:p>
            <a:pPr marL="228600" indent="-228600">
              <a:buAutoNum type="arabicPeriod"/>
            </a:pPr>
            <a:r>
              <a:rPr lang="en-GB" i="0" baseline="0" dirty="0" err="1" smtClean="0"/>
              <a:t>Normas</a:t>
            </a:r>
            <a:r>
              <a:rPr lang="en-GB" i="0" baseline="0" dirty="0" smtClean="0"/>
              <a:t>: </a:t>
            </a:r>
            <a:r>
              <a:rPr lang="es-ES" dirty="0" smtClean="0"/>
              <a:t>impactados por lo que hace la gente de alrededor. Por lo que es "normal”</a:t>
            </a:r>
          </a:p>
          <a:p>
            <a:pPr marL="228600" indent="-228600">
              <a:buAutoNum type="arabicPeriod"/>
            </a:pPr>
            <a:r>
              <a:rPr lang="en-GB" i="0" baseline="0" dirty="0" err="1" smtClean="0"/>
              <a:t>Communicaciones</a:t>
            </a:r>
            <a:r>
              <a:rPr lang="en-GB" i="0" baseline="0" dirty="0" smtClean="0"/>
              <a:t>: </a:t>
            </a:r>
            <a:r>
              <a:rPr lang="es-ES" dirty="0" smtClean="0"/>
              <a:t>Usar comunicación positiva.</a:t>
            </a:r>
            <a:endParaRPr lang="en-GB" i="0" baseline="0" dirty="0" smtClean="0"/>
          </a:p>
        </p:txBody>
      </p:sp>
      <p:sp>
        <p:nvSpPr>
          <p:cNvPr id="4" name="Slide Number Placeholder 3"/>
          <p:cNvSpPr>
            <a:spLocks noGrp="1"/>
          </p:cNvSpPr>
          <p:nvPr>
            <p:ph type="sldNum" sz="quarter" idx="10"/>
          </p:nvPr>
        </p:nvSpPr>
        <p:spPr/>
        <p:txBody>
          <a:bodyPr/>
          <a:lstStyle/>
          <a:p>
            <a:fld id="{85595DFB-D634-4523-A42D-89F93751E971}" type="slidenum">
              <a:rPr lang="en-GB" smtClean="0"/>
              <a:pPr/>
              <a:t>22</a:t>
            </a:fld>
            <a:endParaRPr lang="en-GB"/>
          </a:p>
        </p:txBody>
      </p:sp>
    </p:spTree>
    <p:extLst>
      <p:ext uri="{BB962C8B-B14F-4D97-AF65-F5344CB8AC3E}">
        <p14:creationId xmlns:p14="http://schemas.microsoft.com/office/powerpoint/2010/main" val="1766408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smtClean="0"/>
              <a:t>Algo mas profundo que impacta la motivación. </a:t>
            </a:r>
          </a:p>
          <a:p>
            <a:r>
              <a:rPr lang="es-ES" dirty="0" smtClean="0"/>
              <a:t>Más allá de la información y recompensas / incentivos financieros</a:t>
            </a:r>
            <a:endParaRPr lang="en-GB"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24</a:t>
            </a:fld>
            <a:endParaRPr lang="en-GB"/>
          </a:p>
        </p:txBody>
      </p:sp>
    </p:spTree>
    <p:extLst>
      <p:ext uri="{BB962C8B-B14F-4D97-AF65-F5344CB8AC3E}">
        <p14:creationId xmlns:p14="http://schemas.microsoft.com/office/powerpoint/2010/main" val="727891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Settlers:</a:t>
            </a:r>
            <a:r>
              <a:rPr lang="en-GB" baseline="0" dirty="0" smtClean="0"/>
              <a:t> </a:t>
            </a:r>
            <a:r>
              <a:rPr lang="es-ES" dirty="0" smtClean="0"/>
              <a:t>"Sigue a la multitud", conservador, pesimista sobre el futuro</a:t>
            </a:r>
            <a:endParaRPr lang="en-GB" dirty="0" smtClean="0"/>
          </a:p>
          <a:p>
            <a:r>
              <a:rPr lang="en-GB" dirty="0" err="1" smtClean="0"/>
              <a:t>Prospectores</a:t>
            </a:r>
            <a:r>
              <a:rPr lang="en-GB" dirty="0" smtClean="0"/>
              <a:t>: </a:t>
            </a:r>
            <a:r>
              <a:rPr lang="es-ES" dirty="0" err="1" smtClean="0"/>
              <a:t>Crientados</a:t>
            </a:r>
            <a:r>
              <a:rPr lang="es-ES" dirty="0" smtClean="0"/>
              <a:t> hacia status</a:t>
            </a:r>
            <a:endParaRPr lang="en-GB" dirty="0" smtClean="0"/>
          </a:p>
          <a:p>
            <a:r>
              <a:rPr lang="en-GB" dirty="0" err="1" smtClean="0"/>
              <a:t>Pioneros</a:t>
            </a:r>
            <a:r>
              <a:rPr lang="en-GB" dirty="0" smtClean="0"/>
              <a:t>: </a:t>
            </a:r>
            <a:r>
              <a:rPr lang="es-ES" dirty="0" smtClean="0"/>
              <a:t>Guiado por su propio sentido de "correcto" y "incorrecto". Voluntarios</a:t>
            </a:r>
            <a:r>
              <a:rPr lang="es-ES" baseline="0" dirty="0" smtClean="0"/>
              <a:t> </a:t>
            </a:r>
            <a:r>
              <a:rPr lang="es-ES" dirty="0" smtClean="0"/>
              <a:t>Creativas.</a:t>
            </a:r>
            <a:endParaRPr lang="en-GB"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25</a:t>
            </a:fld>
            <a:endParaRPr lang="en-GB"/>
          </a:p>
        </p:txBody>
      </p:sp>
    </p:spTree>
    <p:extLst>
      <p:ext uri="{BB962C8B-B14F-4D97-AF65-F5344CB8AC3E}">
        <p14:creationId xmlns:p14="http://schemas.microsoft.com/office/powerpoint/2010/main" val="987849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Special Educational Needs transport.</a:t>
            </a:r>
            <a:r>
              <a:rPr lang="en-GB" baseline="0" dirty="0" smtClean="0"/>
              <a:t> New system needed to be set up</a:t>
            </a:r>
          </a:p>
          <a:p>
            <a:endParaRPr lang="en-GB" baseline="0" dirty="0" smtClean="0"/>
          </a:p>
          <a:p>
            <a:r>
              <a:rPr lang="es-ES" dirty="0" smtClean="0"/>
              <a:t>Comprender que los grupos tienen distintas motivaciones y pueden</a:t>
            </a:r>
            <a:r>
              <a:rPr lang="es-ES" baseline="0" dirty="0" smtClean="0"/>
              <a:t> </a:t>
            </a:r>
            <a:r>
              <a:rPr lang="es-ES" dirty="0" smtClean="0"/>
              <a:t>responder de manera diferente a las intervenciones para cambiar sus comportamientos</a:t>
            </a:r>
            <a:endParaRPr lang="en-GB" baseline="0" dirty="0" smtClean="0"/>
          </a:p>
          <a:p>
            <a:r>
              <a:rPr lang="en-GB" baseline="0" dirty="0" smtClean="0"/>
              <a:t> </a:t>
            </a:r>
          </a:p>
          <a:p>
            <a:endParaRPr lang="en-GB" baseline="0" dirty="0" smtClean="0"/>
          </a:p>
        </p:txBody>
      </p:sp>
      <p:sp>
        <p:nvSpPr>
          <p:cNvPr id="4" name="Slide Number Placeholder 3"/>
          <p:cNvSpPr>
            <a:spLocks noGrp="1"/>
          </p:cNvSpPr>
          <p:nvPr>
            <p:ph type="sldNum" sz="quarter" idx="10"/>
          </p:nvPr>
        </p:nvSpPr>
        <p:spPr/>
        <p:txBody>
          <a:bodyPr/>
          <a:lstStyle/>
          <a:p>
            <a:fld id="{85595DFB-D634-4523-A42D-89F93751E971}" type="slidenum">
              <a:rPr lang="en-GB" smtClean="0"/>
              <a:pPr/>
              <a:t>26</a:t>
            </a:fld>
            <a:endParaRPr lang="en-GB"/>
          </a:p>
        </p:txBody>
      </p:sp>
    </p:spTree>
    <p:extLst>
      <p:ext uri="{BB962C8B-B14F-4D97-AF65-F5344CB8AC3E}">
        <p14:creationId xmlns:p14="http://schemas.microsoft.com/office/powerpoint/2010/main" val="104169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smtClean="0"/>
              <a:t>Estructura de valor en 68 países.</a:t>
            </a:r>
            <a:br>
              <a:rPr lang="es-ES" dirty="0" smtClean="0"/>
            </a:br>
            <a:r>
              <a:rPr lang="es-ES" dirty="0" smtClean="0"/>
              <a:t>10 grupos.</a:t>
            </a:r>
          </a:p>
          <a:p>
            <a:endParaRPr lang="en-GB" i="0" baseline="0" dirty="0" smtClean="0"/>
          </a:p>
          <a:p>
            <a:r>
              <a:rPr lang="en-GB" dirty="0" smtClean="0"/>
              <a:t>Schwartz, S.H. (2006). Basic human values: Theory, measurement, and applications. Revue </a:t>
            </a:r>
            <a:r>
              <a:rPr lang="en-GB" dirty="0" err="1" smtClean="0"/>
              <a:t>française</a:t>
            </a:r>
            <a:r>
              <a:rPr lang="en-GB" dirty="0" smtClean="0"/>
              <a:t> de </a:t>
            </a:r>
            <a:r>
              <a:rPr lang="en-GB" dirty="0" err="1" smtClean="0"/>
              <a:t>sociologie</a:t>
            </a:r>
            <a:r>
              <a:rPr lang="en-GB" dirty="0" smtClean="0"/>
              <a:t>, 47 (4), 249–288.</a:t>
            </a:r>
            <a:endParaRPr lang="en-GB" i="0" baseline="0" dirty="0" smtClean="0"/>
          </a:p>
          <a:p>
            <a:endParaRPr lang="en-GB" i="0"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28</a:t>
            </a:fld>
            <a:endParaRPr lang="en-GB"/>
          </a:p>
        </p:txBody>
      </p:sp>
    </p:spTree>
    <p:extLst>
      <p:ext uri="{BB962C8B-B14F-4D97-AF65-F5344CB8AC3E}">
        <p14:creationId xmlns:p14="http://schemas.microsoft.com/office/powerpoint/2010/main" val="529309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i="0" dirty="0" smtClean="0"/>
              <a:t>4</a:t>
            </a:r>
            <a:r>
              <a:rPr lang="en-GB" i="0" baseline="0" dirty="0" smtClean="0"/>
              <a:t> divisions (</a:t>
            </a:r>
            <a:r>
              <a:rPr lang="en-GB" i="0" baseline="0" dirty="0" err="1" smtClean="0"/>
              <a:t>basado</a:t>
            </a:r>
            <a:r>
              <a:rPr lang="en-GB" i="0" baseline="0" dirty="0" smtClean="0"/>
              <a:t> </a:t>
            </a:r>
            <a:r>
              <a:rPr lang="en-GB" i="0" baseline="0" dirty="0" err="1" smtClean="0"/>
              <a:t>en</a:t>
            </a:r>
            <a:r>
              <a:rPr lang="en-GB" i="0" baseline="0" dirty="0" smtClean="0"/>
              <a:t> 20 </a:t>
            </a:r>
            <a:r>
              <a:rPr lang="en-GB" i="0" baseline="0" dirty="0" err="1" smtClean="0"/>
              <a:t>paises</a:t>
            </a:r>
            <a:r>
              <a:rPr lang="en-GB" i="0" baseline="0" dirty="0" smtClean="0"/>
              <a:t>)</a:t>
            </a:r>
          </a:p>
          <a:p>
            <a:endParaRPr lang="en-GB" i="0" baseline="0" dirty="0" smtClean="0"/>
          </a:p>
          <a:p>
            <a:r>
              <a:rPr lang="es-ES" dirty="0" smtClean="0"/>
              <a:t>Los valores pueden: cambiar, adoptarse y eliminarse rápidamente, y adoptarse valores cercanos.</a:t>
            </a:r>
          </a:p>
          <a:p>
            <a:endParaRPr lang="en-GB" i="0" baseline="0" dirty="0" smtClean="0"/>
          </a:p>
          <a:p>
            <a:r>
              <a:rPr lang="en-GB" dirty="0" smtClean="0"/>
              <a:t>Schwartz, S.H. (1992). Universals in the content and structure of values: theoretical advances and empirical tests in 20 countries. In M.P. </a:t>
            </a:r>
            <a:r>
              <a:rPr lang="en-GB" dirty="0" err="1" smtClean="0"/>
              <a:t>Zanna</a:t>
            </a:r>
            <a:r>
              <a:rPr lang="en-GB" dirty="0" smtClean="0"/>
              <a:t>, ed. Advances in Experimental Social Psychology, 25. </a:t>
            </a:r>
            <a:r>
              <a:rPr lang="en-GB" dirty="0" err="1" smtClean="0"/>
              <a:t>Orlando</a:t>
            </a:r>
            <a:r>
              <a:rPr lang="en-GB" dirty="0" smtClean="0"/>
              <a:t>: Academic Press, pp. 1-65. </a:t>
            </a:r>
            <a:endParaRPr lang="en-GB" i="0" dirty="0"/>
          </a:p>
        </p:txBody>
      </p:sp>
      <p:sp>
        <p:nvSpPr>
          <p:cNvPr id="4" name="Slide Number Placeholder 3"/>
          <p:cNvSpPr>
            <a:spLocks noGrp="1"/>
          </p:cNvSpPr>
          <p:nvPr>
            <p:ph type="sldNum" sz="quarter" idx="10"/>
          </p:nvPr>
        </p:nvSpPr>
        <p:spPr/>
        <p:txBody>
          <a:bodyPr/>
          <a:lstStyle/>
          <a:p>
            <a:fld id="{85595DFB-D634-4523-A42D-89F93751E971}" type="slidenum">
              <a:rPr lang="en-GB" smtClean="0"/>
              <a:pPr/>
              <a:t>29</a:t>
            </a:fld>
            <a:endParaRPr lang="en-GB"/>
          </a:p>
        </p:txBody>
      </p:sp>
    </p:spTree>
    <p:extLst>
      <p:ext uri="{BB962C8B-B14F-4D97-AF65-F5344CB8AC3E}">
        <p14:creationId xmlns:p14="http://schemas.microsoft.com/office/powerpoint/2010/main" val="1729202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30</a:t>
            </a:fld>
            <a:endParaRPr lang="en-GB"/>
          </a:p>
        </p:txBody>
      </p:sp>
    </p:spTree>
    <p:extLst>
      <p:ext uri="{BB962C8B-B14F-4D97-AF65-F5344CB8AC3E}">
        <p14:creationId xmlns:p14="http://schemas.microsoft.com/office/powerpoint/2010/main" val="1446308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31</a:t>
            </a:fld>
            <a:endParaRPr lang="en-GB"/>
          </a:p>
        </p:txBody>
      </p:sp>
    </p:spTree>
    <p:extLst>
      <p:ext uri="{BB962C8B-B14F-4D97-AF65-F5344CB8AC3E}">
        <p14:creationId xmlns:p14="http://schemas.microsoft.com/office/powerpoint/2010/main" val="743895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32</a:t>
            </a:fld>
            <a:endParaRPr lang="en-GB"/>
          </a:p>
        </p:txBody>
      </p:sp>
    </p:spTree>
    <p:extLst>
      <p:ext uri="{BB962C8B-B14F-4D97-AF65-F5344CB8AC3E}">
        <p14:creationId xmlns:p14="http://schemas.microsoft.com/office/powerpoint/2010/main" val="2146216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t>Multiple approaches used together: difficult to know which specific interventions had effect.</a:t>
            </a:r>
          </a:p>
          <a:p>
            <a:pPr eaLnBrk="1" hangingPunct="1">
              <a:spcBef>
                <a:spcPct val="0"/>
              </a:spcBef>
            </a:pPr>
            <a:endParaRPr lang="en-GB" altLang="en-US" dirty="0"/>
          </a:p>
          <a:p>
            <a:pPr eaLnBrk="1" hangingPunct="1">
              <a:spcBef>
                <a:spcPct val="0"/>
              </a:spcBef>
            </a:pPr>
            <a:r>
              <a:rPr lang="en-GB" altLang="en-US" dirty="0"/>
              <a:t>e.g. Council waste strategy = educational initiatives, partnerships with local organisations, the use of media for advertising, posters and flyers, as well as radio interviews and promotions at local events to encourage responsible waste behaviour.</a:t>
            </a:r>
          </a:p>
          <a:p>
            <a:pPr eaLnBrk="1" hangingPunct="1">
              <a:spcBef>
                <a:spcPct val="0"/>
              </a:spcBef>
            </a:pPr>
            <a:endParaRPr lang="en-US" altLang="en-US" dirty="0"/>
          </a:p>
          <a:p>
            <a:pPr eaLnBrk="1" hangingPunct="1">
              <a:spcBef>
                <a:spcPct val="0"/>
              </a:spcBef>
            </a:pPr>
            <a:r>
              <a:rPr lang="en-US" altLang="en-US" dirty="0"/>
              <a:t>Local food campaigns: </a:t>
            </a:r>
            <a:r>
              <a:rPr lang="en-GB" altLang="en-US" dirty="0"/>
              <a:t>organise food festivals, chefs’ forums, ‘meet the buyer’ events, Great Taste awards and cookery classes, publish local food directories and recipe books, and develop links between local food suppliers and shops and restaurants in the area.</a:t>
            </a:r>
          </a:p>
        </p:txBody>
      </p:sp>
      <p:sp>
        <p:nvSpPr>
          <p:cNvPr id="501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D24AC47-A52C-6A48-8379-22C50D7CB25F}" type="slidenum">
              <a:rPr lang="en-GB" altLang="en-US">
                <a:latin typeface="Calibri" charset="0"/>
              </a:rPr>
              <a:pPr eaLnBrk="1" hangingPunct="1"/>
              <a:t>33</a:t>
            </a:fld>
            <a:endParaRPr lang="en-GB" altLang="en-US">
              <a:latin typeface="Calibri" charset="0"/>
            </a:endParaRPr>
          </a:p>
        </p:txBody>
      </p:sp>
    </p:spTree>
    <p:extLst>
      <p:ext uri="{BB962C8B-B14F-4D97-AF65-F5344CB8AC3E}">
        <p14:creationId xmlns:p14="http://schemas.microsoft.com/office/powerpoint/2010/main" val="1257707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Ideas come from </a:t>
            </a:r>
            <a:r>
              <a:rPr lang="en-US" altLang="en-US" dirty="0" err="1"/>
              <a:t>behaviour</a:t>
            </a:r>
            <a:r>
              <a:rPr lang="en-US" altLang="en-US" dirty="0"/>
              <a:t> change research. Some are already common practice/knowledge so we added some insights from research material/interviews</a:t>
            </a:r>
            <a:endParaRPr lang="en-GB" altLang="en-US" dirty="0"/>
          </a:p>
        </p:txBody>
      </p:sp>
      <p:sp>
        <p:nvSpPr>
          <p:cNvPr id="522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51760BA-2C3E-3D47-B706-264CA2D5622C}" type="slidenum">
              <a:rPr lang="en-GB" altLang="en-US">
                <a:latin typeface="Calibri" charset="0"/>
              </a:rPr>
              <a:pPr eaLnBrk="1" hangingPunct="1"/>
              <a:t>34</a:t>
            </a:fld>
            <a:endParaRPr lang="en-GB" altLang="en-US">
              <a:latin typeface="Calibri" charset="0"/>
            </a:endParaRPr>
          </a:p>
        </p:txBody>
      </p:sp>
    </p:spTree>
    <p:extLst>
      <p:ext uri="{BB962C8B-B14F-4D97-AF65-F5344CB8AC3E}">
        <p14:creationId xmlns:p14="http://schemas.microsoft.com/office/powerpoint/2010/main" val="81626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Community</a:t>
            </a:r>
            <a:r>
              <a:rPr lang="en-US" baseline="0" dirty="0" smtClean="0"/>
              <a:t> Food Enterprises</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35</a:t>
            </a:fld>
            <a:endParaRPr lang="en-GB"/>
          </a:p>
        </p:txBody>
      </p:sp>
    </p:spTree>
    <p:extLst>
      <p:ext uri="{BB962C8B-B14F-4D97-AF65-F5344CB8AC3E}">
        <p14:creationId xmlns:p14="http://schemas.microsoft.com/office/powerpoint/2010/main" val="1763664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more!</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36</a:t>
            </a:fld>
            <a:endParaRPr lang="en-GB"/>
          </a:p>
        </p:txBody>
      </p:sp>
    </p:spTree>
    <p:extLst>
      <p:ext uri="{BB962C8B-B14F-4D97-AF65-F5344CB8AC3E}">
        <p14:creationId xmlns:p14="http://schemas.microsoft.com/office/powerpoint/2010/main" val="2045143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s-ES" dirty="0" err="1" smtClean="0"/>
              <a:t>Busquar</a:t>
            </a:r>
            <a:r>
              <a:rPr lang="es-ES" baseline="0" dirty="0" smtClean="0"/>
              <a:t> las</a:t>
            </a:r>
            <a:r>
              <a:rPr lang="es-ES" dirty="0" smtClean="0"/>
              <a:t> pequeñas cosas que podrían facilitar la vida de los miembros o clientes.</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Los comportamientos de catalizador pueden "extenderse" a otros comportamientos</a:t>
            </a:r>
            <a:r>
              <a:rPr lang="is-IS" dirty="0" smtClean="0"/>
              <a:t>…</a:t>
            </a:r>
            <a:endParaRPr lang="es-ES" dirty="0" smtClean="0"/>
          </a:p>
          <a:p>
            <a:endParaRPr lang="es-ES"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Realice una encuesta de mercado antes de lanzar un nuevo proyecto, producto o servicio. Simplemente involucrar a las personas</a:t>
            </a:r>
            <a:r>
              <a:rPr lang="es-ES" baseline="0" dirty="0" smtClean="0"/>
              <a:t> </a:t>
            </a:r>
            <a:r>
              <a:rPr lang="es-ES" dirty="0" smtClean="0"/>
              <a:t>puede aumentar la aceptación.</a:t>
            </a:r>
            <a:endParaRPr lang="en-GB" altLang="en-US" b="1" dirty="0" smtClean="0"/>
          </a:p>
          <a:p>
            <a:endParaRPr lang="en-GB" altLang="en-US" dirty="0" smtClean="0"/>
          </a:p>
          <a:p>
            <a:r>
              <a:rPr lang="en-GB" altLang="en-US" dirty="0" err="1" smtClean="0"/>
              <a:t>Usar</a:t>
            </a:r>
            <a:r>
              <a:rPr lang="en-GB" altLang="en-US" dirty="0" smtClean="0"/>
              <a:t> </a:t>
            </a:r>
            <a:r>
              <a:rPr lang="en-GB" altLang="en-US" dirty="0" err="1" smtClean="0"/>
              <a:t>fotos</a:t>
            </a:r>
            <a:r>
              <a:rPr lang="en-GB" altLang="en-US" dirty="0" smtClean="0"/>
              <a:t> y </a:t>
            </a:r>
            <a:r>
              <a:rPr lang="en-GB" altLang="en-US" dirty="0" err="1" smtClean="0"/>
              <a:t>cuentos</a:t>
            </a:r>
            <a:r>
              <a:rPr lang="en-GB" altLang="en-US" dirty="0" smtClean="0"/>
              <a:t> para </a:t>
            </a:r>
            <a:r>
              <a:rPr lang="en-GB" altLang="en-US" dirty="0" err="1" smtClean="0"/>
              <a:t>acercar</a:t>
            </a:r>
            <a:r>
              <a:rPr lang="en-GB" altLang="en-US" baseline="0" dirty="0" smtClean="0"/>
              <a:t> y </a:t>
            </a:r>
            <a:r>
              <a:rPr lang="en-GB" altLang="en-US" baseline="0" dirty="0" err="1" smtClean="0"/>
              <a:t>normalisar</a:t>
            </a:r>
            <a:r>
              <a:rPr lang="en-GB" altLang="en-US" baseline="0" dirty="0" smtClean="0"/>
              <a:t> el </a:t>
            </a:r>
            <a:r>
              <a:rPr lang="en-GB" altLang="en-US" baseline="0" dirty="0" err="1" smtClean="0"/>
              <a:t>proyecto</a:t>
            </a:r>
            <a:endParaRPr lang="en-GB" altLang="en-US" dirty="0" smtClean="0"/>
          </a:p>
          <a:p>
            <a:pPr eaLnBrk="1" hangingPunct="1">
              <a:spcBef>
                <a:spcPct val="0"/>
              </a:spcBef>
            </a:pPr>
            <a:endParaRPr lang="en-GB" altLang="en-US" dirty="0"/>
          </a:p>
        </p:txBody>
      </p:sp>
      <p:sp>
        <p:nvSpPr>
          <p:cNvPr id="532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3741A4A-F901-2945-B96C-0FDBA1E780E8}" type="slidenum">
              <a:rPr lang="en-GB" altLang="en-US">
                <a:latin typeface="Calibri" charset="0"/>
              </a:rPr>
              <a:pPr eaLnBrk="1" hangingPunct="1"/>
              <a:t>38</a:t>
            </a:fld>
            <a:endParaRPr lang="en-GB" altLang="en-US">
              <a:latin typeface="Calibri" charset="0"/>
            </a:endParaRPr>
          </a:p>
        </p:txBody>
      </p:sp>
    </p:spTree>
    <p:extLst>
      <p:ext uri="{BB962C8B-B14F-4D97-AF65-F5344CB8AC3E}">
        <p14:creationId xmlns:p14="http://schemas.microsoft.com/office/powerpoint/2010/main" val="88576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 in 1946</a:t>
            </a:r>
          </a:p>
          <a:p>
            <a:r>
              <a:rPr lang="en-US" dirty="0" smtClean="0"/>
              <a:t>Cofounded</a:t>
            </a:r>
            <a:r>
              <a:rPr lang="en-US" baseline="0" dirty="0" smtClean="0"/>
              <a:t> IFOAM (mentioned by Roberto)</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41</a:t>
            </a:fld>
            <a:endParaRPr lang="en-GB"/>
          </a:p>
        </p:txBody>
      </p:sp>
    </p:spTree>
    <p:extLst>
      <p:ext uri="{BB962C8B-B14F-4D97-AF65-F5344CB8AC3E}">
        <p14:creationId xmlns:p14="http://schemas.microsoft.com/office/powerpoint/2010/main" val="6033356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standards to make it EASY  (and NORMAL)</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47</a:t>
            </a:fld>
            <a:endParaRPr lang="en-GB"/>
          </a:p>
        </p:txBody>
      </p:sp>
    </p:spTree>
    <p:extLst>
      <p:ext uri="{BB962C8B-B14F-4D97-AF65-F5344CB8AC3E}">
        <p14:creationId xmlns:p14="http://schemas.microsoft.com/office/powerpoint/2010/main" val="1359213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dirty="0" smtClean="0"/>
              <a:t>Comunidades en crecimiento  </a:t>
            </a:r>
            <a:r>
              <a:rPr lang="es-ES" dirty="0" smtClean="0"/>
              <a:t>o </a:t>
            </a:r>
          </a:p>
          <a:p>
            <a:r>
              <a:rPr lang="es-ES" dirty="0" smtClean="0"/>
              <a:t>Cultivo de comunidades</a:t>
            </a:r>
          </a:p>
          <a:p>
            <a:endParaRPr lang="es-ES" dirty="0" smtClean="0"/>
          </a:p>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53</a:t>
            </a:fld>
            <a:endParaRPr lang="en-GB"/>
          </a:p>
        </p:txBody>
      </p:sp>
    </p:spTree>
    <p:extLst>
      <p:ext uri="{BB962C8B-B14F-4D97-AF65-F5344CB8AC3E}">
        <p14:creationId xmlns:p14="http://schemas.microsoft.com/office/powerpoint/2010/main" val="2100015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p:spPr>
        <p:txBody>
          <a:bodyPr/>
          <a:lstStyle/>
          <a:p>
            <a:endParaRPr lang="en-US" altLang="en-US" smtClean="0">
              <a:latin typeface="Times New Roman" panose="02020603050405020304" pitchFamily="18" charset="0"/>
              <a:cs typeface="Times New Roman" panose="02020603050405020304" pitchFamily="18" charset="0"/>
            </a:endParaRPr>
          </a:p>
        </p:txBody>
      </p:sp>
      <p:sp>
        <p:nvSpPr>
          <p:cNvPr id="140292" name="Slide Number Placeholder 3"/>
          <p:cNvSpPr>
            <a:spLocks noGrp="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452AD7F-60AF-48BF-8DE6-94CE8C05C853}" type="slidenum">
              <a:rPr lang="en-GB" altLang="en-US" smtClean="0">
                <a:solidFill>
                  <a:srgbClr val="000000"/>
                </a:solidFill>
              </a:rPr>
              <a:pPr>
                <a:spcBef>
                  <a:spcPct val="0"/>
                </a:spcBef>
              </a:pPr>
              <a:t>64</a:t>
            </a:fld>
            <a:endParaRPr lang="en-GB" altLang="en-US" smtClean="0">
              <a:solidFill>
                <a:srgbClr val="000000"/>
              </a:solidFill>
            </a:endParaRPr>
          </a:p>
        </p:txBody>
      </p:sp>
    </p:spTree>
    <p:extLst>
      <p:ext uri="{BB962C8B-B14F-4D97-AF65-F5344CB8AC3E}">
        <p14:creationId xmlns:p14="http://schemas.microsoft.com/office/powerpoint/2010/main" val="20327508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p:spPr>
        <p:txBody>
          <a:bodyPr/>
          <a:lstStyle/>
          <a:p>
            <a:endParaRPr lang="en-US" altLang="en-US" smtClean="0">
              <a:latin typeface="Times New Roman" panose="02020603050405020304" pitchFamily="18" charset="0"/>
              <a:cs typeface="Times New Roman" panose="02020603050405020304" pitchFamily="18" charset="0"/>
            </a:endParaRPr>
          </a:p>
        </p:txBody>
      </p:sp>
      <p:sp>
        <p:nvSpPr>
          <p:cNvPr id="145412" name="Slide Number Placeholder 3"/>
          <p:cNvSpPr>
            <a:spLocks noGrp="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82974E10-E1CA-489F-ABAD-AED043A332F3}" type="slidenum">
              <a:rPr lang="en-GB" altLang="en-US" sz="1200" smtClean="0">
                <a:solidFill>
                  <a:srgbClr val="000000"/>
                </a:solidFill>
              </a:rPr>
              <a:pPr/>
              <a:t>67</a:t>
            </a:fld>
            <a:endParaRPr lang="en-GB" altLang="en-US" sz="1200" smtClean="0">
              <a:solidFill>
                <a:srgbClr val="000000"/>
              </a:solidFill>
            </a:endParaRPr>
          </a:p>
        </p:txBody>
      </p:sp>
    </p:spTree>
    <p:extLst>
      <p:ext uri="{BB962C8B-B14F-4D97-AF65-F5344CB8AC3E}">
        <p14:creationId xmlns:p14="http://schemas.microsoft.com/office/powerpoint/2010/main" val="2585998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p:spPr>
        <p:txBody>
          <a:bodyPr/>
          <a:lstStyle/>
          <a:p>
            <a:endParaRPr lang="en-US" altLang="en-US" smtClean="0">
              <a:latin typeface="Times New Roman" panose="02020603050405020304" pitchFamily="18" charset="0"/>
              <a:cs typeface="Times New Roman" panose="02020603050405020304" pitchFamily="18" charset="0"/>
            </a:endParaRPr>
          </a:p>
        </p:txBody>
      </p:sp>
      <p:sp>
        <p:nvSpPr>
          <p:cNvPr id="145412" name="Slide Number Placeholder 3"/>
          <p:cNvSpPr>
            <a:spLocks noGrp="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82974E10-E1CA-489F-ABAD-AED043A332F3}" type="slidenum">
              <a:rPr lang="en-GB" altLang="en-US" sz="1200" smtClean="0">
                <a:solidFill>
                  <a:srgbClr val="000000"/>
                </a:solidFill>
              </a:rPr>
              <a:pPr/>
              <a:t>68</a:t>
            </a:fld>
            <a:endParaRPr lang="en-GB" altLang="en-US" sz="1200" smtClean="0">
              <a:solidFill>
                <a:srgbClr val="000000"/>
              </a:solidFill>
            </a:endParaRPr>
          </a:p>
        </p:txBody>
      </p:sp>
    </p:spTree>
    <p:extLst>
      <p:ext uri="{BB962C8B-B14F-4D97-AF65-F5344CB8AC3E}">
        <p14:creationId xmlns:p14="http://schemas.microsoft.com/office/powerpoint/2010/main" val="97599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p:spPr>
        <p:txBody>
          <a:bodyPr/>
          <a:lstStyle/>
          <a:p>
            <a:endParaRPr lang="en-US" altLang="en-US" smtClean="0">
              <a:latin typeface="Times New Roman" panose="02020603050405020304" pitchFamily="18" charset="0"/>
              <a:cs typeface="Times New Roman" panose="02020603050405020304" pitchFamily="18" charset="0"/>
            </a:endParaRPr>
          </a:p>
        </p:txBody>
      </p:sp>
      <p:sp>
        <p:nvSpPr>
          <p:cNvPr id="145412" name="Slide Number Placeholder 3"/>
          <p:cNvSpPr>
            <a:spLocks noGrp="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82974E10-E1CA-489F-ABAD-AED043A332F3}" type="slidenum">
              <a:rPr lang="en-GB" altLang="en-US" sz="1200" smtClean="0">
                <a:solidFill>
                  <a:srgbClr val="000000"/>
                </a:solidFill>
              </a:rPr>
              <a:pPr/>
              <a:t>69</a:t>
            </a:fld>
            <a:endParaRPr lang="en-GB" altLang="en-US" sz="1200" smtClean="0">
              <a:solidFill>
                <a:srgbClr val="000000"/>
              </a:solidFill>
            </a:endParaRPr>
          </a:p>
        </p:txBody>
      </p:sp>
    </p:spTree>
    <p:extLst>
      <p:ext uri="{BB962C8B-B14F-4D97-AF65-F5344CB8AC3E}">
        <p14:creationId xmlns:p14="http://schemas.microsoft.com/office/powerpoint/2010/main" val="2039115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r>
              <a:rPr lang="es-ES" dirty="0" smtClean="0"/>
              <a:t>Ciudades de peces sostenibles</a:t>
            </a:r>
            <a:endParaRPr lang="en-US" altLang="en-US" dirty="0">
              <a:ea typeface="ＭＳ Ｐゴシック" charset="-128"/>
            </a:endParaRPr>
          </a:p>
        </p:txBody>
      </p:sp>
    </p:spTree>
    <p:extLst>
      <p:ext uri="{BB962C8B-B14F-4D97-AF65-F5344CB8AC3E}">
        <p14:creationId xmlns:p14="http://schemas.microsoft.com/office/powerpoint/2010/main" val="12287833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Reducion</a:t>
            </a:r>
            <a:r>
              <a:rPr lang="es-ES" baseline="0" dirty="0" smtClean="0"/>
              <a:t> de </a:t>
            </a:r>
            <a:r>
              <a:rPr lang="es-ES" dirty="0" smtClean="0"/>
              <a:t>peces marinos (mitad</a:t>
            </a:r>
            <a:r>
              <a:rPr lang="es-ES" baseline="0" dirty="0" smtClean="0"/>
              <a:t> desde 1970)</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72</a:t>
            </a:fld>
            <a:endParaRPr lang="en-GB"/>
          </a:p>
        </p:txBody>
      </p:sp>
    </p:spTree>
    <p:extLst>
      <p:ext uri="{BB962C8B-B14F-4D97-AF65-F5344CB8AC3E}">
        <p14:creationId xmlns:p14="http://schemas.microsoft.com/office/powerpoint/2010/main" val="600117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MSC</a:t>
            </a:r>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73</a:t>
            </a:fld>
            <a:endParaRPr lang="en-GB"/>
          </a:p>
        </p:txBody>
      </p:sp>
    </p:spTree>
    <p:extLst>
      <p:ext uri="{BB962C8B-B14F-4D97-AF65-F5344CB8AC3E}">
        <p14:creationId xmlns:p14="http://schemas.microsoft.com/office/powerpoint/2010/main" val="2046383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Started in 2007</a:t>
            </a:r>
            <a:endParaRPr lang="en-GB" dirty="0"/>
          </a:p>
        </p:txBody>
      </p:sp>
      <p:sp>
        <p:nvSpPr>
          <p:cNvPr id="4" name="Slide Number Placeholder 3"/>
          <p:cNvSpPr>
            <a:spLocks noGrp="1"/>
          </p:cNvSpPr>
          <p:nvPr>
            <p:ph type="sldNum" sz="quarter" idx="10"/>
          </p:nvPr>
        </p:nvSpPr>
        <p:spPr/>
        <p:txBody>
          <a:bodyPr/>
          <a:lstStyle/>
          <a:p>
            <a:fld id="{B6C3F02E-5A96-4869-BA0F-BCB6578D1A09}" type="slidenum">
              <a:rPr lang="en-GB" smtClean="0"/>
              <a:t>80</a:t>
            </a:fld>
            <a:endParaRPr lang="en-GB"/>
          </a:p>
        </p:txBody>
      </p:sp>
    </p:spTree>
    <p:extLst>
      <p:ext uri="{BB962C8B-B14F-4D97-AF65-F5344CB8AC3E}">
        <p14:creationId xmlns:p14="http://schemas.microsoft.com/office/powerpoint/2010/main" val="27762148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Started in 2007</a:t>
            </a:r>
            <a:endParaRPr lang="en-GB" dirty="0"/>
          </a:p>
        </p:txBody>
      </p:sp>
      <p:sp>
        <p:nvSpPr>
          <p:cNvPr id="4" name="Slide Number Placeholder 3"/>
          <p:cNvSpPr>
            <a:spLocks noGrp="1"/>
          </p:cNvSpPr>
          <p:nvPr>
            <p:ph type="sldNum" sz="quarter" idx="10"/>
          </p:nvPr>
        </p:nvSpPr>
        <p:spPr/>
        <p:txBody>
          <a:bodyPr/>
          <a:lstStyle/>
          <a:p>
            <a:fld id="{B6C3F02E-5A96-4869-BA0F-BCB6578D1A09}" type="slidenum">
              <a:rPr lang="en-GB" smtClean="0"/>
              <a:t>81</a:t>
            </a:fld>
            <a:endParaRPr lang="en-GB"/>
          </a:p>
        </p:txBody>
      </p:sp>
    </p:spTree>
    <p:extLst>
      <p:ext uri="{BB962C8B-B14F-4D97-AF65-F5344CB8AC3E}">
        <p14:creationId xmlns:p14="http://schemas.microsoft.com/office/powerpoint/2010/main" val="12512681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Started in 2007</a:t>
            </a:r>
          </a:p>
          <a:p>
            <a:endParaRPr lang="en-GB" dirty="0"/>
          </a:p>
        </p:txBody>
      </p:sp>
      <p:sp>
        <p:nvSpPr>
          <p:cNvPr id="4" name="Slide Number Placeholder 3"/>
          <p:cNvSpPr>
            <a:spLocks noGrp="1"/>
          </p:cNvSpPr>
          <p:nvPr>
            <p:ph type="sldNum" sz="quarter" idx="10"/>
          </p:nvPr>
        </p:nvSpPr>
        <p:spPr/>
        <p:txBody>
          <a:bodyPr/>
          <a:lstStyle/>
          <a:p>
            <a:fld id="{B6C3F02E-5A96-4869-BA0F-BCB6578D1A09}" type="slidenum">
              <a:rPr lang="en-GB" smtClean="0"/>
              <a:t>82</a:t>
            </a:fld>
            <a:endParaRPr lang="en-GB"/>
          </a:p>
        </p:txBody>
      </p:sp>
    </p:spTree>
    <p:extLst>
      <p:ext uri="{BB962C8B-B14F-4D97-AF65-F5344CB8AC3E}">
        <p14:creationId xmlns:p14="http://schemas.microsoft.com/office/powerpoint/2010/main" val="24582403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Corto</a:t>
            </a:r>
            <a:r>
              <a:rPr lang="en-US" dirty="0" smtClean="0"/>
              <a:t> </a:t>
            </a:r>
            <a:r>
              <a:rPr lang="en-US" dirty="0" err="1" smtClean="0"/>
              <a:t>plazo</a:t>
            </a:r>
            <a:r>
              <a:rPr lang="en-US" dirty="0" smtClean="0"/>
              <a:t>, </a:t>
            </a:r>
            <a:r>
              <a:rPr lang="en-US" dirty="0" err="1" smtClean="0"/>
              <a:t>mediano</a:t>
            </a:r>
            <a:r>
              <a:rPr lang="en-US" dirty="0" smtClean="0"/>
              <a:t> </a:t>
            </a:r>
            <a:r>
              <a:rPr lang="en-US" dirty="0" err="1" smtClean="0"/>
              <a:t>plazo</a:t>
            </a:r>
            <a:r>
              <a:rPr lang="en-US" dirty="0" smtClean="0"/>
              <a:t>, </a:t>
            </a:r>
            <a:r>
              <a:rPr lang="en-US" baseline="0" dirty="0" smtClean="0"/>
              <a:t>largo </a:t>
            </a:r>
            <a:r>
              <a:rPr lang="en-US" baseline="0" dirty="0" err="1" smtClean="0"/>
              <a:t>plazo</a:t>
            </a:r>
            <a:endParaRPr lang="en-US" baseline="0" dirty="0" smtClean="0"/>
          </a:p>
          <a:p>
            <a:endParaRPr lang="en-US" baseline="0" dirty="0" smtClean="0"/>
          </a:p>
          <a:p>
            <a:r>
              <a:rPr lang="en-US" baseline="0" dirty="0" err="1" smtClean="0"/>
              <a:t>Commercio</a:t>
            </a:r>
            <a:r>
              <a:rPr lang="en-US" baseline="0" dirty="0" smtClean="0"/>
              <a:t> - </a:t>
            </a:r>
            <a:r>
              <a:rPr lang="en-US" baseline="0" dirty="0" err="1" smtClean="0"/>
              <a:t>marca</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6C3F02E-5A96-4869-BA0F-BCB6578D1A09}" type="slidenum">
              <a:rPr lang="en-GB" smtClean="0"/>
              <a:t>87</a:t>
            </a:fld>
            <a:endParaRPr lang="en-GB"/>
          </a:p>
        </p:txBody>
      </p:sp>
    </p:spTree>
    <p:extLst>
      <p:ext uri="{BB962C8B-B14F-4D97-AF65-F5344CB8AC3E}">
        <p14:creationId xmlns:p14="http://schemas.microsoft.com/office/powerpoint/2010/main" val="1272578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Tree>
    <p:extLst>
      <p:ext uri="{BB962C8B-B14F-4D97-AF65-F5344CB8AC3E}">
        <p14:creationId xmlns:p14="http://schemas.microsoft.com/office/powerpoint/2010/main" val="819384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375268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56392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885010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64884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304008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236B1582-D556-4950-8C8E-BE464EE0BB5B}" type="datetime1">
              <a:rPr lang="en-GB" smtClean="0"/>
              <a:t>20/02/2018</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GB" smtClean="0"/>
              <a:t>WWW.INCREDIBLEEDIBLENETWORK.ORG.UK</a:t>
            </a:r>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BE599BD-E1A3-4B70-855E-72AA67D0D3F4}" type="slidenum">
              <a:rPr lang="en-GB" smtClean="0"/>
              <a:t>‹#›</a:t>
            </a:fld>
            <a:endParaRPr lang="en-GB"/>
          </a:p>
        </p:txBody>
      </p:sp>
    </p:spTree>
    <p:extLst>
      <p:ext uri="{BB962C8B-B14F-4D97-AF65-F5344CB8AC3E}">
        <p14:creationId xmlns:p14="http://schemas.microsoft.com/office/powerpoint/2010/main" val="2534357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C2B4573-0217-4593-B5C4-C370760E50C0}" type="datetime1">
              <a:rPr lang="en-GB" smtClean="0"/>
              <a:t>20/02/2018</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GB" smtClean="0"/>
              <a:t>WWW.INCREDIBLEEDIBLENETWORK.ORG.UK</a:t>
            </a:r>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BE599BD-E1A3-4B70-855E-72AA67D0D3F4}" type="slidenum">
              <a:rPr lang="en-GB" smtClean="0"/>
              <a:t>‹#›</a:t>
            </a:fld>
            <a:endParaRPr lang="en-GB"/>
          </a:p>
        </p:txBody>
      </p:sp>
    </p:spTree>
    <p:extLst>
      <p:ext uri="{BB962C8B-B14F-4D97-AF65-F5344CB8AC3E}">
        <p14:creationId xmlns:p14="http://schemas.microsoft.com/office/powerpoint/2010/main" val="1287375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E657CAF-D209-435F-9DFD-734C580C3E37}" type="datetime1">
              <a:rPr lang="en-GB" smtClean="0"/>
              <a:t>20/02/2018</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GB" smtClean="0"/>
              <a:t>WWW.INCREDIBLEEDIBLENETWORK.ORG.UK</a:t>
            </a:r>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BE599BD-E1A3-4B70-855E-72AA67D0D3F4}" type="slidenum">
              <a:rPr lang="en-GB" smtClean="0"/>
              <a:t>‹#›</a:t>
            </a:fld>
            <a:endParaRPr lang="en-GB"/>
          </a:p>
        </p:txBody>
      </p:sp>
    </p:spTree>
    <p:extLst>
      <p:ext uri="{BB962C8B-B14F-4D97-AF65-F5344CB8AC3E}">
        <p14:creationId xmlns:p14="http://schemas.microsoft.com/office/powerpoint/2010/main" val="711874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51C8EE9-AD33-40C4-9A40-DC534A9B2141}" type="datetime1">
              <a:rPr lang="en-GB" smtClean="0"/>
              <a:t>20/02/2018</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GB" smtClean="0"/>
              <a:t>WWW.INCREDIBLEEDIBLENETWORK.ORG.UK</a:t>
            </a:r>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BE599BD-E1A3-4B70-855E-72AA67D0D3F4}" type="slidenum">
              <a:rPr lang="en-GB" smtClean="0"/>
              <a:t>‹#›</a:t>
            </a:fld>
            <a:endParaRPr lang="en-GB"/>
          </a:p>
        </p:txBody>
      </p:sp>
    </p:spTree>
    <p:extLst>
      <p:ext uri="{BB962C8B-B14F-4D97-AF65-F5344CB8AC3E}">
        <p14:creationId xmlns:p14="http://schemas.microsoft.com/office/powerpoint/2010/main" val="1086967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E525F63-08DC-4180-84D2-2ED8404CB2F9}" type="datetime1">
              <a:rPr lang="en-GB" smtClean="0"/>
              <a:t>20/02/2018</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GB" smtClean="0"/>
              <a:t>WWW.INCREDIBLEEDIBLENETWORK.ORG.UK</a:t>
            </a:r>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BE599BD-E1A3-4B70-855E-72AA67D0D3F4}" type="slidenum">
              <a:rPr lang="en-GB" smtClean="0"/>
              <a:t>‹#›</a:t>
            </a:fld>
            <a:endParaRPr lang="en-GB"/>
          </a:p>
        </p:txBody>
      </p:sp>
    </p:spTree>
    <p:extLst>
      <p:ext uri="{BB962C8B-B14F-4D97-AF65-F5344CB8AC3E}">
        <p14:creationId xmlns:p14="http://schemas.microsoft.com/office/powerpoint/2010/main" val="33784954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4" name="Picture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664428" y="120650"/>
            <a:ext cx="1378744" cy="244475"/>
          </a:xfrm>
          <a:prstGeom prst="rect">
            <a:avLst/>
          </a:prstGeom>
        </p:spPr>
      </p:pic>
      <p:sp>
        <p:nvSpPr>
          <p:cNvPr id="5" name="Rectangle 4"/>
          <p:cNvSpPr/>
          <p:nvPr userDrawn="1"/>
        </p:nvSpPr>
        <p:spPr>
          <a:xfrm>
            <a:off x="0" y="6593305"/>
            <a:ext cx="12192000" cy="2646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0255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gi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6.png"/><Relationship Id="rId1" Type="http://schemas.microsoft.com/office/2007/relationships/media" Target="../media/media1.mp4"/><Relationship Id="rId2" Type="http://schemas.openxmlformats.org/officeDocument/2006/relationships/video" Target="../media/media1.mp4"/></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2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jpeg"/><Relationship Id="rId3" Type="http://schemas.openxmlformats.org/officeDocument/2006/relationships/image" Target="../media/image26.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jpeg"/></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6.xml"/><Relationship Id="rId2" Type="http://schemas.openxmlformats.org/officeDocument/2006/relationships/image" Target="../media/image3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3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3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7.wmf"/><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jpeg"/><Relationship Id="rId7" Type="http://schemas.openxmlformats.org/officeDocument/2006/relationships/image" Target="../media/image41.png"/><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jpeg"/><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3.jpeg"/></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image" Target="../media/image43.jpeg"/></Relationships>
</file>

<file path=ppt/slides/_rels/slide76.xml.rels><?xml version="1.0" encoding="UTF-8" standalone="yes"?>
<Relationships xmlns="http://schemas.openxmlformats.org/package/2006/relationships"><Relationship Id="rId9" Type="http://schemas.openxmlformats.org/officeDocument/2006/relationships/image" Target="../media/image51.png"/><Relationship Id="rId20" Type="http://schemas.openxmlformats.org/officeDocument/2006/relationships/image" Target="../media/image61.jpeg"/><Relationship Id="rId21" Type="http://schemas.openxmlformats.org/officeDocument/2006/relationships/image" Target="../media/image62.png"/><Relationship Id="rId22" Type="http://schemas.openxmlformats.org/officeDocument/2006/relationships/hyperlink" Target="http://www.google.co.uk/url?sa=i&amp;rct=j&amp;q=&amp;esrc=s&amp;frm=1&amp;source=images&amp;cd=&amp;cad=rja&amp;docid=0dliawcgHLapJM&amp;tbnid=Nk6ahJOVBjA4bM:&amp;ved=0CAUQjRw&amp;url=http://www.hebrew-home.org/site/PageServer?pagename=events_homerun_race&amp;ei=ezyPUuPDO4GX1AXd1YCICw&amp;bvm=bv.56988011,d.ZG4&amp;psig=AFQjCNE3JsKvM_pQJ5-FOvyUDklnS1vzgQ&amp;ust=1385205242708780" TargetMode="External"/><Relationship Id="rId23" Type="http://schemas.openxmlformats.org/officeDocument/2006/relationships/image" Target="../media/image63.png"/><Relationship Id="rId24" Type="http://schemas.openxmlformats.org/officeDocument/2006/relationships/image" Target="../media/image64.png"/><Relationship Id="rId25" Type="http://schemas.openxmlformats.org/officeDocument/2006/relationships/image" Target="../media/image65.png"/><Relationship Id="rId26" Type="http://schemas.openxmlformats.org/officeDocument/2006/relationships/image" Target="../media/image66.png"/><Relationship Id="rId27" Type="http://schemas.openxmlformats.org/officeDocument/2006/relationships/image" Target="../media/image67.png"/><Relationship Id="rId10" Type="http://schemas.openxmlformats.org/officeDocument/2006/relationships/hyperlink" Target="http://www.carluccios.com/" TargetMode="External"/><Relationship Id="rId11" Type="http://schemas.openxmlformats.org/officeDocument/2006/relationships/image" Target="../media/image52.png"/><Relationship Id="rId12" Type="http://schemas.openxmlformats.org/officeDocument/2006/relationships/image" Target="../media/image53.png"/><Relationship Id="rId13" Type="http://schemas.openxmlformats.org/officeDocument/2006/relationships/image" Target="../media/image54.jpeg"/><Relationship Id="rId14" Type="http://schemas.openxmlformats.org/officeDocument/2006/relationships/image" Target="../media/image55.jpeg"/><Relationship Id="rId15" Type="http://schemas.openxmlformats.org/officeDocument/2006/relationships/image" Target="../media/image56.jpeg"/><Relationship Id="rId16" Type="http://schemas.openxmlformats.org/officeDocument/2006/relationships/image" Target="../media/image57.jpeg"/><Relationship Id="rId17" Type="http://schemas.openxmlformats.org/officeDocument/2006/relationships/image" Target="../media/image58.jpeg"/><Relationship Id="rId18" Type="http://schemas.openxmlformats.org/officeDocument/2006/relationships/image" Target="../media/image59.png"/><Relationship Id="rId19" Type="http://schemas.openxmlformats.org/officeDocument/2006/relationships/image" Target="../media/image60.jpeg"/><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hyperlink" Target="http://www.danddlondon.com/" TargetMode="External"/><Relationship Id="rId4" Type="http://schemas.openxmlformats.org/officeDocument/2006/relationships/image" Target="../media/image48.jpeg"/><Relationship Id="rId5" Type="http://schemas.openxmlformats.org/officeDocument/2006/relationships/hyperlink" Target="http://www.wahaca.co.uk/" TargetMode="External"/><Relationship Id="rId6" Type="http://schemas.openxmlformats.org/officeDocument/2006/relationships/image" Target="../media/image49.png"/><Relationship Id="rId7" Type="http://schemas.openxmlformats.org/officeDocument/2006/relationships/hyperlink" Target="http://www3.imperial.ac.uk/eatinganddrinking" TargetMode="External"/><Relationship Id="rId8" Type="http://schemas.openxmlformats.org/officeDocument/2006/relationships/image" Target="../media/image50.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4"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jpg"/><Relationship Id="rId3" Type="http://schemas.openxmlformats.org/officeDocument/2006/relationships/image" Target="../media/image6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jpg"/><Relationship Id="rId3" Type="http://schemas.openxmlformats.org/officeDocument/2006/relationships/image" Target="../media/image6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diagramData" Target="../diagrams/data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9.png"/></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4.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6.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7.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8.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9.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1.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2.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3.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4.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5.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6.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7.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8.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9.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0.jpg"/></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4" Type="http://schemas.openxmlformats.org/officeDocument/2006/relationships/image" Target="../media/image93.jpg"/><Relationship Id="rId1" Type="http://schemas.openxmlformats.org/officeDocument/2006/relationships/slideLayout" Target="../slideLayouts/slideLayout1.xml"/><Relationship Id="rId2" Type="http://schemas.openxmlformats.org/officeDocument/2006/relationships/image" Target="../media/image91.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4.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5.jpg"/></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4" Type="http://schemas.openxmlformats.org/officeDocument/2006/relationships/image" Target="../media/image98.jpg"/><Relationship Id="rId5" Type="http://schemas.openxmlformats.org/officeDocument/2006/relationships/image" Target="../media/image99.jpg"/><Relationship Id="rId1" Type="http://schemas.openxmlformats.org/officeDocument/2006/relationships/slideLayout" Target="../slideLayouts/slideLayout1.xml"/><Relationship Id="rId2" Type="http://schemas.openxmlformats.org/officeDocument/2006/relationships/image" Target="../media/image96.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s-ES" dirty="0" smtClean="0"/>
              <a:t>Comportamiento </a:t>
            </a:r>
            <a:r>
              <a:rPr lang="es-ES" dirty="0"/>
              <a:t>del consumidor en sistemas </a:t>
            </a:r>
            <a:r>
              <a:rPr lang="es-ES" dirty="0" smtClean="0"/>
              <a:t/>
            </a:r>
            <a:br>
              <a:rPr lang="es-ES" dirty="0" smtClean="0"/>
            </a:br>
            <a:r>
              <a:rPr lang="es-ES" dirty="0" smtClean="0"/>
              <a:t>locales </a:t>
            </a:r>
            <a:r>
              <a:rPr lang="es-ES" dirty="0"/>
              <a:t>de alimentos</a:t>
            </a:r>
            <a:endParaRPr lang="en-US" dirty="0"/>
          </a:p>
        </p:txBody>
      </p:sp>
      <p:sp>
        <p:nvSpPr>
          <p:cNvPr id="3" name="Subtitle 2"/>
          <p:cNvSpPr>
            <a:spLocks noGrp="1"/>
          </p:cNvSpPr>
          <p:nvPr>
            <p:ph type="subTitle" idx="1"/>
          </p:nvPr>
        </p:nvSpPr>
        <p:spPr/>
        <p:txBody>
          <a:bodyPr>
            <a:normAutofit/>
          </a:bodyPr>
          <a:lstStyle/>
          <a:p>
            <a:r>
              <a:rPr lang="en-US" sz="3200" dirty="0" err="1" smtClean="0"/>
              <a:t>Teoría</a:t>
            </a:r>
            <a:r>
              <a:rPr lang="en-US" sz="3200" dirty="0" smtClean="0"/>
              <a:t> </a:t>
            </a:r>
            <a:r>
              <a:rPr lang="en-US" sz="3200" dirty="0"/>
              <a:t>y </a:t>
            </a:r>
            <a:r>
              <a:rPr lang="en-US" sz="3200" dirty="0" err="1" smtClean="0"/>
              <a:t>experiencias</a:t>
            </a:r>
            <a:r>
              <a:rPr lang="en-US" sz="3200" dirty="0" smtClean="0"/>
              <a:t> </a:t>
            </a:r>
            <a:r>
              <a:rPr lang="en-US" sz="3200" dirty="0" err="1" smtClean="0"/>
              <a:t>en</a:t>
            </a:r>
            <a:r>
              <a:rPr lang="en-US" sz="3200" dirty="0" smtClean="0"/>
              <a:t> el </a:t>
            </a:r>
            <a:r>
              <a:rPr lang="en-US" sz="3200" dirty="0" err="1" smtClean="0"/>
              <a:t>Reino</a:t>
            </a:r>
            <a:r>
              <a:rPr lang="en-US" sz="3200" dirty="0" smtClean="0"/>
              <a:t> </a:t>
            </a:r>
            <a:r>
              <a:rPr lang="en-US" sz="3200" dirty="0" err="1" smtClean="0"/>
              <a:t>Unido</a:t>
            </a:r>
            <a:endParaRPr lang="en-US" sz="3200" dirty="0"/>
          </a:p>
        </p:txBody>
      </p:sp>
    </p:spTree>
    <p:extLst>
      <p:ext uri="{BB962C8B-B14F-4D97-AF65-F5344CB8AC3E}">
        <p14:creationId xmlns:p14="http://schemas.microsoft.com/office/powerpoint/2010/main" val="1424703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en-US" dirty="0" err="1" smtClean="0"/>
              <a:t>Teoria</a:t>
            </a:r>
            <a:r>
              <a:rPr lang="en-US" dirty="0" smtClean="0"/>
              <a:t> del </a:t>
            </a:r>
            <a:r>
              <a:rPr lang="en-US" dirty="0" err="1" smtClean="0"/>
              <a:t>cambio</a:t>
            </a:r>
            <a:r>
              <a:rPr lang="en-US" dirty="0" smtClean="0"/>
              <a:t> de </a:t>
            </a:r>
            <a:r>
              <a:rPr lang="en-US" dirty="0" err="1" smtClean="0"/>
              <a:t>comportmiento</a:t>
            </a:r>
            <a:endParaRPr lang="en-US" dirty="0" smtClean="0"/>
          </a:p>
          <a:p>
            <a:pPr marL="514350" indent="-514350">
              <a:buFont typeface="+mj-lt"/>
              <a:buAutoNum type="arabicPeriod"/>
            </a:pPr>
            <a:r>
              <a:rPr lang="en-US" dirty="0" err="1" smtClean="0"/>
              <a:t>Informe</a:t>
            </a:r>
            <a:r>
              <a:rPr lang="en-US" dirty="0" smtClean="0"/>
              <a:t>: </a:t>
            </a:r>
            <a:r>
              <a:rPr lang="en-US" dirty="0" err="1" smtClean="0"/>
              <a:t>Hacer</a:t>
            </a:r>
            <a:r>
              <a:rPr lang="en-US" dirty="0" smtClean="0"/>
              <a:t> </a:t>
            </a:r>
            <a:r>
              <a:rPr lang="en-US" dirty="0" err="1" smtClean="0"/>
              <a:t>funcionar</a:t>
            </a:r>
            <a:r>
              <a:rPr lang="en-US" dirty="0" smtClean="0"/>
              <a:t> la comida local</a:t>
            </a:r>
          </a:p>
          <a:p>
            <a:pPr marL="514350" indent="-514350">
              <a:buFont typeface="+mj-lt"/>
              <a:buAutoNum type="arabicPeriod"/>
            </a:pPr>
            <a:r>
              <a:rPr lang="en-US" dirty="0" smtClean="0"/>
              <a:t>Food for Life / </a:t>
            </a:r>
            <a:r>
              <a:rPr lang="es-ES" i="1" dirty="0"/>
              <a:t>Comida para la vida</a:t>
            </a:r>
            <a:endParaRPr lang="en-US" i="1" dirty="0" smtClean="0"/>
          </a:p>
          <a:p>
            <a:pPr marL="514350" indent="-514350">
              <a:buFont typeface="+mj-lt"/>
              <a:buAutoNum type="arabicPeriod"/>
            </a:pPr>
            <a:r>
              <a:rPr lang="en-US" dirty="0" smtClean="0"/>
              <a:t>Growing Communities / </a:t>
            </a:r>
            <a:r>
              <a:rPr lang="en-US" i="1" dirty="0" err="1" smtClean="0"/>
              <a:t>Cultivando</a:t>
            </a:r>
            <a:r>
              <a:rPr lang="en-US" i="1" dirty="0" smtClean="0"/>
              <a:t> </a:t>
            </a:r>
            <a:r>
              <a:rPr lang="en-US" i="1" dirty="0" err="1" smtClean="0"/>
              <a:t>Communidades</a:t>
            </a:r>
            <a:endParaRPr lang="en-US" i="1" dirty="0" smtClean="0"/>
          </a:p>
          <a:p>
            <a:pPr marL="514350" indent="-514350">
              <a:buFont typeface="+mj-lt"/>
              <a:buAutoNum type="arabicPeriod"/>
            </a:pPr>
            <a:r>
              <a:rPr lang="en-US" dirty="0" smtClean="0"/>
              <a:t>Sustainable Fish Cities / </a:t>
            </a:r>
            <a:r>
              <a:rPr lang="es-ES" i="1" dirty="0" smtClean="0"/>
              <a:t>Ciudades </a:t>
            </a:r>
            <a:r>
              <a:rPr lang="es-ES" i="1" dirty="0"/>
              <a:t>de peces </a:t>
            </a:r>
            <a:r>
              <a:rPr lang="es-ES" i="1" dirty="0" smtClean="0"/>
              <a:t>sostenibles</a:t>
            </a:r>
            <a:endParaRPr lang="en-US" i="1" dirty="0" smtClean="0"/>
          </a:p>
          <a:p>
            <a:pPr marL="514350" indent="-514350">
              <a:buFont typeface="+mj-lt"/>
              <a:buAutoNum type="arabicPeriod"/>
            </a:pPr>
            <a:r>
              <a:rPr lang="en-US" dirty="0" smtClean="0"/>
              <a:t>Incredible Edibles / </a:t>
            </a:r>
            <a:r>
              <a:rPr lang="en-US" i="1" dirty="0" err="1" smtClean="0"/>
              <a:t>Increíbles</a:t>
            </a:r>
            <a:r>
              <a:rPr lang="en-US" i="1" dirty="0" smtClean="0"/>
              <a:t> y comestibles</a:t>
            </a:r>
            <a:endParaRPr lang="en-US" i="1" dirty="0"/>
          </a:p>
        </p:txBody>
      </p:sp>
    </p:spTree>
    <p:extLst>
      <p:ext uri="{BB962C8B-B14F-4D97-AF65-F5344CB8AC3E}">
        <p14:creationId xmlns:p14="http://schemas.microsoft.com/office/powerpoint/2010/main" val="17216641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Aproches para </a:t>
            </a:r>
            <a:r>
              <a:rPr lang="es-ES" dirty="0"/>
              <a:t>cambiar el comportamiento</a:t>
            </a:r>
            <a:endParaRPr lang="en-US" dirty="0"/>
          </a:p>
        </p:txBody>
      </p:sp>
      <p:sp>
        <p:nvSpPr>
          <p:cNvPr id="3" name="Content Placeholder 2"/>
          <p:cNvSpPr>
            <a:spLocks noGrp="1"/>
          </p:cNvSpPr>
          <p:nvPr>
            <p:ph idx="1"/>
          </p:nvPr>
        </p:nvSpPr>
        <p:spPr/>
        <p:txBody>
          <a:bodyPr/>
          <a:lstStyle/>
          <a:p>
            <a:pPr>
              <a:defRPr/>
            </a:pPr>
            <a:r>
              <a:rPr lang="es-ES" dirty="0"/>
              <a:t>Desde 1950, </a:t>
            </a:r>
            <a:r>
              <a:rPr lang="es-ES" dirty="0" smtClean="0"/>
              <a:t>psicólogos </a:t>
            </a:r>
            <a:r>
              <a:rPr lang="es-ES" dirty="0"/>
              <a:t>y economistas desarrollan modelos para </a:t>
            </a:r>
            <a:r>
              <a:rPr lang="es-ES" dirty="0" smtClean="0"/>
              <a:t>entender:</a:t>
            </a:r>
          </a:p>
          <a:p>
            <a:pPr lvl="1">
              <a:defRPr/>
            </a:pPr>
            <a:r>
              <a:rPr lang="es-ES" dirty="0" smtClean="0"/>
              <a:t>Actitudes</a:t>
            </a:r>
          </a:p>
          <a:p>
            <a:pPr lvl="1">
              <a:defRPr/>
            </a:pPr>
            <a:r>
              <a:rPr lang="es-ES" dirty="0" smtClean="0"/>
              <a:t>Valores</a:t>
            </a:r>
            <a:endParaRPr lang="es-ES" dirty="0"/>
          </a:p>
          <a:p>
            <a:pPr lvl="1">
              <a:defRPr/>
            </a:pPr>
            <a:r>
              <a:rPr lang="es-ES" dirty="0" smtClean="0"/>
              <a:t>Creencias</a:t>
            </a:r>
          </a:p>
          <a:p>
            <a:pPr lvl="1">
              <a:defRPr/>
            </a:pPr>
            <a:r>
              <a:rPr lang="es-ES" dirty="0" smtClean="0"/>
              <a:t>Comportamiento</a:t>
            </a:r>
            <a:endParaRPr lang="en-US" dirty="0"/>
          </a:p>
        </p:txBody>
      </p:sp>
      <p:pic>
        <p:nvPicPr>
          <p:cNvPr id="4" name="Picture 3"/>
          <p:cNvPicPr>
            <a:picLocks noChangeAspect="1"/>
          </p:cNvPicPr>
          <p:nvPr/>
        </p:nvPicPr>
        <p:blipFill>
          <a:blip r:embed="rId2"/>
          <a:stretch>
            <a:fillRect/>
          </a:stretch>
        </p:blipFill>
        <p:spPr>
          <a:xfrm>
            <a:off x="7900189" y="2324226"/>
            <a:ext cx="3453611" cy="3987674"/>
          </a:xfrm>
          <a:prstGeom prst="rect">
            <a:avLst/>
          </a:prstGeom>
        </p:spPr>
      </p:pic>
    </p:spTree>
    <p:extLst>
      <p:ext uri="{BB962C8B-B14F-4D97-AF65-F5344CB8AC3E}">
        <p14:creationId xmlns:p14="http://schemas.microsoft.com/office/powerpoint/2010/main" val="1901525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Modelos de comportamiento</a:t>
            </a:r>
            <a:endParaRPr lang="en-US" dirty="0"/>
          </a:p>
        </p:txBody>
      </p:sp>
      <p:graphicFrame>
        <p:nvGraphicFramePr>
          <p:cNvPr id="7" name="Diagram 6"/>
          <p:cNvGraphicFramePr/>
          <p:nvPr>
            <p:extLst>
              <p:ext uri="{D42A27DB-BD31-4B8C-83A1-F6EECF244321}">
                <p14:modId xmlns:p14="http://schemas.microsoft.com/office/powerpoint/2010/main" val="274867628"/>
              </p:ext>
            </p:extLst>
          </p:nvPr>
        </p:nvGraphicFramePr>
        <p:xfrm>
          <a:off x="2032000" y="102790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25300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dirty="0"/>
              <a:t>Modelos </a:t>
            </a:r>
            <a:r>
              <a:rPr lang="es-ES" dirty="0" smtClean="0"/>
              <a:t>de </a:t>
            </a:r>
            <a:r>
              <a:rPr lang="es-ES" dirty="0"/>
              <a:t>comportamiento</a:t>
            </a:r>
            <a:endParaRPr lang="en-GB" dirty="0"/>
          </a:p>
        </p:txBody>
      </p:sp>
      <p:sp>
        <p:nvSpPr>
          <p:cNvPr id="3" name="Rectangle 2"/>
          <p:cNvSpPr/>
          <p:nvPr/>
        </p:nvSpPr>
        <p:spPr>
          <a:xfrm>
            <a:off x="838200" y="1690688"/>
            <a:ext cx="9048750" cy="1383969"/>
          </a:xfrm>
          <a:prstGeom prst="rect">
            <a:avLst/>
          </a:prstGeom>
        </p:spPr>
        <p:txBody>
          <a:bodyPr wrap="square">
            <a:spAutoFit/>
          </a:bodyPr>
          <a:lstStyle/>
          <a:p>
            <a:pPr marL="484188" lvl="1" indent="-457200">
              <a:lnSpc>
                <a:spcPct val="90000"/>
              </a:lnSpc>
              <a:spcBef>
                <a:spcPts val="500"/>
              </a:spcBef>
              <a:buFont typeface="Arial" charset="0"/>
              <a:buChar char="•"/>
            </a:pPr>
            <a:r>
              <a:rPr lang="es-ES" sz="2800" dirty="0">
                <a:solidFill>
                  <a:prstClr val="black"/>
                </a:solidFill>
              </a:rPr>
              <a:t>Teoría de la acción </a:t>
            </a:r>
            <a:r>
              <a:rPr lang="es-ES" sz="2800" dirty="0" smtClean="0">
                <a:solidFill>
                  <a:prstClr val="black"/>
                </a:solidFill>
              </a:rPr>
              <a:t>razonada (1967)</a:t>
            </a:r>
          </a:p>
          <a:p>
            <a:pPr marL="484188" lvl="1" indent="-457200">
              <a:lnSpc>
                <a:spcPct val="90000"/>
              </a:lnSpc>
              <a:spcBef>
                <a:spcPts val="500"/>
              </a:spcBef>
              <a:buFont typeface="Arial" charset="0"/>
              <a:buChar char="•"/>
            </a:pPr>
            <a:r>
              <a:rPr lang="es-ES" sz="2800" dirty="0" smtClean="0">
                <a:solidFill>
                  <a:prstClr val="black"/>
                </a:solidFill>
              </a:rPr>
              <a:t>Modelo de 'Etapas del cambio’ (1977)</a:t>
            </a:r>
            <a:endParaRPr lang="en-US" sz="2800" dirty="0">
              <a:solidFill>
                <a:prstClr val="black"/>
              </a:solidFill>
            </a:endParaRPr>
          </a:p>
          <a:p>
            <a:pPr marL="484188" lvl="1" indent="-457200">
              <a:lnSpc>
                <a:spcPct val="90000"/>
              </a:lnSpc>
              <a:spcBef>
                <a:spcPts val="500"/>
              </a:spcBef>
              <a:buFont typeface="Arial" charset="0"/>
              <a:buChar char="•"/>
            </a:pPr>
            <a:r>
              <a:rPr lang="en-GB" sz="2800" dirty="0" smtClean="0"/>
              <a:t>Social Marketing  / </a:t>
            </a:r>
            <a:r>
              <a:rPr lang="es-ES" sz="2800" dirty="0"/>
              <a:t>Mercadeo </a:t>
            </a:r>
            <a:r>
              <a:rPr lang="es-ES" sz="2800" dirty="0" smtClean="0"/>
              <a:t>social </a:t>
            </a:r>
            <a:r>
              <a:rPr lang="en-GB" sz="2800" dirty="0" smtClean="0"/>
              <a:t>(1971)</a:t>
            </a:r>
          </a:p>
        </p:txBody>
      </p:sp>
    </p:spTree>
    <p:extLst>
      <p:ext uri="{BB962C8B-B14F-4D97-AF65-F5344CB8AC3E}">
        <p14:creationId xmlns:p14="http://schemas.microsoft.com/office/powerpoint/2010/main" val="1859265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Teoría de la acción razonada (1967)</a:t>
            </a:r>
          </a:p>
        </p:txBody>
      </p:sp>
      <p:pic>
        <p:nvPicPr>
          <p:cNvPr id="17412" name="Picture 4" descr="mage result for Teoría de la acción raz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0040" y="2157735"/>
            <a:ext cx="6251920" cy="3566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49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nodeType="clickEffect">
                                  <p:stCondLst>
                                    <p:cond delay="0"/>
                                  </p:stCondLst>
                                  <p:childTnLst>
                                    <p:animEffect transition="out" filter="blinds(horizontal)">
                                      <p:cBhvr>
                                        <p:cTn id="10" dur="500"/>
                                        <p:tgtEl>
                                          <p:spTgt spid="17412"/>
                                        </p:tgtEl>
                                      </p:cBhvr>
                                    </p:animEffect>
                                    <p:set>
                                      <p:cBhvr>
                                        <p:cTn id="11" dur="1" fill="hold">
                                          <p:stCondLst>
                                            <p:cond delay="499"/>
                                          </p:stCondLst>
                                        </p:cTn>
                                        <p:tgtEl>
                                          <p:spTgt spid="174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22275" marR="0" lvl="1" indent="-395288" defTabSz="914400" rtl="0" eaLnBrk="1" fontAlgn="auto" latinLnBrk="0" hangingPunct="1">
              <a:lnSpc>
                <a:spcPct val="90000"/>
              </a:lnSpc>
              <a:spcBef>
                <a:spcPts val="500"/>
              </a:spcBef>
              <a:spcAft>
                <a:spcPts val="0"/>
              </a:spcAft>
              <a:tabLst/>
              <a:defRPr/>
            </a:pPr>
            <a:r>
              <a:rPr kumimoji="0" lang="es-ES" sz="4400" b="0" i="0" u="none" strike="noStrike" kern="1200" cap="none" spc="0" normalizeH="0" baseline="0" noProof="0" dirty="0" smtClean="0">
                <a:ln>
                  <a:noFill/>
                </a:ln>
                <a:solidFill>
                  <a:prstClr val="black"/>
                </a:solidFill>
                <a:effectLst/>
                <a:uLnTx/>
                <a:uFillTx/>
                <a:latin typeface="Calibri" panose="020F0502020204030204"/>
                <a:ea typeface=""/>
                <a:cs typeface=""/>
              </a:rPr>
              <a:t>Modelo de 'Etapas del cambio’ (1977)</a:t>
            </a:r>
            <a:endParaRPr lang="en-US" sz="4400" dirty="0"/>
          </a:p>
        </p:txBody>
      </p:sp>
      <p:pic>
        <p:nvPicPr>
          <p:cNvPr id="4" name="Picture 6" descr="mage result for Modelo de 'Etapas del cambio'"/>
          <p:cNvPicPr>
            <a:picLocks noChangeAspect="1" noChangeArrowheads="1"/>
          </p:cNvPicPr>
          <p:nvPr/>
        </p:nvPicPr>
        <p:blipFill rotWithShape="1">
          <a:blip r:embed="rId3">
            <a:extLst>
              <a:ext uri="{28A0092B-C50C-407E-A947-70E740481C1C}">
                <a14:useLocalDpi xmlns:a14="http://schemas.microsoft.com/office/drawing/2010/main" val="0"/>
              </a:ext>
            </a:extLst>
          </a:blip>
          <a:srcRect r="2270"/>
          <a:stretch/>
        </p:blipFill>
        <p:spPr bwMode="auto">
          <a:xfrm>
            <a:off x="838200" y="1690688"/>
            <a:ext cx="4613031" cy="470278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age result for serpientes y Escaler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5225" y="2283619"/>
            <a:ext cx="4181475" cy="348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0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42975"/>
            <a:ext cx="10515600" cy="747713"/>
          </a:xfrm>
        </p:spPr>
        <p:txBody>
          <a:bodyPr>
            <a:normAutofit/>
          </a:bodyPr>
          <a:lstStyle/>
          <a:p>
            <a:pPr lvl="1" algn="l" rtl="0">
              <a:lnSpc>
                <a:spcPct val="90000"/>
              </a:lnSpc>
              <a:spcBef>
                <a:spcPct val="0"/>
              </a:spcBef>
            </a:pPr>
            <a:r>
              <a:rPr lang="en-GB" sz="4400" dirty="0" smtClean="0">
                <a:latin typeface="Calibri" charset="0"/>
                <a:ea typeface="Calibri" charset="0"/>
                <a:cs typeface="Calibri" charset="0"/>
              </a:rPr>
              <a:t>Social Marketing  / </a:t>
            </a:r>
            <a:r>
              <a:rPr lang="en-GB" sz="4400" dirty="0" err="1" smtClean="0">
                <a:latin typeface="Calibri" charset="0"/>
                <a:ea typeface="Calibri" charset="0"/>
                <a:cs typeface="Calibri" charset="0"/>
              </a:rPr>
              <a:t>Mercadeo</a:t>
            </a:r>
            <a:r>
              <a:rPr lang="en-GB" sz="4400" dirty="0" smtClean="0">
                <a:latin typeface="Calibri" charset="0"/>
                <a:ea typeface="Calibri" charset="0"/>
                <a:cs typeface="Calibri" charset="0"/>
              </a:rPr>
              <a:t> social</a:t>
            </a:r>
            <a:endParaRPr lang="en-US" sz="4400" dirty="0">
              <a:latin typeface="Calibri" charset="0"/>
              <a:ea typeface="Calibri" charset="0"/>
              <a:cs typeface="Calibri" charset="0"/>
            </a:endParaRPr>
          </a:p>
        </p:txBody>
      </p:sp>
      <p:sp>
        <p:nvSpPr>
          <p:cNvPr id="3" name="Content Placeholder 2"/>
          <p:cNvSpPr>
            <a:spLocks noGrp="1"/>
          </p:cNvSpPr>
          <p:nvPr>
            <p:ph idx="1"/>
          </p:nvPr>
        </p:nvSpPr>
        <p:spPr/>
        <p:txBody>
          <a:bodyPr/>
          <a:lstStyle/>
          <a:p>
            <a:pPr marL="0" indent="0">
              <a:buNone/>
            </a:pPr>
            <a:r>
              <a:rPr lang="es-ES" dirty="0"/>
              <a:t>"La aplicación sistemática de conceptos y técnicas de marketing para lograr objetivos </a:t>
            </a:r>
            <a:r>
              <a:rPr lang="es-ES" dirty="0" smtClean="0"/>
              <a:t>que tengan un bien </a:t>
            </a:r>
            <a:r>
              <a:rPr lang="es-ES" dirty="0"/>
              <a:t>social o público"</a:t>
            </a:r>
            <a:endParaRPr lang="en-US" dirty="0"/>
          </a:p>
        </p:txBody>
      </p:sp>
      <p:sp>
        <p:nvSpPr>
          <p:cNvPr id="8" name="Oval 7"/>
          <p:cNvSpPr/>
          <p:nvPr/>
        </p:nvSpPr>
        <p:spPr>
          <a:xfrm>
            <a:off x="7538572" y="3297087"/>
            <a:ext cx="2842054" cy="2150076"/>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smtClean="0"/>
              <a:t>Para </a:t>
            </a:r>
            <a:r>
              <a:rPr lang="es-ES" sz="2400" dirty="0"/>
              <a:t>lograr 'un bien social'</a:t>
            </a:r>
            <a:endParaRPr lang="en-US" sz="2400" dirty="0"/>
          </a:p>
        </p:txBody>
      </p:sp>
      <p:sp>
        <p:nvSpPr>
          <p:cNvPr id="7" name="Right Arrow 6"/>
          <p:cNvSpPr/>
          <p:nvPr/>
        </p:nvSpPr>
        <p:spPr>
          <a:xfrm>
            <a:off x="4696518" y="3576099"/>
            <a:ext cx="3051503" cy="16310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smtClean="0"/>
              <a:t>Aplicación </a:t>
            </a:r>
            <a:r>
              <a:rPr lang="es-ES" sz="2400" dirty="0"/>
              <a:t>sistemática</a:t>
            </a:r>
            <a:endParaRPr lang="en-US" sz="2400" dirty="0"/>
          </a:p>
        </p:txBody>
      </p:sp>
      <p:sp>
        <p:nvSpPr>
          <p:cNvPr id="6" name="Oval 5"/>
          <p:cNvSpPr/>
          <p:nvPr/>
        </p:nvSpPr>
        <p:spPr>
          <a:xfrm>
            <a:off x="2175740" y="3304958"/>
            <a:ext cx="2842054" cy="2150076"/>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smtClean="0"/>
              <a:t>Conceptos </a:t>
            </a:r>
            <a:r>
              <a:rPr lang="es-ES" sz="2400" dirty="0"/>
              <a:t>y técnicas de marketing</a:t>
            </a:r>
            <a:endParaRPr lang="en-US" sz="2400" dirty="0"/>
          </a:p>
        </p:txBody>
      </p:sp>
    </p:spTree>
    <p:extLst>
      <p:ext uri="{BB962C8B-B14F-4D97-AF65-F5344CB8AC3E}">
        <p14:creationId xmlns:p14="http://schemas.microsoft.com/office/powerpoint/2010/main" val="649071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 the Seagull (la </a:t>
            </a:r>
            <a:r>
              <a:rPr lang="en-US" dirty="0" err="1" smtClean="0"/>
              <a:t>gaviota</a:t>
            </a:r>
            <a:r>
              <a:rPr lang="en-US" dirty="0" smtClean="0"/>
              <a:t>) – Australia 1981</a:t>
            </a:r>
            <a:endParaRPr lang="en-US" dirty="0"/>
          </a:p>
        </p:txBody>
      </p:sp>
      <p:pic>
        <p:nvPicPr>
          <p:cNvPr id="4" name="Slip! Slop! Slap! - The Original Sid the Seagull 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95638" y="1825625"/>
            <a:ext cx="5802312" cy="4351338"/>
          </a:xfrm>
        </p:spPr>
      </p:pic>
    </p:spTree>
    <p:extLst>
      <p:ext uri="{BB962C8B-B14F-4D97-AF65-F5344CB8AC3E}">
        <p14:creationId xmlns:p14="http://schemas.microsoft.com/office/powerpoint/2010/main" val="17708393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www.infographicsshowcase.com/wp-content/uploads/2010/05/combating-global-warming-infogrpahic.jpg"/>
          <p:cNvPicPr>
            <a:picLocks noChangeAspect="1" noChangeArrowheads="1"/>
          </p:cNvPicPr>
          <p:nvPr/>
        </p:nvPicPr>
        <p:blipFill>
          <a:blip r:embed="rId3" cstate="print"/>
          <a:srcRect/>
          <a:stretch>
            <a:fillRect/>
          </a:stretch>
        </p:blipFill>
        <p:spPr bwMode="auto">
          <a:xfrm>
            <a:off x="1775520" y="256714"/>
            <a:ext cx="8086937" cy="6176743"/>
          </a:xfrm>
          <a:prstGeom prst="rect">
            <a:avLst/>
          </a:prstGeom>
          <a:noFill/>
        </p:spPr>
      </p:pic>
    </p:spTree>
    <p:extLst>
      <p:ext uri="{BB962C8B-B14F-4D97-AF65-F5344CB8AC3E}">
        <p14:creationId xmlns:p14="http://schemas.microsoft.com/office/powerpoint/2010/main" val="181285640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Otros</a:t>
            </a:r>
            <a:r>
              <a:rPr lang="en-US" dirty="0" smtClean="0"/>
              <a:t> </a:t>
            </a:r>
            <a:r>
              <a:rPr lang="en-US" dirty="0" err="1" smtClean="0"/>
              <a:t>modelos</a:t>
            </a:r>
            <a:endParaRPr lang="en-US" dirty="0"/>
          </a:p>
        </p:txBody>
      </p:sp>
      <p:sp>
        <p:nvSpPr>
          <p:cNvPr id="4" name="Content Placeholder 3"/>
          <p:cNvSpPr>
            <a:spLocks noGrp="1"/>
          </p:cNvSpPr>
          <p:nvPr>
            <p:ph idx="1"/>
          </p:nvPr>
        </p:nvSpPr>
        <p:spPr/>
        <p:txBody>
          <a:bodyPr>
            <a:normAutofit/>
          </a:bodyPr>
          <a:lstStyle/>
          <a:p>
            <a:r>
              <a:rPr lang="es-ES" dirty="0" smtClean="0"/>
              <a:t>Modelo </a:t>
            </a:r>
            <a:r>
              <a:rPr lang="es-ES" dirty="0"/>
              <a:t>'4Es' de </a:t>
            </a:r>
            <a:r>
              <a:rPr lang="es-ES" dirty="0" smtClean="0"/>
              <a:t>DEFRA</a:t>
            </a:r>
          </a:p>
          <a:p>
            <a:r>
              <a:rPr lang="es-ES" dirty="0" smtClean="0"/>
              <a:t>Informe MINDSPACE</a:t>
            </a:r>
          </a:p>
          <a:p>
            <a:r>
              <a:rPr lang="en-GB" dirty="0" err="1" smtClean="0"/>
              <a:t>Pequeño</a:t>
            </a:r>
            <a:r>
              <a:rPr lang="en-GB" dirty="0" smtClean="0"/>
              <a:t> </a:t>
            </a:r>
            <a:r>
              <a:rPr lang="en-GB" dirty="0" err="1" smtClean="0"/>
              <a:t>Empujo</a:t>
            </a:r>
            <a:r>
              <a:rPr lang="en-GB" dirty="0" smtClean="0"/>
              <a:t> (</a:t>
            </a:r>
            <a:r>
              <a:rPr lang="en-GB" dirty="0" err="1" smtClean="0"/>
              <a:t>Thaler</a:t>
            </a:r>
            <a:r>
              <a:rPr lang="en-GB" dirty="0" smtClean="0"/>
              <a:t> and </a:t>
            </a:r>
            <a:r>
              <a:rPr lang="en-GB" dirty="0" err="1" smtClean="0"/>
              <a:t>Sunstein</a:t>
            </a:r>
            <a:r>
              <a:rPr lang="en-GB" dirty="0" smtClean="0"/>
              <a:t>) (2008)</a:t>
            </a:r>
          </a:p>
          <a:p>
            <a:r>
              <a:rPr lang="en-GB" dirty="0" smtClean="0"/>
              <a:t>El </a:t>
            </a:r>
            <a:r>
              <a:rPr lang="en-GB" dirty="0" err="1" smtClean="0"/>
              <a:t>punto</a:t>
            </a:r>
            <a:r>
              <a:rPr lang="en-GB" dirty="0" smtClean="0"/>
              <a:t> clave </a:t>
            </a:r>
            <a:r>
              <a:rPr lang="en-GB" dirty="0"/>
              <a:t>(Gladwell) (</a:t>
            </a:r>
            <a:r>
              <a:rPr lang="en-GB" dirty="0" smtClean="0"/>
              <a:t>2000)</a:t>
            </a:r>
          </a:p>
          <a:p>
            <a:r>
              <a:rPr lang="en-GB" dirty="0" smtClean="0"/>
              <a:t>Community </a:t>
            </a:r>
            <a:r>
              <a:rPr lang="en-GB" dirty="0"/>
              <a:t>Based Social Marketing (</a:t>
            </a:r>
            <a:r>
              <a:rPr lang="en-GB" dirty="0" smtClean="0"/>
              <a:t>1999)</a:t>
            </a:r>
          </a:p>
          <a:p>
            <a:r>
              <a:rPr lang="en-GB" dirty="0" smtClean="0"/>
              <a:t>Working </a:t>
            </a:r>
            <a:r>
              <a:rPr lang="en-GB" dirty="0"/>
              <a:t>with Values (2013</a:t>
            </a:r>
            <a:r>
              <a:rPr lang="en-GB" dirty="0" smtClean="0"/>
              <a:t>)</a:t>
            </a:r>
            <a:endParaRPr lang="en-GB" dirty="0"/>
          </a:p>
        </p:txBody>
      </p:sp>
    </p:spTree>
    <p:extLst>
      <p:ext uri="{BB962C8B-B14F-4D97-AF65-F5344CB8AC3E}">
        <p14:creationId xmlns:p14="http://schemas.microsoft.com/office/powerpoint/2010/main" val="77175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379766" y="553454"/>
            <a:ext cx="6908613" cy="5950782"/>
          </a:xfrm>
          <a:prstGeom prst="rect">
            <a:avLst/>
          </a:prstGeom>
        </p:spPr>
      </p:pic>
      <p:sp>
        <p:nvSpPr>
          <p:cNvPr id="5" name="Rectangle 4"/>
          <p:cNvSpPr/>
          <p:nvPr/>
        </p:nvSpPr>
        <p:spPr>
          <a:xfrm>
            <a:off x="286537" y="5852067"/>
            <a:ext cx="2850460" cy="369332"/>
          </a:xfrm>
          <a:prstGeom prst="rect">
            <a:avLst/>
          </a:prstGeom>
        </p:spPr>
        <p:txBody>
          <a:bodyPr wrap="none">
            <a:spAutoFit/>
          </a:bodyPr>
          <a:lstStyle/>
          <a:p>
            <a:pPr lvl="1"/>
            <a:r>
              <a:rPr lang="es-ES" b="1" dirty="0"/>
              <a:t>Modelo '4Es' de DEFRA</a:t>
            </a:r>
          </a:p>
        </p:txBody>
      </p:sp>
    </p:spTree>
    <p:extLst>
      <p:ext uri="{BB962C8B-B14F-4D97-AF65-F5344CB8AC3E}">
        <p14:creationId xmlns:p14="http://schemas.microsoft.com/office/powerpoint/2010/main" val="14093504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MINDSPACE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38485810"/>
              </p:ext>
            </p:extLst>
          </p:nvPr>
        </p:nvGraphicFramePr>
        <p:xfrm>
          <a:off x="875269" y="1690688"/>
          <a:ext cx="9951227" cy="3337560"/>
        </p:xfrm>
        <a:graphic>
          <a:graphicData uri="http://schemas.openxmlformats.org/drawingml/2006/table">
            <a:tbl>
              <a:tblPr firstRow="1" bandRow="1">
                <a:tableStyleId>{2D5ABB26-0587-4C30-8999-92F81FD0307C}</a:tableStyleId>
              </a:tblPr>
              <a:tblGrid>
                <a:gridCol w="1575323"/>
                <a:gridCol w="8375904"/>
              </a:tblGrid>
              <a:tr h="370840">
                <a:tc>
                  <a:txBody>
                    <a:bodyPr/>
                    <a:lstStyle/>
                    <a:p>
                      <a:r>
                        <a:rPr lang="en-US" b="1" dirty="0" err="1" smtClean="0"/>
                        <a:t>Mensajero</a:t>
                      </a:r>
                      <a:endParaRPr lang="en-US" dirty="0"/>
                    </a:p>
                  </a:txBody>
                  <a:tcPr/>
                </a:tc>
                <a:tc>
                  <a:txBody>
                    <a:bodyPr/>
                    <a:lstStyle/>
                    <a:p>
                      <a:r>
                        <a:rPr lang="es-ES" dirty="0" smtClean="0"/>
                        <a:t>Estamos muy influenciados por quién comunica información</a:t>
                      </a:r>
                      <a:endParaRPr lang="en-US" dirty="0"/>
                    </a:p>
                  </a:txBody>
                  <a:tcPr/>
                </a:tc>
              </a:tr>
              <a:tr h="370840">
                <a:tc>
                  <a:txBody>
                    <a:bodyPr/>
                    <a:lstStyle/>
                    <a:p>
                      <a:r>
                        <a:rPr lang="en-US" b="1" dirty="0" err="1" smtClean="0"/>
                        <a:t>Incentivos</a:t>
                      </a:r>
                      <a:endParaRPr lang="en-US" dirty="0"/>
                    </a:p>
                  </a:txBody>
                  <a:tcPr/>
                </a:tc>
                <a:tc>
                  <a:txBody>
                    <a:bodyPr/>
                    <a:lstStyle/>
                    <a:p>
                      <a:r>
                        <a:rPr lang="es-ES" dirty="0" smtClean="0"/>
                        <a:t>Nuestras respuestas a los incentivos están modeladas por atajos mentales predecibles</a:t>
                      </a:r>
                      <a:endParaRPr lang="en-US" dirty="0"/>
                    </a:p>
                  </a:txBody>
                  <a:tcPr/>
                </a:tc>
              </a:tr>
              <a:tr h="370840">
                <a:tc>
                  <a:txBody>
                    <a:bodyPr/>
                    <a:lstStyle/>
                    <a:p>
                      <a:r>
                        <a:rPr lang="en-US" b="1" dirty="0" err="1" smtClean="0"/>
                        <a:t>Normas</a:t>
                      </a:r>
                      <a:r>
                        <a:rPr lang="en-US" dirty="0" smtClean="0"/>
                        <a:t>  </a:t>
                      </a:r>
                      <a:endParaRPr lang="en-US" dirty="0"/>
                    </a:p>
                  </a:txBody>
                  <a:tcPr/>
                </a:tc>
                <a:tc>
                  <a:txBody>
                    <a:bodyPr/>
                    <a:lstStyle/>
                    <a:p>
                      <a:r>
                        <a:rPr lang="es-ES" dirty="0" smtClean="0"/>
                        <a:t>Estamos fuertemente influenciados por lo que otros hacen</a:t>
                      </a:r>
                      <a:endParaRPr lang="en-US" dirty="0"/>
                    </a:p>
                  </a:txBody>
                  <a:tcPr/>
                </a:tc>
              </a:tr>
              <a:tr h="370840">
                <a:tc>
                  <a:txBody>
                    <a:bodyPr/>
                    <a:lstStyle/>
                    <a:p>
                      <a:r>
                        <a:rPr lang="en-US" b="1" dirty="0" smtClean="0"/>
                        <a:t>Defaults</a:t>
                      </a:r>
                      <a:endParaRPr lang="en-US" dirty="0"/>
                    </a:p>
                  </a:txBody>
                  <a:tcPr/>
                </a:tc>
                <a:tc>
                  <a:txBody>
                    <a:bodyPr/>
                    <a:lstStyle/>
                    <a:p>
                      <a:r>
                        <a:rPr lang="es-ES" dirty="0" smtClean="0"/>
                        <a:t>Seguimos las opciones preestablecidas</a:t>
                      </a:r>
                      <a:endParaRPr lang="en-US" dirty="0"/>
                    </a:p>
                  </a:txBody>
                  <a:tcPr/>
                </a:tc>
              </a:tr>
              <a:tr h="370840">
                <a:tc>
                  <a:txBody>
                    <a:bodyPr/>
                    <a:lstStyle/>
                    <a:p>
                      <a:r>
                        <a:rPr lang="en-US" b="1" dirty="0" err="1" smtClean="0"/>
                        <a:t>Saliencia</a:t>
                      </a:r>
                      <a:endParaRPr lang="en-US" dirty="0"/>
                    </a:p>
                  </a:txBody>
                  <a:tcPr/>
                </a:tc>
                <a:tc>
                  <a:txBody>
                    <a:bodyPr/>
                    <a:lstStyle/>
                    <a:p>
                      <a:r>
                        <a:rPr lang="es-ES" dirty="0" smtClean="0"/>
                        <a:t>Nuestra atención se centra en lo que es novedoso y nos parece relevante</a:t>
                      </a:r>
                      <a:endParaRPr lang="en-US" dirty="0"/>
                    </a:p>
                  </a:txBody>
                  <a:tcPr/>
                </a:tc>
              </a:tr>
              <a:tr h="370840">
                <a:tc>
                  <a:txBody>
                    <a:bodyPr/>
                    <a:lstStyle/>
                    <a:p>
                      <a:r>
                        <a:rPr lang="en-US" b="1" dirty="0" smtClean="0"/>
                        <a:t>Priming</a:t>
                      </a:r>
                      <a:endParaRPr lang="en-US" dirty="0"/>
                    </a:p>
                  </a:txBody>
                  <a:tcPr/>
                </a:tc>
                <a:tc>
                  <a:txBody>
                    <a:bodyPr/>
                    <a:lstStyle/>
                    <a:p>
                      <a:r>
                        <a:rPr lang="es-ES" dirty="0" smtClean="0"/>
                        <a:t>Nuestros actos a menudo están influenciados por señales subconscientes</a:t>
                      </a:r>
                      <a:endParaRPr lang="en-US" dirty="0"/>
                    </a:p>
                  </a:txBody>
                  <a:tcPr/>
                </a:tc>
              </a:tr>
              <a:tr h="370840">
                <a:tc>
                  <a:txBody>
                    <a:bodyPr/>
                    <a:lstStyle/>
                    <a:p>
                      <a:r>
                        <a:rPr lang="en-US" b="1" dirty="0" err="1" smtClean="0"/>
                        <a:t>Afecto</a:t>
                      </a:r>
                      <a:endParaRPr lang="en-US" dirty="0"/>
                    </a:p>
                  </a:txBody>
                  <a:tcPr/>
                </a:tc>
                <a:tc>
                  <a:txBody>
                    <a:bodyPr/>
                    <a:lstStyle/>
                    <a:p>
                      <a:r>
                        <a:rPr lang="es-ES" dirty="0" smtClean="0"/>
                        <a:t>Nuestras asociaciones emocionales pueden moldear fuertemente</a:t>
                      </a:r>
                      <a:r>
                        <a:rPr lang="es-ES" baseline="0" dirty="0" smtClean="0"/>
                        <a:t> </a:t>
                      </a:r>
                      <a:r>
                        <a:rPr lang="es-ES" dirty="0" smtClean="0"/>
                        <a:t>nuestras acciones</a:t>
                      </a:r>
                      <a:endParaRPr lang="en-US" dirty="0"/>
                    </a:p>
                  </a:txBody>
                  <a:tcPr/>
                </a:tc>
              </a:tr>
              <a:tr h="370840">
                <a:tc>
                  <a:txBody>
                    <a:bodyPr/>
                    <a:lstStyle/>
                    <a:p>
                      <a:r>
                        <a:rPr lang="en-US" b="1" dirty="0" err="1" smtClean="0"/>
                        <a:t>Compromisos</a:t>
                      </a:r>
                      <a:endParaRPr lang="en-US" dirty="0"/>
                    </a:p>
                  </a:txBody>
                  <a:tcPr/>
                </a:tc>
                <a:tc>
                  <a:txBody>
                    <a:bodyPr/>
                    <a:lstStyle/>
                    <a:p>
                      <a:r>
                        <a:rPr lang="es-ES" dirty="0" smtClean="0"/>
                        <a:t>Buscamos ser consecuentes con nuestras promesas públicas</a:t>
                      </a:r>
                      <a:endParaRPr lang="en-US" dirty="0"/>
                    </a:p>
                  </a:txBody>
                  <a:tcPr/>
                </a:tc>
              </a:tr>
              <a:tr h="370840">
                <a:tc>
                  <a:txBody>
                    <a:bodyPr/>
                    <a:lstStyle/>
                    <a:p>
                      <a:r>
                        <a:rPr lang="en-US" b="1" dirty="0" smtClean="0"/>
                        <a:t>Ego</a:t>
                      </a:r>
                      <a:endParaRPr lang="en-US" dirty="0"/>
                    </a:p>
                  </a:txBody>
                  <a:tcPr/>
                </a:tc>
                <a:tc>
                  <a:txBody>
                    <a:bodyPr/>
                    <a:lstStyle/>
                    <a:p>
                      <a:r>
                        <a:rPr lang="es-ES" dirty="0" smtClean="0"/>
                        <a:t>Actuamos de maneras que nos hacen sentir mejor</a:t>
                      </a:r>
                      <a:endParaRPr lang="en-US" dirty="0"/>
                    </a:p>
                  </a:txBody>
                  <a:tcPr/>
                </a:tc>
              </a:tr>
            </a:tbl>
          </a:graphicData>
        </a:graphic>
      </p:graphicFrame>
    </p:spTree>
    <p:extLst>
      <p:ext uri="{BB962C8B-B14F-4D97-AF65-F5344CB8AC3E}">
        <p14:creationId xmlns:p14="http://schemas.microsoft.com/office/powerpoint/2010/main" val="171989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21305" y="0"/>
            <a:ext cx="8003009" cy="6858000"/>
          </a:xfrm>
          <a:prstGeom prst="rect">
            <a:avLst/>
          </a:prstGeom>
        </p:spPr>
      </p:pic>
    </p:spTree>
    <p:extLst>
      <p:ext uri="{BB962C8B-B14F-4D97-AF65-F5344CB8AC3E}">
        <p14:creationId xmlns:p14="http://schemas.microsoft.com/office/powerpoint/2010/main" val="641097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34459" y="609600"/>
            <a:ext cx="7922341" cy="5631902"/>
          </a:xfrm>
          <a:prstGeom prst="rect">
            <a:avLst/>
          </a:prstGeom>
        </p:spPr>
      </p:pic>
    </p:spTree>
    <p:extLst>
      <p:ext uri="{BB962C8B-B14F-4D97-AF65-F5344CB8AC3E}">
        <p14:creationId xmlns:p14="http://schemas.microsoft.com/office/powerpoint/2010/main" val="14985207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Pequeño</a:t>
            </a:r>
            <a:r>
              <a:rPr lang="en-GB" dirty="0" smtClean="0"/>
              <a:t> </a:t>
            </a:r>
            <a:r>
              <a:rPr lang="en-GB" dirty="0" err="1" smtClean="0"/>
              <a:t>Empujón</a:t>
            </a:r>
            <a:endParaRPr lang="en-GB" dirty="0"/>
          </a:p>
        </p:txBody>
      </p:sp>
      <p:sp>
        <p:nvSpPr>
          <p:cNvPr id="3" name="Content Placeholder 2"/>
          <p:cNvSpPr>
            <a:spLocks noGrp="1"/>
          </p:cNvSpPr>
          <p:nvPr>
            <p:ph idx="1"/>
          </p:nvPr>
        </p:nvSpPr>
        <p:spPr/>
        <p:txBody>
          <a:bodyPr/>
          <a:lstStyle/>
          <a:p>
            <a:r>
              <a:rPr lang="en-GB" dirty="0" err="1" smtClean="0"/>
              <a:t>Arquitectura</a:t>
            </a:r>
            <a:r>
              <a:rPr lang="en-GB" dirty="0" smtClean="0"/>
              <a:t> </a:t>
            </a:r>
            <a:r>
              <a:rPr lang="en-GB" dirty="0"/>
              <a:t>de la </a:t>
            </a:r>
            <a:r>
              <a:rPr lang="en-GB" dirty="0" err="1" smtClean="0"/>
              <a:t>elección</a:t>
            </a:r>
            <a:r>
              <a:rPr lang="en-GB" dirty="0" smtClean="0"/>
              <a:t> // Choice Architecture</a:t>
            </a:r>
          </a:p>
          <a:p>
            <a:r>
              <a:rPr lang="es-ES" dirty="0" smtClean="0"/>
              <a:t>Paternalismo </a:t>
            </a:r>
            <a:r>
              <a:rPr lang="es-ES" dirty="0"/>
              <a:t>libertario</a:t>
            </a:r>
            <a:endParaRPr lang="en-GB" dirty="0"/>
          </a:p>
        </p:txBody>
      </p:sp>
      <p:pic>
        <p:nvPicPr>
          <p:cNvPr id="5" name="Picture 2" descr="mage result for nudge thaler en espan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3697" y="1693863"/>
            <a:ext cx="2743200" cy="448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15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5"/>
            <a:ext cx="10515600" cy="1325563"/>
          </a:xfrm>
        </p:spPr>
        <p:txBody>
          <a:bodyPr/>
          <a:lstStyle/>
          <a:p>
            <a:r>
              <a:rPr lang="en-GB" dirty="0" err="1" smtClean="0"/>
              <a:t>Ejemplo</a:t>
            </a:r>
            <a:r>
              <a:rPr lang="is-IS" dirty="0" smtClean="0"/>
              <a:t>…</a:t>
            </a:r>
            <a:endParaRPr lang="en-GB" dirty="0"/>
          </a:p>
        </p:txBody>
      </p:sp>
      <p:sp>
        <p:nvSpPr>
          <p:cNvPr id="6" name="Content Placeholder 2"/>
          <p:cNvSpPr>
            <a:spLocks noGrp="1"/>
          </p:cNvSpPr>
          <p:nvPr>
            <p:ph idx="1"/>
          </p:nvPr>
        </p:nvSpPr>
        <p:spPr>
          <a:xfrm>
            <a:off x="838200" y="1825625"/>
            <a:ext cx="10515600" cy="4351338"/>
          </a:xfrm>
        </p:spPr>
        <p:txBody>
          <a:bodyPr>
            <a:normAutofit lnSpcReduction="10000"/>
          </a:bodyPr>
          <a:lstStyle/>
          <a:p>
            <a:pPr marL="0" indent="0">
              <a:buNone/>
            </a:pPr>
            <a:r>
              <a:rPr lang="es-ES" dirty="0"/>
              <a:t>Grupos de contribuyentes </a:t>
            </a:r>
            <a:r>
              <a:rPr lang="es-ES" dirty="0" smtClean="0"/>
              <a:t>(</a:t>
            </a:r>
            <a:r>
              <a:rPr lang="es-ES" dirty="0" err="1" smtClean="0"/>
              <a:t>tax-payers</a:t>
            </a:r>
            <a:r>
              <a:rPr lang="es-ES" dirty="0" smtClean="0"/>
              <a:t>) recibieron </a:t>
            </a:r>
            <a:r>
              <a:rPr lang="es-ES" dirty="0"/>
              <a:t>cuatro tipos de </a:t>
            </a:r>
            <a:r>
              <a:rPr lang="es-ES" dirty="0" smtClean="0"/>
              <a:t>información: </a:t>
            </a:r>
            <a:endParaRPr lang="en-US" dirty="0"/>
          </a:p>
          <a:p>
            <a:pPr marL="514350" lvl="0" indent="-514350">
              <a:buFont typeface="+mj-lt"/>
              <a:buAutoNum type="arabicPeriod"/>
            </a:pPr>
            <a:r>
              <a:rPr lang="es-ES" dirty="0"/>
              <a:t>Que sus impuestos se destinaron a varias buenas obras (educación, policía, protección contra incendios). </a:t>
            </a:r>
            <a:endParaRPr lang="en-US" dirty="0"/>
          </a:p>
          <a:p>
            <a:pPr marL="514350" lvl="0" indent="-514350">
              <a:buFont typeface="+mj-lt"/>
              <a:buAutoNum type="arabicPeriod"/>
            </a:pPr>
            <a:r>
              <a:rPr lang="es-ES" dirty="0"/>
              <a:t>Información sobre los riesgos de castigo por incumplimiento.</a:t>
            </a:r>
            <a:endParaRPr lang="en-US" dirty="0"/>
          </a:p>
          <a:p>
            <a:pPr marL="514350" lvl="0" indent="-514350">
              <a:buFont typeface="+mj-lt"/>
              <a:buAutoNum type="arabicPeriod"/>
            </a:pPr>
            <a:r>
              <a:rPr lang="es-ES" dirty="0"/>
              <a:t>Que más del 90 por ciento de los residentes de Minnesota ya completaron.</a:t>
            </a:r>
            <a:endParaRPr lang="en-US" dirty="0"/>
          </a:p>
          <a:p>
            <a:pPr marL="514350" lvl="0" indent="-514350">
              <a:buFont typeface="+mj-lt"/>
              <a:buAutoNum type="arabicPeriod"/>
            </a:pPr>
            <a:r>
              <a:rPr lang="es-ES" dirty="0"/>
              <a:t>Información sobre cómo podrían obtener ayuda si estaban confundidos o no sabían cómo completar sus formularios de impuestos. </a:t>
            </a:r>
            <a:endParaRPr lang="en-US" dirty="0"/>
          </a:p>
          <a:p>
            <a:pPr marL="0" indent="0">
              <a:buNone/>
            </a:pPr>
            <a:endParaRPr lang="en-GB" dirty="0"/>
          </a:p>
        </p:txBody>
      </p:sp>
    </p:spTree>
    <p:extLst>
      <p:ext uri="{BB962C8B-B14F-4D97-AF65-F5344CB8AC3E}">
        <p14:creationId xmlns:p14="http://schemas.microsoft.com/office/powerpoint/2010/main" val="78656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39856" y="793749"/>
            <a:ext cx="8115300" cy="5270500"/>
          </a:xfrm>
          <a:prstGeom prst="rect">
            <a:avLst/>
          </a:prstGeom>
        </p:spPr>
      </p:pic>
      <p:sp>
        <p:nvSpPr>
          <p:cNvPr id="5" name="TextBox 4"/>
          <p:cNvSpPr txBox="1"/>
          <p:nvPr/>
        </p:nvSpPr>
        <p:spPr>
          <a:xfrm>
            <a:off x="8982634" y="2118098"/>
            <a:ext cx="2850777" cy="923330"/>
          </a:xfrm>
          <a:prstGeom prst="rect">
            <a:avLst/>
          </a:prstGeom>
          <a:noFill/>
        </p:spPr>
        <p:txBody>
          <a:bodyPr wrap="square" rtlCol="0">
            <a:spAutoFit/>
          </a:bodyPr>
          <a:lstStyle/>
          <a:p>
            <a:r>
              <a:rPr lang="en-US" dirty="0"/>
              <a:t>Johnson &amp; Goldstein (2003), </a:t>
            </a:r>
            <a:r>
              <a:rPr lang="en-US" i="1" dirty="0"/>
              <a:t>Do Defaults Save Lives?</a:t>
            </a:r>
            <a:r>
              <a:rPr lang="en-US" dirty="0"/>
              <a:t>, Science, Vol. 302 </a:t>
            </a:r>
          </a:p>
        </p:txBody>
      </p:sp>
    </p:spTree>
    <p:extLst>
      <p:ext uri="{BB962C8B-B14F-4D97-AF65-F5344CB8AC3E}">
        <p14:creationId xmlns:p14="http://schemas.microsoft.com/office/powerpoint/2010/main" val="20600690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049494" y="376891"/>
            <a:ext cx="6497918" cy="5867238"/>
          </a:xfrm>
          <a:prstGeom prst="rect">
            <a:avLst/>
          </a:prstGeom>
        </p:spPr>
      </p:pic>
      <p:sp>
        <p:nvSpPr>
          <p:cNvPr id="5" name="TextBox 4"/>
          <p:cNvSpPr txBox="1"/>
          <p:nvPr/>
        </p:nvSpPr>
        <p:spPr>
          <a:xfrm>
            <a:off x="9547413" y="3039035"/>
            <a:ext cx="2259106" cy="1754326"/>
          </a:xfrm>
          <a:prstGeom prst="rect">
            <a:avLst/>
          </a:prstGeom>
          <a:noFill/>
        </p:spPr>
        <p:txBody>
          <a:bodyPr wrap="square" rtlCol="0">
            <a:spAutoFit/>
          </a:bodyPr>
          <a:lstStyle/>
          <a:p>
            <a:r>
              <a:rPr lang="en-US" dirty="0"/>
              <a:t>Dayan &amp; Hillel (2011), </a:t>
            </a:r>
            <a:r>
              <a:rPr lang="en-US" i="1" dirty="0"/>
              <a:t>Nudge to </a:t>
            </a:r>
            <a:r>
              <a:rPr lang="en-US" i="1" dirty="0" err="1"/>
              <a:t>nobesity</a:t>
            </a:r>
            <a:r>
              <a:rPr lang="en-US" i="1" dirty="0"/>
              <a:t> II: Menu positions influence food orders</a:t>
            </a:r>
            <a:r>
              <a:rPr lang="en-US" dirty="0"/>
              <a:t>, Judgment and Decision Making </a:t>
            </a:r>
          </a:p>
        </p:txBody>
      </p:sp>
    </p:spTree>
    <p:extLst>
      <p:ext uri="{BB962C8B-B14F-4D97-AF65-F5344CB8AC3E}">
        <p14:creationId xmlns:p14="http://schemas.microsoft.com/office/powerpoint/2010/main" val="419444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 Punto Clave</a:t>
            </a:r>
            <a:endParaRPr lang="en-GB" dirty="0"/>
          </a:p>
        </p:txBody>
      </p:sp>
      <p:sp>
        <p:nvSpPr>
          <p:cNvPr id="3" name="Content Placeholder 2"/>
          <p:cNvSpPr>
            <a:spLocks noGrp="1"/>
          </p:cNvSpPr>
          <p:nvPr>
            <p:ph idx="1"/>
          </p:nvPr>
        </p:nvSpPr>
        <p:spPr/>
        <p:txBody>
          <a:bodyPr/>
          <a:lstStyle/>
          <a:p>
            <a:r>
              <a:rPr lang="es-ES" dirty="0"/>
              <a:t>Ley de los </a:t>
            </a:r>
            <a:r>
              <a:rPr lang="es-ES" dirty="0" smtClean="0"/>
              <a:t>pocos</a:t>
            </a:r>
          </a:p>
          <a:p>
            <a:pPr lvl="1"/>
            <a:r>
              <a:rPr lang="en-GB" dirty="0" err="1" smtClean="0"/>
              <a:t>Conectores</a:t>
            </a:r>
            <a:endParaRPr lang="en-GB" dirty="0" smtClean="0"/>
          </a:p>
          <a:p>
            <a:pPr lvl="1"/>
            <a:r>
              <a:rPr lang="en-GB" dirty="0" err="1" smtClean="0"/>
              <a:t>Enterados</a:t>
            </a:r>
            <a:r>
              <a:rPr lang="en-GB" dirty="0" smtClean="0"/>
              <a:t>, </a:t>
            </a:r>
            <a:r>
              <a:rPr lang="en-GB" dirty="0" err="1" smtClean="0"/>
              <a:t>Expertos</a:t>
            </a:r>
            <a:endParaRPr lang="en-GB" dirty="0" smtClean="0"/>
          </a:p>
          <a:p>
            <a:pPr lvl="1"/>
            <a:r>
              <a:rPr lang="en-GB" dirty="0" err="1" smtClean="0"/>
              <a:t>Vendedores</a:t>
            </a:r>
            <a:endParaRPr lang="en-GB" dirty="0" smtClean="0"/>
          </a:p>
          <a:p>
            <a:r>
              <a:rPr lang="en-GB" dirty="0" err="1" smtClean="0"/>
              <a:t>Adherencia</a:t>
            </a:r>
            <a:endParaRPr lang="en-GB" dirty="0" smtClean="0"/>
          </a:p>
          <a:p>
            <a:r>
              <a:rPr lang="en-GB" dirty="0" err="1" smtClean="0"/>
              <a:t>Contexto</a:t>
            </a:r>
            <a:endParaRPr lang="en-GB" dirty="0" smtClean="0"/>
          </a:p>
        </p:txBody>
      </p:sp>
      <p:pic>
        <p:nvPicPr>
          <p:cNvPr id="5" name="Picture 4" descr="mage result for el punto clave gladw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942" y="673945"/>
            <a:ext cx="3644515" cy="5815345"/>
          </a:xfrm>
          <a:prstGeom prst="rect">
            <a:avLst/>
          </a:prstGeom>
          <a:noFill/>
        </p:spPr>
      </p:pic>
    </p:spTree>
    <p:extLst>
      <p:ext uri="{BB962C8B-B14F-4D97-AF65-F5344CB8AC3E}">
        <p14:creationId xmlns:p14="http://schemas.microsoft.com/office/powerpoint/2010/main" val="683315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810135" cy="1325563"/>
          </a:xfrm>
        </p:spPr>
        <p:txBody>
          <a:bodyPr>
            <a:normAutofit/>
          </a:bodyPr>
          <a:lstStyle/>
          <a:p>
            <a:r>
              <a:rPr lang="es-ES" sz="4000" dirty="0"/>
              <a:t>Mercadeo Social Basado en la </a:t>
            </a:r>
            <a:r>
              <a:rPr lang="es-ES" sz="4000" dirty="0" smtClean="0"/>
              <a:t>Comunidad</a:t>
            </a:r>
            <a:br>
              <a:rPr lang="es-ES" sz="4000" dirty="0" smtClean="0"/>
            </a:br>
            <a:r>
              <a:rPr lang="es-ES" sz="3200" dirty="0" smtClean="0"/>
              <a:t>(</a:t>
            </a:r>
            <a:r>
              <a:rPr lang="es-ES" sz="3200" dirty="0" err="1" smtClean="0"/>
              <a:t>Community</a:t>
            </a:r>
            <a:r>
              <a:rPr lang="es-ES" sz="3200" dirty="0" smtClean="0"/>
              <a:t> </a:t>
            </a:r>
            <a:r>
              <a:rPr lang="es-ES" sz="3200" dirty="0" err="1" smtClean="0"/>
              <a:t>Based</a:t>
            </a:r>
            <a:r>
              <a:rPr lang="es-ES" sz="3200" dirty="0" smtClean="0"/>
              <a:t> Social Marketing)</a:t>
            </a:r>
            <a:endParaRPr lang="en-GB" sz="3200" dirty="0"/>
          </a:p>
        </p:txBody>
      </p:sp>
      <p:sp>
        <p:nvSpPr>
          <p:cNvPr id="3" name="Content Placeholder 2"/>
          <p:cNvSpPr>
            <a:spLocks noGrp="1"/>
          </p:cNvSpPr>
          <p:nvPr>
            <p:ph idx="1"/>
          </p:nvPr>
        </p:nvSpPr>
        <p:spPr>
          <a:xfrm>
            <a:off x="838200" y="1825625"/>
            <a:ext cx="8600768" cy="4351338"/>
          </a:xfrm>
        </p:spPr>
        <p:txBody>
          <a:bodyPr/>
          <a:lstStyle/>
          <a:p>
            <a:endParaRPr lang="en-GB" dirty="0" smtClean="0"/>
          </a:p>
          <a:p>
            <a:r>
              <a:rPr lang="es-ES" dirty="0"/>
              <a:t>Conocimiento ≠ </a:t>
            </a:r>
            <a:r>
              <a:rPr lang="es-ES" dirty="0" smtClean="0"/>
              <a:t>Comportamiento</a:t>
            </a:r>
          </a:p>
          <a:p>
            <a:r>
              <a:rPr lang="es-ES" dirty="0"/>
              <a:t>Las personas no solo </a:t>
            </a:r>
            <a:r>
              <a:rPr lang="es-ES" dirty="0" smtClean="0"/>
              <a:t>guiadas </a:t>
            </a:r>
            <a:r>
              <a:rPr lang="es-ES" dirty="0"/>
              <a:t>por el interés propio económico</a:t>
            </a:r>
            <a:endParaRPr lang="en-GB" dirty="0"/>
          </a:p>
        </p:txBody>
      </p:sp>
      <p:pic>
        <p:nvPicPr>
          <p:cNvPr id="134146" name="Picture 2" descr="http://www.riverwashbooks.com/shop_image/product/REF0558.jpg"/>
          <p:cNvPicPr>
            <a:picLocks noChangeAspect="1" noChangeArrowheads="1"/>
          </p:cNvPicPr>
          <p:nvPr/>
        </p:nvPicPr>
        <p:blipFill>
          <a:blip r:embed="rId3" cstate="print"/>
          <a:srcRect/>
          <a:stretch>
            <a:fillRect/>
          </a:stretch>
        </p:blipFill>
        <p:spPr bwMode="auto">
          <a:xfrm>
            <a:off x="8670227" y="1825625"/>
            <a:ext cx="2961437" cy="4351338"/>
          </a:xfrm>
          <a:prstGeom prst="rect">
            <a:avLst/>
          </a:prstGeom>
          <a:noFill/>
        </p:spPr>
      </p:pic>
    </p:spTree>
    <p:extLst>
      <p:ext uri="{BB962C8B-B14F-4D97-AF65-F5344CB8AC3E}">
        <p14:creationId xmlns:p14="http://schemas.microsoft.com/office/powerpoint/2010/main" val="1423600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366684" y="1398639"/>
            <a:ext cx="10048567" cy="4525963"/>
          </a:xfrm>
          <a:prstGeom prst="rect">
            <a:avLst/>
          </a:prstGeom>
        </p:spPr>
        <p:txBody>
          <a:bodyPr vert="horz" lIns="91440" tIns="45720" rIns="91440" bIns="45720" rtlCol="0">
            <a:normAutofit/>
          </a:bodyPr>
          <a:lstStyle/>
          <a:p>
            <a:pPr marL="457200" indent="-457200">
              <a:buFont typeface="Arial" charset="0"/>
              <a:buChar char="•"/>
            </a:pPr>
            <a:r>
              <a:rPr lang="es-ES" sz="3200" dirty="0"/>
              <a:t>Identificar </a:t>
            </a:r>
            <a:r>
              <a:rPr lang="es-ES" sz="3200" b="1" dirty="0"/>
              <a:t>barreras</a:t>
            </a:r>
            <a:r>
              <a:rPr lang="es-ES" sz="3200" dirty="0"/>
              <a:t> para un comportamiento </a:t>
            </a:r>
            <a:r>
              <a:rPr lang="es-ES" sz="3200" dirty="0" smtClean="0"/>
              <a:t>sostenible</a:t>
            </a:r>
          </a:p>
          <a:p>
            <a:pPr marL="457200" indent="-457200">
              <a:buFont typeface="Arial" charset="0"/>
              <a:buChar char="•"/>
            </a:pPr>
            <a:r>
              <a:rPr lang="es-ES" sz="3200" dirty="0" smtClean="0"/>
              <a:t>Usar </a:t>
            </a:r>
            <a:r>
              <a:rPr lang="es-ES" sz="3200" dirty="0"/>
              <a:t>herramientas de cambio de </a:t>
            </a:r>
            <a:r>
              <a:rPr lang="es-ES" sz="3200" dirty="0" smtClean="0"/>
              <a:t>comportamiento</a:t>
            </a:r>
          </a:p>
          <a:p>
            <a:pPr marL="914400" lvl="1" indent="-457200">
              <a:buFont typeface="Arial" charset="0"/>
              <a:buChar char="•"/>
            </a:pPr>
            <a:r>
              <a:rPr lang="es-ES" sz="3200" dirty="0" smtClean="0"/>
              <a:t>Compromiso</a:t>
            </a:r>
          </a:p>
          <a:p>
            <a:pPr marL="914400" lvl="1" indent="-457200">
              <a:buFont typeface="Arial" charset="0"/>
              <a:buChar char="•"/>
            </a:pPr>
            <a:r>
              <a:rPr lang="es-ES" sz="3200" dirty="0" smtClean="0"/>
              <a:t>Indicaciones</a:t>
            </a:r>
          </a:p>
          <a:p>
            <a:pPr marL="914400" lvl="1" indent="-457200">
              <a:buFont typeface="Arial" charset="0"/>
              <a:buChar char="•"/>
            </a:pPr>
            <a:r>
              <a:rPr lang="es-ES" sz="3200" dirty="0" smtClean="0"/>
              <a:t>Normas</a:t>
            </a:r>
          </a:p>
          <a:p>
            <a:pPr marL="914400" lvl="1" indent="-457200">
              <a:buFont typeface="Arial" charset="0"/>
              <a:buChar char="•"/>
            </a:pPr>
            <a:r>
              <a:rPr lang="es-ES" sz="3200" dirty="0" smtClean="0"/>
              <a:t>Comunicación</a:t>
            </a:r>
          </a:p>
          <a:p>
            <a:pPr marL="457200" indent="-457200">
              <a:buFont typeface="Arial" charset="0"/>
              <a:buChar char="•"/>
            </a:pPr>
            <a:r>
              <a:rPr lang="es-ES" sz="3200" dirty="0" smtClean="0"/>
              <a:t>Piloto </a:t>
            </a:r>
            <a:r>
              <a:rPr lang="es-ES" sz="3200" dirty="0"/>
              <a:t>con pequeña parte de la </a:t>
            </a:r>
            <a:r>
              <a:rPr lang="es-ES" sz="3200" dirty="0" smtClean="0"/>
              <a:t>comunidad</a:t>
            </a:r>
          </a:p>
          <a:p>
            <a:pPr marL="457200" indent="-457200">
              <a:buFont typeface="Arial" charset="0"/>
              <a:buChar char="•"/>
            </a:pPr>
            <a:r>
              <a:rPr lang="es-ES" sz="3200" dirty="0" smtClean="0"/>
              <a:t>Evaluar </a:t>
            </a:r>
            <a:r>
              <a:rPr lang="es-ES" sz="3200" dirty="0"/>
              <a:t>el impacto</a:t>
            </a:r>
          </a:p>
        </p:txBody>
      </p:sp>
    </p:spTree>
    <p:extLst>
      <p:ext uri="{BB962C8B-B14F-4D97-AF65-F5344CB8AC3E}">
        <p14:creationId xmlns:p14="http://schemas.microsoft.com/office/powerpoint/2010/main" val="13300960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asset3.cbsistatic.com/cnwk.1d/i/tim//2009/11/20/Opowerreport_540x491.JPG"/>
          <p:cNvPicPr>
            <a:picLocks noChangeAspect="1" noChangeArrowheads="1"/>
          </p:cNvPicPr>
          <p:nvPr/>
        </p:nvPicPr>
        <p:blipFill>
          <a:blip r:embed="rId2" cstate="print"/>
          <a:srcRect b="14042"/>
          <a:stretch>
            <a:fillRect/>
          </a:stretch>
        </p:blipFill>
        <p:spPr bwMode="auto">
          <a:xfrm>
            <a:off x="1150375" y="294968"/>
            <a:ext cx="8667584" cy="6020447"/>
          </a:xfrm>
          <a:prstGeom prst="rect">
            <a:avLst/>
          </a:prstGeom>
          <a:noFill/>
        </p:spPr>
      </p:pic>
    </p:spTree>
    <p:extLst>
      <p:ext uri="{BB962C8B-B14F-4D97-AF65-F5344CB8AC3E}">
        <p14:creationId xmlns:p14="http://schemas.microsoft.com/office/powerpoint/2010/main" val="19224449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Trabajando con </a:t>
            </a:r>
            <a:r>
              <a:rPr lang="es-ES" dirty="0" smtClean="0"/>
              <a:t>Valores</a:t>
            </a:r>
            <a:endParaRPr lang="en-GB" dirty="0"/>
          </a:p>
        </p:txBody>
      </p:sp>
      <p:pic>
        <p:nvPicPr>
          <p:cNvPr id="118786" name="Picture 2" descr="http://ecx.images-amazon.com/images/I/41xNtTj3CrL._SS500_.jpg"/>
          <p:cNvPicPr>
            <a:picLocks noChangeAspect="1" noChangeArrowheads="1"/>
          </p:cNvPicPr>
          <p:nvPr/>
        </p:nvPicPr>
        <p:blipFill>
          <a:blip r:embed="rId3" cstate="print"/>
          <a:srcRect/>
          <a:stretch>
            <a:fillRect/>
          </a:stretch>
        </p:blipFill>
        <p:spPr bwMode="auto">
          <a:xfrm>
            <a:off x="3647728" y="1340768"/>
            <a:ext cx="4762500" cy="4762500"/>
          </a:xfrm>
          <a:prstGeom prst="rect">
            <a:avLst/>
          </a:prstGeom>
          <a:noFill/>
        </p:spPr>
      </p:pic>
    </p:spTree>
    <p:extLst>
      <p:ext uri="{BB962C8B-B14F-4D97-AF65-F5344CB8AC3E}">
        <p14:creationId xmlns:p14="http://schemas.microsoft.com/office/powerpoint/2010/main" val="17895065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3 tipos de personas</a:t>
            </a:r>
            <a:endParaRPr lang="en-GB" dirty="0"/>
          </a:p>
        </p:txBody>
      </p:sp>
      <p:sp>
        <p:nvSpPr>
          <p:cNvPr id="3" name="Content Placeholder 2"/>
          <p:cNvSpPr>
            <a:spLocks noGrp="1"/>
          </p:cNvSpPr>
          <p:nvPr>
            <p:ph idx="1"/>
          </p:nvPr>
        </p:nvSpPr>
        <p:spPr/>
        <p:txBody>
          <a:bodyPr>
            <a:normAutofit/>
          </a:bodyPr>
          <a:lstStyle/>
          <a:p>
            <a:r>
              <a:rPr lang="es-ES" dirty="0" err="1" smtClean="0"/>
              <a:t>Settlers</a:t>
            </a:r>
            <a:r>
              <a:rPr lang="es-ES" dirty="0" smtClean="0"/>
              <a:t> / ’Colonos’ (seguridad)</a:t>
            </a:r>
          </a:p>
          <a:p>
            <a:r>
              <a:rPr lang="es-ES" dirty="0" err="1" smtClean="0"/>
              <a:t>Prospectores</a:t>
            </a:r>
            <a:r>
              <a:rPr lang="es-ES" dirty="0" smtClean="0"/>
              <a:t> (dirigidos hacia </a:t>
            </a:r>
            <a:r>
              <a:rPr lang="es-ES" dirty="0" err="1" smtClean="0"/>
              <a:t>l’exterior</a:t>
            </a:r>
            <a:r>
              <a:rPr lang="es-ES" dirty="0" smtClean="0"/>
              <a:t>)</a:t>
            </a:r>
          </a:p>
          <a:p>
            <a:r>
              <a:rPr lang="es-ES" dirty="0" smtClean="0"/>
              <a:t>Pioneros (dirigido hacia </a:t>
            </a:r>
            <a:r>
              <a:rPr lang="es-ES" dirty="0" err="1" smtClean="0"/>
              <a:t>l’interior</a:t>
            </a:r>
            <a:r>
              <a:rPr lang="es-ES" dirty="0" smtClean="0"/>
              <a:t>)</a:t>
            </a:r>
            <a:endParaRPr lang="en-GB" dirty="0"/>
          </a:p>
        </p:txBody>
      </p:sp>
    </p:spTree>
    <p:extLst>
      <p:ext uri="{BB962C8B-B14F-4D97-AF65-F5344CB8AC3E}">
        <p14:creationId xmlns:p14="http://schemas.microsoft.com/office/powerpoint/2010/main" val="15992677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3" cstate="print"/>
          <a:srcRect/>
          <a:stretch>
            <a:fillRect/>
          </a:stretch>
        </p:blipFill>
        <p:spPr bwMode="auto">
          <a:xfrm>
            <a:off x="3215681" y="670926"/>
            <a:ext cx="5702002" cy="5337588"/>
          </a:xfrm>
          <a:prstGeom prst="rect">
            <a:avLst/>
          </a:prstGeom>
          <a:noFill/>
          <a:ln w="9525">
            <a:noFill/>
            <a:miter lim="800000"/>
            <a:headEnd/>
            <a:tailEnd/>
          </a:ln>
        </p:spPr>
      </p:pic>
    </p:spTree>
    <p:extLst>
      <p:ext uri="{BB962C8B-B14F-4D97-AF65-F5344CB8AC3E}">
        <p14:creationId xmlns:p14="http://schemas.microsoft.com/office/powerpoint/2010/main" val="5861017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Encuesta de V</a:t>
            </a:r>
            <a:r>
              <a:rPr lang="es-ES" dirty="0" smtClean="0"/>
              <a:t>alores Británicos</a:t>
            </a:r>
            <a:br>
              <a:rPr lang="es-ES" dirty="0" smtClean="0"/>
            </a:br>
            <a:r>
              <a:rPr lang="es-ES" sz="3200" dirty="0" smtClean="0"/>
              <a:t>(British </a:t>
            </a:r>
            <a:r>
              <a:rPr lang="es-ES" sz="3200" dirty="0" err="1" smtClean="0"/>
              <a:t>Values</a:t>
            </a:r>
            <a:r>
              <a:rPr lang="es-ES" sz="3200" dirty="0" smtClean="0"/>
              <a:t> </a:t>
            </a:r>
            <a:r>
              <a:rPr lang="es-ES" sz="3200" dirty="0" err="1" smtClean="0"/>
              <a:t>Survey</a:t>
            </a:r>
            <a:r>
              <a:rPr lang="es-ES" sz="3200" dirty="0" smtClean="0"/>
              <a:t>)</a:t>
            </a:r>
            <a:endParaRPr lang="en-US" sz="3200" dirty="0"/>
          </a:p>
        </p:txBody>
      </p:sp>
      <p:pic>
        <p:nvPicPr>
          <p:cNvPr id="6" name="Picture 5"/>
          <p:cNvPicPr>
            <a:picLocks noChangeAspect="1"/>
          </p:cNvPicPr>
          <p:nvPr/>
        </p:nvPicPr>
        <p:blipFill>
          <a:blip r:embed="rId2"/>
          <a:stretch>
            <a:fillRect/>
          </a:stretch>
        </p:blipFill>
        <p:spPr>
          <a:xfrm>
            <a:off x="2647950" y="1690688"/>
            <a:ext cx="6896100" cy="4137660"/>
          </a:xfrm>
          <a:prstGeom prst="rect">
            <a:avLst/>
          </a:prstGeom>
        </p:spPr>
      </p:pic>
    </p:spTree>
    <p:extLst>
      <p:ext uri="{BB962C8B-B14F-4D97-AF65-F5344CB8AC3E}">
        <p14:creationId xmlns:p14="http://schemas.microsoft.com/office/powerpoint/2010/main" val="3888098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valuesandframes.org/wp-content/uploads/2011/04/schwartz_spatial1.png"/>
          <p:cNvPicPr>
            <a:picLocks noChangeAspect="1" noChangeArrowheads="1"/>
          </p:cNvPicPr>
          <p:nvPr/>
        </p:nvPicPr>
        <p:blipFill rotWithShape="1">
          <a:blip r:embed="rId3" cstate="print"/>
          <a:srcRect t="7175" b="8072"/>
          <a:stretch/>
        </p:blipFill>
        <p:spPr bwMode="auto">
          <a:xfrm>
            <a:off x="297583" y="0"/>
            <a:ext cx="9736611" cy="6489290"/>
          </a:xfrm>
          <a:prstGeom prst="rect">
            <a:avLst/>
          </a:prstGeom>
          <a:noFill/>
        </p:spPr>
      </p:pic>
      <p:sp>
        <p:nvSpPr>
          <p:cNvPr id="4" name="TextBox 3"/>
          <p:cNvSpPr txBox="1"/>
          <p:nvPr/>
        </p:nvSpPr>
        <p:spPr>
          <a:xfrm>
            <a:off x="10034194" y="3098800"/>
            <a:ext cx="2157806" cy="2585323"/>
          </a:xfrm>
          <a:prstGeom prst="rect">
            <a:avLst/>
          </a:prstGeom>
          <a:noFill/>
        </p:spPr>
        <p:txBody>
          <a:bodyPr wrap="square" rtlCol="0">
            <a:spAutoFit/>
          </a:bodyPr>
          <a:lstStyle/>
          <a:p>
            <a:r>
              <a:rPr lang="en-GB" dirty="0"/>
              <a:t>Schwartz, S.H. (2006). Basic human values: Theory, measurement, and applications. Revue </a:t>
            </a:r>
            <a:r>
              <a:rPr lang="en-GB" dirty="0" err="1"/>
              <a:t>française</a:t>
            </a:r>
            <a:r>
              <a:rPr lang="en-GB" dirty="0"/>
              <a:t> de </a:t>
            </a:r>
            <a:r>
              <a:rPr lang="en-GB" dirty="0" err="1"/>
              <a:t>sociologie</a:t>
            </a:r>
            <a:r>
              <a:rPr lang="en-GB" dirty="0"/>
              <a:t>, 47 (4), 249–288.</a:t>
            </a:r>
          </a:p>
          <a:p>
            <a:endParaRPr lang="en-US" dirty="0"/>
          </a:p>
        </p:txBody>
      </p:sp>
    </p:spTree>
    <p:extLst>
      <p:ext uri="{BB962C8B-B14F-4D97-AF65-F5344CB8AC3E}">
        <p14:creationId xmlns:p14="http://schemas.microsoft.com/office/powerpoint/2010/main" val="5805049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valuesandframes.org/wp-content/uploads/2011/04/schwartz_circumplex.png"/>
          <p:cNvPicPr>
            <a:picLocks noChangeAspect="1" noChangeArrowheads="1"/>
          </p:cNvPicPr>
          <p:nvPr/>
        </p:nvPicPr>
        <p:blipFill rotWithShape="1">
          <a:blip r:embed="rId3" cstate="print"/>
          <a:srcRect b="2657"/>
          <a:stretch/>
        </p:blipFill>
        <p:spPr bwMode="auto">
          <a:xfrm>
            <a:off x="2682127" y="0"/>
            <a:ext cx="6696744" cy="6518787"/>
          </a:xfrm>
          <a:prstGeom prst="rect">
            <a:avLst/>
          </a:prstGeom>
          <a:noFill/>
        </p:spPr>
      </p:pic>
      <p:sp>
        <p:nvSpPr>
          <p:cNvPr id="2" name="TextBox 1"/>
          <p:cNvSpPr txBox="1"/>
          <p:nvPr/>
        </p:nvSpPr>
        <p:spPr>
          <a:xfrm>
            <a:off x="9884229" y="2677886"/>
            <a:ext cx="2111828" cy="3970318"/>
          </a:xfrm>
          <a:prstGeom prst="rect">
            <a:avLst/>
          </a:prstGeom>
          <a:noFill/>
        </p:spPr>
        <p:txBody>
          <a:bodyPr wrap="square" rtlCol="0">
            <a:spAutoFit/>
          </a:bodyPr>
          <a:lstStyle/>
          <a:p>
            <a:r>
              <a:rPr lang="en-GB" dirty="0"/>
              <a:t>Schwartz, S.H. (1992). Universals in the content and structure of values: theoretical advances and empirical tests in 20 countries. </a:t>
            </a:r>
            <a:endParaRPr lang="en-GB" dirty="0" smtClean="0"/>
          </a:p>
          <a:p>
            <a:r>
              <a:rPr lang="en-GB" dirty="0" smtClean="0"/>
              <a:t>In </a:t>
            </a:r>
            <a:r>
              <a:rPr lang="en-GB" dirty="0"/>
              <a:t>M.P. </a:t>
            </a:r>
            <a:r>
              <a:rPr lang="en-GB" dirty="0" err="1"/>
              <a:t>Zanna</a:t>
            </a:r>
            <a:r>
              <a:rPr lang="en-GB" dirty="0"/>
              <a:t>, ed. Advances in Experimental Social Psychology, 25. Orlando: Academic Press, pp. 1-65. </a:t>
            </a:r>
          </a:p>
          <a:p>
            <a:endParaRPr lang="en-US" dirty="0"/>
          </a:p>
        </p:txBody>
      </p:sp>
    </p:spTree>
    <p:extLst>
      <p:ext uri="{BB962C8B-B14F-4D97-AF65-F5344CB8AC3E}">
        <p14:creationId xmlns:p14="http://schemas.microsoft.com/office/powerpoint/2010/main" val="12337528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755572" y="0"/>
            <a:ext cx="4853165" cy="6858000"/>
          </a:xfrm>
          <a:prstGeom prst="rect">
            <a:avLst/>
          </a:prstGeom>
        </p:spPr>
      </p:pic>
    </p:spTree>
    <p:extLst>
      <p:ext uri="{BB962C8B-B14F-4D97-AF65-F5344CB8AC3E}">
        <p14:creationId xmlns:p14="http://schemas.microsoft.com/office/powerpoint/2010/main" val="3370131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87834"/>
            <a:ext cx="10140176" cy="2387600"/>
          </a:xfrm>
        </p:spPr>
        <p:txBody>
          <a:bodyPr>
            <a:normAutofit fontScale="90000"/>
          </a:bodyPr>
          <a:lstStyle/>
          <a:p>
            <a:pPr algn="l"/>
            <a:r>
              <a:rPr lang="es-ES" dirty="0"/>
              <a:t>Hacer funcionar la comida local:</a:t>
            </a:r>
            <a:br>
              <a:rPr lang="es-ES" dirty="0"/>
            </a:br>
            <a:r>
              <a:rPr lang="es-ES" dirty="0"/>
              <a:t>Influyendo </a:t>
            </a:r>
            <a:r>
              <a:rPr lang="es-ES" dirty="0" smtClean="0"/>
              <a:t>el </a:t>
            </a:r>
            <a:r>
              <a:rPr lang="es-ES" dirty="0"/>
              <a:t>comportamiento de compra del </a:t>
            </a:r>
            <a:r>
              <a:rPr lang="es-ES" dirty="0" smtClean="0"/>
              <a:t>consumidor</a:t>
            </a:r>
            <a:endParaRPr lang="en-US" dirty="0"/>
          </a:p>
        </p:txBody>
      </p:sp>
    </p:spTree>
    <p:extLst>
      <p:ext uri="{BB962C8B-B14F-4D97-AF65-F5344CB8AC3E}">
        <p14:creationId xmlns:p14="http://schemas.microsoft.com/office/powerpoint/2010/main" val="14763698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De los márgenes a la corriente principal</a:t>
            </a:r>
            <a:endParaRPr lang="en-US" dirty="0"/>
          </a:p>
        </p:txBody>
      </p:sp>
      <p:sp>
        <p:nvSpPr>
          <p:cNvPr id="3" name="Content Placeholder 2"/>
          <p:cNvSpPr>
            <a:spLocks noGrp="1"/>
          </p:cNvSpPr>
          <p:nvPr>
            <p:ph idx="1"/>
          </p:nvPr>
        </p:nvSpPr>
        <p:spPr/>
        <p:txBody>
          <a:bodyPr/>
          <a:lstStyle/>
          <a:p>
            <a:r>
              <a:rPr lang="es-ES" dirty="0"/>
              <a:t>Encuesta IGD (2010) </a:t>
            </a:r>
            <a:r>
              <a:rPr lang="es-ES" dirty="0" smtClean="0"/>
              <a:t>encuentra:</a:t>
            </a:r>
          </a:p>
          <a:p>
            <a:pPr lvl="1"/>
            <a:r>
              <a:rPr lang="es-ES" dirty="0" smtClean="0"/>
              <a:t>30</a:t>
            </a:r>
            <a:r>
              <a:rPr lang="es-ES" dirty="0"/>
              <a:t>% </a:t>
            </a:r>
            <a:r>
              <a:rPr lang="es-ES" dirty="0" smtClean="0"/>
              <a:t>compran </a:t>
            </a:r>
            <a:r>
              <a:rPr lang="es-ES" dirty="0"/>
              <a:t>comida </a:t>
            </a:r>
            <a:r>
              <a:rPr lang="es-ES" dirty="0" smtClean="0"/>
              <a:t>local</a:t>
            </a:r>
          </a:p>
          <a:p>
            <a:pPr lvl="1"/>
            <a:r>
              <a:rPr lang="es-ES" dirty="0" smtClean="0"/>
              <a:t>57</a:t>
            </a:r>
            <a:r>
              <a:rPr lang="es-ES" dirty="0"/>
              <a:t>% </a:t>
            </a:r>
            <a:r>
              <a:rPr lang="es-ES" dirty="0" smtClean="0"/>
              <a:t>creen </a:t>
            </a:r>
            <a:r>
              <a:rPr lang="es-ES" dirty="0"/>
              <a:t>que es más </a:t>
            </a:r>
            <a:r>
              <a:rPr lang="es-ES" dirty="0" smtClean="0"/>
              <a:t>fresco</a:t>
            </a:r>
          </a:p>
          <a:p>
            <a:pPr lvl="1"/>
            <a:r>
              <a:rPr lang="es-ES" dirty="0" smtClean="0"/>
              <a:t>54</a:t>
            </a:r>
            <a:r>
              <a:rPr lang="es-ES" dirty="0"/>
              <a:t>% </a:t>
            </a:r>
            <a:r>
              <a:rPr lang="es-ES" dirty="0" smtClean="0"/>
              <a:t>creen </a:t>
            </a:r>
            <a:r>
              <a:rPr lang="es-ES" dirty="0"/>
              <a:t>que es bueno para la economía local</a:t>
            </a:r>
            <a:br>
              <a:rPr lang="es-ES" dirty="0"/>
            </a:br>
            <a:endParaRPr lang="es-ES" dirty="0" smtClean="0"/>
          </a:p>
          <a:p>
            <a:r>
              <a:rPr lang="es-ES" dirty="0" smtClean="0"/>
              <a:t>Pero mercado:</a:t>
            </a:r>
          </a:p>
          <a:p>
            <a:pPr lvl="1"/>
            <a:r>
              <a:rPr lang="es-ES" dirty="0" smtClean="0"/>
              <a:t>Solo 2</a:t>
            </a:r>
            <a:r>
              <a:rPr lang="es-ES" dirty="0"/>
              <a:t>% </a:t>
            </a:r>
            <a:r>
              <a:rPr lang="es-ES" dirty="0" smtClean="0"/>
              <a:t>local</a:t>
            </a:r>
          </a:p>
        </p:txBody>
      </p:sp>
    </p:spTree>
    <p:extLst>
      <p:ext uri="{BB962C8B-B14F-4D97-AF65-F5344CB8AC3E}">
        <p14:creationId xmlns:p14="http://schemas.microsoft.com/office/powerpoint/2010/main" val="13220451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152467" cy="1325563"/>
          </a:xfrm>
        </p:spPr>
        <p:txBody>
          <a:bodyPr rtlCol="0">
            <a:normAutofit/>
          </a:bodyPr>
          <a:lstStyle/>
          <a:p>
            <a:pPr>
              <a:defRPr/>
            </a:pPr>
            <a:r>
              <a:rPr lang="es-ES" dirty="0"/>
              <a:t>Muchas ideas probadas pero pocas </a:t>
            </a:r>
            <a:r>
              <a:rPr lang="es-ES" dirty="0" smtClean="0"/>
              <a:t>en gran escala</a:t>
            </a:r>
            <a:endParaRPr lang="en-GB" dirty="0">
              <a:solidFill>
                <a:schemeClr val="accent1">
                  <a:lumMod val="75000"/>
                </a:schemeClr>
              </a:solidFill>
            </a:endParaRPr>
          </a:p>
        </p:txBody>
      </p:sp>
      <p:sp>
        <p:nvSpPr>
          <p:cNvPr id="10243" name="Content Placeholder 2"/>
          <p:cNvSpPr>
            <a:spLocks noGrp="1"/>
          </p:cNvSpPr>
          <p:nvPr>
            <p:ph idx="1"/>
          </p:nvPr>
        </p:nvSpPr>
        <p:spPr/>
        <p:txBody>
          <a:bodyPr/>
          <a:lstStyle/>
          <a:p>
            <a:r>
              <a:rPr lang="es-ES" dirty="0"/>
              <a:t>La investigación del cambio de comportamiento se enfocó principalmente en la política de </a:t>
            </a:r>
            <a:r>
              <a:rPr lang="es-ES" dirty="0" smtClean="0"/>
              <a:t>salud</a:t>
            </a:r>
          </a:p>
          <a:p>
            <a:r>
              <a:rPr lang="es-ES" dirty="0" smtClean="0"/>
              <a:t>Muchas </a:t>
            </a:r>
            <a:r>
              <a:rPr lang="es-ES" dirty="0"/>
              <a:t>ideas interesantes pero poca supervisión y evaluación a gran escala a largo </a:t>
            </a:r>
            <a:r>
              <a:rPr lang="es-ES" dirty="0" smtClean="0"/>
              <a:t>plazo</a:t>
            </a:r>
          </a:p>
          <a:p>
            <a:r>
              <a:rPr lang="es-ES" dirty="0" smtClean="0"/>
              <a:t>La </a:t>
            </a:r>
            <a:r>
              <a:rPr lang="es-ES" dirty="0"/>
              <a:t>prueba </a:t>
            </a:r>
            <a:r>
              <a:rPr lang="es-ES" dirty="0" smtClean="0"/>
              <a:t>(</a:t>
            </a:r>
            <a:r>
              <a:rPr lang="es-ES" dirty="0" err="1" smtClean="0"/>
              <a:t>testing</a:t>
            </a:r>
            <a:r>
              <a:rPr lang="es-ES" dirty="0" smtClean="0"/>
              <a:t>) es </a:t>
            </a:r>
            <a:r>
              <a:rPr lang="es-ES" dirty="0"/>
              <a:t>difícil</a:t>
            </a:r>
            <a:endParaRPr lang="en-GB" altLang="en-US" dirty="0"/>
          </a:p>
        </p:txBody>
      </p:sp>
    </p:spTree>
    <p:extLst>
      <p:ext uri="{BB962C8B-B14F-4D97-AF65-F5344CB8AC3E}">
        <p14:creationId xmlns:p14="http://schemas.microsoft.com/office/powerpoint/2010/main" val="15074149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rtlCol="0">
            <a:normAutofit/>
          </a:bodyPr>
          <a:lstStyle/>
          <a:p>
            <a:r>
              <a:rPr lang="es-ES" sz="3600" dirty="0" smtClean="0"/>
              <a:t>Hacer funcionar la comida local</a:t>
            </a:r>
            <a:endParaRPr lang="en-US" sz="3600" dirty="0"/>
          </a:p>
        </p:txBody>
      </p:sp>
      <p:sp>
        <p:nvSpPr>
          <p:cNvPr id="12292" name="Content Placeholder 2"/>
          <p:cNvSpPr>
            <a:spLocks noGrp="1"/>
          </p:cNvSpPr>
          <p:nvPr>
            <p:ph idx="1"/>
          </p:nvPr>
        </p:nvSpPr>
        <p:spPr/>
        <p:txBody>
          <a:bodyPr/>
          <a:lstStyle/>
          <a:p>
            <a:r>
              <a:rPr lang="es-ES" dirty="0"/>
              <a:t>El informe se enfoca </a:t>
            </a:r>
            <a:r>
              <a:rPr lang="es-ES" dirty="0" smtClean="0"/>
              <a:t>en:</a:t>
            </a:r>
          </a:p>
          <a:p>
            <a:pPr lvl="1"/>
            <a:r>
              <a:rPr lang="es-ES" dirty="0" smtClean="0"/>
              <a:t>Resultados </a:t>
            </a:r>
            <a:r>
              <a:rPr lang="es-ES" dirty="0"/>
              <a:t>del </a:t>
            </a:r>
            <a:r>
              <a:rPr lang="es-ES" dirty="0" smtClean="0"/>
              <a:t>estudio de cambio </a:t>
            </a:r>
            <a:r>
              <a:rPr lang="es-ES" dirty="0"/>
              <a:t>de comportamiento (no una guía general de </a:t>
            </a:r>
            <a:r>
              <a:rPr lang="es-ES" dirty="0" smtClean="0"/>
              <a:t>marketing)</a:t>
            </a:r>
          </a:p>
          <a:p>
            <a:pPr lvl="1"/>
            <a:r>
              <a:rPr lang="es-ES" dirty="0" err="1" smtClean="0"/>
              <a:t>Community</a:t>
            </a:r>
            <a:r>
              <a:rPr lang="es-ES" dirty="0" smtClean="0"/>
              <a:t> </a:t>
            </a:r>
            <a:r>
              <a:rPr lang="es-ES" dirty="0" err="1"/>
              <a:t>Food</a:t>
            </a:r>
            <a:r>
              <a:rPr lang="es-ES" dirty="0"/>
              <a:t> </a:t>
            </a:r>
            <a:r>
              <a:rPr lang="es-ES" dirty="0" err="1" smtClean="0"/>
              <a:t>Enterprises</a:t>
            </a:r>
            <a:r>
              <a:rPr lang="es-ES" dirty="0"/>
              <a:t>  / ‘Empresas </a:t>
            </a:r>
            <a:r>
              <a:rPr lang="es-ES" dirty="0" smtClean="0"/>
              <a:t>de comida comunitaria’</a:t>
            </a:r>
          </a:p>
          <a:p>
            <a:pPr lvl="1"/>
            <a:r>
              <a:rPr lang="es-ES" dirty="0" smtClean="0"/>
              <a:t>Comida </a:t>
            </a:r>
            <a:r>
              <a:rPr lang="es-ES" dirty="0"/>
              <a:t>local</a:t>
            </a:r>
            <a:endParaRPr lang="en-US" altLang="en-US" dirty="0"/>
          </a:p>
        </p:txBody>
      </p:sp>
    </p:spTree>
    <p:extLst>
      <p:ext uri="{BB962C8B-B14F-4D97-AF65-F5344CB8AC3E}">
        <p14:creationId xmlns:p14="http://schemas.microsoft.com/office/powerpoint/2010/main" val="12519263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s-ES" sz="3600" dirty="0"/>
              <a:t>Empresas de </a:t>
            </a:r>
            <a:r>
              <a:rPr lang="es-ES" sz="3600" dirty="0" smtClean="0"/>
              <a:t>Comida Comunitarios (ECC)</a:t>
            </a:r>
            <a:endParaRPr lang="en-GB" sz="3600" dirty="0"/>
          </a:p>
        </p:txBody>
      </p:sp>
      <p:sp>
        <p:nvSpPr>
          <p:cNvPr id="13315" name="Content Placeholder 2"/>
          <p:cNvSpPr>
            <a:spLocks noGrp="1"/>
          </p:cNvSpPr>
          <p:nvPr>
            <p:ph idx="1"/>
          </p:nvPr>
        </p:nvSpPr>
        <p:spPr/>
        <p:txBody>
          <a:bodyPr/>
          <a:lstStyle/>
          <a:p>
            <a:r>
              <a:rPr lang="es-ES" dirty="0"/>
              <a:t>Agricultura </a:t>
            </a:r>
            <a:r>
              <a:rPr lang="es-ES" dirty="0" smtClean="0"/>
              <a:t>sostenida por </a:t>
            </a:r>
            <a:r>
              <a:rPr lang="es-ES" dirty="0"/>
              <a:t>la comunidad (</a:t>
            </a:r>
            <a:r>
              <a:rPr lang="es-ES" dirty="0" smtClean="0"/>
              <a:t>CSA)</a:t>
            </a:r>
          </a:p>
          <a:p>
            <a:r>
              <a:rPr lang="es-ES" dirty="0" smtClean="0"/>
              <a:t>Mercados </a:t>
            </a:r>
            <a:r>
              <a:rPr lang="es-ES" dirty="0"/>
              <a:t>de </a:t>
            </a:r>
            <a:r>
              <a:rPr lang="es-ES" dirty="0" smtClean="0"/>
              <a:t>agricultores</a:t>
            </a:r>
          </a:p>
          <a:p>
            <a:r>
              <a:rPr lang="es-ES" dirty="0" smtClean="0"/>
              <a:t>Tiendas </a:t>
            </a:r>
            <a:r>
              <a:rPr lang="es-ES" dirty="0"/>
              <a:t>de la </a:t>
            </a:r>
            <a:r>
              <a:rPr lang="es-ES" dirty="0" smtClean="0"/>
              <a:t>comunidad</a:t>
            </a:r>
          </a:p>
          <a:p>
            <a:r>
              <a:rPr lang="es-ES" dirty="0" smtClean="0"/>
              <a:t>Cooperativas </a:t>
            </a:r>
            <a:r>
              <a:rPr lang="es-ES" dirty="0"/>
              <a:t>de alimentos y grupos de </a:t>
            </a:r>
            <a:r>
              <a:rPr lang="es-ES" dirty="0" smtClean="0"/>
              <a:t>compra</a:t>
            </a:r>
          </a:p>
          <a:p>
            <a:r>
              <a:rPr lang="es-ES" dirty="0" smtClean="0"/>
              <a:t>Empresas de comida </a:t>
            </a:r>
            <a:r>
              <a:rPr lang="es-ES" dirty="0"/>
              <a:t>casera</a:t>
            </a:r>
            <a:endParaRPr lang="en-GB" altLang="en-US" dirty="0"/>
          </a:p>
        </p:txBody>
      </p:sp>
    </p:spTree>
    <p:extLst>
      <p:ext uri="{BB962C8B-B14F-4D97-AF65-F5344CB8AC3E}">
        <p14:creationId xmlns:p14="http://schemas.microsoft.com/office/powerpoint/2010/main" val="18010439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s-ES" dirty="0"/>
              <a:t>Barreras que enfrentan las </a:t>
            </a:r>
            <a:r>
              <a:rPr lang="es-ES" dirty="0" smtClean="0"/>
              <a:t>ECC</a:t>
            </a:r>
            <a:r>
              <a:rPr lang="is-IS" dirty="0" smtClean="0"/>
              <a:t>…</a:t>
            </a:r>
            <a:endParaRPr lang="en-GB" dirty="0">
              <a:solidFill>
                <a:schemeClr val="accent1">
                  <a:lumMod val="75000"/>
                </a:schemeClr>
              </a:solidFill>
            </a:endParaRPr>
          </a:p>
        </p:txBody>
      </p:sp>
      <p:sp>
        <p:nvSpPr>
          <p:cNvPr id="14339" name="Content Placeholder 2"/>
          <p:cNvSpPr>
            <a:spLocks noGrp="1"/>
          </p:cNvSpPr>
          <p:nvPr>
            <p:ph idx="1"/>
          </p:nvPr>
        </p:nvSpPr>
        <p:spPr/>
        <p:txBody>
          <a:bodyPr/>
          <a:lstStyle/>
          <a:p>
            <a:r>
              <a:rPr lang="es-ES" dirty="0"/>
              <a:t>Apoyo financiero </a:t>
            </a:r>
            <a:r>
              <a:rPr lang="es-ES" dirty="0" smtClean="0"/>
              <a:t>(para </a:t>
            </a:r>
            <a:r>
              <a:rPr lang="es-ES" dirty="0"/>
              <a:t>empresas nuevas o en </a:t>
            </a:r>
            <a:r>
              <a:rPr lang="es-ES" dirty="0" smtClean="0"/>
              <a:t>expansión)</a:t>
            </a:r>
          </a:p>
          <a:p>
            <a:r>
              <a:rPr lang="es-ES" dirty="0" smtClean="0"/>
              <a:t>Acceso </a:t>
            </a:r>
            <a:r>
              <a:rPr lang="es-ES" dirty="0"/>
              <a:t>a los </a:t>
            </a:r>
            <a:r>
              <a:rPr lang="es-ES" dirty="0" smtClean="0"/>
              <a:t>mercados</a:t>
            </a:r>
          </a:p>
          <a:p>
            <a:r>
              <a:rPr lang="es-ES" dirty="0" smtClean="0"/>
              <a:t>Suministro (</a:t>
            </a:r>
            <a:r>
              <a:rPr lang="es-ES" i="1" dirty="0" err="1" smtClean="0"/>
              <a:t>supply</a:t>
            </a:r>
            <a:r>
              <a:rPr lang="es-ES" dirty="0" smtClean="0"/>
              <a:t>) constante </a:t>
            </a:r>
            <a:r>
              <a:rPr lang="es-ES" dirty="0"/>
              <a:t>y </a:t>
            </a:r>
            <a:r>
              <a:rPr lang="es-ES" dirty="0" smtClean="0"/>
              <a:t>diverso</a:t>
            </a:r>
          </a:p>
          <a:p>
            <a:r>
              <a:rPr lang="es-ES" dirty="0" smtClean="0"/>
              <a:t>Calidad consistente</a:t>
            </a:r>
          </a:p>
          <a:p>
            <a:r>
              <a:rPr lang="es-ES" dirty="0" smtClean="0"/>
              <a:t>Dificultades </a:t>
            </a:r>
            <a:r>
              <a:rPr lang="es-ES" dirty="0"/>
              <a:t>con la distribución y la </a:t>
            </a:r>
            <a:r>
              <a:rPr lang="es-ES" dirty="0" smtClean="0"/>
              <a:t>infraestructura</a:t>
            </a:r>
          </a:p>
          <a:p>
            <a:r>
              <a:rPr lang="es-ES" dirty="0" smtClean="0"/>
              <a:t>Competencia (</a:t>
            </a:r>
            <a:r>
              <a:rPr lang="es-ES" i="1" dirty="0" err="1" smtClean="0"/>
              <a:t>competition</a:t>
            </a:r>
            <a:r>
              <a:rPr lang="es-ES" dirty="0" smtClean="0"/>
              <a:t>) </a:t>
            </a:r>
            <a:r>
              <a:rPr lang="es-ES" dirty="0"/>
              <a:t>con </a:t>
            </a:r>
            <a:r>
              <a:rPr lang="es-ES" dirty="0" smtClean="0"/>
              <a:t>supermercados</a:t>
            </a:r>
            <a:endParaRPr lang="en-GB" altLang="en-US" dirty="0"/>
          </a:p>
        </p:txBody>
      </p:sp>
    </p:spTree>
    <p:extLst>
      <p:ext uri="{BB962C8B-B14F-4D97-AF65-F5344CB8AC3E}">
        <p14:creationId xmlns:p14="http://schemas.microsoft.com/office/powerpoint/2010/main" val="13629572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838200" y="1690688"/>
            <a:ext cx="8382000" cy="4525963"/>
          </a:xfrm>
        </p:spPr>
        <p:txBody>
          <a:bodyPr/>
          <a:lstStyle/>
          <a:p>
            <a:r>
              <a:rPr lang="es-ES" dirty="0"/>
              <a:t>Recursos publicitarios </a:t>
            </a:r>
            <a:r>
              <a:rPr lang="es-ES" dirty="0" smtClean="0"/>
              <a:t>limitados</a:t>
            </a:r>
          </a:p>
          <a:p>
            <a:r>
              <a:rPr lang="es-ES" dirty="0" smtClean="0"/>
              <a:t>Falta </a:t>
            </a:r>
            <a:r>
              <a:rPr lang="es-ES" dirty="0"/>
              <a:t>de etiquetado ampliamente </a:t>
            </a:r>
            <a:r>
              <a:rPr lang="es-ES" dirty="0" smtClean="0"/>
              <a:t>conocido</a:t>
            </a:r>
          </a:p>
          <a:p>
            <a:r>
              <a:rPr lang="es-ES" dirty="0" smtClean="0"/>
              <a:t>Bajos </a:t>
            </a:r>
            <a:r>
              <a:rPr lang="es-ES" dirty="0"/>
              <a:t>niveles de conocimiento / comprensión de los alimentos </a:t>
            </a:r>
            <a:r>
              <a:rPr lang="es-ES" dirty="0" smtClean="0"/>
              <a:t>locales</a:t>
            </a:r>
          </a:p>
          <a:p>
            <a:r>
              <a:rPr lang="es-ES" dirty="0" smtClean="0"/>
              <a:t>Escasez </a:t>
            </a:r>
            <a:r>
              <a:rPr lang="es-ES" dirty="0"/>
              <a:t>de habilidades </a:t>
            </a:r>
            <a:r>
              <a:rPr lang="es-ES" dirty="0" smtClean="0"/>
              <a:t>específicas</a:t>
            </a:r>
          </a:p>
          <a:p>
            <a:r>
              <a:rPr lang="es-ES" dirty="0" smtClean="0"/>
              <a:t>Tiempo </a:t>
            </a:r>
            <a:r>
              <a:rPr lang="es-ES" dirty="0"/>
              <a:t>/ recursos limitados para aumentar las </a:t>
            </a:r>
            <a:r>
              <a:rPr lang="es-ES" dirty="0" smtClean="0"/>
              <a:t>habilidades/capacitación</a:t>
            </a:r>
          </a:p>
          <a:p>
            <a:r>
              <a:rPr lang="es-ES" dirty="0" smtClean="0"/>
              <a:t>Disponibilidad </a:t>
            </a:r>
            <a:r>
              <a:rPr lang="es-ES" dirty="0"/>
              <a:t>limitada de soporte y asesoramiento</a:t>
            </a:r>
            <a:endParaRPr lang="en-GB" altLang="en-US" dirty="0"/>
          </a:p>
        </p:txBody>
      </p:sp>
      <p:sp>
        <p:nvSpPr>
          <p:cNvPr id="8" name="Title 1"/>
          <p:cNvSpPr>
            <a:spLocks noGrp="1"/>
          </p:cNvSpPr>
          <p:nvPr>
            <p:ph type="title"/>
          </p:nvPr>
        </p:nvSpPr>
        <p:spPr/>
        <p:txBody>
          <a:bodyPr rtlCol="0">
            <a:normAutofit/>
          </a:bodyPr>
          <a:lstStyle/>
          <a:p>
            <a:pPr>
              <a:defRPr/>
            </a:pPr>
            <a:r>
              <a:rPr lang="es-ES" dirty="0"/>
              <a:t>Barreras que enfrentan las </a:t>
            </a:r>
            <a:r>
              <a:rPr lang="es-ES" dirty="0" smtClean="0"/>
              <a:t>ECC</a:t>
            </a:r>
            <a:endParaRPr lang="en-GB" dirty="0">
              <a:solidFill>
                <a:schemeClr val="accent1">
                  <a:lumMod val="75000"/>
                </a:schemeClr>
              </a:solidFill>
            </a:endParaRPr>
          </a:p>
        </p:txBody>
      </p:sp>
    </p:spTree>
    <p:extLst>
      <p:ext uri="{BB962C8B-B14F-4D97-AF65-F5344CB8AC3E}">
        <p14:creationId xmlns:p14="http://schemas.microsoft.com/office/powerpoint/2010/main" val="151272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600768" cy="1325563"/>
          </a:xfrm>
          <a:solidFill>
            <a:schemeClr val="bg1">
              <a:alpha val="85000"/>
            </a:schemeClr>
          </a:solidFill>
        </p:spPr>
        <p:txBody>
          <a:bodyPr rtlCol="0">
            <a:normAutofit/>
          </a:bodyPr>
          <a:lstStyle/>
          <a:p>
            <a:pPr>
              <a:defRPr/>
            </a:pPr>
            <a:r>
              <a:rPr lang="es-ES" dirty="0"/>
              <a:t>Cambiar lo que hace la gente</a:t>
            </a:r>
            <a:endParaRPr lang="en-GB" dirty="0">
              <a:solidFill>
                <a:schemeClr val="accent1">
                  <a:lumMod val="75000"/>
                </a:schemeClr>
              </a:solidFill>
            </a:endParaRPr>
          </a:p>
        </p:txBody>
      </p:sp>
      <p:sp>
        <p:nvSpPr>
          <p:cNvPr id="16387" name="Content Placeholder 2"/>
          <p:cNvSpPr>
            <a:spLocks noGrp="1"/>
          </p:cNvSpPr>
          <p:nvPr>
            <p:ph idx="1"/>
          </p:nvPr>
        </p:nvSpPr>
        <p:spPr>
          <a:xfrm>
            <a:off x="1981200" y="1828800"/>
            <a:ext cx="8229600" cy="2209800"/>
          </a:xfrm>
          <a:solidFill>
            <a:schemeClr val="bg1">
              <a:alpha val="85097"/>
            </a:schemeClr>
          </a:solidFill>
        </p:spPr>
        <p:txBody>
          <a:bodyPr>
            <a:normAutofit/>
          </a:bodyPr>
          <a:lstStyle/>
          <a:p>
            <a:r>
              <a:rPr lang="es-ES" sz="4000" dirty="0">
                <a:solidFill>
                  <a:srgbClr val="FF0000"/>
                </a:solidFill>
              </a:rPr>
              <a:t>Haga que sea </a:t>
            </a:r>
            <a:r>
              <a:rPr lang="es-ES" sz="4000" dirty="0" smtClean="0">
                <a:solidFill>
                  <a:srgbClr val="FF0000"/>
                </a:solidFill>
              </a:rPr>
              <a:t>fácil</a:t>
            </a:r>
          </a:p>
          <a:p>
            <a:r>
              <a:rPr lang="es-ES" sz="4000" dirty="0" smtClean="0">
                <a:solidFill>
                  <a:schemeClr val="accent4"/>
                </a:solidFill>
              </a:rPr>
              <a:t>Haga que sea normal</a:t>
            </a:r>
          </a:p>
          <a:p>
            <a:r>
              <a:rPr lang="es-ES" sz="4000" dirty="0" smtClean="0">
                <a:solidFill>
                  <a:schemeClr val="accent1"/>
                </a:solidFill>
              </a:rPr>
              <a:t>Haga que sea personal</a:t>
            </a:r>
            <a:endParaRPr lang="en-US" altLang="en-US" sz="4000" dirty="0">
              <a:solidFill>
                <a:schemeClr val="accent1"/>
              </a:solidFill>
            </a:endParaRPr>
          </a:p>
        </p:txBody>
      </p:sp>
    </p:spTree>
    <p:extLst>
      <p:ext uri="{BB962C8B-B14F-4D97-AF65-F5344CB8AC3E}">
        <p14:creationId xmlns:p14="http://schemas.microsoft.com/office/powerpoint/2010/main" val="8412590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age result for food for l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258" y="1872343"/>
            <a:ext cx="5162550"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2067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3158"/>
            <a:ext cx="10515600" cy="4973805"/>
          </a:xfrm>
        </p:spPr>
        <p:txBody>
          <a:bodyPr>
            <a:normAutofit/>
          </a:bodyPr>
          <a:lstStyle/>
          <a:p>
            <a:pPr marL="0" indent="0">
              <a:spcAft>
                <a:spcPts val="0"/>
              </a:spcAft>
              <a:buNone/>
            </a:pPr>
            <a:r>
              <a:rPr lang="es-ES" sz="3200" dirty="0" smtClean="0">
                <a:latin typeface="Calibri" charset="0"/>
                <a:ea typeface="Calibri" charset="0"/>
                <a:cs typeface="Calibri" charset="0"/>
              </a:rPr>
              <a:t>La </a:t>
            </a:r>
            <a:r>
              <a:rPr lang="es-ES" sz="3200" dirty="0">
                <a:latin typeface="Calibri" charset="0"/>
                <a:ea typeface="Calibri" charset="0"/>
                <a:cs typeface="Calibri" charset="0"/>
              </a:rPr>
              <a:t>educación y la responsabilidad personal son elementos críticos de cualquier programa para reducir la obesidad, pero no son </a:t>
            </a:r>
            <a:r>
              <a:rPr lang="es-ES" sz="3200" dirty="0" smtClean="0">
                <a:latin typeface="Calibri" charset="0"/>
                <a:ea typeface="Calibri" charset="0"/>
                <a:cs typeface="Calibri" charset="0"/>
              </a:rPr>
              <a:t>suficientes</a:t>
            </a:r>
            <a:r>
              <a:rPr lang="is-IS" sz="3200" dirty="0" smtClean="0">
                <a:latin typeface="Calibri" charset="0"/>
                <a:ea typeface="Calibri" charset="0"/>
                <a:cs typeface="Calibri" charset="0"/>
              </a:rPr>
              <a:t>…</a:t>
            </a:r>
            <a:r>
              <a:rPr lang="es-ES" sz="3200" dirty="0" smtClean="0">
                <a:latin typeface="Calibri" charset="0"/>
                <a:ea typeface="Calibri" charset="0"/>
                <a:cs typeface="Calibri" charset="0"/>
              </a:rPr>
              <a:t> </a:t>
            </a:r>
            <a:r>
              <a:rPr lang="es-ES" sz="3200" dirty="0">
                <a:latin typeface="Calibri" charset="0"/>
                <a:ea typeface="Calibri" charset="0"/>
                <a:cs typeface="Calibri" charset="0"/>
              </a:rPr>
              <a:t>Se necesita una combinación sistémica y sostenida de </a:t>
            </a:r>
            <a:r>
              <a:rPr lang="es-ES" sz="3200" dirty="0" smtClean="0">
                <a:latin typeface="Calibri" charset="0"/>
                <a:ea typeface="Calibri" charset="0"/>
                <a:cs typeface="Calibri" charset="0"/>
              </a:rPr>
              <a:t>iniciativas... </a:t>
            </a:r>
            <a:r>
              <a:rPr lang="es-ES" sz="3200" dirty="0">
                <a:latin typeface="Calibri" charset="0"/>
                <a:ea typeface="Calibri" charset="0"/>
                <a:cs typeface="Calibri" charset="0"/>
              </a:rPr>
              <a:t>Se necesitan intervenciones adicionales que dependan menos de las decisiones conscientes de las personas </a:t>
            </a:r>
            <a:r>
              <a:rPr lang="es-ES" sz="3200" b="1" dirty="0">
                <a:latin typeface="Calibri" charset="0"/>
                <a:ea typeface="Calibri" charset="0"/>
                <a:cs typeface="Calibri" charset="0"/>
              </a:rPr>
              <a:t>y más de los cambios en el entorno y las normas sociales</a:t>
            </a:r>
            <a:r>
              <a:rPr lang="es-ES" sz="3200" dirty="0">
                <a:latin typeface="Calibri" charset="0"/>
                <a:ea typeface="Calibri" charset="0"/>
                <a:cs typeface="Calibri" charset="0"/>
              </a:rPr>
              <a:t>. Tales intervenciones "restablecen los valores predeterminados" para facilitar comportamientos saludables</a:t>
            </a:r>
            <a:endParaRPr lang="en-US" sz="3200" dirty="0">
              <a:latin typeface="Calibri" charset="0"/>
              <a:ea typeface="Calibri" charset="0"/>
              <a:cs typeface="Calibri" charset="0"/>
            </a:endParaRPr>
          </a:p>
          <a:p>
            <a:pPr marL="0" indent="0">
              <a:spcAft>
                <a:spcPts val="0"/>
              </a:spcAft>
              <a:buNone/>
            </a:pPr>
            <a:r>
              <a:rPr lang="en-GB" sz="2600" dirty="0">
                <a:latin typeface="Calibri" charset="0"/>
                <a:ea typeface="Calibri" charset="0"/>
                <a:cs typeface="Calibri" charset="0"/>
              </a:rPr>
              <a:t> </a:t>
            </a:r>
            <a:endParaRPr lang="en-US" sz="2600" dirty="0">
              <a:latin typeface="Calibri" charset="0"/>
              <a:ea typeface="Calibri" charset="0"/>
              <a:cs typeface="Calibri" charset="0"/>
            </a:endParaRPr>
          </a:p>
          <a:p>
            <a:pPr marL="0" indent="0">
              <a:spcAft>
                <a:spcPts val="0"/>
              </a:spcAft>
              <a:buNone/>
            </a:pPr>
            <a:r>
              <a:rPr lang="en-GB" sz="2200" dirty="0">
                <a:latin typeface="Calibri" charset="0"/>
                <a:ea typeface="Calibri" charset="0"/>
                <a:cs typeface="Calibri" charset="0"/>
              </a:rPr>
              <a:t>McKinsey Global Institute, Overcoming obesity: An initial economic analysis, Nov 2014</a:t>
            </a:r>
            <a:endParaRPr lang="en-US" sz="2200" dirty="0">
              <a:latin typeface="Calibri" charset="0"/>
              <a:ea typeface="Calibri" charset="0"/>
              <a:cs typeface="Calibri" charset="0"/>
            </a:endParaRPr>
          </a:p>
          <a:p>
            <a:endParaRPr lang="en-US" dirty="0"/>
          </a:p>
        </p:txBody>
      </p:sp>
    </p:spTree>
    <p:extLst>
      <p:ext uri="{BB962C8B-B14F-4D97-AF65-F5344CB8AC3E}">
        <p14:creationId xmlns:p14="http://schemas.microsoft.com/office/powerpoint/2010/main" val="6186689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for Life  /  </a:t>
            </a:r>
            <a:r>
              <a:rPr lang="es-ES" dirty="0" smtClean="0"/>
              <a:t>Comida </a:t>
            </a:r>
            <a:r>
              <a:rPr lang="es-ES" dirty="0"/>
              <a:t>para </a:t>
            </a:r>
            <a:r>
              <a:rPr lang="es-ES" dirty="0" smtClean="0"/>
              <a:t>la </a:t>
            </a:r>
            <a:r>
              <a:rPr lang="es-ES" dirty="0"/>
              <a:t>vida</a:t>
            </a:r>
            <a:endParaRPr lang="en-US" dirty="0"/>
          </a:p>
        </p:txBody>
      </p:sp>
      <p:sp>
        <p:nvSpPr>
          <p:cNvPr id="3" name="Content Placeholder 2"/>
          <p:cNvSpPr>
            <a:spLocks noGrp="1"/>
          </p:cNvSpPr>
          <p:nvPr>
            <p:ph idx="1"/>
          </p:nvPr>
        </p:nvSpPr>
        <p:spPr/>
        <p:txBody>
          <a:bodyPr/>
          <a:lstStyle/>
          <a:p>
            <a:r>
              <a:rPr lang="es-ES" dirty="0" err="1"/>
              <a:t>Food</a:t>
            </a:r>
            <a:r>
              <a:rPr lang="es-ES" dirty="0"/>
              <a:t> </a:t>
            </a:r>
            <a:r>
              <a:rPr lang="es-ES" dirty="0" err="1"/>
              <a:t>for</a:t>
            </a:r>
            <a:r>
              <a:rPr lang="es-ES" dirty="0"/>
              <a:t> </a:t>
            </a:r>
            <a:r>
              <a:rPr lang="es-ES" dirty="0" err="1"/>
              <a:t>Life</a:t>
            </a:r>
            <a:r>
              <a:rPr lang="es-ES" dirty="0"/>
              <a:t> comenzó como una campaña de la </a:t>
            </a:r>
            <a:r>
              <a:rPr lang="es-ES" dirty="0" err="1"/>
              <a:t>Soil</a:t>
            </a:r>
            <a:r>
              <a:rPr lang="es-ES" dirty="0"/>
              <a:t> </a:t>
            </a:r>
            <a:r>
              <a:rPr lang="es-ES" dirty="0" err="1" smtClean="0"/>
              <a:t>Association</a:t>
            </a:r>
            <a:endParaRPr lang="es-ES" dirty="0" smtClean="0"/>
          </a:p>
          <a:p>
            <a:r>
              <a:rPr lang="es-ES" dirty="0" smtClean="0"/>
              <a:t>S.A. </a:t>
            </a:r>
            <a:r>
              <a:rPr lang="es-ES" dirty="0"/>
              <a:t>e</a:t>
            </a:r>
            <a:r>
              <a:rPr lang="es-ES" dirty="0" smtClean="0"/>
              <a:t>s una organización del Reino Unido que certifica </a:t>
            </a:r>
            <a:r>
              <a:rPr lang="es-ES" dirty="0" err="1" smtClean="0"/>
              <a:t>organico</a:t>
            </a:r>
            <a:r>
              <a:rPr lang="es-ES" dirty="0" smtClean="0"/>
              <a:t>, y trabaja con promover agricultura y comida sostenible] </a:t>
            </a:r>
          </a:p>
          <a:p>
            <a:r>
              <a:rPr lang="es-ES" dirty="0" err="1" smtClean="0"/>
              <a:t>Food</a:t>
            </a:r>
            <a:r>
              <a:rPr lang="es-ES" dirty="0" smtClean="0"/>
              <a:t> </a:t>
            </a:r>
            <a:r>
              <a:rPr lang="es-ES" dirty="0" err="1" smtClean="0"/>
              <a:t>for</a:t>
            </a:r>
            <a:r>
              <a:rPr lang="es-ES" dirty="0" smtClean="0"/>
              <a:t> </a:t>
            </a:r>
            <a:r>
              <a:rPr lang="es-ES" dirty="0" err="1"/>
              <a:t>L</a:t>
            </a:r>
            <a:r>
              <a:rPr lang="es-ES" dirty="0" err="1" smtClean="0"/>
              <a:t>ife</a:t>
            </a:r>
            <a:r>
              <a:rPr lang="es-ES" dirty="0" smtClean="0"/>
              <a:t> comienza en </a:t>
            </a:r>
            <a:r>
              <a:rPr lang="es-ES" dirty="0"/>
              <a:t>2003 con el objetivo de mejorar los alimentos </a:t>
            </a:r>
            <a:r>
              <a:rPr lang="es-ES" dirty="0" smtClean="0"/>
              <a:t>escolares</a:t>
            </a:r>
            <a:endParaRPr lang="en-US" dirty="0"/>
          </a:p>
        </p:txBody>
      </p:sp>
    </p:spTree>
    <p:extLst>
      <p:ext uri="{BB962C8B-B14F-4D97-AF65-F5344CB8AC3E}">
        <p14:creationId xmlns:p14="http://schemas.microsoft.com/office/powerpoint/2010/main" val="4897618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t>
            </a:r>
            <a:r>
              <a:rPr lang="en-US" dirty="0" smtClean="0"/>
              <a:t>Que </a:t>
            </a:r>
            <a:r>
              <a:rPr lang="en-US" dirty="0" err="1" smtClean="0"/>
              <a:t>es</a:t>
            </a:r>
            <a:r>
              <a:rPr lang="en-US" dirty="0" smtClean="0"/>
              <a:t> ‘</a:t>
            </a:r>
            <a:r>
              <a:rPr lang="en-US" dirty="0" err="1" smtClean="0"/>
              <a:t>buena</a:t>
            </a:r>
            <a:r>
              <a:rPr lang="en-US" dirty="0" smtClean="0"/>
              <a:t> comida’? </a:t>
            </a:r>
            <a:r>
              <a:rPr lang="en-US" dirty="0"/>
              <a:t/>
            </a:r>
            <a:br>
              <a:rPr lang="en-US" dirty="0"/>
            </a:br>
            <a:endParaRPr lang="en-US" dirty="0"/>
          </a:p>
        </p:txBody>
      </p:sp>
      <p:sp>
        <p:nvSpPr>
          <p:cNvPr id="3" name="Content Placeholder 2"/>
          <p:cNvSpPr>
            <a:spLocks noGrp="1"/>
          </p:cNvSpPr>
          <p:nvPr>
            <p:ph idx="1"/>
          </p:nvPr>
        </p:nvSpPr>
        <p:spPr/>
        <p:txBody>
          <a:bodyPr/>
          <a:lstStyle/>
          <a:p>
            <a:r>
              <a:rPr lang="es-ES" dirty="0" smtClean="0"/>
              <a:t>Una </a:t>
            </a:r>
            <a:r>
              <a:rPr lang="es-ES" dirty="0"/>
              <a:t>dieta saludable y sostenible: menos alimentos procesados con alto contenido de grasa / sal / azúcar y menos pero de mejor </a:t>
            </a:r>
            <a:r>
              <a:rPr lang="es-ES" dirty="0" smtClean="0"/>
              <a:t>calidad.</a:t>
            </a:r>
          </a:p>
          <a:p>
            <a:r>
              <a:rPr lang="es-ES" dirty="0" smtClean="0"/>
              <a:t>MÁS </a:t>
            </a:r>
            <a:r>
              <a:rPr lang="es-ES" dirty="0"/>
              <a:t>frutas y verduras, granos </a:t>
            </a:r>
            <a:r>
              <a:rPr lang="es-ES" dirty="0" smtClean="0"/>
              <a:t>integrales</a:t>
            </a:r>
          </a:p>
          <a:p>
            <a:r>
              <a:rPr lang="es-ES" dirty="0" smtClean="0"/>
              <a:t>Comida </a:t>
            </a:r>
            <a:r>
              <a:rPr lang="es-ES" dirty="0"/>
              <a:t>de calidad en la que puede confiar: alimentos más frescos, locales, estacionales y sostenibles, con bajo impacto climático y altos estándares de </a:t>
            </a:r>
            <a:r>
              <a:rPr lang="es-ES" dirty="0" smtClean="0"/>
              <a:t>bienestar</a:t>
            </a:r>
          </a:p>
          <a:p>
            <a:r>
              <a:rPr lang="es-ES" dirty="0" smtClean="0"/>
              <a:t>Comer </a:t>
            </a:r>
            <a:r>
              <a:rPr lang="es-ES" dirty="0"/>
              <a:t>juntos: más oportunidades para el contacto social a través de la comida, la construcción de familias y comunidades y la lucha contra la </a:t>
            </a:r>
            <a:r>
              <a:rPr lang="es-ES" dirty="0" smtClean="0"/>
              <a:t>soledad</a:t>
            </a:r>
            <a:endParaRPr lang="en-US" dirty="0"/>
          </a:p>
        </p:txBody>
      </p:sp>
    </p:spTree>
    <p:extLst>
      <p:ext uri="{BB962C8B-B14F-4D97-AF65-F5344CB8AC3E}">
        <p14:creationId xmlns:p14="http://schemas.microsoft.com/office/powerpoint/2010/main" val="20061436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s-ES" dirty="0"/>
              <a:t>El enfoque </a:t>
            </a:r>
            <a:r>
              <a:rPr lang="es-ES" dirty="0" smtClean="0"/>
              <a:t>”</a:t>
            </a:r>
            <a:r>
              <a:rPr lang="es-ES" dirty="0" err="1" smtClean="0"/>
              <a:t>Food</a:t>
            </a:r>
            <a:r>
              <a:rPr lang="es-ES" dirty="0" smtClean="0"/>
              <a:t> </a:t>
            </a:r>
            <a:r>
              <a:rPr lang="es-ES" dirty="0" err="1" smtClean="0"/>
              <a:t>for</a:t>
            </a:r>
            <a:r>
              <a:rPr lang="es-ES" dirty="0" smtClean="0"/>
              <a:t> </a:t>
            </a:r>
            <a:r>
              <a:rPr lang="es-ES" dirty="0" err="1" smtClean="0"/>
              <a:t>Life</a:t>
            </a:r>
            <a:r>
              <a:rPr lang="es-ES" dirty="0" smtClean="0"/>
              <a:t>" </a:t>
            </a:r>
            <a:r>
              <a:rPr lang="es-ES" dirty="0"/>
              <a:t>funciona a nivel de </a:t>
            </a:r>
            <a:r>
              <a:rPr lang="es-ES" dirty="0" smtClean="0"/>
              <a:t>población, </a:t>
            </a:r>
            <a:r>
              <a:rPr lang="es-ES" dirty="0"/>
              <a:t>con entornos y comunidades, adoptando un enfoque de sistema completo para que sea fácil, normal y agradable comer bien.</a:t>
            </a:r>
            <a:endParaRPr lang="en-US" dirty="0"/>
          </a:p>
        </p:txBody>
      </p:sp>
    </p:spTree>
    <p:extLst>
      <p:ext uri="{BB962C8B-B14F-4D97-AF65-F5344CB8AC3E}">
        <p14:creationId xmlns:p14="http://schemas.microsoft.com/office/powerpoint/2010/main" val="7901768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Como </a:t>
            </a:r>
            <a:r>
              <a:rPr lang="en-US" dirty="0" err="1" smtClean="0"/>
              <a:t>trabaja</a:t>
            </a:r>
            <a:r>
              <a:rPr lang="en-US" dirty="0" smtClean="0"/>
              <a:t> el </a:t>
            </a:r>
            <a:r>
              <a:rPr lang="en-US" dirty="0" err="1" smtClean="0"/>
              <a:t>programa</a:t>
            </a:r>
            <a:endParaRPr lang="en-US" dirty="0"/>
          </a:p>
        </p:txBody>
      </p:sp>
      <p:sp>
        <p:nvSpPr>
          <p:cNvPr id="3" name="Content Placeholder 2"/>
          <p:cNvSpPr>
            <a:spLocks noGrp="1"/>
          </p:cNvSpPr>
          <p:nvPr>
            <p:ph idx="1"/>
          </p:nvPr>
        </p:nvSpPr>
        <p:spPr/>
        <p:txBody>
          <a:bodyPr>
            <a:normAutofit/>
          </a:bodyPr>
          <a:lstStyle/>
          <a:p>
            <a:r>
              <a:rPr lang="es-ES" dirty="0"/>
              <a:t>El programa adopta un enfoque </a:t>
            </a:r>
            <a:r>
              <a:rPr lang="es-ES" dirty="0" smtClean="0"/>
              <a:t>que </a:t>
            </a:r>
            <a:r>
              <a:rPr lang="es-ES" dirty="0"/>
              <a:t>va más allá de la educación nutricional y dietética para abarcar </a:t>
            </a:r>
            <a:r>
              <a:rPr lang="es-ES" dirty="0" smtClean="0"/>
              <a:t>aspectos sociales, ambiental y de salud. </a:t>
            </a:r>
          </a:p>
          <a:p>
            <a:r>
              <a:rPr lang="es-ES" dirty="0" smtClean="0"/>
              <a:t>Originalmente </a:t>
            </a:r>
            <a:r>
              <a:rPr lang="es-ES" dirty="0"/>
              <a:t>desarrollado en </a:t>
            </a:r>
            <a:r>
              <a:rPr lang="es-ES" dirty="0" smtClean="0"/>
              <a:t>escuelas</a:t>
            </a:r>
          </a:p>
          <a:p>
            <a:r>
              <a:rPr lang="es-ES" dirty="0" smtClean="0"/>
              <a:t>Se </a:t>
            </a:r>
            <a:r>
              <a:rPr lang="es-ES" dirty="0"/>
              <a:t>amplió en </a:t>
            </a:r>
            <a:r>
              <a:rPr lang="es-ES" dirty="0" smtClean="0"/>
              <a:t>2013: primeros </a:t>
            </a:r>
            <a:r>
              <a:rPr lang="es-ES" dirty="0"/>
              <a:t>años, universidades, hospitales y residencias para personas </a:t>
            </a:r>
            <a:r>
              <a:rPr lang="es-ES" dirty="0" smtClean="0"/>
              <a:t>mayores</a:t>
            </a:r>
            <a:endParaRPr lang="en-US" dirty="0"/>
          </a:p>
        </p:txBody>
      </p:sp>
    </p:spTree>
    <p:extLst>
      <p:ext uri="{BB962C8B-B14F-4D97-AF65-F5344CB8AC3E}">
        <p14:creationId xmlns:p14="http://schemas.microsoft.com/office/powerpoint/2010/main" val="15800740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Dos </a:t>
            </a:r>
            <a:r>
              <a:rPr lang="en-US" dirty="0" err="1" smtClean="0"/>
              <a:t>enfoques</a:t>
            </a:r>
            <a:endParaRPr lang="en-US" dirty="0"/>
          </a:p>
        </p:txBody>
      </p:sp>
      <p:sp>
        <p:nvSpPr>
          <p:cNvPr id="3" name="Content Placeholder 2"/>
          <p:cNvSpPr>
            <a:spLocks noGrp="1"/>
          </p:cNvSpPr>
          <p:nvPr>
            <p:ph idx="1"/>
          </p:nvPr>
        </p:nvSpPr>
        <p:spPr/>
        <p:txBody>
          <a:bodyPr/>
          <a:lstStyle/>
          <a:p>
            <a:r>
              <a:rPr lang="es-ES" dirty="0" smtClean="0"/>
              <a:t>Enfoque en ‘toda </a:t>
            </a:r>
            <a:r>
              <a:rPr lang="es-ES" dirty="0"/>
              <a:t>la </a:t>
            </a:r>
            <a:r>
              <a:rPr lang="es-ES" dirty="0" smtClean="0"/>
              <a:t>escuela’</a:t>
            </a:r>
          </a:p>
          <a:p>
            <a:r>
              <a:rPr lang="es-ES" dirty="0"/>
              <a:t>Hacer </a:t>
            </a:r>
            <a:r>
              <a:rPr lang="es-ES" dirty="0" smtClean="0"/>
              <a:t>que buena </a:t>
            </a:r>
            <a:r>
              <a:rPr lang="es-ES" dirty="0"/>
              <a:t>comida es la elección fácil</a:t>
            </a:r>
            <a:endParaRPr lang="en-US" dirty="0"/>
          </a:p>
        </p:txBody>
      </p:sp>
    </p:spTree>
    <p:extLst>
      <p:ext uri="{BB962C8B-B14F-4D97-AF65-F5344CB8AC3E}">
        <p14:creationId xmlns:p14="http://schemas.microsoft.com/office/powerpoint/2010/main" val="756972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Enfoque </a:t>
            </a:r>
            <a:r>
              <a:rPr lang="es-ES" dirty="0"/>
              <a:t>de </a:t>
            </a:r>
            <a:r>
              <a:rPr lang="es-ES" dirty="0" smtClean="0"/>
              <a:t>‘toda </a:t>
            </a:r>
            <a:r>
              <a:rPr lang="es-ES" dirty="0"/>
              <a:t>la </a:t>
            </a:r>
            <a:r>
              <a:rPr lang="es-ES" dirty="0" smtClean="0"/>
              <a:t>escuela’</a:t>
            </a:r>
            <a:endParaRPr lang="en-US" dirty="0"/>
          </a:p>
        </p:txBody>
      </p:sp>
      <p:sp>
        <p:nvSpPr>
          <p:cNvPr id="3" name="Content Placeholder 2"/>
          <p:cNvSpPr>
            <a:spLocks noGrp="1"/>
          </p:cNvSpPr>
          <p:nvPr>
            <p:ph idx="1"/>
          </p:nvPr>
        </p:nvSpPr>
        <p:spPr/>
        <p:txBody>
          <a:bodyPr>
            <a:normAutofit/>
          </a:bodyPr>
          <a:lstStyle/>
          <a:p>
            <a:r>
              <a:rPr lang="es-ES" dirty="0" smtClean="0"/>
              <a:t>FFL apoyado </a:t>
            </a:r>
            <a:r>
              <a:rPr lang="es-ES" dirty="0"/>
              <a:t>por el director y el plan de desarrollo de la </a:t>
            </a:r>
            <a:r>
              <a:rPr lang="es-ES" dirty="0" smtClean="0"/>
              <a:t>escuela</a:t>
            </a:r>
          </a:p>
          <a:p>
            <a:r>
              <a:rPr lang="es-ES" dirty="0"/>
              <a:t>C</a:t>
            </a:r>
            <a:r>
              <a:rPr lang="es-ES" dirty="0" smtClean="0"/>
              <a:t>oherencia</a:t>
            </a:r>
            <a:r>
              <a:rPr lang="es-ES" dirty="0"/>
              <a:t>: lo que se enseña sobre alimentación y alimentación saludable en las clases se refleja y se refuerza en la vida cotidiana de la </a:t>
            </a:r>
            <a:r>
              <a:rPr lang="es-ES" dirty="0" smtClean="0"/>
              <a:t>escuela</a:t>
            </a:r>
          </a:p>
          <a:p>
            <a:r>
              <a:rPr lang="es-ES" dirty="0" smtClean="0"/>
              <a:t>El comedor </a:t>
            </a:r>
            <a:r>
              <a:rPr lang="es-ES" dirty="0"/>
              <a:t>se convierte en un aula </a:t>
            </a:r>
            <a:r>
              <a:rPr lang="es-ES" dirty="0" smtClean="0"/>
              <a:t>adicional</a:t>
            </a:r>
          </a:p>
          <a:p>
            <a:r>
              <a:rPr lang="es-ES" dirty="0" smtClean="0"/>
              <a:t>Los </a:t>
            </a:r>
            <a:r>
              <a:rPr lang="es-ES" dirty="0"/>
              <a:t>alumnos </a:t>
            </a:r>
            <a:r>
              <a:rPr lang="es-ES" dirty="0" smtClean="0"/>
              <a:t>ayudan y </a:t>
            </a:r>
            <a:r>
              <a:rPr lang="es-ES" dirty="0"/>
              <a:t>guiar el </a:t>
            </a:r>
            <a:r>
              <a:rPr lang="es-ES" dirty="0" smtClean="0"/>
              <a:t>proceso</a:t>
            </a:r>
          </a:p>
          <a:p>
            <a:r>
              <a:rPr lang="es-ES" dirty="0" smtClean="0"/>
              <a:t>El programa se extiende más </a:t>
            </a:r>
            <a:r>
              <a:rPr lang="es-ES" dirty="0"/>
              <a:t>allá de las puertas de la escuela hacia la comunidad en </a:t>
            </a:r>
            <a:r>
              <a:rPr lang="es-ES" dirty="0" smtClean="0"/>
              <a:t>general</a:t>
            </a:r>
            <a:endParaRPr lang="en-US" dirty="0"/>
          </a:p>
        </p:txBody>
      </p:sp>
    </p:spTree>
    <p:extLst>
      <p:ext uri="{BB962C8B-B14F-4D97-AF65-F5344CB8AC3E}">
        <p14:creationId xmlns:p14="http://schemas.microsoft.com/office/powerpoint/2010/main" val="463637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Principios para los estándares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s-ES" dirty="0" smtClean="0"/>
              <a:t>Obtención </a:t>
            </a:r>
            <a:r>
              <a:rPr lang="es-ES" dirty="0"/>
              <a:t>de alimentos éticos y </a:t>
            </a:r>
            <a:r>
              <a:rPr lang="es-ES" dirty="0" smtClean="0"/>
              <a:t>ecológicos</a:t>
            </a:r>
          </a:p>
          <a:p>
            <a:pPr marL="514350" indent="-514350">
              <a:buFont typeface="+mj-lt"/>
              <a:buAutoNum type="arabicPeriod"/>
            </a:pPr>
            <a:r>
              <a:rPr lang="es-ES" dirty="0" smtClean="0"/>
              <a:t>Defender </a:t>
            </a:r>
            <a:r>
              <a:rPr lang="es-ES" dirty="0"/>
              <a:t>a los productores </a:t>
            </a:r>
            <a:r>
              <a:rPr lang="es-ES" dirty="0" smtClean="0"/>
              <a:t>locales</a:t>
            </a:r>
          </a:p>
          <a:p>
            <a:pPr marL="514350" indent="-514350">
              <a:buFont typeface="+mj-lt"/>
              <a:buAutoNum type="arabicPeriod"/>
            </a:pPr>
            <a:r>
              <a:rPr lang="es-ES" dirty="0" smtClean="0"/>
              <a:t>Hacer que la alimentación saludable sea </a:t>
            </a:r>
            <a:r>
              <a:rPr lang="es-ES" dirty="0"/>
              <a:t>fácil</a:t>
            </a:r>
            <a:endParaRPr lang="en-US" dirty="0"/>
          </a:p>
        </p:txBody>
      </p:sp>
    </p:spTree>
    <p:extLst>
      <p:ext uri="{BB962C8B-B14F-4D97-AF65-F5344CB8AC3E}">
        <p14:creationId xmlns:p14="http://schemas.microsoft.com/office/powerpoint/2010/main" val="11829266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a:t>
            </a:r>
            <a:r>
              <a:rPr lang="es-ES" dirty="0"/>
              <a:t> </a:t>
            </a:r>
            <a:r>
              <a:rPr lang="es-ES" dirty="0" smtClean="0"/>
              <a:t>estándares</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r>
              <a:rPr lang="es-ES" dirty="0" smtClean="0"/>
              <a:t>Sin </a:t>
            </a:r>
            <a:r>
              <a:rPr lang="es-ES" dirty="0"/>
              <a:t>aditivos indeseables o grasas </a:t>
            </a:r>
            <a:r>
              <a:rPr lang="es-ES" dirty="0" err="1" smtClean="0"/>
              <a:t>trans</a:t>
            </a:r>
            <a:endParaRPr lang="es-ES" dirty="0"/>
          </a:p>
          <a:p>
            <a:r>
              <a:rPr lang="es-ES" dirty="0" smtClean="0"/>
              <a:t>Al </a:t>
            </a:r>
            <a:r>
              <a:rPr lang="es-ES" dirty="0"/>
              <a:t>menos el 75% de los platos están recién preparados con ingredientes sin </a:t>
            </a:r>
            <a:r>
              <a:rPr lang="es-ES" dirty="0" smtClean="0"/>
              <a:t>procesar</a:t>
            </a:r>
          </a:p>
          <a:p>
            <a:r>
              <a:rPr lang="es-ES" dirty="0" smtClean="0"/>
              <a:t>La </a:t>
            </a:r>
            <a:r>
              <a:rPr lang="es-ES" dirty="0"/>
              <a:t>carne es trazable a fincas que satisfacen los estándares de bienestar del Reino </a:t>
            </a:r>
            <a:r>
              <a:rPr lang="es-ES" dirty="0" smtClean="0"/>
              <a:t>Unido</a:t>
            </a:r>
          </a:p>
          <a:p>
            <a:r>
              <a:rPr lang="es-ES" dirty="0" smtClean="0"/>
              <a:t>Los </a:t>
            </a:r>
            <a:r>
              <a:rPr lang="es-ES" dirty="0"/>
              <a:t>huevos son de gallinas sin </a:t>
            </a:r>
            <a:r>
              <a:rPr lang="es-ES" dirty="0" smtClean="0"/>
              <a:t>jaula</a:t>
            </a:r>
          </a:p>
          <a:p>
            <a:r>
              <a:rPr lang="es-ES" dirty="0" smtClean="0"/>
              <a:t>Los </a:t>
            </a:r>
            <a:r>
              <a:rPr lang="es-ES" dirty="0"/>
              <a:t>menús son de temporada y los productos de temporada están </a:t>
            </a:r>
            <a:r>
              <a:rPr lang="es-ES" dirty="0" smtClean="0"/>
              <a:t>resaltados</a:t>
            </a:r>
          </a:p>
          <a:p>
            <a:r>
              <a:rPr lang="es-ES" dirty="0" smtClean="0"/>
              <a:t>El </a:t>
            </a:r>
            <a:r>
              <a:rPr lang="es-ES" dirty="0"/>
              <a:t>personal de restauración recibe apoyo con capacitación en preparación de alimentos </a:t>
            </a:r>
            <a:r>
              <a:rPr lang="es-ES" dirty="0" smtClean="0"/>
              <a:t>frescos</a:t>
            </a:r>
          </a:p>
          <a:p>
            <a:r>
              <a:rPr lang="es-ES" dirty="0" smtClean="0"/>
              <a:t>No </a:t>
            </a:r>
            <a:r>
              <a:rPr lang="es-ES" dirty="0"/>
              <a:t>se usan ingredientes </a:t>
            </a:r>
            <a:r>
              <a:rPr lang="es-ES" dirty="0" smtClean="0"/>
              <a:t>OGM</a:t>
            </a:r>
          </a:p>
          <a:p>
            <a:r>
              <a:rPr lang="es-ES" dirty="0" smtClean="0"/>
              <a:t>El </a:t>
            </a:r>
            <a:r>
              <a:rPr lang="es-ES" dirty="0"/>
              <a:t>agua potable está disponible de forma </a:t>
            </a:r>
            <a:r>
              <a:rPr lang="es-ES" dirty="0" smtClean="0"/>
              <a:t>prominente</a:t>
            </a:r>
          </a:p>
          <a:p>
            <a:r>
              <a:rPr lang="es-ES" dirty="0"/>
              <a:t>N</a:t>
            </a:r>
            <a:r>
              <a:rPr lang="es-ES" dirty="0" smtClean="0"/>
              <a:t>o </a:t>
            </a:r>
            <a:r>
              <a:rPr lang="es-ES" dirty="0"/>
              <a:t>se sirve pescado de la lista (MCS) 'peces para </a:t>
            </a:r>
            <a:r>
              <a:rPr lang="es-ES" dirty="0" smtClean="0"/>
              <a:t>evitar’</a:t>
            </a:r>
          </a:p>
          <a:p>
            <a:r>
              <a:rPr lang="es-ES" dirty="0" smtClean="0"/>
              <a:t>Se </a:t>
            </a:r>
            <a:r>
              <a:rPr lang="es-ES" dirty="0"/>
              <a:t>muestra información sobre la procedencia de los </a:t>
            </a:r>
            <a:r>
              <a:rPr lang="es-ES" dirty="0" smtClean="0"/>
              <a:t>alimentos</a:t>
            </a:r>
          </a:p>
          <a:p>
            <a:r>
              <a:rPr lang="es-ES" dirty="0" smtClean="0"/>
              <a:t>Los </a:t>
            </a:r>
            <a:r>
              <a:rPr lang="es-ES" dirty="0"/>
              <a:t>menús cubren todas las necesidades dietéticas y culturales</a:t>
            </a:r>
            <a:endParaRPr lang="en-US" dirty="0"/>
          </a:p>
        </p:txBody>
      </p:sp>
    </p:spTree>
    <p:extLst>
      <p:ext uri="{BB962C8B-B14F-4D97-AF65-F5344CB8AC3E}">
        <p14:creationId xmlns:p14="http://schemas.microsoft.com/office/powerpoint/2010/main" val="14772560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Ventajas</a:t>
            </a:r>
            <a:r>
              <a:rPr lang="en-US" dirty="0" smtClean="0"/>
              <a:t> de </a:t>
            </a:r>
            <a:r>
              <a:rPr lang="en-US" dirty="0" err="1" smtClean="0"/>
              <a:t>usar</a:t>
            </a:r>
            <a:r>
              <a:rPr lang="en-US" dirty="0" smtClean="0"/>
              <a:t> </a:t>
            </a:r>
            <a:r>
              <a:rPr lang="es-ES" dirty="0"/>
              <a:t>una </a:t>
            </a:r>
            <a:r>
              <a:rPr lang="es-ES" dirty="0" err="1" smtClean="0"/>
              <a:t>certificacion</a:t>
            </a:r>
            <a:endParaRPr lang="en-US" dirty="0"/>
          </a:p>
        </p:txBody>
      </p:sp>
      <p:sp>
        <p:nvSpPr>
          <p:cNvPr id="3" name="Content Placeholder 2"/>
          <p:cNvSpPr>
            <a:spLocks noGrp="1"/>
          </p:cNvSpPr>
          <p:nvPr>
            <p:ph idx="1"/>
          </p:nvPr>
        </p:nvSpPr>
        <p:spPr/>
        <p:txBody>
          <a:bodyPr>
            <a:normAutofit/>
          </a:bodyPr>
          <a:lstStyle/>
          <a:p>
            <a:pPr lvl="0"/>
            <a:r>
              <a:rPr lang="es-ES" dirty="0"/>
              <a:t>Evaluación independiente </a:t>
            </a:r>
            <a:endParaRPr lang="es-ES" dirty="0" smtClean="0"/>
          </a:p>
          <a:p>
            <a:pPr lvl="0"/>
            <a:r>
              <a:rPr lang="es-ES" dirty="0" smtClean="0"/>
              <a:t>Aseguramiento </a:t>
            </a:r>
            <a:r>
              <a:rPr lang="es-ES" dirty="0"/>
              <a:t>de la calidad, trazabilidad de los </a:t>
            </a:r>
            <a:r>
              <a:rPr lang="es-ES" dirty="0" smtClean="0"/>
              <a:t>ingredientes</a:t>
            </a:r>
          </a:p>
          <a:p>
            <a:pPr lvl="0"/>
            <a:r>
              <a:rPr lang="es-ES" dirty="0" smtClean="0"/>
              <a:t>Aumentar </a:t>
            </a:r>
            <a:r>
              <a:rPr lang="es-ES" dirty="0"/>
              <a:t>el consumo de </a:t>
            </a:r>
            <a:r>
              <a:rPr lang="es-ES" dirty="0" smtClean="0"/>
              <a:t>comida</a:t>
            </a:r>
          </a:p>
          <a:p>
            <a:pPr lvl="0"/>
            <a:r>
              <a:rPr lang="es-ES" dirty="0" smtClean="0"/>
              <a:t>Una </a:t>
            </a:r>
            <a:r>
              <a:rPr lang="es-ES" dirty="0"/>
              <a:t>poderosa herramienta de marketing: tranquiliza a los </a:t>
            </a:r>
            <a:r>
              <a:rPr lang="es-ES" dirty="0" smtClean="0"/>
              <a:t>clientes</a:t>
            </a:r>
          </a:p>
          <a:p>
            <a:pPr lvl="0"/>
            <a:r>
              <a:rPr lang="es-ES" dirty="0" smtClean="0"/>
              <a:t>Oportunidad </a:t>
            </a:r>
            <a:r>
              <a:rPr lang="es-ES" dirty="0"/>
              <a:t>de demostrar sus </a:t>
            </a:r>
            <a:r>
              <a:rPr lang="es-ES" dirty="0" smtClean="0"/>
              <a:t>credenciales</a:t>
            </a:r>
          </a:p>
          <a:p>
            <a:pPr lvl="0"/>
            <a:r>
              <a:rPr lang="es-ES" dirty="0" smtClean="0"/>
              <a:t>Responsabilidad </a:t>
            </a:r>
            <a:r>
              <a:rPr lang="es-ES" dirty="0"/>
              <a:t>social corporativa </a:t>
            </a:r>
            <a:r>
              <a:rPr lang="es-ES" dirty="0" smtClean="0"/>
              <a:t>genuina</a:t>
            </a:r>
          </a:p>
          <a:p>
            <a:pPr lvl="0"/>
            <a:r>
              <a:rPr lang="es-ES" dirty="0" smtClean="0"/>
              <a:t>Apoyo en marketing </a:t>
            </a:r>
          </a:p>
          <a:p>
            <a:pPr lvl="0"/>
            <a:r>
              <a:rPr lang="es-ES" dirty="0" smtClean="0"/>
              <a:t>Apoyo </a:t>
            </a:r>
            <a:r>
              <a:rPr lang="es-ES" dirty="0"/>
              <a:t>a la cadena de suministro y capacitación del personal</a:t>
            </a:r>
            <a:endParaRPr lang="en-US" dirty="0"/>
          </a:p>
        </p:txBody>
      </p:sp>
    </p:spTree>
    <p:extLst>
      <p:ext uri="{BB962C8B-B14F-4D97-AF65-F5344CB8AC3E}">
        <p14:creationId xmlns:p14="http://schemas.microsoft.com/office/powerpoint/2010/main" val="6366067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Impacto</a:t>
            </a:r>
            <a:r>
              <a:rPr lang="en-US" dirty="0" smtClean="0"/>
              <a:t>: </a:t>
            </a:r>
            <a:r>
              <a:rPr lang="es-ES" dirty="0"/>
              <a:t>Gente más sana</a:t>
            </a:r>
            <a:endParaRPr lang="en-US" dirty="0"/>
          </a:p>
        </p:txBody>
      </p:sp>
      <p:sp>
        <p:nvSpPr>
          <p:cNvPr id="3" name="Content Placeholder 2"/>
          <p:cNvSpPr>
            <a:spLocks noGrp="1"/>
          </p:cNvSpPr>
          <p:nvPr>
            <p:ph idx="1"/>
          </p:nvPr>
        </p:nvSpPr>
        <p:spPr/>
        <p:txBody>
          <a:bodyPr>
            <a:normAutofit fontScale="85000" lnSpcReduction="20000"/>
          </a:bodyPr>
          <a:lstStyle/>
          <a:p>
            <a:r>
              <a:rPr lang="es-ES" dirty="0" smtClean="0"/>
              <a:t>Las </a:t>
            </a:r>
            <a:r>
              <a:rPr lang="es-ES" dirty="0"/>
              <a:t>escuelas </a:t>
            </a:r>
            <a:r>
              <a:rPr lang="es-ES" dirty="0" smtClean="0"/>
              <a:t>que participan tienen </a:t>
            </a:r>
            <a:r>
              <a:rPr lang="es-ES" dirty="0"/>
              <a:t>el doble de probabilidades de comer </a:t>
            </a:r>
            <a:r>
              <a:rPr lang="es-ES" dirty="0" smtClean="0"/>
              <a:t>‘</a:t>
            </a:r>
            <a:r>
              <a:rPr lang="es-ES" dirty="0" err="1" smtClean="0"/>
              <a:t>Five</a:t>
            </a:r>
            <a:r>
              <a:rPr lang="es-ES" dirty="0" smtClean="0"/>
              <a:t> a Day’ y </a:t>
            </a:r>
            <a:r>
              <a:rPr lang="es-ES" dirty="0"/>
              <a:t>un tercio menos de no comer frutas o verduras </a:t>
            </a:r>
            <a:r>
              <a:rPr lang="es-ES" dirty="0" smtClean="0"/>
              <a:t>que otras.</a:t>
            </a:r>
          </a:p>
          <a:p>
            <a:r>
              <a:rPr lang="es-ES" dirty="0" smtClean="0"/>
              <a:t>Los </a:t>
            </a:r>
            <a:r>
              <a:rPr lang="es-ES" dirty="0"/>
              <a:t>alumnos de las escuelas de </a:t>
            </a:r>
            <a:r>
              <a:rPr lang="es-ES" dirty="0" err="1"/>
              <a:t>Food</a:t>
            </a:r>
            <a:r>
              <a:rPr lang="es-ES" dirty="0"/>
              <a:t> </a:t>
            </a:r>
            <a:r>
              <a:rPr lang="es-ES" dirty="0" err="1"/>
              <a:t>for</a:t>
            </a:r>
            <a:r>
              <a:rPr lang="es-ES" dirty="0"/>
              <a:t> </a:t>
            </a:r>
            <a:r>
              <a:rPr lang="es-ES" dirty="0" err="1"/>
              <a:t>Life</a:t>
            </a:r>
            <a:r>
              <a:rPr lang="es-ES" dirty="0"/>
              <a:t> comen alrededor de un tercio más de frutas y verduras que los alumnos en las escuelas de comparación, </a:t>
            </a:r>
            <a:r>
              <a:rPr lang="es-ES" b="1" dirty="0"/>
              <a:t>y significativamente más frutas y verduras en </a:t>
            </a:r>
            <a:r>
              <a:rPr lang="es-ES" b="1" dirty="0" smtClean="0"/>
              <a:t>casa.</a:t>
            </a:r>
          </a:p>
          <a:p>
            <a:r>
              <a:rPr lang="es-ES" dirty="0" smtClean="0"/>
              <a:t>Las </a:t>
            </a:r>
            <a:r>
              <a:rPr lang="es-ES" dirty="0"/>
              <a:t>escuelas </a:t>
            </a:r>
            <a:r>
              <a:rPr lang="es-ES" dirty="0" smtClean="0"/>
              <a:t>FFL tienen </a:t>
            </a:r>
            <a:r>
              <a:rPr lang="es-ES" dirty="0"/>
              <a:t>un 40% más de probabilidades de </a:t>
            </a:r>
            <a:r>
              <a:rPr lang="es-ES" dirty="0" smtClean="0"/>
              <a:t>decir que les </a:t>
            </a:r>
            <a:r>
              <a:rPr lang="es-ES" dirty="0"/>
              <a:t>gustan o les agradan las comidas </a:t>
            </a:r>
            <a:r>
              <a:rPr lang="es-ES" dirty="0" smtClean="0"/>
              <a:t>escolares.</a:t>
            </a:r>
          </a:p>
          <a:p>
            <a:r>
              <a:rPr lang="es-ES" dirty="0" smtClean="0"/>
              <a:t>Más </a:t>
            </a:r>
            <a:r>
              <a:rPr lang="es-ES" dirty="0"/>
              <a:t>del 50% de las escuelas primarias en Inglaterra están sirviendo menús certificados </a:t>
            </a:r>
            <a:r>
              <a:rPr lang="es-ES" dirty="0" smtClean="0"/>
              <a:t>por </a:t>
            </a:r>
            <a:r>
              <a:rPr lang="es-ES" dirty="0"/>
              <a:t>el premio </a:t>
            </a:r>
            <a:r>
              <a:rPr lang="es-ES" dirty="0" err="1"/>
              <a:t>Food</a:t>
            </a:r>
            <a:r>
              <a:rPr lang="es-ES" dirty="0"/>
              <a:t> </a:t>
            </a:r>
            <a:r>
              <a:rPr lang="es-ES" dirty="0" err="1"/>
              <a:t>for</a:t>
            </a:r>
            <a:r>
              <a:rPr lang="es-ES" dirty="0"/>
              <a:t> </a:t>
            </a:r>
            <a:r>
              <a:rPr lang="es-ES" dirty="0" err="1" smtClean="0"/>
              <a:t>Life</a:t>
            </a:r>
            <a:r>
              <a:rPr lang="es-ES" dirty="0" smtClean="0"/>
              <a:t>.</a:t>
            </a:r>
          </a:p>
          <a:p>
            <a:r>
              <a:rPr lang="es-ES" dirty="0" smtClean="0"/>
              <a:t>La </a:t>
            </a:r>
            <a:r>
              <a:rPr lang="es-ES" dirty="0"/>
              <a:t>evidencia apunta al potencial de </a:t>
            </a:r>
            <a:r>
              <a:rPr lang="es-ES" dirty="0" err="1"/>
              <a:t>Food</a:t>
            </a:r>
            <a:r>
              <a:rPr lang="es-ES" dirty="0"/>
              <a:t> </a:t>
            </a:r>
            <a:r>
              <a:rPr lang="es-ES" dirty="0" err="1"/>
              <a:t>for</a:t>
            </a:r>
            <a:r>
              <a:rPr lang="es-ES" dirty="0"/>
              <a:t> </a:t>
            </a:r>
            <a:r>
              <a:rPr lang="es-ES" dirty="0" err="1"/>
              <a:t>Life</a:t>
            </a:r>
            <a:r>
              <a:rPr lang="es-ES" dirty="0"/>
              <a:t> para contribuir a ayudar a 'cerrar la brecha' para los niños desfavorecidos en términos de su salud </a:t>
            </a:r>
            <a:r>
              <a:rPr lang="es-ES" dirty="0" smtClean="0"/>
              <a:t>y estudio.</a:t>
            </a:r>
          </a:p>
          <a:p>
            <a:r>
              <a:rPr lang="es-ES" dirty="0" smtClean="0"/>
              <a:t>45</a:t>
            </a:r>
            <a:r>
              <a:rPr lang="es-ES" dirty="0"/>
              <a:t>% de los padres informaron haber comido más vegetales como resultado de </a:t>
            </a:r>
            <a:r>
              <a:rPr lang="es-ES" dirty="0" err="1"/>
              <a:t>Food</a:t>
            </a:r>
            <a:r>
              <a:rPr lang="es-ES" dirty="0"/>
              <a:t> </a:t>
            </a:r>
            <a:r>
              <a:rPr lang="es-ES" dirty="0" err="1"/>
              <a:t>for</a:t>
            </a:r>
            <a:r>
              <a:rPr lang="es-ES" dirty="0"/>
              <a:t> </a:t>
            </a:r>
            <a:r>
              <a:rPr lang="es-ES" dirty="0" err="1"/>
              <a:t>Life</a:t>
            </a:r>
            <a:r>
              <a:rPr lang="es-ES" dirty="0"/>
              <a:t>.</a:t>
            </a:r>
            <a:endParaRPr lang="en-US" dirty="0"/>
          </a:p>
        </p:txBody>
      </p:sp>
    </p:spTree>
    <p:extLst>
      <p:ext uri="{BB962C8B-B14F-4D97-AF65-F5344CB8AC3E}">
        <p14:creationId xmlns:p14="http://schemas.microsoft.com/office/powerpoint/2010/main" val="12956988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Impacto: Economía </a:t>
            </a:r>
            <a:r>
              <a:rPr lang="es-ES" dirty="0"/>
              <a:t>más saludable</a:t>
            </a:r>
            <a:endParaRPr lang="en-US" dirty="0"/>
          </a:p>
        </p:txBody>
      </p:sp>
      <p:sp>
        <p:nvSpPr>
          <p:cNvPr id="3" name="Content Placeholder 2"/>
          <p:cNvSpPr>
            <a:spLocks noGrp="1"/>
          </p:cNvSpPr>
          <p:nvPr>
            <p:ph idx="1"/>
          </p:nvPr>
        </p:nvSpPr>
        <p:spPr/>
        <p:txBody>
          <a:bodyPr/>
          <a:lstStyle/>
          <a:p>
            <a:r>
              <a:rPr lang="es-ES" dirty="0" smtClean="0"/>
              <a:t>Una </a:t>
            </a:r>
            <a:r>
              <a:rPr lang="es-ES" dirty="0"/>
              <a:t>investigación </a:t>
            </a:r>
            <a:r>
              <a:rPr lang="es-ES" dirty="0" smtClean="0"/>
              <a:t>demostró £3 </a:t>
            </a:r>
            <a:r>
              <a:rPr lang="es-ES" dirty="0"/>
              <a:t>en retorno social por cada </a:t>
            </a:r>
            <a:r>
              <a:rPr lang="es-ES" dirty="0" smtClean="0"/>
              <a:t>£1 </a:t>
            </a:r>
            <a:r>
              <a:rPr lang="es-ES" dirty="0"/>
              <a:t>invertido en los menús de </a:t>
            </a:r>
            <a:r>
              <a:rPr lang="es-ES" dirty="0" err="1" smtClean="0"/>
              <a:t>Food</a:t>
            </a:r>
            <a:r>
              <a:rPr lang="es-ES" dirty="0" smtClean="0"/>
              <a:t> </a:t>
            </a:r>
            <a:r>
              <a:rPr lang="es-ES" dirty="0" err="1" smtClean="0"/>
              <a:t>for</a:t>
            </a:r>
            <a:r>
              <a:rPr lang="es-ES" dirty="0" smtClean="0"/>
              <a:t> </a:t>
            </a:r>
            <a:r>
              <a:rPr lang="es-ES" dirty="0" err="1" smtClean="0"/>
              <a:t>Life</a:t>
            </a:r>
            <a:r>
              <a:rPr lang="es-ES" dirty="0" smtClean="0"/>
              <a:t>, </a:t>
            </a:r>
            <a:r>
              <a:rPr lang="es-ES" dirty="0"/>
              <a:t>con la mayor parte del beneficio experimentado por las empresas locales y los empleados </a:t>
            </a:r>
            <a:r>
              <a:rPr lang="es-ES" dirty="0" smtClean="0"/>
              <a:t>locales.</a:t>
            </a:r>
          </a:p>
        </p:txBody>
      </p:sp>
    </p:spTree>
    <p:extLst>
      <p:ext uri="{BB962C8B-B14F-4D97-AF65-F5344CB8AC3E}">
        <p14:creationId xmlns:p14="http://schemas.microsoft.com/office/powerpoint/2010/main" val="19857191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Impacto</a:t>
            </a:r>
            <a:r>
              <a:rPr lang="en-US" dirty="0" smtClean="0"/>
              <a:t>: </a:t>
            </a:r>
            <a:r>
              <a:rPr lang="es-ES" dirty="0"/>
              <a:t>Medio ambiente más saludable</a:t>
            </a:r>
            <a:endParaRPr lang="en-US" dirty="0"/>
          </a:p>
        </p:txBody>
      </p:sp>
      <p:sp>
        <p:nvSpPr>
          <p:cNvPr id="3" name="Content Placeholder 2"/>
          <p:cNvSpPr>
            <a:spLocks noGrp="1"/>
          </p:cNvSpPr>
          <p:nvPr>
            <p:ph idx="1"/>
          </p:nvPr>
        </p:nvSpPr>
        <p:spPr/>
        <p:txBody>
          <a:bodyPr/>
          <a:lstStyle/>
          <a:p>
            <a:r>
              <a:rPr lang="es-ES" dirty="0" smtClean="0"/>
              <a:t>Más </a:t>
            </a:r>
            <a:r>
              <a:rPr lang="es-ES" dirty="0"/>
              <a:t>de 1.7 millones de comidas que cumplen con los estándares de </a:t>
            </a:r>
            <a:r>
              <a:rPr lang="es-ES" dirty="0" err="1" smtClean="0"/>
              <a:t>Food</a:t>
            </a:r>
            <a:r>
              <a:rPr lang="es-ES" dirty="0" smtClean="0"/>
              <a:t> </a:t>
            </a:r>
            <a:r>
              <a:rPr lang="es-ES" dirty="0" err="1" smtClean="0"/>
              <a:t>for</a:t>
            </a:r>
            <a:r>
              <a:rPr lang="es-ES" dirty="0" smtClean="0"/>
              <a:t> </a:t>
            </a:r>
            <a:r>
              <a:rPr lang="es-ES" dirty="0" err="1" smtClean="0"/>
              <a:t>Life</a:t>
            </a:r>
            <a:r>
              <a:rPr lang="es-ES" dirty="0" smtClean="0"/>
              <a:t> se </a:t>
            </a:r>
            <a:r>
              <a:rPr lang="es-ES" dirty="0"/>
              <a:t>sirven todos los </a:t>
            </a:r>
            <a:r>
              <a:rPr lang="es-ES" dirty="0" smtClean="0"/>
              <a:t>días, incluyendo más de 280,000 en Gold (</a:t>
            </a:r>
            <a:r>
              <a:rPr lang="es-ES" dirty="0" err="1" smtClean="0"/>
              <a:t>estandare</a:t>
            </a:r>
            <a:r>
              <a:rPr lang="es-ES" dirty="0" smtClean="0"/>
              <a:t> mas alto). </a:t>
            </a:r>
          </a:p>
          <a:p>
            <a:r>
              <a:rPr lang="es-ES" dirty="0" smtClean="0"/>
              <a:t>El plan les da a los servicios de comidas un incentivo para obtener más productos de origen sostenible, éticos y locales.</a:t>
            </a:r>
            <a:endParaRPr lang="en-US" dirty="0"/>
          </a:p>
        </p:txBody>
      </p:sp>
    </p:spTree>
    <p:extLst>
      <p:ext uri="{BB962C8B-B14F-4D97-AF65-F5344CB8AC3E}">
        <p14:creationId xmlns:p14="http://schemas.microsoft.com/office/powerpoint/2010/main" val="14756177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4356238" y="2425672"/>
            <a:ext cx="7467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sz="4800" b="1" dirty="0">
                <a:latin typeface="Calibri" pitchFamily="34" charset="0"/>
              </a:rPr>
              <a:t>GROWING </a:t>
            </a:r>
            <a:endParaRPr lang="en-GB" sz="4800" b="1" dirty="0" smtClean="0">
              <a:latin typeface="Calibri" pitchFamily="34" charset="0"/>
            </a:endParaRPr>
          </a:p>
          <a:p>
            <a:pPr algn="ctr"/>
            <a:r>
              <a:rPr lang="en-GB" sz="4800" b="1" dirty="0" smtClean="0">
                <a:latin typeface="Calibri" pitchFamily="34" charset="0"/>
              </a:rPr>
              <a:t>COMMUNITIES</a:t>
            </a:r>
            <a:endParaRPr lang="en-GB" sz="2800" b="1" dirty="0">
              <a:latin typeface="Calibri" pitchFamily="34" charset="0"/>
            </a:endParaRPr>
          </a:p>
        </p:txBody>
      </p:sp>
      <p:pic>
        <p:nvPicPr>
          <p:cNvPr id="15362" name="Picture 2" descr="mage result for growing communities hack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959" y="1725283"/>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4230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10063" y="2636330"/>
            <a:ext cx="8205537" cy="1292662"/>
          </a:xfrm>
          <a:prstGeom prst="rect">
            <a:avLst/>
          </a:prstGeom>
        </p:spPr>
        <p:txBody>
          <a:bodyPr wrap="square">
            <a:spAutoFit/>
          </a:bodyPr>
          <a:lstStyle/>
          <a:p>
            <a:r>
              <a:rPr lang="es-ES" sz="2600" dirty="0" err="1"/>
              <a:t>Growing</a:t>
            </a:r>
            <a:r>
              <a:rPr lang="es-ES" sz="2600" dirty="0"/>
              <a:t> </a:t>
            </a:r>
            <a:r>
              <a:rPr lang="es-ES" sz="2600" dirty="0" err="1"/>
              <a:t>Communities</a:t>
            </a:r>
            <a:r>
              <a:rPr lang="es-ES" sz="2600" dirty="0"/>
              <a:t> es una empresa social con sede en Londres que utiliza el poder de compra colectiva </a:t>
            </a:r>
            <a:r>
              <a:rPr lang="es-ES" sz="2600" dirty="0" smtClean="0"/>
              <a:t>para </a:t>
            </a:r>
            <a:r>
              <a:rPr lang="es-ES" sz="2600" dirty="0"/>
              <a:t>crear un mercado para productores de alimentos sostenibles.</a:t>
            </a:r>
            <a:endParaRPr lang="en-US" sz="2600" dirty="0"/>
          </a:p>
        </p:txBody>
      </p:sp>
    </p:spTree>
    <p:extLst>
      <p:ext uri="{BB962C8B-B14F-4D97-AF65-F5344CB8AC3E}">
        <p14:creationId xmlns:p14="http://schemas.microsoft.com/office/powerpoint/2010/main" val="10441241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5520" y="116632"/>
            <a:ext cx="4114800" cy="850106"/>
          </a:xfrm>
        </p:spPr>
        <p:txBody>
          <a:bodyPr>
            <a:normAutofit fontScale="90000"/>
          </a:bodyPr>
          <a:lstStyle/>
          <a:p>
            <a:r>
              <a:rPr lang="en-GB" dirty="0" smtClean="0"/>
              <a:t>Canastas </a:t>
            </a:r>
            <a:r>
              <a:rPr lang="en-GB" dirty="0" err="1" smtClean="0"/>
              <a:t>organicas</a:t>
            </a:r>
            <a:endParaRPr lang="en-GB" dirty="0"/>
          </a:p>
        </p:txBody>
      </p:sp>
      <p:pic>
        <p:nvPicPr>
          <p:cNvPr id="1026" name="Picture 2" descr="Z:\Central documents\GC pictures - check use with Kerry\Box scheme\packingoverheadshotsmal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7528" y="938227"/>
            <a:ext cx="4583934" cy="366714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6528048" y="2173125"/>
            <a:ext cx="3744416" cy="854968"/>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Farmers’ market</a:t>
            </a:r>
          </a:p>
        </p:txBody>
      </p:sp>
      <p:pic>
        <p:nvPicPr>
          <p:cNvPr id="5" name="Picture 2" descr="C:\Users\Julie\AppData\Local\Microsoft\Windows\Temporary Internet Files\Content.Outlook\BOW6GD0Z\market view busy 1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848" y="3035587"/>
            <a:ext cx="5688632" cy="310395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4425" y="4587562"/>
            <a:ext cx="6435887" cy="534686"/>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36 </a:t>
            </a:r>
            <a:r>
              <a:rPr lang="en-GB" dirty="0" err="1" smtClean="0"/>
              <a:t>productores</a:t>
            </a:r>
            <a:endParaRPr lang="en-GB" dirty="0"/>
          </a:p>
        </p:txBody>
      </p:sp>
    </p:spTree>
    <p:extLst>
      <p:ext uri="{BB962C8B-B14F-4D97-AF65-F5344CB8AC3E}">
        <p14:creationId xmlns:p14="http://schemas.microsoft.com/office/powerpoint/2010/main" val="5037081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smtClean="0"/>
              <a:t>Huertos</a:t>
            </a:r>
            <a:r>
              <a:rPr lang="en-GB" dirty="0" smtClean="0"/>
              <a:t> </a:t>
            </a:r>
            <a:r>
              <a:rPr lang="en-GB" dirty="0" err="1" smtClean="0"/>
              <a:t>organicos</a:t>
            </a:r>
            <a:r>
              <a:rPr lang="en-GB" dirty="0" smtClean="0"/>
              <a:t> </a:t>
            </a:r>
            <a:r>
              <a:rPr lang="en-GB" dirty="0" err="1" smtClean="0"/>
              <a:t>en</a:t>
            </a:r>
            <a:r>
              <a:rPr lang="en-GB" dirty="0" smtClean="0"/>
              <a:t> la ciudad</a:t>
            </a:r>
            <a:endParaRPr lang="en-GB" dirty="0"/>
          </a:p>
        </p:txBody>
      </p:sp>
      <p:pic>
        <p:nvPicPr>
          <p:cNvPr id="10242" name="Picture 2" descr="C:\Users\Julie\AppData\Local\Microsoft\Windows\Temporary Internet Files\Content.Outlook\BOW6GD0Z\Allens site lovely low.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1584" y="1484784"/>
            <a:ext cx="7812360" cy="4394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6971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Julie\AppData\Local\Microsoft\Windows\Temporary Internet Files\Content.Outlook\BOW6GD0Z\Dagenham4thJulypolytunn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8771" y="1266867"/>
            <a:ext cx="5494457" cy="49490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81200" y="274638"/>
            <a:ext cx="8229600" cy="778098"/>
          </a:xfrm>
        </p:spPr>
        <p:txBody>
          <a:bodyPr/>
          <a:lstStyle/>
          <a:p>
            <a:r>
              <a:rPr lang="en-GB" dirty="0" smtClean="0"/>
              <a:t>Starter farm /  </a:t>
            </a:r>
            <a:r>
              <a:rPr lang="en-GB" dirty="0" err="1" smtClean="0"/>
              <a:t>Fincas</a:t>
            </a:r>
            <a:r>
              <a:rPr lang="en-GB" dirty="0" smtClean="0"/>
              <a:t> de </a:t>
            </a:r>
            <a:r>
              <a:rPr lang="en-GB" dirty="0" err="1" smtClean="0"/>
              <a:t>inicio</a:t>
            </a:r>
            <a:endParaRPr lang="en-GB" dirty="0"/>
          </a:p>
        </p:txBody>
      </p:sp>
    </p:spTree>
    <p:extLst>
      <p:ext uri="{BB962C8B-B14F-4D97-AF65-F5344CB8AC3E}">
        <p14:creationId xmlns:p14="http://schemas.microsoft.com/office/powerpoint/2010/main" val="7065071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341784"/>
            <a:ext cx="8229600" cy="1143000"/>
          </a:xfrm>
        </p:spPr>
        <p:txBody>
          <a:bodyPr>
            <a:normAutofit/>
          </a:bodyPr>
          <a:lstStyle/>
          <a:p>
            <a:r>
              <a:rPr lang="es-ES" dirty="0"/>
              <a:t>Productores aprendices</a:t>
            </a:r>
            <a:endParaRPr lang="en-GB" dirty="0"/>
          </a:p>
        </p:txBody>
      </p:sp>
      <p:pic>
        <p:nvPicPr>
          <p:cNvPr id="12290" name="Picture 2" descr="C:\Users\Julie\AppData\Local\Microsoft\Windows\Temporary Internet Files\Content.Outlook\BOW6GD0Z\Pip Emma Ximena packing salad smal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552" y="1484784"/>
            <a:ext cx="8028384" cy="451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1236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0" y="374650"/>
            <a:ext cx="10515600" cy="1325563"/>
          </a:xfrm>
        </p:spPr>
        <p:txBody>
          <a:bodyPr>
            <a:normAutofit/>
          </a:bodyPr>
          <a:lstStyle/>
          <a:p>
            <a:r>
              <a:rPr lang="en-GB" dirty="0" err="1" smtClean="0"/>
              <a:t>Finca</a:t>
            </a:r>
            <a:r>
              <a:rPr lang="en-GB" dirty="0" smtClean="0"/>
              <a:t> de </a:t>
            </a:r>
            <a:r>
              <a:rPr lang="en-GB" dirty="0" err="1" smtClean="0"/>
              <a:t>parcelas</a:t>
            </a:r>
            <a:r>
              <a:rPr lang="en-GB" dirty="0" smtClean="0"/>
              <a:t> </a:t>
            </a:r>
            <a:r>
              <a:rPr lang="es-ES" dirty="0" smtClean="0"/>
              <a:t>distribuidas</a:t>
            </a:r>
            <a:endParaRPr lang="en-GB" dirty="0"/>
          </a:p>
        </p:txBody>
      </p:sp>
      <p:pic>
        <p:nvPicPr>
          <p:cNvPr id="3" name="Picture 2" descr="C:\Users\Julie\Documents\Julie\GROWING COMMUNITIES\Photos\seanannieStPbedbuilding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2631" y="1700213"/>
            <a:ext cx="7713579" cy="433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446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2125352" y="407988"/>
            <a:ext cx="7772400" cy="1143000"/>
          </a:xfrm>
        </p:spPr>
        <p:txBody>
          <a:bodyPr/>
          <a:lstStyle/>
          <a:p>
            <a:pPr algn="ctr"/>
            <a:r>
              <a:rPr lang="es-ES" dirty="0"/>
              <a:t>Autosuficiencia financiera</a:t>
            </a:r>
            <a:endParaRPr lang="en-GB" altLang="en-US" dirty="0" smtClean="0">
              <a:latin typeface="Calibri" panose="020F0502020204030204" pitchFamily="34" charset="0"/>
            </a:endParaRPr>
          </a:p>
        </p:txBody>
      </p:sp>
      <p:sp>
        <p:nvSpPr>
          <p:cNvPr id="83971" name="AutoShape 2" descr="data:image/jpeg;base64,/9j/4AAQSkZJRgABAQAAAQABAAD/2wCEAAkGBhQSEBUSERIWFRIWGRUVGBYYFRUUHBgXGRUXFhgUGBYYHCYhHBovHBcVHy8gIycpLC0sFh4xNTAqNSYrLCkBCQoKDgwOGg8PGC8kHyQsLCwsLCwsLCksKSwsLCksLCksLCwpLCwsKSwpLCksLCkpLCwpKSksLCkpKSwsLCksKf/AABEIALYBFQMBIgACEQEDEQH/xAAcAAEAAgMBAQEAAAAAAAAAAAAABQYDBAcBAgj/xABHEAABAwIDBAUIBggFBAMAAAABAAIDBBEFITEGEkFREyJhcYEHFDJCkaGxwSMzUnKy0SRDU2KDwuHwNIKSotIVF3PxFiVE/8QAFwEBAQEBAAAAAAAAAAAAAAAAAAECA//EAB0RAQEBAAIDAQEAAAAAAAAAAAABESExAhJBcWH/2gAMAwEAAhEDEQA/AO4oiICIiAiIgIiICIiAiIgIiICItDH8S83pZprX6NjngdoGXvQaOObYwUztwkvl13GZkcbuJyaFC/8AdKNhHnFPNCw6PLbjvtYZd11H+TbZyKeNmIyvdJM8vu0nqtO9kCNS7K+fNXrF8JjqYXQytu1w8QeDh2qcrwzUVcyaNskTw9jsw4G4Kzrm+xMjaPEpcNjlMkW7vNvnuvAu5ptlfUHw5LpCQoiIqgiIgIiICIiAiIgIiICIiAiIgIiICIiAiIgIiICIiAiIgIiIC5xj+NVWIzz0NDutijaWySE2DjpubwBtc3FhyJXRJnENJAJIBIA1OWgvxXIPJRibYa6ohnLmSSOO6072bi/0XEdXeAFh9481KsdJ2QwLzSjigIbvtaN8t0c+2bu3h7FMr5c8DMmy+IqljvRc12ZGRBzGoyVRznabZurp8RdiFExm4GXeLg3+2N053OuVtFd9m8dbV07ZmixOTm/ZcNR8+4rX2xxeOno5XPl6Mua5jDxLy02DbcVT/IdXmSnnDr3Egz3SBbdt6WhdzHYFn618dMREWmRERAREQEREBERAREQEREBERAREQEREBERAREQEREBES6AiIgKj7Z+Tk1c4nglbC/d61mm7ng3a/eByI7leFFVe0MbX9EwOllGrIxvEfeOjfEqVY4jtb57SbtLVvkdDfebZ5c03PpXI62d8jnmoemxJ9PKzoXviqG3JIub3sA0N5kXuDqT2LqflH87qaUAUUjWRvEjjvxuJa2/qi57VRPJ/PO/FPOIaeSYNDw8XbkHDqgvdlqO/JYzlv4sTPJxiNSGOnlA6+/8ASSucQHWLt1rWkBx11yyGS6theFx08TYYWBkbBYAfE8z2qJ/+XdGL1VPLTtvbfcA9g+85hO73lT0MzXtDmkOaRcEG4I5ghbjF19oiKoIiICIiAiIgIiICIiAiIgIiICIiAiIgIiICIiAtHGWTGI+bOaJRYjfFw62ZYeV9L8FvLDV1bImOkkcGsaLlx0AQUXD8fq8QqHUklO6njjc10zg/PdF/objUucNR6oKn5NkAw71LPLA7kHGRh72Pv7iq1hO0cVNW1VRJHM2mqTGWzmMlgIBB3j6oudfguhxShzQ5pBaQCCMwQdCCpOWrwgWjEWZfo8w5kviPiACFk6avP6qnZ2mR7vcGhTqJiagv+hzS/wCJqXFvFkQ6Idxd6R9oUpQ4dHCzciYGN5Aa9pPE9pWyiqNbEfqZPuP/AAlc18iDLed98X866XiH1Un3H/hK5x5Fh/iu+L+dZvbU6dOcwEEEXByIOd1AO2T6Ml1FM6nJNywDfiJ/8Z9H/LZWBFplXnVGIMy6KCbta90Z/wBLhb3r1uJV5y8zjaebp22/2glWBFMXUB5jXSfWTxwjlEwvP+p/5LSxSGWgaKpss88bD9PG4h5LCPrGCwsWmxtyurYoTa/FIYaSYTSBm/HIwDiS5paAAM9SmGseym1nnzXObBJGxtuu6wa51zdredrC57VPqreTWtjfh0QjkD3NB387lri4uIcOBzVpSFERFUEREBERAREQEREBERAREQEREBERAVNxf9PrxRjOmp92Wo5PkOccJ7BqVO7TY2KSmfNq4dVjftSOyY0ePwKwbH4GaamAkznkJlmdxMj8zn2aKKmJKdrmFjmgsI3S0jIjS1uSqOGPOG1IpHk+ZzE+buP6p5zMBP2T6vs7rktDHMGZVQPhkGThkeLXDRwPAgoN9FW9k8ZeS+jqj+lQWBP7WP1Zh7ge3vVkVQREQYK/6qT7jvwlc88jjbec98X866HXn6J/3XfhK575H9an+F/Os3uNTqukoiLTIiLxzrC5yAQaGO40ylgdNJo3QDVzjk1g7SVEbNbPuJNXWgOqpc905iFnqxMB0IGp1Wrhrf8AqNX5y4fodO4tgadJZBk6cjiBo1XFRVN2qw40krcSpW2LLCpjaLCWE6kges3UFW2lqWyMbIw3Y8BzSOIIuCvuSMOBa4XBBBHMHIhVDZSU0dTJhsh6mc1KTxjJ60Xe03NuRPJBcURFUEREBERAREQEREBERAREQEREBEVF8oe2MtLZkDgHuyGQPWOmvtQbL/0/E7a01Ec+T6g/HdHvvzVxXJ8AxB9PGIRI8EnecQfSe43cSf70W/NiudnTOJ7Xu/NY9msdHdIBqQPFa8mKRN9KVg/zN/NcxxCrG64NuXbtwdexV6V5L4wdeoDcZ5uJ+SsupnOOq7VYO6VsdXSkedQdaM8JGH0oncwR71J4DjbKuBs0eV8nNOrHjJzHdoKx0GMQCJjenjya0em3gO9VqvxCOhrPOYpGupZyG1DGuB3H+rUADh9pUXpF4x4IBBuDmCM7jmvVUa+IfUyfcf8AhK575G3XFR/C+D10LEfqZPuP/CVznyLG4qP4Pwcs3uNTqunIiLTIqntRVvqZhh1O4jeAdUyD9XD9gH7btO7vUptRjwpYN4DfmeRHFHxfI7Qd3E9gXxsrgBpoiZDv1Ep6SZ/2nnh90aAKKlaOkbFG2ONoaxgDWgcAFmRFUFXNtsHfLC2eDKppj0sZ529KM9hGSsaII/AsYZVU8c8fovF7cWuGTmHtBBHgpBU2h/8Ar8SMGlLWEvi5MnA67ByDhmPBXJFoiIiCIiAiIgIiICIiAiIgIiIC4htTX+dYo7dPUjcWNPDeHpO91vBdQ21x7zWlc5h+mf8ARxffdlveAufALn1DhkUbGhxbcakm5J4k+Kla8Y1KM9fM88yeNu3jcrA7BwTd0o9tz7VLF0IOW7w5L3zyIcR7P6Ln7Z9jpfCXuVgiIaTmMmhozuoueNxna63VDgb9gafzU1Di0V8jfLhn/YXzVY/EWPANzuu4diT9PXPir0uJklxGTRcDtOefaNT4Kd2VrIY5mipA6ORr2uBBOTm2aCB2fFVSin3z1s2tz7xfTxPuC36Oubvl7s7f37exbnEY/XTNjtoWQyuoHzB8Y61NKT6Uf7JxPrN+Hcru14OYNx2Zr8/4pVGa1hZ1wY2jUdpPyWzsxjjm1ELN9wvIwSdcgAbwyGenar12z27hiP1Mn3H/AISuc+RP0aj+D8Hro2I/Uyfcf+Erm3kQPVqO6H4PUvcWdV1JfE8zWNL3kNa0FxJyAAFySsGKVwhhfIRfdF7czwHtXJdrNt5qnep7AQAtMu5e5GoYSfetIuuzkJrag4jKCI23ZSsPBmhmI+074KxVWNQx+nKwdl7n2DNcri2iMjQN9xaAAGl1gBa1rDIKPxPF5GEiOIFmWdib8720WdvS46RX+USnjtZsj7m1w0ge9TuG4rHOzficHD3jvC4/RTGZhL2FpGWejsl80dZNSSdJAbW9JvZ28x2ppjtyKubL7axVY3bhkw1YfkrGtMofarARV0zowd2QWfE/Qskbm1wPDNfGyOOmqpg543ZmExzN03ZG5Oy5HUd6m1TcVPmGINqhlTVRbFPyZL+rlPf6JPaoq5IiKoIiICIiAiIgIiICIiAiKE20xF0FBPIw2cGEA8icr+9BR9osQFZVyP1p6cOjZyc/9Y/5eA5qmUMUrrkG1rnw145cQrLVQiCj3Gn1QL83O1PxUdhsfUPaQ33/ANAsf1q3405KCp1zPJa5wqpPA+5TuMSTbo82zGYJGt8ss+FuSw4VHU715SdyxuHWJOWVuKs8uDGpT4VOG9d4azTLP22WrSC/Si9wGEe0gfBSWIvLYreqGNvra7ndihIpd2nmeDwaPeT8k3jSdsFXG2MiOPiM+/Qe5ZKar3R0cQBJ1+ZJPx4LDFSdJ13PIyWu2cDeY3IcTxcOGfLsUlxvymt50+6N1huT6T+fMC+jfisZibHuyEgm+bLkEjmO0LyOaNg6+Z5D+/ivIaQlribtBBOZu92WV76ePvUvLPXS4UnlDmjj3BeRjmuBY43LRu2uHj5qR8iDwBVdgh+D1zhk3UsO3Lnr7VIbK17mxzMBIa4xE2Ns2h1h/uTcXHVNvdsadsD4GP6SZ1g1rMwHXyJOluxc/wAOaGMte7jm863J1vzUVJTNlkffK1rEWGZvnbwWtJHPDdwu9nMajvH5qy6lmJStw9zfpIb9rOzs5jsWY7QtDN9rbv03RfIfvL3BcWbK0WPWtmOVlkkwxkkwAFiRd3I5625rVxJNRD8cqH5i7RpkPmssLah2ryPE6e1WyPBmWAcb20yX05rI+QPh880vHxqSX6r9Hgrw8SBxDxxHVXS8A2oka0MqbH98a+I496qHnw9VpJ7vmV4+plsbWHjcrM8o1fB1yGdrwHNIIPELVxvCGVVPJBJ6L2kdx4OHaDY+C5PRbQzwv345dPSYdD7Ve9n/ACgwz2bJ9FJ26HuK05WZ0ybDYs98T6aoP6VSnopP3m/q5e4j3gqzqm7SRdBiFHVxGxmf5rKOD2OaXNPeC34K5IUREVQREQEREBERAREQFAbbta+ilic4NLxYe0XsO66nyuZYsXPlf0ji43LTfSwJyA5JmrEHWEVMQDXO3Q7Vts93LisdNSFjQ0FxAN7kNvfmt40260NjaAOQyHsRlM7jZY9PJrYwDfGQLh4sHyXt3/ad/qaPkth1Mefu/qtWajm9WRo74z/yWfTyXY+JoC4WO8Rp6Z+QULjtCI6ZwY0NDnNvmXXt3+K2a6WeBpdJIx1yA2zLW4km6ruJ44+Ru6+27e+Qsrli8NaGsJbYnRY3wyB18m35nhzy4rFQzgXNs7rzEcRGW+7Q6D8lPjX6m8KoAM9Xa7x+Q4d+qw4tj0bHdGw77+NtB3lV6v2kkkG5H9HHyBzPefyWthNJvPudBqVtzd68mFHCcMfL0bemb0rDJa5dZl7tJztY24KN8iNM0iqbIGuBEGTgCNH8CqZPtIY42U0JbexLjyv6o92Z/qtHCsVkpi+QOAAGhbfeIGgHic1NXEtt9iLabEqhsTG7gLOqMrdXO3tWXAdoIpm2a7rfZOTv6+CquNVPTOlnyu67rA3tcC/vuqw11jcGxHHRTNNx1OvwON93tvG/Xebl7RxX1glPLbfc7fFt0O0ORVKoNspWN3ZPpG2tc5OHjx8VYsB2mjLQ0P3Xcj8kku89Lsy4sU2IuLms3iAb3tkVrO34ySbPbztp38vgteorrzRmwvYi6k4pbqyS26W2SY+4avpBdrrHiOHs4d60qike912vuOAJPutqs8+HjVnVd7j4cFHCsMbgLbruRBIPs+I9y1mdOd5SdLQvItJn28R+aw1GHEX6u8OYNj4dq2H4x1R1c7Z57ov45+5aM2Nfvf6Rf3nL3LG1uSY2IMZlhMJm3pIYZWytBy3XAEZ+BK65s9tRBWM3oXZ8WnUfmuGVGI72ov8AeO97tFu7KzvkrYGMe5hc8C7bDdFiSQO4FalSx31F40L1aYEREBERAREQEREBV3GdkhK5z437rznY23b+GisSIORV1BNC/dkLmHhcAg9x4pGx32wfALq9VRskbuyNDmngfiFT8Z2LLbuh6w+z6w7ua1oruf8AYUPW4+Y3lpZe3G9lkkfUdOY42Fx4M3ST7s1D7QU9U83NFUMcBYnonEd4yUtWRpbSbTCVgYGkEG9r34KqzVQHpO8FLDAZj/8AmnJOt43E/C63KTY6rf6FDMf4Zb7yAsW60qHTyG+4CBz096Mw4k3JuumUHkjr5fSijhHN8jSR4M3j8FAbabOuw+foHSB7txrrgbo618hxtkp0dq7HhoPYBxP95d5Xk1a1o3IuHrcAeYv6Tu1R80znHPMctAvN7ssEElQQi+/e+Qv3ngt+pzaQTkcvbkkcO61jQNf/AGSs88AeN05aX7M73WWkHRzOY4ttfgQV81OHXJLMjxYciO5SHmxe68dnPbcHk4DjftCw4rO6zTutabZEODja5Go07im8piJdGQbEWK9axSVHVFws8B3gr5QeSKonp46iERubI3eDS7ccBfTPL3rbKg0mLSRkG+8BoHZhWag2tjfbfBY7nqPaFt1XkxrY9aR5+7uyfhPf7FojZGdvpUc1/wDxP+SmNasdLiocBmHD7QN/aseMVVg2x1vpyUdSYRUN+qopr6ZQO+JCkItkMRmyFDIO2RzI/wARCu1OEV1333Wk28VrSSW1NzyHzKvzPJvWNhsI2b7xukNkBDc9SSBlbldWbZbyWQU9nz2ml1sR1GnsafS7z7FJtXZHPdmdhaqts4N6OH9o4WBH7o1d4ZLrGzOwtPRWcxu/Nxlfmf8AKNGjuViAXq1IxboiIqgiIgIiICIiAiIgIiICIiDG2BocXBoDjqbC57ysiIgIiIC5/wCVXYF1dG2eAXnjBBb+0Zruj94G5HeV0BEH5NdgxBIc0hwNiCLEHkQV9UGzDpXEB7W213yW37jbVfpTHtjKarzljtJ+0Z1XeJ0PiCqZXeSF4N4J2u7HgtPtbcLnZW9jnUuByxt4FoHqyMdYeBUS2ZrSesb8V0Kr8m9dp0bXjskafio//tXVk/4b2yN/5KZV1Q5avddvMJzsTbLMaELyojMz98jM2ueZ55Cy6XR+Ruqcet0UY7Xbx/2hWvBfI/TxkOqHumI9X0GeIGZ9qvqa5fsXsBJWSgNBEQP0kpGTRxDebuxfomjpGxRtjYLMY0NaOQAsF7TUzY2hkbQ1oyDWgADwCyrcmMW6IiKoIiICIiAiIgIiICIiAiIgIiICIiAiIgIiICIiAiIgIiICIiAiIgIiICIiAiIgIiICIiAiIgIiICIiAiIg/9k="/>
          <p:cNvSpPr>
            <a:spLocks noChangeAspect="1" noChangeArrowheads="1"/>
          </p:cNvSpPr>
          <p:nvPr/>
        </p:nvSpPr>
        <p:spPr bwMode="auto">
          <a:xfrm>
            <a:off x="1692276" y="-830263"/>
            <a:ext cx="2638425" cy="173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2400"/>
          </a:p>
        </p:txBody>
      </p:sp>
      <p:sp>
        <p:nvSpPr>
          <p:cNvPr id="83972" name="AutoShape 4" descr="data:image/jpeg;base64,/9j/4AAQSkZJRgABAQAAAQABAAD/2wCEAAkGBhQSEBUSERIWFRIWGRUVGBYYFRUUHBgXGRUXFhgUGBYYHCYhHBovHBcVHy8gIycpLC0sFh4xNTAqNSYrLCkBCQoKDgwOGg8PGC8kHyQsLCwsLCwsLCksKSwsLCksLCksLCwpLCwsKSwpLCksLCkpLCwpKSksLCkpKSwsLCksKf/AABEIALYBFQMBIgACEQEDEQH/xAAcAAEAAgMBAQEAAAAAAAAAAAAABQYDBAcBAgj/xABHEAABAwIDBAUIBggFBAMAAAABAAIDBBEFITEGEkFREyJhcYEHFDJCkaGxwSMzUnKy0SRDU2KDwuHwNIKSotIVF3PxFiVE/8QAFwEBAQEBAAAAAAAAAAAAAAAAAAECA//EAB0RAQEBAAIDAQEAAAAAAAAAAAABESExAhJBcWH/2gAMAwEAAhEDEQA/AO4oiICIiAiIgIiICIiAiIgIiICItDH8S83pZprX6NjngdoGXvQaOObYwUztwkvl13GZkcbuJyaFC/8AdKNhHnFPNCw6PLbjvtYZd11H+TbZyKeNmIyvdJM8vu0nqtO9kCNS7K+fNXrF8JjqYXQytu1w8QeDh2qcrwzUVcyaNskTw9jsw4G4Kzrm+xMjaPEpcNjlMkW7vNvnuvAu5ptlfUHw5LpCQoiIqgiIgIiICIiAiIgIiICIiAiIgIiICIiAiIgIiICIiAiIgIiIC5xj+NVWIzz0NDutijaWySE2DjpubwBtc3FhyJXRJnENJAJIBIA1OWgvxXIPJRibYa6ohnLmSSOO6072bi/0XEdXeAFh9481KsdJ2QwLzSjigIbvtaN8t0c+2bu3h7FMr5c8DMmy+IqljvRc12ZGRBzGoyVRznabZurp8RdiFExm4GXeLg3+2N053OuVtFd9m8dbV07ZmixOTm/ZcNR8+4rX2xxeOno5XPl6Mua5jDxLy02DbcVT/IdXmSnnDr3Egz3SBbdt6WhdzHYFn618dMREWmRERAREQEREBERAREQEREBERAREQEREBERAREQEREBES6AiIgKj7Z+Tk1c4nglbC/d61mm7ng3a/eByI7leFFVe0MbX9EwOllGrIxvEfeOjfEqVY4jtb57SbtLVvkdDfebZ5c03PpXI62d8jnmoemxJ9PKzoXviqG3JIub3sA0N5kXuDqT2LqflH87qaUAUUjWRvEjjvxuJa2/qi57VRPJ/PO/FPOIaeSYNDw8XbkHDqgvdlqO/JYzlv4sTPJxiNSGOnlA6+/8ASSucQHWLt1rWkBx11yyGS6theFx08TYYWBkbBYAfE8z2qJ/+XdGL1VPLTtvbfcA9g+85hO73lT0MzXtDmkOaRcEG4I5ghbjF19oiKoIiICIiAiIgIiICIiAiIgIiICIiAiIgIiICIiAtHGWTGI+bOaJRYjfFw62ZYeV9L8FvLDV1bImOkkcGsaLlx0AQUXD8fq8QqHUklO6njjc10zg/PdF/objUucNR6oKn5NkAw71LPLA7kHGRh72Pv7iq1hO0cVNW1VRJHM2mqTGWzmMlgIBB3j6oudfguhxShzQ5pBaQCCMwQdCCpOWrwgWjEWZfo8w5kviPiACFk6avP6qnZ2mR7vcGhTqJiagv+hzS/wCJqXFvFkQ6Idxd6R9oUpQ4dHCzciYGN5Aa9pPE9pWyiqNbEfqZPuP/AAlc18iDLed98X866XiH1Un3H/hK5x5Fh/iu+L+dZvbU6dOcwEEEXByIOd1AO2T6Ml1FM6nJNywDfiJ/8Z9H/LZWBFplXnVGIMy6KCbta90Z/wBLhb3r1uJV5y8zjaebp22/2glWBFMXUB5jXSfWTxwjlEwvP+p/5LSxSGWgaKpss88bD9PG4h5LCPrGCwsWmxtyurYoTa/FIYaSYTSBm/HIwDiS5paAAM9SmGseym1nnzXObBJGxtuu6wa51zdredrC57VPqreTWtjfh0QjkD3NB387lri4uIcOBzVpSFERFUEREBERAREQEREBERAREQEREBERAVNxf9PrxRjOmp92Wo5PkOccJ7BqVO7TY2KSmfNq4dVjftSOyY0ePwKwbH4GaamAkznkJlmdxMj8zn2aKKmJKdrmFjmgsI3S0jIjS1uSqOGPOG1IpHk+ZzE+buP6p5zMBP2T6vs7rktDHMGZVQPhkGThkeLXDRwPAgoN9FW9k8ZeS+jqj+lQWBP7WP1Zh7ge3vVkVQREQYK/6qT7jvwlc88jjbec98X866HXn6J/3XfhK575H9an+F/Os3uNTqukoiLTIiLxzrC5yAQaGO40ylgdNJo3QDVzjk1g7SVEbNbPuJNXWgOqpc905iFnqxMB0IGp1Wrhrf8AqNX5y4fodO4tgadJZBk6cjiBo1XFRVN2qw40krcSpW2LLCpjaLCWE6kges3UFW2lqWyMbIw3Y8BzSOIIuCvuSMOBa4XBBBHMHIhVDZSU0dTJhsh6mc1KTxjJ60Xe03NuRPJBcURFUEREBERAREQEREBERAREQEREBEVF8oe2MtLZkDgHuyGQPWOmvtQbL/0/E7a01Ec+T6g/HdHvvzVxXJ8AxB9PGIRI8EnecQfSe43cSf70W/NiudnTOJ7Xu/NY9msdHdIBqQPFa8mKRN9KVg/zN/NcxxCrG64NuXbtwdexV6V5L4wdeoDcZ5uJ+SsupnOOq7VYO6VsdXSkedQdaM8JGH0oncwR71J4DjbKuBs0eV8nNOrHjJzHdoKx0GMQCJjenjya0em3gO9VqvxCOhrPOYpGupZyG1DGuB3H+rUADh9pUXpF4x4IBBuDmCM7jmvVUa+IfUyfcf8AhK575G3XFR/C+D10LEfqZPuP/CVznyLG4qP4Pwcs3uNTqunIiLTIqntRVvqZhh1O4jeAdUyD9XD9gH7btO7vUptRjwpYN4DfmeRHFHxfI7Qd3E9gXxsrgBpoiZDv1Ep6SZ/2nnh90aAKKlaOkbFG2ONoaxgDWgcAFmRFUFXNtsHfLC2eDKppj0sZ529KM9hGSsaII/AsYZVU8c8fovF7cWuGTmHtBBHgpBU2h/8Ar8SMGlLWEvi5MnA67ByDhmPBXJFoiIiCIiAiIgIiICIiAiIgIiIC4htTX+dYo7dPUjcWNPDeHpO91vBdQ21x7zWlc5h+mf8ARxffdlveAufALn1DhkUbGhxbcakm5J4k+Kla8Y1KM9fM88yeNu3jcrA7BwTd0o9tz7VLF0IOW7w5L3zyIcR7P6Ln7Z9jpfCXuVgiIaTmMmhozuoueNxna63VDgb9gafzU1Di0V8jfLhn/YXzVY/EWPANzuu4diT9PXPir0uJklxGTRcDtOefaNT4Kd2VrIY5mipA6ORr2uBBOTm2aCB2fFVSin3z1s2tz7xfTxPuC36Oubvl7s7f37exbnEY/XTNjtoWQyuoHzB8Y61NKT6Uf7JxPrN+Hcru14OYNx2Zr8/4pVGa1hZ1wY2jUdpPyWzsxjjm1ELN9wvIwSdcgAbwyGenar12z27hiP1Mn3H/AISuc+RP0aj+D8Hro2I/Uyfcf+Erm3kQPVqO6H4PUvcWdV1JfE8zWNL3kNa0FxJyAAFySsGKVwhhfIRfdF7czwHtXJdrNt5qnep7AQAtMu5e5GoYSfetIuuzkJrag4jKCI23ZSsPBmhmI+074KxVWNQx+nKwdl7n2DNcri2iMjQN9xaAAGl1gBa1rDIKPxPF5GEiOIFmWdib8720WdvS46RX+USnjtZsj7m1w0ge9TuG4rHOzficHD3jvC4/RTGZhL2FpGWejsl80dZNSSdJAbW9JvZ28x2ppjtyKubL7axVY3bhkw1YfkrGtMofarARV0zowd2QWfE/Qskbm1wPDNfGyOOmqpg543ZmExzN03ZG5Oy5HUd6m1TcVPmGINqhlTVRbFPyZL+rlPf6JPaoq5IiKoIiICIiAiIgIiICIiAiKE20xF0FBPIw2cGEA8icr+9BR9osQFZVyP1p6cOjZyc/9Y/5eA5qmUMUrrkG1rnw145cQrLVQiCj3Gn1QL83O1PxUdhsfUPaQ33/ANAsf1q3405KCp1zPJa5wqpPA+5TuMSTbo82zGYJGt8ss+FuSw4VHU715SdyxuHWJOWVuKs8uDGpT4VOG9d4azTLP22WrSC/Si9wGEe0gfBSWIvLYreqGNvra7ndihIpd2nmeDwaPeT8k3jSdsFXG2MiOPiM+/Qe5ZKar3R0cQBJ1+ZJPx4LDFSdJ13PIyWu2cDeY3IcTxcOGfLsUlxvymt50+6N1huT6T+fMC+jfisZibHuyEgm+bLkEjmO0LyOaNg6+Z5D+/ivIaQlribtBBOZu92WV76ePvUvLPXS4UnlDmjj3BeRjmuBY43LRu2uHj5qR8iDwBVdgh+D1zhk3UsO3Lnr7VIbK17mxzMBIa4xE2Ns2h1h/uTcXHVNvdsadsD4GP6SZ1g1rMwHXyJOluxc/wAOaGMte7jm863J1vzUVJTNlkffK1rEWGZvnbwWtJHPDdwu9nMajvH5qy6lmJStw9zfpIb9rOzs5jsWY7QtDN9rbv03RfIfvL3BcWbK0WPWtmOVlkkwxkkwAFiRd3I5625rVxJNRD8cqH5i7RpkPmssLah2ryPE6e1WyPBmWAcb20yX05rI+QPh880vHxqSX6r9Hgrw8SBxDxxHVXS8A2oka0MqbH98a+I496qHnw9VpJ7vmV4+plsbWHjcrM8o1fB1yGdrwHNIIPELVxvCGVVPJBJ6L2kdx4OHaDY+C5PRbQzwv345dPSYdD7Ve9n/ACgwz2bJ9FJ26HuK05WZ0ybDYs98T6aoP6VSnopP3m/q5e4j3gqzqm7SRdBiFHVxGxmf5rKOD2OaXNPeC34K5IUREVQREQEREBERAREQFAbbta+ilic4NLxYe0XsO66nyuZYsXPlf0ji43LTfSwJyA5JmrEHWEVMQDXO3Q7Vts93LisdNSFjQ0FxAN7kNvfmt40260NjaAOQyHsRlM7jZY9PJrYwDfGQLh4sHyXt3/ad/qaPkth1Mefu/qtWajm9WRo74z/yWfTyXY+JoC4WO8Rp6Z+QULjtCI6ZwY0NDnNvmXXt3+K2a6WeBpdJIx1yA2zLW4km6ruJ44+Ru6+27e+Qsrli8NaGsJbYnRY3wyB18m35nhzy4rFQzgXNs7rzEcRGW+7Q6D8lPjX6m8KoAM9Xa7x+Q4d+qw4tj0bHdGw77+NtB3lV6v2kkkG5H9HHyBzPefyWthNJvPudBqVtzd68mFHCcMfL0bemb0rDJa5dZl7tJztY24KN8iNM0iqbIGuBEGTgCNH8CqZPtIY42U0JbexLjyv6o92Z/qtHCsVkpi+QOAAGhbfeIGgHic1NXEtt9iLabEqhsTG7gLOqMrdXO3tWXAdoIpm2a7rfZOTv6+CquNVPTOlnyu67rA3tcC/vuqw11jcGxHHRTNNx1OvwON93tvG/Xebl7RxX1glPLbfc7fFt0O0ORVKoNspWN3ZPpG2tc5OHjx8VYsB2mjLQ0P3Xcj8kku89Lsy4sU2IuLms3iAb3tkVrO34ySbPbztp38vgteorrzRmwvYi6k4pbqyS26W2SY+4avpBdrrHiOHs4d60qike912vuOAJPutqs8+HjVnVd7j4cFHCsMbgLbruRBIPs+I9y1mdOd5SdLQvItJn28R+aw1GHEX6u8OYNj4dq2H4x1R1c7Z57ov45+5aM2Nfvf6Rf3nL3LG1uSY2IMZlhMJm3pIYZWytBy3XAEZ+BK65s9tRBWM3oXZ8WnUfmuGVGI72ov8AeO97tFu7KzvkrYGMe5hc8C7bDdFiSQO4FalSx31F40L1aYEREBERAREQEREBV3GdkhK5z437rznY23b+GisSIORV1BNC/dkLmHhcAg9x4pGx32wfALq9VRskbuyNDmngfiFT8Z2LLbuh6w+z6w7ua1oruf8AYUPW4+Y3lpZe3G9lkkfUdOY42Fx4M3ST7s1D7QU9U83NFUMcBYnonEd4yUtWRpbSbTCVgYGkEG9r34KqzVQHpO8FLDAZj/8AmnJOt43E/C63KTY6rf6FDMf4Zb7yAsW60qHTyG+4CBz096Mw4k3JuumUHkjr5fSijhHN8jSR4M3j8FAbabOuw+foHSB7txrrgbo618hxtkp0dq7HhoPYBxP95d5Xk1a1o3IuHrcAeYv6Tu1R80znHPMctAvN7ssEElQQi+/e+Qv3ngt+pzaQTkcvbkkcO61jQNf/AGSs88AeN05aX7M73WWkHRzOY4ttfgQV81OHXJLMjxYciO5SHmxe68dnPbcHk4DjftCw4rO6zTutabZEODja5Go07im8piJdGQbEWK9axSVHVFws8B3gr5QeSKonp46iERubI3eDS7ccBfTPL3rbKg0mLSRkG+8BoHZhWag2tjfbfBY7nqPaFt1XkxrY9aR5+7uyfhPf7FojZGdvpUc1/wDxP+SmNasdLiocBmHD7QN/aseMVVg2x1vpyUdSYRUN+qopr6ZQO+JCkItkMRmyFDIO2RzI/wARCu1OEV1333Wk28VrSSW1NzyHzKvzPJvWNhsI2b7xukNkBDc9SSBlbldWbZbyWQU9nz2ml1sR1GnsafS7z7FJtXZHPdmdhaqts4N6OH9o4WBH7o1d4ZLrGzOwtPRWcxu/Nxlfmf8AKNGjuViAXq1IxboiIqgiIgIiICIiAiIgIiICIiDG2BocXBoDjqbC57ysiIgIiIC5/wCVXYF1dG2eAXnjBBb+0Zruj94G5HeV0BEH5NdgxBIc0hwNiCLEHkQV9UGzDpXEB7W213yW37jbVfpTHtjKarzljtJ+0Z1XeJ0PiCqZXeSF4N4J2u7HgtPtbcLnZW9jnUuByxt4FoHqyMdYeBUS2ZrSesb8V0Kr8m9dp0bXjskafio//tXVk/4b2yN/5KZV1Q5avddvMJzsTbLMaELyojMz98jM2ueZ55Cy6XR+Ruqcet0UY7Xbx/2hWvBfI/TxkOqHumI9X0GeIGZ9qvqa5fsXsBJWSgNBEQP0kpGTRxDebuxfomjpGxRtjYLMY0NaOQAsF7TUzY2hkbQ1oyDWgADwCyrcmMW6IiKoIiICIiAiIgIiICIiAiIgIiICIiAiIgIiICIiAiIgIiICIiAiIgIiICIiAiIgIiICIiAiIgIiICIiAiIg/9k="/>
          <p:cNvSpPr>
            <a:spLocks noChangeAspect="1" noChangeArrowheads="1"/>
          </p:cNvSpPr>
          <p:nvPr/>
        </p:nvSpPr>
        <p:spPr bwMode="auto">
          <a:xfrm>
            <a:off x="1844676" y="-677863"/>
            <a:ext cx="2638425" cy="173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US" altLang="en-US" sz="2400"/>
          </a:p>
        </p:txBody>
      </p:sp>
      <p:pic>
        <p:nvPicPr>
          <p:cNvPr id="83973" name="Picture 6" descr="http://saleshq.monster.com/nfs/saleshq/attachment_images/0005/8054/Money_Scales_Balance_crop380w.jpg?12548555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752" y="1550988"/>
            <a:ext cx="5049670" cy="332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4" name="TextBox 1"/>
          <p:cNvSpPr txBox="1">
            <a:spLocks noChangeArrowheads="1"/>
          </p:cNvSpPr>
          <p:nvPr/>
        </p:nvSpPr>
        <p:spPr bwMode="auto">
          <a:xfrm>
            <a:off x="1844676" y="4937065"/>
            <a:ext cx="83337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None/>
            </a:pPr>
            <a:r>
              <a:rPr lang="en-GB" altLang="en-US" dirty="0" smtClean="0">
                <a:latin typeface="Calibri" panose="020F0502020204030204" pitchFamily="34" charset="0"/>
              </a:rPr>
              <a:t>£850,000 </a:t>
            </a:r>
            <a:r>
              <a:rPr lang="en-GB" altLang="en-US" dirty="0" err="1" smtClean="0">
                <a:latin typeface="Calibri" panose="020F0502020204030204" pitchFamily="34" charset="0"/>
              </a:rPr>
              <a:t>facturación</a:t>
            </a:r>
            <a:r>
              <a:rPr lang="en-GB" altLang="en-US" dirty="0" smtClean="0">
                <a:latin typeface="Calibri" panose="020F0502020204030204" pitchFamily="34" charset="0"/>
              </a:rPr>
              <a:t>, </a:t>
            </a:r>
            <a:r>
              <a:rPr lang="en-GB" altLang="en-US" dirty="0">
                <a:latin typeface="Calibri" panose="020F0502020204030204" pitchFamily="34" charset="0"/>
              </a:rPr>
              <a:t>24 </a:t>
            </a:r>
            <a:r>
              <a:rPr lang="en-GB" altLang="en-US" dirty="0" err="1">
                <a:latin typeface="Calibri" panose="020F0502020204030204" pitchFamily="34" charset="0"/>
              </a:rPr>
              <a:t>empleados</a:t>
            </a:r>
            <a:r>
              <a:rPr lang="en-GB" altLang="en-US" dirty="0">
                <a:latin typeface="Calibri" panose="020F0502020204030204" pitchFamily="34" charset="0"/>
              </a:rPr>
              <a:t> a </a:t>
            </a:r>
            <a:r>
              <a:rPr lang="en-GB" altLang="en-US" dirty="0" err="1">
                <a:latin typeface="Calibri" panose="020F0502020204030204" pitchFamily="34" charset="0"/>
              </a:rPr>
              <a:t>tiempo</a:t>
            </a:r>
            <a:r>
              <a:rPr lang="en-GB" altLang="en-US" dirty="0">
                <a:latin typeface="Calibri" panose="020F0502020204030204" pitchFamily="34" charset="0"/>
              </a:rPr>
              <a:t> </a:t>
            </a:r>
            <a:r>
              <a:rPr lang="en-GB" altLang="en-US" dirty="0" err="1">
                <a:latin typeface="Calibri" panose="020F0502020204030204" pitchFamily="34" charset="0"/>
              </a:rPr>
              <a:t>parcial</a:t>
            </a:r>
            <a:r>
              <a:rPr lang="en-GB" altLang="en-US" dirty="0">
                <a:latin typeface="Calibri" panose="020F0502020204030204" pitchFamily="34" charset="0"/>
              </a:rPr>
              <a:t>, 36 </a:t>
            </a:r>
            <a:r>
              <a:rPr lang="en-GB" altLang="en-US" dirty="0" err="1" smtClean="0">
                <a:latin typeface="Calibri" panose="020F0502020204030204" pitchFamily="34" charset="0"/>
              </a:rPr>
              <a:t>agricultores</a:t>
            </a:r>
            <a:endParaRPr lang="en-GB" altLang="en-US" dirty="0">
              <a:latin typeface="Calibri" panose="020F0502020204030204" pitchFamily="34" charset="0"/>
            </a:endParaRPr>
          </a:p>
        </p:txBody>
      </p:sp>
    </p:spTree>
    <p:extLst>
      <p:ext uri="{BB962C8B-B14F-4D97-AF65-F5344CB8AC3E}">
        <p14:creationId xmlns:p14="http://schemas.microsoft.com/office/powerpoint/2010/main" val="19074271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2144713" y="287339"/>
            <a:ext cx="7772400" cy="731837"/>
          </a:xfrm>
        </p:spPr>
        <p:txBody>
          <a:bodyPr>
            <a:normAutofit/>
          </a:bodyPr>
          <a:lstStyle/>
          <a:p>
            <a:r>
              <a:rPr lang="es-ES" dirty="0"/>
              <a:t>Programa de inicio</a:t>
            </a:r>
            <a:endParaRPr lang="en-GB" altLang="en-US" dirty="0" smtClean="0">
              <a:latin typeface="Calibri" panose="020F0502020204030204" pitchFamily="34" charset="0"/>
            </a:endParaRPr>
          </a:p>
        </p:txBody>
      </p:sp>
      <p:pic>
        <p:nvPicPr>
          <p:cNvPr id="93187" name="Picture 3" descr="Z:\Central documents\GC pictures - check use with Kerry\GC Phase 2 Start Ups\Local Greens Team and v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3998914"/>
            <a:ext cx="3234110" cy="242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Box 3"/>
          <p:cNvSpPr txBox="1">
            <a:spLocks noChangeArrowheads="1"/>
          </p:cNvSpPr>
          <p:nvPr/>
        </p:nvSpPr>
        <p:spPr bwMode="auto">
          <a:xfrm>
            <a:off x="8715376" y="4770438"/>
            <a:ext cx="1871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2400">
                <a:latin typeface="Calibri" panose="020F0502020204030204" pitchFamily="34" charset="0"/>
              </a:rPr>
              <a:t>Field to Fork</a:t>
            </a:r>
          </a:p>
        </p:txBody>
      </p:sp>
      <p:sp>
        <p:nvSpPr>
          <p:cNvPr id="93189" name="TextBox 8"/>
          <p:cNvSpPr txBox="1">
            <a:spLocks noChangeArrowheads="1"/>
          </p:cNvSpPr>
          <p:nvPr/>
        </p:nvSpPr>
        <p:spPr bwMode="auto">
          <a:xfrm>
            <a:off x="1949822" y="5593013"/>
            <a:ext cx="1152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2400">
                <a:latin typeface="Calibri" panose="020F0502020204030204" pitchFamily="34" charset="0"/>
              </a:rPr>
              <a:t>Local Greens</a:t>
            </a:r>
          </a:p>
        </p:txBody>
      </p:sp>
      <p:sp>
        <p:nvSpPr>
          <p:cNvPr id="93190" name="TextBox 9"/>
          <p:cNvSpPr txBox="1">
            <a:spLocks noChangeArrowheads="1"/>
          </p:cNvSpPr>
          <p:nvPr/>
        </p:nvSpPr>
        <p:spPr bwMode="auto">
          <a:xfrm>
            <a:off x="5426076" y="1208088"/>
            <a:ext cx="12112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GB" altLang="en-US" sz="2400">
                <a:latin typeface="Calibri" panose="020F0502020204030204" pitchFamily="34" charset="0"/>
              </a:rPr>
              <a:t>VegBox Kentish Town</a:t>
            </a:r>
          </a:p>
        </p:txBody>
      </p:sp>
      <p:pic>
        <p:nvPicPr>
          <p:cNvPr id="93191" name="Picture 6" descr="Z:\Central documents\GC pictures - check use with Kerry\GC Phase 2 Start Ups\VegboxKentishTow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0088" y="1208088"/>
            <a:ext cx="3306762"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97676" y="2133601"/>
            <a:ext cx="36734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12679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135188" y="188913"/>
            <a:ext cx="7772400" cy="792162"/>
          </a:xfrm>
        </p:spPr>
        <p:txBody>
          <a:bodyPr/>
          <a:lstStyle/>
          <a:p>
            <a:r>
              <a:rPr lang="es-ES" dirty="0"/>
              <a:t>Principios</a:t>
            </a:r>
            <a:endParaRPr lang="en-GB" dirty="0" smtClean="0">
              <a:latin typeface="Calibri" pitchFamily="34" charset="0"/>
              <a:cs typeface="Calibri" pitchFamily="34" charset="0"/>
            </a:endParaRPr>
          </a:p>
        </p:txBody>
      </p:sp>
      <p:sp>
        <p:nvSpPr>
          <p:cNvPr id="71683" name="Content Placeholder 2"/>
          <p:cNvSpPr>
            <a:spLocks noGrp="1"/>
          </p:cNvSpPr>
          <p:nvPr>
            <p:ph idx="1"/>
          </p:nvPr>
        </p:nvSpPr>
        <p:spPr>
          <a:xfrm>
            <a:off x="1919289" y="981076"/>
            <a:ext cx="9438522" cy="5347535"/>
          </a:xfrm>
        </p:spPr>
        <p:txBody>
          <a:bodyPr>
            <a:normAutofit fontScale="92500"/>
          </a:bodyPr>
          <a:lstStyle/>
          <a:p>
            <a:r>
              <a:rPr lang="es-ES" sz="2400" dirty="0" smtClean="0"/>
              <a:t>Principio 1</a:t>
            </a:r>
            <a:r>
              <a:rPr lang="es-ES" sz="2400" dirty="0"/>
              <a:t>: C</a:t>
            </a:r>
            <a:r>
              <a:rPr lang="es-ES" sz="2400" dirty="0" smtClean="0"/>
              <a:t>omercialización </a:t>
            </a:r>
            <a:r>
              <a:rPr lang="es-ES" sz="2400" dirty="0"/>
              <a:t>con fines sociales, no para maximizar </a:t>
            </a:r>
            <a:r>
              <a:rPr lang="es-ES" sz="2400" dirty="0" smtClean="0"/>
              <a:t>lucro (</a:t>
            </a:r>
            <a:r>
              <a:rPr lang="es-ES" sz="2400" dirty="0" err="1" smtClean="0"/>
              <a:t>profit</a:t>
            </a:r>
            <a:r>
              <a:rPr lang="es-ES" sz="2400" dirty="0" smtClean="0"/>
              <a:t>)</a:t>
            </a:r>
          </a:p>
          <a:p>
            <a:r>
              <a:rPr lang="es-ES" sz="2400" dirty="0" smtClean="0"/>
              <a:t>Principio 2</a:t>
            </a:r>
            <a:r>
              <a:rPr lang="es-ES" sz="2400" dirty="0"/>
              <a:t>: Construcción de transparencia, confianza y cooperación en la cadena de </a:t>
            </a:r>
            <a:r>
              <a:rPr lang="es-ES" sz="2400" dirty="0" smtClean="0"/>
              <a:t>suministro</a:t>
            </a:r>
          </a:p>
          <a:p>
            <a:r>
              <a:rPr lang="es-ES" sz="2400" dirty="0" smtClean="0"/>
              <a:t>Principio 3</a:t>
            </a:r>
            <a:r>
              <a:rPr lang="es-ES" sz="2400" dirty="0"/>
              <a:t>: </a:t>
            </a:r>
            <a:r>
              <a:rPr lang="es-ES" sz="2400" dirty="0" smtClean="0"/>
              <a:t>Abastecimiento </a:t>
            </a:r>
            <a:r>
              <a:rPr lang="es-ES" sz="2400" dirty="0"/>
              <a:t>de alimentos de manera sostenible, utilizando las zonas de alimentos como </a:t>
            </a:r>
            <a:r>
              <a:rPr lang="es-ES" sz="2400" dirty="0" smtClean="0"/>
              <a:t>marco</a:t>
            </a:r>
          </a:p>
          <a:p>
            <a:r>
              <a:rPr lang="es-ES" sz="2400" dirty="0" smtClean="0"/>
              <a:t>Principio 4</a:t>
            </a:r>
            <a:r>
              <a:rPr lang="es-ES" sz="2400" dirty="0"/>
              <a:t>: Comercio </a:t>
            </a:r>
            <a:r>
              <a:rPr lang="es-ES" sz="2400" dirty="0" smtClean="0"/>
              <a:t>justo</a:t>
            </a:r>
          </a:p>
          <a:p>
            <a:r>
              <a:rPr lang="es-ES" sz="2400" dirty="0" smtClean="0"/>
              <a:t>Principio 5</a:t>
            </a:r>
            <a:r>
              <a:rPr lang="es-ES" sz="2400" dirty="0"/>
              <a:t>: </a:t>
            </a:r>
            <a:r>
              <a:rPr lang="es-ES" sz="2400" dirty="0" smtClean="0"/>
              <a:t>Promoción </a:t>
            </a:r>
            <a:r>
              <a:rPr lang="es-ES" sz="2400" dirty="0"/>
              <a:t>de la agricultura </a:t>
            </a:r>
            <a:r>
              <a:rPr lang="es-ES" sz="2400" dirty="0" smtClean="0"/>
              <a:t>ecológica</a:t>
            </a:r>
          </a:p>
          <a:p>
            <a:r>
              <a:rPr lang="es-ES" sz="2400" dirty="0" smtClean="0"/>
              <a:t>Principio 6</a:t>
            </a:r>
            <a:r>
              <a:rPr lang="es-ES" sz="2400" dirty="0"/>
              <a:t>: Promover una dieta que sea buena para las personas y el </a:t>
            </a:r>
            <a:r>
              <a:rPr lang="es-ES" sz="2400" dirty="0" smtClean="0"/>
              <a:t>planeta</a:t>
            </a:r>
          </a:p>
          <a:p>
            <a:r>
              <a:rPr lang="es-ES" sz="2400" dirty="0" smtClean="0"/>
              <a:t>Principio 7</a:t>
            </a:r>
            <a:r>
              <a:rPr lang="es-ES" sz="2400" dirty="0"/>
              <a:t>: </a:t>
            </a:r>
            <a:r>
              <a:rPr lang="es-ES" sz="2400" dirty="0" smtClean="0"/>
              <a:t>Distribución </a:t>
            </a:r>
            <a:r>
              <a:rPr lang="es-ES" sz="2400" dirty="0"/>
              <a:t>de alimentos de una manera baja en carbono y de bajo </a:t>
            </a:r>
            <a:r>
              <a:rPr lang="es-ES" sz="2400" dirty="0" smtClean="0"/>
              <a:t>impacto</a:t>
            </a:r>
          </a:p>
          <a:p>
            <a:r>
              <a:rPr lang="es-ES" sz="2400" dirty="0" smtClean="0"/>
              <a:t>Principio 8</a:t>
            </a:r>
            <a:r>
              <a:rPr lang="es-ES" sz="2400" dirty="0"/>
              <a:t>: Construyendo una comunidad fuerte en apoyo de nuestro </a:t>
            </a:r>
            <a:r>
              <a:rPr lang="es-ES" sz="2400" dirty="0" smtClean="0"/>
              <a:t>trabajo</a:t>
            </a:r>
          </a:p>
          <a:p>
            <a:r>
              <a:rPr lang="es-ES" sz="2400" dirty="0" smtClean="0"/>
              <a:t>Principio 9</a:t>
            </a:r>
            <a:r>
              <a:rPr lang="es-ES" sz="2400" dirty="0"/>
              <a:t>: Esforzarse por cambiar el panorama general</a:t>
            </a:r>
            <a:endParaRPr lang="en-GB" dirty="0" smtClean="0"/>
          </a:p>
        </p:txBody>
      </p:sp>
    </p:spTree>
    <p:extLst>
      <p:ext uri="{BB962C8B-B14F-4D97-AF65-F5344CB8AC3E}">
        <p14:creationId xmlns:p14="http://schemas.microsoft.com/office/powerpoint/2010/main" val="15154191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tp://betterfoodtraders.org/wp-content/uploads/2016/08/food-zones-large-2.jpg"/>
          <p:cNvPicPr/>
          <p:nvPr/>
        </p:nvPicPr>
        <p:blipFill>
          <a:blip r:embed="rId2">
            <a:extLst>
              <a:ext uri="{28A0092B-C50C-407E-A947-70E740481C1C}">
                <a14:useLocalDpi xmlns:a14="http://schemas.microsoft.com/office/drawing/2010/main" val="0"/>
              </a:ext>
            </a:extLst>
          </a:blip>
          <a:srcRect/>
          <a:stretch>
            <a:fillRect/>
          </a:stretch>
        </p:blipFill>
        <p:spPr bwMode="auto">
          <a:xfrm>
            <a:off x="3062721" y="356028"/>
            <a:ext cx="6201595" cy="6501972"/>
          </a:xfrm>
          <a:prstGeom prst="rect">
            <a:avLst/>
          </a:prstGeom>
          <a:noFill/>
          <a:ln>
            <a:noFill/>
          </a:ln>
        </p:spPr>
      </p:pic>
    </p:spTree>
    <p:extLst>
      <p:ext uri="{BB962C8B-B14F-4D97-AF65-F5344CB8AC3E}">
        <p14:creationId xmlns:p14="http://schemas.microsoft.com/office/powerpoint/2010/main" val="1365934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Content Placeholder 2"/>
          <p:cNvSpPr>
            <a:spLocks noGrp="1"/>
          </p:cNvSpPr>
          <p:nvPr>
            <p:ph idx="1"/>
          </p:nvPr>
        </p:nvSpPr>
        <p:spPr>
          <a:xfrm>
            <a:off x="2208213" y="2420938"/>
            <a:ext cx="7772400" cy="3960812"/>
          </a:xfrm>
        </p:spPr>
        <p:txBody>
          <a:bodyPr>
            <a:normAutofit fontScale="92500"/>
          </a:bodyPr>
          <a:lstStyle/>
          <a:p>
            <a:r>
              <a:rPr lang="es-ES" dirty="0"/>
              <a:t>4 grupos recién terminando su tercer año de </a:t>
            </a:r>
            <a:r>
              <a:rPr lang="es-ES" dirty="0" smtClean="0"/>
              <a:t>trabajo</a:t>
            </a:r>
          </a:p>
          <a:p>
            <a:r>
              <a:rPr lang="es-ES" dirty="0" smtClean="0"/>
              <a:t>Apoyados por GC central para adoptar modelo </a:t>
            </a:r>
            <a:r>
              <a:rPr lang="es-ES" dirty="0"/>
              <a:t>financiero </a:t>
            </a:r>
            <a:r>
              <a:rPr lang="es-ES" dirty="0" smtClean="0"/>
              <a:t>y desarrollar un </a:t>
            </a:r>
            <a:r>
              <a:rPr lang="es-ES" dirty="0"/>
              <a:t>plan de </a:t>
            </a:r>
            <a:r>
              <a:rPr lang="es-ES" dirty="0" smtClean="0"/>
              <a:t>negocios</a:t>
            </a:r>
          </a:p>
          <a:p>
            <a:r>
              <a:rPr lang="es-ES" dirty="0"/>
              <a:t>A</a:t>
            </a:r>
            <a:r>
              <a:rPr lang="es-ES" dirty="0" smtClean="0"/>
              <a:t>cceso </a:t>
            </a:r>
            <a:r>
              <a:rPr lang="es-ES" dirty="0"/>
              <a:t>a </a:t>
            </a:r>
            <a:r>
              <a:rPr lang="es-ES" dirty="0" smtClean="0"/>
              <a:t>préstamos </a:t>
            </a:r>
            <a:r>
              <a:rPr lang="es-ES" dirty="0"/>
              <a:t>para la financiación de puesta en marcha de alrededor de </a:t>
            </a:r>
            <a:r>
              <a:rPr lang="es-ES" dirty="0" smtClean="0"/>
              <a:t>£5000</a:t>
            </a:r>
          </a:p>
          <a:p>
            <a:r>
              <a:rPr lang="es-ES" dirty="0"/>
              <a:t>C</a:t>
            </a:r>
            <a:r>
              <a:rPr lang="es-ES" dirty="0" smtClean="0"/>
              <a:t>apacitación uno </a:t>
            </a:r>
            <a:r>
              <a:rPr lang="es-ES" dirty="0"/>
              <a:t>a uno durante 6 meses </a:t>
            </a:r>
            <a:r>
              <a:rPr lang="es-ES" dirty="0" smtClean="0"/>
              <a:t>en </a:t>
            </a:r>
            <a:r>
              <a:rPr lang="es-ES" dirty="0"/>
              <a:t>el período previo al lanzamiento y durante su primer año de </a:t>
            </a:r>
            <a:r>
              <a:rPr lang="es-ES" dirty="0" smtClean="0"/>
              <a:t>comercialización.</a:t>
            </a:r>
          </a:p>
          <a:p>
            <a:r>
              <a:rPr lang="es-ES" dirty="0" smtClean="0"/>
              <a:t>Apoyo </a:t>
            </a:r>
            <a:r>
              <a:rPr lang="es-ES" dirty="0"/>
              <a:t>mutuo de una creciente red de grupos</a:t>
            </a:r>
            <a:endParaRPr lang="es-ES" dirty="0" smtClean="0"/>
          </a:p>
          <a:p>
            <a:endParaRPr lang="en-GB" altLang="en-US" dirty="0" smtClean="0"/>
          </a:p>
        </p:txBody>
      </p:sp>
      <p:sp>
        <p:nvSpPr>
          <p:cNvPr id="139267" name="Title 1"/>
          <p:cNvSpPr>
            <a:spLocks noGrp="1"/>
          </p:cNvSpPr>
          <p:nvPr>
            <p:ph type="title"/>
          </p:nvPr>
        </p:nvSpPr>
        <p:spPr>
          <a:xfrm>
            <a:off x="2208213" y="765176"/>
            <a:ext cx="7772400" cy="1522413"/>
          </a:xfrm>
        </p:spPr>
        <p:txBody>
          <a:bodyPr>
            <a:normAutofit fontScale="90000"/>
          </a:bodyPr>
          <a:lstStyle/>
          <a:p>
            <a:r>
              <a:rPr lang="es-ES" dirty="0"/>
              <a:t>El programa de puesta en marcha: </a:t>
            </a:r>
            <a:r>
              <a:rPr lang="es-ES" dirty="0" smtClean="0"/>
              <a:t/>
            </a:r>
            <a:br>
              <a:rPr lang="es-ES" dirty="0" smtClean="0"/>
            </a:br>
            <a:r>
              <a:rPr lang="es-ES" dirty="0" smtClean="0"/>
              <a:t>9 </a:t>
            </a:r>
            <a:r>
              <a:rPr lang="es-ES" dirty="0"/>
              <a:t>grupos hasta el momento</a:t>
            </a:r>
            <a:endParaRPr lang="en-GB" altLang="en-US" dirty="0" smtClean="0">
              <a:latin typeface="Calibri" panose="020F0502020204030204" pitchFamily="34" charset="0"/>
            </a:endParaRPr>
          </a:p>
        </p:txBody>
      </p:sp>
    </p:spTree>
    <p:extLst>
      <p:ext uri="{BB962C8B-B14F-4D97-AF65-F5344CB8AC3E}">
        <p14:creationId xmlns:p14="http://schemas.microsoft.com/office/powerpoint/2010/main" val="9241765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083450908"/>
              </p:ext>
            </p:extLst>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AutoShape 2" descr="data:image/jpeg;base64,/9j/4AAQSkZJRgABAQAAAQABAAD/2wCEAAkGBggGERAIBxEUFBQUGBcXGBUVFxQUHBYcFRQWGBkYFxgdGyolGBslGRcYHy8gKCgqMDgtFSAxODM2NSYwLCkBCQoKDgwOGg8PGjUiHyQ1LjQ0NSspLCw1MC00LDQtLzMpNC8sLywtNS8sKiw0LCk2Ly8sMTAtKjQvLCwwLC8sMf/AABEIANsA5gMBIgACEQEDEQH/xAAcAAEAAgMBAQEAAAAAAAAAAAAABgcEBQgDAQL/xAA/EAACAQIDBAYGCAUEAwAAAAAAAQIDBAUGESExQVEHEiJhcYETMkKRocEVI1JicoKSsRSistHwQ8LS4RZjc//EABsBAQACAwEBAAAAAAAAAAAAAAAEBQMGBwIB/8QAMxEAAgECAwQJBAICAwAAAAAAAAEDAgQFETESIVFhBhMiQYGRscHRFHGh8DLhcpIzQ4L/2gAMAwEAAhEDEQA/ALxAAAPO4uKNpF1rmUYRjtcpNRS8W9xH8255sMqx6k/rKzXZpJ/Gb9lfF8FypvMGasTzLP0l/Psr1acdVCPhHn3vVkSa6pj3Ley/wzAp73Kurs0cX3/Ze+hZ+M9LeEWGtPD4yryXFdiH6mtX5LzIZiPSxj923/DOFFfdipPzc9f2RDAVtd1LV35fY3e2wGygX8Np8at/40/BvKud8xVnrK7q+Uur+2h8pZ3zFSfWjd1vOXW+D1NIDD1lfF+ZZfR2+WXV0/6r4JZbdKOZbfTr1YzS4Tpw2+Lik/iSnB+mShU0hjFBxf26T6y/S9q97KqBlpuZae/zIM+CWM6ycaX+O70Oj8Jx/Dcdj6TDa0anNJ6Nfii9q80bA5ltrqvZyVe1nKElulFuLXg0Wfk3pTjW6tjmFqL3Rr7k/wD6cn97dz03k+G8pr3V7majiPRqW3Tkt3t08O9fP7uLLB8jJTSlF6p7mj6TzUwAAADGxDEbXCqcrq+nGEI75S/Zc33IqHN/Sde4w3a4S5UaO7rJ6Tn4tequ5eb4GCaemJby0w/C57+rKNZLvb0Xz9iyscztguX9YXlZOa/04duXg0vV82iC4t0y3NRuOE0IxX2qrcn+lNJe9lbtt7WCskvJKtNxvNp0btIVnJ23z08l75knr9JOZrjY7jq/hhTj/tMF5zzA9v8AGV/1yNMCO5a3q35lzTY21G6mOlf+V8G/t8+5ktvUuqj49rqz/qTJBhnTDitvpHEKVOqua1py961XwIAD7TPJTpUYpsLs5llXEvBZflZMvbA+kjAsaapObozfs1dI6vul6r96fcSk5gJXlTpExLLjVCs3Wo/Yk9sV9yXDw3eG8nRX3dIatf8ARbJOu0fg/Z/PmXoDAwXG7LH6SvMPmpRe9cYvjGS4P/Nxnlkmms0aVXRVHU6alk0AAfTwCM53znRypS0p6Srz9SD4ffl91fF7ObW+v76jhtKpeXL0hTi5N9yWuzvOeMfxq4zBXqX91vm9i4RS2RivBfN8SJdT9XTktWbFgOFq9ldcn8Kdeb4fP9mLeXde/nO5upOU5tuUnxbPEApDp6SSyQAAPoAAAAAAAABPujvP8sJlHC8Vl9S9kJv/AEnyb+xr7vAuE5gLi6LM1vFaTwq8lrVorst+1T3Lzi9ng495Z2dx/wBdXgaL0jwhJO7hX+S9/nz4k9MbEcQtsKpTvL2SjCC1bfu823okubMkpnpOzd9M1voyzl9TRb1a9ua2N96W5eb5EyeZRU5mt4Xh9V/Oo1upW9vgvl9xpc35vus11evU1jSjr1Keu7vfOT5+RoACiqqdTzZ1iCCiChRxrJIAA8mYAAAAAAAAA2+WczXmV6yurR6p7Jwb2TXJ8nyfD3p33g+L2uOUYX1jLWMl5p8YtcGmc2kz6Mc0Twa5VjXl9VXai9fZnujJctXpF+K5E20ndFWy9Gav0gwmm5ic8a7dP5Xyu7yLsABcnNSvOmHGXbUKWF03tqvrS/DDcn4yaf5CoyW9KN9K8xGrBvZSjCC/SpP+aTIkUNzXtSM6zgdsoLKNd7Wb8d/pkAARy5AAAAAAAAAAAABn4Di1XArijiFHfCSbXNbpR84trzMAH1Np5o8V0UyUuipZp7i+s6Zmhg9hK+tJayqpRpNc6i1Ul4R1l5IoXebrFswSxO1ssOlrrbqom3x60l1fdFaGlJFxN1tSZT4Nh30MNVL1bfknkvxv8QACMXYAAAAAAAAAAAACem1AAHQuTsbeYLOjez9fTqz/ABQ2Sfnpr+YEO6F76UoXVi3si4TX5k4y/piDYIK9uNVHH8VtlbXckS0z3fZ716kBzdU9LfXkv/dUXum18jUm5zlS9Df3kWtPrZv9UnLXz118zTFFJ/JnV7TLqKMuC9AADwSQAAAAAAAAAAAAAAAAAAAAAAAAAAAAAAAAAAACe9DlTq3laHOi37qlP+4P30NUetdXFVrdS015dapB6fy/AF1Z/wDEjmHSRr6+r7L0Nb0pWLs8QqVOFWMJr9PUf80H7yIlrdMuFyqU7fEqa9RyhJ90tHHXu1Uv1FUlbc07MrN3wSfr7GN8Fl5bvQAAjlwAAAAAAAAAAAAAAAAAAAAAAAAAAAAAAAAAAAAWt0MWMoU7q9ftShBfkTk/64+4+EryLhLwaxt7ea0k49eWzR61O1o+9JpflBsEFGxGkcgxa4VxeSSLTPLwW72NhjuE08ct62H1t1SLSe/R74y8pJPyOc7m3q2k529daSg3GSfBxejXvOmyp+lvK7t5rHLVdmekaunCWnZl4NLTxS4yI17FtU7a7i76MX6ildvW91Wn3/teiK4ABUHRAAAAAAAAAAAAAAAAAAAAAAAAAAAAAAAAAAb3JOBPMF5StpLWCfXqfhho2n4vSP5jRF4dG2VXl639PdR0rVtJST3xj7MPHa2+96cCRbRdZXyRS41fqztm0+1VuXz4fBLwAXxycGPiFhb4nTnZ3cVKE000+/8AZ8U+aMgBrM+01Olprc0c85sy1XyvcStKuri9tOf2o8PNbmufkaY6Ezble3zTQdrV2TW2nP7Mv+L3NfNIoTEcOucJqTs72LjOD0af7rmmtqZR3MHVVZrRnU8FxVX0WzU+3Trz5r35+BjAAil8AAAAAAAAAAAAAAAAAAAAAAAAAAAACQZOylcZrrejjrGlHR1J8lyXOT4e89U0up5Iwzz0QRuSR5JG86MMn/S1T6Vvo/VUn2U905r94x2Px0XMuMx7Cxt8NpwtLSKjCCSilyX7vjr3mQX0ESipyOTYpiFd9O5Hp3Lgv3UAAzFYAAACL54yVQzVT9JT0jXgn1JcGt/Ul3N8eDfinKAea6FWtmoz29xJbyKWJ5NHMt1a1rKcre5i4zi9HF7GmjyLyz1kWjmeH8RbaRuIrZLcppezL5Ph4FJXVrWspyt7mLjOL0cXsaaKKeBxPkdUwvFI7+PNbqlqvjkeQAMBbgAAAAAAAAAAAAAAAAAAAAAA2uWsuXeZ60bO02LfKbTahHm/kuL959pTqeSMcstEVDrreSQy3l27zNWjZ2i2b5z01UI8ZP5LiX3geCWmX6MLGxWkY729NZN75SfFv+y3I/GAZfscuUlaWEdF7UntlN6etJ8/hyNkXdvbqJZvU5hjOMVX9ezRuoWi4837AAEooAAAAAAAAAARXO2RbbNEHWo6QuIrsz4S09mfd3714bCVA8V0KtbNRIt7mS2kUsTyaOaL+wucMqStb2DhOOxxfD+67zHL9zhky0zXT7fYrRT6lRf0y5x193DjrRuK4Vd4LVlZ30HGceHPk0+KfMpJ7dxPkdQwrF47+jhWtV7rl6GIACOXQAAAAAAAAAAAAAAAAN/lHKF3mqr6OlrGlH16mmyPcucnyPVNLqeSMM01EFDkkeSR5ZVyreZqrfw9t2YR0dSo1sgvnJ8F8k2XngOAWOXKStLCOi4yenWm/tSfF/4j0wbBrPAKUbKwj1Yx83J8ZSfFv/NiM4ure3USzepzDF8Ykv69mndGtFx5v93AAEoogAAAAAAAAAAAAAAAaPNmU7TNVL0Nfszjq6dRLbF/OL4r5m8B5qpVSyZlhmrhrUkbyaObcYwe7wKrKyv49WUfdJcJRfFPmYR0HmzKdpmql6Gv2Zx1dOolti/nF8V8yicYwe7wKrKyv49WUfdJcJRfFPmUlxbuJ8jqOEYvRf0ZPdWtV7rl6GEACMXgAAAAAAAAAAJLknJtfNdXt6xow9efP7kfvP4LbyT9UUut7KMFxPHbxuWR5JDJmSbrNk+s24UIvt1NN7+zDnL4LjwTvDDcNtcIpQs7GCjCK0SX7t8W97Z+7Gxt8MpwtLOChCC0UVw/u+Ovee5eQQKJczluK4tJfycKFovd8/QAAkFMAAAAAAAAAAAAAAAAAAAAADQ5vynbZqo+hqaRqR206mnqvk+cXxXnwN8DzVSqlkzLDNXBIpI3k0c1Yphl1g9WdnfR6s4vRr9mnxTW1MxS+c75MoZqpdamlGvBdie7Xj1Jc4v4PbzTou6ta1lOVvcxcZxbUovY00Uc8Diq5HVMJxSi/iz0rWq91yPIAEcuQAAAAbXLeXbvM1eNnabOMptNqEeLfyXFn1J1PJGOWSiKh11vJIy8m5QuM11vRrWNKG2pU03fdj95/wDfc71w3DbXCKULOxgowitEl8W3xb3tnnguDWmAUYWNjHSMePGTe+Unxb/zYjOLy3gUS5nLMXxau/k3bqFovd8/QAAklIAAAAAAAAAAAAAAAAAAAAAAAAAAACAdJ+TPpODxiwj9bTXbivbguPfKK968EifgxyRqSnZZLsruSzmU0eq/K4M5gBMuknKP/j9f+MtI6UKzbSW6Et7h3LivNcCGlBXQ6KnSzr1rc0XUVM0ej/cvAAA8Ek9bS1rX04W1tFynNqMUuLb0SL9ydlejla3VvHR1JaSqTXtS03L7q3LzfFkX6Ksoq0h9N3se3NfVJ+zF75+MuHd+IsUt7ODZW29Wc66R4r18n00T7NOvN/C9fAAAnmpAAAAAAAAAAAAAAAAAAAAAAAAAAAAAAAAAGBjuD2+PUKlhdbprY+MWt0l3p7TnnFMNuMIrVLG7Wk4PR/Jrua0a7mdKlbdLuWvTQjjdstsNIVe+LekZeTen5lyIN5DtU7a1XobV0bxHqJvp632a9OVX96eRVJJMh5Xlma5UKi+qp6SqPu4R8ZNaeCb4EbW0vzIeXFly0hSqLSrU7dTnq1sj+VaLx1fEgWsXWV79EbXjuIfRWz2X2qty934euRIoxjBKMFolsSWzQ+gF6cqAAAAAAAAAAAAAAAAAAAAAAAAAAAAAAAAAAAAB43lpSv6c7W4WsZxcZLmpLRnsAfU2nmimcmZMqSxOpa3q1jaS60npsk0/q/KWyfhFlzHjTtKFGc7inFKU+r1pLfLqrSOvgj2MMMKiWSLLEsRrv5FXV3JLx7/N/jIAAzFYAAAAAAAAAAAAAAAAAAf/2Q=="/>
          <p:cNvSpPr>
            <a:spLocks noChangeAspect="1" noChangeArrowheads="1"/>
          </p:cNvSpPr>
          <p:nvPr/>
        </p:nvSpPr>
        <p:spPr bwMode="auto">
          <a:xfrm>
            <a:off x="1679575" y="-998538"/>
            <a:ext cx="2190750" cy="2085976"/>
          </a:xfrm>
          <a:prstGeom prst="rect">
            <a:avLst/>
          </a:prstGeom>
          <a:noFill/>
          <a:extLst>
            <a:ext uri="{909E8E84-426E-40DD-AFC4-6F175D3DCCD1}">
              <a14:hiddenFill xmlns:a14="http://schemas.microsoft.com/office/drawing/2010/main">
                <a:solidFill>
                  <a:srgbClr val="FFFFFF"/>
                </a:solidFill>
              </a14:hiddenFill>
            </a:ext>
          </a:extLst>
        </p:spPr>
        <p:txBody>
          <a:bodyPr/>
          <a:lstStyle/>
          <a:p>
            <a:pPr>
              <a:defRPr/>
            </a:pPr>
            <a:endParaRPr lang="en-GB" dirty="0">
              <a:solidFill>
                <a:prstClr val="black"/>
              </a:solidFill>
              <a:latin typeface="Calibri"/>
            </a:endParaRPr>
          </a:p>
        </p:txBody>
      </p:sp>
      <p:sp>
        <p:nvSpPr>
          <p:cNvPr id="20" name="AutoShape 4" descr="data:image/jpeg;base64,/9j/4AAQSkZJRgABAQAAAQABAAD/2wCEAAkGBggGERAIBxEUFBQUGBcXGBUVFxQUHBYcFRQWGBkYFxgdGyolGBslGRcYHy8gKCgqMDgtFSAxODM2NSYwLCkBCQoKDgwOGg8PGjUiHyQ1LjQ0NSspLCw1MC00LDQtLzMpNC8sLywtNS8sKiw0LCk2Ly8sMTAtKjQvLCwwLC8sMf/AABEIANsA5gMBIgACEQEDEQH/xAAcAAEAAgMBAQEAAAAAAAAAAAAABgcEBQgDAQL/xAA/EAACAQIDBAYGCAUEAwAAAAAAAQIDBAUGESExQVEHEiJhcYETMkKRocEVI1JicoKSsRSistHwQ8LS4RZjc//EABsBAQACAwEBAAAAAAAAAAAAAAAEBQMGBwIB/8QAMxEAAgECAwQJBAICAwAAAAAAAAEDAgQFETESIVFhBhMiQYGRscHRFHGh8DLhcpIzQ4L/2gAMAwEAAhEDEQA/ALxAAAPO4uKNpF1rmUYRjtcpNRS8W9xH8255sMqx6k/rKzXZpJ/Gb9lfF8FypvMGasTzLP0l/Psr1acdVCPhHn3vVkSa6pj3Ley/wzAp73Kurs0cX3/Ze+hZ+M9LeEWGtPD4yryXFdiH6mtX5LzIZiPSxj923/DOFFfdipPzc9f2RDAVtd1LV35fY3e2wGygX8Np8at/40/BvKud8xVnrK7q+Uur+2h8pZ3zFSfWjd1vOXW+D1NIDD1lfF+ZZfR2+WXV0/6r4JZbdKOZbfTr1YzS4Tpw2+Lik/iSnB+mShU0hjFBxf26T6y/S9q97KqBlpuZae/zIM+CWM6ycaX+O70Oj8Jx/Dcdj6TDa0anNJ6Nfii9q80bA5ltrqvZyVe1nKElulFuLXg0Wfk3pTjW6tjmFqL3Rr7k/wD6cn97dz03k+G8pr3V7majiPRqW3Tkt3t08O9fP7uLLB8jJTSlF6p7mj6TzUwAAADGxDEbXCqcrq+nGEI75S/Zc33IqHN/Sde4w3a4S5UaO7rJ6Tn4tequ5eb4GCaemJby0w/C57+rKNZLvb0Xz9iyscztguX9YXlZOa/04duXg0vV82iC4t0y3NRuOE0IxX2qrcn+lNJe9lbtt7WCskvJKtNxvNp0btIVnJ23z08l75knr9JOZrjY7jq/hhTj/tMF5zzA9v8AGV/1yNMCO5a3q35lzTY21G6mOlf+V8G/t8+5ktvUuqj49rqz/qTJBhnTDitvpHEKVOqua1py961XwIAD7TPJTpUYpsLs5llXEvBZflZMvbA+kjAsaapObozfs1dI6vul6r96fcSk5gJXlTpExLLjVCs3Wo/Yk9sV9yXDw3eG8nRX3dIatf8ARbJOu0fg/Z/PmXoDAwXG7LH6SvMPmpRe9cYvjGS4P/Nxnlkmms0aVXRVHU6alk0AAfTwCM53znRypS0p6Srz9SD4ffl91fF7ObW+v76jhtKpeXL0hTi5N9yWuzvOeMfxq4zBXqX91vm9i4RS2RivBfN8SJdT9XTktWbFgOFq9ldcn8Kdeb4fP9mLeXde/nO5upOU5tuUnxbPEApDp6SSyQAAPoAAAAAAAABPujvP8sJlHC8Vl9S9kJv/AEnyb+xr7vAuE5gLi6LM1vFaTwq8lrVorst+1T3Lzi9ng495Z2dx/wBdXgaL0jwhJO7hX+S9/nz4k9MbEcQtsKpTvL2SjCC1bfu823okubMkpnpOzd9M1voyzl9TRb1a9ua2N96W5eb5EyeZRU5mt4Xh9V/Oo1upW9vgvl9xpc35vus11evU1jSjr1Keu7vfOT5+RoACiqqdTzZ1iCCiChRxrJIAA8mYAAAAAAAAA2+WczXmV6yurR6p7Jwb2TXJ8nyfD3p33g+L2uOUYX1jLWMl5p8YtcGmc2kz6Mc0Twa5VjXl9VXai9fZnujJctXpF+K5E20ndFWy9Gav0gwmm5ic8a7dP5Xyu7yLsABcnNSvOmHGXbUKWF03tqvrS/DDcn4yaf5CoyW9KN9K8xGrBvZSjCC/SpP+aTIkUNzXtSM6zgdsoLKNd7Wb8d/pkAARy5AAAAAAAAAAAABn4Di1XArijiFHfCSbXNbpR84trzMAH1Np5o8V0UyUuipZp7i+s6Zmhg9hK+tJayqpRpNc6i1Ul4R1l5IoXebrFswSxO1ssOlrrbqom3x60l1fdFaGlJFxN1tSZT4Nh30MNVL1bfknkvxv8QACMXYAAAAAAAAAAAACem1AAHQuTsbeYLOjez9fTqz/ABQ2Sfnpr+YEO6F76UoXVi3si4TX5k4y/piDYIK9uNVHH8VtlbXckS0z3fZ716kBzdU9LfXkv/dUXum18jUm5zlS9Df3kWtPrZv9UnLXz118zTFFJ/JnV7TLqKMuC9AADwSQAAAAAAAAAAAAAAAAAAAAAAAAAAAAAAAAAAACe9DlTq3laHOi37qlP+4P30NUetdXFVrdS015dapB6fy/AF1Z/wDEjmHSRr6+r7L0Nb0pWLs8QqVOFWMJr9PUf80H7yIlrdMuFyqU7fEqa9RyhJ90tHHXu1Uv1FUlbc07MrN3wSfr7GN8Fl5bvQAAjlwAAAAAAAAAAAAAAAAAAAAAAAAAAAAAAAAAAAAWt0MWMoU7q9ftShBfkTk/64+4+EryLhLwaxt7ea0k49eWzR61O1o+9JpflBsEFGxGkcgxa4VxeSSLTPLwW72NhjuE08ct62H1t1SLSe/R74y8pJPyOc7m3q2k529daSg3GSfBxejXvOmyp+lvK7t5rHLVdmekaunCWnZl4NLTxS4yI17FtU7a7i76MX6ildvW91Wn3/teiK4ABUHRAAAAAAAAAAAAAAAAAAAAAAAAAAAAAAAAAAb3JOBPMF5StpLWCfXqfhho2n4vSP5jRF4dG2VXl639PdR0rVtJST3xj7MPHa2+96cCRbRdZXyRS41fqztm0+1VuXz4fBLwAXxycGPiFhb4nTnZ3cVKE000+/8AZ8U+aMgBrM+01Olprc0c85sy1XyvcStKuri9tOf2o8PNbmufkaY6Ezble3zTQdrV2TW2nP7Mv+L3NfNIoTEcOucJqTs72LjOD0af7rmmtqZR3MHVVZrRnU8FxVX0WzU+3Trz5r35+BjAAil8AAAAAAAAAAAAAAAAAAAAAAAAAAAACQZOylcZrrejjrGlHR1J8lyXOT4e89U0up5Iwzz0QRuSR5JG86MMn/S1T6Vvo/VUn2U905r94x2Px0XMuMx7Cxt8NpwtLSKjCCSilyX7vjr3mQX0ESipyOTYpiFd9O5Hp3Lgv3UAAzFYAAACL54yVQzVT9JT0jXgn1JcGt/Ul3N8eDfinKAea6FWtmoz29xJbyKWJ5NHMt1a1rKcre5i4zi9HF7GmjyLyz1kWjmeH8RbaRuIrZLcppezL5Ph4FJXVrWspyt7mLjOL0cXsaaKKeBxPkdUwvFI7+PNbqlqvjkeQAMBbgAAAAAAAAAAAAAAAAAAAAAA2uWsuXeZ60bO02LfKbTahHm/kuL959pTqeSMcstEVDrreSQy3l27zNWjZ2i2b5z01UI8ZP5LiX3geCWmX6MLGxWkY729NZN75SfFv+y3I/GAZfscuUlaWEdF7UntlN6etJ8/hyNkXdvbqJZvU5hjOMVX9ezRuoWi4837AAEooAAAAAAAAAARXO2RbbNEHWo6QuIrsz4S09mfd3714bCVA8V0KtbNRIt7mS2kUsTyaOaL+wucMqStb2DhOOxxfD+67zHL9zhky0zXT7fYrRT6lRf0y5x193DjrRuK4Vd4LVlZ30HGceHPk0+KfMpJ7dxPkdQwrF47+jhWtV7rl6GIACOXQAAAAAAAAAAAAAAAAN/lHKF3mqr6OlrGlH16mmyPcucnyPVNLqeSMM01EFDkkeSR5ZVyreZqrfw9t2YR0dSo1sgvnJ8F8k2XngOAWOXKStLCOi4yenWm/tSfF/4j0wbBrPAKUbKwj1Yx83J8ZSfFv/NiM4ure3USzepzDF8Ykv69mndGtFx5v93AAEoogAAAAAAAAAAAAAAAaPNmU7TNVL0Nfszjq6dRLbF/OL4r5m8B5qpVSyZlhmrhrUkbyaObcYwe7wKrKyv49WUfdJcJRfFPmYR0HmzKdpmql6Gv2Zx1dOolti/nF8V8yicYwe7wKrKyv49WUfdJcJRfFPmUlxbuJ8jqOEYvRf0ZPdWtV7rl6GEACMXgAAAAAAAAAAJLknJtfNdXt6xow9efP7kfvP4LbyT9UUut7KMFxPHbxuWR5JDJmSbrNk+s24UIvt1NN7+zDnL4LjwTvDDcNtcIpQs7GCjCK0SX7t8W97Z+7Gxt8MpwtLOChCC0UVw/u+Ovee5eQQKJczluK4tJfycKFovd8/QAAkFMAAAAAAAAAAAAAAAAAAAAADQ5vynbZqo+hqaRqR206mnqvk+cXxXnwN8DzVSqlkzLDNXBIpI3k0c1Yphl1g9WdnfR6s4vRr9mnxTW1MxS+c75MoZqpdamlGvBdie7Xj1Jc4v4PbzTou6ta1lOVvcxcZxbUovY00Uc8Diq5HVMJxSi/iz0rWq91yPIAEcuQAAAAbXLeXbvM1eNnabOMptNqEeLfyXFn1J1PJGOWSiKh11vJIy8m5QuM11vRrWNKG2pU03fdj95/wDfc71w3DbXCKULOxgowitEl8W3xb3tnnguDWmAUYWNjHSMePGTe+Unxb/zYjOLy3gUS5nLMXxau/k3bqFovd8/QAAklIAAAAAAAAAAAAAAAAAAAAAAAAAAACAdJ+TPpODxiwj9bTXbivbguPfKK968EifgxyRqSnZZLsruSzmU0eq/K4M5gBMuknKP/j9f+MtI6UKzbSW6Et7h3LivNcCGlBXQ6KnSzr1rc0XUVM0ej/cvAAA8Ek9bS1rX04W1tFynNqMUuLb0SL9ydlejla3VvHR1JaSqTXtS03L7q3LzfFkX6Ksoq0h9N3se3NfVJ+zF75+MuHd+IsUt7ODZW29Wc66R4r18n00T7NOvN/C9fAAAnmpAAAAAAAAAAAAAAAAAAAAAAAAAAAAAAAAAGBjuD2+PUKlhdbprY+MWt0l3p7TnnFMNuMIrVLG7Wk4PR/Jrua0a7mdKlbdLuWvTQjjdstsNIVe+LekZeTen5lyIN5DtU7a1XobV0bxHqJvp632a9OVX96eRVJJMh5Xlma5UKi+qp6SqPu4R8ZNaeCb4EbW0vzIeXFly0hSqLSrU7dTnq1sj+VaLx1fEgWsXWV79EbXjuIfRWz2X2qty934euRIoxjBKMFolsSWzQ+gF6cqAAAAAAAAAAAAAAAAAAAAAAAAAAAAAAAAAAAAB43lpSv6c7W4WsZxcZLmpLRnsAfU2nmimcmZMqSxOpa3q1jaS60npsk0/q/KWyfhFlzHjTtKFGc7inFKU+r1pLfLqrSOvgj2MMMKiWSLLEsRrv5FXV3JLx7/N/jIAAzFYAAAAAAAAAAAAAAAAAAf/2Q=="/>
          <p:cNvSpPr>
            <a:spLocks noChangeAspect="1" noChangeArrowheads="1"/>
          </p:cNvSpPr>
          <p:nvPr/>
        </p:nvSpPr>
        <p:spPr bwMode="auto">
          <a:xfrm>
            <a:off x="1831975" y="-846138"/>
            <a:ext cx="2190750" cy="2085976"/>
          </a:xfrm>
          <a:prstGeom prst="rect">
            <a:avLst/>
          </a:prstGeom>
          <a:noFill/>
          <a:extLst>
            <a:ext uri="{909E8E84-426E-40DD-AFC4-6F175D3DCCD1}">
              <a14:hiddenFill xmlns:a14="http://schemas.microsoft.com/office/drawing/2010/main">
                <a:solidFill>
                  <a:srgbClr val="FFFFFF"/>
                </a:solidFill>
              </a14:hiddenFill>
            </a:ext>
          </a:extLst>
        </p:spPr>
        <p:txBody>
          <a:bodyPr/>
          <a:lstStyle/>
          <a:p>
            <a:pPr>
              <a:defRPr/>
            </a:pPr>
            <a:endParaRPr lang="en-GB" dirty="0">
              <a:solidFill>
                <a:prstClr val="black"/>
              </a:solidFill>
              <a:latin typeface="Calibri"/>
            </a:endParaRPr>
          </a:p>
        </p:txBody>
      </p:sp>
      <p:sp>
        <p:nvSpPr>
          <p:cNvPr id="8" name="Title 1"/>
          <p:cNvSpPr txBox="1">
            <a:spLocks/>
          </p:cNvSpPr>
          <p:nvPr/>
        </p:nvSpPr>
        <p:spPr>
          <a:xfrm>
            <a:off x="2209800" y="260351"/>
            <a:ext cx="7772400" cy="93662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a:t>Modelo financiero</a:t>
            </a:r>
            <a:endParaRPr lang="en-GB" altLang="en-US" dirty="0" smtClean="0"/>
          </a:p>
        </p:txBody>
      </p:sp>
    </p:spTree>
    <p:extLst>
      <p:ext uri="{BB962C8B-B14F-4D97-AF65-F5344CB8AC3E}">
        <p14:creationId xmlns:p14="http://schemas.microsoft.com/office/powerpoint/2010/main" val="67515617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a:xfrm>
            <a:off x="2063750" y="188913"/>
            <a:ext cx="7772400" cy="647700"/>
          </a:xfrm>
        </p:spPr>
        <p:txBody>
          <a:bodyPr>
            <a:normAutofit fontScale="90000"/>
          </a:bodyPr>
          <a:lstStyle/>
          <a:p>
            <a:r>
              <a:rPr lang="es-ES" dirty="0"/>
              <a:t>Elementos clave</a:t>
            </a:r>
            <a:endParaRPr lang="en-GB" altLang="en-US" dirty="0" smtClean="0">
              <a:latin typeface="Calibri" panose="020F0502020204030204" pitchFamily="34" charset="0"/>
            </a:endParaRPr>
          </a:p>
        </p:txBody>
      </p:sp>
      <p:sp>
        <p:nvSpPr>
          <p:cNvPr id="3" name="Content Placeholder 2"/>
          <p:cNvSpPr>
            <a:spLocks noGrp="1"/>
          </p:cNvSpPr>
          <p:nvPr>
            <p:ph idx="1"/>
          </p:nvPr>
        </p:nvSpPr>
        <p:spPr>
          <a:xfrm>
            <a:off x="2495550" y="1196976"/>
            <a:ext cx="8716736" cy="5472113"/>
          </a:xfrm>
        </p:spPr>
        <p:txBody>
          <a:bodyPr/>
          <a:lstStyle/>
          <a:p>
            <a:r>
              <a:rPr lang="en-US" dirty="0" err="1" smtClean="0"/>
              <a:t>Importante</a:t>
            </a:r>
            <a:r>
              <a:rPr lang="en-US" dirty="0" smtClean="0"/>
              <a:t> </a:t>
            </a:r>
            <a:r>
              <a:rPr lang="en-US" dirty="0" err="1"/>
              <a:t>establecer</a:t>
            </a:r>
            <a:r>
              <a:rPr lang="en-US" dirty="0"/>
              <a:t> </a:t>
            </a:r>
            <a:r>
              <a:rPr lang="en-US" dirty="0" err="1"/>
              <a:t>una</a:t>
            </a:r>
            <a:r>
              <a:rPr lang="en-US" dirty="0"/>
              <a:t> </a:t>
            </a:r>
            <a:r>
              <a:rPr lang="en-US" dirty="0" err="1"/>
              <a:t>relación</a:t>
            </a:r>
            <a:r>
              <a:rPr lang="en-US" dirty="0"/>
              <a:t> </a:t>
            </a:r>
            <a:r>
              <a:rPr lang="en-US" dirty="0" err="1"/>
              <a:t>comercial</a:t>
            </a:r>
            <a:r>
              <a:rPr lang="en-US" dirty="0"/>
              <a:t> </a:t>
            </a:r>
            <a:r>
              <a:rPr lang="en-US" dirty="0" err="1" smtClean="0"/>
              <a:t>directa</a:t>
            </a:r>
            <a:endParaRPr lang="en-US" dirty="0" smtClean="0"/>
          </a:p>
          <a:p>
            <a:r>
              <a:rPr lang="en-US" dirty="0" err="1" smtClean="0"/>
              <a:t>Es</a:t>
            </a:r>
            <a:r>
              <a:rPr lang="en-US" dirty="0" smtClean="0"/>
              <a:t> </a:t>
            </a:r>
            <a:r>
              <a:rPr lang="en-US" dirty="0" err="1"/>
              <a:t>importante</a:t>
            </a:r>
            <a:r>
              <a:rPr lang="en-US" dirty="0"/>
              <a:t> </a:t>
            </a:r>
            <a:r>
              <a:rPr lang="en-US" dirty="0" err="1" smtClean="0"/>
              <a:t>comenzar</a:t>
            </a:r>
            <a:r>
              <a:rPr lang="en-US" dirty="0" smtClean="0"/>
              <a:t> </a:t>
            </a:r>
            <a:r>
              <a:rPr lang="en-US" dirty="0"/>
              <a:t>con la </a:t>
            </a:r>
            <a:r>
              <a:rPr lang="en-US" dirty="0" err="1"/>
              <a:t>cantidad</a:t>
            </a:r>
            <a:r>
              <a:rPr lang="en-US" dirty="0"/>
              <a:t> que </a:t>
            </a:r>
            <a:r>
              <a:rPr lang="en-US" dirty="0" smtClean="0"/>
              <a:t>hay que </a:t>
            </a:r>
            <a:r>
              <a:rPr lang="en-US" dirty="0" err="1" smtClean="0"/>
              <a:t>pagar</a:t>
            </a:r>
            <a:r>
              <a:rPr lang="en-US" dirty="0" smtClean="0"/>
              <a:t> al </a:t>
            </a:r>
            <a:r>
              <a:rPr lang="en-US" dirty="0" err="1" smtClean="0"/>
              <a:t>agricultore</a:t>
            </a:r>
            <a:r>
              <a:rPr lang="en-US" dirty="0" smtClean="0"/>
              <a:t> </a:t>
            </a:r>
            <a:r>
              <a:rPr lang="en-US" dirty="0"/>
              <a:t>para que </a:t>
            </a:r>
            <a:r>
              <a:rPr lang="en-US" dirty="0" err="1" smtClean="0"/>
              <a:t>pueda</a:t>
            </a:r>
            <a:r>
              <a:rPr lang="en-US" dirty="0" smtClean="0"/>
              <a:t> </a:t>
            </a:r>
            <a:r>
              <a:rPr lang="en-US" dirty="0" err="1"/>
              <a:t>ganarse</a:t>
            </a:r>
            <a:r>
              <a:rPr lang="en-US" dirty="0"/>
              <a:t> la </a:t>
            </a:r>
            <a:r>
              <a:rPr lang="en-US" dirty="0" err="1" smtClean="0"/>
              <a:t>vida</a:t>
            </a:r>
            <a:r>
              <a:rPr lang="en-US" dirty="0" smtClean="0"/>
              <a:t> - </a:t>
            </a:r>
            <a:r>
              <a:rPr lang="en-US" dirty="0" err="1" smtClean="0"/>
              <a:t>luego</a:t>
            </a:r>
            <a:r>
              <a:rPr lang="en-US" dirty="0" smtClean="0"/>
              <a:t> </a:t>
            </a:r>
            <a:r>
              <a:rPr lang="en-US" dirty="0" err="1" smtClean="0"/>
              <a:t>calcular</a:t>
            </a:r>
            <a:r>
              <a:rPr lang="en-US" dirty="0" smtClean="0"/>
              <a:t> </a:t>
            </a:r>
            <a:r>
              <a:rPr lang="en-US" dirty="0" err="1" smtClean="0"/>
              <a:t>desde</a:t>
            </a:r>
            <a:r>
              <a:rPr lang="en-US" dirty="0" smtClean="0"/>
              <a:t> </a:t>
            </a:r>
            <a:r>
              <a:rPr lang="en-US" dirty="0" err="1" smtClean="0"/>
              <a:t>eso</a:t>
            </a:r>
            <a:r>
              <a:rPr lang="en-US" dirty="0" smtClean="0"/>
              <a:t> </a:t>
            </a:r>
            <a:r>
              <a:rPr lang="en-US" dirty="0" err="1" smtClean="0"/>
              <a:t>los</a:t>
            </a:r>
            <a:r>
              <a:rPr lang="en-US" dirty="0" smtClean="0"/>
              <a:t> </a:t>
            </a:r>
            <a:r>
              <a:rPr lang="en-US" dirty="0" err="1"/>
              <a:t>márgenes</a:t>
            </a:r>
            <a:r>
              <a:rPr lang="en-US" dirty="0"/>
              <a:t> para </a:t>
            </a:r>
            <a:r>
              <a:rPr lang="en-US" dirty="0" err="1"/>
              <a:t>cubrir</a:t>
            </a:r>
            <a:r>
              <a:rPr lang="en-US" dirty="0"/>
              <a:t> </a:t>
            </a:r>
            <a:r>
              <a:rPr lang="en-US" dirty="0" err="1"/>
              <a:t>los</a:t>
            </a:r>
            <a:r>
              <a:rPr lang="en-US" dirty="0"/>
              <a:t> </a:t>
            </a:r>
            <a:r>
              <a:rPr lang="en-US" dirty="0" err="1"/>
              <a:t>costos</a:t>
            </a:r>
            <a:r>
              <a:rPr lang="en-US" dirty="0"/>
              <a:t> y </a:t>
            </a:r>
            <a:r>
              <a:rPr lang="en-US" dirty="0" err="1"/>
              <a:t>crear</a:t>
            </a:r>
            <a:r>
              <a:rPr lang="en-US" dirty="0"/>
              <a:t> </a:t>
            </a:r>
            <a:r>
              <a:rPr lang="en-US" dirty="0" err="1"/>
              <a:t>empleo</a:t>
            </a:r>
            <a:r>
              <a:rPr lang="en-US" dirty="0"/>
              <a:t>.</a:t>
            </a:r>
          </a:p>
          <a:p>
            <a:pPr marL="0" indent="0">
              <a:buNone/>
              <a:defRPr/>
            </a:pPr>
            <a:endParaRPr lang="en-GB" dirty="0">
              <a:latin typeface="Calibri" pitchFamily="34" charset="0"/>
            </a:endParaRPr>
          </a:p>
        </p:txBody>
      </p:sp>
    </p:spTree>
    <p:extLst>
      <p:ext uri="{BB962C8B-B14F-4D97-AF65-F5344CB8AC3E}">
        <p14:creationId xmlns:p14="http://schemas.microsoft.com/office/powerpoint/2010/main" val="461752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
          <p:cNvPicPr>
            <a:picLocks noChangeAspect="1"/>
          </p:cNvPicPr>
          <p:nvPr/>
        </p:nvPicPr>
        <p:blipFill>
          <a:blip r:embed="rId3">
            <a:extLst>
              <a:ext uri="{28A0092B-C50C-407E-A947-70E740481C1C}">
                <a14:useLocalDpi xmlns:a14="http://schemas.microsoft.com/office/drawing/2010/main" val="0"/>
              </a:ext>
            </a:extLst>
          </a:blip>
          <a:srcRect l="39755" t="12968" r="6119" b="12779"/>
          <a:stretch>
            <a:fillRect/>
          </a:stretch>
        </p:blipFill>
        <p:spPr bwMode="auto">
          <a:xfrm>
            <a:off x="2630488" y="757238"/>
            <a:ext cx="6667500" cy="5143500"/>
          </a:xfrm>
          <a:prstGeom prst="rect">
            <a:avLst/>
          </a:prstGeom>
          <a:noFill/>
          <a:ln w="254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8133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
          <p:cNvPicPr>
            <a:picLocks noChangeAspect="1"/>
          </p:cNvPicPr>
          <p:nvPr/>
        </p:nvPicPr>
        <p:blipFill>
          <a:blip r:embed="rId3">
            <a:extLst>
              <a:ext uri="{28A0092B-C50C-407E-A947-70E740481C1C}">
                <a14:useLocalDpi xmlns:a14="http://schemas.microsoft.com/office/drawing/2010/main" val="0"/>
              </a:ext>
            </a:extLst>
          </a:blip>
          <a:srcRect l="39755" t="12968" r="6119" b="12779"/>
          <a:stretch>
            <a:fillRect/>
          </a:stretch>
        </p:blipFill>
        <p:spPr bwMode="auto">
          <a:xfrm>
            <a:off x="2630488" y="757238"/>
            <a:ext cx="6667500" cy="5143500"/>
          </a:xfrm>
          <a:prstGeom prst="rect">
            <a:avLst/>
          </a:prstGeom>
          <a:noFill/>
          <a:ln w="254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3" name="Line Callout 1 12"/>
          <p:cNvSpPr/>
          <p:nvPr/>
        </p:nvSpPr>
        <p:spPr>
          <a:xfrm>
            <a:off x="6943661" y="1710473"/>
            <a:ext cx="974106" cy="534150"/>
          </a:xfrm>
          <a:prstGeom prst="borderCallout1">
            <a:avLst>
              <a:gd name="adj1" fmla="val 4972"/>
              <a:gd name="adj2" fmla="val -2179"/>
              <a:gd name="adj3" fmla="val 5172"/>
              <a:gd name="adj4" fmla="val 8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Growing Communities</a:t>
            </a:r>
            <a:r>
              <a:rPr lang="en-GB" sz="1050" dirty="0">
                <a:ln>
                  <a:solidFill>
                    <a:prstClr val="black"/>
                  </a:solidFill>
                </a:ln>
                <a:solidFill>
                  <a:prstClr val="white"/>
                </a:solidFill>
              </a:rPr>
              <a:t> </a:t>
            </a:r>
          </a:p>
        </p:txBody>
      </p:sp>
      <p:sp>
        <p:nvSpPr>
          <p:cNvPr id="14" name="Line Callout 1 13"/>
          <p:cNvSpPr/>
          <p:nvPr/>
        </p:nvSpPr>
        <p:spPr>
          <a:xfrm>
            <a:off x="6699328" y="4031731"/>
            <a:ext cx="796409" cy="482994"/>
          </a:xfrm>
          <a:prstGeom prst="borderCallout1">
            <a:avLst>
              <a:gd name="adj1" fmla="val 4972"/>
              <a:gd name="adj2" fmla="val -2179"/>
              <a:gd name="adj3" fmla="val 6449"/>
              <a:gd name="adj4" fmla="val -2400"/>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050" dirty="0">
                <a:ln>
                  <a:solidFill>
                    <a:prstClr val="black"/>
                  </a:solidFill>
                </a:ln>
                <a:solidFill>
                  <a:prstClr val="white"/>
                </a:solidFill>
              </a:rPr>
              <a:t>Local Greens</a:t>
            </a:r>
          </a:p>
        </p:txBody>
      </p:sp>
      <p:sp>
        <p:nvSpPr>
          <p:cNvPr id="17" name="Line Callout 1 16"/>
          <p:cNvSpPr/>
          <p:nvPr/>
        </p:nvSpPr>
        <p:spPr>
          <a:xfrm>
            <a:off x="3945022" y="3993724"/>
            <a:ext cx="1082923" cy="473744"/>
          </a:xfrm>
          <a:prstGeom prst="borderCallout1">
            <a:avLst>
              <a:gd name="adj1" fmla="val -742"/>
              <a:gd name="adj2" fmla="val 103084"/>
              <a:gd name="adj3" fmla="val 4156"/>
              <a:gd name="adj4" fmla="val 99801"/>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Veg Box Kentish Town</a:t>
            </a:r>
            <a:endParaRPr lang="en-GB" sz="1050" dirty="0">
              <a:ln>
                <a:solidFill>
                  <a:prstClr val="black"/>
                </a:solidFill>
              </a:ln>
              <a:solidFill>
                <a:prstClr val="white"/>
              </a:solidFill>
            </a:endParaRPr>
          </a:p>
        </p:txBody>
      </p:sp>
      <p:sp>
        <p:nvSpPr>
          <p:cNvPr id="18" name="Line Callout 1 17"/>
          <p:cNvSpPr/>
          <p:nvPr/>
        </p:nvSpPr>
        <p:spPr>
          <a:xfrm>
            <a:off x="3309413" y="3083704"/>
            <a:ext cx="972692" cy="538760"/>
          </a:xfrm>
          <a:prstGeom prst="borderCallout1">
            <a:avLst>
              <a:gd name="adj1" fmla="val 52133"/>
              <a:gd name="adj2" fmla="val 98809"/>
              <a:gd name="adj3" fmla="val 47013"/>
              <a:gd name="adj4" fmla="val 98085"/>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Field to Fork Organics</a:t>
            </a:r>
            <a:endParaRPr lang="en-GB" sz="1050" dirty="0">
              <a:ln>
                <a:solidFill>
                  <a:prstClr val="black"/>
                </a:solidFill>
              </a:ln>
              <a:solidFill>
                <a:prstClr val="white"/>
              </a:solidFill>
            </a:endParaRPr>
          </a:p>
        </p:txBody>
      </p:sp>
      <p:sp>
        <p:nvSpPr>
          <p:cNvPr id="19" name="Line Callout 1 18"/>
          <p:cNvSpPr/>
          <p:nvPr/>
        </p:nvSpPr>
        <p:spPr>
          <a:xfrm>
            <a:off x="3973065" y="1694867"/>
            <a:ext cx="790089" cy="537760"/>
          </a:xfrm>
          <a:prstGeom prst="borderCallout1">
            <a:avLst>
              <a:gd name="adj1" fmla="val 93642"/>
              <a:gd name="adj2" fmla="val 96155"/>
              <a:gd name="adj3" fmla="val 94936"/>
              <a:gd name="adj4" fmla="val 95001"/>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Crop Drop</a:t>
            </a:r>
            <a:endParaRPr lang="en-GB" sz="1050" dirty="0">
              <a:ln>
                <a:solidFill>
                  <a:prstClr val="black"/>
                </a:solidFill>
              </a:ln>
              <a:solidFill>
                <a:prstClr val="white"/>
              </a:solidFill>
            </a:endParaRPr>
          </a:p>
        </p:txBody>
      </p:sp>
      <p:sp>
        <p:nvSpPr>
          <p:cNvPr id="20" name="Line Callout 1 19"/>
          <p:cNvSpPr/>
          <p:nvPr/>
        </p:nvSpPr>
        <p:spPr>
          <a:xfrm rot="16200000">
            <a:off x="5570115" y="971305"/>
            <a:ext cx="505889" cy="890543"/>
          </a:xfrm>
          <a:prstGeom prst="borderCallout1">
            <a:avLst>
              <a:gd name="adj1" fmla="val 4972"/>
              <a:gd name="adj2" fmla="val -2179"/>
              <a:gd name="adj3" fmla="val 3950"/>
              <a:gd name="adj4" fmla="val -3423"/>
            </a:avLst>
          </a:prstGeom>
          <a:noFill/>
          <a:ln w="3810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vert="vert" lIns="68580" tIns="34290" rIns="68580" bIns="34290" anchor="ctr"/>
          <a:lstStyle/>
          <a:p>
            <a:pPr algn="ctr">
              <a:defRPr/>
            </a:pPr>
            <a:r>
              <a:rPr lang="en-GB" sz="1200" dirty="0">
                <a:ln>
                  <a:solidFill>
                    <a:prstClr val="black"/>
                  </a:solidFill>
                </a:ln>
                <a:solidFill>
                  <a:prstClr val="white"/>
                </a:solidFill>
              </a:rPr>
              <a:t>Enfield Veg Company </a:t>
            </a:r>
            <a:endParaRPr lang="en-GB" sz="1050" dirty="0">
              <a:ln>
                <a:solidFill>
                  <a:prstClr val="black"/>
                </a:solidFill>
              </a:ln>
              <a:solidFill>
                <a:prstClr val="white"/>
              </a:solidFill>
            </a:endParaRPr>
          </a:p>
        </p:txBody>
      </p:sp>
      <p:sp>
        <p:nvSpPr>
          <p:cNvPr id="21" name="Line Callout 1 20"/>
          <p:cNvSpPr/>
          <p:nvPr/>
        </p:nvSpPr>
        <p:spPr>
          <a:xfrm>
            <a:off x="7206817" y="2993129"/>
            <a:ext cx="842641" cy="446963"/>
          </a:xfrm>
          <a:prstGeom prst="borderCallout1">
            <a:avLst>
              <a:gd name="adj1" fmla="val 4972"/>
              <a:gd name="adj2" fmla="val -2179"/>
              <a:gd name="adj3" fmla="val 6460"/>
              <a:gd name="adj4" fmla="val -1122"/>
            </a:avLst>
          </a:prstGeom>
          <a:noFill/>
          <a:ln w="3810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Organic Ilford</a:t>
            </a:r>
            <a:endParaRPr lang="en-GB" sz="1050" dirty="0">
              <a:ln>
                <a:solidFill>
                  <a:prstClr val="black"/>
                </a:solidFill>
              </a:ln>
              <a:solidFill>
                <a:prstClr val="white"/>
              </a:solidFill>
            </a:endParaRPr>
          </a:p>
        </p:txBody>
      </p:sp>
      <p:cxnSp>
        <p:nvCxnSpPr>
          <p:cNvPr id="35" name="Straight Arrow Connector 34"/>
          <p:cNvCxnSpPr/>
          <p:nvPr/>
        </p:nvCxnSpPr>
        <p:spPr>
          <a:xfrm flipV="1">
            <a:off x="5489576" y="2925764"/>
            <a:ext cx="244475" cy="200025"/>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6134101" y="2974976"/>
            <a:ext cx="206375" cy="16351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47" name="Oval 46"/>
          <p:cNvSpPr/>
          <p:nvPr/>
        </p:nvSpPr>
        <p:spPr>
          <a:xfrm>
            <a:off x="5934076" y="3573463"/>
            <a:ext cx="206375" cy="16351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48" name="Oval 47"/>
          <p:cNvSpPr/>
          <p:nvPr/>
        </p:nvSpPr>
        <p:spPr>
          <a:xfrm>
            <a:off x="5656264" y="3073401"/>
            <a:ext cx="206375" cy="16351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49" name="Oval 48"/>
          <p:cNvSpPr/>
          <p:nvPr/>
        </p:nvSpPr>
        <p:spPr>
          <a:xfrm>
            <a:off x="5292726" y="3106738"/>
            <a:ext cx="206375" cy="16351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50" name="Oval 49"/>
          <p:cNvSpPr/>
          <p:nvPr/>
        </p:nvSpPr>
        <p:spPr>
          <a:xfrm>
            <a:off x="5641976" y="2740026"/>
            <a:ext cx="206375" cy="16351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53" name="Oval 52"/>
          <p:cNvSpPr/>
          <p:nvPr/>
        </p:nvSpPr>
        <p:spPr>
          <a:xfrm>
            <a:off x="5970589" y="2573338"/>
            <a:ext cx="204787" cy="163512"/>
          </a:xfrm>
          <a:prstGeom prst="ellipse">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54" name="Oval 53"/>
          <p:cNvSpPr/>
          <p:nvPr/>
        </p:nvSpPr>
        <p:spPr>
          <a:xfrm>
            <a:off x="6699251" y="3073401"/>
            <a:ext cx="206375" cy="163513"/>
          </a:xfrm>
          <a:prstGeom prst="ellipse">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Tree>
    <p:extLst>
      <p:ext uri="{BB962C8B-B14F-4D97-AF65-F5344CB8AC3E}">
        <p14:creationId xmlns:p14="http://schemas.microsoft.com/office/powerpoint/2010/main" val="19286140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
          <p:cNvPicPr>
            <a:picLocks noChangeAspect="1"/>
          </p:cNvPicPr>
          <p:nvPr/>
        </p:nvPicPr>
        <p:blipFill>
          <a:blip r:embed="rId3">
            <a:extLst>
              <a:ext uri="{28A0092B-C50C-407E-A947-70E740481C1C}">
                <a14:useLocalDpi xmlns:a14="http://schemas.microsoft.com/office/drawing/2010/main" val="0"/>
              </a:ext>
            </a:extLst>
          </a:blip>
          <a:srcRect l="39755" t="12968" r="6119" b="12779"/>
          <a:stretch>
            <a:fillRect/>
          </a:stretch>
        </p:blipFill>
        <p:spPr bwMode="auto">
          <a:xfrm>
            <a:off x="2630488" y="757238"/>
            <a:ext cx="6667500" cy="5143500"/>
          </a:xfrm>
          <a:prstGeom prst="rect">
            <a:avLst/>
          </a:prstGeom>
          <a:noFill/>
          <a:ln w="254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3" name="Line Callout 1 12"/>
          <p:cNvSpPr/>
          <p:nvPr/>
        </p:nvSpPr>
        <p:spPr>
          <a:xfrm>
            <a:off x="6943661" y="1710473"/>
            <a:ext cx="974106" cy="534150"/>
          </a:xfrm>
          <a:prstGeom prst="borderCallout1">
            <a:avLst>
              <a:gd name="adj1" fmla="val 4972"/>
              <a:gd name="adj2" fmla="val -2179"/>
              <a:gd name="adj3" fmla="val 5172"/>
              <a:gd name="adj4" fmla="val 8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Growing Communities</a:t>
            </a:r>
            <a:r>
              <a:rPr lang="en-GB" sz="1050" dirty="0">
                <a:ln>
                  <a:solidFill>
                    <a:prstClr val="black"/>
                  </a:solidFill>
                </a:ln>
                <a:solidFill>
                  <a:prstClr val="white"/>
                </a:solidFill>
              </a:rPr>
              <a:t> </a:t>
            </a:r>
          </a:p>
        </p:txBody>
      </p:sp>
      <p:sp>
        <p:nvSpPr>
          <p:cNvPr id="14" name="Line Callout 1 13"/>
          <p:cNvSpPr/>
          <p:nvPr/>
        </p:nvSpPr>
        <p:spPr>
          <a:xfrm>
            <a:off x="6699328" y="4031731"/>
            <a:ext cx="796409" cy="482994"/>
          </a:xfrm>
          <a:prstGeom prst="borderCallout1">
            <a:avLst>
              <a:gd name="adj1" fmla="val 4972"/>
              <a:gd name="adj2" fmla="val -2179"/>
              <a:gd name="adj3" fmla="val 6449"/>
              <a:gd name="adj4" fmla="val -2400"/>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050" dirty="0">
                <a:ln>
                  <a:solidFill>
                    <a:prstClr val="black"/>
                  </a:solidFill>
                </a:ln>
                <a:solidFill>
                  <a:prstClr val="white"/>
                </a:solidFill>
              </a:rPr>
              <a:t>Local Greens</a:t>
            </a:r>
          </a:p>
        </p:txBody>
      </p:sp>
      <p:sp>
        <p:nvSpPr>
          <p:cNvPr id="17" name="Line Callout 1 16"/>
          <p:cNvSpPr/>
          <p:nvPr/>
        </p:nvSpPr>
        <p:spPr>
          <a:xfrm>
            <a:off x="3945022" y="3993724"/>
            <a:ext cx="1082923" cy="473744"/>
          </a:xfrm>
          <a:prstGeom prst="borderCallout1">
            <a:avLst>
              <a:gd name="adj1" fmla="val -742"/>
              <a:gd name="adj2" fmla="val 103084"/>
              <a:gd name="adj3" fmla="val 4156"/>
              <a:gd name="adj4" fmla="val 99801"/>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Veg Box Kentish Town</a:t>
            </a:r>
            <a:endParaRPr lang="en-GB" sz="1050" dirty="0">
              <a:ln>
                <a:solidFill>
                  <a:prstClr val="black"/>
                </a:solidFill>
              </a:ln>
              <a:solidFill>
                <a:prstClr val="white"/>
              </a:solidFill>
            </a:endParaRPr>
          </a:p>
        </p:txBody>
      </p:sp>
      <p:sp>
        <p:nvSpPr>
          <p:cNvPr id="18" name="Line Callout 1 17"/>
          <p:cNvSpPr/>
          <p:nvPr/>
        </p:nvSpPr>
        <p:spPr>
          <a:xfrm>
            <a:off x="3309413" y="3083704"/>
            <a:ext cx="972692" cy="538760"/>
          </a:xfrm>
          <a:prstGeom prst="borderCallout1">
            <a:avLst>
              <a:gd name="adj1" fmla="val 52133"/>
              <a:gd name="adj2" fmla="val 98809"/>
              <a:gd name="adj3" fmla="val 47013"/>
              <a:gd name="adj4" fmla="val 98085"/>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Field to Fork Organics</a:t>
            </a:r>
            <a:endParaRPr lang="en-GB" sz="1050" dirty="0">
              <a:ln>
                <a:solidFill>
                  <a:prstClr val="black"/>
                </a:solidFill>
              </a:ln>
              <a:solidFill>
                <a:prstClr val="white"/>
              </a:solidFill>
            </a:endParaRPr>
          </a:p>
        </p:txBody>
      </p:sp>
      <p:sp>
        <p:nvSpPr>
          <p:cNvPr id="19" name="Line Callout 1 18"/>
          <p:cNvSpPr/>
          <p:nvPr/>
        </p:nvSpPr>
        <p:spPr>
          <a:xfrm>
            <a:off x="3973065" y="1694867"/>
            <a:ext cx="790089" cy="537760"/>
          </a:xfrm>
          <a:prstGeom prst="borderCallout1">
            <a:avLst>
              <a:gd name="adj1" fmla="val 93642"/>
              <a:gd name="adj2" fmla="val 96155"/>
              <a:gd name="adj3" fmla="val 94936"/>
              <a:gd name="adj4" fmla="val 95001"/>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Crop Drop</a:t>
            </a:r>
            <a:endParaRPr lang="en-GB" sz="1050" dirty="0">
              <a:ln>
                <a:solidFill>
                  <a:prstClr val="black"/>
                </a:solidFill>
              </a:ln>
              <a:solidFill>
                <a:prstClr val="white"/>
              </a:solidFill>
            </a:endParaRPr>
          </a:p>
        </p:txBody>
      </p:sp>
      <p:sp>
        <p:nvSpPr>
          <p:cNvPr id="20" name="Line Callout 1 19"/>
          <p:cNvSpPr/>
          <p:nvPr/>
        </p:nvSpPr>
        <p:spPr>
          <a:xfrm rot="16200000">
            <a:off x="5570115" y="971305"/>
            <a:ext cx="505889" cy="890543"/>
          </a:xfrm>
          <a:prstGeom prst="borderCallout1">
            <a:avLst>
              <a:gd name="adj1" fmla="val 4972"/>
              <a:gd name="adj2" fmla="val -2179"/>
              <a:gd name="adj3" fmla="val 3950"/>
              <a:gd name="adj4" fmla="val -3423"/>
            </a:avLst>
          </a:prstGeom>
          <a:noFill/>
          <a:ln w="3810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vert="vert" lIns="68580" tIns="34290" rIns="68580" bIns="34290" anchor="ctr"/>
          <a:lstStyle/>
          <a:p>
            <a:pPr algn="ctr">
              <a:defRPr/>
            </a:pPr>
            <a:r>
              <a:rPr lang="en-GB" sz="1200" dirty="0">
                <a:ln>
                  <a:solidFill>
                    <a:prstClr val="black"/>
                  </a:solidFill>
                </a:ln>
                <a:solidFill>
                  <a:prstClr val="white"/>
                </a:solidFill>
              </a:rPr>
              <a:t>Enfield Veg Company </a:t>
            </a:r>
            <a:endParaRPr lang="en-GB" sz="1050" dirty="0">
              <a:ln>
                <a:solidFill>
                  <a:prstClr val="black"/>
                </a:solidFill>
              </a:ln>
              <a:solidFill>
                <a:prstClr val="white"/>
              </a:solidFill>
            </a:endParaRPr>
          </a:p>
        </p:txBody>
      </p:sp>
      <p:sp>
        <p:nvSpPr>
          <p:cNvPr id="21" name="Line Callout 1 20"/>
          <p:cNvSpPr/>
          <p:nvPr/>
        </p:nvSpPr>
        <p:spPr>
          <a:xfrm>
            <a:off x="7206817" y="2993129"/>
            <a:ext cx="842641" cy="446963"/>
          </a:xfrm>
          <a:prstGeom prst="borderCallout1">
            <a:avLst>
              <a:gd name="adj1" fmla="val 4972"/>
              <a:gd name="adj2" fmla="val -2179"/>
              <a:gd name="adj3" fmla="val 6460"/>
              <a:gd name="adj4" fmla="val -1122"/>
            </a:avLst>
          </a:prstGeom>
          <a:noFill/>
          <a:ln w="3810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200" dirty="0">
                <a:ln>
                  <a:solidFill>
                    <a:prstClr val="black"/>
                  </a:solidFill>
                </a:ln>
                <a:solidFill>
                  <a:prstClr val="white"/>
                </a:solidFill>
              </a:rPr>
              <a:t>Organic Ilford</a:t>
            </a:r>
            <a:endParaRPr lang="en-GB" sz="1050" dirty="0">
              <a:ln>
                <a:solidFill>
                  <a:prstClr val="black"/>
                </a:solidFill>
              </a:ln>
              <a:solidFill>
                <a:prstClr val="white"/>
              </a:solidFill>
            </a:endParaRPr>
          </a:p>
        </p:txBody>
      </p:sp>
      <p:sp>
        <p:nvSpPr>
          <p:cNvPr id="27" name="6-Point Star 26"/>
          <p:cNvSpPr/>
          <p:nvPr/>
        </p:nvSpPr>
        <p:spPr>
          <a:xfrm>
            <a:off x="6162675" y="2252663"/>
            <a:ext cx="285750" cy="277812"/>
          </a:xfrm>
          <a:prstGeom prst="star6">
            <a:avLst/>
          </a:prstGeom>
          <a:solidFill>
            <a:srgbClr val="CC00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28" name="6-Point Star 27"/>
          <p:cNvSpPr/>
          <p:nvPr/>
        </p:nvSpPr>
        <p:spPr>
          <a:xfrm>
            <a:off x="6373814" y="2593976"/>
            <a:ext cx="280987" cy="271463"/>
          </a:xfrm>
          <a:prstGeom prst="star6">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29" name="6-Point Star 28"/>
          <p:cNvSpPr/>
          <p:nvPr/>
        </p:nvSpPr>
        <p:spPr>
          <a:xfrm>
            <a:off x="6459538" y="3257550"/>
            <a:ext cx="246062" cy="292100"/>
          </a:xfrm>
          <a:prstGeom prst="star6">
            <a:avLst/>
          </a:prstGeom>
          <a:solidFill>
            <a:srgbClr val="6600CC"/>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30" name="6-Point Star 29"/>
          <p:cNvSpPr/>
          <p:nvPr/>
        </p:nvSpPr>
        <p:spPr>
          <a:xfrm>
            <a:off x="2849564" y="2425701"/>
            <a:ext cx="300037" cy="354013"/>
          </a:xfrm>
          <a:prstGeom prst="star6">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31" name="6-Point Star 30"/>
          <p:cNvSpPr/>
          <p:nvPr/>
        </p:nvSpPr>
        <p:spPr>
          <a:xfrm>
            <a:off x="8688389" y="4757738"/>
            <a:ext cx="263525" cy="317500"/>
          </a:xfrm>
          <a:prstGeom prst="star6">
            <a:avLst/>
          </a:prstGeom>
          <a:solidFill>
            <a:srgbClr val="FF0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cxnSp>
        <p:nvCxnSpPr>
          <p:cNvPr id="33" name="Straight Arrow Connector 32"/>
          <p:cNvCxnSpPr>
            <a:endCxn id="49" idx="1"/>
          </p:cNvCxnSpPr>
          <p:nvPr/>
        </p:nvCxnSpPr>
        <p:spPr>
          <a:xfrm>
            <a:off x="3114676" y="2616200"/>
            <a:ext cx="2208213" cy="51435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5489576" y="2925764"/>
            <a:ext cx="244475" cy="200025"/>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6134101" y="2974976"/>
            <a:ext cx="206375" cy="16351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47" name="Oval 46"/>
          <p:cNvSpPr/>
          <p:nvPr/>
        </p:nvSpPr>
        <p:spPr>
          <a:xfrm>
            <a:off x="5934076" y="3573463"/>
            <a:ext cx="206375" cy="16351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48" name="Oval 47"/>
          <p:cNvSpPr/>
          <p:nvPr/>
        </p:nvSpPr>
        <p:spPr>
          <a:xfrm>
            <a:off x="5656264" y="3073401"/>
            <a:ext cx="206375" cy="16351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49" name="Oval 48"/>
          <p:cNvSpPr/>
          <p:nvPr/>
        </p:nvSpPr>
        <p:spPr>
          <a:xfrm>
            <a:off x="5292726" y="3106738"/>
            <a:ext cx="206375" cy="16351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50" name="Oval 49"/>
          <p:cNvSpPr/>
          <p:nvPr/>
        </p:nvSpPr>
        <p:spPr>
          <a:xfrm>
            <a:off x="5641976" y="2740026"/>
            <a:ext cx="206375" cy="16351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53" name="Oval 52"/>
          <p:cNvSpPr/>
          <p:nvPr/>
        </p:nvSpPr>
        <p:spPr>
          <a:xfrm>
            <a:off x="5970589" y="2573338"/>
            <a:ext cx="204787" cy="163512"/>
          </a:xfrm>
          <a:prstGeom prst="ellipse">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sp>
        <p:nvSpPr>
          <p:cNvPr id="54" name="Oval 53"/>
          <p:cNvSpPr/>
          <p:nvPr/>
        </p:nvSpPr>
        <p:spPr>
          <a:xfrm>
            <a:off x="6699251" y="3073401"/>
            <a:ext cx="206375" cy="163513"/>
          </a:xfrm>
          <a:prstGeom prst="ellipse">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cxnSp>
        <p:nvCxnSpPr>
          <p:cNvPr id="56" name="Straight Arrow Connector 55"/>
          <p:cNvCxnSpPr>
            <a:endCxn id="47" idx="7"/>
          </p:cNvCxnSpPr>
          <p:nvPr/>
        </p:nvCxnSpPr>
        <p:spPr>
          <a:xfrm flipH="1" flipV="1">
            <a:off x="6110288" y="3597275"/>
            <a:ext cx="2578100" cy="12334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endCxn id="48" idx="6"/>
          </p:cNvCxnSpPr>
          <p:nvPr/>
        </p:nvCxnSpPr>
        <p:spPr>
          <a:xfrm flipH="1">
            <a:off x="5862639" y="3073400"/>
            <a:ext cx="249237" cy="825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endCxn id="46" idx="4"/>
          </p:cNvCxnSpPr>
          <p:nvPr/>
        </p:nvCxnSpPr>
        <p:spPr>
          <a:xfrm flipV="1">
            <a:off x="6102350" y="3138488"/>
            <a:ext cx="134938" cy="4111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2" name="6-Point Star 81"/>
          <p:cNvSpPr/>
          <p:nvPr/>
        </p:nvSpPr>
        <p:spPr>
          <a:xfrm>
            <a:off x="5678488" y="3860800"/>
            <a:ext cx="304800" cy="266700"/>
          </a:xfrm>
          <a:prstGeom prst="star6">
            <a:avLst/>
          </a:prstGeom>
          <a:solidFill>
            <a:srgbClr val="FFFF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cxnSp>
        <p:nvCxnSpPr>
          <p:cNvPr id="83" name="Straight Arrow Connector 82"/>
          <p:cNvCxnSpPr/>
          <p:nvPr/>
        </p:nvCxnSpPr>
        <p:spPr>
          <a:xfrm flipV="1">
            <a:off x="5835650" y="3660775"/>
            <a:ext cx="90488" cy="28098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flipV="1">
            <a:off x="5808664" y="3249614"/>
            <a:ext cx="130175" cy="30003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48" idx="7"/>
            <a:endCxn id="50" idx="4"/>
          </p:cNvCxnSpPr>
          <p:nvPr/>
        </p:nvCxnSpPr>
        <p:spPr>
          <a:xfrm flipH="1" flipV="1">
            <a:off x="5745163" y="2903538"/>
            <a:ext cx="87312" cy="19526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3" name="6-Point Star 92"/>
          <p:cNvSpPr/>
          <p:nvPr/>
        </p:nvSpPr>
        <p:spPr>
          <a:xfrm>
            <a:off x="8402639" y="2590800"/>
            <a:ext cx="263525" cy="317500"/>
          </a:xfrm>
          <a:prstGeom prst="star6">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dirty="0">
              <a:solidFill>
                <a:prstClr val="white"/>
              </a:solidFill>
            </a:endParaRPr>
          </a:p>
        </p:txBody>
      </p:sp>
      <p:cxnSp>
        <p:nvCxnSpPr>
          <p:cNvPr id="94" name="Straight Arrow Connector 93"/>
          <p:cNvCxnSpPr/>
          <p:nvPr/>
        </p:nvCxnSpPr>
        <p:spPr>
          <a:xfrm flipH="1">
            <a:off x="6346825" y="2746376"/>
            <a:ext cx="2032000" cy="31591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47" idx="1"/>
          </p:cNvCxnSpPr>
          <p:nvPr/>
        </p:nvCxnSpPr>
        <p:spPr>
          <a:xfrm flipH="1" flipV="1">
            <a:off x="5489576" y="3294063"/>
            <a:ext cx="474663" cy="30321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a:off x="6218238" y="3135313"/>
            <a:ext cx="165100" cy="46831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V="1">
            <a:off x="5354639" y="2844801"/>
            <a:ext cx="301625" cy="23971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a:stCxn id="28" idx="1"/>
          </p:cNvCxnSpPr>
          <p:nvPr/>
        </p:nvCxnSpPr>
        <p:spPr>
          <a:xfrm flipH="1">
            <a:off x="6415088" y="2797176"/>
            <a:ext cx="239712" cy="238125"/>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a:off x="5475289" y="2857500"/>
            <a:ext cx="865187" cy="30480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a:stCxn id="27" idx="2"/>
          </p:cNvCxnSpPr>
          <p:nvPr/>
        </p:nvCxnSpPr>
        <p:spPr>
          <a:xfrm flipH="1">
            <a:off x="6189664" y="2530475"/>
            <a:ext cx="115887" cy="160338"/>
          </a:xfrm>
          <a:prstGeom prst="straightConnector1">
            <a:avLst/>
          </a:prstGeom>
          <a:ln w="38100">
            <a:solidFill>
              <a:srgbClr val="CC00FF"/>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a:off x="6364289" y="2466976"/>
            <a:ext cx="490537" cy="606425"/>
          </a:xfrm>
          <a:prstGeom prst="straightConnector1">
            <a:avLst/>
          </a:prstGeom>
          <a:ln w="38100">
            <a:solidFill>
              <a:srgbClr val="CC00FF"/>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flipH="1">
            <a:off x="5813426" y="2466976"/>
            <a:ext cx="301625" cy="263525"/>
          </a:xfrm>
          <a:prstGeom prst="straightConnector1">
            <a:avLst/>
          </a:prstGeom>
          <a:ln w="38100">
            <a:solidFill>
              <a:srgbClr val="CC00FF"/>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flipH="1" flipV="1">
            <a:off x="6340476" y="3094039"/>
            <a:ext cx="187325" cy="193675"/>
          </a:xfrm>
          <a:prstGeom prst="straightConnector1">
            <a:avLst/>
          </a:prstGeom>
          <a:ln w="38100">
            <a:solidFill>
              <a:srgbClr val="6600CC"/>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flipV="1">
            <a:off x="6705601" y="3217863"/>
            <a:ext cx="149225" cy="271462"/>
          </a:xfrm>
          <a:prstGeom prst="straightConnector1">
            <a:avLst/>
          </a:prstGeom>
          <a:ln w="38100">
            <a:solidFill>
              <a:srgbClr val="6600CC"/>
            </a:solidFill>
            <a:tailEnd type="triangle"/>
          </a:ln>
        </p:spPr>
        <p:style>
          <a:lnRef idx="1">
            <a:schemeClr val="accent1"/>
          </a:lnRef>
          <a:fillRef idx="0">
            <a:schemeClr val="accent1"/>
          </a:fillRef>
          <a:effectRef idx="0">
            <a:schemeClr val="accent1"/>
          </a:effectRef>
          <a:fontRef idx="minor">
            <a:schemeClr val="tx1"/>
          </a:fontRef>
        </p:style>
      </p:cxnSp>
      <p:sp>
        <p:nvSpPr>
          <p:cNvPr id="152" name="Oval 151"/>
          <p:cNvSpPr/>
          <p:nvPr/>
        </p:nvSpPr>
        <p:spPr>
          <a:xfrm>
            <a:off x="7496176" y="4826000"/>
            <a:ext cx="1084263"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Ripple Farm</a:t>
            </a:r>
          </a:p>
        </p:txBody>
      </p:sp>
      <p:sp>
        <p:nvSpPr>
          <p:cNvPr id="153" name="Oval 152"/>
          <p:cNvSpPr/>
          <p:nvPr/>
        </p:nvSpPr>
        <p:spPr>
          <a:xfrm>
            <a:off x="8069264" y="1841500"/>
            <a:ext cx="1114425" cy="6858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Sara Green Organics</a:t>
            </a:r>
          </a:p>
        </p:txBody>
      </p:sp>
      <p:sp>
        <p:nvSpPr>
          <p:cNvPr id="154" name="Oval 153"/>
          <p:cNvSpPr/>
          <p:nvPr/>
        </p:nvSpPr>
        <p:spPr>
          <a:xfrm>
            <a:off x="6430963" y="820739"/>
            <a:ext cx="1065212" cy="638175"/>
          </a:xfrm>
          <a:prstGeom prst="ellipse">
            <a:avLst/>
          </a:prstGeom>
          <a:noFill/>
          <a:ln w="3810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Forty Hall </a:t>
            </a:r>
          </a:p>
        </p:txBody>
      </p:sp>
      <p:sp>
        <p:nvSpPr>
          <p:cNvPr id="155" name="Oval 154"/>
          <p:cNvSpPr/>
          <p:nvPr/>
        </p:nvSpPr>
        <p:spPr>
          <a:xfrm>
            <a:off x="2684463" y="1706564"/>
            <a:ext cx="1136650" cy="638175"/>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Westmill</a:t>
            </a:r>
          </a:p>
        </p:txBody>
      </p:sp>
      <p:sp>
        <p:nvSpPr>
          <p:cNvPr id="156" name="Oval 155"/>
          <p:cNvSpPr/>
          <p:nvPr/>
        </p:nvSpPr>
        <p:spPr>
          <a:xfrm>
            <a:off x="7704138" y="968375"/>
            <a:ext cx="1116012" cy="68580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GC Market Gardens</a:t>
            </a:r>
          </a:p>
        </p:txBody>
      </p:sp>
      <p:sp>
        <p:nvSpPr>
          <p:cNvPr id="157" name="Oval 156"/>
          <p:cNvSpPr/>
          <p:nvPr/>
        </p:nvSpPr>
        <p:spPr>
          <a:xfrm>
            <a:off x="7754938" y="3589338"/>
            <a:ext cx="1116012" cy="685800"/>
          </a:xfrm>
          <a:prstGeom prst="ellipse">
            <a:avLst/>
          </a:prstGeom>
          <a:noFill/>
          <a:ln w="3810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GC Starter Farm</a:t>
            </a:r>
          </a:p>
        </p:txBody>
      </p:sp>
      <p:cxnSp>
        <p:nvCxnSpPr>
          <p:cNvPr id="159" name="Straight Arrow Connector 158"/>
          <p:cNvCxnSpPr>
            <a:endCxn id="53" idx="4"/>
          </p:cNvCxnSpPr>
          <p:nvPr/>
        </p:nvCxnSpPr>
        <p:spPr>
          <a:xfrm flipV="1">
            <a:off x="5848351" y="2736851"/>
            <a:ext cx="225425" cy="857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1" name="Oval 160"/>
          <p:cNvSpPr/>
          <p:nvPr/>
        </p:nvSpPr>
        <p:spPr>
          <a:xfrm>
            <a:off x="5121275" y="4521200"/>
            <a:ext cx="1085850" cy="6858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GB" sz="1350" b="1" dirty="0">
                <a:solidFill>
                  <a:prstClr val="black"/>
                </a:solidFill>
              </a:rPr>
              <a:t>Calabaza Growers</a:t>
            </a:r>
          </a:p>
        </p:txBody>
      </p:sp>
    </p:spTree>
    <p:extLst>
      <p:ext uri="{BB962C8B-B14F-4D97-AF65-F5344CB8AC3E}">
        <p14:creationId xmlns:p14="http://schemas.microsoft.com/office/powerpoint/2010/main" val="181795019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495599" y="1628801"/>
            <a:ext cx="8455429" cy="22320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2800" dirty="0" err="1">
                <a:latin typeface="Calibri" pitchFamily="34" charset="0"/>
              </a:rPr>
              <a:t>Por</a:t>
            </a:r>
            <a:r>
              <a:rPr lang="en-GB" sz="2800" dirty="0">
                <a:latin typeface="Calibri" pitchFamily="34" charset="0"/>
              </a:rPr>
              <a:t> </a:t>
            </a:r>
            <a:r>
              <a:rPr lang="en-GB" sz="2800" dirty="0" err="1">
                <a:latin typeface="Calibri" pitchFamily="34" charset="0"/>
              </a:rPr>
              <a:t>ahora</a:t>
            </a:r>
            <a:r>
              <a:rPr lang="is-IS" sz="2800" dirty="0">
                <a:latin typeface="Calibri" pitchFamily="34" charset="0"/>
              </a:rPr>
              <a:t>…0.2% de gastos </a:t>
            </a:r>
            <a:r>
              <a:rPr lang="is-IS" sz="2800" dirty="0" smtClean="0">
                <a:latin typeface="Calibri" pitchFamily="34" charset="0"/>
              </a:rPr>
              <a:t>(en comida) en </a:t>
            </a:r>
            <a:r>
              <a:rPr lang="is-IS" sz="2800" dirty="0">
                <a:latin typeface="Calibri" pitchFamily="34" charset="0"/>
              </a:rPr>
              <a:t>Londres</a:t>
            </a:r>
            <a:endParaRPr lang="en-GB" sz="2800" dirty="0">
              <a:latin typeface="Calibri" pitchFamily="34" charset="0"/>
            </a:endParaRPr>
          </a:p>
          <a:p>
            <a:pPr>
              <a:defRPr/>
            </a:pPr>
            <a:r>
              <a:rPr lang="en-GB" sz="2800" dirty="0">
                <a:latin typeface="Calibri" pitchFamily="34" charset="0"/>
              </a:rPr>
              <a:t>Si </a:t>
            </a:r>
            <a:r>
              <a:rPr lang="en-GB" sz="2800" dirty="0" err="1">
                <a:latin typeface="Calibri" pitchFamily="34" charset="0"/>
              </a:rPr>
              <a:t>los</a:t>
            </a:r>
            <a:r>
              <a:rPr lang="en-GB" sz="2800" dirty="0">
                <a:latin typeface="Calibri" pitchFamily="34" charset="0"/>
              </a:rPr>
              <a:t> 6 </a:t>
            </a:r>
            <a:r>
              <a:rPr lang="en-GB" sz="2800" dirty="0" err="1">
                <a:latin typeface="Calibri" pitchFamily="34" charset="0"/>
              </a:rPr>
              <a:t>grupos</a:t>
            </a:r>
            <a:r>
              <a:rPr lang="en-GB" sz="2800" dirty="0">
                <a:latin typeface="Calibri" pitchFamily="34" charset="0"/>
              </a:rPr>
              <a:t> </a:t>
            </a:r>
            <a:r>
              <a:rPr lang="en-GB" sz="2800" dirty="0" err="1">
                <a:latin typeface="Calibri" pitchFamily="34" charset="0"/>
              </a:rPr>
              <a:t>serian</a:t>
            </a:r>
            <a:r>
              <a:rPr lang="en-GB" sz="2800" dirty="0">
                <a:latin typeface="Calibri" pitchFamily="34" charset="0"/>
              </a:rPr>
              <a:t> </a:t>
            </a:r>
            <a:r>
              <a:rPr lang="en-GB" sz="2800" dirty="0" err="1">
                <a:latin typeface="Calibri" pitchFamily="34" charset="0"/>
              </a:rPr>
              <a:t>como</a:t>
            </a:r>
            <a:r>
              <a:rPr lang="en-GB" sz="2800" dirty="0">
                <a:latin typeface="Calibri" pitchFamily="34" charset="0"/>
              </a:rPr>
              <a:t> GC = 0.8%</a:t>
            </a:r>
          </a:p>
          <a:p>
            <a:pPr>
              <a:defRPr/>
            </a:pPr>
            <a:r>
              <a:rPr lang="en-GB" sz="2800" dirty="0">
                <a:latin typeface="Calibri" pitchFamily="34" charset="0"/>
              </a:rPr>
              <a:t>Con 30 </a:t>
            </a:r>
            <a:r>
              <a:rPr lang="en-GB" sz="2800" dirty="0" err="1">
                <a:latin typeface="Calibri" pitchFamily="34" charset="0"/>
              </a:rPr>
              <a:t>grupos</a:t>
            </a:r>
            <a:r>
              <a:rPr lang="en-GB" sz="2800" dirty="0">
                <a:latin typeface="Calibri" pitchFamily="34" charset="0"/>
              </a:rPr>
              <a:t> </a:t>
            </a:r>
            <a:r>
              <a:rPr lang="en-GB" sz="2800" dirty="0" err="1">
                <a:latin typeface="Calibri" pitchFamily="34" charset="0"/>
              </a:rPr>
              <a:t>en</a:t>
            </a:r>
            <a:r>
              <a:rPr lang="en-GB" sz="2800" dirty="0">
                <a:latin typeface="Calibri" pitchFamily="34" charset="0"/>
              </a:rPr>
              <a:t> </a:t>
            </a:r>
            <a:r>
              <a:rPr lang="en-GB" sz="2800" dirty="0" err="1">
                <a:latin typeface="Calibri" pitchFamily="34" charset="0"/>
              </a:rPr>
              <a:t>Londres</a:t>
            </a:r>
            <a:r>
              <a:rPr lang="en-GB" sz="2800" dirty="0">
                <a:latin typeface="Calibri" pitchFamily="34" charset="0"/>
              </a:rPr>
              <a:t> </a:t>
            </a:r>
            <a:r>
              <a:rPr lang="en-GB" sz="2800" dirty="0" err="1">
                <a:latin typeface="Calibri" pitchFamily="34" charset="0"/>
              </a:rPr>
              <a:t>como</a:t>
            </a:r>
            <a:r>
              <a:rPr lang="en-GB" sz="2800" dirty="0">
                <a:latin typeface="Calibri" pitchFamily="34" charset="0"/>
              </a:rPr>
              <a:t> GC = 4%...</a:t>
            </a:r>
          </a:p>
          <a:p>
            <a:pPr>
              <a:defRPr/>
            </a:pPr>
            <a:endParaRPr lang="en-GB" sz="2800" dirty="0">
              <a:latin typeface="Calibri" pitchFamily="34" charset="0"/>
            </a:endParaRPr>
          </a:p>
          <a:p>
            <a:pPr marL="0" indent="0">
              <a:buNone/>
              <a:defRPr/>
            </a:pPr>
            <a:endParaRPr lang="en-GB" sz="2800" dirty="0">
              <a:latin typeface="Calibri" pitchFamily="34" charset="0"/>
            </a:endParaRPr>
          </a:p>
        </p:txBody>
      </p:sp>
    </p:spTree>
    <p:extLst>
      <p:ext uri="{BB962C8B-B14F-4D97-AF65-F5344CB8AC3E}">
        <p14:creationId xmlns:p14="http://schemas.microsoft.com/office/powerpoint/2010/main" val="44796252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2" name="Picture 6"/>
          <p:cNvPicPr>
            <a:picLocks noChangeAspect="1" noChangeArrowheads="1"/>
          </p:cNvPicPr>
          <p:nvPr/>
        </p:nvPicPr>
        <p:blipFill>
          <a:blip r:embed="rId3">
            <a:extLst>
              <a:ext uri="{28A0092B-C50C-407E-A947-70E740481C1C}">
                <a14:useLocalDpi xmlns:a14="http://schemas.microsoft.com/office/drawing/2010/main" val="0"/>
              </a:ext>
            </a:extLst>
          </a:blip>
          <a:srcRect l="3612" t="10278" r="5663" b="5537"/>
          <a:stretch>
            <a:fillRect/>
          </a:stretch>
        </p:blipFill>
        <p:spPr bwMode="auto">
          <a:xfrm>
            <a:off x="9322867" y="5336002"/>
            <a:ext cx="1868487" cy="108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16387" name="Picture 14"/>
          <p:cNvPicPr>
            <a:picLocks noChangeAspect="1" noChangeArrowheads="1"/>
          </p:cNvPicPr>
          <p:nvPr/>
        </p:nvPicPr>
        <p:blipFill rotWithShape="1">
          <a:blip r:embed="rId4">
            <a:extLst>
              <a:ext uri="{28A0092B-C50C-407E-A947-70E740481C1C}">
                <a14:useLocalDpi xmlns:a14="http://schemas.microsoft.com/office/drawing/2010/main" val="0"/>
              </a:ext>
            </a:extLst>
          </a:blip>
          <a:srcRect t="108"/>
          <a:stretch/>
        </p:blipFill>
        <p:spPr bwMode="auto">
          <a:xfrm>
            <a:off x="4312603" y="325120"/>
            <a:ext cx="3943350" cy="4161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18" descr="ttp://www.trailart.co.uk/wp-content/uploads/2017/06/mcsmini.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4153" y="4834903"/>
            <a:ext cx="29718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22" descr="ttps://cdn.thebiggive.org.uk/files/charitylogos/original/j5qrs5v79wut60f.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703" y="5422900"/>
            <a:ext cx="32639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24" descr="mage result for MSC fis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39401" y="3295968"/>
            <a:ext cx="1337041" cy="179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42360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1981200" y="290513"/>
            <a:ext cx="7752735" cy="792162"/>
          </a:xfrm>
        </p:spPr>
        <p:txBody>
          <a:bodyPr>
            <a:normAutofit/>
          </a:bodyPr>
          <a:lstStyle/>
          <a:p>
            <a:r>
              <a:rPr lang="es-ES" sz="3600" dirty="0"/>
              <a:t>¿Por qué </a:t>
            </a:r>
            <a:r>
              <a:rPr lang="es-ES" sz="3600" dirty="0" err="1" smtClean="0"/>
              <a:t>Sustainable</a:t>
            </a:r>
            <a:r>
              <a:rPr lang="es-ES" sz="3600" dirty="0" smtClean="0"/>
              <a:t> </a:t>
            </a:r>
            <a:r>
              <a:rPr lang="es-ES" sz="3600" dirty="0" err="1" smtClean="0"/>
              <a:t>Fish</a:t>
            </a:r>
            <a:r>
              <a:rPr lang="es-ES" sz="3600" dirty="0" smtClean="0"/>
              <a:t> </a:t>
            </a:r>
            <a:r>
              <a:rPr lang="es-ES" sz="3600" dirty="0" err="1" smtClean="0"/>
              <a:t>Cities</a:t>
            </a:r>
            <a:r>
              <a:rPr lang="es-ES" sz="3600" dirty="0" smtClean="0"/>
              <a:t>?</a:t>
            </a:r>
            <a:endParaRPr lang="en-GB" altLang="en-US" sz="4000" dirty="0">
              <a:ea typeface="ＭＳ Ｐゴシック" charset="-128"/>
            </a:endParaRPr>
          </a:p>
        </p:txBody>
      </p:sp>
      <p:pic>
        <p:nvPicPr>
          <p:cNvPr id="5129" name="Picture 9" descr="ttps://infobeautiful4.s3.amazonaws.com/2015/05/940_biomass_of_popular_fish.png"/>
          <p:cNvPicPr>
            <a:picLocks noChangeAspect="1" noChangeArrowheads="1"/>
          </p:cNvPicPr>
          <p:nvPr/>
        </p:nvPicPr>
        <p:blipFill>
          <a:blip r:embed="rId3">
            <a:extLst>
              <a:ext uri="{28A0092B-C50C-407E-A947-70E740481C1C}">
                <a14:useLocalDpi xmlns:a14="http://schemas.microsoft.com/office/drawing/2010/main" val="0"/>
              </a:ext>
            </a:extLst>
          </a:blip>
          <a:srcRect l="49847" t="9229" b="12436"/>
          <a:stretch>
            <a:fillRect/>
          </a:stretch>
        </p:blipFill>
        <p:spPr bwMode="auto">
          <a:xfrm>
            <a:off x="6118225" y="1412875"/>
            <a:ext cx="4491038" cy="405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ttps://infobeautiful4.s3.amazonaws.com/2015/05/940_biomass_of_popular_fish.png"/>
          <p:cNvPicPr>
            <a:picLocks noChangeAspect="1" noChangeArrowheads="1"/>
          </p:cNvPicPr>
          <p:nvPr/>
        </p:nvPicPr>
        <p:blipFill>
          <a:blip r:embed="rId3">
            <a:extLst>
              <a:ext uri="{28A0092B-C50C-407E-A947-70E740481C1C}">
                <a14:useLocalDpi xmlns:a14="http://schemas.microsoft.com/office/drawing/2010/main" val="0"/>
              </a:ext>
            </a:extLst>
          </a:blip>
          <a:srcRect t="9013" r="50545" b="13164"/>
          <a:stretch>
            <a:fillRect/>
          </a:stretch>
        </p:blipFill>
        <p:spPr bwMode="auto">
          <a:xfrm>
            <a:off x="1524000" y="1412875"/>
            <a:ext cx="4427538"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1" descr="ttps://infobeautiful4.s3.amazonaws.com/2015/05/940_biomass_of_popular_fish.png"/>
          <p:cNvPicPr>
            <a:picLocks noChangeAspect="1" noChangeArrowheads="1"/>
          </p:cNvPicPr>
          <p:nvPr/>
        </p:nvPicPr>
        <p:blipFill>
          <a:blip r:embed="rId3">
            <a:extLst>
              <a:ext uri="{28A0092B-C50C-407E-A947-70E740481C1C}">
                <a14:useLocalDpi xmlns:a14="http://schemas.microsoft.com/office/drawing/2010/main" val="0"/>
              </a:ext>
            </a:extLst>
          </a:blip>
          <a:srcRect t="86790"/>
          <a:stretch>
            <a:fillRect/>
          </a:stretch>
        </p:blipFill>
        <p:spPr bwMode="auto">
          <a:xfrm>
            <a:off x="2838450" y="5553076"/>
            <a:ext cx="65151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t="-6815" b="-6815"/>
          <a:stretch>
            <a:fillRect/>
          </a:stretch>
        </p:blipFill>
        <p:spPr bwMode="auto">
          <a:xfrm>
            <a:off x="10210800" y="5802313"/>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19588290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981200" y="307976"/>
            <a:ext cx="8229600" cy="777875"/>
          </a:xfrm>
        </p:spPr>
        <p:txBody>
          <a:bodyPr/>
          <a:lstStyle/>
          <a:p>
            <a:pPr algn="l"/>
            <a:r>
              <a:rPr lang="en-GB" altLang="en-US" sz="3600" b="1" dirty="0">
                <a:ea typeface="ＭＳ Ｐゴシック" charset="-128"/>
              </a:rPr>
              <a:t>Sustainable Fish </a:t>
            </a:r>
            <a:r>
              <a:rPr lang="en-GB" altLang="en-US" sz="3600" b="1" dirty="0" smtClean="0">
                <a:ea typeface="ＭＳ Ｐゴシック" charset="-128"/>
              </a:rPr>
              <a:t>City</a:t>
            </a:r>
            <a:endParaRPr lang="en-GB" altLang="en-US" sz="3600" b="1" dirty="0">
              <a:ea typeface="ＭＳ Ｐゴシック" charset="-128"/>
            </a:endParaRPr>
          </a:p>
        </p:txBody>
      </p:sp>
      <p:sp>
        <p:nvSpPr>
          <p:cNvPr id="19458" name="Content Placeholder 2"/>
          <p:cNvSpPr>
            <a:spLocks noGrp="1"/>
          </p:cNvSpPr>
          <p:nvPr>
            <p:ph idx="1"/>
          </p:nvPr>
        </p:nvSpPr>
        <p:spPr>
          <a:xfrm>
            <a:off x="1919288" y="1236664"/>
            <a:ext cx="6913562" cy="2263775"/>
          </a:xfrm>
        </p:spPr>
        <p:txBody>
          <a:bodyPr>
            <a:normAutofit fontScale="92500"/>
          </a:bodyPr>
          <a:lstStyle/>
          <a:p>
            <a:r>
              <a:rPr lang="es-ES" sz="2400" dirty="0"/>
              <a:t>Comenzó con un objetivo ambicioso de pescado 100% sostenible en los Juegos Olímpicos de </a:t>
            </a:r>
            <a:r>
              <a:rPr lang="es-ES" sz="2400" dirty="0" smtClean="0"/>
              <a:t>2012</a:t>
            </a:r>
          </a:p>
          <a:p>
            <a:r>
              <a:rPr lang="es-ES" sz="2400" dirty="0" smtClean="0"/>
              <a:t>Comenzó </a:t>
            </a:r>
            <a:r>
              <a:rPr lang="es-ES" sz="2400" dirty="0"/>
              <a:t>una campaña para hacer que todos los mariscos servidos en Londres sean </a:t>
            </a:r>
            <a:r>
              <a:rPr lang="es-ES" sz="2400" dirty="0" smtClean="0"/>
              <a:t>sostenibles.</a:t>
            </a:r>
          </a:p>
          <a:p>
            <a:r>
              <a:rPr lang="es-ES" sz="2400" dirty="0" smtClean="0"/>
              <a:t>En </a:t>
            </a:r>
            <a:r>
              <a:rPr lang="es-ES" sz="2400" dirty="0"/>
              <a:t>2014, se centró en ciudades y pueblos de todo el Reino Unido convirtiéndose en </a:t>
            </a:r>
            <a:r>
              <a:rPr lang="es-ES" sz="2400" dirty="0" err="1"/>
              <a:t>Sustainable</a:t>
            </a:r>
            <a:r>
              <a:rPr lang="es-ES" sz="2400" dirty="0"/>
              <a:t> </a:t>
            </a:r>
            <a:r>
              <a:rPr lang="es-ES" sz="2400" dirty="0" err="1"/>
              <a:t>Fish</a:t>
            </a:r>
            <a:r>
              <a:rPr lang="es-ES" sz="2400" dirty="0"/>
              <a:t> </a:t>
            </a:r>
            <a:r>
              <a:rPr lang="es-ES" sz="2400" dirty="0" err="1"/>
              <a:t>Cities</a:t>
            </a:r>
            <a:r>
              <a:rPr lang="es-ES" sz="2400" dirty="0"/>
              <a:t>.</a:t>
            </a:r>
            <a:endParaRPr lang="en-GB" altLang="en-US" sz="2400" dirty="0">
              <a:ea typeface="ＭＳ Ｐゴシック" charset="-128"/>
            </a:endParaRPr>
          </a:p>
        </p:txBody>
      </p:sp>
      <p:sp>
        <p:nvSpPr>
          <p:cNvPr id="3" name="TextBox 2"/>
          <p:cNvSpPr txBox="1"/>
          <p:nvPr/>
        </p:nvSpPr>
        <p:spPr>
          <a:xfrm>
            <a:off x="2760664" y="3930651"/>
            <a:ext cx="2897187" cy="830997"/>
          </a:xfrm>
          <a:prstGeom prst="rect">
            <a:avLst/>
          </a:prstGeom>
          <a:solidFill>
            <a:schemeClr val="accent1">
              <a:lumMod val="20000"/>
              <a:lumOff val="80000"/>
            </a:schemeClr>
          </a:solidFill>
          <a:ln w="28575">
            <a:solidFill>
              <a:schemeClr val="accent1"/>
            </a:solidFill>
          </a:ln>
        </p:spPr>
        <p:txBody>
          <a:bodyPr>
            <a:spAutoFit/>
          </a:bodyPr>
          <a:lstStyle/>
          <a:p>
            <a:pPr marL="0" lvl="1">
              <a:defRPr/>
            </a:pPr>
            <a:r>
              <a:rPr lang="es-ES" sz="1600" dirty="0"/>
              <a:t>Haga que las empresas </a:t>
            </a:r>
            <a:r>
              <a:rPr lang="es-ES" sz="1600" dirty="0" smtClean="0"/>
              <a:t>con peces se </a:t>
            </a:r>
            <a:r>
              <a:rPr lang="es-ES" sz="1600" dirty="0"/>
              <a:t>comprometan solo con peces </a:t>
            </a:r>
            <a:r>
              <a:rPr lang="es-ES" sz="1600" dirty="0" smtClean="0"/>
              <a:t>sustentables</a:t>
            </a:r>
            <a:endParaRPr lang="en-GB" altLang="en-US" sz="1600" dirty="0">
              <a:ea typeface="ＭＳ Ｐゴシック" pitchFamily="34" charset="-128"/>
            </a:endParaRPr>
          </a:p>
        </p:txBody>
      </p:sp>
      <p:sp>
        <p:nvSpPr>
          <p:cNvPr id="4" name="TextBox 3"/>
          <p:cNvSpPr txBox="1"/>
          <p:nvPr/>
        </p:nvSpPr>
        <p:spPr>
          <a:xfrm>
            <a:off x="2778126" y="4894264"/>
            <a:ext cx="2879725" cy="338554"/>
          </a:xfrm>
          <a:prstGeom prst="rect">
            <a:avLst/>
          </a:prstGeom>
          <a:solidFill>
            <a:schemeClr val="accent1">
              <a:lumMod val="20000"/>
              <a:lumOff val="80000"/>
            </a:schemeClr>
          </a:solidFill>
          <a:ln w="28575">
            <a:solidFill>
              <a:schemeClr val="accent1"/>
            </a:solidFill>
          </a:ln>
        </p:spPr>
        <p:txBody>
          <a:bodyPr>
            <a:spAutoFit/>
          </a:bodyPr>
          <a:lstStyle/>
          <a:p>
            <a:pPr marL="0" lvl="1">
              <a:defRPr/>
            </a:pPr>
            <a:r>
              <a:rPr lang="es-ES" sz="1600" dirty="0"/>
              <a:t>Impulsar el cambio a gran escala</a:t>
            </a:r>
            <a:endParaRPr lang="en-GB" altLang="en-US" sz="1600" dirty="0">
              <a:ea typeface="ＭＳ Ｐゴシック" pitchFamily="34" charset="-128"/>
            </a:endParaRPr>
          </a:p>
        </p:txBody>
      </p:sp>
      <p:sp>
        <p:nvSpPr>
          <p:cNvPr id="5" name="TextBox 4"/>
          <p:cNvSpPr txBox="1"/>
          <p:nvPr/>
        </p:nvSpPr>
        <p:spPr>
          <a:xfrm>
            <a:off x="2778126" y="5372100"/>
            <a:ext cx="2879725" cy="830997"/>
          </a:xfrm>
          <a:prstGeom prst="rect">
            <a:avLst/>
          </a:prstGeom>
          <a:solidFill>
            <a:schemeClr val="accent1">
              <a:lumMod val="20000"/>
              <a:lumOff val="80000"/>
            </a:schemeClr>
          </a:solidFill>
          <a:ln w="28575">
            <a:solidFill>
              <a:schemeClr val="accent1"/>
            </a:solidFill>
          </a:ln>
        </p:spPr>
        <p:txBody>
          <a:bodyPr>
            <a:spAutoFit/>
          </a:bodyPr>
          <a:lstStyle/>
          <a:p>
            <a:pPr marL="0" lvl="1">
              <a:defRPr/>
            </a:pPr>
            <a:r>
              <a:rPr lang="es-ES" sz="1600" dirty="0"/>
              <a:t>Involucrar a las empresas de catering en cuestiones de sostenibilidad</a:t>
            </a:r>
            <a:endParaRPr lang="en-GB" altLang="en-US" sz="1600" dirty="0">
              <a:ea typeface="ＭＳ Ｐゴシック" pitchFamily="34" charset="-128"/>
            </a:endParaRPr>
          </a:p>
        </p:txBody>
      </p:sp>
      <p:sp>
        <p:nvSpPr>
          <p:cNvPr id="6" name="TextBox 5"/>
          <p:cNvSpPr txBox="1"/>
          <p:nvPr/>
        </p:nvSpPr>
        <p:spPr>
          <a:xfrm>
            <a:off x="7613650" y="4602164"/>
            <a:ext cx="2160588" cy="922337"/>
          </a:xfrm>
          <a:prstGeom prst="rect">
            <a:avLst/>
          </a:prstGeom>
          <a:solidFill>
            <a:schemeClr val="accent5">
              <a:lumMod val="20000"/>
              <a:lumOff val="80000"/>
            </a:schemeClr>
          </a:solidFill>
          <a:ln w="28575">
            <a:solidFill>
              <a:schemeClr val="accent5">
                <a:lumMod val="75000"/>
              </a:schemeClr>
            </a:solidFill>
          </a:ln>
        </p:spPr>
        <p:txBody>
          <a:bodyPr>
            <a:spAutoFit/>
          </a:bodyPr>
          <a:lstStyle/>
          <a:p>
            <a:pPr marL="0" lvl="1">
              <a:defRPr/>
            </a:pPr>
            <a:r>
              <a:rPr lang="es-ES" dirty="0" smtClean="0"/>
              <a:t>Revolucionar </a:t>
            </a:r>
            <a:r>
              <a:rPr lang="es-ES" dirty="0"/>
              <a:t>la demanda de pescado sostenible</a:t>
            </a:r>
            <a:endParaRPr lang="en-GB" altLang="en-US" dirty="0">
              <a:ea typeface="ＭＳ Ｐゴシック" pitchFamily="34" charset="-128"/>
            </a:endParaRPr>
          </a:p>
        </p:txBody>
      </p:sp>
      <p:sp>
        <p:nvSpPr>
          <p:cNvPr id="7" name="Right Arrow 6"/>
          <p:cNvSpPr/>
          <p:nvPr/>
        </p:nvSpPr>
        <p:spPr>
          <a:xfrm>
            <a:off x="6096000" y="4171950"/>
            <a:ext cx="1079500" cy="1784350"/>
          </a:xfrm>
          <a:prstGeom prst="right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t="-6815" b="-6815"/>
          <a:stretch>
            <a:fillRect/>
          </a:stretch>
        </p:blipFill>
        <p:spPr bwMode="auto">
          <a:xfrm>
            <a:off x="10251103" y="5664200"/>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111504743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981200" y="260350"/>
            <a:ext cx="8229600" cy="941388"/>
          </a:xfrm>
        </p:spPr>
        <p:txBody>
          <a:bodyPr/>
          <a:lstStyle/>
          <a:p>
            <a:r>
              <a:rPr lang="en-GB" altLang="en-US" dirty="0" smtClean="0">
                <a:ea typeface="ＭＳ Ｐゴシック" charset="-128"/>
              </a:rPr>
              <a:t>Como?</a:t>
            </a:r>
            <a:endParaRPr lang="en-GB" altLang="en-US" dirty="0">
              <a:ea typeface="ＭＳ Ｐゴシック" charset="-128"/>
            </a:endParaRPr>
          </a:p>
        </p:txBody>
      </p:sp>
      <p:sp>
        <p:nvSpPr>
          <p:cNvPr id="3" name="Content Placeholder 2"/>
          <p:cNvSpPr>
            <a:spLocks noGrp="1"/>
          </p:cNvSpPr>
          <p:nvPr>
            <p:ph idx="1"/>
          </p:nvPr>
        </p:nvSpPr>
        <p:spPr>
          <a:xfrm>
            <a:off x="6600824" y="4654551"/>
            <a:ext cx="3470275" cy="1958975"/>
          </a:xfrm>
        </p:spPr>
        <p:txBody>
          <a:bodyPr/>
          <a:lstStyle/>
          <a:p>
            <a:pPr marL="457200" lvl="1" indent="0">
              <a:buNone/>
              <a:defRPr/>
            </a:pPr>
            <a:r>
              <a:rPr lang="es-ES" sz="2000" b="1" dirty="0"/>
              <a:t>Alrededor de temas </a:t>
            </a:r>
            <a:r>
              <a:rPr lang="es-ES" sz="2000" b="1" dirty="0" smtClean="0"/>
              <a:t>de:</a:t>
            </a:r>
          </a:p>
          <a:p>
            <a:pPr lvl="1">
              <a:defRPr/>
            </a:pPr>
            <a:r>
              <a:rPr lang="es-ES" sz="2000" dirty="0" smtClean="0"/>
              <a:t>Evita </a:t>
            </a:r>
            <a:r>
              <a:rPr lang="es-ES" sz="2000" dirty="0"/>
              <a:t>lo </a:t>
            </a:r>
            <a:r>
              <a:rPr lang="es-ES" sz="2000" dirty="0" smtClean="0"/>
              <a:t>peor</a:t>
            </a:r>
          </a:p>
          <a:p>
            <a:pPr lvl="1">
              <a:defRPr/>
            </a:pPr>
            <a:r>
              <a:rPr lang="es-ES" sz="2000" dirty="0" smtClean="0"/>
              <a:t>Promueva </a:t>
            </a:r>
            <a:r>
              <a:rPr lang="es-ES" sz="2000" dirty="0"/>
              <a:t>lo </a:t>
            </a:r>
            <a:r>
              <a:rPr lang="es-ES" sz="2000" dirty="0" smtClean="0"/>
              <a:t>mejor</a:t>
            </a:r>
          </a:p>
          <a:p>
            <a:pPr lvl="1">
              <a:defRPr/>
            </a:pPr>
            <a:r>
              <a:rPr lang="es-ES" sz="2000" dirty="0" smtClean="0"/>
              <a:t>Mejora </a:t>
            </a:r>
            <a:r>
              <a:rPr lang="es-ES" sz="2000" dirty="0"/>
              <a:t>el resto</a:t>
            </a:r>
            <a:endParaRPr lang="en-GB" sz="2000" dirty="0"/>
          </a:p>
        </p:txBody>
      </p:sp>
      <p:pic>
        <p:nvPicPr>
          <p:cNvPr id="798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05375">
            <a:off x="8001000" y="1743075"/>
            <a:ext cx="1746250" cy="2547938"/>
          </a:xfrm>
          <a:prstGeom prst="rect">
            <a:avLst/>
          </a:prstGeom>
          <a:noFill/>
          <a:ln w="9525">
            <a:solidFill>
              <a:schemeClr val="tx1"/>
            </a:solidFill>
            <a:miter lim="800000"/>
            <a:headEnd/>
            <a:tailEnd/>
          </a:ln>
          <a:effectLst>
            <a:outerShdw blurRad="114300" dist="38100" dir="5400000" sx="100999" sy="100999" algn="t" rotWithShape="0">
              <a:srgbClr val="000000">
                <a:alpha val="39998"/>
              </a:srgbClr>
            </a:outerShdw>
          </a:effectLst>
          <a:extLst>
            <a:ext uri="{909E8E84-426E-40DD-AFC4-6F175D3DCCD1}">
              <a14:hiddenFill xmlns:a14="http://schemas.microsoft.com/office/drawing/2010/main">
                <a:solidFill>
                  <a:schemeClr val="accent1"/>
                </a:solidFill>
              </a14:hiddenFill>
            </a:ext>
          </a:extLst>
        </p:spPr>
      </p:pic>
      <p:grpSp>
        <p:nvGrpSpPr>
          <p:cNvPr id="20484" name="Group 4"/>
          <p:cNvGrpSpPr>
            <a:grpSpLocks/>
          </p:cNvGrpSpPr>
          <p:nvPr/>
        </p:nvGrpSpPr>
        <p:grpSpPr bwMode="auto">
          <a:xfrm>
            <a:off x="1905000" y="1451123"/>
            <a:ext cx="5199063" cy="3652840"/>
            <a:chOff x="251519" y="1575989"/>
            <a:chExt cx="4911453" cy="3652635"/>
          </a:xfrm>
        </p:grpSpPr>
        <p:pic>
          <p:nvPicPr>
            <p:cNvPr id="204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1575989"/>
              <a:ext cx="4911453" cy="3652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707246" y="1862488"/>
              <a:ext cx="2223275" cy="2954489"/>
            </a:xfrm>
            <a:prstGeom prst="rect">
              <a:avLst/>
            </a:prstGeom>
            <a:solidFill>
              <a:srgbClr val="0E61A6"/>
            </a:solidFill>
            <a:effectLst>
              <a:softEdge rad="0"/>
            </a:effectLst>
          </p:spPr>
          <p:txBody>
            <a:bodyPr wrap="square">
              <a:spAutoFit/>
            </a:bodyPr>
            <a:lstStyle/>
            <a:p>
              <a:pPr>
                <a:spcAft>
                  <a:spcPts val="1200"/>
                </a:spcAft>
                <a:defRPr/>
              </a:pPr>
              <a:r>
                <a:rPr lang="es-ES" sz="2800" b="1" dirty="0">
                  <a:solidFill>
                    <a:schemeClr val="bg1"/>
                  </a:solidFill>
                </a:rPr>
                <a:t>La </a:t>
              </a:r>
              <a:r>
                <a:rPr lang="es-ES" sz="2800" b="1" dirty="0" smtClean="0">
                  <a:solidFill>
                    <a:schemeClr val="bg1"/>
                  </a:solidFill>
                </a:rPr>
                <a:t>prenda</a:t>
              </a:r>
              <a:endParaRPr lang="es-ES" sz="2000" dirty="0" smtClean="0">
                <a:solidFill>
                  <a:schemeClr val="bg1"/>
                </a:solidFill>
              </a:endParaRPr>
            </a:p>
            <a:p>
              <a:pPr marL="342900" indent="-342900">
                <a:spcAft>
                  <a:spcPts val="1200"/>
                </a:spcAft>
                <a:buFont typeface="Arial" charset="0"/>
                <a:buChar char="•"/>
                <a:defRPr/>
              </a:pPr>
              <a:r>
                <a:rPr lang="es-ES" sz="1600" dirty="0" smtClean="0">
                  <a:solidFill>
                    <a:schemeClr val="bg1"/>
                  </a:solidFill>
                </a:rPr>
                <a:t>Específico </a:t>
              </a:r>
              <a:r>
                <a:rPr lang="es-ES" sz="1600" dirty="0">
                  <a:solidFill>
                    <a:schemeClr val="bg1"/>
                  </a:solidFill>
                </a:rPr>
                <a:t>y claro, pero </a:t>
              </a:r>
              <a:r>
                <a:rPr lang="es-ES" sz="1600" dirty="0" smtClean="0">
                  <a:solidFill>
                    <a:schemeClr val="bg1"/>
                  </a:solidFill>
                </a:rPr>
                <a:t>flexible</a:t>
              </a:r>
            </a:p>
            <a:p>
              <a:pPr marL="342900" indent="-342900">
                <a:spcAft>
                  <a:spcPts val="1200"/>
                </a:spcAft>
                <a:buFont typeface="Arial" charset="0"/>
                <a:buChar char="•"/>
                <a:defRPr/>
              </a:pPr>
              <a:r>
                <a:rPr lang="es-ES" sz="1600" dirty="0" smtClean="0">
                  <a:solidFill>
                    <a:schemeClr val="bg1"/>
                  </a:solidFill>
                </a:rPr>
                <a:t>Acordado con la colaboración </a:t>
              </a:r>
              <a:r>
                <a:rPr lang="es-ES" sz="1600" dirty="0">
                  <a:solidFill>
                    <a:schemeClr val="bg1"/>
                  </a:solidFill>
                </a:rPr>
                <a:t>de </a:t>
              </a:r>
              <a:r>
                <a:rPr lang="es-ES" sz="1600" dirty="0" smtClean="0">
                  <a:solidFill>
                    <a:schemeClr val="bg1"/>
                  </a:solidFill>
                </a:rPr>
                <a:t>organizaciones</a:t>
              </a:r>
            </a:p>
            <a:p>
              <a:pPr marL="342900" indent="-342900">
                <a:spcAft>
                  <a:spcPts val="1200"/>
                </a:spcAft>
                <a:buFont typeface="Arial" charset="0"/>
                <a:buChar char="•"/>
                <a:defRPr/>
              </a:pPr>
              <a:r>
                <a:rPr lang="es-ES" sz="1600" dirty="0" smtClean="0">
                  <a:solidFill>
                    <a:schemeClr val="bg1"/>
                  </a:solidFill>
                </a:rPr>
                <a:t>Diferente </a:t>
              </a:r>
              <a:r>
                <a:rPr lang="es-ES" sz="1600" dirty="0">
                  <a:solidFill>
                    <a:schemeClr val="bg1"/>
                  </a:solidFill>
                </a:rPr>
                <a:t>para grandes y pequeñas empresas</a:t>
              </a:r>
              <a:endParaRPr lang="en-GB" sz="1050" b="1" dirty="0">
                <a:solidFill>
                  <a:schemeClr val="bg1"/>
                </a:solidFill>
                <a:latin typeface="Arial" pitchFamily="34" charset="0"/>
                <a:ea typeface="ＭＳ Ｐゴシック" pitchFamily="34" charset="-128"/>
              </a:endParaRPr>
            </a:p>
          </p:txBody>
        </p:sp>
      </p:gr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t="-6815" b="-6815"/>
          <a:stretch>
            <a:fillRect/>
          </a:stretch>
        </p:blipFill>
        <p:spPr bwMode="auto">
          <a:xfrm>
            <a:off x="10353040" y="5684204"/>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192657418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97000"/>
            <a:ext cx="9144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t="-6815" b="-6815"/>
          <a:stretch>
            <a:fillRect/>
          </a:stretch>
        </p:blipFill>
        <p:spPr bwMode="auto">
          <a:xfrm>
            <a:off x="10444480" y="5770564"/>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1738474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pPr eaLnBrk="1" hangingPunct="1"/>
            <a:r>
              <a:rPr lang="en-US" altLang="en-US" dirty="0" smtClean="0">
                <a:ea typeface="ＭＳ Ｐゴシック" charset="-128"/>
              </a:rPr>
              <a:t>Hasta </a:t>
            </a:r>
            <a:r>
              <a:rPr lang="en-US" altLang="en-US" dirty="0" err="1" smtClean="0">
                <a:ea typeface="ＭＳ Ｐゴシック" charset="-128"/>
              </a:rPr>
              <a:t>ahora</a:t>
            </a:r>
            <a:r>
              <a:rPr lang="is-IS" altLang="en-US" dirty="0" smtClean="0">
                <a:ea typeface="ＭＳ Ｐゴシック" charset="-128"/>
              </a:rPr>
              <a:t>…</a:t>
            </a:r>
            <a:endParaRPr lang="en-US" altLang="en-US" dirty="0">
              <a:ea typeface="ＭＳ Ｐゴシック" charset="-128"/>
            </a:endParaRPr>
          </a:p>
        </p:txBody>
      </p:sp>
      <p:pic>
        <p:nvPicPr>
          <p:cNvPr id="22530" name="Picture 3" descr="National Trust gree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2301" y="5581651"/>
            <a:ext cx="646113"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D&amp;D London Restaurants">
            <a:hlinkClick r:id="rId3" tooltip="D&amp;D London Restaurants"/>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2738" y="4778376"/>
            <a:ext cx="100806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descr="sfc_wahaca_logo">
            <a:hlinkClick r:id="rId5" tooltip="Wahaca"/>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5400" y="5627689"/>
            <a:ext cx="11874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 descr="Imperial College London">
            <a:hlinkClick r:id="rId7" tooltip="Imperial College Catering"/>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29464" y="4106864"/>
            <a:ext cx="15827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9" descr="Metropolitan_Police_a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39200" y="5710239"/>
            <a:ext cx="15113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0" descr="Carluccio's">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7014" y="4838701"/>
            <a:ext cx="15843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1" descr="defra-logo"/>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56188" y="4175126"/>
            <a:ext cx="19113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AutoShape 12" descr="Z"/>
          <p:cNvSpPr>
            <a:spLocks noChangeAspect="1" noChangeArrowheads="1"/>
          </p:cNvSpPr>
          <p:nvPr/>
        </p:nvSpPr>
        <p:spPr bwMode="auto">
          <a:xfrm>
            <a:off x="5738814" y="3000375"/>
            <a:ext cx="7143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endParaRPr lang="en-US" altLang="en-US" sz="1800">
              <a:latin typeface="Arial" charset="0"/>
            </a:endParaRPr>
          </a:p>
        </p:txBody>
      </p:sp>
      <p:pic>
        <p:nvPicPr>
          <p:cNvPr id="22538" name="Picture 13" descr="house-of-commons-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21513" y="1870076"/>
            <a:ext cx="120015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4" descr="HIX_Restaurants_FINAL_s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842376" y="3825876"/>
            <a:ext cx="13684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15" descr="Logo - LMQS new - lo re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04238" y="1808163"/>
            <a:ext cx="180340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1" name="Picture 16" descr="RA IDEN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63925" y="3544888"/>
            <a:ext cx="13716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18" descr="British_Airways_Log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66925" y="4968876"/>
            <a:ext cx="1843088"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3" name="AutoShape 19" descr="Z"/>
          <p:cNvSpPr>
            <a:spLocks noChangeAspect="1" noChangeArrowheads="1"/>
          </p:cNvSpPr>
          <p:nvPr/>
        </p:nvSpPr>
        <p:spPr bwMode="auto">
          <a:xfrm>
            <a:off x="5448300" y="27813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endParaRPr lang="en-US" altLang="en-US" sz="1800">
              <a:latin typeface="Arial" charset="0"/>
            </a:endParaRPr>
          </a:p>
        </p:txBody>
      </p:sp>
      <p:pic>
        <p:nvPicPr>
          <p:cNvPr id="22544" name="Picture 21" descr="John_Lewis-logo-2870898BF3-seeklogo"/>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096001" y="5346701"/>
            <a:ext cx="122396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5" name="Picture 25" descr="ANd9GcTKz6d3r-iC-0d_v0QS98XbGmTDWTmR5R-7wn7XeiPdtT-m5dmtG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659814" y="2932114"/>
            <a:ext cx="1646237"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6" name="Picture 27" descr="ANd9GcSzYKjWtwEkSTNhgNajiI0TIEqP2hsX-jnOdRIThwBVFIyQ559Qt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453188" y="2998788"/>
            <a:ext cx="20891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7" name="AutoShape 31" descr="Z"/>
          <p:cNvSpPr>
            <a:spLocks noChangeAspect="1" noChangeArrowheads="1"/>
          </p:cNvSpPr>
          <p:nvPr/>
        </p:nvSpPr>
        <p:spPr bwMode="auto">
          <a:xfrm>
            <a:off x="5157789" y="3233739"/>
            <a:ext cx="1876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endParaRPr lang="en-US" altLang="en-US" sz="1800">
              <a:latin typeface="Arial" charset="0"/>
            </a:endParaRPr>
          </a:p>
        </p:txBody>
      </p:sp>
      <p:pic>
        <p:nvPicPr>
          <p:cNvPr id="22548" name="Picture 33" descr="deutsche_bank_logo_expo20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021514" y="4941888"/>
            <a:ext cx="180022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9" name="TextBox 1"/>
          <p:cNvSpPr txBox="1">
            <a:spLocks noChangeArrowheads="1"/>
          </p:cNvSpPr>
          <p:nvPr/>
        </p:nvSpPr>
        <p:spPr bwMode="auto">
          <a:xfrm>
            <a:off x="1803400" y="1487488"/>
            <a:ext cx="2952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r>
              <a:rPr lang="en-GB" altLang="en-US" sz="1800">
                <a:latin typeface="Arial" charset="0"/>
              </a:rPr>
              <a:t>Large (national) Caterers</a:t>
            </a:r>
          </a:p>
        </p:txBody>
      </p:sp>
      <p:sp>
        <p:nvSpPr>
          <p:cNvPr id="22550" name="AutoShape 24" descr="data:image/jpeg;base64,/9j/4AAQSkZJRgABAQAAAQABAAD/2wCEAAkGBwgHBhQUBxQWFhQWFxkZFxcYFyAdHRwcIRQYGBoiHx0gHCggHR8lHBcYITEhJSotLjIwHR8zRDMsNygtLisBCgoKDg0OGxAQGy8mICIuNDYvNjI3LC8sNCwuNyw3LC0sNCwsNCw0NDQsLCwsNCw0NCwsLC0sLCwvNS80LCw3Lv/AABEIAJIBWQMBIgACEQEDEQH/xAAcAAEAAwADAQEAAAAAAAAAAAAABQYHAwQIAgH/xABBEAABAwIDBQUGAwUGBwAAAAABAAIDBBEFBiEHEjFBURNhcYGRIjJScqGxFCNCgpKiwfAkMzRistEVJUOTwtLh/8QAGgEBAAMBAQEAAAAAAAAAAAAAAAECAwQFBv/EAC0RAAIBAwMCBQMEAwAAAAAAAAABAgMEERIhMRNBBTJRYXEUwfAikaGxFSOB/9oADAMBAAIRAxEAPwDcUREAREQBERAEREAREQBERAEREAREQBERAEREAREQBERAEREAREQBERAEREAREQBERAEREAREQBERAEREAREQBERAEREAREQBERAEREAREQBERAEREAREQBERAEREAREQBERAEREAREQBQOaMxRYHNTMNt+onjjA6NL2h7vK4Hi4Kk51x/Hsl5p3qN+/TzjtGxye00OvaQNPvN1s7Q29vgqRmfNVTmDH2VD27nZ7m4zeuG7pDjrYXu6+tuFui76Fm5NSflx+IylUxt3PRaLKKTPeY83YuKfLzGU7Tq6QjtHMZzcbgNHcLHUgX5rUqWH8PTtbvOdYW3nG7j3k9SuWrRlTwpcl4yT4OVERZFgiIgCIiAIiIAiIgCIiAIiIAiIgCIiAIiIAiIgCIiAIiIAiIgCIiAIvwEHgv1AEREAREQBERAFE5ix6DAaPfmjlkJ91sUbnk+JA3WjvcR5qWRTFpPcM875zzhX5oqQ2sa2NkZJbEBqL6Xc4i5PoO5Vta5tfdU4riVJRYa0vkdvSlo4/A0noP7y5OmipWdclVuVqaJ0rg9j22c5o0bJYkt8LcDzsdAvdt6sNMVjGeEcsk8s59n2doMqVLm1bGuilI33j+8bYWHzNF/d7yR0O7UFbS4jRtloXh8bxdrmnQ/wBdF+UdJBTwtETGiwHBoHJdleTcVo1ZalHD+TeEXHuERFzlwiIgCIiAIiIAiIgCIiAIiIAiIgCKPxDHMJw02xCeKM9HyNB9CbqNOesrg/4uL1P+yuqc3wmRlFiRQMOc8szH2KuDzeG/eymqeeGqhD6ZzXtPBzSCD4EaFRKEo8oJpnIiKDr84Zdw95FVVRBw4gO3iPENuQkYuXCDeCcRVeHaDlSV1m1LR8zXtHqWgKw0VbS18AfQyMkYf1McHD1CmVOUfMmgmmc6IioSEXSxLFsOwqLexKWOMct9wF/C/HyVdn2l5Uhfbty75YpCPXdsrxpTl5U2Q5JclvXnbPuJzV2bqote7dEhYBvGw3AIzYXtxaVqx2oZVtpK/wD7Mn/qsJkfNVTEu1e9xPi5xv8Acr0rCjKMnKSx8mNWSfB6B2ZUf4PJNPfi9pkP7bi4fwkK0Lr4dStocPjij4RsaweDWho+y5nvbGwl5AA4k8F5tSWqbl6s2SwsH0irtZnnLFG4iWqjJHwXf/oBXFT7QcqTvsypaPma9o9XNAU9GpjOl/sNS9SzouOnqIaqEPpnNe06hzSCD4EaFQc2dstQSubNUsDmkhwN7gg2IItxBCqoSlwhlFgRfEMsc8QdCQWuAII1BBFwQell9qpIXXxCtp8Oony1jg1jBdxP9ankBzXJUTxU0Dn1Dg1rQS5xNgAON1mb8Smz7mqOKIEUkR7QtP6g08XfMbNA5Anms6lTTsuWdtnZuu3KW0I7yf2Xuy/YTSwyPNS6Pdmma3e3veay12s7rXuQP1ErlxnC6TGcMfDXtux4seo5gjoQbEHqF3V166upMPh36+Rkbfie4NHqStU5ZWOTjlht7bHYRVWo2i5TgdZ1SD8scjh6tYQuahz3leueBBVMBPDfDo/9YC06NTGdL/ZlNS9SyIvxrg5t26gr9WRYIiIAiIgCIiAIiIAiIgCIiAcOKwrOu0HEMZq3x4W90dMCQNw2dIPiLhqAeTRbTjfluU8fawubwuCL+IsvMWLYVW4HWmHEmlj26C/BwHNp5tPUfdeh4fCEpNvlcGVVtFlyxs4xfHqQTEshifq1zrlzh1DRyPUkX+qs8Wxxlvzqwnwht95Cq5lvaVi+CULYXsjmjYAGb12uAHAbw0IA4XF+9Wug2wUMjgMRppGd7HB4+oafS63rO7y9PHtj77lI6O51pdjYI/JrCPGG/wBpAr5U1WHZQy201BtFCxrGgcXECwAHNx/3K7WC4zh+OUQlwuQPZwNtCD0IOoPcVj22DG31+Y+wYfy6cDTrI5t3HyaWt7va6rmh1biahUfBd4gsoic1Z0xfM05a9xZCTZsLDoeQ3iNXk9OHQKZwLZTi9fTh2IvbTg8Glu+/zaCA3wvfuC7mxnL8VXVSVdULiJ25EDw390Oc7xDXNA8T0C2FbXFz0X06SxgiENW8jGsZ2SYhSUpfhkzZiBfsyzcJ+U7xBPcbeKpGC4viGA14kw15Y8H2hydY6te3mPqO4r04vNudRCM3Vf4e272z+HW/tfxbyvZ15VsxnuVqRUd0b/lvGIcewSKeAWD26t+FwNnDycCFTdo+f3YPIabBSO3t+ZJa4juLgAHQvIN9dBpxvo2aVv8AwrZvLPN7sbpngdQ0cPNwIWOTzT1U7nzkuke4ucebnE3PqSs7e1i6ss8RZac3pRLYNgmNZuxN34bekf8A9SWRxs3pvONz4AXPctAotjsPZ/8AMKpxPSNgAHm7ev6BXrKeBw5ewGOGIC4F5D8TyPaProO4AclMLOtfTbxDZExpruYznbZ5huW8AfPTzSucHMa1r92xLngHg0HRu8fJVLJtH+PzZSx9ZmuPgz8w/RhWjbca3cw6mhB9+R0h8GN3fvIPRVrY3R/iM3F5GkUT3eZLWD6OcuulUl9M5yfqUaWvCNXzbmWjyxhZlqvacdI2A6vda9u4dTy8bA4fieMY/nbFAx5dIXH2IGaMHPhe2lr7zj5hdnaXjL8YzbLY+xCTEwfKbPPiX316BvRd/ZzmrA8rskNfHK6aQ232taQGC1mi7geNydNdOirRo9GlrSzISlqeOxN4TsfLoQcYqCHH9MTRp+07j+6FHZ12bMwHCHVGHzOe1lt9sgF7FwbcEWGhI0t58la5drWXmM9hk7j0DGj7vCo+d9odRmOk7GmZ2MFwXXddz7G4vpZovY2F+A15KtJ3Uppy4JloSPjZVjVTh2aY4WOPZTktezlvbpLXAcjcWv0PcLT22DKvZyfjaFuhsJwOR0DX+ejT5HquLZPlCsdiTazEGlkbAeyDhYvcWlu9bk0Am3Ukchrrk8MVRA5k4DmuBDgeBBFiD5LO4rqncKUP+kwjmOGZDsqzmKGQUeKu/LcbQvP6XE+4T8JPDodOYtrtTUQ0tO59S4NY0Xc4mwAXn7PGUZ8uYxuRAugkuYnHXTm1x6t+osetuavzBi2I4ZFDiEpcyIW+a3AvP6iBpc9L8dVzeI1KUMVIPeXb7np+FeG1buWOIrl/ZerJjO2b5swT9nSXbTtOg5vPIuH2b58eGg5By8cBwi9QLTS2dJ3fC3yB9SVW9nOT3b7arFW2trCw/R7h9h59FfMdxJmD4NNPILiNjnW6kDQeZsPNebb05Slrly+D0vFrulTgrS38sefd/nPv8FU2hZ9Zl38jDQHVJFyT7sYI0J6uPJvmeQOTUlJjmcsXszfnl4uc86NF+JPBje4eQUZVVE9bVOkqSXSPcXOPMuJv/QXojJWXosuYCyNoHaEB0rvieRr5DgO4L6CWm0prCzJnzCzUfsUOl2Oyui/tdWA7oyK4HmXgn0Cq+cci4jldgfI4Swk27RotY8g5tza/I3I8NL+glXdoYiOSavtuHZG3zXG7/FZc9K9quaUnlMvKnHBlOzfN9TgeKMhqXE00jg0tJ/uyTYOb0F7XHC2vEa7wvKgDnGzOJ4ePJeqWXDBvcbaq3iNOKkpLuRSe2D6REXnGwREQBERAEREAREQBERAFw1VLTVkW7Vsa9vwuaHD0KyTNG0fH8KzLPHS9mImv3WNljPAAAkEOaSC4E36ELgi2vY2G/mw05PcHj/zK7FZVcKSM+pHg0WryJlerB7SljF/guz/QQsf2iZdo8tY6I8PcSx0YfuuNy27nC1+Y9nS+qk6zazmGZpEDYI+8MLnDzc630VYpqPG81YiXQNknkefafy/ad7rQOmg5BdttSq03qqS2+TOcovZIuexB8wxyoDfcMILum8Hjd+hf9VUs7Ne3N9X2vHtn+hN2/wAJC2jZ/lJuVcLImIdPIQZXDhpfdaOZDbnU8SSdOAre1DI1TiVT+LwZu8+wEsY4usLBzerrWBHMAW10OdO5h9Q32exLg9BKbHJoX5ODYyN5ssgeO8neH8JaryvNGDY3i2Wa8mgc6N/B7HN0Pc5jumvQjVWSXavmZ8dh+Hb/AJhG6/1kI+irXspym5RxhkxqJLDNXzfmOmy1g7pZyC8giJl9XvtoPAcSeQ8l52ijqsSrg2MF8sr9Bzc9zv5k3UrBSZizliG8wSzvOhefcaOm9oxo7hbwWuZCyHBlodrWkSVJFrj3WA8Qy+pPIuOvcNb6R0WkHl5kyHmo/Y+8YwM4VsvlpqfUx05uR+pw9t58zvHzWGYfNHT4hE+b3WyMc7wDwT9AvUbmte0h4uDoQVheddnuIYLVOfhTHS0xNxugudH3OaNSBycL6cbcTnY11+qMnuyake6NzjkZLGHRkEEAgjgQdQQvpecsFzrj+Bw9nRTew3gx4Dg3uFxdvgDZcmKZ4zHjUfZzznddoWRgN3u72RvEd17Kn+OnnlYJ6yO7tSx2LG8zEUh3o4W9m1w4F1yXkd17N/ZV12K4Q6lwiWolFjM4NZ8jLi/m5zvQKo5Q2cYnjE7X4q10FPxO8N2R46NadW/Mbd11uFNTw0lO1lM0NY0BrWjgABYAK11VhCmqMH8kQi29TPMmMNezGJxL7wmlDvHtHX+q1fKmR8r49lanmljO+6MB7myPF3j2XXAda+8DyUbtRyPVOrnVeDsL2v1mY0XcHW94DmCBqBqDrrc2q+Sc7VuVpC0DtIHG7oybEHgS08jpqDobcuK6ZuVainSe6/MFFiMv1GmN2WZYB1bKe7tT/JTGFZMy7hLw6ip2bw4Odd7h4F5JHkoqg2oZYqmDtnviPR8bvuzeb9VKUedcvV1QGUM3aPPBrI3uPmAzQd50XnT+p4lq/k2WjtgsCgMz5sw/L0VpjvykezE069xd8I7z5ArgzBLmirJjwKJsTeBmke2/7LRvW8Tr3BVyg2Yyyy72N1BJJu4R6knnd79T+6vPnOfEEevaW1sv9lzUWPRbt/OOP7+CmYti2KZnxIdvvPcTaOJgJA7mt+54qIx+lxDBqzsq1hjfYO48jwIINuNxccwRyXoHBsBwzBI7YbG1pPF3Fx8XHU+C6Oc8q0uacM3JfZlbcxSW1aeh6tOlx/MBaWdKEKinW3/Ofc3v/GZTp9G1WiP84+39+5DbOM7tzBTiHEiBUsHHh2jR+of5hzHmNNB3Nqweciz9n1jv4dsy6w+tpMRy/i5ZUb0U8TgQQeB5OaeYPI//AELZMn5oos8YLJTYqAJiwtkYNN9pFi9nrqP0m3cV6lagqc1Vh5c5PnozytLMXwh8cWLwOn9xs0Zdf4RI0u+l16hGvBecM15UxLLNWRVtLor+xMB7Lhyuf0u/ynyuNVJYFtHzBg9I2NpjlY0Wb2rSXAcgHBwNvG63uqLrpSpsrCWnZm+rLNseZ4TTiio3XcSHTW5Aatb4k2cegA6qs4ttPzHXwlrHRwtPOJpDv3nONvEWK6OWslY3mOa8bCyMm7ppAQDfUkX1efDS/EhZUbXpPqVWtiZT1bROXZvgL8czPHvD8qEiWQ8tDdjfEuA06By9BKJy1l+hy3hghoB3ucfee62pcf5cgpZcl1X6s8rhcGkI6UERFzFwiIgCIiAIiIAiIgCIiA45oYp2WnaHDoQCPqoubKuXZ3Xmo6Ynr2LL+u6phFZSa4ZGMkPBlbL1O+8NJTg9RCy/ru3UtGxkbLRgADgALBfSI5N8sJYCIiqSdWtw6hr22roo5B0ewO+4XUhyzgFO+8FJTNPVsLAfo1SqKylJLCZGEfjWtY2zBYdAv1EVSQiIgOtUUFHUn+0xsd8zAfuF9U9HS03+HjY35WgfYLnRTlgIiKAFEYplfAsWkLsQp4nuPF27Z37ws76qXRTGTi8pjGSrx7PcqRvuKZp8XvI9C6ynqDDqLDYd3D4mRt6MaGj6BdpFaVScvM2yEkgiIqEhERAdOuwnDcReDiEMUpAsDJG1xA7rg2XFTYBg1JOH0tNAx7eDmxMBGltCBcaEqRRW1SxjJGEfL2te0h4BB4gqGnyhlueS8lJBc8SI2i/oFNokZSjwxhMiqHLWBUEm9R00LHfEI239bXUqiKHJvlk4CIigBERAEREAREQBERAEREAREQBERAEREAREQBERAEREAREQBERAEREAREQBERAEREAREQBERAEREAREQBERAEREAREQBERAEREAREQBERAEREAREQBERAEREAREQBERAEREAREQBERAEREAREQBERAEREAREQBERAEREAREQBERAEREAREQBERAEREAREQBERAEREAREQBERAEREAREQBERAEREAREQBERAEREAREQBERAEREAREQBERAEREAREQH//2Q==">
            <a:hlinkClick r:id="rId22"/>
          </p:cNvPr>
          <p:cNvSpPr>
            <a:spLocks noChangeAspect="1" noChangeArrowheads="1"/>
          </p:cNvSpPr>
          <p:nvPr/>
        </p:nvSpPr>
        <p:spPr bwMode="auto">
          <a:xfrm>
            <a:off x="1552576" y="-860425"/>
            <a:ext cx="42386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endParaRPr lang="en-GB" altLang="en-US" sz="1800">
              <a:latin typeface="Arial" charset="0"/>
            </a:endParaRPr>
          </a:p>
        </p:txBody>
      </p:sp>
      <p:pic>
        <p:nvPicPr>
          <p:cNvPr id="22551" name="Picture 2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66926" y="3236914"/>
            <a:ext cx="1355725" cy="573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52" name="Picture 2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109788" y="2255839"/>
            <a:ext cx="209550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53" name="Picture 2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109789" y="4106864"/>
            <a:ext cx="1169987" cy="63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54" name="Picture 2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098675" y="5891214"/>
            <a:ext cx="1765300" cy="490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55" name="Picture 29"/>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303839" y="1412876"/>
            <a:ext cx="1717675" cy="842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56263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ChangeArrowheads="1"/>
          </p:cNvSpPr>
          <p:nvPr/>
        </p:nvSpPr>
        <p:spPr bwMode="auto">
          <a:xfrm>
            <a:off x="1862455" y="2268220"/>
            <a:ext cx="868489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342900" indent="-342900">
              <a:buFont typeface="Arial" charset="0"/>
              <a:buChar char="•"/>
            </a:pPr>
            <a:r>
              <a:rPr lang="es-ES" sz="2400" dirty="0"/>
              <a:t>Algunas de las principales universidades del Reino Unido se han comprometido a servir únicamente pescado sostenible (350,000 estudiantes, personal y visitantes</a:t>
            </a:r>
            <a:r>
              <a:rPr lang="es-ES" sz="2400" dirty="0" smtClean="0"/>
              <a:t>)</a:t>
            </a:r>
          </a:p>
          <a:p>
            <a:pPr marL="342900" indent="-342900">
              <a:buFont typeface="Arial" charset="0"/>
              <a:buChar char="•"/>
            </a:pPr>
            <a:r>
              <a:rPr lang="es-ES" sz="2400" dirty="0" smtClean="0"/>
              <a:t>Cuatro </a:t>
            </a:r>
            <a:r>
              <a:rPr lang="es-ES" sz="2400" dirty="0"/>
              <a:t>grandes empresas de catering que operan en múltiples ciudades se unieron a la promesa</a:t>
            </a:r>
          </a:p>
          <a:p>
            <a:pPr marL="342900" indent="-342900">
              <a:buFont typeface="Arial" charset="0"/>
              <a:buChar char="•"/>
            </a:pPr>
            <a:r>
              <a:rPr lang="es-ES" sz="2400" dirty="0"/>
              <a:t>Todos los hospitales en </a:t>
            </a:r>
            <a:r>
              <a:rPr lang="es-ES" sz="2400" dirty="0" smtClean="0"/>
              <a:t>Gales</a:t>
            </a:r>
          </a:p>
          <a:p>
            <a:pPr marL="342900" indent="-342900">
              <a:buFont typeface="Arial" charset="0"/>
              <a:buChar char="•"/>
            </a:pPr>
            <a:r>
              <a:rPr lang="es-ES" sz="2400" dirty="0" smtClean="0"/>
              <a:t>Normas </a:t>
            </a:r>
            <a:r>
              <a:rPr lang="es-ES" sz="2400" dirty="0"/>
              <a:t>en hospitales de Inglaterra (pero no </a:t>
            </a:r>
            <a:r>
              <a:rPr lang="es-ES" sz="2400" dirty="0" smtClean="0"/>
              <a:t>obligatorias)</a:t>
            </a:r>
          </a:p>
          <a:p>
            <a:pPr marL="342900" indent="-342900">
              <a:buFont typeface="Arial" charset="0"/>
              <a:buChar char="•"/>
            </a:pPr>
            <a:r>
              <a:rPr lang="es-ES" sz="2400" dirty="0" smtClean="0"/>
              <a:t>Estándares </a:t>
            </a:r>
            <a:r>
              <a:rPr lang="es-ES" sz="2400" dirty="0"/>
              <a:t>en las escuelas (pero no </a:t>
            </a:r>
            <a:r>
              <a:rPr lang="es-ES" sz="2400" dirty="0" smtClean="0"/>
              <a:t>obligatorios)</a:t>
            </a:r>
          </a:p>
          <a:p>
            <a:pPr marL="342900" indent="-342900">
              <a:buFont typeface="Arial" charset="0"/>
              <a:buChar char="•"/>
            </a:pPr>
            <a:r>
              <a:rPr lang="es-ES" sz="2400" dirty="0" smtClean="0"/>
              <a:t>Uno de los mayorista mas grandes </a:t>
            </a:r>
            <a:r>
              <a:rPr lang="es-ES" sz="2400" dirty="0"/>
              <a:t>en el Reino </a:t>
            </a:r>
            <a:r>
              <a:rPr lang="es-ES" sz="2400" dirty="0" smtClean="0"/>
              <a:t>Unido </a:t>
            </a:r>
          </a:p>
        </p:txBody>
      </p:sp>
      <p:sp>
        <p:nvSpPr>
          <p:cNvPr id="4" name="Rectangle 2"/>
          <p:cNvSpPr>
            <a:spLocks noGrp="1"/>
          </p:cNvSpPr>
          <p:nvPr>
            <p:ph type="title"/>
          </p:nvPr>
        </p:nvSpPr>
        <p:spPr>
          <a:xfrm>
            <a:off x="838200" y="365125"/>
            <a:ext cx="10515600" cy="1325563"/>
          </a:xfrm>
        </p:spPr>
        <p:txBody>
          <a:bodyPr/>
          <a:lstStyle/>
          <a:p>
            <a:pPr eaLnBrk="1" hangingPunct="1"/>
            <a:r>
              <a:rPr lang="en-US" altLang="en-US" dirty="0" smtClean="0">
                <a:ea typeface="ＭＳ Ｐゴシック" charset="-128"/>
              </a:rPr>
              <a:t>Hasta </a:t>
            </a:r>
            <a:r>
              <a:rPr lang="en-US" altLang="en-US" dirty="0" err="1" smtClean="0">
                <a:ea typeface="ＭＳ Ｐゴシック" charset="-128"/>
              </a:rPr>
              <a:t>ahora</a:t>
            </a:r>
            <a:r>
              <a:rPr lang="is-IS" altLang="en-US" dirty="0" smtClean="0">
                <a:ea typeface="ＭＳ Ｐゴシック" charset="-128"/>
              </a:rPr>
              <a:t>…</a:t>
            </a:r>
            <a:endParaRPr lang="en-US" altLang="en-US" dirty="0">
              <a:ea typeface="ＭＳ Ｐゴシック" charset="-128"/>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t="-6815" b="-6815"/>
          <a:stretch>
            <a:fillRect/>
          </a:stretch>
        </p:blipFill>
        <p:spPr bwMode="auto">
          <a:xfrm>
            <a:off x="10241280" y="5563553"/>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131801747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ChangeArrowheads="1"/>
          </p:cNvSpPr>
          <p:nvPr/>
        </p:nvSpPr>
        <p:spPr bwMode="auto">
          <a:xfrm>
            <a:off x="1862455" y="2268220"/>
            <a:ext cx="868489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342900" indent="-342900">
              <a:buFont typeface="Arial" charset="0"/>
              <a:buChar char="•"/>
            </a:pPr>
            <a:r>
              <a:rPr lang="es-ES" sz="2400" dirty="0" smtClean="0"/>
              <a:t>Mas </a:t>
            </a:r>
            <a:r>
              <a:rPr lang="es-ES" sz="2400" dirty="0"/>
              <a:t>de </a:t>
            </a:r>
            <a:r>
              <a:rPr lang="es-ES" sz="2400" dirty="0" smtClean="0"/>
              <a:t>£16 </a:t>
            </a:r>
            <a:r>
              <a:rPr lang="es-ES" sz="2400" dirty="0"/>
              <a:t>millones </a:t>
            </a:r>
            <a:r>
              <a:rPr lang="es-ES" sz="2400" dirty="0" smtClean="0"/>
              <a:t>(dinero publico) se </a:t>
            </a:r>
            <a:r>
              <a:rPr lang="es-ES" sz="2400" dirty="0"/>
              <a:t>gastarán en peces sostenibles </a:t>
            </a:r>
            <a:endParaRPr lang="es-ES" sz="2400" dirty="0" smtClean="0"/>
          </a:p>
          <a:p>
            <a:pPr marL="342900" indent="-342900">
              <a:buFont typeface="Arial" charset="0"/>
              <a:buChar char="•"/>
            </a:pPr>
            <a:r>
              <a:rPr lang="es-ES" sz="2400" dirty="0"/>
              <a:t>E</a:t>
            </a:r>
            <a:r>
              <a:rPr lang="es-ES" sz="2400" dirty="0" smtClean="0"/>
              <a:t>stándares </a:t>
            </a:r>
            <a:r>
              <a:rPr lang="es-ES" sz="2400" dirty="0"/>
              <a:t>sostenibles </a:t>
            </a:r>
            <a:r>
              <a:rPr lang="es-ES" sz="2400" dirty="0" smtClean="0"/>
              <a:t>de pescado han </a:t>
            </a:r>
            <a:r>
              <a:rPr lang="es-ES" sz="2400" dirty="0"/>
              <a:t>sido adoptados por compañías de servicios </a:t>
            </a:r>
            <a:r>
              <a:rPr lang="es-ES" sz="2400" dirty="0" smtClean="0"/>
              <a:t>que sirven </a:t>
            </a:r>
            <a:r>
              <a:rPr lang="es-ES" sz="2400" dirty="0"/>
              <a:t>más de 700 millones de comidas al año.</a:t>
            </a:r>
            <a:endParaRPr lang="es-ES" sz="2400" dirty="0" smtClean="0"/>
          </a:p>
        </p:txBody>
      </p:sp>
      <p:sp>
        <p:nvSpPr>
          <p:cNvPr id="4" name="Rectangle 2"/>
          <p:cNvSpPr>
            <a:spLocks noGrp="1"/>
          </p:cNvSpPr>
          <p:nvPr>
            <p:ph type="title"/>
          </p:nvPr>
        </p:nvSpPr>
        <p:spPr>
          <a:xfrm>
            <a:off x="838200" y="365125"/>
            <a:ext cx="10515600" cy="1325563"/>
          </a:xfrm>
        </p:spPr>
        <p:txBody>
          <a:bodyPr/>
          <a:lstStyle/>
          <a:p>
            <a:pPr eaLnBrk="1" hangingPunct="1"/>
            <a:r>
              <a:rPr lang="en-US" altLang="en-US" dirty="0" smtClean="0">
                <a:ea typeface="ＭＳ Ｐゴシック" charset="-128"/>
              </a:rPr>
              <a:t>Hasta </a:t>
            </a:r>
            <a:r>
              <a:rPr lang="en-US" altLang="en-US" dirty="0" err="1" smtClean="0">
                <a:ea typeface="ＭＳ Ｐゴシック" charset="-128"/>
              </a:rPr>
              <a:t>ahora</a:t>
            </a:r>
            <a:r>
              <a:rPr lang="is-IS" altLang="en-US" dirty="0" smtClean="0">
                <a:ea typeface="ＭＳ Ｐゴシック" charset="-128"/>
              </a:rPr>
              <a:t>…</a:t>
            </a:r>
            <a:endParaRPr lang="en-US" altLang="en-US" dirty="0">
              <a:ea typeface="ＭＳ Ｐゴシック" charset="-128"/>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t="-6815" b="-6815"/>
          <a:stretch>
            <a:fillRect/>
          </a:stretch>
        </p:blipFill>
        <p:spPr bwMode="auto">
          <a:xfrm>
            <a:off x="10241280" y="5563553"/>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42768797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ChangeArrowheads="1"/>
          </p:cNvSpPr>
          <p:nvPr/>
        </p:nvSpPr>
        <p:spPr bwMode="auto">
          <a:xfrm>
            <a:off x="2208214" y="2551113"/>
            <a:ext cx="75596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r>
              <a:rPr lang="es-ES" sz="2400" dirty="0" smtClean="0"/>
              <a:t>“En </a:t>
            </a:r>
            <a:r>
              <a:rPr lang="es-ES" sz="2400" dirty="0"/>
              <a:t>2016, las ventas </a:t>
            </a:r>
            <a:r>
              <a:rPr lang="es-ES" sz="2400" dirty="0" smtClean="0"/>
              <a:t>de pescado sostenible crecieron </a:t>
            </a:r>
            <a:r>
              <a:rPr lang="es-ES" sz="2400" dirty="0"/>
              <a:t>casi un </a:t>
            </a:r>
            <a:r>
              <a:rPr lang="es-ES" sz="2400" dirty="0" smtClean="0"/>
              <a:t>37%. El </a:t>
            </a:r>
            <a:r>
              <a:rPr lang="es-ES" sz="2400" dirty="0"/>
              <a:t>12% de la captura silvestre marina mundial ahora está certificada por el MSC </a:t>
            </a:r>
            <a:r>
              <a:rPr lang="es-ES" sz="2400" dirty="0" err="1"/>
              <a:t>Fisheries</a:t>
            </a:r>
            <a:r>
              <a:rPr lang="es-ES" sz="2400" dirty="0"/>
              <a:t> Standard. Esto refleja los logros alcanzados por </a:t>
            </a:r>
            <a:r>
              <a:rPr lang="es-ES" sz="2400" dirty="0" err="1"/>
              <a:t>Sustain's</a:t>
            </a:r>
            <a:r>
              <a:rPr lang="es-ES" sz="2400" dirty="0"/>
              <a:t> </a:t>
            </a:r>
            <a:r>
              <a:rPr lang="es-ES" sz="2400" dirty="0" err="1"/>
              <a:t>Sustainable</a:t>
            </a:r>
            <a:r>
              <a:rPr lang="es-ES" sz="2400" dirty="0"/>
              <a:t> </a:t>
            </a:r>
            <a:r>
              <a:rPr lang="es-ES" sz="2400" dirty="0" err="1"/>
              <a:t>Fish</a:t>
            </a:r>
            <a:r>
              <a:rPr lang="es-ES" sz="2400" dirty="0"/>
              <a:t> </a:t>
            </a:r>
            <a:r>
              <a:rPr lang="es-ES" sz="2400" dirty="0" err="1" smtClean="0"/>
              <a:t>Cities</a:t>
            </a:r>
            <a:r>
              <a:rPr lang="is-IS" sz="2400" dirty="0" smtClean="0"/>
              <a:t>…</a:t>
            </a:r>
            <a:r>
              <a:rPr lang="es-ES" sz="2400" dirty="0" smtClean="0"/>
              <a:t>”</a:t>
            </a:r>
            <a:endParaRPr lang="en-US" altLang="en-US" sz="24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t="-6815" b="-6815"/>
          <a:stretch>
            <a:fillRect/>
          </a:stretch>
        </p:blipFill>
        <p:spPr bwMode="auto">
          <a:xfrm>
            <a:off x="10241280" y="5563553"/>
            <a:ext cx="150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4" name="Rectangle 2"/>
          <p:cNvSpPr>
            <a:spLocks noGrp="1"/>
          </p:cNvSpPr>
          <p:nvPr>
            <p:ph type="title"/>
          </p:nvPr>
        </p:nvSpPr>
        <p:spPr>
          <a:xfrm>
            <a:off x="838200" y="365125"/>
            <a:ext cx="8929689" cy="1325563"/>
          </a:xfrm>
        </p:spPr>
        <p:txBody>
          <a:bodyPr/>
          <a:lstStyle/>
          <a:p>
            <a:pPr eaLnBrk="1" hangingPunct="1"/>
            <a:r>
              <a:rPr lang="en-GB" altLang="en-US" dirty="0" smtClean="0">
                <a:ea typeface="ＭＳ Ｐゴシック" charset="-128"/>
              </a:rPr>
              <a:t>Una </a:t>
            </a:r>
            <a:r>
              <a:rPr lang="en-GB" altLang="en-US" dirty="0" err="1" smtClean="0">
                <a:ea typeface="ＭＳ Ｐゴシック" charset="-128"/>
              </a:rPr>
              <a:t>investicagion</a:t>
            </a:r>
            <a:r>
              <a:rPr lang="en-GB" altLang="en-US" dirty="0" smtClean="0">
                <a:ea typeface="ＭＳ Ｐゴシック" charset="-128"/>
              </a:rPr>
              <a:t> de ‘Ethical Consumer’</a:t>
            </a:r>
            <a:endParaRPr lang="en-US" altLang="en-US" dirty="0">
              <a:ea typeface="ＭＳ Ｐゴシック" charset="-128"/>
            </a:endParaRPr>
          </a:p>
        </p:txBody>
      </p:sp>
    </p:spTree>
    <p:extLst>
      <p:ext uri="{BB962C8B-B14F-4D97-AF65-F5344CB8AC3E}">
        <p14:creationId xmlns:p14="http://schemas.microsoft.com/office/powerpoint/2010/main" val="157756596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0348" b="7047"/>
          <a:stretch/>
        </p:blipFill>
        <p:spPr>
          <a:xfrm>
            <a:off x="2480813" y="2297723"/>
            <a:ext cx="6653662" cy="4126523"/>
          </a:xfrm>
          <a:prstGeom prst="rect">
            <a:avLst/>
          </a:prstGeom>
        </p:spPr>
      </p:pic>
      <p:sp>
        <p:nvSpPr>
          <p:cNvPr id="5" name="Rectangle 4"/>
          <p:cNvSpPr/>
          <p:nvPr/>
        </p:nvSpPr>
        <p:spPr>
          <a:xfrm>
            <a:off x="2480813" y="1928391"/>
            <a:ext cx="1262590" cy="369332"/>
          </a:xfrm>
          <a:prstGeom prst="rect">
            <a:avLst/>
          </a:prstGeom>
        </p:spPr>
        <p:txBody>
          <a:bodyPr wrap="none">
            <a:spAutoFit/>
          </a:bodyPr>
          <a:lstStyle/>
          <a:p>
            <a:r>
              <a:rPr lang="es-ES" dirty="0" err="1" smtClean="0"/>
              <a:t>Todmorden</a:t>
            </a:r>
            <a:endParaRPr lang="en-US" dirty="0"/>
          </a:p>
        </p:txBody>
      </p:sp>
      <p:pic>
        <p:nvPicPr>
          <p:cNvPr id="6" name="Picture 2" descr="mage result for incredible edible net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a:t>
            </a:r>
            <a:r>
              <a:rPr lang="en-US" dirty="0" err="1"/>
              <a:t>Increíbles</a:t>
            </a:r>
            <a:r>
              <a:rPr lang="en-US" dirty="0"/>
              <a:t> y comestibles!</a:t>
            </a:r>
          </a:p>
        </p:txBody>
      </p:sp>
    </p:spTree>
    <p:extLst>
      <p:ext uri="{BB962C8B-B14F-4D97-AF65-F5344CB8AC3E}">
        <p14:creationId xmlns:p14="http://schemas.microsoft.com/office/powerpoint/2010/main" val="355276897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s-ES" dirty="0" smtClean="0"/>
              <a:t>“</a:t>
            </a:r>
            <a:r>
              <a:rPr lang="es-ES" dirty="0" err="1" smtClean="0"/>
              <a:t>Incredible</a:t>
            </a:r>
            <a:r>
              <a:rPr lang="es-ES" dirty="0" smtClean="0"/>
              <a:t> </a:t>
            </a:r>
            <a:r>
              <a:rPr lang="es-ES" dirty="0" err="1"/>
              <a:t>Edible</a:t>
            </a:r>
            <a:r>
              <a:rPr lang="es-ES" dirty="0"/>
              <a:t> fue un sueño loco que se convirtió en realidad. Un experimento nacido de la frustración y la preocupación por el mañana de nuestros niños que ha creado una plataforma donde personas de todas las edades, culturas, ingresos y capacidades pueden ofrecer sus talentos para construir algo más amable a través de la comida y el poder de las pequeñas acciones</a:t>
            </a:r>
            <a:r>
              <a:rPr lang="es-ES" dirty="0" smtClean="0"/>
              <a:t>.”</a:t>
            </a:r>
          </a:p>
          <a:p>
            <a:pPr marL="0" indent="0">
              <a:buNone/>
            </a:pPr>
            <a:endParaRPr lang="es-ES" dirty="0"/>
          </a:p>
          <a:p>
            <a:pPr marL="0" indent="0">
              <a:buNone/>
            </a:pPr>
            <a:r>
              <a:rPr lang="es-ES" dirty="0" err="1" smtClean="0"/>
              <a:t>Pam</a:t>
            </a:r>
            <a:r>
              <a:rPr lang="es-ES" dirty="0" smtClean="0"/>
              <a:t> </a:t>
            </a:r>
            <a:r>
              <a:rPr lang="es-ES" dirty="0" err="1" smtClean="0"/>
              <a:t>Warhurst</a:t>
            </a:r>
            <a:r>
              <a:rPr lang="es-ES" dirty="0" smtClean="0"/>
              <a:t> – </a:t>
            </a:r>
            <a:r>
              <a:rPr lang="es-ES" dirty="0" err="1" smtClean="0"/>
              <a:t>co</a:t>
            </a:r>
            <a:r>
              <a:rPr lang="es-ES" dirty="0" smtClean="0"/>
              <a:t>-fundadora</a:t>
            </a:r>
            <a:endParaRPr lang="en-US" dirty="0"/>
          </a:p>
        </p:txBody>
      </p:sp>
    </p:spTree>
    <p:extLst>
      <p:ext uri="{BB962C8B-B14F-4D97-AF65-F5344CB8AC3E}">
        <p14:creationId xmlns:p14="http://schemas.microsoft.com/office/powerpoint/2010/main" val="16340172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6688" r="4128"/>
          <a:stretch/>
        </p:blipFill>
        <p:spPr>
          <a:xfrm>
            <a:off x="3747987" y="1006273"/>
            <a:ext cx="5540188" cy="5252920"/>
          </a:xfrm>
          <a:prstGeom prst="rect">
            <a:avLst/>
          </a:prstGeom>
        </p:spPr>
      </p:pic>
      <p:pic>
        <p:nvPicPr>
          <p:cNvPr id="4" name="Picture 2" descr="mage result for incredible edible net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62414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0302" b="4392"/>
          <a:stretch/>
        </p:blipFill>
        <p:spPr>
          <a:xfrm>
            <a:off x="3057525" y="1617785"/>
            <a:ext cx="6076950" cy="3892061"/>
          </a:xfrm>
          <a:prstGeom prst="rect">
            <a:avLst/>
          </a:prstGeom>
        </p:spPr>
      </p:pic>
      <p:sp>
        <p:nvSpPr>
          <p:cNvPr id="5" name="Rectangle 4"/>
          <p:cNvSpPr/>
          <p:nvPr/>
        </p:nvSpPr>
        <p:spPr>
          <a:xfrm>
            <a:off x="3057525" y="1040395"/>
            <a:ext cx="1718419" cy="369332"/>
          </a:xfrm>
          <a:prstGeom prst="rect">
            <a:avLst/>
          </a:prstGeom>
        </p:spPr>
        <p:txBody>
          <a:bodyPr wrap="none">
            <a:spAutoFit/>
          </a:bodyPr>
          <a:lstStyle/>
          <a:p>
            <a:r>
              <a:rPr lang="es-ES" dirty="0" smtClean="0"/>
              <a:t>Mezcla de gente</a:t>
            </a:r>
            <a:endParaRPr lang="en-US" dirty="0"/>
          </a:p>
        </p:txBody>
      </p:sp>
      <p:pic>
        <p:nvPicPr>
          <p:cNvPr id="6" name="Picture 2" descr="mage result for incredible edible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7508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1330"/>
          <a:stretch/>
        </p:blipFill>
        <p:spPr>
          <a:xfrm>
            <a:off x="3057525" y="1664677"/>
            <a:ext cx="6076950" cy="4045560"/>
          </a:xfrm>
          <a:prstGeom prst="rect">
            <a:avLst/>
          </a:prstGeom>
        </p:spPr>
      </p:pic>
      <p:sp>
        <p:nvSpPr>
          <p:cNvPr id="4" name="TextBox 3"/>
          <p:cNvSpPr txBox="1"/>
          <p:nvPr/>
        </p:nvSpPr>
        <p:spPr>
          <a:xfrm>
            <a:off x="3057524" y="1212574"/>
            <a:ext cx="5523767" cy="369332"/>
          </a:xfrm>
          <a:prstGeom prst="rect">
            <a:avLst/>
          </a:prstGeom>
          <a:noFill/>
        </p:spPr>
        <p:txBody>
          <a:bodyPr wrap="square" rtlCol="0">
            <a:spAutoFit/>
          </a:bodyPr>
          <a:lstStyle/>
          <a:p>
            <a:r>
              <a:rPr lang="en-GB" dirty="0" smtClean="0"/>
              <a:t>“If you eat, you’re in!”  // </a:t>
            </a:r>
            <a:r>
              <a:rPr lang="es-ES" dirty="0"/>
              <a:t>si comes, ¡estás adentro!</a:t>
            </a:r>
            <a:endParaRPr lang="en-US" dirty="0"/>
          </a:p>
        </p:txBody>
      </p:sp>
      <p:pic>
        <p:nvPicPr>
          <p:cNvPr id="5" name="Picture 2" descr="mage result for incredible edible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4838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Tres </a:t>
            </a:r>
            <a:r>
              <a:rPr lang="es-ES" dirty="0" smtClean="0"/>
              <a:t>frases</a:t>
            </a:r>
            <a:endParaRPr lang="en-US" dirty="0"/>
          </a:p>
        </p:txBody>
      </p:sp>
      <p:sp>
        <p:nvSpPr>
          <p:cNvPr id="3" name="Content Placeholder 2"/>
          <p:cNvSpPr>
            <a:spLocks noGrp="1"/>
          </p:cNvSpPr>
          <p:nvPr>
            <p:ph idx="1"/>
          </p:nvPr>
        </p:nvSpPr>
        <p:spPr/>
        <p:txBody>
          <a:bodyPr/>
          <a:lstStyle/>
          <a:p>
            <a:r>
              <a:rPr lang="es-ES" dirty="0"/>
              <a:t>Acción, no </a:t>
            </a:r>
            <a:r>
              <a:rPr lang="es-ES" dirty="0" smtClean="0"/>
              <a:t>palabras</a:t>
            </a:r>
          </a:p>
          <a:p>
            <a:r>
              <a:rPr lang="es-ES" dirty="0" smtClean="0"/>
              <a:t>No </a:t>
            </a:r>
            <a:r>
              <a:rPr lang="es-ES" dirty="0"/>
              <a:t>somos </a:t>
            </a:r>
            <a:r>
              <a:rPr lang="es-ES" dirty="0" smtClean="0"/>
              <a:t>víctimas</a:t>
            </a:r>
          </a:p>
          <a:p>
            <a:r>
              <a:rPr lang="es-ES" dirty="0" smtClean="0"/>
              <a:t>Deja </a:t>
            </a:r>
            <a:r>
              <a:rPr lang="es-ES" dirty="0"/>
              <a:t>de pasar el </a:t>
            </a:r>
            <a:r>
              <a:rPr lang="es-ES" dirty="0" smtClean="0"/>
              <a:t>dinero (stop </a:t>
            </a:r>
            <a:r>
              <a:rPr lang="es-ES" dirty="0" err="1" smtClean="0"/>
              <a:t>passing</a:t>
            </a:r>
            <a:r>
              <a:rPr lang="es-ES" dirty="0" smtClean="0"/>
              <a:t> </a:t>
            </a:r>
            <a:r>
              <a:rPr lang="es-ES" dirty="0" err="1" smtClean="0"/>
              <a:t>the</a:t>
            </a:r>
            <a:r>
              <a:rPr lang="es-ES" dirty="0" smtClean="0"/>
              <a:t> </a:t>
            </a:r>
            <a:r>
              <a:rPr lang="es-ES" dirty="0" err="1" smtClean="0"/>
              <a:t>buck</a:t>
            </a:r>
            <a:r>
              <a:rPr lang="es-ES" dirty="0" smtClean="0"/>
              <a:t>!)</a:t>
            </a:r>
            <a:endParaRPr lang="en-US" dirty="0"/>
          </a:p>
        </p:txBody>
      </p:sp>
      <p:pic>
        <p:nvPicPr>
          <p:cNvPr id="5" name="Picture 2" descr="mage result for incredible edible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6627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58830464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mage result for incredible edible networ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smtClean="0"/>
              <a:t>Los </a:t>
            </a:r>
            <a:r>
              <a:rPr lang="en-US" sz="4800" dirty="0" err="1" smtClean="0"/>
              <a:t>tres</a:t>
            </a:r>
            <a:r>
              <a:rPr lang="en-US" sz="4800" dirty="0" smtClean="0"/>
              <a:t> </a:t>
            </a:r>
            <a:r>
              <a:rPr lang="en-US" sz="4800" dirty="0" err="1" smtClean="0"/>
              <a:t>platos</a:t>
            </a:r>
            <a:endParaRPr lang="en-US" sz="4800" dirty="0"/>
          </a:p>
        </p:txBody>
      </p:sp>
    </p:spTree>
    <p:extLst>
      <p:ext uri="{BB962C8B-B14F-4D97-AF65-F5344CB8AC3E}">
        <p14:creationId xmlns:p14="http://schemas.microsoft.com/office/powerpoint/2010/main" val="304208820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62643" y="0"/>
            <a:ext cx="11266714" cy="6858000"/>
          </a:xfrm>
          <a:prstGeom prst="rect">
            <a:avLst/>
          </a:prstGeom>
        </p:spPr>
      </p:pic>
    </p:spTree>
    <p:extLst>
      <p:ext uri="{BB962C8B-B14F-4D97-AF65-F5344CB8AC3E}">
        <p14:creationId xmlns:p14="http://schemas.microsoft.com/office/powerpoint/2010/main" val="10395651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622800" y="1955800"/>
            <a:ext cx="3251200" cy="3251200"/>
            <a:chOff x="2438399" y="67733"/>
            <a:chExt cx="3251200" cy="3251200"/>
          </a:xfrm>
        </p:grpSpPr>
        <p:sp>
          <p:nvSpPr>
            <p:cNvPr id="6" name="Oval 5"/>
            <p:cNvSpPr/>
            <p:nvPr/>
          </p:nvSpPr>
          <p:spPr>
            <a:xfrm>
              <a:off x="2438399" y="67733"/>
              <a:ext cx="3251200" cy="3251200"/>
            </a:xfrm>
            <a:prstGeom prst="ellipse">
              <a:avLst/>
            </a:prstGeom>
          </p:spPr>
          <p:style>
            <a:lnRef idx="0">
              <a:schemeClr val="lt1">
                <a:hueOff val="0"/>
                <a:satOff val="0"/>
                <a:lumOff val="0"/>
                <a:alphaOff val="0"/>
              </a:schemeClr>
            </a:lnRef>
            <a:fillRef idx="3">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7" name="Oval 4"/>
            <p:cNvSpPr/>
            <p:nvPr/>
          </p:nvSpPr>
          <p:spPr>
            <a:xfrm>
              <a:off x="2871892" y="961813"/>
              <a:ext cx="2384213" cy="146304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err="1" smtClean="0"/>
                <a:t>Comunidad</a:t>
              </a:r>
              <a:r>
                <a:rPr lang="en-US" sz="2900" kern="1200" dirty="0" smtClean="0"/>
                <a:t> (</a:t>
              </a:r>
              <a:r>
                <a:rPr lang="en-US" sz="2900" kern="1200" dirty="0" err="1" smtClean="0"/>
                <a:t>todos</a:t>
              </a:r>
              <a:r>
                <a:rPr lang="en-US" sz="2900" kern="1200" dirty="0" smtClean="0"/>
                <a:t>)</a:t>
              </a:r>
              <a:endParaRPr lang="en-US" sz="2900" kern="1200" dirty="0"/>
            </a:p>
          </p:txBody>
        </p:sp>
      </p:grpSp>
      <p:pic>
        <p:nvPicPr>
          <p:cNvPr id="8" name="Picture 2" descr="mage result for incredible edible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5695" y="5556738"/>
            <a:ext cx="2391844" cy="86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1055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90762616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509846" y="1195754"/>
            <a:ext cx="3352800" cy="646331"/>
          </a:xfrm>
          <a:prstGeom prst="rect">
            <a:avLst/>
          </a:prstGeom>
          <a:noFill/>
        </p:spPr>
        <p:txBody>
          <a:bodyPr wrap="square" rtlCol="0">
            <a:spAutoFit/>
          </a:bodyPr>
          <a:lstStyle/>
          <a:p>
            <a:r>
              <a:rPr lang="en-US" dirty="0" smtClean="0"/>
              <a:t>“Propaganda gardening”</a:t>
            </a:r>
          </a:p>
          <a:p>
            <a:r>
              <a:rPr lang="en-US" dirty="0" smtClean="0"/>
              <a:t>O “</a:t>
            </a:r>
            <a:r>
              <a:rPr lang="es-ES" dirty="0"/>
              <a:t>propaganda </a:t>
            </a:r>
            <a:r>
              <a:rPr lang="es-ES" dirty="0" smtClean="0"/>
              <a:t>de jardinería”</a:t>
            </a:r>
            <a:endParaRPr lang="en-US" dirty="0"/>
          </a:p>
        </p:txBody>
      </p:sp>
    </p:spTree>
    <p:extLst>
      <p:ext uri="{BB962C8B-B14F-4D97-AF65-F5344CB8AC3E}">
        <p14:creationId xmlns:p14="http://schemas.microsoft.com/office/powerpoint/2010/main" val="123870292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3620"/>
          <a:stretch/>
        </p:blipFill>
        <p:spPr>
          <a:xfrm>
            <a:off x="3057525" y="1769165"/>
            <a:ext cx="6076950" cy="3941072"/>
          </a:xfrm>
          <a:prstGeom prst="rect">
            <a:avLst/>
          </a:prstGeom>
        </p:spPr>
      </p:pic>
      <p:sp>
        <p:nvSpPr>
          <p:cNvPr id="4" name="TextBox 3"/>
          <p:cNvSpPr txBox="1"/>
          <p:nvPr/>
        </p:nvSpPr>
        <p:spPr>
          <a:xfrm>
            <a:off x="3057525" y="1212574"/>
            <a:ext cx="2528266" cy="369332"/>
          </a:xfrm>
          <a:prstGeom prst="rect">
            <a:avLst/>
          </a:prstGeom>
          <a:noFill/>
        </p:spPr>
        <p:txBody>
          <a:bodyPr wrap="square" rtlCol="0">
            <a:spAutoFit/>
          </a:bodyPr>
          <a:lstStyle/>
          <a:p>
            <a:r>
              <a:rPr lang="en-GB" dirty="0" smtClean="0"/>
              <a:t>Centro de </a:t>
            </a:r>
            <a:r>
              <a:rPr lang="en-GB" dirty="0" err="1" smtClean="0"/>
              <a:t>salud</a:t>
            </a:r>
            <a:endParaRPr lang="en-US" dirty="0"/>
          </a:p>
        </p:txBody>
      </p:sp>
    </p:spTree>
    <p:extLst>
      <p:ext uri="{BB962C8B-B14F-4D97-AF65-F5344CB8AC3E}">
        <p14:creationId xmlns:p14="http://schemas.microsoft.com/office/powerpoint/2010/main" val="265176406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4927"/>
          <a:stretch/>
        </p:blipFill>
        <p:spPr>
          <a:xfrm>
            <a:off x="3057525" y="1828800"/>
            <a:ext cx="6076950" cy="3881437"/>
          </a:xfrm>
          <a:prstGeom prst="rect">
            <a:avLst/>
          </a:prstGeom>
        </p:spPr>
      </p:pic>
      <p:sp>
        <p:nvSpPr>
          <p:cNvPr id="4" name="TextBox 3"/>
          <p:cNvSpPr txBox="1"/>
          <p:nvPr/>
        </p:nvSpPr>
        <p:spPr>
          <a:xfrm>
            <a:off x="3057525" y="1212574"/>
            <a:ext cx="2528266" cy="369332"/>
          </a:xfrm>
          <a:prstGeom prst="rect">
            <a:avLst/>
          </a:prstGeom>
          <a:noFill/>
        </p:spPr>
        <p:txBody>
          <a:bodyPr wrap="square" rtlCol="0">
            <a:spAutoFit/>
          </a:bodyPr>
          <a:lstStyle/>
          <a:p>
            <a:r>
              <a:rPr lang="en-GB" dirty="0" err="1" smtClean="0"/>
              <a:t>Escuela</a:t>
            </a:r>
            <a:r>
              <a:rPr lang="en-GB" dirty="0" smtClean="0"/>
              <a:t> </a:t>
            </a:r>
            <a:r>
              <a:rPr lang="en-GB" dirty="0" err="1" smtClean="0"/>
              <a:t>secundaria</a:t>
            </a:r>
            <a:endParaRPr lang="en-US" dirty="0"/>
          </a:p>
        </p:txBody>
      </p:sp>
    </p:spTree>
    <p:extLst>
      <p:ext uri="{BB962C8B-B14F-4D97-AF65-F5344CB8AC3E}">
        <p14:creationId xmlns:p14="http://schemas.microsoft.com/office/powerpoint/2010/main" val="15514351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313"/>
          <a:stretch/>
        </p:blipFill>
        <p:spPr>
          <a:xfrm>
            <a:off x="3057525" y="1709530"/>
            <a:ext cx="6076950" cy="4000707"/>
          </a:xfrm>
          <a:prstGeom prst="rect">
            <a:avLst/>
          </a:prstGeom>
        </p:spPr>
      </p:pic>
      <p:sp>
        <p:nvSpPr>
          <p:cNvPr id="4" name="TextBox 3"/>
          <p:cNvSpPr txBox="1"/>
          <p:nvPr/>
        </p:nvSpPr>
        <p:spPr>
          <a:xfrm>
            <a:off x="3057525" y="1212574"/>
            <a:ext cx="2528266" cy="369332"/>
          </a:xfrm>
          <a:prstGeom prst="rect">
            <a:avLst/>
          </a:prstGeom>
          <a:noFill/>
        </p:spPr>
        <p:txBody>
          <a:bodyPr wrap="square" rtlCol="0">
            <a:spAutoFit/>
          </a:bodyPr>
          <a:lstStyle/>
          <a:p>
            <a:r>
              <a:rPr lang="en-US" dirty="0" err="1" smtClean="0"/>
              <a:t>Calle</a:t>
            </a:r>
            <a:r>
              <a:rPr lang="en-US" dirty="0" smtClean="0"/>
              <a:t> ‘</a:t>
            </a:r>
            <a:r>
              <a:rPr lang="es-ES" dirty="0"/>
              <a:t>polinizador</a:t>
            </a:r>
            <a:r>
              <a:rPr lang="en-US" dirty="0" smtClean="0"/>
              <a:t>’</a:t>
            </a:r>
            <a:endParaRPr lang="en-US" dirty="0"/>
          </a:p>
        </p:txBody>
      </p:sp>
    </p:spTree>
    <p:extLst>
      <p:ext uri="{BB962C8B-B14F-4D97-AF65-F5344CB8AC3E}">
        <p14:creationId xmlns:p14="http://schemas.microsoft.com/office/powerpoint/2010/main" val="5093838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749"/>
          <a:stretch/>
        </p:blipFill>
        <p:spPr>
          <a:xfrm>
            <a:off x="3057525" y="1729409"/>
            <a:ext cx="6076950" cy="3980828"/>
          </a:xfrm>
          <a:prstGeom prst="rect">
            <a:avLst/>
          </a:prstGeom>
        </p:spPr>
      </p:pic>
      <p:sp>
        <p:nvSpPr>
          <p:cNvPr id="4" name="TextBox 3"/>
          <p:cNvSpPr txBox="1"/>
          <p:nvPr/>
        </p:nvSpPr>
        <p:spPr>
          <a:xfrm>
            <a:off x="3057525" y="1212574"/>
            <a:ext cx="2528266" cy="369332"/>
          </a:xfrm>
          <a:prstGeom prst="rect">
            <a:avLst/>
          </a:prstGeom>
          <a:noFill/>
        </p:spPr>
        <p:txBody>
          <a:bodyPr wrap="square" rtlCol="0">
            <a:spAutoFit/>
          </a:bodyPr>
          <a:lstStyle/>
          <a:p>
            <a:r>
              <a:rPr lang="en-US" dirty="0" smtClean="0"/>
              <a:t>Centro de </a:t>
            </a:r>
            <a:r>
              <a:rPr lang="en-US" dirty="0" err="1" smtClean="0"/>
              <a:t>trabajo</a:t>
            </a:r>
            <a:endParaRPr lang="en-US" dirty="0"/>
          </a:p>
        </p:txBody>
      </p:sp>
    </p:spTree>
    <p:extLst>
      <p:ext uri="{BB962C8B-B14F-4D97-AF65-F5344CB8AC3E}">
        <p14:creationId xmlns:p14="http://schemas.microsoft.com/office/powerpoint/2010/main" val="16579702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0570"/>
          <a:stretch/>
        </p:blipFill>
        <p:spPr>
          <a:xfrm>
            <a:off x="3057525" y="1630017"/>
            <a:ext cx="6076950" cy="4080220"/>
          </a:xfrm>
          <a:prstGeom prst="rect">
            <a:avLst/>
          </a:prstGeom>
        </p:spPr>
      </p:pic>
      <p:sp>
        <p:nvSpPr>
          <p:cNvPr id="4" name="TextBox 3"/>
          <p:cNvSpPr txBox="1"/>
          <p:nvPr/>
        </p:nvSpPr>
        <p:spPr>
          <a:xfrm>
            <a:off x="3057525" y="1212574"/>
            <a:ext cx="2528266" cy="369332"/>
          </a:xfrm>
          <a:prstGeom prst="rect">
            <a:avLst/>
          </a:prstGeom>
          <a:noFill/>
        </p:spPr>
        <p:txBody>
          <a:bodyPr wrap="square" rtlCol="0">
            <a:spAutoFit/>
          </a:bodyPr>
          <a:lstStyle/>
          <a:p>
            <a:r>
              <a:rPr lang="es-ES" dirty="0" smtClean="0"/>
              <a:t>Estación </a:t>
            </a:r>
            <a:r>
              <a:rPr lang="es-ES" dirty="0"/>
              <a:t>de policía</a:t>
            </a:r>
            <a:endParaRPr lang="en-US" dirty="0"/>
          </a:p>
        </p:txBody>
      </p:sp>
    </p:spTree>
    <p:extLst>
      <p:ext uri="{BB962C8B-B14F-4D97-AF65-F5344CB8AC3E}">
        <p14:creationId xmlns:p14="http://schemas.microsoft.com/office/powerpoint/2010/main" val="20567125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9263"/>
          <a:stretch/>
        </p:blipFill>
        <p:spPr>
          <a:xfrm>
            <a:off x="3057525" y="1570383"/>
            <a:ext cx="6076950" cy="4139854"/>
          </a:xfrm>
          <a:prstGeom prst="rect">
            <a:avLst/>
          </a:prstGeom>
        </p:spPr>
      </p:pic>
      <p:sp>
        <p:nvSpPr>
          <p:cNvPr id="4" name="Rectangle 3"/>
          <p:cNvSpPr/>
          <p:nvPr/>
        </p:nvSpPr>
        <p:spPr>
          <a:xfrm>
            <a:off x="3057525" y="1057725"/>
            <a:ext cx="2259529" cy="369332"/>
          </a:xfrm>
          <a:prstGeom prst="rect">
            <a:avLst/>
          </a:prstGeom>
        </p:spPr>
        <p:txBody>
          <a:bodyPr wrap="none">
            <a:spAutoFit/>
          </a:bodyPr>
          <a:lstStyle/>
          <a:p>
            <a:r>
              <a:rPr lang="es-ES" dirty="0" smtClean="0"/>
              <a:t>Estación </a:t>
            </a:r>
            <a:r>
              <a:rPr lang="es-ES" dirty="0"/>
              <a:t>de bomberos</a:t>
            </a:r>
            <a:endParaRPr lang="en-US" dirty="0"/>
          </a:p>
        </p:txBody>
      </p:sp>
    </p:spTree>
    <p:extLst>
      <p:ext uri="{BB962C8B-B14F-4D97-AF65-F5344CB8AC3E}">
        <p14:creationId xmlns:p14="http://schemas.microsoft.com/office/powerpoint/2010/main" val="18845334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147762"/>
            <a:ext cx="6076950" cy="4562475"/>
          </a:xfrm>
          <a:prstGeom prst="rect">
            <a:avLst/>
          </a:prstGeom>
        </p:spPr>
      </p:pic>
      <p:sp>
        <p:nvSpPr>
          <p:cNvPr id="4" name="Rectangle 3"/>
          <p:cNvSpPr/>
          <p:nvPr/>
        </p:nvSpPr>
        <p:spPr>
          <a:xfrm>
            <a:off x="3057525" y="778430"/>
            <a:ext cx="1731564" cy="369332"/>
          </a:xfrm>
          <a:prstGeom prst="rect">
            <a:avLst/>
          </a:prstGeom>
        </p:spPr>
        <p:txBody>
          <a:bodyPr wrap="none">
            <a:spAutoFit/>
          </a:bodyPr>
          <a:lstStyle/>
          <a:p>
            <a:r>
              <a:rPr lang="es-ES" dirty="0" smtClean="0"/>
              <a:t>Escuela primaria</a:t>
            </a:r>
            <a:endParaRPr lang="en-US" dirty="0"/>
          </a:p>
        </p:txBody>
      </p:sp>
    </p:spTree>
    <p:extLst>
      <p:ext uri="{BB962C8B-B14F-4D97-AF65-F5344CB8AC3E}">
        <p14:creationId xmlns:p14="http://schemas.microsoft.com/office/powerpoint/2010/main" val="29746457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622800" y="1955800"/>
            <a:ext cx="3251200" cy="3251200"/>
            <a:chOff x="3611541" y="2099733"/>
            <a:chExt cx="3251200" cy="3251200"/>
          </a:xfrm>
        </p:grpSpPr>
        <p:sp>
          <p:nvSpPr>
            <p:cNvPr id="6" name="Oval 5"/>
            <p:cNvSpPr/>
            <p:nvPr/>
          </p:nvSpPr>
          <p:spPr>
            <a:xfrm>
              <a:off x="3611541" y="2099733"/>
              <a:ext cx="3251200" cy="3251200"/>
            </a:xfrm>
            <a:prstGeom prst="ellipse">
              <a:avLst/>
            </a:prstGeom>
          </p:spPr>
          <p:style>
            <a:lnRef idx="0">
              <a:schemeClr val="lt1">
                <a:hueOff val="0"/>
                <a:satOff val="0"/>
                <a:lumOff val="0"/>
                <a:alphaOff val="0"/>
              </a:schemeClr>
            </a:lnRef>
            <a:fillRef idx="3">
              <a:schemeClr val="accent5">
                <a:alpha val="50000"/>
                <a:hueOff val="-3676672"/>
                <a:satOff val="-5114"/>
                <a:lumOff val="-1961"/>
                <a:alphaOff val="0"/>
              </a:schemeClr>
            </a:fillRef>
            <a:effectRef idx="0">
              <a:schemeClr val="accent5">
                <a:alpha val="50000"/>
                <a:hueOff val="-3676672"/>
                <a:satOff val="-5114"/>
                <a:lumOff val="-1961"/>
                <a:alphaOff val="0"/>
              </a:schemeClr>
            </a:effectRef>
            <a:fontRef idx="minor">
              <a:schemeClr val="tx1"/>
            </a:fontRef>
          </p:style>
        </p:sp>
        <p:sp>
          <p:nvSpPr>
            <p:cNvPr id="7" name="Oval 4"/>
            <p:cNvSpPr/>
            <p:nvPr/>
          </p:nvSpPr>
          <p:spPr>
            <a:xfrm>
              <a:off x="4261781" y="2831253"/>
              <a:ext cx="1950720" cy="178816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err="1" smtClean="0"/>
                <a:t>Aprendizaje</a:t>
              </a:r>
              <a:endParaRPr lang="en-US" sz="2900" kern="1200" dirty="0" smtClean="0"/>
            </a:p>
            <a:p>
              <a:pPr lvl="0" algn="ctr" defTabSz="1289050">
                <a:lnSpc>
                  <a:spcPct val="90000"/>
                </a:lnSpc>
                <a:spcBef>
                  <a:spcPct val="0"/>
                </a:spcBef>
                <a:spcAft>
                  <a:spcPct val="35000"/>
                </a:spcAft>
              </a:pPr>
              <a:r>
                <a:rPr lang="en-US" sz="2900" kern="1200" dirty="0" smtClean="0"/>
                <a:t>(</a:t>
              </a:r>
              <a:r>
                <a:rPr lang="en-US" sz="2900" kern="1200" dirty="0" err="1" smtClean="0"/>
                <a:t>niños</a:t>
              </a:r>
              <a:r>
                <a:rPr lang="en-US" sz="2900" kern="1200" dirty="0" smtClean="0"/>
                <a:t> y </a:t>
              </a:r>
              <a:r>
                <a:rPr lang="en-US" sz="2900" kern="1200" dirty="0" err="1" smtClean="0"/>
                <a:t>adultos</a:t>
              </a:r>
              <a:r>
                <a:rPr lang="en-US" sz="2900" kern="1200" dirty="0" smtClean="0"/>
                <a:t>)</a:t>
              </a:r>
              <a:endParaRPr lang="en-US" sz="2900" kern="1200" dirty="0"/>
            </a:p>
          </p:txBody>
        </p:sp>
      </p:grpSp>
    </p:spTree>
    <p:extLst>
      <p:ext uri="{BB962C8B-B14F-4D97-AF65-F5344CB8AC3E}">
        <p14:creationId xmlns:p14="http://schemas.microsoft.com/office/powerpoint/2010/main" val="25684050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4038600" y="6356350"/>
            <a:ext cx="4114800" cy="365125"/>
          </a:xfrm>
          <a:prstGeom prst="rect">
            <a:avLst/>
          </a:prstGeom>
        </p:spPr>
        <p:txBody>
          <a:bodyPr/>
          <a:lstStyle/>
          <a:p>
            <a:r>
              <a:rPr lang="en-GB" smtClean="0"/>
              <a:t>WWW.INCREDIBLEEDIBLENETWORK.ORG.UK</a:t>
            </a:r>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5639" y="1164632"/>
            <a:ext cx="8062022" cy="5067196"/>
          </a:xfrm>
          <a:prstGeom prst="rect">
            <a:avLst/>
          </a:prstGeom>
        </p:spPr>
      </p:pic>
      <p:sp>
        <p:nvSpPr>
          <p:cNvPr id="10" name="Rectangle 9"/>
          <p:cNvSpPr/>
          <p:nvPr/>
        </p:nvSpPr>
        <p:spPr>
          <a:xfrm>
            <a:off x="2185639" y="795300"/>
            <a:ext cx="3130922" cy="369332"/>
          </a:xfrm>
          <a:prstGeom prst="rect">
            <a:avLst/>
          </a:prstGeom>
        </p:spPr>
        <p:txBody>
          <a:bodyPr wrap="none">
            <a:spAutoFit/>
          </a:bodyPr>
          <a:lstStyle/>
          <a:p>
            <a:r>
              <a:rPr lang="es-ES" dirty="0" smtClean="0"/>
              <a:t>Plantando en el patio de recreo</a:t>
            </a:r>
            <a:endParaRPr lang="en-US" dirty="0"/>
          </a:p>
        </p:txBody>
      </p:sp>
    </p:spTree>
    <p:extLst>
      <p:ext uri="{BB962C8B-B14F-4D97-AF65-F5344CB8AC3E}">
        <p14:creationId xmlns:p14="http://schemas.microsoft.com/office/powerpoint/2010/main" val="30152699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4055"/>
          <a:stretch/>
        </p:blipFill>
        <p:spPr>
          <a:xfrm>
            <a:off x="3057525" y="1789043"/>
            <a:ext cx="6076950" cy="3921194"/>
          </a:xfrm>
          <a:prstGeom prst="rect">
            <a:avLst/>
          </a:prstGeom>
        </p:spPr>
      </p:pic>
      <p:sp>
        <p:nvSpPr>
          <p:cNvPr id="4" name="Rectangle 3"/>
          <p:cNvSpPr/>
          <p:nvPr/>
        </p:nvSpPr>
        <p:spPr>
          <a:xfrm>
            <a:off x="3057525" y="1419711"/>
            <a:ext cx="1660968" cy="369332"/>
          </a:xfrm>
          <a:prstGeom prst="rect">
            <a:avLst/>
          </a:prstGeom>
        </p:spPr>
        <p:txBody>
          <a:bodyPr wrap="none">
            <a:spAutoFit/>
          </a:bodyPr>
          <a:lstStyle/>
          <a:p>
            <a:r>
              <a:rPr lang="es-ES" dirty="0" smtClean="0"/>
              <a:t>Viajes escolares</a:t>
            </a:r>
            <a:endParaRPr lang="en-US" dirty="0"/>
          </a:p>
        </p:txBody>
      </p:sp>
    </p:spTree>
    <p:extLst>
      <p:ext uri="{BB962C8B-B14F-4D97-AF65-F5344CB8AC3E}">
        <p14:creationId xmlns:p14="http://schemas.microsoft.com/office/powerpoint/2010/main" val="4522666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1877"/>
          <a:stretch/>
        </p:blipFill>
        <p:spPr>
          <a:xfrm>
            <a:off x="3017768" y="1729409"/>
            <a:ext cx="6076950" cy="4020584"/>
          </a:xfrm>
          <a:prstGeom prst="rect">
            <a:avLst/>
          </a:prstGeom>
        </p:spPr>
      </p:pic>
      <p:sp>
        <p:nvSpPr>
          <p:cNvPr id="4" name="Rectangle 3"/>
          <p:cNvSpPr/>
          <p:nvPr/>
        </p:nvSpPr>
        <p:spPr>
          <a:xfrm>
            <a:off x="3017768" y="1360077"/>
            <a:ext cx="2306978" cy="369332"/>
          </a:xfrm>
          <a:prstGeom prst="rect">
            <a:avLst/>
          </a:prstGeom>
        </p:spPr>
        <p:txBody>
          <a:bodyPr wrap="none">
            <a:spAutoFit/>
          </a:bodyPr>
          <a:lstStyle/>
          <a:p>
            <a:r>
              <a:rPr lang="es-ES" dirty="0" smtClean="0"/>
              <a:t>Aprendiendo a cocinar</a:t>
            </a:r>
            <a:endParaRPr lang="en-US" dirty="0"/>
          </a:p>
        </p:txBody>
      </p:sp>
    </p:spTree>
    <p:extLst>
      <p:ext uri="{BB962C8B-B14F-4D97-AF65-F5344CB8AC3E}">
        <p14:creationId xmlns:p14="http://schemas.microsoft.com/office/powerpoint/2010/main" val="15250884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749"/>
          <a:stretch/>
        </p:blipFill>
        <p:spPr>
          <a:xfrm>
            <a:off x="3057525" y="1729409"/>
            <a:ext cx="6076950" cy="3980828"/>
          </a:xfrm>
          <a:prstGeom prst="rect">
            <a:avLst/>
          </a:prstGeom>
        </p:spPr>
      </p:pic>
      <p:sp>
        <p:nvSpPr>
          <p:cNvPr id="4" name="Rectangle 3"/>
          <p:cNvSpPr/>
          <p:nvPr/>
        </p:nvSpPr>
        <p:spPr>
          <a:xfrm>
            <a:off x="3057525" y="1360077"/>
            <a:ext cx="2165721" cy="369332"/>
          </a:xfrm>
          <a:prstGeom prst="rect">
            <a:avLst/>
          </a:prstGeom>
        </p:spPr>
        <p:txBody>
          <a:bodyPr wrap="none">
            <a:spAutoFit/>
          </a:bodyPr>
          <a:lstStyle/>
          <a:p>
            <a:r>
              <a:rPr lang="es-ES" dirty="0" smtClean="0"/>
              <a:t>Cocinando en la calle</a:t>
            </a:r>
            <a:endParaRPr lang="en-US" dirty="0"/>
          </a:p>
        </p:txBody>
      </p:sp>
    </p:spTree>
    <p:extLst>
      <p:ext uri="{BB962C8B-B14F-4D97-AF65-F5344CB8AC3E}">
        <p14:creationId xmlns:p14="http://schemas.microsoft.com/office/powerpoint/2010/main" val="26297668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622800" y="1955800"/>
            <a:ext cx="3251200" cy="3251200"/>
            <a:chOff x="1265258" y="2099733"/>
            <a:chExt cx="3251200" cy="3251200"/>
          </a:xfrm>
        </p:grpSpPr>
        <p:sp>
          <p:nvSpPr>
            <p:cNvPr id="6" name="Oval 5"/>
            <p:cNvSpPr/>
            <p:nvPr/>
          </p:nvSpPr>
          <p:spPr>
            <a:xfrm>
              <a:off x="1265258" y="2099733"/>
              <a:ext cx="3251200" cy="3251200"/>
            </a:xfrm>
            <a:prstGeom prst="ellipse">
              <a:avLst/>
            </a:prstGeom>
          </p:spPr>
          <p:style>
            <a:lnRef idx="0">
              <a:schemeClr val="lt1">
                <a:hueOff val="0"/>
                <a:satOff val="0"/>
                <a:lumOff val="0"/>
                <a:alphaOff val="0"/>
              </a:schemeClr>
            </a:lnRef>
            <a:fillRef idx="3">
              <a:schemeClr val="accent5">
                <a:alpha val="50000"/>
                <a:hueOff val="-7353344"/>
                <a:satOff val="-10228"/>
                <a:lumOff val="-3922"/>
                <a:alphaOff val="0"/>
              </a:schemeClr>
            </a:fillRef>
            <a:effectRef idx="0">
              <a:schemeClr val="accent5">
                <a:alpha val="50000"/>
                <a:hueOff val="-7353344"/>
                <a:satOff val="-10228"/>
                <a:lumOff val="-3922"/>
                <a:alphaOff val="0"/>
              </a:schemeClr>
            </a:effectRef>
            <a:fontRef idx="minor">
              <a:schemeClr val="tx1"/>
            </a:fontRef>
          </p:style>
        </p:sp>
        <p:sp>
          <p:nvSpPr>
            <p:cNvPr id="7" name="Oval 4"/>
            <p:cNvSpPr/>
            <p:nvPr/>
          </p:nvSpPr>
          <p:spPr>
            <a:xfrm>
              <a:off x="1915498" y="2831253"/>
              <a:ext cx="1950720" cy="178816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err="1" smtClean="0"/>
                <a:t>Comercio</a:t>
              </a:r>
              <a:endParaRPr lang="en-US" sz="2900" kern="1200" dirty="0" smtClean="0"/>
            </a:p>
            <a:p>
              <a:pPr lvl="0" algn="ctr" defTabSz="1289050">
                <a:lnSpc>
                  <a:spcPct val="90000"/>
                </a:lnSpc>
                <a:spcBef>
                  <a:spcPct val="0"/>
                </a:spcBef>
                <a:spcAft>
                  <a:spcPct val="35000"/>
                </a:spcAft>
              </a:pPr>
              <a:r>
                <a:rPr lang="en-US" sz="2900" kern="1200" dirty="0" smtClean="0"/>
                <a:t>(</a:t>
              </a:r>
              <a:r>
                <a:rPr lang="en-US" sz="2900" kern="1200" dirty="0" err="1" smtClean="0"/>
                <a:t>productores</a:t>
              </a:r>
              <a:r>
                <a:rPr lang="en-US" sz="2900" kern="1200" dirty="0" smtClean="0"/>
                <a:t> y </a:t>
              </a:r>
              <a:r>
                <a:rPr lang="en-US" sz="2900" kern="1200" dirty="0" err="1" smtClean="0"/>
                <a:t>otros</a:t>
              </a:r>
              <a:r>
                <a:rPr lang="en-US" sz="2900" kern="1200" dirty="0" smtClean="0"/>
                <a:t>)</a:t>
              </a:r>
              <a:endParaRPr lang="en-US" sz="2900" kern="1200" dirty="0"/>
            </a:p>
          </p:txBody>
        </p:sp>
      </p:grpSp>
    </p:spTree>
    <p:extLst>
      <p:ext uri="{BB962C8B-B14F-4D97-AF65-F5344CB8AC3E}">
        <p14:creationId xmlns:p14="http://schemas.microsoft.com/office/powerpoint/2010/main" val="29205175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866219"/>
            <a:ext cx="6076950" cy="4562475"/>
          </a:xfrm>
          <a:prstGeom prst="rect">
            <a:avLst/>
          </a:prstGeom>
        </p:spPr>
      </p:pic>
      <p:sp>
        <p:nvSpPr>
          <p:cNvPr id="7" name="Rectangle 6"/>
          <p:cNvSpPr/>
          <p:nvPr/>
        </p:nvSpPr>
        <p:spPr>
          <a:xfrm>
            <a:off x="3057525" y="1360077"/>
            <a:ext cx="3643370" cy="369332"/>
          </a:xfrm>
          <a:prstGeom prst="rect">
            <a:avLst/>
          </a:prstGeom>
        </p:spPr>
        <p:txBody>
          <a:bodyPr wrap="none">
            <a:spAutoFit/>
          </a:bodyPr>
          <a:lstStyle/>
          <a:p>
            <a:r>
              <a:rPr lang="es-ES" dirty="0" err="1" smtClean="0"/>
              <a:t>Desarollando</a:t>
            </a:r>
            <a:r>
              <a:rPr lang="es-ES" dirty="0" smtClean="0"/>
              <a:t> una red de vendedores</a:t>
            </a:r>
            <a:endParaRPr lang="en-US" dirty="0"/>
          </a:p>
        </p:txBody>
      </p:sp>
    </p:spTree>
    <p:extLst>
      <p:ext uri="{BB962C8B-B14F-4D97-AF65-F5344CB8AC3E}">
        <p14:creationId xmlns:p14="http://schemas.microsoft.com/office/powerpoint/2010/main" val="37900929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147762"/>
            <a:ext cx="6076950" cy="4562475"/>
          </a:xfrm>
          <a:prstGeom prst="rect">
            <a:avLst/>
          </a:prstGeom>
        </p:spPr>
      </p:pic>
    </p:spTree>
    <p:extLst>
      <p:ext uri="{BB962C8B-B14F-4D97-AF65-F5344CB8AC3E}">
        <p14:creationId xmlns:p14="http://schemas.microsoft.com/office/powerpoint/2010/main" val="30223242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147762"/>
            <a:ext cx="6076950" cy="4562475"/>
          </a:xfrm>
          <a:prstGeom prst="rect">
            <a:avLst/>
          </a:prstGeom>
        </p:spPr>
      </p:pic>
    </p:spTree>
    <p:extLst>
      <p:ext uri="{BB962C8B-B14F-4D97-AF65-F5344CB8AC3E}">
        <p14:creationId xmlns:p14="http://schemas.microsoft.com/office/powerpoint/2010/main" val="36349054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947862"/>
            <a:ext cx="6076950" cy="4562475"/>
          </a:xfrm>
          <a:prstGeom prst="rect">
            <a:avLst/>
          </a:prstGeom>
        </p:spPr>
      </p:pic>
      <p:sp>
        <p:nvSpPr>
          <p:cNvPr id="4" name="Rectangle 3"/>
          <p:cNvSpPr/>
          <p:nvPr/>
        </p:nvSpPr>
        <p:spPr>
          <a:xfrm>
            <a:off x="3057525" y="1360077"/>
            <a:ext cx="4044056" cy="369332"/>
          </a:xfrm>
          <a:prstGeom prst="rect">
            <a:avLst/>
          </a:prstGeom>
        </p:spPr>
        <p:txBody>
          <a:bodyPr wrap="none">
            <a:spAutoFit/>
          </a:bodyPr>
          <a:lstStyle/>
          <a:p>
            <a:r>
              <a:rPr lang="es-ES" dirty="0" smtClean="0"/>
              <a:t>Apoyando el </a:t>
            </a:r>
            <a:r>
              <a:rPr lang="es-ES" dirty="0" err="1" smtClean="0"/>
              <a:t>desarollo</a:t>
            </a:r>
            <a:r>
              <a:rPr lang="es-ES" dirty="0" smtClean="0"/>
              <a:t> de microempresas</a:t>
            </a:r>
            <a:endParaRPr lang="en-US" dirty="0"/>
          </a:p>
        </p:txBody>
      </p:sp>
    </p:spTree>
    <p:extLst>
      <p:ext uri="{BB962C8B-B14F-4D97-AF65-F5344CB8AC3E}">
        <p14:creationId xmlns:p14="http://schemas.microsoft.com/office/powerpoint/2010/main" val="12955031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147762"/>
            <a:ext cx="6076950" cy="4562475"/>
          </a:xfrm>
          <a:prstGeom prst="rect">
            <a:avLst/>
          </a:prstGeom>
        </p:spPr>
      </p:pic>
    </p:spTree>
    <p:extLst>
      <p:ext uri="{BB962C8B-B14F-4D97-AF65-F5344CB8AC3E}">
        <p14:creationId xmlns:p14="http://schemas.microsoft.com/office/powerpoint/2010/main" val="14160332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539" y="1164090"/>
            <a:ext cx="6076950" cy="4562475"/>
          </a:xfrm>
          <a:prstGeom prst="rect">
            <a:avLst/>
          </a:prstGeom>
        </p:spPr>
      </p:pic>
    </p:spTree>
    <p:extLst>
      <p:ext uri="{BB962C8B-B14F-4D97-AF65-F5344CB8AC3E}">
        <p14:creationId xmlns:p14="http://schemas.microsoft.com/office/powerpoint/2010/main" val="14522115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8010" b="4906"/>
          <a:stretch/>
        </p:blipFill>
        <p:spPr>
          <a:xfrm>
            <a:off x="3057525" y="2252185"/>
            <a:ext cx="6076950" cy="3516923"/>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803" r="9875"/>
          <a:stretch/>
        </p:blipFill>
        <p:spPr>
          <a:xfrm>
            <a:off x="3057525" y="1729409"/>
            <a:ext cx="4759569" cy="45624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525" y="1729409"/>
            <a:ext cx="6076950" cy="4562475"/>
          </a:xfrm>
          <a:prstGeom prst="rect">
            <a:avLst/>
          </a:prstGeom>
        </p:spPr>
      </p:pic>
      <p:sp>
        <p:nvSpPr>
          <p:cNvPr id="4" name="Rectangle 3"/>
          <p:cNvSpPr/>
          <p:nvPr/>
        </p:nvSpPr>
        <p:spPr>
          <a:xfrm>
            <a:off x="3057525" y="1360077"/>
            <a:ext cx="2178866" cy="369332"/>
          </a:xfrm>
          <a:prstGeom prst="rect">
            <a:avLst/>
          </a:prstGeom>
        </p:spPr>
        <p:txBody>
          <a:bodyPr wrap="none">
            <a:spAutoFit/>
          </a:bodyPr>
          <a:lstStyle/>
          <a:p>
            <a:r>
              <a:rPr lang="es-ES" dirty="0" smtClean="0"/>
              <a:t>Turismo de hortalizas</a:t>
            </a:r>
            <a:endParaRPr lang="en-US" dirty="0"/>
          </a:p>
        </p:txBody>
      </p:sp>
    </p:spTree>
    <p:extLst>
      <p:ext uri="{BB962C8B-B14F-4D97-AF65-F5344CB8AC3E}">
        <p14:creationId xmlns:p14="http://schemas.microsoft.com/office/powerpoint/2010/main" val="61965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0316" y="834162"/>
            <a:ext cx="8030507" cy="5624521"/>
          </a:xfrm>
          <a:prstGeom prst="rect">
            <a:avLst/>
          </a:prstGeom>
        </p:spPr>
      </p:pic>
    </p:spTree>
    <p:extLst>
      <p:ext uri="{BB962C8B-B14F-4D97-AF65-F5344CB8AC3E}">
        <p14:creationId xmlns:p14="http://schemas.microsoft.com/office/powerpoint/2010/main" val="406339519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5066" y="977247"/>
            <a:ext cx="8119401" cy="5379103"/>
          </a:xfrm>
          <a:prstGeom prst="rect">
            <a:avLst/>
          </a:prstGeom>
        </p:spPr>
      </p:pic>
    </p:spTree>
    <p:extLst>
      <p:ext uri="{BB962C8B-B14F-4D97-AF65-F5344CB8AC3E}">
        <p14:creationId xmlns:p14="http://schemas.microsoft.com/office/powerpoint/2010/main" val="66929128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104" y="498720"/>
            <a:ext cx="3700529" cy="277539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966" y="2992371"/>
            <a:ext cx="4168461" cy="312634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1247" y="479404"/>
            <a:ext cx="4129825" cy="309736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3127" y="2926386"/>
            <a:ext cx="4138413" cy="3103810"/>
          </a:xfrm>
          <a:prstGeom prst="rect">
            <a:avLst/>
          </a:prstGeom>
        </p:spPr>
      </p:pic>
    </p:spTree>
    <p:extLst>
      <p:ext uri="{BB962C8B-B14F-4D97-AF65-F5344CB8AC3E}">
        <p14:creationId xmlns:p14="http://schemas.microsoft.com/office/powerpoint/2010/main" val="113520049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Impacto</a:t>
            </a:r>
            <a:r>
              <a:rPr lang="en-US" dirty="0" smtClean="0"/>
              <a:t>: </a:t>
            </a:r>
            <a:r>
              <a:rPr lang="en-US" dirty="0" err="1"/>
              <a:t>C</a:t>
            </a:r>
            <a:r>
              <a:rPr lang="en-US" dirty="0" err="1" smtClean="0"/>
              <a:t>omunidad</a:t>
            </a:r>
            <a:endParaRPr lang="en-US" dirty="0"/>
          </a:p>
        </p:txBody>
      </p:sp>
      <p:sp>
        <p:nvSpPr>
          <p:cNvPr id="3" name="Content Placeholder 2"/>
          <p:cNvSpPr>
            <a:spLocks noGrp="1"/>
          </p:cNvSpPr>
          <p:nvPr>
            <p:ph idx="1"/>
          </p:nvPr>
        </p:nvSpPr>
        <p:spPr/>
        <p:txBody>
          <a:bodyPr>
            <a:normAutofit/>
          </a:bodyPr>
          <a:lstStyle/>
          <a:p>
            <a:r>
              <a:rPr lang="es-ES" dirty="0"/>
              <a:t>Cambio </a:t>
            </a:r>
            <a:r>
              <a:rPr lang="es-ES" dirty="0" smtClean="0"/>
              <a:t>del uso </a:t>
            </a:r>
            <a:r>
              <a:rPr lang="es-ES" dirty="0"/>
              <a:t>del espacio / dominio </a:t>
            </a:r>
            <a:r>
              <a:rPr lang="es-ES" dirty="0" smtClean="0"/>
              <a:t>público</a:t>
            </a:r>
          </a:p>
          <a:p>
            <a:r>
              <a:rPr lang="es-ES" dirty="0" smtClean="0"/>
              <a:t>Mayor </a:t>
            </a:r>
            <a:r>
              <a:rPr lang="es-ES" dirty="0"/>
              <a:t>actividad física y uso del 'espacio </a:t>
            </a:r>
            <a:r>
              <a:rPr lang="es-ES" dirty="0" smtClean="0"/>
              <a:t>verde’ (casi 50% de </a:t>
            </a:r>
            <a:r>
              <a:rPr lang="es-ES" dirty="0"/>
              <a:t>la </a:t>
            </a:r>
            <a:r>
              <a:rPr lang="es-ES" dirty="0" smtClean="0"/>
              <a:t>población usa las plantas – comparado con 16% in 2009)</a:t>
            </a:r>
          </a:p>
          <a:p>
            <a:r>
              <a:rPr lang="es-ES" dirty="0" smtClean="0"/>
              <a:t>Desarrollo </a:t>
            </a:r>
            <a:r>
              <a:rPr lang="es-ES" dirty="0"/>
              <a:t>de una visión compartida para el </a:t>
            </a:r>
            <a:r>
              <a:rPr lang="es-ES" dirty="0" smtClean="0"/>
              <a:t>futuro (98% de </a:t>
            </a:r>
            <a:r>
              <a:rPr lang="es-ES" dirty="0"/>
              <a:t>la población [</a:t>
            </a:r>
            <a:r>
              <a:rPr lang="es-ES" dirty="0" smtClean="0"/>
              <a:t>20,000 pop] conoce y entiende IET)</a:t>
            </a:r>
          </a:p>
          <a:p>
            <a:r>
              <a:rPr lang="es-ES" dirty="0" smtClean="0"/>
              <a:t>Mayor </a:t>
            </a:r>
            <a:r>
              <a:rPr lang="es-ES" dirty="0"/>
              <a:t>orgullo, respeto y espíritu comunitario</a:t>
            </a:r>
            <a:endParaRPr lang="en-US" dirty="0"/>
          </a:p>
        </p:txBody>
      </p:sp>
    </p:spTree>
    <p:extLst>
      <p:ext uri="{BB962C8B-B14F-4D97-AF65-F5344CB8AC3E}">
        <p14:creationId xmlns:p14="http://schemas.microsoft.com/office/powerpoint/2010/main" val="17919495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err="1" smtClean="0"/>
              <a:t>Impacto</a:t>
            </a:r>
            <a:r>
              <a:rPr lang="en-US" dirty="0" smtClean="0"/>
              <a:t>: </a:t>
            </a:r>
            <a:r>
              <a:rPr lang="es-ES" dirty="0" smtClean="0"/>
              <a:t>Aprendizaje</a:t>
            </a:r>
            <a:endParaRPr lang="en-US" dirty="0"/>
          </a:p>
        </p:txBody>
      </p:sp>
      <p:sp>
        <p:nvSpPr>
          <p:cNvPr id="3" name="Content Placeholder 2"/>
          <p:cNvSpPr>
            <a:spLocks noGrp="1"/>
          </p:cNvSpPr>
          <p:nvPr>
            <p:ph idx="1"/>
          </p:nvPr>
        </p:nvSpPr>
        <p:spPr/>
        <p:txBody>
          <a:bodyPr>
            <a:normAutofit/>
          </a:bodyPr>
          <a:lstStyle/>
          <a:p>
            <a:r>
              <a:rPr lang="es-ES" dirty="0"/>
              <a:t>Entusiasmo y oportunidades para aprender sobre el cultivo de alimentos, la cocina y la producción de </a:t>
            </a:r>
            <a:r>
              <a:rPr lang="es-ES" dirty="0" smtClean="0"/>
              <a:t>alimentos</a:t>
            </a:r>
          </a:p>
          <a:p>
            <a:r>
              <a:rPr lang="es-ES" dirty="0" smtClean="0"/>
              <a:t>Mayor </a:t>
            </a:r>
            <a:r>
              <a:rPr lang="es-ES" dirty="0"/>
              <a:t>compromiso con el cultivo de alimentos y problemas más amplios relacionados con los </a:t>
            </a:r>
            <a:r>
              <a:rPr lang="es-ES" dirty="0" smtClean="0"/>
              <a:t>alimentos</a:t>
            </a:r>
          </a:p>
          <a:p>
            <a:r>
              <a:rPr lang="es-ES" dirty="0" smtClean="0"/>
              <a:t>Oportunidades </a:t>
            </a:r>
            <a:r>
              <a:rPr lang="es-ES" dirty="0"/>
              <a:t>de aprendizaje y </a:t>
            </a:r>
            <a:r>
              <a:rPr lang="es-ES" dirty="0" smtClean="0"/>
              <a:t>capacitación para </a:t>
            </a:r>
            <a:r>
              <a:rPr lang="es-ES" dirty="0" err="1" smtClean="0"/>
              <a:t>jovenes</a:t>
            </a:r>
            <a:r>
              <a:rPr lang="es-ES" dirty="0" smtClean="0"/>
              <a:t> y </a:t>
            </a:r>
            <a:r>
              <a:rPr lang="es-ES" dirty="0"/>
              <a:t>grupos marginados</a:t>
            </a:r>
            <a:endParaRPr lang="en-US" dirty="0"/>
          </a:p>
        </p:txBody>
      </p:sp>
    </p:spTree>
    <p:extLst>
      <p:ext uri="{BB962C8B-B14F-4D97-AF65-F5344CB8AC3E}">
        <p14:creationId xmlns:p14="http://schemas.microsoft.com/office/powerpoint/2010/main" val="11345901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err="1" smtClean="0"/>
              <a:t>Impacto</a:t>
            </a:r>
            <a:r>
              <a:rPr lang="en-US" dirty="0" smtClean="0"/>
              <a:t>: </a:t>
            </a:r>
            <a:r>
              <a:rPr lang="es-ES" dirty="0" smtClean="0"/>
              <a:t>Comercio</a:t>
            </a:r>
            <a:endParaRPr lang="en-US" dirty="0"/>
          </a:p>
        </p:txBody>
      </p:sp>
      <p:sp>
        <p:nvSpPr>
          <p:cNvPr id="3" name="Content Placeholder 2"/>
          <p:cNvSpPr>
            <a:spLocks noGrp="1"/>
          </p:cNvSpPr>
          <p:nvPr>
            <p:ph idx="1"/>
          </p:nvPr>
        </p:nvSpPr>
        <p:spPr/>
        <p:txBody>
          <a:bodyPr>
            <a:normAutofit/>
          </a:bodyPr>
          <a:lstStyle/>
          <a:p>
            <a:r>
              <a:rPr lang="es-ES" dirty="0" smtClean="0"/>
              <a:t>IE </a:t>
            </a:r>
            <a:r>
              <a:rPr lang="es-ES" dirty="0" err="1" smtClean="0"/>
              <a:t>Todmorden</a:t>
            </a:r>
            <a:r>
              <a:rPr lang="es-ES" dirty="0" smtClean="0"/>
              <a:t> </a:t>
            </a:r>
            <a:r>
              <a:rPr lang="es-ES" dirty="0"/>
              <a:t>usado como una 'marca' para negocios y </a:t>
            </a:r>
            <a:r>
              <a:rPr lang="es-ES" dirty="0" smtClean="0"/>
              <a:t>turismo</a:t>
            </a:r>
          </a:p>
          <a:p>
            <a:r>
              <a:rPr lang="es-ES" dirty="0" err="1" smtClean="0"/>
              <a:t>Todmorden</a:t>
            </a:r>
            <a:r>
              <a:rPr lang="es-ES" dirty="0" smtClean="0"/>
              <a:t> </a:t>
            </a:r>
            <a:r>
              <a:rPr lang="es-ES" dirty="0"/>
              <a:t>tiene reputación mejorada y </a:t>
            </a:r>
            <a:r>
              <a:rPr lang="es-ES" dirty="0" smtClean="0"/>
              <a:t>popularidad</a:t>
            </a:r>
          </a:p>
          <a:p>
            <a:r>
              <a:rPr lang="es-ES" dirty="0" smtClean="0"/>
              <a:t>Marca IE </a:t>
            </a:r>
            <a:r>
              <a:rPr lang="es-ES" dirty="0" err="1" smtClean="0"/>
              <a:t>Todmorden</a:t>
            </a:r>
            <a:r>
              <a:rPr lang="es-ES" dirty="0" smtClean="0"/>
              <a:t> como </a:t>
            </a:r>
            <a:r>
              <a:rPr lang="es-ES" dirty="0"/>
              <a:t>un </a:t>
            </a:r>
            <a:r>
              <a:rPr lang="es-ES" dirty="0" smtClean="0"/>
              <a:t>generador </a:t>
            </a:r>
            <a:r>
              <a:rPr lang="es-ES" dirty="0"/>
              <a:t>de </a:t>
            </a:r>
            <a:r>
              <a:rPr lang="es-ES" dirty="0" smtClean="0"/>
              <a:t>ingresos significativo </a:t>
            </a:r>
            <a:r>
              <a:rPr lang="es-ES" dirty="0"/>
              <a:t>para </a:t>
            </a:r>
            <a:r>
              <a:rPr lang="es-ES" dirty="0" smtClean="0"/>
              <a:t>empresas locales</a:t>
            </a:r>
          </a:p>
          <a:p>
            <a:r>
              <a:rPr lang="es-ES" dirty="0" smtClean="0"/>
              <a:t>Aumento de compra de comida ‘local’ (54% de </a:t>
            </a:r>
            <a:r>
              <a:rPr lang="es-ES" dirty="0"/>
              <a:t>la </a:t>
            </a:r>
            <a:r>
              <a:rPr lang="es-ES" dirty="0" smtClean="0"/>
              <a:t>población compra ‘local’ comparado con 40% de </a:t>
            </a:r>
            <a:r>
              <a:rPr lang="es-ES" dirty="0"/>
              <a:t>la </a:t>
            </a:r>
            <a:r>
              <a:rPr lang="es-ES" dirty="0" smtClean="0"/>
              <a:t>población nacional)</a:t>
            </a:r>
            <a:endParaRPr lang="en-US" dirty="0"/>
          </a:p>
        </p:txBody>
      </p:sp>
    </p:spTree>
    <p:extLst>
      <p:ext uri="{BB962C8B-B14F-4D97-AF65-F5344CB8AC3E}">
        <p14:creationId xmlns:p14="http://schemas.microsoft.com/office/powerpoint/2010/main" val="17951199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Rendimiento </a:t>
            </a:r>
            <a:r>
              <a:rPr lang="es-ES" dirty="0"/>
              <a:t>social de la </a:t>
            </a:r>
            <a:r>
              <a:rPr lang="es-ES" dirty="0" smtClean="0"/>
              <a:t>inversión (SROI)</a:t>
            </a:r>
            <a:endParaRPr lang="en-US" dirty="0"/>
          </a:p>
        </p:txBody>
      </p:sp>
      <p:sp>
        <p:nvSpPr>
          <p:cNvPr id="3" name="Content Placeholder 2"/>
          <p:cNvSpPr>
            <a:spLocks noGrp="1"/>
          </p:cNvSpPr>
          <p:nvPr>
            <p:ph idx="1"/>
          </p:nvPr>
        </p:nvSpPr>
        <p:spPr/>
        <p:txBody>
          <a:bodyPr/>
          <a:lstStyle/>
          <a:p>
            <a:r>
              <a:rPr lang="es-ES" dirty="0" smtClean="0"/>
              <a:t>En 2016: £878,609</a:t>
            </a:r>
            <a:r>
              <a:rPr lang="es-ES" dirty="0"/>
              <a:t>, contra insumos </a:t>
            </a:r>
            <a:r>
              <a:rPr lang="es-ES" dirty="0" smtClean="0"/>
              <a:t>de £159,512*</a:t>
            </a:r>
          </a:p>
          <a:p>
            <a:r>
              <a:rPr lang="es-ES" dirty="0" smtClean="0"/>
              <a:t>SROI </a:t>
            </a:r>
            <a:r>
              <a:rPr lang="es-ES" dirty="0"/>
              <a:t>de 1 a 5.1: en otras palabras, por cada </a:t>
            </a:r>
            <a:r>
              <a:rPr lang="es-ES" dirty="0" smtClean="0"/>
              <a:t>£1 invertido (en gran parte tiempo </a:t>
            </a:r>
            <a:r>
              <a:rPr lang="es-ES" dirty="0"/>
              <a:t>voluntario y pequeñas contribuciones </a:t>
            </a:r>
            <a:r>
              <a:rPr lang="es-ES" dirty="0" smtClean="0"/>
              <a:t>financieras), £5.51 </a:t>
            </a:r>
            <a:r>
              <a:rPr lang="es-ES" dirty="0"/>
              <a:t>se devolvió a la comunidad </a:t>
            </a:r>
            <a:r>
              <a:rPr lang="es-ES" dirty="0" err="1" smtClean="0"/>
              <a:t>Todmorden</a:t>
            </a:r>
            <a:endParaRPr lang="es-ES" dirty="0" smtClean="0"/>
          </a:p>
          <a:p>
            <a:r>
              <a:rPr lang="es-ES" dirty="0" smtClean="0"/>
              <a:t>75</a:t>
            </a:r>
            <a:r>
              <a:rPr lang="es-ES" dirty="0"/>
              <a:t>% </a:t>
            </a:r>
            <a:r>
              <a:rPr lang="es-ES" dirty="0" smtClean="0"/>
              <a:t>atribuible </a:t>
            </a:r>
            <a:r>
              <a:rPr lang="es-ES" dirty="0"/>
              <a:t>al aumento de la demanda de alimentos </a:t>
            </a:r>
            <a:r>
              <a:rPr lang="es-ES" dirty="0" smtClean="0"/>
              <a:t>locales</a:t>
            </a:r>
          </a:p>
          <a:p>
            <a:r>
              <a:rPr lang="es-ES" dirty="0" smtClean="0"/>
              <a:t>9,4</a:t>
            </a:r>
            <a:r>
              <a:rPr lang="es-ES" dirty="0"/>
              <a:t>% </a:t>
            </a:r>
            <a:r>
              <a:rPr lang="es-ES" dirty="0" smtClean="0"/>
              <a:t>atribuible </a:t>
            </a:r>
            <a:r>
              <a:rPr lang="es-ES" dirty="0"/>
              <a:t>al aumento de visitantes a </a:t>
            </a:r>
            <a:r>
              <a:rPr lang="es-ES" dirty="0" err="1" smtClean="0"/>
              <a:t>Todmorden</a:t>
            </a:r>
            <a:endParaRPr lang="es-ES" dirty="0" smtClean="0"/>
          </a:p>
        </p:txBody>
      </p:sp>
    </p:spTree>
    <p:extLst>
      <p:ext uri="{BB962C8B-B14F-4D97-AF65-F5344CB8AC3E}">
        <p14:creationId xmlns:p14="http://schemas.microsoft.com/office/powerpoint/2010/main" val="169473715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172" y="1568816"/>
            <a:ext cx="10515600" cy="4351338"/>
          </a:xfrm>
        </p:spPr>
        <p:txBody>
          <a:bodyPr/>
          <a:lstStyle/>
          <a:p>
            <a:pPr marL="0" indent="0">
              <a:buNone/>
            </a:pPr>
            <a:r>
              <a:rPr lang="en-US" sz="3200" dirty="0"/>
              <a:t>"</a:t>
            </a:r>
            <a:r>
              <a:rPr lang="en-US" sz="3200" dirty="0" err="1"/>
              <a:t>Seamos</a:t>
            </a:r>
            <a:r>
              <a:rPr lang="en-US" sz="3200" dirty="0"/>
              <a:t> </a:t>
            </a:r>
            <a:r>
              <a:rPr lang="en-US" sz="3200" dirty="0" err="1"/>
              <a:t>realistas</a:t>
            </a:r>
            <a:r>
              <a:rPr lang="en-US" sz="3200" dirty="0"/>
              <a:t>: no </a:t>
            </a:r>
            <a:r>
              <a:rPr lang="en-US" sz="3200" dirty="0" err="1"/>
              <a:t>vamos</a:t>
            </a:r>
            <a:r>
              <a:rPr lang="en-US" sz="3200" dirty="0"/>
              <a:t> a </a:t>
            </a:r>
            <a:r>
              <a:rPr lang="en-US" sz="3200" dirty="0" err="1"/>
              <a:t>conseguir</a:t>
            </a:r>
            <a:r>
              <a:rPr lang="en-US" sz="3200" dirty="0"/>
              <a:t> la </a:t>
            </a:r>
            <a:r>
              <a:rPr lang="en-US" sz="3200" dirty="0" err="1"/>
              <a:t>autosufiencia</a:t>
            </a:r>
            <a:r>
              <a:rPr lang="en-US" sz="3200" dirty="0"/>
              <a:t> </a:t>
            </a:r>
            <a:r>
              <a:rPr lang="en-US" sz="3200" dirty="0" err="1"/>
              <a:t>alimentaria</a:t>
            </a:r>
            <a:r>
              <a:rPr lang="en-US" sz="3200" dirty="0"/>
              <a:t>, </a:t>
            </a:r>
            <a:r>
              <a:rPr lang="en-US" sz="3200" dirty="0" err="1"/>
              <a:t>pero</a:t>
            </a:r>
            <a:r>
              <a:rPr lang="en-US" sz="3200" dirty="0"/>
              <a:t> al </a:t>
            </a:r>
            <a:r>
              <a:rPr lang="en-US" sz="3200" dirty="0" err="1"/>
              <a:t>menos</a:t>
            </a:r>
            <a:r>
              <a:rPr lang="en-US" sz="3200" dirty="0"/>
              <a:t> </a:t>
            </a:r>
            <a:r>
              <a:rPr lang="en-US" sz="3200" dirty="0" err="1"/>
              <a:t>estamos</a:t>
            </a:r>
            <a:r>
              <a:rPr lang="en-US" sz="3200" dirty="0"/>
              <a:t> </a:t>
            </a:r>
            <a:r>
              <a:rPr lang="en-US" sz="3200" dirty="0" err="1"/>
              <a:t>trazando</a:t>
            </a:r>
            <a:r>
              <a:rPr lang="en-US" sz="3200" dirty="0"/>
              <a:t> el </a:t>
            </a:r>
            <a:r>
              <a:rPr lang="en-US" sz="3200" dirty="0" err="1" smtClean="0"/>
              <a:t>camino</a:t>
            </a:r>
            <a:r>
              <a:rPr lang="is-IS" sz="3200" dirty="0" smtClean="0"/>
              <a:t>…</a:t>
            </a:r>
            <a:r>
              <a:rPr lang="en-US" sz="3200" b="1" dirty="0" err="1" smtClean="0"/>
              <a:t>Nuestros</a:t>
            </a:r>
            <a:r>
              <a:rPr lang="en-US" sz="3200" b="1" dirty="0" smtClean="0"/>
              <a:t> </a:t>
            </a:r>
            <a:r>
              <a:rPr lang="en-US" sz="3200" b="1" dirty="0" err="1"/>
              <a:t>huertos</a:t>
            </a:r>
            <a:r>
              <a:rPr lang="en-US" sz="3200" b="1" dirty="0"/>
              <a:t> son </a:t>
            </a:r>
            <a:r>
              <a:rPr lang="en-US" sz="3200" b="1" dirty="0" err="1"/>
              <a:t>pura</a:t>
            </a:r>
            <a:r>
              <a:rPr lang="en-US" sz="3200" b="1" dirty="0"/>
              <a:t> 'propaganda </a:t>
            </a:r>
            <a:r>
              <a:rPr lang="en-US" sz="3200" b="1" dirty="0" err="1"/>
              <a:t>verde</a:t>
            </a:r>
            <a:r>
              <a:rPr lang="en-US" sz="3200" b="1" dirty="0"/>
              <a:t>'</a:t>
            </a:r>
            <a:r>
              <a:rPr lang="en-US" sz="3200" dirty="0"/>
              <a:t>, </a:t>
            </a:r>
            <a:r>
              <a:rPr lang="en-US" sz="3200" dirty="0" err="1"/>
              <a:t>aunque</a:t>
            </a:r>
            <a:r>
              <a:rPr lang="en-US" sz="3200" dirty="0"/>
              <a:t> el </a:t>
            </a:r>
            <a:r>
              <a:rPr lang="en-US" sz="3200" dirty="0" err="1"/>
              <a:t>efecto</a:t>
            </a:r>
            <a:r>
              <a:rPr lang="en-US" sz="3200" dirty="0"/>
              <a:t> que </a:t>
            </a:r>
            <a:r>
              <a:rPr lang="en-US" sz="3200" dirty="0" err="1"/>
              <a:t>han</a:t>
            </a:r>
            <a:r>
              <a:rPr lang="en-US" sz="3200" dirty="0"/>
              <a:t> </a:t>
            </a:r>
            <a:r>
              <a:rPr lang="en-US" sz="3200" dirty="0" err="1"/>
              <a:t>tenido</a:t>
            </a:r>
            <a:r>
              <a:rPr lang="en-US" sz="3200" dirty="0"/>
              <a:t> </a:t>
            </a:r>
            <a:r>
              <a:rPr lang="en-US" sz="3200" dirty="0" err="1"/>
              <a:t>en</a:t>
            </a:r>
            <a:r>
              <a:rPr lang="en-US" sz="3200" dirty="0"/>
              <a:t> </a:t>
            </a:r>
            <a:r>
              <a:rPr lang="en-US" sz="3200" dirty="0" err="1"/>
              <a:t>estos</a:t>
            </a:r>
            <a:r>
              <a:rPr lang="en-US" sz="3200" dirty="0"/>
              <a:t> </a:t>
            </a:r>
            <a:r>
              <a:rPr lang="en-US" sz="3200" dirty="0" err="1"/>
              <a:t>años</a:t>
            </a:r>
            <a:r>
              <a:rPr lang="en-US" sz="3200" dirty="0"/>
              <a:t> ha </a:t>
            </a:r>
            <a:r>
              <a:rPr lang="en-US" sz="3200" dirty="0" err="1"/>
              <a:t>sido</a:t>
            </a:r>
            <a:r>
              <a:rPr lang="en-US" sz="3200" dirty="0"/>
              <a:t> </a:t>
            </a:r>
            <a:r>
              <a:rPr lang="en-US" sz="3200" dirty="0" err="1" smtClean="0"/>
              <a:t>tremendo</a:t>
            </a:r>
            <a:r>
              <a:rPr lang="is-IS" sz="3200" dirty="0" smtClean="0"/>
              <a:t>…</a:t>
            </a:r>
            <a:r>
              <a:rPr lang="en-US" sz="3200" dirty="0" smtClean="0"/>
              <a:t>El </a:t>
            </a:r>
            <a:r>
              <a:rPr lang="en-US" sz="3200" dirty="0" err="1"/>
              <a:t>consumo</a:t>
            </a:r>
            <a:r>
              <a:rPr lang="en-US" sz="3200" dirty="0"/>
              <a:t> de </a:t>
            </a:r>
            <a:r>
              <a:rPr lang="en-US" sz="3200" dirty="0" err="1"/>
              <a:t>productos</a:t>
            </a:r>
            <a:r>
              <a:rPr lang="en-US" sz="3200" dirty="0"/>
              <a:t> locales ha </a:t>
            </a:r>
            <a:r>
              <a:rPr lang="en-US" sz="3200" dirty="0" err="1"/>
              <a:t>aumentado</a:t>
            </a:r>
            <a:r>
              <a:rPr lang="en-US" sz="3200" dirty="0"/>
              <a:t> </a:t>
            </a:r>
            <a:r>
              <a:rPr lang="en-US" sz="3200" dirty="0" err="1"/>
              <a:t>tremendamente</a:t>
            </a:r>
            <a:r>
              <a:rPr lang="en-US" sz="3200" dirty="0"/>
              <a:t>, </a:t>
            </a:r>
            <a:r>
              <a:rPr lang="en-US" sz="3200" dirty="0" err="1"/>
              <a:t>los</a:t>
            </a:r>
            <a:r>
              <a:rPr lang="en-US" sz="3200" dirty="0"/>
              <a:t> </a:t>
            </a:r>
            <a:r>
              <a:rPr lang="en-US" sz="3200" dirty="0" err="1"/>
              <a:t>comercios</a:t>
            </a:r>
            <a:r>
              <a:rPr lang="en-US" sz="3200" dirty="0"/>
              <a:t> que al principio </a:t>
            </a:r>
            <a:r>
              <a:rPr lang="en-US" sz="3200" dirty="0" err="1"/>
              <a:t>nos</a:t>
            </a:r>
            <a:r>
              <a:rPr lang="en-US" sz="3200" dirty="0"/>
              <a:t> </a:t>
            </a:r>
            <a:r>
              <a:rPr lang="en-US" sz="3200" dirty="0" err="1"/>
              <a:t>miraban</a:t>
            </a:r>
            <a:r>
              <a:rPr lang="en-US" sz="3200" dirty="0"/>
              <a:t> con </a:t>
            </a:r>
            <a:r>
              <a:rPr lang="en-US" sz="3200" dirty="0" err="1"/>
              <a:t>recelo</a:t>
            </a:r>
            <a:r>
              <a:rPr lang="en-US" sz="3200" dirty="0"/>
              <a:t> </a:t>
            </a:r>
            <a:r>
              <a:rPr lang="en-US" sz="3200" dirty="0" err="1"/>
              <a:t>ahora</a:t>
            </a:r>
            <a:r>
              <a:rPr lang="en-US" sz="3200" dirty="0"/>
              <a:t> </a:t>
            </a:r>
            <a:r>
              <a:rPr lang="en-US" sz="3200" dirty="0" err="1"/>
              <a:t>quieren</a:t>
            </a:r>
            <a:r>
              <a:rPr lang="en-US" sz="3200" dirty="0"/>
              <a:t> </a:t>
            </a:r>
            <a:r>
              <a:rPr lang="en-US" sz="3200" dirty="0" err="1"/>
              <a:t>ser</a:t>
            </a:r>
            <a:r>
              <a:rPr lang="en-US" sz="3200" dirty="0"/>
              <a:t> </a:t>
            </a:r>
            <a:r>
              <a:rPr lang="en-US" sz="3200" dirty="0" err="1"/>
              <a:t>increíbles</a:t>
            </a:r>
            <a:r>
              <a:rPr lang="en-US" sz="3200" dirty="0"/>
              <a:t> y </a:t>
            </a:r>
            <a:r>
              <a:rPr lang="en-US" sz="3200" dirty="0" smtClean="0"/>
              <a:t>comestibles”</a:t>
            </a:r>
          </a:p>
          <a:p>
            <a:pPr marL="0" indent="0">
              <a:buNone/>
            </a:pPr>
            <a:endParaRPr lang="en-US" dirty="0" smtClean="0"/>
          </a:p>
          <a:p>
            <a:pPr marL="0" indent="0">
              <a:buNone/>
            </a:pPr>
            <a:r>
              <a:rPr lang="en-US" dirty="0" smtClean="0"/>
              <a:t>Mary </a:t>
            </a:r>
            <a:r>
              <a:rPr lang="en-US" dirty="0"/>
              <a:t>Clear, </a:t>
            </a:r>
            <a:r>
              <a:rPr lang="en-US" dirty="0" smtClean="0"/>
              <a:t>co-</a:t>
            </a:r>
            <a:r>
              <a:rPr lang="en-US" dirty="0" err="1" smtClean="0"/>
              <a:t>fundadora</a:t>
            </a:r>
            <a:endParaRPr lang="en-US" dirty="0"/>
          </a:p>
        </p:txBody>
      </p:sp>
      <p:pic>
        <p:nvPicPr>
          <p:cNvPr id="5" name="Picture 2" descr="mage result for incredible edible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1910" y="5486400"/>
            <a:ext cx="2391844" cy="867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8645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Habilitadores locales</a:t>
            </a:r>
            <a:endParaRPr lang="en-US" dirty="0"/>
          </a:p>
        </p:txBody>
      </p:sp>
      <p:sp>
        <p:nvSpPr>
          <p:cNvPr id="3" name="Content Placeholder 2"/>
          <p:cNvSpPr>
            <a:spLocks noGrp="1"/>
          </p:cNvSpPr>
          <p:nvPr>
            <p:ph idx="1"/>
          </p:nvPr>
        </p:nvSpPr>
        <p:spPr/>
        <p:txBody>
          <a:bodyPr/>
          <a:lstStyle/>
          <a:p>
            <a:r>
              <a:rPr lang="es-ES" dirty="0"/>
              <a:t>Personalidades </a:t>
            </a:r>
            <a:r>
              <a:rPr lang="es-ES" dirty="0" smtClean="0"/>
              <a:t>individuales</a:t>
            </a:r>
          </a:p>
          <a:p>
            <a:r>
              <a:rPr lang="es-ES" dirty="0"/>
              <a:t>Cultura de </a:t>
            </a:r>
            <a:r>
              <a:rPr lang="es-ES" dirty="0" smtClean="0"/>
              <a:t>proactividad</a:t>
            </a:r>
          </a:p>
          <a:p>
            <a:r>
              <a:rPr lang="es-ES" dirty="0"/>
              <a:t>Modelo 'Tres </a:t>
            </a:r>
            <a:r>
              <a:rPr lang="es-ES" dirty="0" smtClean="0"/>
              <a:t>platos’</a:t>
            </a:r>
            <a:endParaRPr lang="en-US" dirty="0"/>
          </a:p>
        </p:txBody>
      </p:sp>
    </p:spTree>
    <p:extLst>
      <p:ext uri="{BB962C8B-B14F-4D97-AF65-F5344CB8AC3E}">
        <p14:creationId xmlns:p14="http://schemas.microsoft.com/office/powerpoint/2010/main" val="14081511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83458" y="0"/>
            <a:ext cx="11385755" cy="6577781"/>
          </a:xfrm>
          <a:prstGeom prst="rect">
            <a:avLst/>
          </a:prstGeom>
        </p:spPr>
      </p:pic>
    </p:spTree>
    <p:extLst>
      <p:ext uri="{BB962C8B-B14F-4D97-AF65-F5344CB8AC3E}">
        <p14:creationId xmlns:p14="http://schemas.microsoft.com/office/powerpoint/2010/main" val="26140102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4902</TotalTime>
  <Words>3757</Words>
  <Application>Microsoft Macintosh PowerPoint</Application>
  <PresentationFormat>Widescreen</PresentationFormat>
  <Paragraphs>511</Paragraphs>
  <Slides>119</Slides>
  <Notes>44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119</vt:i4>
      </vt:variant>
    </vt:vector>
  </HeadingPairs>
  <TitlesOfParts>
    <vt:vector size="125" baseType="lpstr">
      <vt:lpstr>Arial</vt:lpstr>
      <vt:lpstr>Calibri</vt:lpstr>
      <vt:lpstr>Calibri Light</vt:lpstr>
      <vt:lpstr>ＭＳ Ｐゴシック</vt:lpstr>
      <vt:lpstr>Times New Roman</vt:lpstr>
      <vt:lpstr>Office Theme</vt:lpstr>
      <vt:lpstr>Comportamiento del consumidor en sistemas  locales de alimentos</vt:lpstr>
      <vt:lpstr>PowerPoint Presentation</vt:lpstr>
      <vt:lpstr>Aproches para cambiar el comportamiento</vt:lpstr>
      <vt:lpstr>Modelos de comportamiento</vt:lpstr>
      <vt:lpstr>Modelos de comportamiento</vt:lpstr>
      <vt:lpstr>Teoría de la acción razonada (1967)</vt:lpstr>
      <vt:lpstr>Modelo de 'Etapas del cambio’ (1977)</vt:lpstr>
      <vt:lpstr>Social Marketing  / Mercadeo social</vt:lpstr>
      <vt:lpstr>Sid the Seagull (la gaviota) – Australia 1981</vt:lpstr>
      <vt:lpstr>PowerPoint Presentation</vt:lpstr>
      <vt:lpstr>Otros modelos</vt:lpstr>
      <vt:lpstr>PowerPoint Presentation</vt:lpstr>
      <vt:lpstr>MINDSPACE</vt:lpstr>
      <vt:lpstr>PowerPoint Presentation</vt:lpstr>
      <vt:lpstr>PowerPoint Presentation</vt:lpstr>
      <vt:lpstr>Pequeño Empujón</vt:lpstr>
      <vt:lpstr>Ejemplo…</vt:lpstr>
      <vt:lpstr>PowerPoint Presentation</vt:lpstr>
      <vt:lpstr>PowerPoint Presentation</vt:lpstr>
      <vt:lpstr>El Punto Clave</vt:lpstr>
      <vt:lpstr>Mercadeo Social Basado en la Comunidad (Community Based Social Marketing)</vt:lpstr>
      <vt:lpstr>PowerPoint Presentation</vt:lpstr>
      <vt:lpstr>PowerPoint Presentation</vt:lpstr>
      <vt:lpstr>Trabajando con Valores</vt:lpstr>
      <vt:lpstr>3 tipos de personas</vt:lpstr>
      <vt:lpstr>PowerPoint Presentation</vt:lpstr>
      <vt:lpstr>Encuesta de Valores Británicos (British Values Survey)</vt:lpstr>
      <vt:lpstr>PowerPoint Presentation</vt:lpstr>
      <vt:lpstr>PowerPoint Presentation</vt:lpstr>
      <vt:lpstr>PowerPoint Presentation</vt:lpstr>
      <vt:lpstr>Hacer funcionar la comida local: Influyendo el comportamiento de compra del consumidor</vt:lpstr>
      <vt:lpstr>De los márgenes a la corriente principal</vt:lpstr>
      <vt:lpstr>Muchas ideas probadas pero pocas en gran escala</vt:lpstr>
      <vt:lpstr>Hacer funcionar la comida local</vt:lpstr>
      <vt:lpstr>Empresas de Comida Comunitarios (ECC)</vt:lpstr>
      <vt:lpstr>Barreras que enfrentan las ECC…</vt:lpstr>
      <vt:lpstr>Barreras que enfrentan las ECC</vt:lpstr>
      <vt:lpstr>Cambiar lo que hace la gente</vt:lpstr>
      <vt:lpstr>PowerPoint Presentation</vt:lpstr>
      <vt:lpstr>PowerPoint Presentation</vt:lpstr>
      <vt:lpstr>Food for Life  /  Comida para la vida</vt:lpstr>
      <vt:lpstr>¿Que es ‘buena comida’?  </vt:lpstr>
      <vt:lpstr>PowerPoint Presentation</vt:lpstr>
      <vt:lpstr>Como trabaja el programa</vt:lpstr>
      <vt:lpstr>Dos enfoques</vt:lpstr>
      <vt:lpstr>Enfoque de ‘toda la escuela’</vt:lpstr>
      <vt:lpstr>Principios para los estándares</vt:lpstr>
      <vt:lpstr>Los estándares </vt:lpstr>
      <vt:lpstr>Ventajas de usar una certificacion</vt:lpstr>
      <vt:lpstr>Impacto: Gente más sana</vt:lpstr>
      <vt:lpstr>Impacto: Economía más saludable</vt:lpstr>
      <vt:lpstr>Impacto: Medio ambiente más saludable</vt:lpstr>
      <vt:lpstr>PowerPoint Presentation</vt:lpstr>
      <vt:lpstr>PowerPoint Presentation</vt:lpstr>
      <vt:lpstr>Canastas organicas</vt:lpstr>
      <vt:lpstr>Huertos organicos en la ciudad</vt:lpstr>
      <vt:lpstr>Starter farm /  Fincas de inicio</vt:lpstr>
      <vt:lpstr>Productores aprendices</vt:lpstr>
      <vt:lpstr>Finca de parcelas distribuidas</vt:lpstr>
      <vt:lpstr>Autosuficiencia financiera</vt:lpstr>
      <vt:lpstr>Programa de inicio</vt:lpstr>
      <vt:lpstr>Principios</vt:lpstr>
      <vt:lpstr>PowerPoint Presentation</vt:lpstr>
      <vt:lpstr>El programa de puesta en marcha:  9 grupos hasta el momento</vt:lpstr>
      <vt:lpstr>PowerPoint Presentation</vt:lpstr>
      <vt:lpstr>Elementos clave</vt:lpstr>
      <vt:lpstr>PowerPoint Presentation</vt:lpstr>
      <vt:lpstr>PowerPoint Presentation</vt:lpstr>
      <vt:lpstr>PowerPoint Presentation</vt:lpstr>
      <vt:lpstr>PowerPoint Presentation</vt:lpstr>
      <vt:lpstr>PowerPoint Presentation</vt:lpstr>
      <vt:lpstr>¿Por qué Sustainable Fish Cities?</vt:lpstr>
      <vt:lpstr>Sustainable Fish City</vt:lpstr>
      <vt:lpstr>Como?</vt:lpstr>
      <vt:lpstr>PowerPoint Presentation</vt:lpstr>
      <vt:lpstr>Hasta ahora…</vt:lpstr>
      <vt:lpstr>Hasta ahora…</vt:lpstr>
      <vt:lpstr>Hasta ahora…</vt:lpstr>
      <vt:lpstr>Una investicagion de ‘Ethical Consumer’</vt:lpstr>
      <vt:lpstr>PowerPoint Presentation</vt:lpstr>
      <vt:lpstr>PowerPoint Presentation</vt:lpstr>
      <vt:lpstr>PowerPoint Presentation</vt:lpstr>
      <vt:lpstr>PowerPoint Presentation</vt:lpstr>
      <vt:lpstr>PowerPoint Presentation</vt:lpstr>
      <vt:lpstr>Tres frases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Impacto: Comunidad</vt:lpstr>
      <vt:lpstr>Impacto: Aprendizaje</vt:lpstr>
      <vt:lpstr>Impacto: Comercio</vt:lpstr>
      <vt:lpstr>Rendimiento social de la inversión (SROI)</vt:lpstr>
      <vt:lpstr>PowerPoint Presentation</vt:lpstr>
      <vt:lpstr>Habilitadores locales</vt:lpstr>
      <vt:lpstr>PowerPoint Presentation</vt:lpstr>
    </vt:vector>
  </TitlesOfParts>
  <Company>Hewlett-Packard Company</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Tanya Wall</dc:creator>
  <cp:lastModifiedBy>Ian</cp:lastModifiedBy>
  <cp:revision>102</cp:revision>
  <dcterms:created xsi:type="dcterms:W3CDTF">2014-02-13T15:19:44Z</dcterms:created>
  <dcterms:modified xsi:type="dcterms:W3CDTF">2018-02-20T19:29:04Z</dcterms:modified>
</cp:coreProperties>
</file>