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5" r:id="rId3"/>
  </p:sldMasterIdLst>
  <p:notesMasterIdLst>
    <p:notesMasterId r:id="rId27"/>
  </p:notesMasterIdLst>
  <p:handoutMasterIdLst>
    <p:handoutMasterId r:id="rId28"/>
  </p:handoutMasterIdLst>
  <p:sldIdLst>
    <p:sldId id="304" r:id="rId4"/>
    <p:sldId id="306" r:id="rId5"/>
    <p:sldId id="340" r:id="rId6"/>
    <p:sldId id="339" r:id="rId7"/>
    <p:sldId id="307" r:id="rId8"/>
    <p:sldId id="350" r:id="rId9"/>
    <p:sldId id="342" r:id="rId10"/>
    <p:sldId id="345" r:id="rId11"/>
    <p:sldId id="346" r:id="rId12"/>
    <p:sldId id="347" r:id="rId13"/>
    <p:sldId id="348" r:id="rId14"/>
    <p:sldId id="351" r:id="rId15"/>
    <p:sldId id="308" r:id="rId16"/>
    <p:sldId id="355" r:id="rId17"/>
    <p:sldId id="341" r:id="rId18"/>
    <p:sldId id="359" r:id="rId19"/>
    <p:sldId id="363" r:id="rId20"/>
    <p:sldId id="311" r:id="rId21"/>
    <p:sldId id="366" r:id="rId22"/>
    <p:sldId id="320" r:id="rId23"/>
    <p:sldId id="364" r:id="rId24"/>
    <p:sldId id="365" r:id="rId25"/>
    <p:sldId id="338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ónimo Pruijn" initials="J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000"/>
    <a:srgbClr val="336600"/>
    <a:srgbClr val="669900"/>
    <a:srgbClr val="C4D147"/>
    <a:srgbClr val="6C219F"/>
    <a:srgbClr val="C53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99" autoAdjust="0"/>
    <p:restoredTop sz="90377" autoAdjust="0"/>
  </p:normalViewPr>
  <p:slideViewPr>
    <p:cSldViewPr snapToGrid="0">
      <p:cViewPr varScale="1">
        <p:scale>
          <a:sx n="67" d="100"/>
          <a:sy n="67" d="100"/>
        </p:scale>
        <p:origin x="21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9AF8C-9DDA-4E5C-AAE4-30CB283E482B}" type="datetimeFigureOut">
              <a:rPr lang="es-PE" smtClean="0"/>
              <a:t>20/02/2018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BF895-99CA-4D6F-8421-57CDCF50546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79534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DB162-D349-43D1-BF46-9AC9D9DB9AB5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837FF-B797-42D7-A018-A69A0567F1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9444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DFE6CB-BB95-4438-A210-7F7401A4ED18}" type="slidenum">
              <a:rPr lang="es-MX" altLang="es-ES" smtClean="0">
                <a:latin typeface="Calibri" panose="020F0502020204030204" pitchFamily="34" charset="0"/>
              </a:rPr>
              <a:pPr/>
              <a:t>2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1509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739691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DFE6CB-BB95-4438-A210-7F7401A4ED18}" type="slidenum">
              <a:rPr lang="es-MX" altLang="es-ES" smtClean="0">
                <a:latin typeface="Calibri" panose="020F0502020204030204" pitchFamily="34" charset="0"/>
              </a:rPr>
              <a:pPr/>
              <a:t>3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1509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937013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DFE6CB-BB95-4438-A210-7F7401A4ED18}" type="slidenum">
              <a:rPr lang="es-MX" altLang="es-ES" smtClean="0">
                <a:latin typeface="Calibri" panose="020F0502020204030204" pitchFamily="34" charset="0"/>
              </a:rPr>
              <a:pPr/>
              <a:t>4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1509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2107291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29C047-171D-49A8-8614-17B900894654}" type="slidenum">
              <a:rPr lang="es-MX" altLang="es-ES" smtClean="0">
                <a:latin typeface="Calibri" panose="020F0502020204030204" pitchFamily="34" charset="0"/>
              </a:rPr>
              <a:pPr/>
              <a:t>5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3557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1778320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 smtClean="0"/>
              <a:t>Why</a:t>
            </a:r>
            <a:r>
              <a:rPr lang="es-MX" dirty="0" smtClean="0"/>
              <a:t>=</a:t>
            </a:r>
            <a:r>
              <a:rPr lang="es-MX" baseline="0" dirty="0" smtClean="0"/>
              <a:t>Por qué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837FF-B797-42D7-A018-A69A0567F1A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9528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MX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Apoderamiento</a:t>
            </a:r>
            <a:r>
              <a:rPr lang="es-MX" altLang="es-MX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no es lo mismo que Empoderamiento. Empoderamiento viene del poder que otorgan terceros, el apoderamiento es el poder que se TOMA y CONSTRUYE desde abajo.</a:t>
            </a:r>
            <a:endParaRPr lang="pl-PL" altLang="es-MX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29C047-171D-49A8-8614-17B900894654}" type="slidenum">
              <a:rPr lang="es-MX" altLang="es-ES" smtClean="0">
                <a:latin typeface="Calibri" panose="020F0502020204030204" pitchFamily="34" charset="0"/>
              </a:rPr>
              <a:pPr/>
              <a:t>7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3557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3893689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29C047-171D-49A8-8614-17B900894654}" type="slidenum">
              <a:rPr lang="es-MX" altLang="es-ES" smtClean="0">
                <a:latin typeface="Calibri" panose="020F0502020204030204" pitchFamily="34" charset="0"/>
              </a:rPr>
              <a:pPr/>
              <a:t>8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3557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431150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29C047-171D-49A8-8614-17B900894654}" type="slidenum">
              <a:rPr lang="es-MX" altLang="es-ES" smtClean="0">
                <a:latin typeface="Calibri" panose="020F0502020204030204" pitchFamily="34" charset="0"/>
              </a:rPr>
              <a:pPr/>
              <a:t>9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3557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3570566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29C047-171D-49A8-8614-17B900894654}" type="slidenum">
              <a:rPr lang="es-MX" altLang="es-ES" smtClean="0">
                <a:latin typeface="Calibri" panose="020F0502020204030204" pitchFamily="34" charset="0"/>
              </a:rPr>
              <a:pPr/>
              <a:t>10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3557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2567863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MX" altLang="es-MX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¿POR QUÉ LOS PEQUEÑOS PRODUCTORES</a:t>
            </a:r>
            <a:r>
              <a:rPr lang="es-MX" altLang="es-MX" sz="18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SON IMPORTANTES PARA LA SUSTENTABILIDAD? </a:t>
            </a:r>
            <a:r>
              <a:rPr lang="es-MX" altLang="es-MX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s-MX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Los sistemas de pequeños productores bien administrados invierten en la construcción de biomasa del suelo y cobertura vegetal del suelo, lo que mejora la filtración de agua en caso de inundaciones y retención de humedad en caso de sequías. A través de la reducción de la dependencia de los combustibles fósiles y las necesidades energéticas, en comparación con grandes granjas mecanizadas y dependientes de los insumos, las prácticas tradicionales de los pequeños agricultores también mitigan el cambio climático a través de la reducción de emisiones y el mejoramiento del carbono del suelo.</a:t>
            </a:r>
            <a:endParaRPr lang="pl-PL" altLang="es-MX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29C047-171D-49A8-8614-17B900894654}" type="slidenum">
              <a:rPr lang="es-MX" altLang="es-ES" smtClean="0">
                <a:latin typeface="Calibri" panose="020F0502020204030204" pitchFamily="34" charset="0"/>
              </a:rPr>
              <a:pPr/>
              <a:t>11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3557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477272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 smtClean="0"/>
              <a:t>How</a:t>
            </a:r>
            <a:r>
              <a:rPr lang="es-MX" dirty="0" smtClean="0"/>
              <a:t>=Cómo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837FF-B797-42D7-A018-A69A0567F1A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9398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A4AE08-621A-42D6-82A2-0514C9F4D283}" type="slidenum">
              <a:rPr lang="es-MX" altLang="es-ES" smtClean="0">
                <a:latin typeface="Calibri" panose="020F0502020204030204" pitchFamily="34" charset="0"/>
              </a:rPr>
              <a:pPr/>
              <a:t>13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5605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1206003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A4AE08-621A-42D6-82A2-0514C9F4D283}" type="slidenum">
              <a:rPr lang="es-MX" altLang="es-ES" smtClean="0">
                <a:latin typeface="Calibri" panose="020F0502020204030204" pitchFamily="34" charset="0"/>
              </a:rPr>
              <a:pPr/>
              <a:t>14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5605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2074711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A4AE08-621A-42D6-82A2-0514C9F4D283}" type="slidenum">
              <a:rPr lang="es-MX" altLang="es-ES" smtClean="0">
                <a:latin typeface="Calibri" panose="020F0502020204030204" pitchFamily="34" charset="0"/>
              </a:rPr>
              <a:pPr/>
              <a:t>15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5605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4230689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MX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Esto siempre</a:t>
            </a:r>
            <a:r>
              <a:rPr lang="es-MX" altLang="es-MX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lo dice Doña Rosa, Presidenta 2015-2018 SPP Global</a:t>
            </a:r>
            <a:endParaRPr lang="pl-PL" altLang="es-MX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57BA3A-03BD-45B0-AC31-9EBBD6050250}" type="slidenum">
              <a:rPr lang="es-MX" altLang="es-E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16</a:t>
            </a:fld>
            <a:endParaRPr lang="es-MX" altLang="es-ES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7653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solidFill>
                  <a:srgbClr val="000000"/>
                </a:solidFill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14705745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A4AE08-621A-42D6-82A2-0514C9F4D283}" type="slidenum">
              <a:rPr lang="es-MX" altLang="es-ES" smtClean="0">
                <a:latin typeface="Calibri" panose="020F0502020204030204" pitchFamily="34" charset="0"/>
              </a:rPr>
              <a:pPr/>
              <a:t>17</a:t>
            </a:fld>
            <a:endParaRPr lang="es-MX" altLang="es-ES" smtClean="0">
              <a:latin typeface="Calibri" panose="020F0502020204030204" pitchFamily="34" charset="0"/>
            </a:endParaRPr>
          </a:p>
        </p:txBody>
      </p:sp>
      <p:sp>
        <p:nvSpPr>
          <p:cNvPr id="25605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612479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MX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 norma exige</a:t>
            </a:r>
            <a:r>
              <a:rPr lang="es-MX" altLang="es-MX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que los compradores se comprometan con un mínimo del 5% de su volumen a los dos años y que luego progresen hacia el 25% del producto certificado de todo su volumen de ese producto. </a:t>
            </a:r>
          </a:p>
          <a:p>
            <a:pPr eaLnBrk="1" hangingPunct="1">
              <a:spcBef>
                <a:spcPct val="0"/>
              </a:spcBef>
            </a:pPr>
            <a:r>
              <a:rPr lang="es-MX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MX" altLang="es-MX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los productores que definen los precios mínimos sustentables, no el SPP, no son producto de una negociación con el mercado, sino resultado del cálculo de los costos integrales de producción y organización, los productores asumiendo la valoración de estos precios por parte del mercado. Los productores consultan a sus clientes para esto. </a:t>
            </a:r>
            <a:endParaRPr lang="pl-PL" altLang="es-MX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EC923C7-B4F4-4E54-9960-7CADB4665116}" type="slidenum">
              <a:rPr lang="es-MX" altLang="es-E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18</a:t>
            </a:fld>
            <a:endParaRPr lang="es-MX" altLang="es-ES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1749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solidFill>
                  <a:srgbClr val="000000"/>
                </a:solidFill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1072014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EB81081-52EB-4ED3-B7CA-73EEFAA1FB9B}" type="slidenum">
              <a:rPr lang="es-MX" altLang="es-E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19</a:t>
            </a:fld>
            <a:endParaRPr lang="es-MX" altLang="es-ES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7893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solidFill>
                  <a:srgbClr val="000000"/>
                </a:solidFill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1133731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es-MX" sz="18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CC55C23-CAD1-49D9-9F2C-4FF9BE4D96D9}" type="slidenum">
              <a:rPr lang="es-MX" altLang="es-E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20</a:t>
            </a:fld>
            <a:endParaRPr lang="es-MX" altLang="es-ES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3013" name="4 Marcador de pie de página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MX" smtClean="0">
                <a:solidFill>
                  <a:srgbClr val="000000"/>
                </a:solidFill>
                <a:latin typeface="Calibri" panose="020F0502020204030204" pitchFamily="34" charset="0"/>
              </a:rPr>
              <a:t>Fundación de Pequeños Productores Organizados A.C. </a:t>
            </a:r>
          </a:p>
        </p:txBody>
      </p:sp>
    </p:spTree>
    <p:extLst>
      <p:ext uri="{BB962C8B-B14F-4D97-AF65-F5344CB8AC3E}">
        <p14:creationId xmlns:p14="http://schemas.microsoft.com/office/powerpoint/2010/main" val="2614658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 rot="5400000"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100" b="0" i="0" u="none" strike="noStrike" cap="none" normalizeH="0" baseline="0" smtClean="0">
                <a:ln>
                  <a:noFill/>
                </a:ln>
                <a:solidFill>
                  <a:srgbClr val="3856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®</a:t>
            </a:r>
            <a:r>
              <a:rPr kumimoji="0" lang="es-MX" altLang="es-MX" sz="1000" b="0" i="0" u="none" strike="noStrike" cap="none" normalizeH="0" baseline="0" smtClean="0">
                <a:ln>
                  <a:noFill/>
                </a:ln>
                <a:solidFill>
                  <a:srgbClr val="3856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s-MX" alt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auto">
          <a:xfrm rot="5400000">
            <a:off x="0" y="120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                  </a:t>
            </a:r>
            <a:r>
              <a:rPr kumimoji="0" lang="es-MX" altLang="es-MX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MX" alt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299071" y="6023233"/>
            <a:ext cx="1210171" cy="18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4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1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655973" y="6296025"/>
            <a:ext cx="692150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105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040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9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426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61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194" y="214313"/>
            <a:ext cx="1146012" cy="113968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299071" y="6023233"/>
            <a:ext cx="1210171" cy="1863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885" y="214313"/>
            <a:ext cx="1605829" cy="91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44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713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876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1744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D145C0-9098-41D6-B197-81654E161537}" type="datetimeFigureOut">
              <a:rPr lang="es-MX"/>
              <a:pPr>
                <a:defRPr/>
              </a:pPr>
              <a:t>20/02/2018</a:t>
            </a:fld>
            <a:endParaRPr lang="es-MX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C7BB1C9-45A5-4FE1-AB24-77E992F300D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  <p:sp>
        <p:nvSpPr>
          <p:cNvPr id="5" name="CuadroTexto 4"/>
          <p:cNvSpPr txBox="1"/>
          <p:nvPr userDrawn="1"/>
        </p:nvSpPr>
        <p:spPr>
          <a:xfrm rot="5400000">
            <a:off x="11207784" y="5854672"/>
            <a:ext cx="1606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</a:rPr>
              <a:t>®</a:t>
            </a:r>
            <a:r>
              <a:rPr lang="es-ES" sz="1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SPP Global 2016</a:t>
            </a:r>
          </a:p>
        </p:txBody>
      </p:sp>
    </p:spTree>
    <p:extLst>
      <p:ext uri="{BB962C8B-B14F-4D97-AF65-F5344CB8AC3E}">
        <p14:creationId xmlns:p14="http://schemas.microsoft.com/office/powerpoint/2010/main" val="2899827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97CFF-81DC-4584-96F0-5E819E55A44F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07DFB5-1A35-4730-BB0B-93F934880281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951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6799B-EC5E-4102-948B-4D4B43F3769C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799E53-3DF5-493F-B428-733119E1D968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30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EABA31-7429-4776-9548-2AFDB2D5228B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8167DC-F386-4002-A1C9-0BAFD2D15E85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641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077880-1174-42F3-9862-1A4CAA9616EE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168A62-08B5-4543-B57C-5E0A220710B6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327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254059-89FF-403A-9918-54FBD0513A9A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05DA61-40E9-4DC6-9685-B45422B8527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22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1260B4-1BC3-423E-AECD-63FCB011EA41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2DE9F5-4C8C-4D11-B120-6BE0EF4B50C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666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997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A3EDAA-F1C1-4DF5-BE4B-FB0B66E8B46A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9DECE6-1A2B-4098-AE24-1408A99869A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290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CAD52E-9A97-4577-9CEC-E7DA59CF0978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26ADF5-BE8F-475B-A167-3A78F31F5BD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541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0FCE34-0696-4E84-8A6A-D5492CAA5F1F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AE53E4-3FF8-449D-AD55-55C35A366B58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25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852B3F-811B-4895-8D1D-3F92E387F297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20B009-793B-48C1-B838-D7E3B69C5372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2343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693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97CFF-81DC-4584-96F0-5E819E55A44F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07DFB5-1A35-4730-BB0B-93F934880281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5839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6799B-EC5E-4102-948B-4D4B43F3769C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799E53-3DF5-493F-B428-733119E1D968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535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EABA31-7429-4776-9548-2AFDB2D5228B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8167DC-F386-4002-A1C9-0BAFD2D15E85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945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077880-1174-42F3-9862-1A4CAA9616EE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168A62-08B5-4543-B57C-5E0A220710B6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15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254059-89FF-403A-9918-54FBD0513A9A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05DA61-40E9-4DC6-9685-B45422B8527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36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1260B4-1BC3-423E-AECD-63FCB011EA41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2DE9F5-4C8C-4D11-B120-6BE0EF4B50C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0759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739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A3EDAA-F1C1-4DF5-BE4B-FB0B66E8B46A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9DECE6-1A2B-4098-AE24-1408A99869A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7118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CAD52E-9A97-4577-9CEC-E7DA59CF0978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26ADF5-BE8F-475B-A167-3A78F31F5BD3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0271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0FCE34-0696-4E84-8A6A-D5492CAA5F1F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AE53E4-3FF8-449D-AD55-55C35A366B58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7218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852B3F-811B-4895-8D1D-3F92E387F297}" type="datetimeFigureOut">
              <a:rPr lang="es-MX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20/02/2018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20B009-793B-48C1-B838-D7E3B69C5372}" type="slidenum">
              <a:rPr lang="es-MX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735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22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A0D59-8F7C-4E4B-A54D-7F9E0CE31D87}" type="datetimeFigureOut">
              <a:rPr lang="es-ES" smtClean="0"/>
              <a:t>20/02/2018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00AB7-5DC2-49E3-8B71-69D751950F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33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8208433" y="11588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Imagen 1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184" y="142876"/>
            <a:ext cx="1318683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61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8208433" y="11588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Imagen 1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184" y="142876"/>
            <a:ext cx="1318683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19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5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airworldproject.org/" TargetMode="Externa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g"/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8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1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gif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gif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4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d-spp.org/esp/lista_opp.php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hyperlink" Target="mailto:s.bleuze@avsf.org" TargetMode="Externa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.barzola@avsf.org" TargetMode="External"/><Relationship Id="rId5" Type="http://schemas.openxmlformats.org/officeDocument/2006/relationships/hyperlink" Target="mailto:ecuador@spp.coop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5824" y="4314272"/>
            <a:ext cx="1795106" cy="178519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146" y="4387527"/>
            <a:ext cx="7365442" cy="1638682"/>
          </a:xfrm>
          <a:prstGeom prst="rect">
            <a:avLst/>
          </a:prstGeom>
        </p:spPr>
      </p:pic>
      <p:sp>
        <p:nvSpPr>
          <p:cNvPr id="3" name="AutoShape 2" descr="Resultado de imagen para escudo de bogotá"/>
          <p:cNvSpPr>
            <a:spLocks noChangeAspect="1" noChangeArrowheads="1"/>
          </p:cNvSpPr>
          <p:nvPr/>
        </p:nvSpPr>
        <p:spPr bwMode="auto">
          <a:xfrm>
            <a:off x="4939330" y="415598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46" y="856315"/>
            <a:ext cx="5698058" cy="295816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204" y="1005530"/>
            <a:ext cx="4683342" cy="265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1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221226" y="1501830"/>
            <a:ext cx="7514388" cy="513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El </a:t>
            </a: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SPP es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un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sello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que </a:t>
            </a: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representa</a:t>
            </a:r>
            <a:r>
              <a:rPr lang="es-MX" sz="2800" b="1" dirty="0" smtClean="0">
                <a:solidFill>
                  <a:srgbClr val="545000"/>
                </a:solidFill>
                <a:latin typeface="Verdana" panose="020B0604030504040204" pitchFamily="34" charset="0"/>
              </a:rPr>
              <a:t>; </a:t>
            </a:r>
            <a:r>
              <a:rPr 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una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alianza </a:t>
            </a:r>
            <a:r>
              <a:rPr 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global entre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pequeños productores </a:t>
            </a:r>
            <a:r>
              <a:rPr 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organizados </a:t>
            </a:r>
            <a:r>
              <a:rPr lang="es-PE" sz="4000" dirty="0">
                <a:solidFill>
                  <a:srgbClr val="545000"/>
                </a:solidFill>
                <a:latin typeface="Verdana" panose="020B0604030504040204" pitchFamily="34" charset="0"/>
              </a:rPr>
              <a:t>para</a:t>
            </a:r>
            <a:r>
              <a:rPr lang="es-PE" sz="4000" b="1" dirty="0">
                <a:latin typeface="Verdana" panose="020B0604030504040204" pitchFamily="34" charset="0"/>
              </a:rPr>
              <a:t> </a:t>
            </a:r>
            <a:r>
              <a:rPr lang="es-PE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construir un mercado local y global</a:t>
            </a:r>
            <a:endParaRPr lang="es-MX" altLang="es-MX" sz="2700" dirty="0" smtClean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endParaRPr lang="es-MX" altLang="es-MX" sz="2700" dirty="0">
              <a:solidFill>
                <a:schemeClr val="accent6">
                  <a:lumMod val="50000"/>
                </a:schemeClr>
              </a:solidFill>
              <a:latin typeface="Tekton Pro" panose="020F06030202080209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857375" y="200024"/>
            <a:ext cx="8758238" cy="84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28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¿Qué es el Símbolo de Pequeños Productores?</a:t>
            </a:r>
            <a:endParaRPr lang="es-MX" altLang="es-MX" sz="28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262" y="1962300"/>
            <a:ext cx="3541986" cy="35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57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221226" y="1501830"/>
            <a:ext cx="7272650" cy="513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Valorizando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la identidad y las aportaciones económicas, sociales, culturales y ecológicas de las  Organizaciones de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Pequeños Productores y sus productos. </a:t>
            </a:r>
            <a:endParaRPr lang="es-MX" altLang="es-MX" sz="4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Blip>
                <a:blip r:embed="rId3"/>
              </a:buBlip>
              <a:defRPr/>
            </a:pPr>
            <a:endParaRPr lang="es-MX" altLang="es-MX" sz="2700" dirty="0">
              <a:solidFill>
                <a:schemeClr val="accent6">
                  <a:lumMod val="50000"/>
                </a:schemeClr>
              </a:solidFill>
              <a:latin typeface="Tekton Pro" panose="020F06030202080209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544962" y="261236"/>
            <a:ext cx="8999214" cy="869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¿Qué es el Símbolo de Pequeños Productores?</a:t>
            </a: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ángulo 2"/>
          <p:cNvSpPr/>
          <p:nvPr/>
        </p:nvSpPr>
        <p:spPr bwMode="auto">
          <a:xfrm>
            <a:off x="7826477" y="2812026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</a:pPr>
            <a:endParaRPr lang="es-MX" sz="2800" dirty="0" smtClean="0">
              <a:solidFill>
                <a:srgbClr val="545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6" t="4235" r="10000"/>
          <a:stretch/>
        </p:blipFill>
        <p:spPr>
          <a:xfrm>
            <a:off x="8186859" y="1473837"/>
            <a:ext cx="3065295" cy="2163425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8" r="10883" b="6813"/>
          <a:stretch/>
        </p:blipFill>
        <p:spPr>
          <a:xfrm>
            <a:off x="6621303" y="4069303"/>
            <a:ext cx="3098203" cy="2280621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3787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353561" y="1501830"/>
            <a:ext cx="7823488" cy="513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Blip>
                <a:blip r:embed="rId3"/>
              </a:buBlip>
              <a:defRPr/>
            </a:pP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Esta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alianza se basa en una relación de colaboración, confianza y </a:t>
            </a: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corresponsabilidad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entre </a:t>
            </a:r>
            <a:r>
              <a:rPr lang="es-MX" sz="2800" b="1" dirty="0">
                <a:solidFill>
                  <a:srgbClr val="545000"/>
                </a:solidFill>
                <a:latin typeface="Verdana" panose="020B0604030504040204" pitchFamily="34" charset="0"/>
              </a:rPr>
              <a:t>mujeres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 y </a:t>
            </a:r>
            <a:r>
              <a:rPr lang="es-MX" sz="2800" b="1" dirty="0" smtClean="0">
                <a:solidFill>
                  <a:srgbClr val="545000"/>
                </a:solidFill>
                <a:latin typeface="Verdana" panose="020B0604030504040204" pitchFamily="34" charset="0"/>
              </a:rPr>
              <a:t>hombres: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32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   Pequeños productores,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sz="32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  Compradores,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sz="32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  Consumidores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32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   Instancias de apoyo</a:t>
            </a:r>
            <a:endParaRPr lang="es-MX" sz="2000" dirty="0">
              <a:solidFill>
                <a:srgbClr val="545000"/>
              </a:solidFill>
              <a:latin typeface="Verdana" panose="020B0604030504040204" pitchFamily="34" charset="0"/>
            </a:endParaRP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 </a:t>
            </a:r>
            <a:endParaRPr lang="es-MX" sz="2800" dirty="0">
              <a:solidFill>
                <a:srgbClr val="545000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lang="es-MX" altLang="es-MX" sz="2700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Blip>
                <a:blip r:embed="rId3"/>
              </a:buBlip>
              <a:defRPr/>
            </a:pPr>
            <a:endParaRPr lang="es-MX" altLang="es-MX" sz="2700" dirty="0">
              <a:solidFill>
                <a:schemeClr val="accent6">
                  <a:lumMod val="50000"/>
                </a:schemeClr>
              </a:solidFill>
              <a:latin typeface="Tekton Pro" panose="020F06030202080209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3321" y="4506021"/>
            <a:ext cx="854157" cy="66150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79735" y="3564410"/>
            <a:ext cx="123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1.</a:t>
            </a:r>
            <a:endParaRPr lang="es-MX" sz="32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9545" y="4251998"/>
            <a:ext cx="1413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2.</a:t>
            </a:r>
            <a:endParaRPr lang="es-MX" sz="32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02578" y="4909961"/>
            <a:ext cx="59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3.</a:t>
            </a:r>
            <a:endParaRPr lang="es-MX" sz="32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02578" y="5529819"/>
            <a:ext cx="59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4</a:t>
            </a:r>
            <a:r>
              <a:rPr lang="es-MX" sz="32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.</a:t>
            </a:r>
            <a:endParaRPr lang="es-MX" sz="32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28"/>
          <a:stretch/>
        </p:blipFill>
        <p:spPr>
          <a:xfrm>
            <a:off x="6698647" y="3475869"/>
            <a:ext cx="4689014" cy="2638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544962" y="261236"/>
            <a:ext cx="8999214" cy="869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¿Qué es el Símbolo de Pequeños Productores?</a:t>
            </a: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24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227394" y="1573098"/>
            <a:ext cx="6677903" cy="479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4"/>
              </a:buBlip>
              <a:defRPr/>
            </a:pP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El SPP representa la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identidad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de los pequeños productores organizados de comercio justo, para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distinguirnos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 en los mercados locales y globales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con nuestros productos y valores.</a:t>
            </a:r>
          </a:p>
          <a:p>
            <a:pPr>
              <a:spcBef>
                <a:spcPct val="0"/>
              </a:spcBef>
              <a:spcAft>
                <a:spcPts val="1200"/>
              </a:spcAft>
              <a:buClrTx/>
              <a:buSzTx/>
              <a:buBlip>
                <a:blip r:embed="rId4"/>
              </a:buBlip>
              <a:defRPr/>
            </a:pPr>
            <a:endParaRPr lang="es-MX" altLang="es-MX" sz="2700" dirty="0">
              <a:solidFill>
                <a:schemeClr val="accent6">
                  <a:lumMod val="50000"/>
                </a:schemeClr>
              </a:solidFill>
              <a:latin typeface="Tekton Pro" panose="020F06030202080209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23497" r="36012"/>
          <a:stretch/>
        </p:blipFill>
        <p:spPr>
          <a:xfrm>
            <a:off x="7355393" y="1668026"/>
            <a:ext cx="3868616" cy="3809812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544962" y="261236"/>
            <a:ext cx="8999214" cy="869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¿Qué es el Símbolo de Pequeños Productores?</a:t>
            </a: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33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203341" y="5025083"/>
            <a:ext cx="7785100" cy="863600"/>
          </a:xfrm>
        </p:spPr>
        <p:txBody>
          <a:bodyPr>
            <a:noAutofit/>
          </a:bodyPr>
          <a:lstStyle/>
          <a:p>
            <a:pPr algn="ctr"/>
            <a:r>
              <a:rPr lang="es-MX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¿Por y para qué el SPP?</a:t>
            </a:r>
            <a:endParaRPr lang="es-MX" b="1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t="1860" r="20459" b="-1860"/>
          <a:stretch/>
        </p:blipFill>
        <p:spPr>
          <a:xfrm>
            <a:off x="4240405" y="543967"/>
            <a:ext cx="3959050" cy="422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8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227394" y="1573098"/>
            <a:ext cx="5986593" cy="408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sz="2400" dirty="0">
                <a:solidFill>
                  <a:srgbClr val="545000"/>
                </a:solidFill>
                <a:latin typeface="Verdana" panose="020B0604030504040204" pitchFamily="34" charset="0"/>
              </a:rPr>
              <a:t>El SPP </a:t>
            </a:r>
            <a:r>
              <a:rPr lang="es-MX" sz="24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nació como </a:t>
            </a:r>
            <a:r>
              <a:rPr lang="es-MX" sz="2400" b="1" i="1" dirty="0">
                <a:solidFill>
                  <a:srgbClr val="545000"/>
                </a:solidFill>
                <a:latin typeface="Verdana" panose="020B0604030504040204" pitchFamily="34" charset="0"/>
              </a:rPr>
              <a:t>resultado </a:t>
            </a:r>
            <a:r>
              <a:rPr lang="es-MX" sz="24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del </a:t>
            </a:r>
            <a:r>
              <a:rPr lang="es-MX" sz="2400" b="1" i="1" dirty="0" smtClean="0">
                <a:solidFill>
                  <a:srgbClr val="545000"/>
                </a:solidFill>
                <a:latin typeface="Verdana" panose="020B0604030504040204" pitchFamily="34" charset="0"/>
              </a:rPr>
              <a:t>proceso histórico </a:t>
            </a:r>
            <a:r>
              <a:rPr lang="es-MX" sz="24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del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fortalecimiento</a:t>
            </a:r>
            <a:r>
              <a:rPr lang="es-MX" sz="24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 </a:t>
            </a:r>
            <a:r>
              <a:rPr lang="es-MX" sz="2400" dirty="0">
                <a:solidFill>
                  <a:srgbClr val="545000"/>
                </a:solidFill>
                <a:latin typeface="Verdana" panose="020B0604030504040204" pitchFamily="34" charset="0"/>
              </a:rPr>
              <a:t>de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capacidades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y </a:t>
            </a:r>
            <a:r>
              <a:rPr lang="es-MX" sz="3600" b="1" i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apoderamiento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sz="24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de </a:t>
            </a:r>
            <a:r>
              <a:rPr lang="es-MX" sz="2400" dirty="0">
                <a:solidFill>
                  <a:srgbClr val="545000"/>
                </a:solidFill>
                <a:latin typeface="Verdana" panose="020B0604030504040204" pitchFamily="34" charset="0"/>
              </a:rPr>
              <a:t>las </a:t>
            </a:r>
            <a:r>
              <a:rPr lang="es-MX" sz="2400" b="1" i="1" dirty="0">
                <a:solidFill>
                  <a:srgbClr val="545000"/>
                </a:solidFill>
                <a:latin typeface="Verdana" panose="020B0604030504040204" pitchFamily="34" charset="0"/>
              </a:rPr>
              <a:t>organizaciones</a:t>
            </a:r>
            <a:r>
              <a:rPr lang="es-MX" sz="2400" dirty="0">
                <a:solidFill>
                  <a:srgbClr val="545000"/>
                </a:solidFill>
                <a:latin typeface="Verdana" panose="020B0604030504040204" pitchFamily="34" charset="0"/>
              </a:rPr>
              <a:t> de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pequeños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productores</a:t>
            </a:r>
            <a:endParaRPr lang="es-MX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2064891" y="418669"/>
            <a:ext cx="803637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rgbClr val="6C219F"/>
                </a:solidFill>
                <a:latin typeface="Arial Rounded MT Bold" panose="020F0704030504030204" pitchFamily="34" charset="0"/>
              </a:rPr>
              <a:t>¿Por y para qué el SPP?</a:t>
            </a:r>
            <a:endParaRPr lang="es-MX" altLang="es-MX" sz="3200" dirty="0">
              <a:solidFill>
                <a:srgbClr val="6C219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8358" y="1463039"/>
            <a:ext cx="2483724" cy="1862792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076" y="1219406"/>
            <a:ext cx="1593873" cy="2818639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" t="23736" r="85" b="16630"/>
          <a:stretch/>
        </p:blipFill>
        <p:spPr>
          <a:xfrm>
            <a:off x="4988954" y="4219954"/>
            <a:ext cx="6525976" cy="22632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7328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227394" y="1573098"/>
            <a:ext cx="6182550" cy="479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4"/>
              </a:buBlip>
              <a:defRPr/>
            </a:pP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Los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pequeños productores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han sido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fundadores</a:t>
            </a: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 del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movimiento de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comercio </a:t>
            </a:r>
            <a:r>
              <a:rPr 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justo </a:t>
            </a: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buscando respuestas </a:t>
            </a:r>
            <a:r>
              <a:rPr 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a su </a:t>
            </a: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problemática del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intermediarismo explotador</a:t>
            </a:r>
            <a:r>
              <a:rPr 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.</a:t>
            </a:r>
            <a:endParaRPr lang="es-MX" sz="2800" dirty="0">
              <a:solidFill>
                <a:srgbClr val="545000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ClrTx/>
              <a:buSzTx/>
              <a:buBlip>
                <a:blip r:embed="rId4"/>
              </a:buBlip>
              <a:defRPr/>
            </a:pPr>
            <a:endParaRPr lang="es-MX" altLang="es-MX" sz="2700" dirty="0">
              <a:solidFill>
                <a:schemeClr val="accent6">
                  <a:lumMod val="50000"/>
                </a:schemeClr>
              </a:solidFill>
              <a:latin typeface="Tekton Pro" panose="020F06030202080209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1022" y="1399026"/>
            <a:ext cx="2524433" cy="25244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494" y="4257972"/>
            <a:ext cx="2148896" cy="1909465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3" name="Grupo 12"/>
          <p:cNvGrpSpPr/>
          <p:nvPr/>
        </p:nvGrpSpPr>
        <p:grpSpPr>
          <a:xfrm>
            <a:off x="9688908" y="4596506"/>
            <a:ext cx="1324068" cy="1232396"/>
            <a:chOff x="6409944" y="1795939"/>
            <a:chExt cx="1324068" cy="1232396"/>
          </a:xfrm>
        </p:grpSpPr>
        <p:cxnSp>
          <p:nvCxnSpPr>
            <p:cNvPr id="10" name="Conector recto 9"/>
            <p:cNvCxnSpPr/>
            <p:nvPr/>
          </p:nvCxnSpPr>
          <p:spPr>
            <a:xfrm>
              <a:off x="6409944" y="1795940"/>
              <a:ext cx="1324068" cy="123239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/>
            <p:cNvCxnSpPr/>
            <p:nvPr/>
          </p:nvCxnSpPr>
          <p:spPr>
            <a:xfrm flipH="1">
              <a:off x="6409944" y="1795939"/>
              <a:ext cx="1324068" cy="123239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1 Título"/>
          <p:cNvSpPr txBox="1">
            <a:spLocks/>
          </p:cNvSpPr>
          <p:nvPr/>
        </p:nvSpPr>
        <p:spPr>
          <a:xfrm>
            <a:off x="2064891" y="418669"/>
            <a:ext cx="809352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rgbClr val="6C219F"/>
                </a:solidFill>
                <a:latin typeface="Arial Rounded MT Bold" panose="020F0704030504030204" pitchFamily="34" charset="0"/>
              </a:rPr>
              <a:t>¿Por y para qué el SPP?</a:t>
            </a:r>
            <a:endParaRPr lang="es-MX" altLang="es-MX" sz="3200" dirty="0">
              <a:solidFill>
                <a:srgbClr val="6C219F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996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374877" y="1575968"/>
            <a:ext cx="7434099" cy="479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El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comercio justo </a:t>
            </a:r>
            <a:r>
              <a:rPr lang="es-MX" altLang="es-MX" sz="2800" b="1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era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sinónimo de pequeños productores 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organizados.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altLang="es-MX" sz="2800" b="1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Al dejar de serlo 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las 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y los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pequeños productores </a:t>
            </a: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de </a:t>
            </a:r>
            <a:r>
              <a:rPr lang="es-MX" altLang="es-MX" sz="4000" b="1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cj</a:t>
            </a: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en 2006 deciden crear el SPP 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con apoyo moral de redes y </a:t>
            </a:r>
            <a:r>
              <a:rPr lang="es-MX" altLang="es-MX" sz="2800" b="1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empresas solidarias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s-MX" altLang="es-MX" sz="4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25" t="8000" r="9708" b="11999"/>
          <a:stretch>
            <a:fillRect/>
          </a:stretch>
        </p:blipFill>
        <p:spPr bwMode="auto">
          <a:xfrm>
            <a:off x="8577071" y="4091284"/>
            <a:ext cx="2699115" cy="1861459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007" y="1676904"/>
            <a:ext cx="2124612" cy="1727645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2064891" y="418669"/>
            <a:ext cx="651218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rgbClr val="6C219F"/>
                </a:solidFill>
                <a:latin typeface="Arial Rounded MT Bold" panose="020F0704030504030204" pitchFamily="34" charset="0"/>
              </a:rPr>
              <a:t>¿Por y para qué el SPP?</a:t>
            </a:r>
            <a:endParaRPr lang="es-MX" altLang="es-MX" sz="3200" dirty="0">
              <a:solidFill>
                <a:srgbClr val="6C219F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779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>
            <a:spLocks/>
          </p:cNvSpPr>
          <p:nvPr/>
        </p:nvSpPr>
        <p:spPr bwMode="auto">
          <a:xfrm>
            <a:off x="374877" y="1575968"/>
            <a:ext cx="6379884" cy="479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El SPP lo crean los pequeños productores para </a:t>
            </a: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fortalecer al modelo 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de la </a:t>
            </a: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pequeña producción 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frente</a:t>
            </a: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a la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competencia desleal 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y la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explotación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 de la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gran empresa </a:t>
            </a: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privada</a:t>
            </a:r>
            <a:endParaRPr lang="es-MX" altLang="es-MX" sz="2800" dirty="0" smtClean="0">
              <a:solidFill>
                <a:srgbClr val="545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5753" y="1799302"/>
            <a:ext cx="4306330" cy="3451123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064891" y="418669"/>
            <a:ext cx="763632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rgbClr val="6C219F"/>
                </a:solidFill>
                <a:latin typeface="Arial Rounded MT Bold" panose="020F0704030504030204" pitchFamily="34" charset="0"/>
              </a:rPr>
              <a:t>¿Por y para qué el SPP?</a:t>
            </a:r>
            <a:endParaRPr lang="es-MX" altLang="es-MX" sz="3200" dirty="0">
              <a:solidFill>
                <a:srgbClr val="6C219F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173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>
            <a:spLocks/>
          </p:cNvSpPr>
          <p:nvPr/>
        </p:nvSpPr>
        <p:spPr bwMode="auto">
          <a:xfrm>
            <a:off x="356589" y="1523948"/>
            <a:ext cx="6912891" cy="479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La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pequeña producción 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sigue siendo clave para la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suficiencia alimentaria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, y la lucha contra el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cambio climático 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as en el mundo, con una mayor participación de la 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mujer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2064891" y="418669"/>
            <a:ext cx="6764784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rgbClr val="6C219F"/>
                </a:solidFill>
                <a:latin typeface="Arial Rounded MT Bold" panose="020F0704030504030204" pitchFamily="34" charset="0"/>
              </a:rPr>
              <a:t>¿Por y para qué el SPP?</a:t>
            </a:r>
            <a:endParaRPr lang="es-MX" altLang="es-MX" sz="3200" dirty="0">
              <a:solidFill>
                <a:srgbClr val="6C219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604" y="2502040"/>
            <a:ext cx="4634802" cy="30898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3737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5226050"/>
            <a:ext cx="7785100" cy="863600"/>
          </a:xfrm>
        </p:spPr>
        <p:txBody>
          <a:bodyPr>
            <a:noAutofit/>
          </a:bodyPr>
          <a:lstStyle/>
          <a:p>
            <a:pPr algn="ctr"/>
            <a:r>
              <a:rPr lang="es-MX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¿Cómo funciona el SPP?</a:t>
            </a:r>
            <a:endParaRPr lang="es-MX" b="1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8" name="Picture 4" descr="Resultado de imagen para como lo hacemos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6475" y="1714500"/>
            <a:ext cx="73342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8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374878" y="1430191"/>
            <a:ext cx="6911747" cy="485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El SPP cuenta con su propio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sistema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de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normatividad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y de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precios sustentables</a:t>
            </a:r>
            <a:r>
              <a:rPr lang="es-MX" sz="36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construido </a:t>
            </a:r>
            <a:r>
              <a:rPr lang="es-MX" sz="28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desde la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realidad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sz="28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de los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pequeños</a:t>
            </a:r>
            <a:r>
              <a:rPr 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productores</a:t>
            </a:r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, con un enfoque de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desarrollo de capacidades</a:t>
            </a:r>
            <a:endParaRPr lang="es-MX" altLang="es-MX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2064891" y="418669"/>
            <a:ext cx="7479159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¿Cómo funciona el SPP?</a:t>
            </a: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7192" y="1580798"/>
            <a:ext cx="4003161" cy="372692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383266" y="5498242"/>
            <a:ext cx="2926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 smtClean="0">
                <a:solidFill>
                  <a:schemeClr val="accent5">
                    <a:lumMod val="75000"/>
                  </a:schemeClr>
                </a:solidFill>
                <a:hlinkClick r:id="rId5"/>
              </a:rPr>
              <a:t>www.fairworldproject.org</a:t>
            </a:r>
            <a:r>
              <a:rPr lang="es-MX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s-MX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07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256894" y="1587846"/>
            <a:ext cx="4702302" cy="485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Las normas del </a:t>
            </a:r>
            <a:r>
              <a:rPr lang="es-MX" sz="28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SPP está respaldado por un </a:t>
            </a:r>
            <a:endParaRPr lang="es-MX" sz="2800" dirty="0" smtClean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357188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sistema </a:t>
            </a:r>
            <a:r>
              <a:rPr 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de certificación independiente </a:t>
            </a:r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que da credibilidad al productor, comprador y consumidor</a:t>
            </a:r>
            <a:endParaRPr lang="es-MX" altLang="es-MX" sz="2800" dirty="0">
              <a:solidFill>
                <a:schemeClr val="accent6">
                  <a:lumMod val="50000"/>
                </a:schemeClr>
              </a:solidFill>
              <a:latin typeface="Tekton Pro" panose="020F06030202080209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29 Imagen" descr="biotropico-biorganicos-del-otu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6992" y="3340330"/>
            <a:ext cx="1159102" cy="907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3 Image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7835" y="2534405"/>
            <a:ext cx="1184085" cy="17769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4 Image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7972" y="4353272"/>
            <a:ext cx="918305" cy="8778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5 Imagen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584" y="1587846"/>
            <a:ext cx="1055414" cy="1050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8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0384" y="2352622"/>
            <a:ext cx="2358554" cy="570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9 Imagen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7809" y="1568631"/>
            <a:ext cx="2369677" cy="598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2 Imagen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75517" y="3195415"/>
            <a:ext cx="946698" cy="951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 CuadroTexto"/>
          <p:cNvSpPr txBox="1">
            <a:spLocks noChangeArrowheads="1"/>
          </p:cNvSpPr>
          <p:nvPr/>
        </p:nvSpPr>
        <p:spPr bwMode="auto">
          <a:xfrm>
            <a:off x="10599464" y="2677199"/>
            <a:ext cx="1316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s-MX" sz="1600" b="1" dirty="0">
                <a:solidFill>
                  <a:schemeClr val="accent1"/>
                </a:solidFill>
              </a:rPr>
              <a:t>Perú</a:t>
            </a:r>
          </a:p>
        </p:txBody>
      </p:sp>
      <p:sp>
        <p:nvSpPr>
          <p:cNvPr id="16" name="15 CuadroTexto"/>
          <p:cNvSpPr txBox="1">
            <a:spLocks noChangeArrowheads="1"/>
          </p:cNvSpPr>
          <p:nvPr/>
        </p:nvSpPr>
        <p:spPr bwMode="auto">
          <a:xfrm>
            <a:off x="10750310" y="4040293"/>
            <a:ext cx="13169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MX" sz="1200" b="1" dirty="0">
                <a:solidFill>
                  <a:schemeClr val="accent6">
                    <a:lumMod val="75000"/>
                  </a:schemeClr>
                </a:solidFill>
              </a:rPr>
              <a:t>Ecuador</a:t>
            </a:r>
            <a:endParaRPr lang="es-MX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4029" y="4636534"/>
            <a:ext cx="1375789" cy="580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2561" y="6016084"/>
            <a:ext cx="1430305" cy="58220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619" y="2177989"/>
            <a:ext cx="2313172" cy="308423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n 12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2305" y="5022998"/>
            <a:ext cx="609285" cy="10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2064891" y="418669"/>
            <a:ext cx="695052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¿Cómo funciona el SPP?</a:t>
            </a: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866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/>
          </p:cNvSpPr>
          <p:nvPr/>
        </p:nvSpPr>
        <p:spPr bwMode="auto">
          <a:xfrm>
            <a:off x="658826" y="1477315"/>
            <a:ext cx="8485326" cy="485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4"/>
              </a:buBlip>
              <a:defRPr/>
            </a:pPr>
            <a:r>
              <a:rPr lang="es-MX" sz="2800" b="1" dirty="0">
                <a:solidFill>
                  <a:srgbClr val="545000"/>
                </a:solidFill>
                <a:latin typeface="Verdana" panose="020B0604030504040204" pitchFamily="34" charset="0"/>
              </a:rPr>
              <a:t>¿Qué respalda el SPP?: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2000" dirty="0">
                <a:solidFill>
                  <a:srgbClr val="545000"/>
                </a:solidFill>
                <a:latin typeface="Verdana" panose="020B0604030504040204" pitchFamily="34" charset="0"/>
              </a:rPr>
              <a:t>Productos de </a:t>
            </a:r>
            <a:r>
              <a:rPr lang="es-MX" sz="32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auténticas </a:t>
            </a:r>
            <a:r>
              <a:rPr lang="es-MX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organizaciones democráticas y </a:t>
            </a:r>
            <a:r>
              <a:rPr lang="es-MX" sz="3200" b="1" i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autogestionarias</a:t>
            </a:r>
            <a:r>
              <a:rPr lang="es-MX" sz="2000" dirty="0">
                <a:solidFill>
                  <a:srgbClr val="545000"/>
                </a:solidFill>
                <a:latin typeface="Verdana" panose="020B0604030504040204" pitchFamily="34" charset="0"/>
              </a:rPr>
              <a:t> de pequeños </a:t>
            </a:r>
            <a:r>
              <a:rPr lang="es-MX" sz="20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productores</a:t>
            </a:r>
            <a:r>
              <a:rPr lang="es-MX" sz="2000" dirty="0">
                <a:solidFill>
                  <a:srgbClr val="545000"/>
                </a:solidFill>
                <a:latin typeface="Verdana" panose="020B0604030504040204" pitchFamily="34" charset="0"/>
              </a:rPr>
              <a:t>, producidos bajo criterios de </a:t>
            </a:r>
            <a:r>
              <a:rPr lang="es-MX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sustentabilidad económica, social, cultural y ecológica </a:t>
            </a:r>
            <a:endParaRPr lang="es-MX" sz="32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sz="20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y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comercio justo</a:t>
            </a:r>
            <a:endParaRPr lang="es-MX" altLang="es-MX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Blip>
                <a:blip r:embed="rId4"/>
              </a:buBlip>
              <a:defRPr/>
            </a:pPr>
            <a:endParaRPr lang="es-MX" altLang="es-MX" sz="2800" dirty="0">
              <a:solidFill>
                <a:schemeClr val="accent6">
                  <a:lumMod val="50000"/>
                </a:schemeClr>
              </a:solidFill>
              <a:latin typeface="Tekton Pro" panose="020F06030202080209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2064891" y="418669"/>
            <a:ext cx="7264847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¿Cómo funciona el SPP?</a:t>
            </a: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13"/>
          <a:stretch/>
        </p:blipFill>
        <p:spPr>
          <a:xfrm>
            <a:off x="6394878" y="3995086"/>
            <a:ext cx="4742045" cy="233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46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471" y="2498525"/>
            <a:ext cx="2644597" cy="3966896"/>
          </a:xfrm>
          <a:prstGeom prst="rect">
            <a:avLst/>
          </a:prstGeom>
        </p:spPr>
      </p:pic>
      <p:sp>
        <p:nvSpPr>
          <p:cNvPr id="10243" name="2 Marcador de contenido"/>
          <p:cNvSpPr>
            <a:spLocks/>
          </p:cNvSpPr>
          <p:nvPr/>
        </p:nvSpPr>
        <p:spPr bwMode="auto">
          <a:xfrm>
            <a:off x="374877" y="1478972"/>
            <a:ext cx="662599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>
              <a:spcAft>
                <a:spcPts val="1200"/>
              </a:spcAft>
              <a:buBlip>
                <a:blip r:embed="rId4"/>
              </a:buBlip>
              <a:defRPr/>
            </a:pPr>
            <a:r>
              <a:rPr 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 </a:t>
            </a:r>
            <a:r>
              <a:rPr lang="es-MX" sz="2800" dirty="0" smtClean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creada, dirigida </a:t>
            </a:r>
            <a:r>
              <a:rPr 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100% propiedad </a:t>
            </a:r>
            <a:r>
              <a:rPr 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pequeños productores organizados </a:t>
            </a:r>
          </a:p>
          <a:p>
            <a:pPr marL="355600" indent="-355600">
              <a:spcAft>
                <a:spcPts val="1200"/>
              </a:spcAft>
              <a:buBlip>
                <a:blip r:embed="rId4"/>
              </a:buBlip>
              <a:defRPr/>
            </a:pP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Sólo 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certifica a  </a:t>
            </a:r>
            <a:r>
              <a:rPr lang="es-MX" sz="3600" dirty="0" smtClean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Organizaciones de Pequeños Productores</a:t>
            </a:r>
          </a:p>
          <a:p>
            <a:pPr marL="355600" indent="-355600">
              <a:spcAft>
                <a:spcPts val="1200"/>
              </a:spcAft>
              <a:buBlip>
                <a:blip r:embed="rId4"/>
              </a:buBlip>
              <a:defRPr/>
            </a:pP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Dirigido </a:t>
            </a:r>
            <a:r>
              <a:rPr lang="es-MX" sz="36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por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sz="3600" b="1" dirty="0" err="1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l@s</a:t>
            </a:r>
            <a:r>
              <a:rPr lang="es-MX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sz="36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pequeños productores mismos</a:t>
            </a:r>
          </a:p>
          <a:p>
            <a:pPr>
              <a:spcAft>
                <a:spcPts val="1200"/>
              </a:spcAft>
              <a:buClr>
                <a:srgbClr val="545000"/>
              </a:buClr>
              <a:buSzPct val="100000"/>
              <a:defRPr/>
            </a:pPr>
            <a:endParaRPr lang="es-MX" sz="2400" dirty="0">
              <a:solidFill>
                <a:srgbClr val="545000"/>
              </a:solidFill>
              <a:latin typeface="Tekton Pro" pitchFamily="34" charset="0"/>
              <a:cs typeface="Times New Roman" pitchFamily="18" charset="0"/>
            </a:endParaRPr>
          </a:p>
        </p:txBody>
      </p:sp>
      <p:sp>
        <p:nvSpPr>
          <p:cNvPr id="10" name="Llamada ovalada 9"/>
          <p:cNvSpPr/>
          <p:nvPr/>
        </p:nvSpPr>
        <p:spPr>
          <a:xfrm flipH="1">
            <a:off x="6711142" y="1210647"/>
            <a:ext cx="4738254" cy="15240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Hecho por, para y desde las y los pequeños productores</a:t>
            </a:r>
            <a:r>
              <a:rPr lang="es-MX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s-MX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 bwMode="auto">
          <a:xfrm>
            <a:off x="2643188" y="342901"/>
            <a:ext cx="6543675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95250" indent="142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9763" indent="-273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71463" indent="-161925" algn="ctr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¿En qué se diferencia el SPP</a:t>
            </a:r>
            <a:r>
              <a:rPr lang="es-MX" altLang="es-MX" sz="32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?</a:t>
            </a:r>
            <a:br>
              <a:rPr lang="es-MX" altLang="es-MX" sz="32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</a:b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90242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>
            <a:spLocks/>
          </p:cNvSpPr>
          <p:nvPr/>
        </p:nvSpPr>
        <p:spPr bwMode="auto">
          <a:xfrm>
            <a:off x="374878" y="1545806"/>
            <a:ext cx="6004901" cy="31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4500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2D050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altLang="es-MX" sz="2800" dirty="0" smtClean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Definición </a:t>
            </a:r>
            <a:r>
              <a:rPr lang="es-MX" alt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</a:t>
            </a:r>
            <a:r>
              <a:rPr lang="es-MX" altLang="es-MX" sz="2800" b="1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Organización de Pequeños Productores</a:t>
            </a:r>
            <a:r>
              <a:rPr lang="es-MX" alt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100% pequeños </a:t>
            </a:r>
            <a:r>
              <a:rPr lang="es-MX" alt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productores</a:t>
            </a: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s-MX" alt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(Hasta 1, </a:t>
            </a:r>
            <a:r>
              <a:rPr lang="es-MX" altLang="es-MX" sz="2800" dirty="0" smtClean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3 10</a:t>
            </a:r>
            <a:r>
              <a:rPr lang="es-MX" altLang="es-MX" sz="2800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15 o 30 </a:t>
            </a:r>
            <a:r>
              <a:rPr lang="es-MX" altLang="es-MX" sz="2800" dirty="0" smtClean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ha, dependiendo del producto).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Tx/>
              <a:buSzTx/>
              <a:buBlip>
                <a:blip r:embed="rId3"/>
              </a:buBlip>
              <a:defRPr/>
            </a:pPr>
            <a:r>
              <a:rPr lang="es-MX" altLang="es-MX" sz="2800" b="1" dirty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Producto comercializado</a:t>
            </a:r>
            <a:r>
              <a:rPr lang="es-MX" altLang="es-MX" sz="2800" dirty="0" smtClean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100% de pequeños </a:t>
            </a:r>
            <a:r>
              <a:rPr lang="es-MX" altLang="es-MX" sz="2800" dirty="0" smtClean="0">
                <a:solidFill>
                  <a:srgbClr val="545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productores </a:t>
            </a:r>
            <a:endParaRPr lang="es-MX" altLang="es-MX" sz="2800" dirty="0">
              <a:solidFill>
                <a:srgbClr val="545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endParaRPr lang="es-MX" altLang="es-MX" sz="2800" dirty="0" smtClean="0">
              <a:solidFill>
                <a:srgbClr val="545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endParaRPr lang="es-MX" altLang="es-MX" sz="2800" dirty="0">
              <a:solidFill>
                <a:srgbClr val="545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endParaRPr lang="es-MX" altLang="es-MX" sz="4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 bwMode="auto">
          <a:xfrm>
            <a:off x="2851560" y="597156"/>
            <a:ext cx="70564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95250" indent="142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9763" indent="-273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71463" indent="-161925" algn="ctr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¿En qué se diferencia el SPP</a:t>
            </a:r>
            <a:r>
              <a:rPr lang="es-MX" altLang="es-MX" sz="32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?</a:t>
            </a:r>
            <a:br>
              <a:rPr lang="es-MX" altLang="es-MX" sz="32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</a:b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+mj-ea"/>
              <a:cs typeface="+mj-c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377938" y="5059519"/>
            <a:ext cx="41726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 smtClean="0">
                <a:solidFill>
                  <a:schemeClr val="accent5">
                    <a:lumMod val="75000"/>
                  </a:schemeClr>
                </a:solidFill>
              </a:rPr>
              <a:t>1.2.2 </a:t>
            </a:r>
            <a:r>
              <a:rPr lang="es-MX" sz="1600" dirty="0" smtClean="0">
                <a:solidFill>
                  <a:schemeClr val="accent5">
                    <a:lumMod val="75000"/>
                  </a:schemeClr>
                </a:solidFill>
              </a:rPr>
              <a:t>Al </a:t>
            </a:r>
            <a:r>
              <a:rPr lang="es-MX" sz="1600" dirty="0">
                <a:solidFill>
                  <a:schemeClr val="accent5">
                    <a:lumMod val="75000"/>
                  </a:schemeClr>
                </a:solidFill>
              </a:rPr>
              <a:t>menos la mitad del volumen de producto de Comercio Justo Fairtrade que se vende como Comercio Justo Fairtrade al año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</a:rPr>
              <a:t>debe ser producido </a:t>
            </a:r>
            <a:r>
              <a:rPr lang="es-MX" sz="1600" dirty="0">
                <a:solidFill>
                  <a:schemeClr val="accent5">
                    <a:lumMod val="75000"/>
                  </a:schemeClr>
                </a:solidFill>
              </a:rPr>
              <a:t>por </a:t>
            </a:r>
            <a:r>
              <a:rPr lang="es-MX" sz="1600" dirty="0" smtClean="0">
                <a:solidFill>
                  <a:schemeClr val="accent5">
                    <a:lumMod val="75000"/>
                  </a:schemeClr>
                </a:solidFill>
              </a:rPr>
              <a:t>pequeños productores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377938" y="4123355"/>
            <a:ext cx="436179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accent5">
                    <a:lumMod val="75000"/>
                  </a:schemeClr>
                </a:solidFill>
              </a:rPr>
              <a:t>1.2.1 </a:t>
            </a:r>
            <a:r>
              <a:rPr lang="es-MX" sz="1600" dirty="0">
                <a:solidFill>
                  <a:schemeClr val="accent5">
                    <a:lumMod val="75000"/>
                  </a:schemeClr>
                </a:solidFill>
              </a:rPr>
              <a:t>Usted es una organización de pequeños productores y por lo menos la mitad de sus miembros </a:t>
            </a:r>
            <a:r>
              <a:rPr lang="es-MX" sz="1600" b="1" dirty="0">
                <a:solidFill>
                  <a:schemeClr val="accent5">
                    <a:lumMod val="75000"/>
                  </a:schemeClr>
                </a:solidFill>
              </a:rPr>
              <a:t>deben ser pequeños productores</a:t>
            </a:r>
            <a:r>
              <a:rPr lang="es-MX" sz="1600" dirty="0">
                <a:solidFill>
                  <a:schemeClr val="accent5">
                    <a:lumMod val="75000"/>
                  </a:schemeClr>
                </a:solidFill>
              </a:rPr>
              <a:t>. 	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199098" y="3217969"/>
            <a:ext cx="4540633" cy="62011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161925" indent="17463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s-MX" sz="2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 normas de comercio justo, p. ej. FTI/Pequeños Productores: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377938" y="6220911"/>
            <a:ext cx="3236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600" dirty="0">
                <a:solidFill>
                  <a:schemeClr val="accent5">
                    <a:lumMod val="75000"/>
                  </a:schemeClr>
                </a:solidFill>
              </a:rPr>
              <a:t>https://www.fairtrade.net/standards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973" y="1311746"/>
            <a:ext cx="1018168" cy="125882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6767" y="1324298"/>
            <a:ext cx="687555" cy="115033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5792" y="1324298"/>
            <a:ext cx="874940" cy="96675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871" y="1338682"/>
            <a:ext cx="808129" cy="80812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753" y="1350988"/>
            <a:ext cx="977519" cy="977519"/>
          </a:xfrm>
          <a:prstGeom prst="rect">
            <a:avLst/>
          </a:prstGeom>
        </p:spPr>
      </p:pic>
      <p:pic>
        <p:nvPicPr>
          <p:cNvPr id="15" name="Picture 4" descr="Resultado de imagen para wfto label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1787" y="1324298"/>
            <a:ext cx="830380" cy="118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443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Marcador de contenido"/>
          <p:cNvSpPr>
            <a:spLocks/>
          </p:cNvSpPr>
          <p:nvPr/>
        </p:nvSpPr>
        <p:spPr bwMode="auto">
          <a:xfrm>
            <a:off x="266093" y="1471717"/>
            <a:ext cx="821376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  <a:buBlip>
                <a:blip r:embed="rId3"/>
              </a:buBlip>
            </a:pP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cs typeface="+mn-cs"/>
              </a:rPr>
              <a:t>Exige compromisos serios de los compradores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; 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contra 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la competencia desleal y “lavado justo”</a:t>
            </a:r>
          </a:p>
          <a:p>
            <a:pPr>
              <a:spcAft>
                <a:spcPts val="1200"/>
              </a:spcAft>
              <a:buBlip>
                <a:blip r:embed="rId3"/>
              </a:buBlip>
            </a:pPr>
            <a:r>
              <a:rPr lang="es-MX" altLang="es-MX" sz="4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cs typeface="+mn-cs"/>
              </a:rPr>
              <a:t>Precios sustentables que cubren costos integrales </a:t>
            </a: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de la producción sustentable </a:t>
            </a: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y </a:t>
            </a: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cs typeface="+mn-cs"/>
              </a:rPr>
              <a:t>orgánica</a:t>
            </a:r>
          </a:p>
          <a:p>
            <a:pPr>
              <a:spcAft>
                <a:spcPts val="1200"/>
              </a:spcAft>
              <a:buBlip>
                <a:blip r:embed="rId3"/>
              </a:buBlip>
            </a:pP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cs typeface="+mn-cs"/>
              </a:rPr>
              <a:t>Criterios de Pago Oportuno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2468732" y="644300"/>
            <a:ext cx="70564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95250" indent="142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9763" indent="-273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71463" indent="-161925" algn="ctr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s-MX" altLang="es-MX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¿En qué se diferencia el SPP</a:t>
            </a:r>
            <a:r>
              <a:rPr lang="es-MX" altLang="es-MX" sz="32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  <a:t>?</a:t>
            </a:r>
            <a:br>
              <a:rPr lang="es-MX" altLang="es-MX" sz="32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  <a:ea typeface="+mj-ea"/>
                <a:cs typeface="+mj-cs"/>
              </a:rPr>
            </a:br>
            <a:endParaRPr lang="es-MX" altLang="es-MX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  <a:ea typeface="+mj-ea"/>
              <a:cs typeface="+mj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229" y="1567017"/>
            <a:ext cx="2683191" cy="232159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9857" y="4430274"/>
            <a:ext cx="2944564" cy="228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90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1 Título"/>
          <p:cNvSpPr txBox="1">
            <a:spLocks/>
          </p:cNvSpPr>
          <p:nvPr/>
        </p:nvSpPr>
        <p:spPr bwMode="auto">
          <a:xfrm>
            <a:off x="1614487" y="251591"/>
            <a:ext cx="8686801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65125" indent="-95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700"/>
              </a:spcBef>
              <a:buClr>
                <a:srgbClr val="545000"/>
              </a:buClr>
              <a:buSzPct val="60000"/>
            </a:pPr>
            <a:r>
              <a:rPr lang="es-MX" altLang="es-MX" sz="2400" dirty="0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Organizaciones de Pequeños Productores Certificadas</a:t>
            </a:r>
            <a:endParaRPr lang="es-MX" altLang="es-MX" sz="2400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6868" name="2 CuadroTexto"/>
          <p:cNvSpPr txBox="1">
            <a:spLocks noChangeArrowheads="1"/>
          </p:cNvSpPr>
          <p:nvPr/>
        </p:nvSpPr>
        <p:spPr bwMode="auto">
          <a:xfrm>
            <a:off x="849086" y="1676401"/>
            <a:ext cx="2427515" cy="1015663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sz="2000" b="1" dirty="0" smtClean="0">
                <a:solidFill>
                  <a:srgbClr val="FFFFFF"/>
                </a:solidFill>
              </a:rPr>
              <a:t>110,000</a:t>
            </a:r>
            <a:endParaRPr lang="es-MX" altLang="es-MX" sz="2000" b="1" dirty="0">
              <a:solidFill>
                <a:srgbClr val="FFFFFF"/>
              </a:solidFill>
            </a:endParaRPr>
          </a:p>
          <a:p>
            <a:pPr algn="ctr" eaLnBrk="1" hangingPunct="1"/>
            <a:r>
              <a:rPr lang="es-MX" altLang="es-MX" sz="2000" b="1" dirty="0">
                <a:solidFill>
                  <a:srgbClr val="FFFFFF"/>
                </a:solidFill>
              </a:rPr>
              <a:t>Familias</a:t>
            </a:r>
          </a:p>
          <a:p>
            <a:pPr algn="ctr" eaLnBrk="1" hangingPunct="1"/>
            <a:r>
              <a:rPr lang="es-MX" altLang="es-MX" sz="2000" b="1" dirty="0" err="1">
                <a:solidFill>
                  <a:srgbClr val="FFFFFF"/>
                </a:solidFill>
              </a:rPr>
              <a:t>Productor@s</a:t>
            </a:r>
            <a:endParaRPr lang="es-MX" altLang="es-MX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/>
          </p:nvPr>
        </p:nvGraphicFramePr>
        <p:xfrm>
          <a:off x="3782437" y="839172"/>
          <a:ext cx="5319523" cy="5899552"/>
        </p:xfrm>
        <a:graphic>
          <a:graphicData uri="http://schemas.openxmlformats.org/drawingml/2006/table">
            <a:tbl>
              <a:tblPr/>
              <a:tblGrid>
                <a:gridCol w="1668485"/>
                <a:gridCol w="1177754"/>
                <a:gridCol w="1295530"/>
                <a:gridCol w="1177754"/>
              </a:tblGrid>
              <a:tr h="4726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País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Subtotal Proceso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Subtotal Certificación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Bolivia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Burkina Faso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Camboya</a:t>
                      </a:r>
                      <a:endParaRPr lang="es-ES" sz="1400" b="1" i="0" u="none" strike="noStrike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Colombia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Rica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Ecuador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Salvador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Guatemala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Guinea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Haití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Honduras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Madagascar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México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Nicaragua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Paraguay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Peru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Rep. Dominicana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RD Congo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Tunesia</a:t>
                      </a:r>
                      <a:endParaRPr lang="es-ES" sz="1400" b="1" i="0" u="none" strike="noStrike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3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TOTALES: 21</a:t>
                      </a:r>
                      <a:endParaRPr lang="es-ES" sz="14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4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s-ES" sz="14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  <a:endParaRPr lang="es-ES" sz="14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  <a:endParaRPr lang="es-ES" sz="14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7" marR="8367" marT="83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501" y="3249735"/>
            <a:ext cx="2366684" cy="2425851"/>
          </a:xfrm>
          <a:prstGeom prst="roundRect">
            <a:avLst>
              <a:gd name="adj" fmla="val 16667"/>
            </a:avLst>
          </a:prstGeom>
          <a:ln w="38100">
            <a:solidFill>
              <a:schemeClr val="accent6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994" y="2184232"/>
            <a:ext cx="2548759" cy="254875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88" y="342900"/>
            <a:ext cx="965717" cy="96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2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 txBox="1">
            <a:spLocks/>
          </p:cNvSpPr>
          <p:nvPr/>
        </p:nvSpPr>
        <p:spPr bwMode="auto">
          <a:xfrm>
            <a:off x="3003404" y="269728"/>
            <a:ext cx="662463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65125" indent="-255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545000"/>
              </a:buClr>
              <a:buSzPct val="60000"/>
            </a:pP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Productos  certificados</a:t>
            </a:r>
            <a:endParaRPr lang="es-MX" sz="3200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1987" name="5 CuadroTexto"/>
          <p:cNvSpPr txBox="1">
            <a:spLocks noChangeArrowheads="1"/>
          </p:cNvSpPr>
          <p:nvPr/>
        </p:nvSpPr>
        <p:spPr bwMode="auto">
          <a:xfrm>
            <a:off x="357509" y="1442884"/>
            <a:ext cx="5291790" cy="407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Artesanía</a:t>
            </a:r>
          </a:p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Azúcar</a:t>
            </a:r>
          </a:p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Banano, Plátano</a:t>
            </a:r>
          </a:p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Cacao</a:t>
            </a:r>
          </a:p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Café</a:t>
            </a:r>
          </a:p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Frutas (para procesar)</a:t>
            </a:r>
          </a:p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</a:rPr>
              <a:t>Hierbas aromáticas</a:t>
            </a:r>
          </a:p>
          <a:p>
            <a:pPr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 smtClean="0">
                <a:solidFill>
                  <a:srgbClr val="545000"/>
                </a:solidFill>
                <a:latin typeface="Verdana" panose="020B0604030504040204" pitchFamily="34" charset="0"/>
              </a:rPr>
              <a:t>Jugos</a:t>
            </a:r>
            <a:endParaRPr lang="es-MX" altLang="es-MX" sz="2800" dirty="0">
              <a:solidFill>
                <a:srgbClr val="545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035211" y="4099982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5600" indent="-355600"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Maní</a:t>
            </a:r>
          </a:p>
          <a:p>
            <a:pPr marL="355600" indent="-355600"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Miel</a:t>
            </a:r>
          </a:p>
          <a:p>
            <a:pPr marL="355600" indent="-355600"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Naranja (para jugo)</a:t>
            </a:r>
          </a:p>
          <a:p>
            <a:pPr marL="355600" indent="-355600"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Papa</a:t>
            </a:r>
          </a:p>
          <a:p>
            <a:pPr marL="355600" indent="-355600">
              <a:spcAft>
                <a:spcPts val="600"/>
              </a:spcAft>
              <a:buBlip>
                <a:blip r:embed="rId3"/>
              </a:buBlip>
            </a:pPr>
            <a:r>
              <a:rPr lang="es-MX" altLang="es-MX" sz="2800" dirty="0">
                <a:solidFill>
                  <a:srgbClr val="545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Quínoa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88" y="342900"/>
            <a:ext cx="965717" cy="96038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829" y="2593373"/>
            <a:ext cx="1358620" cy="2037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6" t="6163"/>
          <a:stretch/>
        </p:blipFill>
        <p:spPr>
          <a:xfrm>
            <a:off x="9421348" y="4590463"/>
            <a:ext cx="2239066" cy="16676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162" y="1594532"/>
            <a:ext cx="2479431" cy="16529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3195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85888" y="1728788"/>
            <a:ext cx="10287000" cy="451485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271463" indent="-161925" algn="r">
              <a:spcBef>
                <a:spcPts val="700"/>
              </a:spcBef>
              <a:buClr>
                <a:schemeClr val="accent2"/>
              </a:buClr>
              <a:buSzPct val="60000"/>
            </a:pPr>
            <a:endParaRPr lang="es-EC" sz="3200" dirty="0" smtClean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42951" y="2286011"/>
            <a:ext cx="10601325" cy="40290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s-EC" b="1" dirty="0" smtClean="0"/>
              <a:t>Ecuador</a:t>
            </a:r>
            <a:r>
              <a:rPr lang="es-EC" b="1" dirty="0"/>
              <a:t>: </a:t>
            </a:r>
            <a:endParaRPr lang="es-EC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 smtClean="0"/>
              <a:t>Quinua </a:t>
            </a:r>
            <a:r>
              <a:rPr lang="es-EC" dirty="0"/>
              <a:t>de </a:t>
            </a:r>
            <a:r>
              <a:rPr lang="es-EC" dirty="0" err="1" smtClean="0"/>
              <a:t>Coprobich</a:t>
            </a:r>
            <a:r>
              <a:rPr lang="es-EC" dirty="0" smtClean="0"/>
              <a:t> (una experiencia de compras publicas), </a:t>
            </a:r>
            <a:r>
              <a:rPr lang="es-EC" dirty="0"/>
              <a:t>aromáticas de la asociación </a:t>
            </a:r>
            <a:r>
              <a:rPr lang="es-EC" dirty="0" err="1"/>
              <a:t>jambi</a:t>
            </a:r>
            <a:r>
              <a:rPr lang="es-EC" dirty="0"/>
              <a:t> </a:t>
            </a:r>
            <a:r>
              <a:rPr lang="es-EC" dirty="0" err="1"/>
              <a:t>kiwa</a:t>
            </a:r>
            <a:r>
              <a:rPr lang="es-EC" dirty="0"/>
              <a:t>, café tostado de </a:t>
            </a:r>
            <a:r>
              <a:rPr lang="es-EC" dirty="0" err="1"/>
              <a:t>Fapecafes</a:t>
            </a:r>
            <a:r>
              <a:rPr lang="es-EC" dirty="0"/>
              <a:t>, varias marcas de chocolate presente en el mercado local y con exportaciones PACARI, Hoja Verde, y </a:t>
            </a:r>
            <a:r>
              <a:rPr lang="es-EC" dirty="0" err="1"/>
              <a:t>Kauzarina</a:t>
            </a:r>
            <a:r>
              <a:rPr lang="es-EC" dirty="0"/>
              <a:t> (marca nueva)</a:t>
            </a:r>
          </a:p>
          <a:p>
            <a:r>
              <a:rPr lang="es-EC" b="1" dirty="0"/>
              <a:t>Perú : </a:t>
            </a:r>
            <a:endParaRPr lang="es-EC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 smtClean="0"/>
              <a:t>la </a:t>
            </a:r>
            <a:r>
              <a:rPr lang="es-EC" dirty="0"/>
              <a:t>mayoría de las organizaciones de café que tiene SPP lo usan en su café tostado para el mercado local : Oro Verde, Sol y café, </a:t>
            </a:r>
            <a:r>
              <a:rPr lang="es-EC" dirty="0" err="1"/>
              <a:t>etc</a:t>
            </a:r>
            <a:r>
              <a:rPr lang="es-EC" dirty="0"/>
              <a:t>,.. son 13 organizaciones de café certificadas </a:t>
            </a:r>
            <a:r>
              <a:rPr lang="es-EC" dirty="0" smtClean="0"/>
              <a:t>SPP en Perú. </a:t>
            </a:r>
            <a:r>
              <a:rPr lang="es-EC" dirty="0"/>
              <a:t>AGROPIA y sus chips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 err="1"/>
              <a:t>Norandino</a:t>
            </a:r>
            <a:r>
              <a:rPr lang="es-EC" dirty="0"/>
              <a:t> tiene chocolate, panela y café para el mercado local.</a:t>
            </a:r>
          </a:p>
          <a:p>
            <a:r>
              <a:rPr lang="es-EC" b="1" dirty="0"/>
              <a:t>Colombia: </a:t>
            </a:r>
            <a:endParaRPr lang="es-EC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 smtClean="0"/>
              <a:t>10 </a:t>
            </a:r>
            <a:r>
              <a:rPr lang="es-EC" dirty="0"/>
              <a:t>organizaciones de café certificadas Por lo menos la mitad usan el SPP en sus embalajes de café tostado para el mercado local.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COSURCA tiene una gama de café tostado y de jugos de mora y maracuyá (distribuye en supermercados del Cauca) </a:t>
            </a:r>
            <a:endParaRPr lang="es-EC" dirty="0" smtClean="0"/>
          </a:p>
          <a:p>
            <a:r>
              <a:rPr lang="es-EC" dirty="0" smtClean="0"/>
              <a:t>Bolivia: CECAOT, exportación y también </a:t>
            </a:r>
            <a:r>
              <a:rPr lang="es-EC" b="1" dirty="0" smtClean="0"/>
              <a:t>venta en compras publicas (leche de quínoa)</a:t>
            </a:r>
            <a:endParaRPr lang="es-EC" b="1" dirty="0"/>
          </a:p>
          <a:p>
            <a:r>
              <a:rPr lang="es-EC" dirty="0"/>
              <a:t> </a:t>
            </a:r>
          </a:p>
          <a:p>
            <a:r>
              <a:rPr lang="es-EC" dirty="0"/>
              <a:t>La mayoría de las organizaciones de productores de café de Honduras, Guatemala; </a:t>
            </a:r>
            <a:r>
              <a:rPr lang="es-EC" dirty="0" smtClean="0"/>
              <a:t>México, </a:t>
            </a:r>
            <a:r>
              <a:rPr lang="es-EC" dirty="0"/>
              <a:t>usan el SPP en sus café tostado para su mercado local. ASOBAGRI (Guatemala) y COMSA (honduras) tienen su cafetería para vender el café.</a:t>
            </a:r>
          </a:p>
          <a:p>
            <a:r>
              <a:rPr lang="es-EC" dirty="0"/>
              <a:t> </a:t>
            </a:r>
          </a:p>
          <a:p>
            <a:r>
              <a:rPr lang="es-EC" dirty="0" smtClean="0"/>
              <a:t>Detalle </a:t>
            </a:r>
            <a:r>
              <a:rPr lang="es-EC" dirty="0"/>
              <a:t>de las organizaciones certificadas en la pagina </a:t>
            </a:r>
            <a:r>
              <a:rPr lang="es-EC" u="sng" dirty="0">
                <a:hlinkClick r:id="rId2"/>
              </a:rPr>
              <a:t>http://d-spp.org/esp/lista_opp.php</a:t>
            </a:r>
            <a:endParaRPr lang="es-EC" dirty="0"/>
          </a:p>
          <a:p>
            <a:pPr marL="271463" indent="-161925" algn="r">
              <a:spcBef>
                <a:spcPts val="700"/>
              </a:spcBef>
              <a:buClr>
                <a:schemeClr val="accent2"/>
              </a:buClr>
              <a:buSzPct val="60000"/>
            </a:pPr>
            <a:endParaRPr lang="es-EC" dirty="0" smtClean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631647" y="164049"/>
            <a:ext cx="86410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161925" algn="ct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s-EC" sz="30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Los </a:t>
            </a:r>
            <a:r>
              <a:rPr lang="es-EC" sz="30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productos existentes </a:t>
            </a:r>
            <a:r>
              <a:rPr lang="es-EC" sz="30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en </a:t>
            </a:r>
            <a:r>
              <a:rPr lang="es-EC" sz="3000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el mercado </a:t>
            </a:r>
            <a:r>
              <a:rPr lang="es-EC" sz="30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nacional/local</a:t>
            </a:r>
            <a:endParaRPr lang="es-EC" sz="30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89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871663" y="385763"/>
            <a:ext cx="10158412" cy="95726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271463" indent="-161925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s-EC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SPP no es un SPG, funciona en base a una </a:t>
            </a:r>
            <a:r>
              <a:rPr lang="es-EC" sz="3200" dirty="0" smtClean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0"/>
              </a:rPr>
              <a:t>Certificación social</a:t>
            </a:r>
            <a:endParaRPr lang="es-EC" sz="3200" dirty="0" smtClean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85838" y="2071688"/>
            <a:ext cx="9372600" cy="404336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180975" indent="-342900" algn="just">
              <a:spcBef>
                <a:spcPts val="700"/>
              </a:spcBef>
              <a:buClr>
                <a:schemeClr val="accent2"/>
              </a:buClr>
              <a:buSzPct val="60000"/>
              <a:buFont typeface="Arial" panose="020B0604020202020204" pitchFamily="34" charset="0"/>
              <a:buChar char="•"/>
            </a:pPr>
            <a:r>
              <a:rPr lang="es-EC" sz="2400" dirty="0"/>
              <a:t>El costo de la certificación varia de 500 USD a </a:t>
            </a:r>
            <a:r>
              <a:rPr lang="es-EC" sz="2400" dirty="0" smtClean="0"/>
              <a:t>3.000 USD según el tamaño de la organización. Sistema </a:t>
            </a:r>
            <a:r>
              <a:rPr lang="es-EC" sz="2400" dirty="0" smtClean="0"/>
              <a:t>aparentemente poco </a:t>
            </a:r>
            <a:r>
              <a:rPr lang="es-EC" sz="2400" dirty="0" smtClean="0"/>
              <a:t>caro (en comparación con otros sistemas de certificación y hasta del costo real de un SPG) y regulado, que limita el margen de la empresa certificadora.</a:t>
            </a:r>
          </a:p>
          <a:p>
            <a:pPr marL="180975" indent="-342900" algn="just">
              <a:spcBef>
                <a:spcPts val="700"/>
              </a:spcBef>
              <a:buClr>
                <a:schemeClr val="accent2"/>
              </a:buClr>
              <a:buSzPct val="60000"/>
              <a:buFont typeface="Arial" panose="020B0604020202020204" pitchFamily="34" charset="0"/>
              <a:buChar char="•"/>
            </a:pPr>
            <a:r>
              <a:rPr lang="es-EC" sz="2400" dirty="0" smtClean="0"/>
              <a:t>Se certifica a toda la producción de cada familia, no solo a un rubro.</a:t>
            </a:r>
          </a:p>
          <a:p>
            <a:pPr marL="180975" indent="-342900" algn="just">
              <a:spcBef>
                <a:spcPts val="700"/>
              </a:spcBef>
              <a:buClr>
                <a:schemeClr val="accent2"/>
              </a:buClr>
              <a:buSzPct val="60000"/>
              <a:buFont typeface="Arial" panose="020B0604020202020204" pitchFamily="34" charset="0"/>
              <a:buChar char="•"/>
            </a:pPr>
            <a:r>
              <a:rPr lang="es-EC" sz="2400" dirty="0" smtClean="0"/>
              <a:t>Hasta la fecha, todas las certificaciones aplican a productos transformados para exportación principalmente, mercado nacional y también local. El tiempo ha demostrado su versatilidad. La aplicación a un mercado local en fresco podría darse.</a:t>
            </a:r>
          </a:p>
          <a:p>
            <a:pPr indent="-161925" algn="just">
              <a:spcBef>
                <a:spcPts val="700"/>
              </a:spcBef>
              <a:buClr>
                <a:schemeClr val="accent2"/>
              </a:buClr>
              <a:buSzPct val="60000"/>
            </a:pP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5669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7779" y="3287917"/>
            <a:ext cx="6172605" cy="136479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8352" y="3821405"/>
            <a:ext cx="1103614" cy="1097518"/>
          </a:xfrm>
          <a:prstGeom prst="rect">
            <a:avLst/>
          </a:prstGeom>
        </p:spPr>
      </p:pic>
      <p:sp>
        <p:nvSpPr>
          <p:cNvPr id="18" name="2 Marcador de contenido"/>
          <p:cNvSpPr>
            <a:spLocks/>
          </p:cNvSpPr>
          <p:nvPr/>
        </p:nvSpPr>
        <p:spPr bwMode="auto">
          <a:xfrm>
            <a:off x="700475" y="1714500"/>
            <a:ext cx="78148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spcAft>
                <a:spcPts val="600"/>
              </a:spcAft>
            </a:pPr>
            <a:r>
              <a:rPr lang="es-MX" altLang="es-MX" sz="4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cs typeface="+mn-cs"/>
              </a:rPr>
              <a:t>Muchas gracias y no se olviden:</a:t>
            </a:r>
            <a:endParaRPr lang="es-MX" altLang="es-MX" sz="2800" dirty="0">
              <a:solidFill>
                <a:srgbClr val="545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Blip>
                <a:blip r:embed="rId4"/>
              </a:buBlip>
            </a:pPr>
            <a:endParaRPr lang="es-MX" altLang="es-MX" sz="2800" dirty="0">
              <a:solidFill>
                <a:srgbClr val="545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085850" y="5714996"/>
            <a:ext cx="5815013" cy="50006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271463" indent="-161925" algn="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s-ES" sz="3200" u="sng" dirty="0">
                <a:hlinkClick r:id="rId5"/>
              </a:rPr>
              <a:t>ecuador@spp.coop</a:t>
            </a:r>
            <a:endParaRPr lang="es-EC" sz="32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271463" indent="-161925" algn="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s-EC" sz="3200" u="sng" dirty="0">
                <a:hlinkClick r:id="rId6"/>
              </a:rPr>
              <a:t>e.barzola@avsf.org</a:t>
            </a:r>
            <a:endParaRPr lang="es-EC" sz="3200" u="sng" dirty="0"/>
          </a:p>
          <a:p>
            <a:pPr marL="271463" indent="-161925" algn="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es-EC" sz="3200" u="sng" dirty="0">
                <a:hlinkClick r:id="rId7"/>
              </a:rPr>
              <a:t>s.bleuze@avsf.org</a:t>
            </a:r>
            <a:endParaRPr lang="es-EC" sz="3200" u="sng" dirty="0"/>
          </a:p>
        </p:txBody>
      </p:sp>
    </p:spTree>
    <p:extLst>
      <p:ext uri="{BB962C8B-B14F-4D97-AF65-F5344CB8AC3E}">
        <p14:creationId xmlns:p14="http://schemas.microsoft.com/office/powerpoint/2010/main" val="370871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>
          <a:spcBef>
            <a:spcPts val="600"/>
          </a:spcBef>
          <a:spcAft>
            <a:spcPts val="600"/>
          </a:spcAft>
          <a:buClrTx/>
          <a:buSzTx/>
          <a:buBlip>
            <a:blip xmlns:r="http://schemas.openxmlformats.org/officeDocument/2006/relationships" r:embed="rId1"/>
          </a:buBlip>
          <a:defRPr sz="2800" dirty="0" smtClean="0">
            <a:solidFill>
              <a:srgbClr val="545000"/>
            </a:solidFill>
            <a:latin typeface="Verdana" panose="020B0604030504040204" pitchFamily="34" charset="0"/>
            <a:cs typeface="Times New Roman" panose="02020603050405020304" pitchFamily="18" charset="0"/>
          </a:defRPr>
        </a:defPPr>
      </a:lstStyle>
    </a:spDef>
    <a:txDef>
      <a:spPr/>
      <a:bodyPr vert="horz" lIns="91440" tIns="45720" rIns="91440" bIns="45720" rtlCol="0" anchor="ctr">
        <a:noAutofit/>
      </a:bodyPr>
      <a:lstStyle>
        <a:defPPr marL="271463" indent="-161925" algn="r">
          <a:spcBef>
            <a:spcPts val="700"/>
          </a:spcBef>
          <a:buClr>
            <a:schemeClr val="accent2"/>
          </a:buClr>
          <a:buSzPct val="60000"/>
          <a:defRPr sz="3200" dirty="0" smtClean="0">
            <a:solidFill>
              <a:schemeClr val="accent2">
                <a:lumMod val="50000"/>
              </a:schemeClr>
            </a:solidFill>
            <a:latin typeface="Arial Rounded MT Bold" panose="020F07040305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4484</TotalTime>
  <Words>1472</Words>
  <Application>Microsoft Office PowerPoint</Application>
  <PresentationFormat>Panorámica</PresentationFormat>
  <Paragraphs>241</Paragraphs>
  <Slides>23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23</vt:i4>
      </vt:variant>
    </vt:vector>
  </HeadingPairs>
  <TitlesOfParts>
    <vt:vector size="35" baseType="lpstr">
      <vt:lpstr>Arial</vt:lpstr>
      <vt:lpstr>Arial Black</vt:lpstr>
      <vt:lpstr>Arial Rounded MT Bold</vt:lpstr>
      <vt:lpstr>Calibri</vt:lpstr>
      <vt:lpstr>Calibri Light</vt:lpstr>
      <vt:lpstr>Tekton Pro</vt:lpstr>
      <vt:lpstr>Times New Roman</vt:lpstr>
      <vt:lpstr>Verdana</vt:lpstr>
      <vt:lpstr>Wingdings</vt:lpstr>
      <vt:lpstr>Tema de Office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¿Por y para qué el SPP?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¿Cómo funciona el SPP?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Spp</dc:creator>
  <cp:lastModifiedBy>EBarzola</cp:lastModifiedBy>
  <cp:revision>369</cp:revision>
  <cp:lastPrinted>2018-02-20T16:39:14Z</cp:lastPrinted>
  <dcterms:created xsi:type="dcterms:W3CDTF">2016-07-27T15:40:40Z</dcterms:created>
  <dcterms:modified xsi:type="dcterms:W3CDTF">2018-02-20T16:48:47Z</dcterms:modified>
</cp:coreProperties>
</file>