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1" r:id="rId2"/>
    <p:sldId id="282" r:id="rId3"/>
    <p:sldId id="259" r:id="rId4"/>
    <p:sldId id="258" r:id="rId5"/>
    <p:sldId id="285" r:id="rId6"/>
    <p:sldId id="268" r:id="rId7"/>
    <p:sldId id="260" r:id="rId8"/>
    <p:sldId id="261" r:id="rId9"/>
    <p:sldId id="277" r:id="rId10"/>
    <p:sldId id="262" r:id="rId11"/>
    <p:sldId id="284" r:id="rId12"/>
    <p:sldId id="287" r:id="rId13"/>
    <p:sldId id="263" r:id="rId14"/>
    <p:sldId id="288" r:id="rId15"/>
    <p:sldId id="269" r:id="rId16"/>
  </p:sldIdLst>
  <p:sldSz cx="12192000" cy="6858000"/>
  <p:notesSz cx="7102475" cy="9388475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>
        <p:scale>
          <a:sx n="76" d="100"/>
          <a:sy n="76" d="100"/>
        </p:scale>
        <p:origin x="-504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a%20Scurrah\Documents\1.ANCH09-33\5.SEMBRANDO%20LA%20DIETA%20ANDINA\IIN2015-2018\IIN\retroalimentacion%20Hcva%20oct2016\excel%20apoyo%20charla%20devoluicon%20AMBATO%20(Autoguardado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%de niños 12-24 meses que consumen grupos de  alimentan de: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3060531496062992"/>
          <c:y val="0.17944578866420252"/>
          <c:w val="0.48076344525330567"/>
          <c:h val="0.750258453283864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DDniños!$D$18</c:f>
              <c:strCache>
                <c:ptCount val="1"/>
                <c:pt idx="0">
                  <c:v>Escasez n=57</c:v>
                </c:pt>
              </c:strCache>
            </c:strRef>
          </c:tx>
          <c:invertIfNegative val="0"/>
          <c:cat>
            <c:strRef>
              <c:f>DDniños!$A$19:$A$31</c:f>
              <c:strCache>
                <c:ptCount val="13"/>
                <c:pt idx="0">
                  <c:v>Chuño</c:v>
                </c:pt>
                <c:pt idx="1">
                  <c:v>Huevo</c:v>
                </c:pt>
                <c:pt idx="2">
                  <c:v>Programas</c:v>
                </c:pt>
                <c:pt idx="3">
                  <c:v>Carnes y derivados (incluido pescado)</c:v>
                </c:pt>
                <c:pt idx="4">
                  <c:v>Leguminosas</c:v>
                </c:pt>
                <c:pt idx="5">
                  <c:v>Lácteos</c:v>
                </c:pt>
                <c:pt idx="6">
                  <c:v>Frutas</c:v>
                </c:pt>
                <c:pt idx="7">
                  <c:v>Azucares</c:v>
                </c:pt>
                <c:pt idx="8">
                  <c:v>Otros tubérculos y raíces</c:v>
                </c:pt>
                <c:pt idx="9">
                  <c:v>Cereal</c:v>
                </c:pt>
                <c:pt idx="10">
                  <c:v>Papa</c:v>
                </c:pt>
                <c:pt idx="11">
                  <c:v>Verduras</c:v>
                </c:pt>
                <c:pt idx="12">
                  <c:v>Aceites y grasas</c:v>
                </c:pt>
              </c:strCache>
            </c:strRef>
          </c:cat>
          <c:val>
            <c:numRef>
              <c:f>DDniños!$D$19:$D$31</c:f>
              <c:numCache>
                <c:formatCode>General</c:formatCode>
                <c:ptCount val="13"/>
                <c:pt idx="0">
                  <c:v>15.8</c:v>
                </c:pt>
                <c:pt idx="1">
                  <c:v>33.299999999999997</c:v>
                </c:pt>
                <c:pt idx="2">
                  <c:v>45.6</c:v>
                </c:pt>
                <c:pt idx="3">
                  <c:v>22.8</c:v>
                </c:pt>
                <c:pt idx="4">
                  <c:v>57.9</c:v>
                </c:pt>
                <c:pt idx="5">
                  <c:v>61.4</c:v>
                </c:pt>
                <c:pt idx="6">
                  <c:v>73.7</c:v>
                </c:pt>
                <c:pt idx="7">
                  <c:v>89.5</c:v>
                </c:pt>
                <c:pt idx="8">
                  <c:v>93</c:v>
                </c:pt>
                <c:pt idx="9">
                  <c:v>98.2</c:v>
                </c:pt>
                <c:pt idx="10">
                  <c:v>100</c:v>
                </c:pt>
                <c:pt idx="11">
                  <c:v>100</c:v>
                </c:pt>
                <c:pt idx="12">
                  <c:v>96.5</c:v>
                </c:pt>
              </c:numCache>
            </c:numRef>
          </c:val>
        </c:ser>
        <c:ser>
          <c:idx val="1"/>
          <c:order val="1"/>
          <c:tx>
            <c:strRef>
              <c:f>DDniños!$E$18</c:f>
              <c:strCache>
                <c:ptCount val="1"/>
                <c:pt idx="0">
                  <c:v>Abundancia n=68</c:v>
                </c:pt>
              </c:strCache>
            </c:strRef>
          </c:tx>
          <c:invertIfNegative val="0"/>
          <c:cat>
            <c:strRef>
              <c:f>DDniños!$A$19:$A$31</c:f>
              <c:strCache>
                <c:ptCount val="13"/>
                <c:pt idx="0">
                  <c:v>Chuño</c:v>
                </c:pt>
                <c:pt idx="1">
                  <c:v>Huevo</c:v>
                </c:pt>
                <c:pt idx="2">
                  <c:v>Programas</c:v>
                </c:pt>
                <c:pt idx="3">
                  <c:v>Carnes y derivados (incluido pescado)</c:v>
                </c:pt>
                <c:pt idx="4">
                  <c:v>Leguminosas</c:v>
                </c:pt>
                <c:pt idx="5">
                  <c:v>Lácteos</c:v>
                </c:pt>
                <c:pt idx="6">
                  <c:v>Frutas</c:v>
                </c:pt>
                <c:pt idx="7">
                  <c:v>Azucares</c:v>
                </c:pt>
                <c:pt idx="8">
                  <c:v>Otros tubérculos y raíces</c:v>
                </c:pt>
                <c:pt idx="9">
                  <c:v>Cereal</c:v>
                </c:pt>
                <c:pt idx="10">
                  <c:v>Papa</c:v>
                </c:pt>
                <c:pt idx="11">
                  <c:v>Verduras</c:v>
                </c:pt>
                <c:pt idx="12">
                  <c:v>Aceites y grasas</c:v>
                </c:pt>
              </c:strCache>
            </c:strRef>
          </c:cat>
          <c:val>
            <c:numRef>
              <c:f>DDniños!$E$19:$E$31</c:f>
              <c:numCache>
                <c:formatCode>General</c:formatCode>
                <c:ptCount val="13"/>
                <c:pt idx="0">
                  <c:v>13.2</c:v>
                </c:pt>
                <c:pt idx="1">
                  <c:v>14.7</c:v>
                </c:pt>
                <c:pt idx="2">
                  <c:v>19.100000000000001</c:v>
                </c:pt>
                <c:pt idx="3">
                  <c:v>25</c:v>
                </c:pt>
                <c:pt idx="4">
                  <c:v>32.4</c:v>
                </c:pt>
                <c:pt idx="5">
                  <c:v>54.4</c:v>
                </c:pt>
                <c:pt idx="6">
                  <c:v>77.900000000000006</c:v>
                </c:pt>
                <c:pt idx="7">
                  <c:v>95.6</c:v>
                </c:pt>
                <c:pt idx="8">
                  <c:v>97.1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4916608"/>
        <c:axId val="204918144"/>
      </c:barChart>
      <c:catAx>
        <c:axId val="20491660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204918144"/>
        <c:crosses val="autoZero"/>
        <c:auto val="1"/>
        <c:lblAlgn val="ctr"/>
        <c:lblOffset val="100"/>
        <c:noMultiLvlLbl val="0"/>
      </c:catAx>
      <c:valAx>
        <c:axId val="204918144"/>
        <c:scaling>
          <c:orientation val="minMax"/>
          <c:max val="100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204916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592376876025994"/>
          <c:y val="0.52354846913242548"/>
          <c:w val="0.18992522146429752"/>
          <c:h val="0.1884695036172412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="1"/>
      </a:pPr>
      <a:endParaRPr lang="es-P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% de hierro aportado por grupos de alimentos</a:t>
            </a:r>
            <a:endParaRPr lang="es-PE"/>
          </a:p>
          <a:p>
            <a:pPr>
              <a:defRPr/>
            </a:pPr>
            <a:r>
              <a:rPr lang="en-US"/>
              <a:t>  12 a 24 meses de edad</a:t>
            </a:r>
            <a:endParaRPr lang="es-PE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'[Analisis Yanapai2015- preguntas 8. incluy Ca y LME 25Feb2016.xlsx]P8 nueva agrupacion (3)'!$O$15</c:f>
              <c:strCache>
                <c:ptCount val="1"/>
                <c:pt idx="0">
                  <c:v>Escasez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'[Analisis Yanapai2015- preguntas 8. incluy Ca y LME 25Feb2016.xlsx]P8 nueva agrupacion (3)'!$M$16:$N$33</c:f>
              <c:strCache>
                <c:ptCount val="18"/>
                <c:pt idx="0">
                  <c:v>Avena</c:v>
                </c:pt>
                <c:pt idx="1">
                  <c:v>Cebada</c:v>
                </c:pt>
                <c:pt idx="2">
                  <c:v>Trigo</c:v>
                </c:pt>
                <c:pt idx="3">
                  <c:v>Otros cereales</c:v>
                </c:pt>
                <c:pt idx="4">
                  <c:v>Papa nativa</c:v>
                </c:pt>
                <c:pt idx="5">
                  <c:v>Papa mejorada</c:v>
                </c:pt>
                <c:pt idx="6">
                  <c:v>Chuño nativo</c:v>
                </c:pt>
                <c:pt idx="7">
                  <c:v>Otros tubérculos y raíces</c:v>
                </c:pt>
                <c:pt idx="8">
                  <c:v>Leguminosas</c:v>
                </c:pt>
                <c:pt idx="9">
                  <c:v>Verduras</c:v>
                </c:pt>
                <c:pt idx="10">
                  <c:v>Frutas</c:v>
                </c:pt>
                <c:pt idx="11">
                  <c:v>Carnes y derivados (incluido pescado)</c:v>
                </c:pt>
                <c:pt idx="12">
                  <c:v>Huevo</c:v>
                </c:pt>
                <c:pt idx="13">
                  <c:v>Lácteos</c:v>
                </c:pt>
                <c:pt idx="14">
                  <c:v>Programas (Vaso leche y chispitas)</c:v>
                </c:pt>
                <c:pt idx="15">
                  <c:v>Aceites y grasas</c:v>
                </c:pt>
                <c:pt idx="16">
                  <c:v>Azucares</c:v>
                </c:pt>
                <c:pt idx="17">
                  <c:v>Otros (snacks, salsas, etc.)</c:v>
                </c:pt>
              </c:strCache>
              <c:extLst/>
            </c:strRef>
          </c:cat>
          <c:val>
            <c:numRef>
              <c:f>'[Analisis Yanapai2015- preguntas 8. incluy Ca y LME 25Feb2016.xlsx]P8 nueva agrupacion (3)'!$O$16:$O$33</c:f>
              <c:numCache>
                <c:formatCode>0.0;[Red]0.0</c:formatCode>
                <c:ptCount val="18"/>
                <c:pt idx="0">
                  <c:v>1.9424379224294279</c:v>
                </c:pt>
                <c:pt idx="1">
                  <c:v>10.45924470368827</c:v>
                </c:pt>
                <c:pt idx="2">
                  <c:v>0.40581270548918696</c:v>
                </c:pt>
                <c:pt idx="3">
                  <c:v>24.186197748876879</c:v>
                </c:pt>
                <c:pt idx="4">
                  <c:v>2.8461855817673878</c:v>
                </c:pt>
                <c:pt idx="5">
                  <c:v>6.8730266657500323</c:v>
                </c:pt>
                <c:pt idx="6">
                  <c:v>9.7388175521032072E-2</c:v>
                </c:pt>
                <c:pt idx="7">
                  <c:v>1.2605666688320827</c:v>
                </c:pt>
                <c:pt idx="8">
                  <c:v>8.2395113132269202</c:v>
                </c:pt>
                <c:pt idx="9">
                  <c:v>3.7968344241164131</c:v>
                </c:pt>
                <c:pt idx="10">
                  <c:v>10.400593644142935</c:v>
                </c:pt>
                <c:pt idx="11">
                  <c:v>1.8829808573359152</c:v>
                </c:pt>
                <c:pt idx="12">
                  <c:v>2.3157731546753868</c:v>
                </c:pt>
                <c:pt idx="13">
                  <c:v>1.2444930208473923</c:v>
                </c:pt>
                <c:pt idx="14">
                  <c:v>20.146577291989239</c:v>
                </c:pt>
                <c:pt idx="15">
                  <c:v>0</c:v>
                </c:pt>
                <c:pt idx="16">
                  <c:v>3.7770296776686538</c:v>
                </c:pt>
                <c:pt idx="17">
                  <c:v>0.12534644364284622</c:v>
                </c:pt>
              </c:numCache>
            </c:numRef>
          </c:val>
        </c:ser>
        <c:ser>
          <c:idx val="1"/>
          <c:order val="1"/>
          <c:tx>
            <c:strRef>
              <c:f>'[Analisis Yanapai2015- preguntas 8. incluy Ca y LME 25Feb2016.xlsx]P8 nueva agrupacion (3)'!$P$15</c:f>
              <c:strCache>
                <c:ptCount val="1"/>
                <c:pt idx="0">
                  <c:v>Abundancia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'[Analisis Yanapai2015- preguntas 8. incluy Ca y LME 25Feb2016.xlsx]P8 nueva agrupacion (3)'!$M$16:$N$33</c:f>
              <c:strCache>
                <c:ptCount val="18"/>
                <c:pt idx="0">
                  <c:v>Avena</c:v>
                </c:pt>
                <c:pt idx="1">
                  <c:v>Cebada</c:v>
                </c:pt>
                <c:pt idx="2">
                  <c:v>Trigo</c:v>
                </c:pt>
                <c:pt idx="3">
                  <c:v>Otros cereales</c:v>
                </c:pt>
                <c:pt idx="4">
                  <c:v>Papa nativa</c:v>
                </c:pt>
                <c:pt idx="5">
                  <c:v>Papa mejorada</c:v>
                </c:pt>
                <c:pt idx="6">
                  <c:v>Chuño nativo</c:v>
                </c:pt>
                <c:pt idx="7">
                  <c:v>Otros tubérculos y raíces</c:v>
                </c:pt>
                <c:pt idx="8">
                  <c:v>Leguminosas</c:v>
                </c:pt>
                <c:pt idx="9">
                  <c:v>Verduras</c:v>
                </c:pt>
                <c:pt idx="10">
                  <c:v>Frutas</c:v>
                </c:pt>
                <c:pt idx="11">
                  <c:v>Carnes y derivados (incluido pescado)</c:v>
                </c:pt>
                <c:pt idx="12">
                  <c:v>Huevo</c:v>
                </c:pt>
                <c:pt idx="13">
                  <c:v>Lácteos</c:v>
                </c:pt>
                <c:pt idx="14">
                  <c:v>Programas (Vaso leche y chispitas)</c:v>
                </c:pt>
                <c:pt idx="15">
                  <c:v>Aceites y grasas</c:v>
                </c:pt>
                <c:pt idx="16">
                  <c:v>Azucares</c:v>
                </c:pt>
                <c:pt idx="17">
                  <c:v>Otros (snacks, salsas, etc.)</c:v>
                </c:pt>
              </c:strCache>
              <c:extLst/>
            </c:strRef>
          </c:cat>
          <c:val>
            <c:numRef>
              <c:f>'[Analisis Yanapai2015- preguntas 8. incluy Ca y LME 25Feb2016.xlsx]P8 nueva agrupacion (3)'!$P$16:$P$33</c:f>
              <c:numCache>
                <c:formatCode>0.0;[Red]0.0</c:formatCode>
                <c:ptCount val="18"/>
                <c:pt idx="0">
                  <c:v>3.3063827434962163</c:v>
                </c:pt>
                <c:pt idx="1">
                  <c:v>11.38795467937118</c:v>
                </c:pt>
                <c:pt idx="2">
                  <c:v>0.59712492944688811</c:v>
                </c:pt>
                <c:pt idx="3">
                  <c:v>25.637894908927951</c:v>
                </c:pt>
                <c:pt idx="4">
                  <c:v>5.0978201602674575</c:v>
                </c:pt>
                <c:pt idx="5">
                  <c:v>6.922500477440825</c:v>
                </c:pt>
                <c:pt idx="6">
                  <c:v>0.26930192406838016</c:v>
                </c:pt>
                <c:pt idx="7">
                  <c:v>1.6390319635806609</c:v>
                </c:pt>
                <c:pt idx="8">
                  <c:v>5.6759739586011708</c:v>
                </c:pt>
                <c:pt idx="9">
                  <c:v>4.1742182277413535</c:v>
                </c:pt>
                <c:pt idx="10">
                  <c:v>11.30786267748822</c:v>
                </c:pt>
                <c:pt idx="11">
                  <c:v>2.7863845137122176</c:v>
                </c:pt>
                <c:pt idx="12">
                  <c:v>0.96526618691323463</c:v>
                </c:pt>
                <c:pt idx="13">
                  <c:v>1.1334048658565021</c:v>
                </c:pt>
                <c:pt idx="14">
                  <c:v>12.153745217514498</c:v>
                </c:pt>
                <c:pt idx="15">
                  <c:v>0</c:v>
                </c:pt>
                <c:pt idx="16">
                  <c:v>6.856778734540697</c:v>
                </c:pt>
                <c:pt idx="17">
                  <c:v>8.8353831032537869E-2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2800"/>
        <c:axId val="156335104"/>
      </c:barChart>
      <c:catAx>
        <c:axId val="15633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PE"/>
          </a:p>
        </c:txPr>
        <c:crossAx val="156335104"/>
        <c:crosses val="autoZero"/>
        <c:auto val="1"/>
        <c:lblAlgn val="ctr"/>
        <c:lblOffset val="100"/>
        <c:noMultiLvlLbl val="0"/>
      </c:catAx>
      <c:valAx>
        <c:axId val="15633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;[Red]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PE"/>
          </a:p>
        </c:txPr>
        <c:crossAx val="15633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/>
            </a:pPr>
            <a:endParaRPr lang="es-PE"/>
          </a:p>
        </c:txPr>
      </c:legendEntry>
      <c:legendEntry>
        <c:idx val="1"/>
        <c:txPr>
          <a:bodyPr rot="0" vert="horz"/>
          <a:lstStyle/>
          <a:p>
            <a:pPr>
              <a:defRPr/>
            </a:pPr>
            <a:endParaRPr lang="es-PE"/>
          </a:p>
        </c:txPr>
      </c:legendEntry>
      <c:layout>
        <c:manualLayout>
          <c:xMode val="edge"/>
          <c:yMode val="edge"/>
          <c:x val="0.44891636942818047"/>
          <c:y val="0.92399100112485943"/>
          <c:w val="0.18478834376472172"/>
          <c:h val="5.5840931648249853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s-P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 b="1">
          <a:latin typeface="Arial" pitchFamily="34" charset="0"/>
          <a:cs typeface="Arial" pitchFamily="34" charset="0"/>
        </a:defRPr>
      </a:pPr>
      <a:endParaRPr lang="es-P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0EE76212-BD82-44DB-AAD6-1D51E24F7C8B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B96629BD-E257-4821-9313-F59BF4FE324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34854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629BD-E257-4821-9313-F59BF4FE324E}" type="slidenum">
              <a:rPr lang="es-PE" smtClean="0"/>
              <a:t>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81899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9066E-E417-400B-98AA-7F13A05FCD1A}" type="slidenum">
              <a:rPr lang="es-PE" smtClean="0"/>
              <a:t>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47656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629BD-E257-4821-9313-F59BF4FE324E}" type="slidenum">
              <a:rPr lang="es-PE" smtClean="0"/>
              <a:t>10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15197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 PARECE</a:t>
            </a:r>
            <a:r>
              <a:rPr lang="en-US" baseline="0" dirty="0" smtClean="0"/>
              <a:t> QUE ESTE SLIDE NO CORREPSPONDE AQUI? SE REPLICA CON LOS SLIDES DE DIVERSIDAD DE LA DIETA???</a:t>
            </a:r>
          </a:p>
          <a:p>
            <a:r>
              <a:rPr lang="en-US" dirty="0" smtClean="0"/>
              <a:t>Si </a:t>
            </a:r>
            <a:r>
              <a:rPr lang="en-US" dirty="0" err="1" smtClean="0"/>
              <a:t>esto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importante</a:t>
            </a:r>
            <a:r>
              <a:rPr lang="en-US" dirty="0" smtClean="0"/>
              <a:t>, </a:t>
            </a:r>
            <a:r>
              <a:rPr lang="en-US" dirty="0" err="1" smtClean="0"/>
              <a:t>pero</a:t>
            </a:r>
            <a:r>
              <a:rPr lang="en-US" dirty="0" smtClean="0"/>
              <a:t> solo </a:t>
            </a:r>
            <a:r>
              <a:rPr lang="en-US" dirty="0" err="1" smtClean="0"/>
              <a:t>presentes</a:t>
            </a:r>
            <a:r>
              <a:rPr lang="en-US" dirty="0" smtClean="0"/>
              <a:t>  12 a 24 </a:t>
            </a:r>
            <a:r>
              <a:rPr lang="en-US" dirty="0" err="1" smtClean="0"/>
              <a:t>meses</a:t>
            </a:r>
            <a:r>
              <a:rPr lang="en-US" dirty="0" smtClean="0"/>
              <a:t>? </a:t>
            </a:r>
            <a:r>
              <a:rPr lang="en-US" dirty="0" err="1" smtClean="0"/>
              <a:t>Programas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hierro</a:t>
            </a:r>
            <a:r>
              <a:rPr lang="en-US" dirty="0" smtClean="0"/>
              <a:t> ,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ayudado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Chispitasl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E8FBB-1CE6-4CE4-BAAA-0633AD2D15F9}" type="slidenum">
              <a:rPr lang="es-PE" smtClean="0"/>
              <a:t>12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0096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C1EC-63C7-40B7-A8FA-9FD7D3941D2F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D95D-29F5-40FF-A650-961E2156A0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2110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C1EC-63C7-40B7-A8FA-9FD7D3941D2F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D95D-29F5-40FF-A650-961E2156A0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5370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C1EC-63C7-40B7-A8FA-9FD7D3941D2F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D95D-29F5-40FF-A650-961E2156A0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213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C1EC-63C7-40B7-A8FA-9FD7D3941D2F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D95D-29F5-40FF-A650-961E2156A0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39494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C1EC-63C7-40B7-A8FA-9FD7D3941D2F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D95D-29F5-40FF-A650-961E2156A0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20344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C1EC-63C7-40B7-A8FA-9FD7D3941D2F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D95D-29F5-40FF-A650-961E2156A0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9149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C1EC-63C7-40B7-A8FA-9FD7D3941D2F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D95D-29F5-40FF-A650-961E2156A0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4978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C1EC-63C7-40B7-A8FA-9FD7D3941D2F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D95D-29F5-40FF-A650-961E2156A0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7420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C1EC-63C7-40B7-A8FA-9FD7D3941D2F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D95D-29F5-40FF-A650-961E2156A0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33410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C1EC-63C7-40B7-A8FA-9FD7D3941D2F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D95D-29F5-40FF-A650-961E2156A0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33203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C1EC-63C7-40B7-A8FA-9FD7D3941D2F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1D95D-29F5-40FF-A650-961E2156A0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51446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DC1EC-63C7-40B7-A8FA-9FD7D3941D2F}" type="datetimeFigureOut">
              <a:rPr lang="es-PE" smtClean="0"/>
              <a:t>19/02/2018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D95D-29F5-40FF-A650-961E2156A06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25633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4023" y="1108646"/>
            <a:ext cx="1101374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Sembrando la Dieta Andina: Escalando el uso de la agrobiodiversidad para una mejor nutrición infantil en comunidades de </a:t>
            </a:r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Huancavelica</a:t>
            </a:r>
          </a:p>
          <a:p>
            <a:pPr algn="ctr"/>
            <a:r>
              <a:rPr lang="es-PE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Setiembre 2014- 2018</a:t>
            </a:r>
            <a:endParaRPr lang="es-P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343702" y="6002771"/>
            <a:ext cx="5691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/>
              <a:t>Taller de Sistemas Alimentarios Locales- SAL</a:t>
            </a:r>
          </a:p>
          <a:p>
            <a:pPr algn="ctr"/>
            <a:r>
              <a:rPr lang="es-PE" b="1" dirty="0" smtClean="0"/>
              <a:t>19-22 de febrero, 2018</a:t>
            </a:r>
            <a:endParaRPr lang="es-PE" b="1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7447" y="2375412"/>
            <a:ext cx="5397689" cy="352105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t="20791" r="54368" b="33390"/>
          <a:stretch/>
        </p:blipFill>
        <p:spPr bwMode="auto">
          <a:xfrm>
            <a:off x="864296" y="2328509"/>
            <a:ext cx="4960307" cy="356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9" descr="CIP Logo_ORAN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181" y="104255"/>
            <a:ext cx="1139503" cy="99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n 2" descr="http://www.iin.sld.pe/images/interface/logo_main_es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816" y="104255"/>
            <a:ext cx="2148214" cy="8034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7" descr="mcknight-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260" y="42206"/>
            <a:ext cx="2690883" cy="8654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366" y="73614"/>
            <a:ext cx="1364360" cy="1035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85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89969"/>
            <a:ext cx="10515600" cy="1325563"/>
          </a:xfrm>
        </p:spPr>
        <p:txBody>
          <a:bodyPr/>
          <a:lstStyle/>
          <a:p>
            <a:pPr algn="ctr"/>
            <a:r>
              <a:rPr lang="es-PE" b="1" dirty="0" smtClean="0">
                <a:latin typeface="Arial" pitchFamily="34" charset="0"/>
                <a:cs typeface="Arial" pitchFamily="34" charset="0"/>
              </a:rPr>
              <a:t>¿Quienes somos?</a:t>
            </a:r>
            <a:endParaRPr lang="es-P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5258" y="1724691"/>
            <a:ext cx="11274468" cy="477631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s-PE" sz="3200" b="1" i="1" dirty="0" smtClean="0"/>
          </a:p>
          <a:p>
            <a:pPr marL="0" indent="0" algn="just">
              <a:buNone/>
            </a:pPr>
            <a:endParaRPr lang="es-PE" sz="3200" b="1" i="1" dirty="0"/>
          </a:p>
          <a:p>
            <a:pPr marL="0" indent="0" algn="just">
              <a:buNone/>
            </a:pPr>
            <a:endParaRPr lang="es-PE" sz="3200" b="1" i="1" dirty="0" smtClean="0"/>
          </a:p>
          <a:p>
            <a:pPr marL="0" indent="0" algn="just">
              <a:buNone/>
            </a:pPr>
            <a:endParaRPr lang="es-PE" sz="3200" b="1" i="1" dirty="0" smtClean="0"/>
          </a:p>
          <a:p>
            <a:pPr marL="0" indent="0" algn="just">
              <a:buNone/>
            </a:pPr>
            <a:r>
              <a:rPr lang="es-PE" sz="3200" b="1" i="1" dirty="0" smtClean="0"/>
              <a:t>Somos </a:t>
            </a:r>
            <a:r>
              <a:rPr lang="es-PE" sz="3200" b="1" i="1" dirty="0"/>
              <a:t>una asociación civil conformada por un equipo </a:t>
            </a:r>
            <a:r>
              <a:rPr lang="es-PE" sz="3200" b="1" i="1" dirty="0" err="1"/>
              <a:t>transdisciplinario</a:t>
            </a:r>
            <a:r>
              <a:rPr lang="es-PE" sz="3200" b="1" i="1" dirty="0"/>
              <a:t>, facilitador de procesos participativos, intercambio de saberes, investigación e innovación, a favor de la agricultura familiar y de las organizaciones campesinas para lograr el desarrollo humano sustentable en la Región Andina.</a:t>
            </a:r>
            <a:endParaRPr lang="es-PE" sz="3200" b="1" dirty="0"/>
          </a:p>
          <a:p>
            <a:pPr algn="just"/>
            <a:endParaRPr lang="es-PE" sz="3200" b="1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64" y="1379011"/>
            <a:ext cx="3255457" cy="246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29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PE" sz="3600" b="1" dirty="0" smtClean="0">
                <a:latin typeface="Arial" pitchFamily="34" charset="0"/>
                <a:cs typeface="Arial" pitchFamily="34" charset="0"/>
              </a:rPr>
              <a:t>QUE HACEMOS?</a:t>
            </a:r>
            <a:endParaRPr lang="es-P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8411" y="1640910"/>
            <a:ext cx="10915389" cy="4536053"/>
          </a:xfrm>
        </p:spPr>
        <p:txBody>
          <a:bodyPr/>
          <a:lstStyle/>
          <a:p>
            <a:pPr marL="0" indent="0">
              <a:buNone/>
            </a:pPr>
            <a:r>
              <a:rPr lang="es-PE" b="1" i="1" dirty="0" smtClean="0">
                <a:latin typeface="Arial" pitchFamily="34" charset="0"/>
                <a:cs typeface="Arial" pitchFamily="34" charset="0"/>
              </a:rPr>
              <a:t>Desarrollamos Investigación para el desarrollo </a:t>
            </a:r>
            <a:r>
              <a:rPr lang="es-PE" b="1" i="1" dirty="0">
                <a:latin typeface="Arial" pitchFamily="34" charset="0"/>
                <a:cs typeface="Arial" pitchFamily="34" charset="0"/>
              </a:rPr>
              <a:t>en el manejo racional de los recursos naturales, valoración de la agrobiodiversidad, conocimiento local e investigación participativa para la mejora de la nutrición y la generación de ingresos que contribuya al bienestar integral de las familias campesinas </a:t>
            </a:r>
            <a:r>
              <a:rPr lang="es-PE" b="1" i="1" dirty="0" smtClean="0">
                <a:latin typeface="Arial" pitchFamily="34" charset="0"/>
                <a:cs typeface="Arial" pitchFamily="34" charset="0"/>
              </a:rPr>
              <a:t>en el </a:t>
            </a:r>
            <a:r>
              <a:rPr lang="es-PE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contexto</a:t>
            </a:r>
            <a:r>
              <a:rPr lang="es-PE" b="1" i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s-PE" b="1" i="1" dirty="0">
                <a:latin typeface="Arial" pitchFamily="34" charset="0"/>
                <a:cs typeface="Arial" pitchFamily="34" charset="0"/>
              </a:rPr>
              <a:t>cambio climático.</a:t>
            </a:r>
            <a:endParaRPr lang="es-PE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PE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149770"/>
            <a:ext cx="2916846" cy="2174655"/>
          </a:xfrm>
          <a:prstGeom prst="rect">
            <a:avLst/>
          </a:prstGeom>
        </p:spPr>
      </p:pic>
      <p:pic>
        <p:nvPicPr>
          <p:cNvPr id="6" name="Picture 6" descr="Imagen 1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259" y="4002015"/>
            <a:ext cx="3079845" cy="230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5318" y="4001294"/>
            <a:ext cx="4144979" cy="231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19466"/>
            <a:ext cx="10515600" cy="617514"/>
          </a:xfrm>
        </p:spPr>
        <p:txBody>
          <a:bodyPr>
            <a:noAutofit/>
          </a:bodyPr>
          <a:lstStyle/>
          <a:p>
            <a:pPr algn="ctr"/>
            <a:r>
              <a:rPr lang="es-PE" sz="3200" dirty="0" smtClean="0"/>
              <a:t/>
            </a:r>
            <a:br>
              <a:rPr lang="es-PE" sz="3200" dirty="0" smtClean="0"/>
            </a:br>
            <a:r>
              <a:rPr lang="es-PE" sz="3200" b="1" dirty="0" smtClean="0"/>
              <a:t>2. </a:t>
            </a:r>
            <a:r>
              <a:rPr lang="es-PE" sz="3200" b="1" dirty="0" err="1" smtClean="0"/>
              <a:t>TdC</a:t>
            </a:r>
            <a:r>
              <a:rPr lang="es-PE" sz="3200" b="1" dirty="0" smtClean="0"/>
              <a:t>: Cuales son los elementos estratégicos</a:t>
            </a:r>
            <a:br>
              <a:rPr lang="es-PE" sz="3200" b="1" dirty="0" smtClean="0"/>
            </a:br>
            <a:endParaRPr lang="es-PE" sz="3200" b="1" dirty="0"/>
          </a:p>
        </p:txBody>
      </p:sp>
      <p:pic>
        <p:nvPicPr>
          <p:cNvPr id="6" name="Marcador de contenido 5"/>
          <p:cNvPicPr>
            <a:picLocks noGrp="1"/>
          </p:cNvPicPr>
          <p:nvPr>
            <p:ph idx="1"/>
          </p:nvPr>
        </p:nvPicPr>
        <p:blipFill rotWithShape="1">
          <a:blip r:embed="rId3"/>
          <a:srcRect l="17978" t="22251" r="17451" b="10980"/>
          <a:stretch/>
        </p:blipFill>
        <p:spPr bwMode="auto">
          <a:xfrm>
            <a:off x="738762" y="881260"/>
            <a:ext cx="10515599" cy="5909479"/>
          </a:xfrm>
          <a:prstGeom prst="rect">
            <a:avLst/>
          </a:prstGeom>
          <a:ln>
            <a:noFill/>
          </a:ln>
          <a:effectLst>
            <a:glow rad="127000">
              <a:srgbClr val="FFFF00"/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Elipse 3"/>
          <p:cNvSpPr/>
          <p:nvPr/>
        </p:nvSpPr>
        <p:spPr>
          <a:xfrm>
            <a:off x="1350154" y="2182564"/>
            <a:ext cx="2358189" cy="7746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Elipse 6"/>
          <p:cNvSpPr/>
          <p:nvPr/>
        </p:nvSpPr>
        <p:spPr>
          <a:xfrm>
            <a:off x="2666837" y="2776016"/>
            <a:ext cx="2587592" cy="7988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Elipse 7"/>
          <p:cNvSpPr/>
          <p:nvPr/>
        </p:nvSpPr>
        <p:spPr>
          <a:xfrm>
            <a:off x="1350154" y="4180691"/>
            <a:ext cx="2660584" cy="8723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Elipse 8"/>
          <p:cNvSpPr/>
          <p:nvPr/>
        </p:nvSpPr>
        <p:spPr>
          <a:xfrm>
            <a:off x="1274997" y="5371763"/>
            <a:ext cx="2358189" cy="7935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Elipse 9"/>
          <p:cNvSpPr/>
          <p:nvPr/>
        </p:nvSpPr>
        <p:spPr>
          <a:xfrm>
            <a:off x="6536698" y="2134023"/>
            <a:ext cx="2587592" cy="7988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Elipse 10"/>
          <p:cNvSpPr/>
          <p:nvPr/>
        </p:nvSpPr>
        <p:spPr>
          <a:xfrm>
            <a:off x="6727467" y="3794813"/>
            <a:ext cx="2496151" cy="6464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13" name="Conector recto de flecha 12"/>
          <p:cNvCxnSpPr/>
          <p:nvPr/>
        </p:nvCxnSpPr>
        <p:spPr>
          <a:xfrm flipH="1">
            <a:off x="3888606" y="3982560"/>
            <a:ext cx="413887" cy="2910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Elipse 15"/>
          <p:cNvSpPr/>
          <p:nvPr/>
        </p:nvSpPr>
        <p:spPr>
          <a:xfrm>
            <a:off x="9083062" y="3599965"/>
            <a:ext cx="2171299" cy="7977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Elipse 18"/>
          <p:cNvSpPr/>
          <p:nvPr/>
        </p:nvSpPr>
        <p:spPr>
          <a:xfrm>
            <a:off x="8691821" y="5354282"/>
            <a:ext cx="2587592" cy="6464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" name="Elipse 19"/>
          <p:cNvSpPr/>
          <p:nvPr/>
        </p:nvSpPr>
        <p:spPr>
          <a:xfrm>
            <a:off x="3663908" y="5292561"/>
            <a:ext cx="2749618" cy="88529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Elipse 20"/>
          <p:cNvSpPr/>
          <p:nvPr/>
        </p:nvSpPr>
        <p:spPr>
          <a:xfrm>
            <a:off x="6411438" y="5381904"/>
            <a:ext cx="2280383" cy="7406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2" name="Elipse 21"/>
          <p:cNvSpPr/>
          <p:nvPr/>
        </p:nvSpPr>
        <p:spPr>
          <a:xfrm>
            <a:off x="4228107" y="2153705"/>
            <a:ext cx="2587592" cy="7988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4274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54 Conector recto"/>
          <p:cNvCxnSpPr>
            <a:endCxn id="22" idx="1"/>
          </p:cNvCxnSpPr>
          <p:nvPr/>
        </p:nvCxnSpPr>
        <p:spPr>
          <a:xfrm flipV="1">
            <a:off x="3023171" y="5154798"/>
            <a:ext cx="6170932" cy="150052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82 Cuadro de texto"/>
          <p:cNvSpPr txBox="1"/>
          <p:nvPr/>
        </p:nvSpPr>
        <p:spPr>
          <a:xfrm>
            <a:off x="2177114" y="1946817"/>
            <a:ext cx="3071291" cy="90689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PE" sz="1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Promoción de los mercados agrícolas locales  que ofrezcan una diversidad productos de alimentarios nutritivos para los entornos locales.</a:t>
            </a:r>
            <a:endParaRPr lang="es-PE" sz="20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529288" y="895871"/>
            <a:ext cx="3007571" cy="906898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Multiplicación de semilla de papa </a:t>
            </a:r>
            <a:r>
              <a:rPr lang="es-ES" sz="1200" b="1" dirty="0" err="1">
                <a:effectLst/>
                <a:latin typeface="Arial" pitchFamily="34" charset="0"/>
                <a:ea typeface="Calibri"/>
                <a:cs typeface="Arial" pitchFamily="34" charset="0"/>
              </a:rPr>
              <a:t>biofortificada</a:t>
            </a:r>
            <a:r>
              <a:rPr lang="es-ES" sz="1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,  resistente a rancha y nativa  con alto contenido nutricional a nivel familiar, grupal y comunal.</a:t>
            </a:r>
            <a:endParaRPr lang="es-PE" sz="20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6" name="38 Cuadro de texto"/>
          <p:cNvSpPr txBox="1"/>
          <p:nvPr/>
        </p:nvSpPr>
        <p:spPr>
          <a:xfrm>
            <a:off x="3712759" y="906177"/>
            <a:ext cx="2574277" cy="889787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1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Prácticas y estrategias de crianzas de animales menores mejoradas a nivel familiar.</a:t>
            </a:r>
            <a:endParaRPr lang="es-PE" sz="20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cxnSp>
        <p:nvCxnSpPr>
          <p:cNvPr id="11" name="10 Conector recto de flecha"/>
          <p:cNvCxnSpPr>
            <a:stCxn id="5" idx="2"/>
            <a:endCxn id="4" idx="0"/>
          </p:cNvCxnSpPr>
          <p:nvPr/>
        </p:nvCxnSpPr>
        <p:spPr>
          <a:xfrm>
            <a:off x="2033074" y="1802769"/>
            <a:ext cx="1679686" cy="144048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>
            <a:stCxn id="6" idx="2"/>
            <a:endCxn id="4" idx="0"/>
          </p:cNvCxnSpPr>
          <p:nvPr/>
        </p:nvCxnSpPr>
        <p:spPr>
          <a:xfrm flipH="1">
            <a:off x="3712760" y="1795964"/>
            <a:ext cx="1287138" cy="150853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51 Cuadro de texto"/>
          <p:cNvSpPr txBox="1"/>
          <p:nvPr/>
        </p:nvSpPr>
        <p:spPr>
          <a:xfrm>
            <a:off x="6726478" y="910480"/>
            <a:ext cx="2686964" cy="8965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Educación alimentaria y nutricional orientada a promover el consumo de carne, frutas, hortalizas y papa </a:t>
            </a:r>
            <a:r>
              <a:rPr lang="es-ES" sz="1200" b="1" dirty="0" err="1">
                <a:effectLst/>
                <a:latin typeface="Arial" pitchFamily="34" charset="0"/>
                <a:ea typeface="Calibri"/>
                <a:cs typeface="Arial" pitchFamily="34" charset="0"/>
              </a:rPr>
              <a:t>biofortificada</a:t>
            </a:r>
            <a:r>
              <a:rPr lang="es-ES" sz="1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.</a:t>
            </a:r>
            <a:endParaRPr lang="es-PE" sz="12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 </a:t>
            </a:r>
            <a:endParaRPr lang="es-PE" sz="12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16" name="48 Cuadro de texto"/>
          <p:cNvSpPr txBox="1"/>
          <p:nvPr/>
        </p:nvSpPr>
        <p:spPr>
          <a:xfrm>
            <a:off x="8733091" y="3236609"/>
            <a:ext cx="2724211" cy="996798"/>
          </a:xfrm>
          <a:prstGeom prst="rect">
            <a:avLst/>
          </a:prstGeom>
          <a:solidFill>
            <a:srgbClr val="FFFF99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1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Creación, coordinación y mantenimiento de redes y alianzas institucionales en pro de la mejor nutrición a nivel local.</a:t>
            </a:r>
            <a:endParaRPr lang="es-PE" sz="20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17" name="13 Cuadro de texto"/>
          <p:cNvSpPr txBox="1"/>
          <p:nvPr/>
        </p:nvSpPr>
        <p:spPr>
          <a:xfrm>
            <a:off x="391276" y="3315696"/>
            <a:ext cx="3571676" cy="887716"/>
          </a:xfrm>
          <a:prstGeom prst="rect">
            <a:avLst/>
          </a:prstGeom>
          <a:solidFill>
            <a:srgbClr val="FFFF99"/>
          </a:solidFill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MX" sz="1200" b="1">
                <a:effectLst/>
                <a:latin typeface="Arial" pitchFamily="34" charset="0"/>
                <a:ea typeface="Calibri"/>
                <a:cs typeface="Arial" pitchFamily="34" charset="0"/>
              </a:rPr>
              <a:t>Familias con niños menores de 3 años fortalecieron las dietas locales con la inclusión de alimentos biofortificados y de origen animal disponibles en la chacra.</a:t>
            </a:r>
            <a:endParaRPr lang="es-PE" sz="2000" b="1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18" name="Cuadro de texto 2"/>
          <p:cNvSpPr txBox="1">
            <a:spLocks noChangeArrowheads="1"/>
          </p:cNvSpPr>
          <p:nvPr/>
        </p:nvSpPr>
        <p:spPr bwMode="auto">
          <a:xfrm>
            <a:off x="4902733" y="3283304"/>
            <a:ext cx="3071327" cy="92010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PE" sz="1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Madres y padres fortalecidos en habilidades, destrezas y prácticas en alimentación diversificada priorizan los alimentos locales.</a:t>
            </a:r>
            <a:endParaRPr lang="es-PE" sz="20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486758" y="4729971"/>
            <a:ext cx="2582120" cy="1149759"/>
          </a:xfrm>
          <a:prstGeom prst="rect">
            <a:avLst/>
          </a:prstGeom>
          <a:solidFill>
            <a:srgbClr val="00FFFF"/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PE" sz="1200" b="1">
                <a:effectLst/>
                <a:latin typeface="Arial" pitchFamily="34" charset="0"/>
                <a:ea typeface="Calibri"/>
                <a:cs typeface="Arial" pitchFamily="34" charset="0"/>
              </a:rPr>
              <a:t>Reducción de las deficiencias de micronutrientes en niños y niñas menores de 3 años alimentados con una dieta muy diversa.</a:t>
            </a:r>
            <a:endParaRPr lang="es-PE" sz="2000" b="1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6264810" y="4842705"/>
            <a:ext cx="2653722" cy="931793"/>
          </a:xfrm>
          <a:prstGeom prst="rect">
            <a:avLst/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PE" sz="1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Familias con cambios efectivos en actitudes, comportamientos y prácticas alimentarias tienen una mejor  alimentación diversificada.</a:t>
            </a:r>
            <a:endParaRPr lang="es-PE" sz="20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1" name="77 Cuadro de texto"/>
          <p:cNvSpPr txBox="1"/>
          <p:nvPr/>
        </p:nvSpPr>
        <p:spPr>
          <a:xfrm>
            <a:off x="3196889" y="4739497"/>
            <a:ext cx="2867505" cy="1133096"/>
          </a:xfrm>
          <a:prstGeom prst="rect">
            <a:avLst/>
          </a:prstGeom>
          <a:solidFill>
            <a:srgbClr val="FF3300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PE" sz="1200" b="1" dirty="0">
                <a:effectLst/>
                <a:latin typeface="Arial" pitchFamily="34" charset="0"/>
                <a:ea typeface="Calibri"/>
                <a:cs typeface="Arial" pitchFamily="34" charset="0"/>
              </a:rPr>
              <a:t>Familias capacitadas mejoraron sus prácticas de producción, patrones de selección y métodos tradicionales de preparación y procesamiento de alimentos.</a:t>
            </a:r>
            <a:endParaRPr lang="es-PE" sz="2000" b="1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9194103" y="4760565"/>
            <a:ext cx="2116899" cy="7884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PE" sz="1200" b="1">
                <a:effectLst/>
                <a:latin typeface="Arial" pitchFamily="34" charset="0"/>
                <a:ea typeface="Calibri"/>
                <a:cs typeface="Arial" pitchFamily="34" charset="0"/>
              </a:rPr>
              <a:t>Instituciones articuladas gestionando propuestas de mejora nutricional</a:t>
            </a:r>
            <a:endParaRPr lang="es-PE" sz="2000" b="1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cxnSp>
        <p:nvCxnSpPr>
          <p:cNvPr id="23" name="22 Conector recto de flecha"/>
          <p:cNvCxnSpPr>
            <a:stCxn id="4" idx="2"/>
          </p:cNvCxnSpPr>
          <p:nvPr/>
        </p:nvCxnSpPr>
        <p:spPr>
          <a:xfrm flipH="1">
            <a:off x="2033073" y="2853715"/>
            <a:ext cx="1679687" cy="429589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flipH="1">
            <a:off x="7483981" y="1849464"/>
            <a:ext cx="1" cy="143384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>
            <a:off x="2033072" y="4233407"/>
            <a:ext cx="18472" cy="48736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>
            <a:off x="5229933" y="4233407"/>
            <a:ext cx="18472" cy="48736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>
            <a:off x="7020518" y="4273204"/>
            <a:ext cx="18472" cy="48736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>
            <a:off x="9876453" y="4233406"/>
            <a:ext cx="18472" cy="48736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>
            <a:stCxn id="5" idx="3"/>
            <a:endCxn id="6" idx="1"/>
          </p:cNvCxnSpPr>
          <p:nvPr/>
        </p:nvCxnSpPr>
        <p:spPr>
          <a:xfrm>
            <a:off x="3536859" y="1349320"/>
            <a:ext cx="175900" cy="175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>
            <a:stCxn id="6" idx="3"/>
          </p:cNvCxnSpPr>
          <p:nvPr/>
        </p:nvCxnSpPr>
        <p:spPr>
          <a:xfrm>
            <a:off x="6287036" y="1351071"/>
            <a:ext cx="433791" cy="175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"/>
          <p:cNvCxnSpPr>
            <a:stCxn id="17" idx="3"/>
          </p:cNvCxnSpPr>
          <p:nvPr/>
        </p:nvCxnSpPr>
        <p:spPr>
          <a:xfrm>
            <a:off x="3962952" y="3759554"/>
            <a:ext cx="93978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>
            <a:stCxn id="18" idx="3"/>
            <a:endCxn id="16" idx="1"/>
          </p:cNvCxnSpPr>
          <p:nvPr/>
        </p:nvCxnSpPr>
        <p:spPr>
          <a:xfrm flipV="1">
            <a:off x="7974060" y="3735008"/>
            <a:ext cx="759031" cy="835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3689259" y="1501720"/>
            <a:ext cx="175900" cy="17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uadro de texto 1"/>
          <p:cNvSpPr txBox="1">
            <a:spLocks noChangeArrowheads="1"/>
          </p:cNvSpPr>
          <p:nvPr/>
        </p:nvSpPr>
        <p:spPr bwMode="auto">
          <a:xfrm>
            <a:off x="112735" y="6280605"/>
            <a:ext cx="11761940" cy="46585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MX" sz="2100" b="1">
                <a:effectLst/>
                <a:latin typeface="Arial" pitchFamily="34" charset="0"/>
                <a:ea typeface="Calibri"/>
                <a:cs typeface="Arial" pitchFamily="34" charset="0"/>
              </a:rPr>
              <a:t>Contribuir a tener niños y niñas mejor alimentados y sanos en la Comunidad de Ambato</a:t>
            </a:r>
            <a:endParaRPr lang="es-PE" sz="210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  <p:cxnSp>
        <p:nvCxnSpPr>
          <p:cNvPr id="47" name="46 Conector recto de flecha"/>
          <p:cNvCxnSpPr/>
          <p:nvPr/>
        </p:nvCxnSpPr>
        <p:spPr>
          <a:xfrm>
            <a:off x="2177114" y="5879730"/>
            <a:ext cx="20559" cy="400875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 de flecha"/>
          <p:cNvCxnSpPr/>
          <p:nvPr/>
        </p:nvCxnSpPr>
        <p:spPr>
          <a:xfrm>
            <a:off x="4921205" y="5879730"/>
            <a:ext cx="0" cy="339539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>
            <a:off x="7455070" y="5793244"/>
            <a:ext cx="18472" cy="48736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 de flecha"/>
          <p:cNvCxnSpPr/>
          <p:nvPr/>
        </p:nvCxnSpPr>
        <p:spPr>
          <a:xfrm>
            <a:off x="10075521" y="5549030"/>
            <a:ext cx="9236" cy="731574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ítulo 1"/>
          <p:cNvSpPr>
            <a:spLocks noGrp="1"/>
          </p:cNvSpPr>
          <p:nvPr>
            <p:ph type="title"/>
          </p:nvPr>
        </p:nvSpPr>
        <p:spPr>
          <a:xfrm>
            <a:off x="838200" y="119466"/>
            <a:ext cx="10515600" cy="617514"/>
          </a:xfrm>
        </p:spPr>
        <p:txBody>
          <a:bodyPr>
            <a:noAutofit/>
          </a:bodyPr>
          <a:lstStyle/>
          <a:p>
            <a:pPr algn="ctr"/>
            <a:r>
              <a:rPr lang="es-PE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PE" sz="3600" b="1" dirty="0" smtClean="0">
                <a:latin typeface="Arial" pitchFamily="34" charset="0"/>
                <a:cs typeface="Arial" pitchFamily="34" charset="0"/>
              </a:rPr>
            </a:br>
            <a:r>
              <a:rPr lang="es-PE" sz="36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s-PE" sz="3600" b="1" dirty="0" err="1" smtClean="0">
                <a:latin typeface="Arial" pitchFamily="34" charset="0"/>
                <a:cs typeface="Arial" pitchFamily="34" charset="0"/>
              </a:rPr>
              <a:t>TdC</a:t>
            </a:r>
            <a:r>
              <a:rPr lang="es-PE" sz="3600" b="1" dirty="0" smtClean="0">
                <a:latin typeface="Arial" pitchFamily="34" charset="0"/>
                <a:cs typeface="Arial" pitchFamily="34" charset="0"/>
              </a:rPr>
              <a:t>: elementos estratégicos</a:t>
            </a:r>
            <a:br>
              <a:rPr lang="es-PE" sz="3600" b="1" dirty="0" smtClean="0">
                <a:latin typeface="Arial" pitchFamily="34" charset="0"/>
                <a:cs typeface="Arial" pitchFamily="34" charset="0"/>
              </a:rPr>
            </a:br>
            <a:endParaRPr lang="es-PE" sz="3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96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73776" y="270375"/>
            <a:ext cx="7200900" cy="938130"/>
          </a:xfrm>
        </p:spPr>
        <p:txBody>
          <a:bodyPr>
            <a:normAutofit fontScale="90000"/>
          </a:bodyPr>
          <a:lstStyle/>
          <a:p>
            <a:pPr algn="ctr">
              <a:spcBef>
                <a:spcPct val="15000"/>
              </a:spcBef>
            </a:pPr>
            <a:r>
              <a:rPr lang="es-P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Contexto: Ubicación de localidades </a:t>
            </a:r>
            <a:endParaRPr lang="es-P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4175" y="1340844"/>
            <a:ext cx="1753915" cy="233589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4860" y="1018892"/>
            <a:ext cx="2866716" cy="2837906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6304685" y="6473754"/>
            <a:ext cx="1171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err="1" smtClean="0"/>
              <a:t>Tacsana</a:t>
            </a:r>
            <a:endParaRPr lang="es-PE" dirty="0"/>
          </a:p>
        </p:txBody>
      </p:sp>
      <p:sp>
        <p:nvSpPr>
          <p:cNvPr id="7" name="CuadroTexto 6"/>
          <p:cNvSpPr txBox="1"/>
          <p:nvPr/>
        </p:nvSpPr>
        <p:spPr>
          <a:xfrm>
            <a:off x="1963710" y="6473754"/>
            <a:ext cx="1364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Castillapata </a:t>
            </a:r>
            <a:endParaRPr lang="es-PE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284182"/>
              </p:ext>
            </p:extLst>
          </p:nvPr>
        </p:nvGraphicFramePr>
        <p:xfrm>
          <a:off x="254521" y="1218523"/>
          <a:ext cx="4575083" cy="2250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6019"/>
                <a:gridCol w="870754"/>
                <a:gridCol w="1001366"/>
                <a:gridCol w="946944"/>
              </a:tblGrid>
              <a:tr h="28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400" u="none" strike="noStrike" dirty="0">
                          <a:effectLst/>
                        </a:rPr>
                        <a:t>LOCALIDAD</a:t>
                      </a:r>
                      <a:endParaRPr lang="es-PE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400" u="none" strike="noStrike">
                          <a:effectLst/>
                        </a:rPr>
                        <a:t>Altitud</a:t>
                      </a:r>
                      <a:endParaRPr lang="es-PE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400" u="none" strike="noStrike">
                          <a:effectLst/>
                        </a:rPr>
                        <a:t>Latitud</a:t>
                      </a:r>
                      <a:endParaRPr lang="es-PE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E" sz="1400" u="none" strike="noStrike">
                          <a:effectLst/>
                        </a:rPr>
                        <a:t>Longitud</a:t>
                      </a:r>
                      <a:endParaRPr lang="es-PE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49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1400" u="none" strike="noStrike">
                          <a:effectLst/>
                        </a:rPr>
                        <a:t>Tacsana</a:t>
                      </a:r>
                      <a:endParaRPr lang="es-PE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1400" u="none" strike="noStrike">
                          <a:effectLst/>
                        </a:rPr>
                        <a:t>3762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PE" sz="1400" u="none" strike="noStrike">
                          <a:effectLst/>
                        </a:rPr>
                        <a:t>-12.7819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PE" sz="1400" u="none" strike="noStrike">
                          <a:effectLst/>
                        </a:rPr>
                        <a:t>-74.8442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57077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1400" u="none" strike="noStrike">
                          <a:effectLst/>
                        </a:rPr>
                        <a:t>Paltamachay</a:t>
                      </a:r>
                      <a:endParaRPr lang="es-PE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1400" u="none" strike="noStrike">
                          <a:effectLst/>
                        </a:rPr>
                        <a:t>3945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PE" sz="1400" u="none" strike="noStrike" dirty="0">
                          <a:effectLst/>
                        </a:rPr>
                        <a:t>-12.471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PE" sz="1400" u="none" strike="noStrike">
                          <a:effectLst/>
                        </a:rPr>
                        <a:t>-74.8179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57077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1400" u="none" strike="noStrike">
                          <a:effectLst/>
                        </a:rPr>
                        <a:t>Castillapata</a:t>
                      </a:r>
                      <a:endParaRPr lang="es-PE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1400" u="none" strike="noStrike">
                          <a:effectLst/>
                        </a:rPr>
                        <a:t>3908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PE" sz="1400" u="none" strike="noStrike">
                          <a:effectLst/>
                        </a:rPr>
                        <a:t>-12.7394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PE" sz="1400" u="none" strike="noStrike">
                          <a:effectLst/>
                        </a:rPr>
                        <a:t>-74.8191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57077">
                <a:tc>
                  <a:txBody>
                    <a:bodyPr/>
                    <a:lstStyle/>
                    <a:p>
                      <a:pPr algn="l" rtl="0" fontAlgn="ctr"/>
                      <a:r>
                        <a:rPr lang="es-PE" sz="1400" u="none" strike="noStrike">
                          <a:effectLst/>
                        </a:rPr>
                        <a:t>Yanamachay</a:t>
                      </a:r>
                      <a:endParaRPr lang="es-PE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PE" sz="1400" u="none" strike="noStrike">
                          <a:effectLst/>
                        </a:rPr>
                        <a:t>4130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PE" sz="1400" u="none" strike="noStrike">
                          <a:effectLst/>
                        </a:rPr>
                        <a:t>-12.7487</a:t>
                      </a:r>
                      <a:endParaRPr lang="es-P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PE" sz="1400" u="none" strike="noStrike" dirty="0">
                          <a:effectLst/>
                        </a:rPr>
                        <a:t>-74.8191</a:t>
                      </a:r>
                      <a:endParaRPr lang="es-P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5766" y="3810958"/>
            <a:ext cx="4335758" cy="284746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504" y="3851316"/>
            <a:ext cx="3458412" cy="27349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5" t="10788" r="20480" b="6250"/>
          <a:stretch/>
        </p:blipFill>
        <p:spPr bwMode="auto">
          <a:xfrm>
            <a:off x="8211524" y="3867534"/>
            <a:ext cx="3794584" cy="2990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272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E" sz="3600" b="1" dirty="0" smtClean="0">
                <a:latin typeface="Arial" pitchFamily="34" charset="0"/>
                <a:cs typeface="Arial" pitchFamily="34" charset="0"/>
              </a:rPr>
              <a:t>cuál es su discurso, cuáles son las hipótesis que se derivan de lo que quiere lograr el proyecto?</a:t>
            </a:r>
            <a:endParaRPr lang="es-P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0518" y="2026041"/>
            <a:ext cx="10515600" cy="4351338"/>
          </a:xfrm>
        </p:spPr>
        <p:txBody>
          <a:bodyPr>
            <a:normAutofit/>
          </a:bodyPr>
          <a:lstStyle/>
          <a:p>
            <a:r>
              <a:rPr lang="es-PE" sz="3200" b="1" dirty="0" smtClean="0">
                <a:solidFill>
                  <a:schemeClr val="accent5">
                    <a:lumMod val="75000"/>
                  </a:schemeClr>
                </a:solidFill>
              </a:rPr>
              <a:t>Fortalecer las capacidades de las madres en nutrición infantil</a:t>
            </a:r>
            <a:r>
              <a:rPr lang="es-PE" sz="3200" b="1" dirty="0" smtClean="0"/>
              <a:t>, les dará herramientas para lograr cambios y mejorar la nutrición en la ventana de los 1000 días para lograr niños sanos. </a:t>
            </a:r>
          </a:p>
          <a:p>
            <a:r>
              <a:rPr lang="es-PE" sz="3200" b="1" dirty="0" smtClean="0"/>
              <a:t>Haciendo selección participativa para obtener material adaptado a la zona  fortaleciendo los sistemas tradicionales e innovativos de semilla y crianza van a incrementar  la disponibilidad de alimentos nutritivos y lograr excedentes la  generación de  ingresos. </a:t>
            </a:r>
          </a:p>
          <a:p>
            <a:endParaRPr lang="es-PE" sz="3200" b="1" dirty="0"/>
          </a:p>
        </p:txBody>
      </p:sp>
    </p:spTree>
    <p:extLst>
      <p:ext uri="{BB962C8B-B14F-4D97-AF65-F5344CB8AC3E}">
        <p14:creationId xmlns:p14="http://schemas.microsoft.com/office/powerpoint/2010/main" val="87909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0409"/>
            <a:ext cx="10871579" cy="825552"/>
          </a:xfrm>
        </p:spPr>
        <p:txBody>
          <a:bodyPr>
            <a:noAutofit/>
          </a:bodyPr>
          <a:lstStyle/>
          <a:p>
            <a:r>
              <a:rPr lang="es-PE" sz="2800" dirty="0" smtClean="0"/>
              <a:t/>
            </a:r>
            <a:br>
              <a:rPr lang="es-PE" sz="2800" dirty="0" smtClean="0"/>
            </a:br>
            <a:r>
              <a:rPr lang="es-PE" sz="2800" b="1" dirty="0" smtClean="0"/>
              <a:t>3. Experiencia: a. Producción (Abastecimiento de los sistemas alimentarios</a:t>
            </a:r>
            <a:r>
              <a:rPr lang="es-PE" sz="2800" b="1" dirty="0"/>
              <a:t>)</a:t>
            </a:r>
            <a:r>
              <a:rPr lang="es-PE" sz="2800" b="1" dirty="0" smtClean="0"/>
              <a:t> </a:t>
            </a:r>
            <a:r>
              <a:rPr lang="es-PE" sz="2800" dirty="0" smtClean="0"/>
              <a:t/>
            </a:r>
            <a:br>
              <a:rPr lang="es-PE" sz="2800" dirty="0" smtClean="0"/>
            </a:br>
            <a:endParaRPr lang="es-PE" sz="2800" dirty="0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505" y="3989716"/>
            <a:ext cx="4214805" cy="2372267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419" y="3862739"/>
            <a:ext cx="4429849" cy="251177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293482"/>
            <a:ext cx="1962296" cy="2362697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4027" y="1319497"/>
            <a:ext cx="4165672" cy="2336682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2860" y="1319497"/>
            <a:ext cx="4154101" cy="233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996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5207" y="610908"/>
            <a:ext cx="10794429" cy="868591"/>
          </a:xfrm>
        </p:spPr>
        <p:txBody>
          <a:bodyPr>
            <a:normAutofit fontScale="90000"/>
          </a:bodyPr>
          <a:lstStyle/>
          <a:p>
            <a:pPr algn="ctr"/>
            <a:r>
              <a:rPr lang="es-PE" b="1" dirty="0" smtClean="0"/>
              <a:t>Aprender haciendo : Fortaleciendo recetas locales </a:t>
            </a:r>
            <a:endParaRPr lang="es-PE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922" y="1658112"/>
            <a:ext cx="2997246" cy="285929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77" y="1658112"/>
            <a:ext cx="4286351" cy="27971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248" y="1647139"/>
            <a:ext cx="2804887" cy="287026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66" y="4622902"/>
            <a:ext cx="11537602" cy="22341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5873" y="4674075"/>
            <a:ext cx="1827960" cy="209567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2627" y="4697624"/>
            <a:ext cx="3542292" cy="208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6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lecha izquierda y derecha 1028"/>
          <p:cNvSpPr/>
          <p:nvPr/>
        </p:nvSpPr>
        <p:spPr>
          <a:xfrm>
            <a:off x="5486401" y="3068534"/>
            <a:ext cx="4445653" cy="3044362"/>
          </a:xfrm>
          <a:prstGeom prst="leftRightArrow">
            <a:avLst>
              <a:gd name="adj1" fmla="val 62530"/>
              <a:gd name="adj2" fmla="val 27755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1847" y="81445"/>
            <a:ext cx="10515600" cy="961399"/>
          </a:xfrm>
        </p:spPr>
        <p:txBody>
          <a:bodyPr>
            <a:normAutofit fontScale="90000"/>
          </a:bodyPr>
          <a:lstStyle/>
          <a:p>
            <a:pPr algn="ctr"/>
            <a:r>
              <a:rPr lang="es-PE" sz="4000" dirty="0" smtClean="0"/>
              <a:t/>
            </a:r>
            <a:br>
              <a:rPr lang="es-PE" sz="4000" dirty="0" smtClean="0"/>
            </a:br>
            <a:r>
              <a:rPr lang="es-PE" sz="3600" b="1" dirty="0" smtClean="0"/>
              <a:t>b. Comportamiento y hábitos de consumo y su influencia por el Proyecto </a:t>
            </a:r>
            <a:endParaRPr lang="es-PE" sz="3600" b="1" dirty="0"/>
          </a:p>
        </p:txBody>
      </p:sp>
      <p:sp>
        <p:nvSpPr>
          <p:cNvPr id="6" name="Redondear rectángulo de esquina diagonal 5"/>
          <p:cNvSpPr/>
          <p:nvPr/>
        </p:nvSpPr>
        <p:spPr>
          <a:xfrm>
            <a:off x="412345" y="3356204"/>
            <a:ext cx="2234639" cy="489397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Entorno económico</a:t>
            </a:r>
            <a:endParaRPr lang="es-PE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dondear rectángulo de esquina diagonal 6"/>
          <p:cNvSpPr/>
          <p:nvPr/>
        </p:nvSpPr>
        <p:spPr>
          <a:xfrm>
            <a:off x="412345" y="3989550"/>
            <a:ext cx="2234639" cy="489397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Entorno cultural</a:t>
            </a:r>
            <a:endParaRPr lang="es-PE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2593529" y="4691767"/>
            <a:ext cx="3647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Alto consumo de cereales</a:t>
            </a:r>
            <a:endParaRPr lang="es-PE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2599480" y="4996991"/>
            <a:ext cx="38204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Bajo consumo de alimentos de origen animal</a:t>
            </a:r>
            <a:endParaRPr lang="es-PE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2593529" y="5623657"/>
            <a:ext cx="3647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Bajo consumo de verduras de hojas verdes</a:t>
            </a:r>
            <a:endParaRPr lang="es-PE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2593526" y="6131654"/>
            <a:ext cx="3647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Bajo consumo de frutas</a:t>
            </a:r>
            <a:endParaRPr lang="es-PE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2593526" y="6417871"/>
            <a:ext cx="3820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Consumo de productos procesados</a:t>
            </a:r>
            <a:endParaRPr lang="es-PE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Redondear rectángulo de esquina diagonal 36"/>
          <p:cNvSpPr/>
          <p:nvPr/>
        </p:nvSpPr>
        <p:spPr>
          <a:xfrm>
            <a:off x="9932055" y="2193116"/>
            <a:ext cx="2159578" cy="4125797"/>
          </a:xfrm>
          <a:prstGeom prst="round2DiagRect">
            <a:avLst>
              <a:gd name="adj1" fmla="val 8083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0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COMUDIY</a:t>
            </a:r>
          </a:p>
          <a:p>
            <a:pPr algn="ctr"/>
            <a:endParaRPr lang="es-PE" sz="1600" b="1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Municipalidades </a:t>
            </a:r>
            <a:r>
              <a:rPr lang="es-PE" sz="160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ONGs</a:t>
            </a:r>
            <a:endParaRPr lang="es-PE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Centros de salud</a:t>
            </a:r>
          </a:p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Postas de salud</a:t>
            </a:r>
          </a:p>
          <a:p>
            <a:pPr algn="ctr"/>
            <a:r>
              <a:rPr lang="es-PE" sz="160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Qaly</a:t>
            </a:r>
            <a:r>
              <a:rPr lang="es-PE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s-PE" sz="160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Warma</a:t>
            </a:r>
            <a:endParaRPr lang="es-PE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Cuna más</a:t>
            </a:r>
          </a:p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Tambos</a:t>
            </a:r>
          </a:p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Juntos</a:t>
            </a:r>
          </a:p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Vaso de leche</a:t>
            </a:r>
          </a:p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Asociaciones de productores</a:t>
            </a:r>
            <a:endParaRPr lang="es-PE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dondear rectángulo de esquina diagonal 37"/>
          <p:cNvSpPr/>
          <p:nvPr/>
        </p:nvSpPr>
        <p:spPr>
          <a:xfrm>
            <a:off x="6605711" y="2558014"/>
            <a:ext cx="2333574" cy="873492"/>
          </a:xfrm>
          <a:prstGeom prst="round2DiagRect">
            <a:avLst>
              <a:gd name="adj1" fmla="val 5929"/>
              <a:gd name="adj2" fmla="val 0"/>
            </a:avLst>
          </a:prstGeom>
          <a:solidFill>
            <a:srgbClr val="FFC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Fortalecimientos de conocimientos y capacidades </a:t>
            </a:r>
            <a:endParaRPr lang="es-PE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6610378" y="3488153"/>
            <a:ext cx="2315259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PE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Talleres de nutrición.</a:t>
            </a:r>
            <a:endParaRPr lang="es-PE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6610378" y="3891676"/>
            <a:ext cx="2315259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PE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Visitas domiciliarias.</a:t>
            </a:r>
            <a:endParaRPr lang="es-PE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Redondear rectángulo de esquina diagonal 40"/>
          <p:cNvSpPr/>
          <p:nvPr/>
        </p:nvSpPr>
        <p:spPr>
          <a:xfrm>
            <a:off x="6605858" y="4363246"/>
            <a:ext cx="2319780" cy="662397"/>
          </a:xfrm>
          <a:prstGeom prst="round2DiagRect">
            <a:avLst/>
          </a:prstGeom>
          <a:solidFill>
            <a:srgbClr val="FFC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Promoción de la </a:t>
            </a:r>
            <a:r>
              <a:rPr lang="es-PE" sz="16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agronutrición</a:t>
            </a:r>
            <a:r>
              <a:rPr lang="es-PE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diversa</a:t>
            </a:r>
            <a:endParaRPr lang="es-PE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6592064" y="5085432"/>
            <a:ext cx="2333574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PE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Ferias locales.</a:t>
            </a:r>
            <a:endParaRPr lang="es-PE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6605858" y="5478385"/>
            <a:ext cx="2319780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PE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Talleres de nutrición.</a:t>
            </a:r>
            <a:endParaRPr lang="es-PE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dondear rectángulo de esquina diagonal 3"/>
          <p:cNvSpPr/>
          <p:nvPr/>
        </p:nvSpPr>
        <p:spPr>
          <a:xfrm>
            <a:off x="416274" y="2069813"/>
            <a:ext cx="2234639" cy="489397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Entorno familiar</a:t>
            </a:r>
            <a:endParaRPr lang="es-PE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Redondear rectángulo de esquina diagonal 4"/>
          <p:cNvSpPr/>
          <p:nvPr/>
        </p:nvSpPr>
        <p:spPr>
          <a:xfrm>
            <a:off x="416274" y="2714796"/>
            <a:ext cx="2234639" cy="489397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Entorno social</a:t>
            </a:r>
            <a:endParaRPr lang="es-PE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8" name="Flecha derecha 47"/>
          <p:cNvSpPr/>
          <p:nvPr/>
        </p:nvSpPr>
        <p:spPr>
          <a:xfrm>
            <a:off x="2722507" y="2800658"/>
            <a:ext cx="1091821" cy="36849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1" name="Flecha derecha 50"/>
          <p:cNvSpPr/>
          <p:nvPr/>
        </p:nvSpPr>
        <p:spPr>
          <a:xfrm>
            <a:off x="2722507" y="2184115"/>
            <a:ext cx="1091821" cy="36849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2" name="Flecha derecha 51"/>
          <p:cNvSpPr/>
          <p:nvPr/>
        </p:nvSpPr>
        <p:spPr>
          <a:xfrm>
            <a:off x="2722507" y="3999779"/>
            <a:ext cx="1091821" cy="36849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3" name="Flecha derecha 52"/>
          <p:cNvSpPr/>
          <p:nvPr/>
        </p:nvSpPr>
        <p:spPr>
          <a:xfrm>
            <a:off x="2722507" y="3386752"/>
            <a:ext cx="1091821" cy="36849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55" name="Conector angular 54"/>
          <p:cNvCxnSpPr>
            <a:endCxn id="37" idx="3"/>
          </p:cNvCxnSpPr>
          <p:nvPr/>
        </p:nvCxnSpPr>
        <p:spPr>
          <a:xfrm flipV="1">
            <a:off x="4800519" y="2193116"/>
            <a:ext cx="6211325" cy="201154"/>
          </a:xfrm>
          <a:prstGeom prst="bentConnector4">
            <a:avLst>
              <a:gd name="adj1" fmla="val 41308"/>
              <a:gd name="adj2" fmla="val 213644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uadroTexto 46"/>
          <p:cNvSpPr txBox="1"/>
          <p:nvPr/>
        </p:nvSpPr>
        <p:spPr>
          <a:xfrm>
            <a:off x="5704766" y="1627432"/>
            <a:ext cx="3741349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>
                <a:latin typeface="Century Gothic" panose="020B0502020202020204" pitchFamily="34" charset="0"/>
              </a:rPr>
              <a:t>Conocimiento y aprensión del contexto socio cultural</a:t>
            </a:r>
            <a:endParaRPr lang="es-PE" b="1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Resultado de imagen para familia de los ande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8" t="11239" r="15348" b="8812"/>
          <a:stretch/>
        </p:blipFill>
        <p:spPr bwMode="auto">
          <a:xfrm>
            <a:off x="3812607" y="2115402"/>
            <a:ext cx="1673793" cy="246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dondear rectángulo de esquina diagonal 68"/>
          <p:cNvSpPr/>
          <p:nvPr/>
        </p:nvSpPr>
        <p:spPr>
          <a:xfrm>
            <a:off x="6592064" y="5956084"/>
            <a:ext cx="2333574" cy="662397"/>
          </a:xfrm>
          <a:prstGeom prst="round2DiagRect">
            <a:avLst/>
          </a:prstGeom>
          <a:solidFill>
            <a:srgbClr val="FFC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Difusión de la </a:t>
            </a:r>
            <a:r>
              <a:rPr lang="es-PE" sz="16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agronutrición</a:t>
            </a:r>
            <a:r>
              <a:rPr lang="es-PE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diversa</a:t>
            </a:r>
            <a:endParaRPr lang="es-PE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42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0316255"/>
              </p:ext>
            </p:extLst>
          </p:nvPr>
        </p:nvGraphicFramePr>
        <p:xfrm>
          <a:off x="1315233" y="1240077"/>
          <a:ext cx="10033348" cy="5423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325677" y="365127"/>
            <a:ext cx="11636679" cy="737164"/>
          </a:xfrm>
        </p:spPr>
        <p:txBody>
          <a:bodyPr>
            <a:normAutofit fontScale="90000"/>
          </a:bodyPr>
          <a:lstStyle/>
          <a:p>
            <a:r>
              <a:rPr lang="es-PE" b="1" dirty="0" smtClean="0">
                <a:latin typeface="Arial" pitchFamily="34" charset="0"/>
                <a:cs typeface="Arial" pitchFamily="34" charset="0"/>
              </a:rPr>
              <a:t>Consumo de alimentos clasificados en grupos 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74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9538" y="348538"/>
            <a:ext cx="9741718" cy="1064647"/>
          </a:xfrm>
        </p:spPr>
        <p:txBody>
          <a:bodyPr>
            <a:normAutofit fontScale="90000"/>
          </a:bodyPr>
          <a:lstStyle/>
          <a:p>
            <a:r>
              <a:rPr lang="es-PE" sz="4000" b="1" dirty="0" smtClean="0">
                <a:latin typeface="Arial" pitchFamily="34" charset="0"/>
                <a:cs typeface="Arial" pitchFamily="34" charset="0"/>
              </a:rPr>
              <a:t>Hierro Aportado Por  Grupos de Alimentos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675351"/>
              </p:ext>
            </p:extLst>
          </p:nvPr>
        </p:nvGraphicFramePr>
        <p:xfrm>
          <a:off x="563672" y="1680927"/>
          <a:ext cx="11461314" cy="5007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480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E" sz="3600" dirty="0" smtClean="0"/>
              <a:t/>
            </a:r>
            <a:br>
              <a:rPr lang="es-PE" sz="3600" dirty="0" smtClean="0"/>
            </a:br>
            <a:r>
              <a:rPr lang="es-PE" sz="3600" dirty="0" smtClean="0"/>
              <a:t>c. Mecanismos de acceso a mercados para pequeños productores (Esfuerzos para lograr conexiones campo-ciudad) </a:t>
            </a:r>
            <a:br>
              <a:rPr lang="es-PE" sz="3600" dirty="0" smtClean="0"/>
            </a:br>
            <a:endParaRPr lang="es-PE" sz="36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09372"/>
            <a:ext cx="3735927" cy="2101459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042" y="2133254"/>
            <a:ext cx="3693470" cy="207757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427" y="2133254"/>
            <a:ext cx="2798695" cy="210145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44" y="4449171"/>
            <a:ext cx="2355376" cy="176653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672" y="4461726"/>
            <a:ext cx="2352643" cy="176653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667" y="4443021"/>
            <a:ext cx="2360835" cy="177268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854" y="4461726"/>
            <a:ext cx="2335923" cy="175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9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PE" sz="3600" b="1" dirty="0" smtClean="0">
                <a:latin typeface="Arial" pitchFamily="34" charset="0"/>
                <a:cs typeface="Arial" pitchFamily="34" charset="0"/>
              </a:rPr>
              <a:t>4. Reflexiones y aprendizajes hacia la teoría de </a:t>
            </a:r>
            <a:r>
              <a:rPr lang="es-PE" sz="3600" b="1" dirty="0" smtClean="0">
                <a:latin typeface="Arial" pitchFamily="34" charset="0"/>
                <a:cs typeface="Arial" pitchFamily="34" charset="0"/>
              </a:rPr>
              <a:t>cambio.</a:t>
            </a:r>
            <a:endParaRPr lang="es-PE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0415" y="2995177"/>
            <a:ext cx="10515600" cy="3618565"/>
          </a:xfrm>
        </p:spPr>
        <p:txBody>
          <a:bodyPr>
            <a:normAutofit/>
          </a:bodyPr>
          <a:lstStyle/>
          <a:p>
            <a:r>
              <a:rPr lang="es-PE" dirty="0" smtClean="0"/>
              <a:t>Fortalecimiento </a:t>
            </a:r>
            <a:r>
              <a:rPr lang="es-PE" dirty="0" smtClean="0"/>
              <a:t>de mesas y/o comités multisectoriales para la incidencia en tomadores de decisiones para proteger los sistemas alimentarios locales.</a:t>
            </a:r>
          </a:p>
          <a:p>
            <a:r>
              <a:rPr lang="es-PE" dirty="0" smtClean="0"/>
              <a:t>Articulación con actores locales es una estrategia clave, pero es un proceso lento.</a:t>
            </a:r>
            <a:endParaRPr lang="es-PE" dirty="0"/>
          </a:p>
          <a:p>
            <a:r>
              <a:rPr lang="es-PE" dirty="0" smtClean="0"/>
              <a:t>Pasar del discurso a la practica es un proceso gradual y dependiente de quién toma la decisión al interior de la familia.</a:t>
            </a:r>
          </a:p>
          <a:p>
            <a:r>
              <a:rPr lang="es-PE" dirty="0" smtClean="0"/>
              <a:t>Ajustar  la medición final con evaluación </a:t>
            </a:r>
            <a:r>
              <a:rPr lang="es-PE" dirty="0" err="1" smtClean="0"/>
              <a:t>cuali</a:t>
            </a:r>
            <a:r>
              <a:rPr lang="es-PE" dirty="0" smtClean="0"/>
              <a:t> y cuantitativa</a:t>
            </a:r>
            <a:r>
              <a:rPr lang="es-PE" dirty="0" smtClean="0"/>
              <a:t>.</a:t>
            </a:r>
            <a:endParaRPr lang="es-PE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225468" y="1565754"/>
            <a:ext cx="114487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28900" lvl="5" indent="-342900">
              <a:buFont typeface="Arial" pitchFamily="34" charset="0"/>
              <a:buChar char="•"/>
            </a:pPr>
            <a:r>
              <a:rPr lang="es-PE" sz="2400" dirty="0">
                <a:solidFill>
                  <a:srgbClr val="FF0000"/>
                </a:solidFill>
              </a:rPr>
              <a:t>Migración temporal y estacional de la Familia.</a:t>
            </a:r>
          </a:p>
          <a:p>
            <a:pPr marL="2628900" lvl="5" indent="-342900">
              <a:buFont typeface="Arial" pitchFamily="34" charset="0"/>
              <a:buChar char="•"/>
            </a:pPr>
            <a:r>
              <a:rPr lang="es-PE" sz="2400" dirty="0">
                <a:solidFill>
                  <a:srgbClr val="FF0000"/>
                </a:solidFill>
              </a:rPr>
              <a:t>Eventos extremos (clima, precios)</a:t>
            </a:r>
          </a:p>
          <a:p>
            <a:pPr marL="2628900" lvl="5" indent="-342900">
              <a:buFont typeface="Arial" pitchFamily="34" charset="0"/>
              <a:buChar char="•"/>
            </a:pPr>
            <a:r>
              <a:rPr lang="es-PE" sz="2400" dirty="0">
                <a:solidFill>
                  <a:srgbClr val="FF0000"/>
                </a:solidFill>
              </a:rPr>
              <a:t>Micro </a:t>
            </a:r>
            <a:r>
              <a:rPr lang="es-PE" sz="2400" dirty="0" smtClean="0">
                <a:solidFill>
                  <a:srgbClr val="FF0000"/>
                </a:solidFill>
              </a:rPr>
              <a:t>parcialización</a:t>
            </a:r>
            <a:endParaRPr lang="es-PE" sz="2400" dirty="0">
              <a:solidFill>
                <a:srgbClr val="FF0000"/>
              </a:solidFill>
            </a:endParaRPr>
          </a:p>
          <a:p>
            <a:pPr marL="2628900" lvl="5" indent="-342900">
              <a:buFont typeface="Arial" pitchFamily="34" charset="0"/>
              <a:buChar char="•"/>
            </a:pPr>
            <a:r>
              <a:rPr lang="es-PE" sz="2400" dirty="0"/>
              <a:t>Hábitos alimentarios regidos por mitos y creencias</a:t>
            </a:r>
            <a:endParaRPr lang="es-PE" sz="1600" dirty="0"/>
          </a:p>
        </p:txBody>
      </p:sp>
    </p:spTree>
    <p:extLst>
      <p:ext uri="{BB962C8B-B14F-4D97-AF65-F5344CB8AC3E}">
        <p14:creationId xmlns:p14="http://schemas.microsoft.com/office/powerpoint/2010/main" val="205891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8875" y="-44971"/>
            <a:ext cx="2143125" cy="1905000"/>
          </a:xfrm>
        </p:spPr>
      </p:pic>
      <p:sp>
        <p:nvSpPr>
          <p:cNvPr id="6" name="Rectángulo 5"/>
          <p:cNvSpPr/>
          <p:nvPr/>
        </p:nvSpPr>
        <p:spPr>
          <a:xfrm>
            <a:off x="3552669" y="982866"/>
            <a:ext cx="53277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rgbClr val="5F3CF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  <a:r>
              <a:rPr lang="es-ES" sz="5400" dirty="0" smtClean="0">
                <a:ln w="0"/>
                <a:solidFill>
                  <a:srgbClr val="5F3CF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uchas Gracias </a:t>
            </a:r>
            <a:endParaRPr lang="es-ES" sz="5400" dirty="0">
              <a:ln w="0"/>
              <a:solidFill>
                <a:srgbClr val="5F3CF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Marcador de contenido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138" y="2556069"/>
            <a:ext cx="5178829" cy="29136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967" y="2556069"/>
            <a:ext cx="3251979" cy="29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9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</TotalTime>
  <Words>769</Words>
  <Application>Microsoft Office PowerPoint</Application>
  <PresentationFormat>Personalizado</PresentationFormat>
  <Paragraphs>106</Paragraphs>
  <Slides>15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Presentación de PowerPoint</vt:lpstr>
      <vt:lpstr>¿Quienes somos?</vt:lpstr>
      <vt:lpstr>QUE HACEMOS?</vt:lpstr>
      <vt:lpstr> 2. TdC: Cuales son los elementos estratégicos </vt:lpstr>
      <vt:lpstr> 2. TdC: elementos estratégicos </vt:lpstr>
      <vt:lpstr>Contexto: Ubicación de localidades </vt:lpstr>
      <vt:lpstr>cuál es su discurso, cuáles son las hipótesis que se derivan de lo que quiere lograr el proyecto?</vt:lpstr>
      <vt:lpstr> 3. Experiencia: a. Producción (Abastecimiento de los sistemas alimentarios)  </vt:lpstr>
      <vt:lpstr>Aprender haciendo : Fortaleciendo recetas locales </vt:lpstr>
      <vt:lpstr> b. Comportamiento y hábitos de consumo y su influencia por el Proyecto </vt:lpstr>
      <vt:lpstr>Consumo de alimentos clasificados en grupos  </vt:lpstr>
      <vt:lpstr>Hierro Aportado Por  Grupos de Alimentos</vt:lpstr>
      <vt:lpstr> c. Mecanismos de acceso a mercados para pequeños productores (Esfuerzos para lograr conexiones campo-ciudad)  </vt:lpstr>
      <vt:lpstr>4. Reflexiones y aprendizajes hacia la teoría de cambio.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Melvin</cp:lastModifiedBy>
  <cp:revision>56</cp:revision>
  <cp:lastPrinted>2018-02-18T15:53:52Z</cp:lastPrinted>
  <dcterms:created xsi:type="dcterms:W3CDTF">2018-02-17T01:48:27Z</dcterms:created>
  <dcterms:modified xsi:type="dcterms:W3CDTF">2018-02-20T04:22:11Z</dcterms:modified>
</cp:coreProperties>
</file>