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4180" r:id="rId1"/>
  </p:sldMasterIdLst>
  <p:notesMasterIdLst>
    <p:notesMasterId r:id="rId18"/>
  </p:notesMasterIdLst>
  <p:handoutMasterIdLst>
    <p:handoutMasterId r:id="rId19"/>
  </p:handoutMasterIdLst>
  <p:sldIdLst>
    <p:sldId id="538" r:id="rId2"/>
    <p:sldId id="628" r:id="rId3"/>
    <p:sldId id="570" r:id="rId4"/>
    <p:sldId id="579" r:id="rId5"/>
    <p:sldId id="624" r:id="rId6"/>
    <p:sldId id="621" r:id="rId7"/>
    <p:sldId id="627" r:id="rId8"/>
    <p:sldId id="539" r:id="rId9"/>
    <p:sldId id="619" r:id="rId10"/>
    <p:sldId id="620" r:id="rId11"/>
    <p:sldId id="622" r:id="rId12"/>
    <p:sldId id="623" r:id="rId13"/>
    <p:sldId id="626" r:id="rId14"/>
    <p:sldId id="625" r:id="rId15"/>
    <p:sldId id="527" r:id="rId16"/>
    <p:sldId id="524" r:id="rId17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92E5387-8E37-0C4B-927D-C40F9D6A6619}">
          <p14:sldIdLst>
            <p14:sldId id="538"/>
            <p14:sldId id="628"/>
            <p14:sldId id="570"/>
            <p14:sldId id="579"/>
            <p14:sldId id="624"/>
            <p14:sldId id="621"/>
            <p14:sldId id="627"/>
            <p14:sldId id="539"/>
            <p14:sldId id="619"/>
            <p14:sldId id="620"/>
            <p14:sldId id="622"/>
            <p14:sldId id="623"/>
            <p14:sldId id="626"/>
            <p14:sldId id="625"/>
            <p14:sldId id="527"/>
            <p14:sldId id="5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son Donovan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CFF66"/>
    <a:srgbClr val="6600CC"/>
    <a:srgbClr val="D60093"/>
    <a:srgbClr val="3333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03" autoAdjust="0"/>
  </p:normalViewPr>
  <p:slideViewPr>
    <p:cSldViewPr snapToGrid="0" snapToObjects="1">
      <p:cViewPr varScale="1">
        <p:scale>
          <a:sx n="50" d="100"/>
          <a:sy n="50" d="100"/>
        </p:scale>
        <p:origin x="1334" y="29"/>
      </p:cViewPr>
      <p:guideLst>
        <p:guide orient="horz" pos="215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E35EF-E164-4592-AB4B-425F57D8419E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BEC52-B60B-4B22-AEE2-0A470ED0CF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21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A6828-3D4F-46D7-8DCC-255722FDB9FF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4261C-EB26-4EBC-AA1F-0FDD3DD0C9C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4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4261C-EB26-4EBC-AA1F-0FDD3DD0C9C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25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s-ES_tradnl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chemeClr val="accent4">
                <a:lumMod val="60000"/>
                <a:lumOff val="40000"/>
              </a:schemeClr>
            </a:gs>
            <a:gs pos="100000">
              <a:srgbClr val="FFFFFF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1" r:id="rId1"/>
    <p:sldLayoutId id="2147484182" r:id="rId2"/>
    <p:sldLayoutId id="2147484183" r:id="rId3"/>
    <p:sldLayoutId id="2147484184" r:id="rId4"/>
    <p:sldLayoutId id="2147484185" r:id="rId5"/>
    <p:sldLayoutId id="2147484186" r:id="rId6"/>
    <p:sldLayoutId id="2147484187" r:id="rId7"/>
    <p:sldLayoutId id="2147484188" r:id="rId8"/>
    <p:sldLayoutId id="2147484189" r:id="rId9"/>
    <p:sldLayoutId id="2147484190" r:id="rId10"/>
    <p:sldLayoutId id="2147484191" r:id="rId11"/>
    <p:sldLayoutId id="2147484192" r:id="rId12"/>
    <p:sldLayoutId id="2147484193" r:id="rId13"/>
    <p:sldLayoutId id="2147484194" r:id="rId14"/>
    <p:sldLayoutId id="2147484195" r:id="rId15"/>
    <p:sldLayoutId id="2147484196" r:id="rId16"/>
    <p:sldLayoutId id="2147484197" r:id="rId17"/>
    <p:sldLayoutId id="2147484198" r:id="rId18"/>
    <p:sldLayoutId id="2147484199" r:id="rId19"/>
    <p:sldLayoutId id="214748420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1143" y="497466"/>
            <a:ext cx="8354499" cy="4883651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</a:pPr>
            <a:endParaRPr lang="es-ES_tradnl" sz="3200" b="1" dirty="0" smtClean="0">
              <a:solidFill>
                <a:srgbClr val="FFFF99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</a:pPr>
            <a:r>
              <a:rPr lang="es-ES_tradnl" sz="3200" b="1" dirty="0">
                <a:solidFill>
                  <a:srgbClr val="FFFF99"/>
                </a:solidFill>
                <a:latin typeface="Arial"/>
                <a:cs typeface="Arial"/>
              </a:rPr>
              <a:t>Asociación para Innovación en el Sistema Alimentaria en Cusco </a:t>
            </a:r>
          </a:p>
          <a:p>
            <a:pPr>
              <a:spcBef>
                <a:spcPts val="1800"/>
              </a:spcBef>
            </a:pPr>
            <a:r>
              <a:rPr lang="es-ES_tradnl" sz="2400" b="1" i="1" dirty="0" smtClean="0">
                <a:solidFill>
                  <a:srgbClr val="FFFF99"/>
                </a:solidFill>
                <a:latin typeface="Arial"/>
                <a:cs typeface="Arial"/>
              </a:rPr>
              <a:t>Teoría de cambio para fortalecer vínculos entre la producción agroecológica y consumo nutritiva  </a:t>
            </a:r>
          </a:p>
          <a:p>
            <a:pPr>
              <a:spcBef>
                <a:spcPts val="300"/>
              </a:spcBef>
            </a:pPr>
            <a:endParaRPr lang="es-ES_tradnl" sz="23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300"/>
              </a:spcBef>
            </a:pPr>
            <a:r>
              <a:rPr lang="es-ES_tradnl" sz="2300" b="1" dirty="0" smtClean="0">
                <a:solidFill>
                  <a:schemeClr val="bg1"/>
                </a:solidFill>
                <a:latin typeface="Arial"/>
                <a:cs typeface="Arial"/>
              </a:rPr>
              <a:t>Trent Blare</a:t>
            </a:r>
          </a:p>
          <a:p>
            <a:pPr>
              <a:spcBef>
                <a:spcPts val="300"/>
              </a:spcBef>
            </a:pPr>
            <a:r>
              <a:rPr lang="es-ES_tradnl" sz="2300" b="1" dirty="0" smtClean="0">
                <a:solidFill>
                  <a:schemeClr val="bg1"/>
                </a:solidFill>
                <a:latin typeface="Arial"/>
                <a:cs typeface="Arial"/>
              </a:rPr>
              <a:t>ICRAF</a:t>
            </a:r>
          </a:p>
          <a:p>
            <a:pPr>
              <a:spcBef>
                <a:spcPts val="300"/>
              </a:spcBef>
            </a:pPr>
            <a:r>
              <a:rPr lang="es-ES_tradnl" sz="2300" b="1" dirty="0" err="1" smtClean="0">
                <a:solidFill>
                  <a:schemeClr val="bg1"/>
                </a:solidFill>
                <a:latin typeface="Arial"/>
                <a:cs typeface="Arial"/>
              </a:rPr>
              <a:t>Jason</a:t>
            </a:r>
            <a:r>
              <a:rPr lang="es-ES_tradnl" sz="23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_tradnl" sz="2300" b="1" dirty="0" err="1" smtClean="0">
                <a:solidFill>
                  <a:schemeClr val="bg1"/>
                </a:solidFill>
                <a:latin typeface="Arial"/>
                <a:cs typeface="Arial"/>
              </a:rPr>
              <a:t>Donovan</a:t>
            </a:r>
            <a:endParaRPr lang="es-ES_tradnl" sz="23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300"/>
              </a:spcBef>
            </a:pPr>
            <a:r>
              <a:rPr lang="es-ES_tradnl" sz="2300" b="1" dirty="0" smtClean="0">
                <a:solidFill>
                  <a:schemeClr val="bg1"/>
                </a:solidFill>
                <a:latin typeface="Arial"/>
                <a:cs typeface="Arial"/>
              </a:rPr>
              <a:t>CIMMYT</a:t>
            </a:r>
          </a:p>
          <a:p>
            <a:pPr>
              <a:spcBef>
                <a:spcPts val="1800"/>
              </a:spcBef>
            </a:pPr>
            <a:endParaRPr lang="en-US" sz="2800" dirty="0"/>
          </a:p>
          <a:p>
            <a:pPr>
              <a:spcBef>
                <a:spcPts val="1800"/>
              </a:spcBef>
            </a:pPr>
            <a:endParaRPr lang="es-ES_tradnl"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</a:pPr>
            <a:endParaRPr lang="es-ES_tradnl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</a:pPr>
            <a:endParaRPr lang="es-ES_tradnl"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</a:pPr>
            <a:endParaRPr lang="es-ES_tradnl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</a:pPr>
            <a:r>
              <a:rPr lang="es-ES_tradnl" sz="2800" dirty="0" smtClean="0">
                <a:solidFill>
                  <a:srgbClr val="FFFF00"/>
                </a:solidFill>
                <a:latin typeface="Arial"/>
                <a:cs typeface="Arial"/>
              </a:rPr>
              <a:t/>
            </a:r>
            <a:br>
              <a:rPr lang="es-ES_tradnl" sz="2800" dirty="0" smtClean="0">
                <a:solidFill>
                  <a:srgbClr val="FFFF00"/>
                </a:solidFill>
                <a:latin typeface="Arial"/>
                <a:cs typeface="Arial"/>
              </a:rPr>
            </a:br>
            <a:r>
              <a:rPr lang="es-ES_tradnl" sz="2800" dirty="0" smtClean="0">
                <a:solidFill>
                  <a:srgbClr val="CCFF66"/>
                </a:solidFill>
                <a:latin typeface="Arial"/>
                <a:cs typeface="Arial"/>
              </a:rPr>
              <a:t/>
            </a:r>
            <a:br>
              <a:rPr lang="es-ES_tradnl" sz="2800" dirty="0" smtClean="0">
                <a:solidFill>
                  <a:srgbClr val="CCFF66"/>
                </a:solidFill>
                <a:latin typeface="Arial"/>
                <a:cs typeface="Arial"/>
              </a:rPr>
            </a:br>
            <a:endParaRPr lang="es-ES_tradnl" sz="28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1143" y="5570392"/>
            <a:ext cx="8354499" cy="1200329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dirty="0">
                <a:solidFill>
                  <a:srgbClr val="FFFFFF"/>
                </a:solidFill>
                <a:latin typeface="Arial"/>
                <a:cs typeface="Arial"/>
              </a:rPr>
              <a:t>Taller de Sistema Local de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Alimentos</a:t>
            </a:r>
          </a:p>
          <a:p>
            <a:pPr algn="ctr"/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Fundación </a:t>
            </a:r>
            <a:r>
              <a:rPr lang="es-ES_tradnl" dirty="0" err="1" smtClean="0">
                <a:solidFill>
                  <a:srgbClr val="FFFFFF"/>
                </a:solidFill>
                <a:latin typeface="Arial"/>
                <a:cs typeface="Arial"/>
              </a:rPr>
              <a:t>McKnight</a:t>
            </a:r>
            <a:endParaRPr lang="es-ES_tradnl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es-ES_tradnl" dirty="0">
                <a:solidFill>
                  <a:srgbClr val="FFFFFF"/>
                </a:solidFill>
                <a:latin typeface="Arial"/>
                <a:cs typeface="Arial"/>
              </a:rPr>
              <a:t>Miraflores, Lima, Perú</a:t>
            </a:r>
            <a:br>
              <a:rPr lang="es-ES_tradnl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s-ES_tradnl" dirty="0">
                <a:solidFill>
                  <a:srgbClr val="FFFFFF"/>
                </a:solidFill>
                <a:latin typeface="Arial"/>
                <a:cs typeface="Arial"/>
              </a:rPr>
              <a:t>19-22 de febrero</a:t>
            </a:r>
          </a:p>
        </p:txBody>
      </p:sp>
    </p:spTree>
    <p:extLst>
      <p:ext uri="{BB962C8B-B14F-4D97-AF65-F5344CB8AC3E}">
        <p14:creationId xmlns:p14="http://schemas.microsoft.com/office/powerpoint/2010/main" val="72127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8964" y="-191087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4800" b="1" dirty="0" smtClean="0">
                <a:solidFill>
                  <a:srgbClr val="FFFF99"/>
                </a:solidFill>
                <a:latin typeface="Arial"/>
                <a:cs typeface="Arial"/>
              </a:rPr>
              <a:t>Contenido</a:t>
            </a:r>
            <a:r>
              <a:rPr lang="es-ES" sz="4200" b="1" dirty="0" smtClean="0">
                <a:solidFill>
                  <a:srgbClr val="FFFF99"/>
                </a:solidFill>
                <a:latin typeface="Arial"/>
                <a:cs typeface="Arial"/>
              </a:rPr>
              <a:t> 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198" y="866041"/>
            <a:ext cx="8371366" cy="5808132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  <a:buFont typeface="Wingdings" charset="2"/>
              <a:buChar char="Ø"/>
            </a:pPr>
            <a:r>
              <a:rPr lang="es-ES" sz="3200" kern="0" dirty="0" smtClean="0">
                <a:solidFill>
                  <a:srgbClr val="FFFFFF"/>
                </a:solidFill>
                <a:latin typeface="Arial"/>
                <a:cs typeface="Arial"/>
              </a:rPr>
              <a:t>Contexto de Cusco: ¿Qué es la realidad? ¿Cuáles son los retos y oportunidades?</a:t>
            </a:r>
          </a:p>
          <a:p>
            <a:pPr>
              <a:lnSpc>
                <a:spcPct val="80000"/>
              </a:lnSpc>
              <a:spcBef>
                <a:spcPts val="1200"/>
              </a:spcBef>
              <a:buFont typeface="Wingdings" charset="2"/>
              <a:buChar char="Ø"/>
            </a:pPr>
            <a:r>
              <a:rPr lang="es-ES" sz="3200" kern="0" dirty="0" smtClean="0">
                <a:solidFill>
                  <a:srgbClr val="FFFFFF"/>
                </a:solidFill>
                <a:latin typeface="Arial"/>
                <a:cs typeface="Arial"/>
              </a:rPr>
              <a:t>Nuestras actividades en Cusco para responder a esa realidad</a:t>
            </a:r>
          </a:p>
          <a:p>
            <a:pPr>
              <a:lnSpc>
                <a:spcPct val="80000"/>
              </a:lnSpc>
              <a:spcBef>
                <a:spcPts val="1200"/>
              </a:spcBef>
              <a:buFont typeface="Wingdings" charset="2"/>
              <a:buChar char="Ø"/>
            </a:pPr>
            <a:r>
              <a:rPr lang="es-ES" sz="3200" kern="0" dirty="0" smtClean="0">
                <a:solidFill>
                  <a:srgbClr val="FFFFFF"/>
                </a:solidFill>
                <a:latin typeface="Arial"/>
                <a:cs typeface="Arial"/>
              </a:rPr>
              <a:t>¿Qué hemos aprendido de los varias actores en esos años: identificar puntos de entrada para hacer el cambio deseado?</a:t>
            </a:r>
          </a:p>
          <a:p>
            <a:pPr>
              <a:lnSpc>
                <a:spcPct val="80000"/>
              </a:lnSpc>
              <a:spcBef>
                <a:spcPts val="1200"/>
              </a:spcBef>
              <a:buFont typeface="Wingdings" charset="2"/>
              <a:buChar char="Ø"/>
            </a:pPr>
            <a:r>
              <a:rPr lang="es-ES" sz="3200" kern="0" dirty="0" smtClean="0">
                <a:solidFill>
                  <a:srgbClr val="FFFFFF"/>
                </a:solidFill>
                <a:latin typeface="Arial"/>
                <a:cs typeface="Arial"/>
              </a:rPr>
              <a:t>¿Cómo esas lecciones influye nuestra teoría de cambio?</a:t>
            </a:r>
          </a:p>
          <a:p>
            <a:pPr>
              <a:lnSpc>
                <a:spcPct val="80000"/>
              </a:lnSpc>
              <a:spcBef>
                <a:spcPts val="1200"/>
              </a:spcBef>
              <a:buFont typeface="Wingdings" charset="2"/>
              <a:buChar char="Ø"/>
            </a:pPr>
            <a:r>
              <a:rPr lang="es-ES" sz="3200" kern="0" dirty="0" smtClean="0">
                <a:solidFill>
                  <a:srgbClr val="FFFFFF"/>
                </a:solidFill>
                <a:latin typeface="Arial"/>
                <a:cs typeface="Arial"/>
              </a:rPr>
              <a:t>Reflexiones en el elaborar una teoría de cambio que realmente puede inducir los cambios deseados</a:t>
            </a:r>
          </a:p>
          <a:p>
            <a:pPr>
              <a:lnSpc>
                <a:spcPct val="80000"/>
              </a:lnSpc>
              <a:spcBef>
                <a:spcPts val="1200"/>
              </a:spcBef>
              <a:buFont typeface="Wingdings" charset="2"/>
              <a:buChar char="Ø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667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8964" y="60091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4200" b="1" dirty="0" smtClean="0">
                <a:solidFill>
                  <a:srgbClr val="FFFF99"/>
                </a:solidFill>
                <a:latin typeface="Arial"/>
                <a:cs typeface="Arial"/>
              </a:rPr>
              <a:t>Realidad del consumidor cusqueña/o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17217" y="1735138"/>
            <a:ext cx="5079536" cy="4581826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buSzPts val="2000"/>
              <a:buFont typeface="Wingdings" charset="2"/>
              <a:buChar char="Ø"/>
            </a:pPr>
            <a:r>
              <a:rPr lang="es-ES" sz="2000" dirty="0" smtClean="0">
                <a:solidFill>
                  <a:srgbClr val="FFFFFF"/>
                </a:solidFill>
                <a:latin typeface="Arial"/>
                <a:cs typeface="Arial"/>
              </a:rPr>
              <a:t>Últimos </a:t>
            </a:r>
            <a:r>
              <a:rPr lang="es-ES" sz="2000" dirty="0">
                <a:solidFill>
                  <a:srgbClr val="FFFFFF"/>
                </a:solidFill>
                <a:latin typeface="Arial"/>
                <a:cs typeface="Arial"/>
              </a:rPr>
              <a:t>10 años: 2.5x expansión en número de </a:t>
            </a:r>
            <a:r>
              <a:rPr lang="es-ES" sz="2000" dirty="0" smtClean="0">
                <a:solidFill>
                  <a:srgbClr val="FFFFFF"/>
                </a:solidFill>
                <a:latin typeface="Arial"/>
                <a:cs typeface="Arial"/>
              </a:rPr>
              <a:t>turistas – sobre todo el </a:t>
            </a:r>
            <a:r>
              <a:rPr lang="es-ES" sz="2000" dirty="0" smtClean="0">
                <a:solidFill>
                  <a:schemeClr val="bg1"/>
                </a:solidFill>
                <a:latin typeface="Arial"/>
                <a:cs typeface="Arial"/>
              </a:rPr>
              <a:t>turismo </a:t>
            </a:r>
            <a:r>
              <a:rPr lang="es-ES" sz="20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lang="es-ES" sz="2000" dirty="0" smtClean="0">
                <a:solidFill>
                  <a:schemeClr val="bg1"/>
                </a:solidFill>
                <a:latin typeface="Arial"/>
                <a:cs typeface="Arial"/>
              </a:rPr>
              <a:t>lujo</a:t>
            </a:r>
            <a:endParaRPr lang="es-ES"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000" dirty="0" smtClean="0">
                <a:solidFill>
                  <a:schemeClr val="bg1"/>
                </a:solidFill>
                <a:latin typeface="Arial"/>
                <a:cs typeface="Arial"/>
              </a:rPr>
              <a:t>Platos </a:t>
            </a:r>
            <a:r>
              <a:rPr lang="es-ES" sz="2000" dirty="0">
                <a:solidFill>
                  <a:schemeClr val="bg1"/>
                </a:solidFill>
                <a:latin typeface="Arial"/>
                <a:cs typeface="Arial"/>
              </a:rPr>
              <a:t>típicos parte de la experiencia turística </a:t>
            </a:r>
            <a:endParaRPr lang="es-ES" sz="20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000" kern="0" dirty="0" smtClean="0">
                <a:solidFill>
                  <a:schemeClr val="bg1"/>
                </a:solidFill>
                <a:latin typeface="Arial"/>
                <a:cs typeface="Arial"/>
              </a:rPr>
              <a:t>Abasto de supermercados </a:t>
            </a:r>
            <a:r>
              <a:rPr lang="es-ES" sz="2000" kern="0" dirty="0">
                <a:solidFill>
                  <a:schemeClr val="bg1"/>
                </a:solidFill>
                <a:latin typeface="Arial"/>
                <a:cs typeface="Arial"/>
              </a:rPr>
              <a:t>y restaurantes </a:t>
            </a:r>
            <a:r>
              <a:rPr lang="es-ES" sz="2000" kern="0" dirty="0" smtClean="0">
                <a:solidFill>
                  <a:schemeClr val="bg1"/>
                </a:solidFill>
                <a:latin typeface="Arial"/>
                <a:cs typeface="Arial"/>
              </a:rPr>
              <a:t>por  mercados informales 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000" kern="0" dirty="0" smtClean="0">
                <a:solidFill>
                  <a:schemeClr val="bg1"/>
                </a:solidFill>
                <a:latin typeface="Arial"/>
                <a:cs typeface="Arial"/>
              </a:rPr>
              <a:t>Taza promedia de crecimiento económico per cápita de 11% de 2008-13</a:t>
            </a:r>
          </a:p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sz="2000" dirty="0" smtClean="0">
                <a:solidFill>
                  <a:srgbClr val="FFFFFF"/>
                </a:solidFill>
                <a:latin typeface="Arial"/>
                <a:cs typeface="Arial"/>
              </a:rPr>
              <a:t>39</a:t>
            </a:r>
            <a:r>
              <a:rPr lang="es-ES_tradnl" sz="2000" dirty="0">
                <a:solidFill>
                  <a:srgbClr val="FFFFFF"/>
                </a:solidFill>
                <a:latin typeface="Arial"/>
                <a:cs typeface="Arial"/>
              </a:rPr>
              <a:t>% </a:t>
            </a:r>
            <a:r>
              <a:rPr lang="es-ES_tradnl" sz="2000" dirty="0" smtClean="0">
                <a:solidFill>
                  <a:srgbClr val="FFFFFF"/>
                </a:solidFill>
                <a:latin typeface="Arial"/>
                <a:cs typeface="Arial"/>
              </a:rPr>
              <a:t>de cusqueños eran </a:t>
            </a:r>
            <a:r>
              <a:rPr lang="es-ES_tradnl" sz="2000" dirty="0">
                <a:solidFill>
                  <a:srgbClr val="FFFFFF"/>
                </a:solidFill>
                <a:latin typeface="Arial"/>
                <a:cs typeface="Arial"/>
              </a:rPr>
              <a:t>sobrepeso en </a:t>
            </a:r>
            <a:r>
              <a:rPr lang="es-ES_tradnl" sz="2000" dirty="0" smtClean="0">
                <a:solidFill>
                  <a:srgbClr val="FFFFFF"/>
                </a:solidFill>
                <a:latin typeface="Arial"/>
                <a:cs typeface="Arial"/>
              </a:rPr>
              <a:t>2014</a:t>
            </a:r>
            <a:endParaRPr lang="es-ES_tradnl" sz="2000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1500"/>
              </a:spcBef>
              <a:buFont typeface="Wingdings" charset="2"/>
              <a:buChar char="Ø"/>
            </a:pPr>
            <a:endParaRPr lang="es-ES" sz="2000" kern="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73050" indent="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2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2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2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2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2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2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Marcador de contenido 8" descr="IMG_1739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825" b="-25825"/>
          <a:stretch>
            <a:fillRect/>
          </a:stretch>
        </p:blipFill>
        <p:spPr>
          <a:xfrm>
            <a:off x="5513970" y="1735138"/>
            <a:ext cx="3452295" cy="3926555"/>
          </a:xfrm>
        </p:spPr>
      </p:pic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66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000" b="1" dirty="0" smtClean="0">
                <a:solidFill>
                  <a:srgbClr val="FFFF99"/>
                </a:solidFill>
                <a:latin typeface="Arial"/>
                <a:cs typeface="Arial"/>
              </a:rPr>
              <a:t>Producción agrícola en Cusco </a:t>
            </a:r>
            <a:endParaRPr lang="es-ES" sz="32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056" y="1735139"/>
            <a:ext cx="4399062" cy="4665382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sz="2400" dirty="0">
                <a:solidFill>
                  <a:srgbClr val="FFFFFF"/>
                </a:solidFill>
                <a:latin typeface="Arial"/>
                <a:cs typeface="Arial"/>
              </a:rPr>
              <a:t>Más de 65% </a:t>
            </a:r>
            <a:r>
              <a:rPr lang="es-ES_tradnl" sz="2400" dirty="0" smtClean="0">
                <a:solidFill>
                  <a:srgbClr val="FFFFFF"/>
                </a:solidFill>
                <a:latin typeface="Arial"/>
                <a:cs typeface="Arial"/>
              </a:rPr>
              <a:t>tienen </a:t>
            </a:r>
            <a:r>
              <a:rPr lang="es-ES_tradnl" sz="2400" dirty="0">
                <a:solidFill>
                  <a:srgbClr val="FFFFFF"/>
                </a:solidFill>
                <a:latin typeface="Arial"/>
                <a:cs typeface="Arial"/>
              </a:rPr>
              <a:t>menos de 1 ha</a:t>
            </a:r>
          </a:p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sz="2400" dirty="0" smtClean="0">
                <a:solidFill>
                  <a:srgbClr val="FFFFFF"/>
                </a:solidFill>
                <a:latin typeface="Arial"/>
                <a:cs typeface="Arial"/>
              </a:rPr>
              <a:t>≈50% calificado como pobre - mucho encima la cifra de la región de 26%</a:t>
            </a:r>
          </a:p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sz="2400" dirty="0" smtClean="0">
                <a:solidFill>
                  <a:srgbClr val="FFFFFF"/>
                </a:solidFill>
                <a:latin typeface="Arial"/>
                <a:cs typeface="Arial"/>
              </a:rPr>
              <a:t>Productos emblemáticos de alta demanda: </a:t>
            </a:r>
            <a:r>
              <a:rPr lang="es-ES_tradnl" sz="2400" dirty="0" smtClean="0">
                <a:solidFill>
                  <a:srgbClr val="FFFFFF"/>
                </a:solidFill>
                <a:latin typeface="Arial"/>
                <a:cs typeface="Arial"/>
              </a:rPr>
              <a:t>quinua</a:t>
            </a:r>
            <a:r>
              <a:rPr lang="es-ES_tradnl" sz="2400" dirty="0" smtClean="0">
                <a:solidFill>
                  <a:srgbClr val="FFFFFF"/>
                </a:solidFill>
                <a:latin typeface="Arial"/>
                <a:cs typeface="Arial"/>
              </a:rPr>
              <a:t>, kiwicha, maca, papas nativas</a:t>
            </a:r>
          </a:p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sz="24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lang="es-ES_tradnl" sz="2400" dirty="0" smtClean="0">
                <a:solidFill>
                  <a:srgbClr val="FFFFFF"/>
                </a:solidFill>
                <a:latin typeface="Arial"/>
                <a:cs typeface="Arial"/>
              </a:rPr>
              <a:t>ucho otros: hortalizas, frutas, cacao y </a:t>
            </a:r>
            <a:r>
              <a:rPr lang="es-ES_tradnl" sz="2400" dirty="0" err="1" smtClean="0">
                <a:solidFill>
                  <a:srgbClr val="FFFFFF"/>
                </a:solidFill>
                <a:latin typeface="Arial"/>
                <a:cs typeface="Arial"/>
              </a:rPr>
              <a:t>cafe</a:t>
            </a:r>
            <a:endParaRPr lang="es-ES_tradnl" sz="2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7" name="Marcador de contenido 6" descr="IMG_2380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825" b="-25825"/>
          <a:stretch>
            <a:fillRect/>
          </a:stretch>
        </p:blipFill>
        <p:spPr>
          <a:xfrm rot="5400000">
            <a:off x="4827835" y="1573563"/>
            <a:ext cx="4363178" cy="4962570"/>
          </a:xfrm>
        </p:spPr>
      </p:pic>
    </p:spTree>
    <p:extLst>
      <p:ext uri="{BB962C8B-B14F-4D97-AF65-F5344CB8AC3E}">
        <p14:creationId xmlns:p14="http://schemas.microsoft.com/office/powerpoint/2010/main" val="253160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55601" y="1104528"/>
            <a:ext cx="8483600" cy="5194670"/>
          </a:xfrm>
          <a:solidFill>
            <a:srgbClr val="2046A5"/>
          </a:solidFill>
        </p:spPr>
        <p:txBody>
          <a:bodyPr>
            <a:noAutofit/>
          </a:bodyPr>
          <a:lstStyle/>
          <a:p>
            <a:pPr>
              <a:buFont typeface="Wingdings" charset="2"/>
              <a:buAutoNum type="arabicPlain"/>
            </a:pP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Elaborar estrategias para el desarrollo del SAL, tomando en cuenta los cuellos de botella y las necesidades y oportunidades de actores clave</a:t>
            </a:r>
          </a:p>
          <a:p>
            <a:pPr>
              <a:buFont typeface="Wingdings" charset="2"/>
              <a:buAutoNum type="arabicPlain"/>
            </a:pP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Apoyar la facilitación de elementos clave de la estrategia con información técnica, meditación, y monitoreo</a:t>
            </a:r>
          </a:p>
          <a:p>
            <a:pPr>
              <a:buFont typeface="Wingdings" charset="2"/>
              <a:buAutoNum type="arabicPlain"/>
            </a:pP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Generar conocimiento de la importancia de SAL para pequeños agricultores con enfoque en mujeres y jóvenes</a:t>
            </a:r>
          </a:p>
          <a:p>
            <a:pPr>
              <a:buFont typeface="Wingdings" charset="2"/>
              <a:buAutoNum type="arabicPlain"/>
            </a:pP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Desarrollar herramientas, métodos y lecciones para la construcción de SAL resistente y sostenible en los Andes</a:t>
            </a:r>
          </a:p>
          <a:p>
            <a:pPr marL="0" indent="0">
              <a:buNone/>
            </a:pP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Colaboradores: ONG locales (Asociación Andes, CBC,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Arariwa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Guaman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Poma), gobierno regional</a:t>
            </a:r>
          </a:p>
          <a:p>
            <a:pPr marL="604837" lvl="1" indent="-342900" defTabSz="914400" eaLnBrk="0" fontAlgn="base" hangingPunct="0">
              <a:spcBef>
                <a:spcPts val="600"/>
              </a:spcBef>
              <a:spcAft>
                <a:spcPct val="0"/>
              </a:spcAft>
              <a:buFont typeface="Wingdings" charset="2"/>
              <a:buChar char="Ø"/>
            </a:pPr>
            <a:endParaRPr lang="es-ES_tradnl" sz="2400" kern="0" dirty="0" smtClean="0">
              <a:solidFill>
                <a:srgbClr val="FFFFFF"/>
              </a:solidFill>
              <a:latin typeface="Arial"/>
            </a:endParaRPr>
          </a:p>
          <a:p>
            <a:pPr marL="604837" lvl="1" indent="-342900" defTabSz="914400" eaLnBrk="0" fontAlgn="base" hangingPunct="0">
              <a:spcBef>
                <a:spcPts val="600"/>
              </a:spcBef>
              <a:spcAft>
                <a:spcPct val="0"/>
              </a:spcAft>
              <a:buFont typeface="Wingdings" charset="2"/>
              <a:buChar char="Ø"/>
            </a:pPr>
            <a:endParaRPr lang="es-ES_tradnl" sz="2000" kern="0" dirty="0">
              <a:solidFill>
                <a:srgbClr val="FFFFFF"/>
              </a:solidFill>
              <a:latin typeface="Arial"/>
            </a:endParaRPr>
          </a:p>
          <a:p>
            <a:pPr marL="261937" lvl="1" indent="0" defTabSz="914400" eaLnBrk="0" fontAlgn="base" hangingPunct="0">
              <a:spcBef>
                <a:spcPts val="600"/>
              </a:spcBef>
              <a:spcAft>
                <a:spcPct val="0"/>
              </a:spcAft>
              <a:buNone/>
            </a:pPr>
            <a:endParaRPr lang="es-ES_tradnl" sz="2000" kern="0" dirty="0"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n-U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5000" kern="0" dirty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n-U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n-US" sz="5000" kern="0" dirty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n-U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n-U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n-U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n-US" sz="2200" kern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270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 smtClean="0">
                <a:solidFill>
                  <a:srgbClr val="FFFF99"/>
                </a:solidFill>
                <a:latin typeface="Arial"/>
                <a:cs typeface="Arial"/>
              </a:rPr>
              <a:t>Objetivos de la Alianza </a:t>
            </a:r>
            <a:endParaRPr lang="es-ES" sz="44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809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024" y="183827"/>
            <a:ext cx="7924801" cy="1143000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solidFill>
                  <a:srgbClr val="FFFF99"/>
                </a:solidFill>
                <a:latin typeface="Arial"/>
                <a:cs typeface="Arial"/>
              </a:rPr>
              <a:t>Nuestras Actividades</a:t>
            </a:r>
            <a:endParaRPr lang="es-ES" sz="32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294" y="1566871"/>
            <a:ext cx="7521988" cy="4566265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sz="2600" dirty="0" smtClean="0">
                <a:solidFill>
                  <a:srgbClr val="FFFFFF"/>
                </a:solidFill>
                <a:latin typeface="Arial"/>
                <a:cs typeface="Arial"/>
              </a:rPr>
              <a:t>Investigación para entender mejor </a:t>
            </a:r>
            <a:r>
              <a:rPr lang="es-ES_tradnl" sz="2600" dirty="0" smtClean="0">
                <a:solidFill>
                  <a:srgbClr val="FFFFFF"/>
                </a:solidFill>
                <a:latin typeface="Arial"/>
                <a:cs typeface="Arial"/>
              </a:rPr>
              <a:t>varias </a:t>
            </a:r>
            <a:r>
              <a:rPr lang="es-ES_tradnl" sz="2600" dirty="0" smtClean="0">
                <a:solidFill>
                  <a:srgbClr val="FFFFFF"/>
                </a:solidFill>
                <a:latin typeface="Arial"/>
                <a:cs typeface="Arial"/>
              </a:rPr>
              <a:t>palancas de intervención (productores, consumidores, distributores, regulación, servicios  </a:t>
            </a:r>
          </a:p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sz="2600" dirty="0" smtClean="0">
                <a:solidFill>
                  <a:srgbClr val="FFFFFF"/>
                </a:solidFill>
                <a:latin typeface="Arial"/>
                <a:cs typeface="Arial"/>
              </a:rPr>
              <a:t>Fortalecer la alianza de gobierno (desarrollo y regulación), ONG, sector </a:t>
            </a:r>
            <a:r>
              <a:rPr lang="es-ES_tradnl" sz="2600" dirty="0" smtClean="0">
                <a:solidFill>
                  <a:srgbClr val="FFFFFF"/>
                </a:solidFill>
                <a:latin typeface="Arial"/>
                <a:cs typeface="Arial"/>
              </a:rPr>
              <a:t>privado (intermediarios</a:t>
            </a:r>
            <a:r>
              <a:rPr lang="es-ES_tradnl" sz="2600" dirty="0" smtClean="0">
                <a:solidFill>
                  <a:srgbClr val="FFFFFF"/>
                </a:solidFill>
                <a:latin typeface="Arial"/>
                <a:cs typeface="Arial"/>
              </a:rPr>
              <a:t>, supermercados, restaurantes, procesadores) para trabajar en conjunto buscar soluciones</a:t>
            </a:r>
          </a:p>
          <a:p>
            <a:pPr marL="0" indent="0">
              <a:buNone/>
            </a:pPr>
            <a:endParaRPr lang="es-ES_tradnl" sz="1400" dirty="0"/>
          </a:p>
        </p:txBody>
      </p:sp>
    </p:spTree>
    <p:extLst>
      <p:ext uri="{BB962C8B-B14F-4D97-AF65-F5344CB8AC3E}">
        <p14:creationId xmlns:p14="http://schemas.microsoft.com/office/powerpoint/2010/main" val="311943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8964" y="193289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4500" b="1" dirty="0" smtClean="0">
                <a:solidFill>
                  <a:srgbClr val="FFFF99"/>
                </a:solidFill>
                <a:latin typeface="Arial"/>
                <a:cs typeface="Arial"/>
              </a:rPr>
              <a:t>Sistemas de alimentación</a:t>
            </a:r>
            <a:r>
              <a:rPr lang="es-ES" sz="4500" b="1" dirty="0">
                <a:solidFill>
                  <a:srgbClr val="FFFF99"/>
                </a:solidFill>
                <a:latin typeface="Arial"/>
                <a:cs typeface="Arial"/>
              </a:rPr>
              <a:t>: L</a:t>
            </a:r>
            <a:r>
              <a:rPr lang="es-ES" sz="4500" b="1" dirty="0" smtClean="0">
                <a:solidFill>
                  <a:srgbClr val="FFFF99"/>
                </a:solidFill>
                <a:latin typeface="Arial"/>
                <a:cs typeface="Arial"/>
              </a:rPr>
              <a:t>ección clave desde Cusco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1016" y="1811112"/>
            <a:ext cx="8427548" cy="4829634"/>
          </a:xfrm>
          <a:solidFill>
            <a:schemeClr val="accent4"/>
          </a:solidFill>
        </p:spPr>
        <p:txBody>
          <a:bodyPr>
            <a:noAutofit/>
          </a:bodyPr>
          <a:lstStyle/>
          <a:p>
            <a:pPr marL="273050" indent="0" algn="ctr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r>
              <a:rPr lang="es-ES" sz="3100" kern="0" dirty="0" smtClean="0">
                <a:solidFill>
                  <a:schemeClr val="bg1"/>
                </a:solidFill>
                <a:latin typeface="Arial"/>
              </a:rPr>
              <a:t>Lograr impacto a escala requiere de más colaboración, innovación y reflexión. Tenemos que incluir múltiples actores: </a:t>
            </a:r>
          </a:p>
          <a:p>
            <a:pPr marL="273050" indent="0" algn="ctr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r>
              <a:rPr lang="es-ES" sz="3100" kern="0" dirty="0" smtClean="0">
                <a:solidFill>
                  <a:schemeClr val="bg1"/>
                </a:solidFill>
                <a:latin typeface="Arial"/>
              </a:rPr>
              <a:t>ONG, consumidores, productores y gobierno, y múltiples acciones: nuevas tecnologías, ventas directas, nuevas formas de intermediación, expansión de demanda y oferta</a:t>
            </a:r>
          </a:p>
        </p:txBody>
      </p:sp>
    </p:spTree>
    <p:extLst>
      <p:ext uri="{BB962C8B-B14F-4D97-AF65-F5344CB8AC3E}">
        <p14:creationId xmlns:p14="http://schemas.microsoft.com/office/powerpoint/2010/main" val="405466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35305" y="2399558"/>
            <a:ext cx="1992513" cy="1757224"/>
            <a:chOff x="335305" y="2399558"/>
            <a:chExt cx="1992513" cy="1757224"/>
          </a:xfrm>
        </p:grpSpPr>
        <p:sp>
          <p:nvSpPr>
            <p:cNvPr id="54" name="Rectangle 53"/>
            <p:cNvSpPr/>
            <p:nvPr/>
          </p:nvSpPr>
          <p:spPr>
            <a:xfrm>
              <a:off x="335305" y="2399558"/>
              <a:ext cx="1992513" cy="1757224"/>
            </a:xfrm>
            <a:prstGeom prst="rec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51820" y="2467179"/>
              <a:ext cx="1788960" cy="1634219"/>
              <a:chOff x="451820" y="2467179"/>
              <a:chExt cx="1788960" cy="163421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451820" y="2467179"/>
                <a:ext cx="1788960" cy="73866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_tradnl" sz="1400" dirty="0" smtClean="0"/>
                  <a:t>Consumidores finales no élites  (principalmente local) </a:t>
                </a:r>
                <a:endParaRPr lang="es-ES_tradnl" sz="14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51820" y="3270401"/>
                <a:ext cx="1788960" cy="83099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_tradnl" sz="1600" dirty="0" smtClean="0"/>
                  <a:t>Consumidores finales élites (locales y no locales)</a:t>
                </a:r>
                <a:endParaRPr lang="es-ES_tradnl" sz="1600" dirty="0"/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6914888" y="1859622"/>
            <a:ext cx="1604211" cy="120032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dirty="0" smtClean="0"/>
              <a:t>Producción agropecuaria dentro del sistema </a:t>
            </a:r>
            <a:endParaRPr lang="es-ES_tradnl" dirty="0"/>
          </a:p>
        </p:txBody>
      </p:sp>
      <p:grpSp>
        <p:nvGrpSpPr>
          <p:cNvPr id="41" name="Group 40"/>
          <p:cNvGrpSpPr/>
          <p:nvPr/>
        </p:nvGrpSpPr>
        <p:grpSpPr>
          <a:xfrm rot="1281669">
            <a:off x="6929911" y="536685"/>
            <a:ext cx="1892296" cy="2635622"/>
            <a:chOff x="4944514" y="-168402"/>
            <a:chExt cx="1892296" cy="2635622"/>
          </a:xfrm>
        </p:grpSpPr>
        <p:sp>
          <p:nvSpPr>
            <p:cNvPr id="19" name="Oval 18"/>
            <p:cNvSpPr/>
            <p:nvPr/>
          </p:nvSpPr>
          <p:spPr>
            <a:xfrm>
              <a:off x="4944514" y="215076"/>
              <a:ext cx="1149463" cy="2252144"/>
            </a:xfrm>
            <a:custGeom>
              <a:avLst/>
              <a:gdLst/>
              <a:ahLst/>
              <a:cxnLst/>
              <a:rect l="l" t="t" r="r" b="b"/>
              <a:pathLst>
                <a:path w="1149463" h="2252144">
                  <a:moveTo>
                    <a:pt x="1149463" y="0"/>
                  </a:moveTo>
                  <a:lnTo>
                    <a:pt x="1149463" y="324601"/>
                  </a:lnTo>
                  <a:lnTo>
                    <a:pt x="1082935" y="347908"/>
                  </a:lnTo>
                  <a:cubicBezTo>
                    <a:pt x="621835" y="534588"/>
                    <a:pt x="298295" y="971617"/>
                    <a:pt x="298295" y="1480977"/>
                  </a:cubicBezTo>
                  <a:cubicBezTo>
                    <a:pt x="298295" y="1735657"/>
                    <a:pt x="379180" y="1972255"/>
                    <a:pt x="517703" y="2168517"/>
                  </a:cubicBezTo>
                  <a:lnTo>
                    <a:pt x="583035" y="2252144"/>
                  </a:lnTo>
                  <a:lnTo>
                    <a:pt x="566414" y="2242479"/>
                  </a:lnTo>
                  <a:cubicBezTo>
                    <a:pt x="224681" y="2021492"/>
                    <a:pt x="0" y="1647255"/>
                    <a:pt x="0" y="1222788"/>
                  </a:cubicBezTo>
                  <a:cubicBezTo>
                    <a:pt x="0" y="628535"/>
                    <a:pt x="440374" y="132732"/>
                    <a:pt x="1025792" y="1806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Isosceles Triangle 23"/>
            <p:cNvSpPr/>
            <p:nvPr/>
          </p:nvSpPr>
          <p:spPr>
            <a:xfrm rot="4734362">
              <a:off x="5892679" y="-210152"/>
              <a:ext cx="902381" cy="985881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08373" y="4097629"/>
            <a:ext cx="1814122" cy="2420139"/>
            <a:chOff x="6757643" y="4137564"/>
            <a:chExt cx="1814122" cy="2420139"/>
          </a:xfrm>
        </p:grpSpPr>
        <p:sp>
          <p:nvSpPr>
            <p:cNvPr id="33" name="Oval 32"/>
            <p:cNvSpPr/>
            <p:nvPr/>
          </p:nvSpPr>
          <p:spPr>
            <a:xfrm rot="8882683">
              <a:off x="7264338" y="4559312"/>
              <a:ext cx="1307427" cy="1998391"/>
            </a:xfrm>
            <a:custGeom>
              <a:avLst/>
              <a:gdLst/>
              <a:ahLst/>
              <a:cxnLst/>
              <a:rect l="l" t="t" r="r" b="b"/>
              <a:pathLst>
                <a:path w="1307427" h="1998391">
                  <a:moveTo>
                    <a:pt x="1110334" y="0"/>
                  </a:moveTo>
                  <a:cubicBezTo>
                    <a:pt x="1148661" y="0"/>
                    <a:pt x="1186533" y="1983"/>
                    <a:pt x="1223860" y="5853"/>
                  </a:cubicBezTo>
                  <a:lnTo>
                    <a:pt x="1307427" y="18875"/>
                  </a:lnTo>
                  <a:lnTo>
                    <a:pt x="1280749" y="23033"/>
                  </a:lnTo>
                  <a:cubicBezTo>
                    <a:pt x="774788" y="128745"/>
                    <a:pt x="394186" y="585837"/>
                    <a:pt x="394186" y="1133693"/>
                  </a:cubicBezTo>
                  <a:cubicBezTo>
                    <a:pt x="394186" y="1339139"/>
                    <a:pt x="447708" y="1531822"/>
                    <a:pt x="541293" y="1697997"/>
                  </a:cubicBezTo>
                  <a:lnTo>
                    <a:pt x="600640" y="1785440"/>
                  </a:lnTo>
                  <a:lnTo>
                    <a:pt x="393159" y="1998391"/>
                  </a:lnTo>
                  <a:lnTo>
                    <a:pt x="325209" y="1935335"/>
                  </a:lnTo>
                  <a:cubicBezTo>
                    <a:pt x="124278" y="1730177"/>
                    <a:pt x="0" y="1446754"/>
                    <a:pt x="0" y="1133693"/>
                  </a:cubicBezTo>
                  <a:cubicBezTo>
                    <a:pt x="0" y="507572"/>
                    <a:pt x="497113" y="0"/>
                    <a:pt x="1110334" y="0"/>
                  </a:cubicBezTo>
                  <a:close/>
                </a:path>
              </a:pathLst>
            </a:cu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9" name="Isosceles Triangle 28"/>
            <p:cNvSpPr/>
            <p:nvPr/>
          </p:nvSpPr>
          <p:spPr>
            <a:xfrm rot="17625089">
              <a:off x="6869143" y="4026064"/>
              <a:ext cx="921600" cy="1144599"/>
            </a:xfrm>
            <a:prstGeom prst="triangle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245411" y="5768077"/>
            <a:ext cx="1971727" cy="92333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dirty="0" smtClean="0"/>
              <a:t>Producción agropecuaria  fuera del sistema </a:t>
            </a:r>
            <a:endParaRPr lang="es-ES_tradnl" dirty="0"/>
          </a:p>
        </p:txBody>
      </p:sp>
      <p:grpSp>
        <p:nvGrpSpPr>
          <p:cNvPr id="43" name="Group 42"/>
          <p:cNvGrpSpPr/>
          <p:nvPr/>
        </p:nvGrpSpPr>
        <p:grpSpPr>
          <a:xfrm rot="11418018">
            <a:off x="6955184" y="1721512"/>
            <a:ext cx="1939266" cy="2542617"/>
            <a:chOff x="4978906" y="-81647"/>
            <a:chExt cx="1939266" cy="2542617"/>
          </a:xfrm>
        </p:grpSpPr>
        <p:sp>
          <p:nvSpPr>
            <p:cNvPr id="44" name="Oval 18"/>
            <p:cNvSpPr/>
            <p:nvPr/>
          </p:nvSpPr>
          <p:spPr>
            <a:xfrm>
              <a:off x="4978906" y="208826"/>
              <a:ext cx="1149463" cy="2252144"/>
            </a:xfrm>
            <a:custGeom>
              <a:avLst/>
              <a:gdLst/>
              <a:ahLst/>
              <a:cxnLst/>
              <a:rect l="l" t="t" r="r" b="b"/>
              <a:pathLst>
                <a:path w="1149463" h="2252144">
                  <a:moveTo>
                    <a:pt x="1149463" y="0"/>
                  </a:moveTo>
                  <a:lnTo>
                    <a:pt x="1149463" y="324601"/>
                  </a:lnTo>
                  <a:lnTo>
                    <a:pt x="1082935" y="347908"/>
                  </a:lnTo>
                  <a:cubicBezTo>
                    <a:pt x="621835" y="534588"/>
                    <a:pt x="298295" y="971617"/>
                    <a:pt x="298295" y="1480977"/>
                  </a:cubicBezTo>
                  <a:cubicBezTo>
                    <a:pt x="298295" y="1735657"/>
                    <a:pt x="379180" y="1972255"/>
                    <a:pt x="517703" y="2168517"/>
                  </a:cubicBezTo>
                  <a:lnTo>
                    <a:pt x="583035" y="2252144"/>
                  </a:lnTo>
                  <a:lnTo>
                    <a:pt x="566414" y="2242479"/>
                  </a:lnTo>
                  <a:cubicBezTo>
                    <a:pt x="224681" y="2021492"/>
                    <a:pt x="0" y="1647255"/>
                    <a:pt x="0" y="1222788"/>
                  </a:cubicBezTo>
                  <a:cubicBezTo>
                    <a:pt x="0" y="628535"/>
                    <a:pt x="440374" y="132732"/>
                    <a:pt x="1025792" y="1806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5" name="Isosceles Triangle 44"/>
            <p:cNvSpPr/>
            <p:nvPr/>
          </p:nvSpPr>
          <p:spPr>
            <a:xfrm rot="4734362">
              <a:off x="5974041" y="-123397"/>
              <a:ext cx="902381" cy="985881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6" name="Oval 45"/>
          <p:cNvSpPr/>
          <p:nvPr/>
        </p:nvSpPr>
        <p:spPr>
          <a:xfrm>
            <a:off x="150251" y="175716"/>
            <a:ext cx="8927945" cy="6064737"/>
          </a:xfrm>
          <a:prstGeom prst="ellipse">
            <a:avLst/>
          </a:prstGeom>
          <a:noFill/>
          <a:ln w="9525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8" name="Rectangle 47"/>
          <p:cNvSpPr/>
          <p:nvPr/>
        </p:nvSpPr>
        <p:spPr>
          <a:xfrm rot="1085934">
            <a:off x="1221" y="4188829"/>
            <a:ext cx="5855539" cy="21841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65395"/>
              </a:avLst>
            </a:prstTxWarp>
            <a:spAutoFit/>
          </a:bodyPr>
          <a:lstStyle/>
          <a:p>
            <a:pPr algn="ctr"/>
            <a:r>
              <a:rPr lang="es-ES_tradnl" sz="3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Sistema local de alimentos</a:t>
            </a:r>
            <a:endParaRPr lang="es-ES_tradnl" sz="37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" name="Left-Right Arrow 60"/>
          <p:cNvSpPr/>
          <p:nvPr/>
        </p:nvSpPr>
        <p:spPr>
          <a:xfrm>
            <a:off x="2341684" y="3100252"/>
            <a:ext cx="559302" cy="424495"/>
          </a:xfrm>
          <a:prstGeom prst="left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2" name="Left-Right Arrow 61"/>
          <p:cNvSpPr/>
          <p:nvPr/>
        </p:nvSpPr>
        <p:spPr>
          <a:xfrm>
            <a:off x="4967255" y="3150335"/>
            <a:ext cx="559302" cy="424495"/>
          </a:xfrm>
          <a:prstGeom prst="left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4" name="TextBox 63"/>
          <p:cNvSpPr txBox="1"/>
          <p:nvPr/>
        </p:nvSpPr>
        <p:spPr>
          <a:xfrm>
            <a:off x="4488594" y="1024538"/>
            <a:ext cx="2686593" cy="73866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Entorno empresarial </a:t>
            </a:r>
          </a:p>
          <a:p>
            <a:pPr algn="ctr"/>
            <a:r>
              <a:rPr lang="es-ES_tradnl" sz="1200" dirty="0" smtClean="0"/>
              <a:t>(provisión de servicios y insumos, regulaciones, condiciones de mercado)</a:t>
            </a:r>
            <a:endParaRPr lang="es-ES_tradnl" sz="1200" dirty="0"/>
          </a:p>
        </p:txBody>
      </p:sp>
      <p:sp>
        <p:nvSpPr>
          <p:cNvPr id="65" name="TextBox 64"/>
          <p:cNvSpPr txBox="1"/>
          <p:nvPr/>
        </p:nvSpPr>
        <p:spPr>
          <a:xfrm>
            <a:off x="1127023" y="1021626"/>
            <a:ext cx="2747056" cy="738664"/>
          </a:xfrm>
          <a:prstGeom prst="rect">
            <a:avLst/>
          </a:prstGeom>
          <a:solidFill>
            <a:srgbClr val="FF66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Entorno de alimentos</a:t>
            </a:r>
          </a:p>
          <a:p>
            <a:pPr algn="ctr"/>
            <a:r>
              <a:rPr lang="es-ES_tradnl" sz="1200" dirty="0" smtClean="0"/>
              <a:t>(cultura, acceso a alimentos, infraestructura, regulaciones) </a:t>
            </a:r>
            <a:endParaRPr lang="es-ES_tradnl" sz="1200" dirty="0"/>
          </a:p>
        </p:txBody>
      </p:sp>
      <p:grpSp>
        <p:nvGrpSpPr>
          <p:cNvPr id="74" name="Group 73"/>
          <p:cNvGrpSpPr/>
          <p:nvPr/>
        </p:nvGrpSpPr>
        <p:grpSpPr>
          <a:xfrm>
            <a:off x="5529421" y="1983879"/>
            <a:ext cx="1018781" cy="3412525"/>
            <a:chOff x="5545397" y="1855718"/>
            <a:chExt cx="1018781" cy="3412525"/>
          </a:xfrm>
        </p:grpSpPr>
        <p:grpSp>
          <p:nvGrpSpPr>
            <p:cNvPr id="73" name="Group 72"/>
            <p:cNvGrpSpPr/>
            <p:nvPr/>
          </p:nvGrpSpPr>
          <p:grpSpPr>
            <a:xfrm>
              <a:off x="5545397" y="1855718"/>
              <a:ext cx="1018781" cy="3412525"/>
              <a:chOff x="5545397" y="1844067"/>
              <a:chExt cx="1018781" cy="3412525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5545397" y="1844067"/>
                <a:ext cx="1018781" cy="3412525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5648623" y="3273485"/>
                <a:ext cx="811664" cy="8309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_tradnl" sz="1600" dirty="0" smtClean="0">
                    <a:solidFill>
                      <a:srgbClr val="000000"/>
                    </a:solidFill>
                  </a:rPr>
                  <a:t>Inter-</a:t>
                </a:r>
                <a:r>
                  <a:rPr lang="es-ES_tradnl" sz="1600" dirty="0" err="1" smtClean="0">
                    <a:solidFill>
                      <a:srgbClr val="000000"/>
                    </a:solidFill>
                  </a:rPr>
                  <a:t>medi</a:t>
                </a:r>
                <a:r>
                  <a:rPr lang="es-ES_tradnl" sz="1600" dirty="0" smtClean="0">
                    <a:solidFill>
                      <a:srgbClr val="000000"/>
                    </a:solidFill>
                  </a:rPr>
                  <a:t>-arios</a:t>
                </a:r>
                <a:endParaRPr lang="es-ES_tradnl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5648623" y="2008027"/>
                <a:ext cx="811664" cy="107721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_tradnl" sz="1600" dirty="0" err="1" smtClean="0"/>
                  <a:t>Organ-niza-ciones</a:t>
                </a:r>
                <a:r>
                  <a:rPr lang="es-ES_tradnl" sz="1600" dirty="0" smtClean="0"/>
                  <a:t> locales</a:t>
                </a:r>
                <a:endParaRPr lang="es-ES_tradnl" sz="1600" dirty="0"/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5648623" y="4293295"/>
              <a:ext cx="811664" cy="8309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dirty="0" smtClean="0">
                  <a:solidFill>
                    <a:srgbClr val="000000"/>
                  </a:solidFill>
                </a:rPr>
                <a:t>Agro-</a:t>
              </a:r>
              <a:r>
                <a:rPr lang="es-ES_tradnl" sz="1600" dirty="0" err="1" smtClean="0">
                  <a:solidFill>
                    <a:srgbClr val="000000"/>
                  </a:solidFill>
                </a:rPr>
                <a:t>indus</a:t>
              </a:r>
              <a:r>
                <a:rPr lang="es-ES_tradnl" sz="1600" dirty="0" smtClean="0">
                  <a:solidFill>
                    <a:srgbClr val="000000"/>
                  </a:solidFill>
                </a:rPr>
                <a:t>-</a:t>
              </a:r>
              <a:r>
                <a:rPr lang="es-ES_tradnl" sz="1600" dirty="0" err="1" smtClean="0">
                  <a:solidFill>
                    <a:srgbClr val="000000"/>
                  </a:solidFill>
                </a:rPr>
                <a:t>tria</a:t>
              </a:r>
              <a:endParaRPr lang="es-ES_tradnl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895337" y="1920078"/>
            <a:ext cx="2094197" cy="4060419"/>
            <a:chOff x="2870913" y="1907868"/>
            <a:chExt cx="2094197" cy="4060419"/>
          </a:xfrm>
        </p:grpSpPr>
        <p:grpSp>
          <p:nvGrpSpPr>
            <p:cNvPr id="52" name="Group 51"/>
            <p:cNvGrpSpPr/>
            <p:nvPr/>
          </p:nvGrpSpPr>
          <p:grpSpPr>
            <a:xfrm>
              <a:off x="2870913" y="1907868"/>
              <a:ext cx="2094197" cy="4060419"/>
              <a:chOff x="3285897" y="1042667"/>
              <a:chExt cx="2094197" cy="4060419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3285897" y="1042667"/>
                <a:ext cx="2085730" cy="406041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grpSp>
            <p:nvGrpSpPr>
              <p:cNvPr id="50" name="Group 49"/>
              <p:cNvGrpSpPr/>
              <p:nvPr/>
            </p:nvGrpSpPr>
            <p:grpSpPr>
              <a:xfrm>
                <a:off x="3300013" y="1191592"/>
                <a:ext cx="2080081" cy="3397588"/>
                <a:chOff x="3043666" y="796577"/>
                <a:chExt cx="2080081" cy="3397588"/>
              </a:xfrm>
            </p:grpSpPr>
            <p:sp>
              <p:nvSpPr>
                <p:cNvPr id="4" name="TextBox 3"/>
                <p:cNvSpPr txBox="1"/>
                <p:nvPr/>
              </p:nvSpPr>
              <p:spPr>
                <a:xfrm>
                  <a:off x="3043666" y="796577"/>
                  <a:ext cx="2080081" cy="5232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1400" b="1" dirty="0" smtClean="0"/>
                    <a:t>Proveedores de alimentos a consumidores </a:t>
                  </a:r>
                  <a:endParaRPr lang="es-ES_tradnl" sz="1400" b="1" dirty="0"/>
                </a:p>
              </p:txBody>
            </p:sp>
            <p:sp>
              <p:nvSpPr>
                <p:cNvPr id="5" name="TextBox 4"/>
                <p:cNvSpPr txBox="1"/>
                <p:nvPr/>
              </p:nvSpPr>
              <p:spPr>
                <a:xfrm>
                  <a:off x="3261898" y="1459780"/>
                  <a:ext cx="1604211" cy="33855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1600" smtClean="0"/>
                    <a:t>Supermercados</a:t>
                  </a:r>
                  <a:endParaRPr lang="es-ES_tradnl" sz="1600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3248530" y="2933180"/>
                  <a:ext cx="1604211" cy="36933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mtClean="0"/>
                    <a:t>Comedores</a:t>
                  </a:r>
                  <a:endParaRPr lang="es-ES_tradnl"/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3248530" y="2384324"/>
                  <a:ext cx="1604211" cy="49244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ts val="1000"/>
                    </a:spcBef>
                    <a:spcAft>
                      <a:spcPts val="1000"/>
                    </a:spcAft>
                  </a:pPr>
                  <a:r>
                    <a:rPr lang="es-ES_tradnl" sz="1300" dirty="0" smtClean="0"/>
                    <a:t>Vendedores en  mercados informales </a:t>
                  </a:r>
                  <a:endParaRPr lang="es-ES_tradnl" sz="1300" dirty="0"/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3261898" y="1918495"/>
                  <a:ext cx="1604211" cy="36933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dirty="0" smtClean="0"/>
                    <a:t>Restaurantes</a:t>
                  </a:r>
                  <a:endParaRPr lang="es-ES_tradnl" dirty="0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261898" y="3369641"/>
                  <a:ext cx="1604211" cy="36933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mtClean="0"/>
                    <a:t>Hoteles</a:t>
                  </a:r>
                  <a:endParaRPr lang="es-ES_tradnl"/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3248530" y="3824833"/>
                  <a:ext cx="1604211" cy="36933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dirty="0" smtClean="0"/>
                    <a:t>Tiendas  </a:t>
                  </a:r>
                  <a:endParaRPr lang="es-ES_tradnl" dirty="0"/>
                </a:p>
              </p:txBody>
            </p:sp>
          </p:grpSp>
        </p:grpSp>
        <p:sp>
          <p:nvSpPr>
            <p:cNvPr id="40" name="TextBox 39"/>
            <p:cNvSpPr txBox="1"/>
            <p:nvPr/>
          </p:nvSpPr>
          <p:spPr>
            <a:xfrm>
              <a:off x="3089893" y="5524407"/>
              <a:ext cx="1604211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dirty="0" smtClean="0"/>
                <a:t>Comida rápida  </a:t>
              </a:r>
              <a:endParaRPr lang="es-ES_tradnl" dirty="0"/>
            </a:p>
          </p:txBody>
        </p:sp>
      </p:grpSp>
    </p:spTree>
    <p:extLst>
      <p:ext uri="{BB962C8B-B14F-4D97-AF65-F5344CB8AC3E}">
        <p14:creationId xmlns:p14="http://schemas.microsoft.com/office/powerpoint/2010/main" val="397093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8964" y="60091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4200" b="1" dirty="0" smtClean="0">
                <a:solidFill>
                  <a:srgbClr val="FFFF99"/>
                </a:solidFill>
                <a:latin typeface="Arial"/>
                <a:cs typeface="Arial"/>
              </a:rPr>
              <a:t> ¿Demanda en SAL de Cusco?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384307" y="1358043"/>
            <a:ext cx="5246626" cy="5147154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600" dirty="0" smtClean="0">
                <a:solidFill>
                  <a:schemeClr val="bg1"/>
                </a:solidFill>
                <a:latin typeface="Arial"/>
                <a:cs typeface="Arial"/>
              </a:rPr>
              <a:t>300 entrevistas en mercado 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600" dirty="0" smtClean="0">
                <a:solidFill>
                  <a:schemeClr val="bg1"/>
                </a:solidFill>
                <a:latin typeface="Arial"/>
                <a:cs typeface="Arial"/>
              </a:rPr>
              <a:t>Dispuestos pagar más para frutas locales (jóvenes, profesionales, familias con niños menores) 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600" dirty="0" smtClean="0">
                <a:solidFill>
                  <a:schemeClr val="bg1"/>
                </a:solidFill>
                <a:latin typeface="Arial"/>
                <a:cs typeface="Arial"/>
              </a:rPr>
              <a:t>Percepción de </a:t>
            </a:r>
            <a:r>
              <a:rPr lang="es-ES" sz="2600" dirty="0">
                <a:solidFill>
                  <a:schemeClr val="bg1"/>
                </a:solidFill>
                <a:latin typeface="Arial"/>
                <a:cs typeface="Arial"/>
              </a:rPr>
              <a:t>f</a:t>
            </a:r>
            <a:r>
              <a:rPr lang="es-ES" sz="2600" dirty="0" smtClean="0">
                <a:solidFill>
                  <a:schemeClr val="bg1"/>
                </a:solidFill>
                <a:latin typeface="Arial"/>
                <a:cs typeface="Arial"/>
              </a:rPr>
              <a:t>rutas y verduras locales: más naturales y más sabrosos pero preocupación de higiene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600" dirty="0" smtClean="0">
                <a:solidFill>
                  <a:schemeClr val="bg1"/>
                </a:solidFill>
                <a:latin typeface="Arial"/>
                <a:cs typeface="Arial"/>
              </a:rPr>
              <a:t>Muchas veces no saben donde conseguirlos</a:t>
            </a:r>
          </a:p>
          <a:p>
            <a:pPr marL="0" indent="0">
              <a:spcBef>
                <a:spcPts val="1500"/>
              </a:spcBef>
              <a:buNone/>
            </a:pPr>
            <a:endParaRPr lang="es-ES" sz="2600" kern="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73050" indent="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" name="Marcador de contenido 7" descr="thumb_IMG_1262_1024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825" b="-25825"/>
          <a:stretch>
            <a:fillRect/>
          </a:stretch>
        </p:blipFill>
        <p:spPr>
          <a:xfrm>
            <a:off x="5749791" y="1714701"/>
            <a:ext cx="3256359" cy="3703702"/>
          </a:xfrm>
        </p:spPr>
      </p:pic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73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8964" y="60091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4200" b="1" dirty="0" smtClean="0">
                <a:solidFill>
                  <a:srgbClr val="FFFF99"/>
                </a:solidFill>
                <a:latin typeface="Arial"/>
                <a:cs typeface="Arial"/>
              </a:rPr>
              <a:t>¿Oferta en el SAL de Cusco?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01016" y="1251015"/>
            <a:ext cx="5079536" cy="4659323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Productores: 3 estudios de caso  </a:t>
            </a:r>
          </a:p>
          <a:p>
            <a:pPr lvl="1">
              <a:spcBef>
                <a:spcPts val="1500"/>
              </a:spcBef>
              <a:buFont typeface="Wingdings" charset="2"/>
              <a:buChar char="Ø"/>
            </a:pPr>
            <a:r>
              <a:rPr lang="es-ES" sz="2200" dirty="0" smtClean="0">
                <a:solidFill>
                  <a:schemeClr val="bg1"/>
                </a:solidFill>
                <a:latin typeface="Arial"/>
                <a:cs typeface="Arial"/>
              </a:rPr>
              <a:t>Conocimiento en producción en ciertos productos –apoyo de ONG y </a:t>
            </a:r>
            <a:r>
              <a:rPr lang="es-ES" sz="2200" dirty="0" err="1" smtClean="0">
                <a:solidFill>
                  <a:schemeClr val="bg1"/>
                </a:solidFill>
                <a:latin typeface="Arial"/>
                <a:cs typeface="Arial"/>
              </a:rPr>
              <a:t>gob.</a:t>
            </a:r>
            <a:r>
              <a:rPr lang="es-ES" sz="2200" dirty="0" smtClean="0">
                <a:solidFill>
                  <a:schemeClr val="bg1"/>
                </a:solidFill>
                <a:latin typeface="Arial"/>
                <a:cs typeface="Arial"/>
              </a:rPr>
              <a:t> Regional </a:t>
            </a:r>
          </a:p>
          <a:p>
            <a:pPr lvl="1">
              <a:spcBef>
                <a:spcPts val="1500"/>
              </a:spcBef>
              <a:buFont typeface="Wingdings" charset="2"/>
              <a:buChar char="Ø"/>
            </a:pPr>
            <a:r>
              <a:rPr lang="es-ES" sz="2200" dirty="0" smtClean="0">
                <a:solidFill>
                  <a:schemeClr val="bg1"/>
                </a:solidFill>
                <a:latin typeface="Arial"/>
                <a:cs typeface="Arial"/>
              </a:rPr>
              <a:t>Asociaciones son débiles</a:t>
            </a:r>
            <a:r>
              <a:rPr lang="es-ES_tradnl" sz="2200" dirty="0">
                <a:solidFill>
                  <a:srgbClr val="FFFFFF"/>
                </a:solidFill>
                <a:latin typeface="Arial"/>
                <a:cs typeface="Arial"/>
              </a:rPr>
              <a:t>débiles en </a:t>
            </a:r>
            <a:r>
              <a:rPr lang="es-ES_tradnl" sz="2200" dirty="0" smtClean="0">
                <a:solidFill>
                  <a:srgbClr val="FFFFFF"/>
                </a:solidFill>
                <a:latin typeface="Arial"/>
                <a:cs typeface="Arial"/>
              </a:rPr>
              <a:t>comercialización</a:t>
            </a:r>
          </a:p>
          <a:p>
            <a:pPr lvl="1">
              <a:spcBef>
                <a:spcPts val="1500"/>
              </a:spcBef>
              <a:buFont typeface="Wingdings" charset="2"/>
              <a:buChar char="Ø"/>
            </a:pPr>
            <a:r>
              <a:rPr lang="es-ES_tradnl" sz="2200" dirty="0" smtClean="0">
                <a:solidFill>
                  <a:srgbClr val="FFFFFF"/>
                </a:solidFill>
                <a:latin typeface="Arial"/>
                <a:cs typeface="Arial"/>
              </a:rPr>
              <a:t>Confronte muchas retas logísticas: comunicación, distancias, refrigeración</a:t>
            </a:r>
          </a:p>
          <a:p>
            <a:pPr lvl="1">
              <a:spcBef>
                <a:spcPts val="1500"/>
              </a:spcBef>
              <a:buFont typeface="Wingdings" charset="2"/>
              <a:buChar char="Ø"/>
            </a:pPr>
            <a:r>
              <a:rPr lang="es-ES_tradnl" sz="2200" dirty="0" smtClean="0">
                <a:solidFill>
                  <a:srgbClr val="FFFFFF"/>
                </a:solidFill>
                <a:latin typeface="Arial"/>
                <a:cs typeface="Arial"/>
              </a:rPr>
              <a:t>Complicaciones  tributarias</a:t>
            </a:r>
            <a:endParaRPr lang="es-ES_tradnl" sz="2200" dirty="0"/>
          </a:p>
          <a:p>
            <a:pPr lvl="1">
              <a:spcBef>
                <a:spcPts val="1500"/>
              </a:spcBef>
              <a:buFont typeface="Wingdings" charset="2"/>
              <a:buChar char="Ø"/>
            </a:pPr>
            <a:endParaRPr lang="es-ES" sz="2800" kern="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73050" indent="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" name="Marcador de contenido 6" descr="IMG_270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825" b="-25825"/>
          <a:stretch>
            <a:fillRect/>
          </a:stretch>
        </p:blipFill>
        <p:spPr>
          <a:xfrm>
            <a:off x="5700742" y="1971961"/>
            <a:ext cx="2914633" cy="3315031"/>
          </a:xfrm>
        </p:spPr>
      </p:pic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5910338"/>
            <a:ext cx="9144000" cy="947662"/>
          </a:xfrm>
          <a:prstGeom prst="rect">
            <a:avLst/>
          </a:prstGeom>
          <a:solidFill>
            <a:srgbClr val="FD760B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s-ES" sz="2400" dirty="0">
                <a:solidFill>
                  <a:srgbClr val="FFFFFF"/>
                </a:solidFill>
                <a:latin typeface="Arial"/>
                <a:cs typeface="Arial"/>
              </a:rPr>
              <a:t>Enfoque en agroecología sin responder a las necesidades y realidades del mercado no logrará el impacto deseado</a:t>
            </a:r>
          </a:p>
        </p:txBody>
      </p:sp>
    </p:spTree>
    <p:extLst>
      <p:ext uri="{BB962C8B-B14F-4D97-AF65-F5344CB8AC3E}">
        <p14:creationId xmlns:p14="http://schemas.microsoft.com/office/powerpoint/2010/main" val="118277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8964" y="60091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4200" b="1" dirty="0" smtClean="0">
                <a:solidFill>
                  <a:srgbClr val="FFFF99"/>
                </a:solidFill>
                <a:latin typeface="Arial"/>
                <a:cs typeface="Arial"/>
              </a:rPr>
              <a:t>Apoyo de Gobierno y ONG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367597" y="1462720"/>
            <a:ext cx="4762066" cy="4461982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400" dirty="0" smtClean="0">
                <a:solidFill>
                  <a:schemeClr val="bg1"/>
                </a:solidFill>
                <a:latin typeface="Arial"/>
                <a:cs typeface="Arial"/>
              </a:rPr>
              <a:t>Éxito establecer vínculos directos entre algunos pocos productores y la oferta cusqueña (pilotos) hasta venta online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400" kern="0" dirty="0" smtClean="0">
                <a:solidFill>
                  <a:schemeClr val="bg1"/>
                </a:solidFill>
                <a:latin typeface="Arial"/>
                <a:cs typeface="Arial"/>
              </a:rPr>
              <a:t>Enfoque en pocos productos (cuy, fresas, flores)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400" kern="0" dirty="0" smtClean="0">
                <a:solidFill>
                  <a:schemeClr val="bg1"/>
                </a:solidFill>
                <a:latin typeface="Arial"/>
                <a:cs typeface="Arial"/>
              </a:rPr>
              <a:t>Hay mejorado producción con poco innovación en la comercialización establecer mercados</a:t>
            </a:r>
          </a:p>
          <a:p>
            <a:pPr marL="273050" indent="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" name="Marcador de contenido 6" descr="IMG_2873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5" t="17395" r="11064" b="5752"/>
          <a:stretch/>
        </p:blipFill>
        <p:spPr>
          <a:xfrm>
            <a:off x="5313461" y="2230991"/>
            <a:ext cx="3690855" cy="2565222"/>
          </a:xfrm>
        </p:spPr>
      </p:pic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5910338"/>
            <a:ext cx="9144000" cy="947662"/>
          </a:xfrm>
          <a:prstGeom prst="rect">
            <a:avLst/>
          </a:prstGeom>
          <a:solidFill>
            <a:srgbClr val="FD760B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s-ES" sz="28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lang="es-ES" sz="2800" dirty="0" smtClean="0">
                <a:solidFill>
                  <a:srgbClr val="FFFFFF"/>
                </a:solidFill>
                <a:latin typeface="Arial"/>
                <a:cs typeface="Arial"/>
              </a:rPr>
              <a:t>nterés </a:t>
            </a:r>
            <a:r>
              <a:rPr lang="es-ES" sz="2800" dirty="0">
                <a:solidFill>
                  <a:srgbClr val="FFFFFF"/>
                </a:solidFill>
                <a:latin typeface="Arial"/>
                <a:cs typeface="Arial"/>
              </a:rPr>
              <a:t>y capacidad en el tema, pero pocos recursos y colaboración entre ellas</a:t>
            </a:r>
          </a:p>
        </p:txBody>
      </p:sp>
    </p:spTree>
    <p:extLst>
      <p:ext uri="{BB962C8B-B14F-4D97-AF65-F5344CB8AC3E}">
        <p14:creationId xmlns:p14="http://schemas.microsoft.com/office/powerpoint/2010/main" val="93752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8964" y="60091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4200" b="1" dirty="0" smtClean="0">
                <a:solidFill>
                  <a:srgbClr val="FFFF99"/>
                </a:solidFill>
                <a:latin typeface="Arial"/>
                <a:cs typeface="Arial"/>
              </a:rPr>
              <a:t>Proveedores de Alimentos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32832" y="1203232"/>
            <a:ext cx="7833063" cy="4445270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Entrevistas con 40 vendedores en el mercado, 4 supermercados, 53 restaurantes, 4 instituciones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kern="0" dirty="0" smtClean="0">
                <a:solidFill>
                  <a:schemeClr val="bg1"/>
                </a:solidFill>
                <a:latin typeface="Arial"/>
                <a:cs typeface="Arial"/>
              </a:rPr>
              <a:t>Satisfecho con intermediarios – traen lo necesario o viene de mercado mayorista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kern="0" dirty="0" smtClean="0">
                <a:solidFill>
                  <a:schemeClr val="bg1"/>
                </a:solidFill>
                <a:latin typeface="Arial"/>
                <a:cs typeface="Arial"/>
              </a:rPr>
              <a:t>Difícil encontrar todos productos deseados de sus clientes – restaurantes con huertos propios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kern="0" dirty="0" smtClean="0">
                <a:solidFill>
                  <a:schemeClr val="bg1"/>
                </a:solidFill>
                <a:latin typeface="Arial"/>
                <a:cs typeface="Arial"/>
              </a:rPr>
              <a:t>Algunas experiencias en compras directas</a:t>
            </a:r>
          </a:p>
          <a:p>
            <a:pPr lvl="1">
              <a:lnSpc>
                <a:spcPct val="50000"/>
              </a:lnSpc>
              <a:spcBef>
                <a:spcPts val="1500"/>
              </a:spcBef>
              <a:buFont typeface="Wingdings" charset="2"/>
              <a:buChar char="Ø"/>
            </a:pPr>
            <a:r>
              <a:rPr lang="es-ES" sz="2400" kern="0" dirty="0" smtClean="0">
                <a:solidFill>
                  <a:schemeClr val="bg1"/>
                </a:solidFill>
                <a:latin typeface="Arial"/>
                <a:cs typeface="Arial"/>
              </a:rPr>
              <a:t>Desafíos logísticos y tributarios</a:t>
            </a:r>
          </a:p>
          <a:p>
            <a:pPr lvl="1">
              <a:lnSpc>
                <a:spcPct val="50000"/>
              </a:lnSpc>
              <a:spcBef>
                <a:spcPts val="1500"/>
              </a:spcBef>
              <a:buFont typeface="Wingdings" charset="2"/>
              <a:buChar char="Ø"/>
            </a:pPr>
            <a:r>
              <a:rPr lang="es-ES" sz="2400" kern="0" dirty="0" smtClean="0">
                <a:solidFill>
                  <a:schemeClr val="bg1"/>
                </a:solidFill>
                <a:latin typeface="Arial"/>
                <a:cs typeface="Arial"/>
              </a:rPr>
              <a:t>Falta de buena higiene de productos</a:t>
            </a:r>
          </a:p>
          <a:p>
            <a:pPr lvl="1">
              <a:lnSpc>
                <a:spcPct val="50000"/>
              </a:lnSpc>
              <a:spcBef>
                <a:spcPts val="1500"/>
              </a:spcBef>
              <a:buFont typeface="Wingdings" charset="2"/>
              <a:buChar char="Ø"/>
            </a:pPr>
            <a:r>
              <a:rPr lang="es-ES" sz="2400" kern="0" dirty="0" smtClean="0">
                <a:solidFill>
                  <a:schemeClr val="bg1"/>
                </a:solidFill>
                <a:latin typeface="Arial"/>
                <a:cs typeface="Arial"/>
              </a:rPr>
              <a:t>No cumplen con los tiempos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endParaRPr lang="es-ES" sz="2800" kern="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73050" indent="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5642952"/>
            <a:ext cx="9144000" cy="1208781"/>
          </a:xfrm>
          <a:prstGeom prst="rect">
            <a:avLst/>
          </a:prstGeom>
          <a:solidFill>
            <a:srgbClr val="FD760B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s-ES" sz="2800" dirty="0">
                <a:solidFill>
                  <a:srgbClr val="FFFFFF"/>
                </a:solidFill>
                <a:latin typeface="Arial"/>
                <a:cs typeface="Arial"/>
              </a:rPr>
              <a:t>Interés pero poca capacidad para ampliar e intensificar sus relaciones directas con productores</a:t>
            </a:r>
          </a:p>
        </p:txBody>
      </p:sp>
    </p:spTree>
    <p:extLst>
      <p:ext uri="{BB962C8B-B14F-4D97-AF65-F5344CB8AC3E}">
        <p14:creationId xmlns:p14="http://schemas.microsoft.com/office/powerpoint/2010/main" val="298678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86339" y="60091"/>
            <a:ext cx="6148912" cy="7921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3600" b="1" dirty="0" smtClean="0">
                <a:solidFill>
                  <a:srgbClr val="FFFF99"/>
                </a:solidFill>
                <a:latin typeface="Arial"/>
                <a:cs typeface="Arial"/>
              </a:rPr>
              <a:t>Entorno Empresarial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32832" y="852289"/>
            <a:ext cx="7833063" cy="5326575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2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lang="es-ES" sz="2200" dirty="0" smtClean="0">
                <a:solidFill>
                  <a:schemeClr val="bg1"/>
                </a:solidFill>
                <a:latin typeface="Arial"/>
                <a:cs typeface="Arial"/>
              </a:rPr>
              <a:t>uchas políticas que tiene con objetivo apoya la producción local y pequeños productores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lang="es-ES" sz="2200" dirty="0" smtClean="0">
                <a:solidFill>
                  <a:schemeClr val="bg1"/>
                </a:solidFill>
                <a:latin typeface="Arial"/>
                <a:cs typeface="Arial"/>
              </a:rPr>
              <a:t>o son aplicados o en la practica van en contra eses objetivos</a:t>
            </a:r>
          </a:p>
          <a:p>
            <a:pPr lvl="1">
              <a:spcBef>
                <a:spcPts val="1500"/>
              </a:spcBef>
              <a:buFont typeface="Wingdings" charset="2"/>
              <a:buChar char="Ø"/>
            </a:pP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egulaciones de SENASA para procesadores aumento en costo que solo participa grandes</a:t>
            </a:r>
          </a:p>
          <a:p>
            <a:pPr lvl="1">
              <a:spcBef>
                <a:spcPts val="1500"/>
              </a:spcBef>
              <a:buFont typeface="Wingdings" charset="2"/>
              <a:buChar char="Ø"/>
            </a:pPr>
            <a:r>
              <a:rPr lang="es-ES" smtClean="0">
                <a:solidFill>
                  <a:schemeClr val="bg1"/>
                </a:solidFill>
                <a:latin typeface="Arial"/>
                <a:cs typeface="Arial"/>
              </a:rPr>
              <a:t>Qaliwarma 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obliga la compra local  y la usa de productos locales - boleta de un intermediario  local y proveedores abastecer toda la canasta</a:t>
            </a:r>
          </a:p>
          <a:p>
            <a:pPr lvl="1">
              <a:spcBef>
                <a:spcPts val="1500"/>
              </a:spcBef>
              <a:buFont typeface="Wingdings" charset="2"/>
              <a:buChar char="Ø"/>
            </a:pP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Min. de Producción - la formación de negocios solo cuando pasa venta de 20 mil soles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200" dirty="0" smtClean="0">
                <a:solidFill>
                  <a:schemeClr val="bg1"/>
                </a:solidFill>
                <a:latin typeface="Arial"/>
                <a:cs typeface="Arial"/>
              </a:rPr>
              <a:t>Aplicación de normas sanitarios para restaurantes varia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endParaRPr lang="es-ES" kern="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73050" indent="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016156"/>
            <a:ext cx="9144000" cy="835577"/>
          </a:xfrm>
          <a:prstGeom prst="rect">
            <a:avLst/>
          </a:prstGeom>
          <a:solidFill>
            <a:srgbClr val="FD760B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s-ES" sz="24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lang="es-ES" sz="2400" dirty="0" smtClean="0">
                <a:solidFill>
                  <a:srgbClr val="FFFFFF"/>
                </a:solidFill>
                <a:latin typeface="Arial"/>
                <a:cs typeface="Arial"/>
              </a:rPr>
              <a:t>arácter </a:t>
            </a:r>
            <a:r>
              <a:rPr lang="es-ES" sz="2400" dirty="0">
                <a:solidFill>
                  <a:srgbClr val="FFFFFF"/>
                </a:solidFill>
                <a:latin typeface="Arial"/>
                <a:cs typeface="Arial"/>
              </a:rPr>
              <a:t>multidisciplinaria de sistemas de alimentos dificulta sostener un diálogo con las entidades del </a:t>
            </a:r>
            <a:r>
              <a:rPr lang="es-ES" sz="2400" dirty="0" smtClean="0">
                <a:solidFill>
                  <a:srgbClr val="FFFFFF"/>
                </a:solidFill>
                <a:latin typeface="Arial"/>
                <a:cs typeface="Arial"/>
              </a:rPr>
              <a:t>gobiernos</a:t>
            </a:r>
            <a:endParaRPr lang="es-E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931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972" y="159900"/>
            <a:ext cx="9029696" cy="41304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515151"/>
                </a:solidFill>
              </a:rPr>
              <a:t>Theory of (induced) change</a:t>
            </a:r>
            <a:endParaRPr lang="en-US" sz="2400" dirty="0">
              <a:solidFill>
                <a:srgbClr val="51515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972" y="985032"/>
            <a:ext cx="1875363" cy="4385816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 smtClean="0">
                <a:solidFill>
                  <a:srgbClr val="515151"/>
                </a:solidFill>
              </a:rPr>
              <a:t>Local context </a:t>
            </a:r>
          </a:p>
          <a:p>
            <a:pPr lvl="0"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Smallholders with diversified livelihoods, strong links to urban sector, few options for adding value to farming outputs </a:t>
            </a:r>
          </a:p>
          <a:p>
            <a:pPr lvl="0"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Cusco among highest economic growth rates in Peru, growing middle class &amp; booming tourism industry</a:t>
            </a:r>
          </a:p>
          <a:p>
            <a:pPr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Local businesses need  quality </a:t>
            </a:r>
            <a:r>
              <a:rPr lang="en-US" sz="1000" dirty="0" err="1" smtClean="0">
                <a:solidFill>
                  <a:srgbClr val="515151"/>
                </a:solidFill>
              </a:rPr>
              <a:t>agri</a:t>
            </a:r>
            <a:r>
              <a:rPr lang="en-US" sz="1000" dirty="0" smtClean="0">
                <a:solidFill>
                  <a:srgbClr val="515151"/>
                </a:solidFill>
              </a:rPr>
              <a:t>-food, but limited local supply, forcing them to source from far away or incur risks with local suppliers</a:t>
            </a:r>
          </a:p>
          <a:p>
            <a:pPr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Many initiatives (both public and private) have been carried out to link smallholders to hotels/restaurants, but difficulty to achieve scale or sustainability </a:t>
            </a:r>
          </a:p>
          <a:p>
            <a:pPr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Collaboration across actors is essential for greater impact at scale, but limited &amp; isolated attempts to date with little trust between actors competing for limited resources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6330" y="977192"/>
            <a:ext cx="1799240" cy="437042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 smtClean="0">
                <a:solidFill>
                  <a:srgbClr val="515151"/>
                </a:solidFill>
              </a:rPr>
              <a:t>Our role in driving change </a:t>
            </a:r>
            <a:endParaRPr lang="en-US" sz="1100" dirty="0" smtClean="0">
              <a:solidFill>
                <a:srgbClr val="515151"/>
              </a:solidFill>
            </a:endParaRPr>
          </a:p>
          <a:p>
            <a:pPr lvl="0"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Generate new knowledge on the needs, realities, and </a:t>
            </a:r>
            <a:r>
              <a:rPr lang="en-US" sz="1000" dirty="0">
                <a:solidFill>
                  <a:srgbClr val="515151"/>
                </a:solidFill>
              </a:rPr>
              <a:t>aspirations of key actors in the system (consumers, farmers, businesses, NGOs, government)</a:t>
            </a:r>
          </a:p>
          <a:p>
            <a:pPr lvl="0">
              <a:spcBef>
                <a:spcPts val="600"/>
              </a:spcBef>
            </a:pPr>
            <a:r>
              <a:rPr lang="en-US" sz="1000" dirty="0">
                <a:solidFill>
                  <a:srgbClr val="515151"/>
                </a:solidFill>
              </a:rPr>
              <a:t>Facilitate joint learning on the opportunities and challenges for generating change at scale through transformation of the LFN</a:t>
            </a:r>
          </a:p>
          <a:p>
            <a:pPr lvl="0">
              <a:spcBef>
                <a:spcPts val="600"/>
              </a:spcBef>
            </a:pPr>
            <a:r>
              <a:rPr lang="en-US" sz="1000" dirty="0">
                <a:solidFill>
                  <a:srgbClr val="515151"/>
                </a:solidFill>
              </a:rPr>
              <a:t>Foster collaborative ties  among actors with potential to shape the design and performance of LFN (e.g. businesses, NGOs, government agencies, farmer organizations) </a:t>
            </a:r>
          </a:p>
          <a:p>
            <a:pPr lvl="0">
              <a:spcBef>
                <a:spcPts val="600"/>
              </a:spcBef>
            </a:pPr>
            <a:r>
              <a:rPr lang="en-US" sz="1000" dirty="0">
                <a:solidFill>
                  <a:srgbClr val="515151"/>
                </a:solidFill>
              </a:rPr>
              <a:t>Facilitate innovation in the design of interventions to improve the production, distribution &amp; marketing  of a diverse basket of locally produced </a:t>
            </a:r>
            <a:r>
              <a:rPr lang="en-US" sz="1000" dirty="0" err="1">
                <a:solidFill>
                  <a:srgbClr val="515151"/>
                </a:solidFill>
              </a:rPr>
              <a:t>agri</a:t>
            </a:r>
            <a:r>
              <a:rPr lang="en-US" sz="1000" dirty="0">
                <a:solidFill>
                  <a:srgbClr val="515151"/>
                </a:solidFill>
              </a:rPr>
              <a:t>-food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79068" y="985032"/>
            <a:ext cx="1788516" cy="460126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sz="1400" b="1" dirty="0" smtClean="0">
                <a:solidFill>
                  <a:srgbClr val="515151"/>
                </a:solidFill>
              </a:rPr>
              <a:t>Changes expected in the short term</a:t>
            </a:r>
            <a:endParaRPr lang="en-US" sz="1000" dirty="0" smtClean="0">
              <a:solidFill>
                <a:srgbClr val="515151"/>
              </a:solidFill>
            </a:endParaRPr>
          </a:p>
          <a:p>
            <a:pPr lvl="0"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New platform that facilitates dialogue &amp; actions for improved LFNs between private sector, government agencies, NGOs, producer &amp; consumer  groups</a:t>
            </a:r>
          </a:p>
          <a:p>
            <a:pPr lvl="0"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Businesses support local actors engaged in the food production &amp; marketing, either individually or in partnership with other actors</a:t>
            </a:r>
          </a:p>
          <a:p>
            <a:pPr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NGOs adopt </a:t>
            </a:r>
            <a:r>
              <a:rPr lang="en-US" sz="1000" dirty="0">
                <a:solidFill>
                  <a:srgbClr val="515151"/>
                </a:solidFill>
              </a:rPr>
              <a:t>broader </a:t>
            </a:r>
            <a:r>
              <a:rPr lang="en-US" sz="1000" dirty="0" smtClean="0">
                <a:solidFill>
                  <a:srgbClr val="515151"/>
                </a:solidFill>
              </a:rPr>
              <a:t>&amp; more nuanced strategies to support LFNs that address the needs of different local actors </a:t>
            </a:r>
            <a:endParaRPr lang="en-US" sz="1000" dirty="0">
              <a:solidFill>
                <a:srgbClr val="515151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Government </a:t>
            </a:r>
            <a:r>
              <a:rPr lang="en-US" sz="1000" dirty="0">
                <a:solidFill>
                  <a:srgbClr val="515151"/>
                </a:solidFill>
              </a:rPr>
              <a:t>agencies </a:t>
            </a:r>
            <a:r>
              <a:rPr lang="en-US" sz="1000" dirty="0" smtClean="0">
                <a:solidFill>
                  <a:srgbClr val="515151"/>
                </a:solidFill>
              </a:rPr>
              <a:t>adopt &amp; enact policies &amp; regulations to support the the provision of local foods</a:t>
            </a:r>
          </a:p>
          <a:p>
            <a:pPr lvl="0"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Producer </a:t>
            </a:r>
            <a:r>
              <a:rPr lang="en-US" sz="1000" dirty="0">
                <a:solidFill>
                  <a:srgbClr val="515151"/>
                </a:solidFill>
              </a:rPr>
              <a:t>&amp;</a:t>
            </a:r>
            <a:r>
              <a:rPr lang="en-US" sz="1000" dirty="0" smtClean="0">
                <a:solidFill>
                  <a:srgbClr val="515151"/>
                </a:solidFill>
              </a:rPr>
              <a:t> consumer organizations engage with NGOs, government, &amp; businesses on solutions to overcoming the bottlenecks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22464" y="985032"/>
            <a:ext cx="1756831" cy="4154983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 smtClean="0">
                <a:solidFill>
                  <a:srgbClr val="515151"/>
                </a:solidFill>
              </a:rPr>
              <a:t>Wider benefits </a:t>
            </a:r>
          </a:p>
          <a:p>
            <a:pPr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Improved sales and reduced risk for food service businesses in Cusco</a:t>
            </a:r>
          </a:p>
          <a:p>
            <a:pPr lvl="0"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Increased consumption of high value locally produced </a:t>
            </a:r>
            <a:r>
              <a:rPr lang="en-US" sz="1000" dirty="0" err="1" smtClean="0">
                <a:solidFill>
                  <a:srgbClr val="515151"/>
                </a:solidFill>
              </a:rPr>
              <a:t>agri</a:t>
            </a:r>
            <a:r>
              <a:rPr lang="en-US" sz="1000" dirty="0" smtClean="0">
                <a:solidFill>
                  <a:srgbClr val="515151"/>
                </a:solidFill>
              </a:rPr>
              <a:t>-food by Cusco residents with improved nutritional outcomes</a:t>
            </a:r>
          </a:p>
          <a:p>
            <a:pPr lvl="0"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Increased income by local farmers through sales to LFNs</a:t>
            </a:r>
          </a:p>
          <a:p>
            <a:pPr lvl="0"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Stronger LFNs and new LFNs emerge through knowledge and collaboration </a:t>
            </a:r>
          </a:p>
          <a:p>
            <a:pPr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More efficient &amp; effective interventions (increased confidence) by the public sector, NGOs in LFNs </a:t>
            </a:r>
          </a:p>
          <a:p>
            <a:pPr lvl="0"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Deeper and more nuanced debates about the opportunities &amp; bottlenecks for building LFN in Latin America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17959" y="2150534"/>
            <a:ext cx="9260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_tradnl" sz="1000" dirty="0" err="1" smtClean="0"/>
              <a:t>Assumptions</a:t>
            </a:r>
            <a:endParaRPr lang="es-ES_tradnl" sz="1000" dirty="0" smtClean="0"/>
          </a:p>
          <a:p>
            <a:pPr lvl="0"/>
            <a:r>
              <a:rPr lang="es-ES_tradnl" sz="1000" dirty="0" err="1" smtClean="0"/>
              <a:t>Asdf</a:t>
            </a:r>
            <a:endParaRPr lang="es-ES_tradnl" sz="1000" dirty="0" smtClean="0"/>
          </a:p>
          <a:p>
            <a:pPr lvl="0"/>
            <a:r>
              <a:rPr lang="es-ES_tradnl" sz="1000" dirty="0" err="1" smtClean="0"/>
              <a:t>Asdf</a:t>
            </a:r>
            <a:endParaRPr lang="es-ES_tradnl" sz="1000" dirty="0" smtClean="0"/>
          </a:p>
          <a:p>
            <a:pPr lvl="0"/>
            <a:r>
              <a:rPr lang="es-ES_tradnl" sz="1000" dirty="0" err="1" smtClean="0"/>
              <a:t>Asdf</a:t>
            </a:r>
            <a:endParaRPr lang="es-ES_tradnl" sz="1000" dirty="0" smtClean="0"/>
          </a:p>
          <a:p>
            <a:pPr lvl="0"/>
            <a:r>
              <a:rPr lang="es-ES_tradnl" sz="1000" dirty="0" err="1" smtClean="0"/>
              <a:t>Asdf</a:t>
            </a:r>
            <a:endParaRPr lang="es-ES_tradnl" sz="1000" dirty="0" smtClean="0"/>
          </a:p>
          <a:p>
            <a:pPr lvl="0"/>
            <a:endParaRPr lang="es-ES_tradnl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7527112" y="988378"/>
            <a:ext cx="1598076" cy="3693318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 smtClean="0">
                <a:solidFill>
                  <a:srgbClr val="515151"/>
                </a:solidFill>
              </a:rPr>
              <a:t>Assumptions  </a:t>
            </a:r>
          </a:p>
          <a:p>
            <a:pPr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Local actors in Cusco are more effective when working collaboratively </a:t>
            </a:r>
          </a:p>
          <a:p>
            <a:pPr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ICRAF has a key role to play in support of LFNs (as an objective broker &amp; critical ally)—this requires effective engagement with key partners </a:t>
            </a:r>
          </a:p>
          <a:p>
            <a:pPr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We work with businesses &amp; organizations in a way the builds on their strengths &amp; involves mutual learning </a:t>
            </a:r>
          </a:p>
          <a:p>
            <a:pPr>
              <a:spcBef>
                <a:spcPts val="600"/>
              </a:spcBef>
            </a:pPr>
            <a:r>
              <a:rPr lang="en-US" sz="1000" dirty="0" smtClean="0">
                <a:solidFill>
                  <a:srgbClr val="515151"/>
                </a:solidFill>
              </a:rPr>
              <a:t>Our local partners can build relationships with local governmental agencies so that they will be compelled to </a:t>
            </a:r>
            <a:r>
              <a:rPr lang="en-US" sz="1000" smtClean="0">
                <a:solidFill>
                  <a:srgbClr val="515151"/>
                </a:solidFill>
              </a:rPr>
              <a:t>take action</a:t>
            </a:r>
            <a:endParaRPr lang="en-US" sz="1000" dirty="0" smtClean="0">
              <a:solidFill>
                <a:srgbClr val="51515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1972" y="5910338"/>
            <a:ext cx="9029696" cy="809605"/>
          </a:xfrm>
          <a:prstGeom prst="rect">
            <a:avLst/>
          </a:prstGeom>
          <a:solidFill>
            <a:srgbClr val="FD760B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700" dirty="0" smtClean="0">
                <a:solidFill>
                  <a:srgbClr val="515151"/>
                </a:solidFill>
              </a:rPr>
              <a:t>Our ultimate impact goal: an expanding number of resilient LFNs provide opportunities for a growing number of smallholders in Cusco to benefit in a meaningful way from economic development and expanding tourism sector. </a:t>
            </a:r>
            <a:endParaRPr lang="en-US" sz="1700" dirty="0">
              <a:solidFill>
                <a:srgbClr val="51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47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920" y="502914"/>
            <a:ext cx="6299293" cy="1268509"/>
          </a:xfrm>
        </p:spPr>
        <p:txBody>
          <a:bodyPr>
            <a:normAutofit fontScale="90000"/>
          </a:bodyPr>
          <a:lstStyle/>
          <a:p>
            <a:r>
              <a:rPr lang="es-ES_tradnl" b="1" dirty="0" smtClean="0">
                <a:solidFill>
                  <a:srgbClr val="FFFF99"/>
                </a:solidFill>
                <a:latin typeface="Arial"/>
                <a:cs typeface="Arial"/>
              </a:rPr>
              <a:t>Por un teoría de cambio innovador</a:t>
            </a:r>
            <a:endParaRPr lang="es-ES_tradnl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21" y="2473307"/>
            <a:ext cx="7471706" cy="2807540"/>
          </a:xfrm>
          <a:solidFill>
            <a:schemeClr val="accent4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s-ES" sz="3200" dirty="0" smtClean="0">
                <a:solidFill>
                  <a:srgbClr val="FFFFFF"/>
                </a:solidFill>
                <a:latin typeface="Arial"/>
                <a:cs typeface="Arial"/>
              </a:rPr>
              <a:t>Aplicando viejas soluciones a nuevos problemas – urgencia de innovación en la teoría de cambio y metodológicos para enfrentar la complexidad en SAL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charset="2"/>
              <a:buChar char="Ø"/>
            </a:pPr>
            <a:endParaRPr lang="es-ES" sz="22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07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2717"/>
            <a:ext cx="7313613" cy="868362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  <a:latin typeface="Arial"/>
                <a:cs typeface="Arial"/>
              </a:rPr>
              <a:t>Gracias</a:t>
            </a:r>
            <a:endParaRPr lang="en-US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pic>
        <p:nvPicPr>
          <p:cNvPr id="3" name="Marcador de contenido 2" descr="IMG_2330.JPG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2" b="18006"/>
          <a:stretch/>
        </p:blipFill>
        <p:spPr>
          <a:xfrm>
            <a:off x="2002119" y="1011079"/>
            <a:ext cx="5573058" cy="5517802"/>
          </a:xfrm>
        </p:spPr>
      </p:pic>
    </p:spTree>
    <p:extLst>
      <p:ext uri="{BB962C8B-B14F-4D97-AF65-F5344CB8AC3E}">
        <p14:creationId xmlns:p14="http://schemas.microsoft.com/office/powerpoint/2010/main" val="339264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Inspiration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28159</TotalTime>
  <Words>1402</Words>
  <Application>Microsoft Office PowerPoint</Application>
  <PresentationFormat>Presentación en pantalla (4:3)</PresentationFormat>
  <Paragraphs>217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Goudy Old Style</vt:lpstr>
      <vt:lpstr>Impact</vt:lpstr>
      <vt:lpstr>Rockwell</vt:lpstr>
      <vt:lpstr>Wingdings</vt:lpstr>
      <vt:lpstr>Inkwell</vt:lpstr>
      <vt:lpstr>Presentación de PowerPoint</vt:lpstr>
      <vt:lpstr>Presentación de PowerPoint</vt:lpstr>
      <vt:lpstr>Presentación de PowerPoint</vt:lpstr>
      <vt:lpstr>Producción agrícola en Cusco </vt:lpstr>
      <vt:lpstr>Presentación de PowerPoint</vt:lpstr>
      <vt:lpstr>Nuestras Actividades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Theory of (induced) change</vt:lpstr>
      <vt:lpstr>Por un teoría de cambio innovador</vt:lpstr>
      <vt:lpstr>Gracias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 2004 Test Drive User</dc:creator>
  <cp:lastModifiedBy>ne</cp:lastModifiedBy>
  <cp:revision>1310</cp:revision>
  <cp:lastPrinted>2013-06-03T18:23:35Z</cp:lastPrinted>
  <dcterms:created xsi:type="dcterms:W3CDTF">2012-04-13T11:42:46Z</dcterms:created>
  <dcterms:modified xsi:type="dcterms:W3CDTF">2018-02-21T16:15:18Z</dcterms:modified>
</cp:coreProperties>
</file>