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0" r:id="rId2"/>
    <p:sldId id="434" r:id="rId3"/>
    <p:sldId id="420" r:id="rId4"/>
    <p:sldId id="366" r:id="rId5"/>
    <p:sldId id="438" r:id="rId6"/>
    <p:sldId id="440" r:id="rId7"/>
    <p:sldId id="441" r:id="rId8"/>
    <p:sldId id="442" r:id="rId9"/>
    <p:sldId id="435" r:id="rId10"/>
    <p:sldId id="436" r:id="rId11"/>
  </p:sldIdLst>
  <p:sldSz cx="9144000" cy="6858000" type="screen4x3"/>
  <p:notesSz cx="7077075" cy="85201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o Postigo" initials="" lastIdx="5" clrIdx="0"/>
  <p:cmAuthor id="1" name="Claire" initials="C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75" autoAdjust="0"/>
    <p:restoredTop sz="92294" autoAdjust="0"/>
  </p:normalViewPr>
  <p:slideViewPr>
    <p:cSldViewPr snapToGrid="0" snapToObjects="1">
      <p:cViewPr varScale="1">
        <p:scale>
          <a:sx n="76" d="100"/>
          <a:sy n="76" d="100"/>
        </p:scale>
        <p:origin x="98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FDD7E-5FD1-452A-8A2A-36427222120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680434D-A2E7-42CF-9051-7C534D062536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/>
            <a:t>Proyectos</a:t>
          </a:r>
          <a:endParaRPr lang="en-US" dirty="0"/>
        </a:p>
      </dgm:t>
    </dgm:pt>
    <dgm:pt modelId="{45527764-688D-4C6F-A162-77301DA11631}" type="parTrans" cxnId="{E5C6D531-F2AB-4EF2-945F-2982674D9FB0}">
      <dgm:prSet/>
      <dgm:spPr/>
      <dgm:t>
        <a:bodyPr/>
        <a:lstStyle/>
        <a:p>
          <a:endParaRPr lang="en-US"/>
        </a:p>
      </dgm:t>
    </dgm:pt>
    <dgm:pt modelId="{0D82BFAE-7EB4-422A-AFDC-CF693695D294}" type="sibTrans" cxnId="{E5C6D531-F2AB-4EF2-945F-2982674D9FB0}">
      <dgm:prSet/>
      <dgm:spPr/>
      <dgm:t>
        <a:bodyPr/>
        <a:lstStyle/>
        <a:p>
          <a:endParaRPr lang="en-US"/>
        </a:p>
      </dgm:t>
    </dgm:pt>
    <dgm:pt modelId="{955105BD-868B-4A38-B2B5-DEA49FD4710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Regional</a:t>
          </a:r>
        </a:p>
      </dgm:t>
    </dgm:pt>
    <dgm:pt modelId="{8B08E505-2863-45DC-B8C8-1F82A6A4371C}" type="parTrans" cxnId="{86293CD6-3A16-4CEA-B730-EA9588664128}">
      <dgm:prSet/>
      <dgm:spPr/>
      <dgm:t>
        <a:bodyPr/>
        <a:lstStyle/>
        <a:p>
          <a:endParaRPr lang="en-US"/>
        </a:p>
      </dgm:t>
    </dgm:pt>
    <dgm:pt modelId="{AEBA9CBE-0B21-40FA-BABA-C302B0AB2C9B}" type="sibTrans" cxnId="{86293CD6-3A16-4CEA-B730-EA9588664128}">
      <dgm:prSet/>
      <dgm:spPr/>
      <dgm:t>
        <a:bodyPr/>
        <a:lstStyle/>
        <a:p>
          <a:endParaRPr lang="en-US"/>
        </a:p>
      </dgm:t>
    </dgm:pt>
    <dgm:pt modelId="{F1936780-B53A-4F60-8149-98261854BD6E}">
      <dgm:prSet phldrT="[Text]"/>
      <dgm:spPr/>
      <dgm:t>
        <a:bodyPr/>
        <a:lstStyle/>
        <a:p>
          <a:r>
            <a:rPr lang="en-US" dirty="0"/>
            <a:t>Global</a:t>
          </a:r>
        </a:p>
      </dgm:t>
    </dgm:pt>
    <dgm:pt modelId="{D0A33180-3828-4AA9-8B75-8D5D0FE67793}" type="parTrans" cxnId="{F8BEFF7D-8E74-437B-AFE3-F8EA40A18D71}">
      <dgm:prSet/>
      <dgm:spPr/>
      <dgm:t>
        <a:bodyPr/>
        <a:lstStyle/>
        <a:p>
          <a:endParaRPr lang="en-US"/>
        </a:p>
      </dgm:t>
    </dgm:pt>
    <dgm:pt modelId="{8ABA3E45-F692-48E8-B5E1-B140E53E73DE}" type="sibTrans" cxnId="{F8BEFF7D-8E74-437B-AFE3-F8EA40A18D71}">
      <dgm:prSet/>
      <dgm:spPr/>
      <dgm:t>
        <a:bodyPr/>
        <a:lstStyle/>
        <a:p>
          <a:endParaRPr lang="en-US"/>
        </a:p>
      </dgm:t>
    </dgm:pt>
    <dgm:pt modelId="{DFF794A0-EDB2-4D56-93FB-4EFCFE23140F}" type="pres">
      <dgm:prSet presAssocID="{642FDD7E-5FD1-452A-8A2A-36427222120E}" presName="Name0" presStyleCnt="0">
        <dgm:presLayoutVars>
          <dgm:dir/>
          <dgm:animLvl val="lvl"/>
          <dgm:resizeHandles val="exact"/>
        </dgm:presLayoutVars>
      </dgm:prSet>
      <dgm:spPr/>
    </dgm:pt>
    <dgm:pt modelId="{820F8FF8-BC9D-4D03-B239-A891AB5120D5}" type="pres">
      <dgm:prSet presAssocID="{3680434D-A2E7-42CF-9051-7C534D062536}" presName="Name8" presStyleCnt="0"/>
      <dgm:spPr/>
    </dgm:pt>
    <dgm:pt modelId="{8E51D269-94B6-4976-AA8F-69169714A85E}" type="pres">
      <dgm:prSet presAssocID="{3680434D-A2E7-42CF-9051-7C534D062536}" presName="level" presStyleLbl="node1" presStyleIdx="0" presStyleCnt="3" custLinFactNeighborY="9291">
        <dgm:presLayoutVars>
          <dgm:chMax val="1"/>
          <dgm:bulletEnabled val="1"/>
        </dgm:presLayoutVars>
      </dgm:prSet>
      <dgm:spPr/>
    </dgm:pt>
    <dgm:pt modelId="{B94D8568-A1C1-4FB8-8363-3D222F0383FE}" type="pres">
      <dgm:prSet presAssocID="{3680434D-A2E7-42CF-9051-7C534D06253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2798028-D482-4658-BE05-91569155FDA1}" type="pres">
      <dgm:prSet presAssocID="{955105BD-868B-4A38-B2B5-DEA49FD4710A}" presName="Name8" presStyleCnt="0"/>
      <dgm:spPr/>
    </dgm:pt>
    <dgm:pt modelId="{F9730E3D-6F2E-4245-8E12-20511E6AFB6F}" type="pres">
      <dgm:prSet presAssocID="{955105BD-868B-4A38-B2B5-DEA49FD4710A}" presName="level" presStyleLbl="node1" presStyleIdx="1" presStyleCnt="3" custLinFactNeighborY="849">
        <dgm:presLayoutVars>
          <dgm:chMax val="1"/>
          <dgm:bulletEnabled val="1"/>
        </dgm:presLayoutVars>
      </dgm:prSet>
      <dgm:spPr/>
    </dgm:pt>
    <dgm:pt modelId="{47D0650B-31EF-4230-970E-8D2F17BED618}" type="pres">
      <dgm:prSet presAssocID="{955105BD-868B-4A38-B2B5-DEA49FD4710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3A82EED-3CFE-430B-8A75-51D4626F8766}" type="pres">
      <dgm:prSet presAssocID="{F1936780-B53A-4F60-8149-98261854BD6E}" presName="Name8" presStyleCnt="0"/>
      <dgm:spPr/>
    </dgm:pt>
    <dgm:pt modelId="{2B419767-32A8-43AC-A7F1-4BDE9A4EB626}" type="pres">
      <dgm:prSet presAssocID="{F1936780-B53A-4F60-8149-98261854BD6E}" presName="level" presStyleLbl="node1" presStyleIdx="2" presStyleCnt="3">
        <dgm:presLayoutVars>
          <dgm:chMax val="1"/>
          <dgm:bulletEnabled val="1"/>
        </dgm:presLayoutVars>
      </dgm:prSet>
      <dgm:spPr/>
    </dgm:pt>
    <dgm:pt modelId="{588EEAE1-5235-4303-97F3-A2141D11E1E6}" type="pres">
      <dgm:prSet presAssocID="{F1936780-B53A-4F60-8149-98261854BD6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366511B-1816-4EA0-B61E-3A96EE9C4165}" type="presOf" srcId="{642FDD7E-5FD1-452A-8A2A-36427222120E}" destId="{DFF794A0-EDB2-4D56-93FB-4EFCFE23140F}" srcOrd="0" destOrd="0" presId="urn:microsoft.com/office/officeart/2005/8/layout/pyramid1"/>
    <dgm:cxn modelId="{E5C6D531-F2AB-4EF2-945F-2982674D9FB0}" srcId="{642FDD7E-5FD1-452A-8A2A-36427222120E}" destId="{3680434D-A2E7-42CF-9051-7C534D062536}" srcOrd="0" destOrd="0" parTransId="{45527764-688D-4C6F-A162-77301DA11631}" sibTransId="{0D82BFAE-7EB4-422A-AFDC-CF693695D294}"/>
    <dgm:cxn modelId="{2364F232-3E21-4D21-A490-AEB727A71D7E}" type="presOf" srcId="{955105BD-868B-4A38-B2B5-DEA49FD4710A}" destId="{47D0650B-31EF-4230-970E-8D2F17BED618}" srcOrd="1" destOrd="0" presId="urn:microsoft.com/office/officeart/2005/8/layout/pyramid1"/>
    <dgm:cxn modelId="{0AB3467B-E8F4-4D74-B79B-9F3AED416101}" type="presOf" srcId="{F1936780-B53A-4F60-8149-98261854BD6E}" destId="{2B419767-32A8-43AC-A7F1-4BDE9A4EB626}" srcOrd="0" destOrd="0" presId="urn:microsoft.com/office/officeart/2005/8/layout/pyramid1"/>
    <dgm:cxn modelId="{F8BEFF7D-8E74-437B-AFE3-F8EA40A18D71}" srcId="{642FDD7E-5FD1-452A-8A2A-36427222120E}" destId="{F1936780-B53A-4F60-8149-98261854BD6E}" srcOrd="2" destOrd="0" parTransId="{D0A33180-3828-4AA9-8B75-8D5D0FE67793}" sibTransId="{8ABA3E45-F692-48E8-B5E1-B140E53E73DE}"/>
    <dgm:cxn modelId="{EA81A890-4402-4204-A1D7-B908DA3FB5ED}" type="presOf" srcId="{955105BD-868B-4A38-B2B5-DEA49FD4710A}" destId="{F9730E3D-6F2E-4245-8E12-20511E6AFB6F}" srcOrd="0" destOrd="0" presId="urn:microsoft.com/office/officeart/2005/8/layout/pyramid1"/>
    <dgm:cxn modelId="{6F438894-8F24-404D-AE97-EDD8EE0B0534}" type="presOf" srcId="{3680434D-A2E7-42CF-9051-7C534D062536}" destId="{8E51D269-94B6-4976-AA8F-69169714A85E}" srcOrd="0" destOrd="0" presId="urn:microsoft.com/office/officeart/2005/8/layout/pyramid1"/>
    <dgm:cxn modelId="{EE4A4FBA-829B-414B-BD6E-7774336A940E}" type="presOf" srcId="{F1936780-B53A-4F60-8149-98261854BD6E}" destId="{588EEAE1-5235-4303-97F3-A2141D11E1E6}" srcOrd="1" destOrd="0" presId="urn:microsoft.com/office/officeart/2005/8/layout/pyramid1"/>
    <dgm:cxn modelId="{86293CD6-3A16-4CEA-B730-EA9588664128}" srcId="{642FDD7E-5FD1-452A-8A2A-36427222120E}" destId="{955105BD-868B-4A38-B2B5-DEA49FD4710A}" srcOrd="1" destOrd="0" parTransId="{8B08E505-2863-45DC-B8C8-1F82A6A4371C}" sibTransId="{AEBA9CBE-0B21-40FA-BABA-C302B0AB2C9B}"/>
    <dgm:cxn modelId="{ED8C21F0-1375-4625-A124-5798580B9A24}" type="presOf" srcId="{3680434D-A2E7-42CF-9051-7C534D062536}" destId="{B94D8568-A1C1-4FB8-8363-3D222F0383FE}" srcOrd="1" destOrd="0" presId="urn:microsoft.com/office/officeart/2005/8/layout/pyramid1"/>
    <dgm:cxn modelId="{557283AC-EACB-410B-AF5D-2E583C2806D9}" type="presParOf" srcId="{DFF794A0-EDB2-4D56-93FB-4EFCFE23140F}" destId="{820F8FF8-BC9D-4D03-B239-A891AB5120D5}" srcOrd="0" destOrd="0" presId="urn:microsoft.com/office/officeart/2005/8/layout/pyramid1"/>
    <dgm:cxn modelId="{B511FAB3-C9D0-4221-A9CA-310C46BBD18B}" type="presParOf" srcId="{820F8FF8-BC9D-4D03-B239-A891AB5120D5}" destId="{8E51D269-94B6-4976-AA8F-69169714A85E}" srcOrd="0" destOrd="0" presId="urn:microsoft.com/office/officeart/2005/8/layout/pyramid1"/>
    <dgm:cxn modelId="{66179703-3417-4545-B0E1-5F3D6E0E2910}" type="presParOf" srcId="{820F8FF8-BC9D-4D03-B239-A891AB5120D5}" destId="{B94D8568-A1C1-4FB8-8363-3D222F0383FE}" srcOrd="1" destOrd="0" presId="urn:microsoft.com/office/officeart/2005/8/layout/pyramid1"/>
    <dgm:cxn modelId="{8D360556-5552-4848-BEBE-DF7E225608FF}" type="presParOf" srcId="{DFF794A0-EDB2-4D56-93FB-4EFCFE23140F}" destId="{52798028-D482-4658-BE05-91569155FDA1}" srcOrd="1" destOrd="0" presId="urn:microsoft.com/office/officeart/2005/8/layout/pyramid1"/>
    <dgm:cxn modelId="{05F2DFF6-EDBF-43D0-8862-C208CBC6C27E}" type="presParOf" srcId="{52798028-D482-4658-BE05-91569155FDA1}" destId="{F9730E3D-6F2E-4245-8E12-20511E6AFB6F}" srcOrd="0" destOrd="0" presId="urn:microsoft.com/office/officeart/2005/8/layout/pyramid1"/>
    <dgm:cxn modelId="{87B9B755-F900-4247-BB48-4B352E827C7E}" type="presParOf" srcId="{52798028-D482-4658-BE05-91569155FDA1}" destId="{47D0650B-31EF-4230-970E-8D2F17BED618}" srcOrd="1" destOrd="0" presId="urn:microsoft.com/office/officeart/2005/8/layout/pyramid1"/>
    <dgm:cxn modelId="{028A78FA-61B5-4C62-A0DB-4D6B3356DD45}" type="presParOf" srcId="{DFF794A0-EDB2-4D56-93FB-4EFCFE23140F}" destId="{73A82EED-3CFE-430B-8A75-51D4626F8766}" srcOrd="2" destOrd="0" presId="urn:microsoft.com/office/officeart/2005/8/layout/pyramid1"/>
    <dgm:cxn modelId="{C1051DB2-8CDE-41EB-B8F6-1CA1B6CEE2B3}" type="presParOf" srcId="{73A82EED-3CFE-430B-8A75-51D4626F8766}" destId="{2B419767-32A8-43AC-A7F1-4BDE9A4EB626}" srcOrd="0" destOrd="0" presId="urn:microsoft.com/office/officeart/2005/8/layout/pyramid1"/>
    <dgm:cxn modelId="{DFFED0AF-8A4B-49F8-A417-B854279B519F}" type="presParOf" srcId="{73A82EED-3CFE-430B-8A75-51D4626F8766}" destId="{588EEAE1-5235-4303-97F3-A2141D11E1E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1D269-94B6-4976-AA8F-69169714A85E}">
      <dsp:nvSpPr>
        <dsp:cNvPr id="0" name=""/>
        <dsp:cNvSpPr/>
      </dsp:nvSpPr>
      <dsp:spPr>
        <a:xfrm>
          <a:off x="2032000" y="125862"/>
          <a:ext cx="2032000" cy="1354666"/>
        </a:xfrm>
        <a:prstGeom prst="trapezoid">
          <a:avLst>
            <a:gd name="adj" fmla="val 75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Proyectos</a:t>
          </a:r>
          <a:endParaRPr lang="en-US" sz="3800" kern="1200" dirty="0"/>
        </a:p>
      </dsp:txBody>
      <dsp:txXfrm>
        <a:off x="2032000" y="125862"/>
        <a:ext cx="2032000" cy="1354666"/>
      </dsp:txXfrm>
    </dsp:sp>
    <dsp:sp modelId="{F9730E3D-6F2E-4245-8E12-20511E6AFB6F}">
      <dsp:nvSpPr>
        <dsp:cNvPr id="0" name=""/>
        <dsp:cNvSpPr/>
      </dsp:nvSpPr>
      <dsp:spPr>
        <a:xfrm>
          <a:off x="1015999" y="1366167"/>
          <a:ext cx="4064000" cy="1354666"/>
        </a:xfrm>
        <a:prstGeom prst="trapezoid">
          <a:avLst>
            <a:gd name="adj" fmla="val 7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Regional</a:t>
          </a:r>
        </a:p>
      </dsp:txBody>
      <dsp:txXfrm>
        <a:off x="1727199" y="1366167"/>
        <a:ext cx="2641600" cy="1354666"/>
      </dsp:txXfrm>
    </dsp:sp>
    <dsp:sp modelId="{2B419767-32A8-43AC-A7F1-4BDE9A4EB626}">
      <dsp:nvSpPr>
        <dsp:cNvPr id="0" name=""/>
        <dsp:cNvSpPr/>
      </dsp:nvSpPr>
      <dsp:spPr>
        <a:xfrm>
          <a:off x="0" y="2709333"/>
          <a:ext cx="6096000" cy="135466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Global</a:t>
          </a:r>
        </a:p>
      </dsp:txBody>
      <dsp:txXfrm>
        <a:off x="1066799" y="2709333"/>
        <a:ext cx="3962400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274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274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9EB46-B74A-41F6-8D63-78A41F2F272C}" type="datetimeFigureOut">
              <a:rPr lang="es-BO" smtClean="0"/>
              <a:t>21/2/2018</a:t>
            </a:fld>
            <a:endParaRPr lang="es-B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092629"/>
            <a:ext cx="3066733" cy="4274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092629"/>
            <a:ext cx="3066733" cy="4274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44712-B636-48B5-BAD4-EA79A4C96123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78850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26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26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9DDD4-6747-4B2F-8651-FDF42105D875}" type="datetimeFigureOut">
              <a:rPr lang="es-EC" smtClean="0"/>
              <a:pPr/>
              <a:t>21/2/2018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409700" y="639763"/>
            <a:ext cx="4257675" cy="3194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047054"/>
            <a:ext cx="5661660" cy="383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092628"/>
            <a:ext cx="3066733" cy="426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092628"/>
            <a:ext cx="3066733" cy="426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16F7E-BF6D-4F4D-A00D-4086347F41BD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9054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</a:t>
            </a:r>
            <a:r>
              <a:rPr lang="en-US" baseline="0" dirty="0"/>
              <a:t> </a:t>
            </a:r>
            <a:r>
              <a:rPr lang="en-US" baseline="0" dirty="0" err="1"/>
              <a:t>podemos</a:t>
            </a:r>
            <a:r>
              <a:rPr lang="en-US" baseline="0" dirty="0"/>
              <a:t> </a:t>
            </a:r>
            <a:r>
              <a:rPr lang="en-US" baseline="0" dirty="0" err="1"/>
              <a:t>trabajar</a:t>
            </a:r>
            <a:r>
              <a:rPr lang="en-US" baseline="0" dirty="0"/>
              <a:t> en </a:t>
            </a:r>
            <a:r>
              <a:rPr lang="en-US" baseline="0" dirty="0" err="1"/>
              <a:t>cada</a:t>
            </a:r>
            <a:r>
              <a:rPr lang="en-US" baseline="0" dirty="0"/>
              <a:t> </a:t>
            </a:r>
            <a:r>
              <a:rPr lang="en-US" baseline="0" dirty="0" err="1"/>
              <a:t>contexto</a:t>
            </a:r>
            <a:r>
              <a:rPr lang="en-US" baseline="0" dirty="0"/>
              <a:t>, </a:t>
            </a:r>
            <a:r>
              <a:rPr lang="en-US" baseline="0" dirty="0" err="1"/>
              <a:t>cómo</a:t>
            </a:r>
            <a:r>
              <a:rPr lang="en-US" baseline="0" dirty="0"/>
              <a:t> </a:t>
            </a:r>
            <a:r>
              <a:rPr lang="en-US" baseline="0" dirty="0" err="1"/>
              <a:t>podemos</a:t>
            </a:r>
            <a:r>
              <a:rPr lang="en-US" baseline="0" dirty="0"/>
              <a:t> </a:t>
            </a:r>
            <a:r>
              <a:rPr lang="en-US" baseline="0" dirty="0" err="1"/>
              <a:t>encontrar</a:t>
            </a:r>
            <a:r>
              <a:rPr lang="en-US" baseline="0" dirty="0"/>
              <a:t> </a:t>
            </a:r>
            <a:r>
              <a:rPr lang="en-US" baseline="0" dirty="0" err="1"/>
              <a:t>principios</a:t>
            </a:r>
            <a:r>
              <a:rPr lang="en-US" baseline="0" dirty="0"/>
              <a:t> </a:t>
            </a:r>
            <a:r>
              <a:rPr lang="en-US" baseline="0" dirty="0" err="1"/>
              <a:t>contextualizadas</a:t>
            </a:r>
            <a:r>
              <a:rPr lang="en-US" baseline="0" dirty="0"/>
              <a:t> </a:t>
            </a:r>
            <a:r>
              <a:rPr lang="en-US" baseline="0" dirty="0" err="1"/>
              <a:t>que</a:t>
            </a:r>
            <a:r>
              <a:rPr lang="en-US" baseline="0" dirty="0"/>
              <a:t> </a:t>
            </a:r>
            <a:r>
              <a:rPr lang="en-US" baseline="0" dirty="0" err="1"/>
              <a:t>pueden</a:t>
            </a:r>
            <a:r>
              <a:rPr lang="en-US" baseline="0" dirty="0"/>
              <a:t> </a:t>
            </a:r>
            <a:r>
              <a:rPr lang="en-US" baseline="0" dirty="0" err="1"/>
              <a:t>inspirar</a:t>
            </a:r>
            <a:r>
              <a:rPr lang="en-US" baseline="0" dirty="0"/>
              <a:t> a </a:t>
            </a:r>
            <a:r>
              <a:rPr lang="en-US" baseline="0" dirty="0" err="1"/>
              <a:t>otros</a:t>
            </a:r>
            <a:r>
              <a:rPr lang="en-US" baseline="0" dirty="0"/>
              <a:t>? Como </a:t>
            </a:r>
            <a:r>
              <a:rPr lang="en-US" baseline="0" dirty="0" err="1"/>
              <a:t>podemos</a:t>
            </a:r>
            <a:r>
              <a:rPr lang="en-US" baseline="0" dirty="0"/>
              <a:t> </a:t>
            </a:r>
            <a:r>
              <a:rPr lang="en-US" baseline="0" dirty="0" err="1"/>
              <a:t>explicar</a:t>
            </a:r>
            <a:r>
              <a:rPr lang="en-US" baseline="0" dirty="0"/>
              <a:t>, no solo </a:t>
            </a:r>
            <a:r>
              <a:rPr lang="en-US" baseline="0" dirty="0" err="1"/>
              <a:t>describir</a:t>
            </a:r>
            <a:r>
              <a:rPr lang="en-US" baseline="0" dirty="0"/>
              <a:t>? (</a:t>
            </a:r>
            <a:r>
              <a:rPr lang="en-US" baseline="0" dirty="0" err="1"/>
              <a:t>reto</a:t>
            </a:r>
            <a:r>
              <a:rPr lang="en-US" baseline="0" dirty="0"/>
              <a:t> del taller de </a:t>
            </a:r>
            <a:r>
              <a:rPr lang="en-US" baseline="0" dirty="0" err="1"/>
              <a:t>redaccion</a:t>
            </a:r>
            <a:r>
              <a:rPr lang="en-US" baseline="0" dirty="0"/>
              <a:t>) </a:t>
            </a:r>
            <a:r>
              <a:rPr lang="en-US" baseline="0" dirty="0" err="1"/>
              <a:t>Ser</a:t>
            </a:r>
            <a:r>
              <a:rPr lang="en-US" baseline="0" dirty="0"/>
              <a:t> mas de la </a:t>
            </a:r>
            <a:r>
              <a:rPr lang="en-US" baseline="0" dirty="0" err="1"/>
              <a:t>suma</a:t>
            </a:r>
            <a:r>
              <a:rPr lang="en-US" baseline="0" dirty="0"/>
              <a:t> de </a:t>
            </a:r>
            <a:r>
              <a:rPr lang="en-US" baseline="0" dirty="0" err="1"/>
              <a:t>nuestros</a:t>
            </a:r>
            <a:r>
              <a:rPr lang="en-US" baseline="0" dirty="0"/>
              <a:t> </a:t>
            </a:r>
            <a:r>
              <a:rPr lang="en-US" baseline="0" dirty="0" err="1"/>
              <a:t>proyectos</a:t>
            </a:r>
            <a:r>
              <a:rPr lang="en-US" baseline="0" dirty="0"/>
              <a:t>, </a:t>
            </a:r>
            <a:r>
              <a:rPr lang="en-US" baseline="0" dirty="0" err="1"/>
              <a:t>impacto</a:t>
            </a:r>
            <a:r>
              <a:rPr lang="en-US" baseline="0" dirty="0"/>
              <a:t> </a:t>
            </a:r>
            <a:r>
              <a:rPr lang="en-US" baseline="0" dirty="0" err="1"/>
              <a:t>colectivo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16F7E-BF6D-4F4D-A00D-4086347F41BD}" type="slidenum">
              <a:rPr lang="es-EC" smtClean="0"/>
              <a:pPr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70849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MCS </a:t>
            </a:r>
            <a:r>
              <a:rPr lang="en-US" dirty="0" err="1"/>
              <a:t>Nutricion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16F7E-BF6D-4F4D-A00D-4086347F41BD}" type="slidenum">
              <a:rPr lang="es-EC" smtClean="0"/>
              <a:pPr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1276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2352"/>
            <a:ext cx="9144000" cy="17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432408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31044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6767" y="313267"/>
            <a:ext cx="18415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1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59050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5477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5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4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agroecology/knowledge/10-elements/co-creation-knowledge/es/" TargetMode="External"/><Relationship Id="rId13" Type="http://schemas.openxmlformats.org/officeDocument/2006/relationships/image" Target="../media/image18.png"/><Relationship Id="rId18" Type="http://schemas.openxmlformats.org/officeDocument/2006/relationships/hyperlink" Target="http://www.fao.org/agroecology/knowledge/10-elements/culture-food-traditions/es/" TargetMode="External"/><Relationship Id="rId3" Type="http://schemas.openxmlformats.org/officeDocument/2006/relationships/hyperlink" Target="http://www.fao.org/agroecology/knowledge/10-elements/balance/es/" TargetMode="External"/><Relationship Id="rId21" Type="http://schemas.openxmlformats.org/officeDocument/2006/relationships/image" Target="../media/image22.png"/><Relationship Id="rId7" Type="http://schemas.openxmlformats.org/officeDocument/2006/relationships/image" Target="../media/image15.png"/><Relationship Id="rId12" Type="http://schemas.openxmlformats.org/officeDocument/2006/relationships/hyperlink" Target="http://www.fao.org/agroecology/knowledge/10-elements/synergies/es/" TargetMode="External"/><Relationship Id="rId17" Type="http://schemas.openxmlformats.org/officeDocument/2006/relationships/image" Target="../media/image20.png"/><Relationship Id="rId2" Type="http://schemas.openxmlformats.org/officeDocument/2006/relationships/hyperlink" Target="http://www.fao.org/agroecology/knowledge/10-elements/efficiency/es/" TargetMode="External"/><Relationship Id="rId16" Type="http://schemas.openxmlformats.org/officeDocument/2006/relationships/hyperlink" Target="http://www.fao.org/agroecology/knowledge/10-elements/circular-economy/es/" TargetMode="External"/><Relationship Id="rId20" Type="http://schemas.openxmlformats.org/officeDocument/2006/relationships/hyperlink" Target="http://www.fao.org/agroecology/knowledge/10-elements/land-natural-resources-governance/es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19.png"/><Relationship Id="rId10" Type="http://schemas.openxmlformats.org/officeDocument/2006/relationships/hyperlink" Target="http://www.fao.org/agroecology/knowledge/10-elements/recycling/es/" TargetMode="External"/><Relationship Id="rId19" Type="http://schemas.openxmlformats.org/officeDocument/2006/relationships/image" Target="../media/image21.png"/><Relationship Id="rId4" Type="http://schemas.openxmlformats.org/officeDocument/2006/relationships/hyperlink" Target="http://www.fao.org/agroecology/knowledge/10-elements/diversity/es/" TargetMode="External"/><Relationship Id="rId9" Type="http://schemas.openxmlformats.org/officeDocument/2006/relationships/image" Target="../media/image16.png"/><Relationship Id="rId14" Type="http://schemas.openxmlformats.org/officeDocument/2006/relationships/hyperlink" Target="http://www.fao.org/agroecology/knowledge/10-elements/human-social-value/es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543"/>
            <a:ext cx="8229600" cy="755508"/>
          </a:xfrm>
        </p:spPr>
        <p:txBody>
          <a:bodyPr/>
          <a:lstStyle/>
          <a:p>
            <a:r>
              <a:rPr lang="es-EC" dirty="0">
                <a:solidFill>
                  <a:schemeClr val="tx2"/>
                </a:solidFill>
                <a:latin typeface="Bootstrap Alternate Pro" panose="02000000000000000000" pitchFamily="50" charset="0"/>
              </a:rPr>
              <a:t>¿Por qué hacer síntesis?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37491"/>
            <a:ext cx="8229600" cy="45286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BO" dirty="0"/>
              <a:t>Complejidad de los problemas</a:t>
            </a:r>
          </a:p>
          <a:p>
            <a:pPr>
              <a:lnSpc>
                <a:spcPct val="150000"/>
              </a:lnSpc>
            </a:pPr>
            <a:r>
              <a:rPr lang="es-BO" dirty="0"/>
              <a:t>Superar el análisis de casos</a:t>
            </a:r>
          </a:p>
          <a:p>
            <a:pPr>
              <a:lnSpc>
                <a:spcPct val="150000"/>
              </a:lnSpc>
            </a:pPr>
            <a:r>
              <a:rPr lang="es-BO" dirty="0"/>
              <a:t>Nuevo conocimiento</a:t>
            </a:r>
          </a:p>
          <a:p>
            <a:pPr>
              <a:lnSpc>
                <a:spcPct val="150000"/>
              </a:lnSpc>
            </a:pPr>
            <a:r>
              <a:rPr lang="es-BO" dirty="0"/>
              <a:t>Buscar principios y patrones, no recetas o ejemplos aislados</a:t>
            </a:r>
          </a:p>
        </p:txBody>
      </p:sp>
    </p:spTree>
    <p:extLst>
      <p:ext uri="{BB962C8B-B14F-4D97-AF65-F5344CB8AC3E}">
        <p14:creationId xmlns:p14="http://schemas.microsoft.com/office/powerpoint/2010/main" val="214644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>
                <a:solidFill>
                  <a:schemeClr val="tx2"/>
                </a:solidFill>
                <a:latin typeface="Bootstrap Alternate Pro" panose="02000000000000000000" pitchFamily="50" charset="0"/>
              </a:rPr>
              <a:t>Maneras para facilitar la comparación y síntesis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s-EC" dirty="0"/>
              <a:t>Marcos conceptuales compartidos Y/O</a:t>
            </a:r>
          </a:p>
          <a:p>
            <a:pPr marL="457200" indent="-457200">
              <a:buFont typeface="Arial"/>
              <a:buAutoNum type="arabicPeriod"/>
            </a:pPr>
            <a:r>
              <a:rPr lang="es-EC" dirty="0"/>
              <a:t>Preguntas similares Y/O</a:t>
            </a:r>
          </a:p>
          <a:p>
            <a:pPr marL="457200" indent="-457200">
              <a:buFont typeface="Arial"/>
              <a:buAutoNum type="arabicPeriod"/>
            </a:pPr>
            <a:r>
              <a:rPr lang="es-EC" dirty="0"/>
              <a:t>Indicadores comunes Y/O</a:t>
            </a:r>
          </a:p>
          <a:p>
            <a:pPr marL="457200" indent="-457200">
              <a:buFont typeface="Arial"/>
              <a:buAutoNum type="arabicPeriod"/>
            </a:pPr>
            <a:r>
              <a:rPr lang="es-EC" dirty="0"/>
              <a:t>Métodos en común Y/O (Ej. DRP, CMS)</a:t>
            </a:r>
          </a:p>
          <a:p>
            <a:pPr marL="457200" indent="-457200">
              <a:buAutoNum type="arabicPeriod"/>
            </a:pPr>
            <a:r>
              <a:rPr lang="es-EC" dirty="0"/>
              <a:t>Elemento de diseño (Ej. Entender mercados locales)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r>
              <a:rPr lang="es-EC" u="sng" dirty="0"/>
              <a:t>Protocolos</a:t>
            </a:r>
            <a:r>
              <a:rPr lang="es-EC" dirty="0"/>
              <a:t> común = tiene todo compartido</a:t>
            </a:r>
          </a:p>
          <a:p>
            <a:pPr marL="0" indent="0">
              <a:buNone/>
            </a:pPr>
            <a:r>
              <a:rPr lang="es-EC" u="sng" dirty="0"/>
              <a:t>Plan</a:t>
            </a:r>
            <a:r>
              <a:rPr lang="es-EC" dirty="0"/>
              <a:t> </a:t>
            </a:r>
            <a:r>
              <a:rPr lang="es-EC" dirty="0" err="1"/>
              <a:t>com</a:t>
            </a:r>
            <a:r>
              <a:rPr lang="en-US" dirty="0" err="1"/>
              <a:t>ún</a:t>
            </a:r>
            <a:r>
              <a:rPr lang="en-US" dirty="0"/>
              <a:t> =</a:t>
            </a:r>
            <a:r>
              <a:rPr lang="es-EC" dirty="0"/>
              <a:t> tiene parcialmente compartido</a:t>
            </a:r>
          </a:p>
        </p:txBody>
      </p:sp>
    </p:spTree>
    <p:extLst>
      <p:ext uri="{BB962C8B-B14F-4D97-AF65-F5344CB8AC3E}">
        <p14:creationId xmlns:p14="http://schemas.microsoft.com/office/powerpoint/2010/main" val="3451700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7839204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Nivel de síntesis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581937E-0AEA-4EA9-9F82-07DDE8C1B442}"/>
              </a:ext>
            </a:extLst>
          </p:cNvPr>
          <p:cNvCxnSpPr>
            <a:cxnSpLocks/>
          </p:cNvCxnSpPr>
          <p:nvPr/>
        </p:nvCxnSpPr>
        <p:spPr>
          <a:xfrm>
            <a:off x="5707464" y="2613754"/>
            <a:ext cx="2200589" cy="26013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B0ACE0D-B7B0-4468-AEEB-A9EDEC17C67D}"/>
              </a:ext>
            </a:extLst>
          </p:cNvPr>
          <p:cNvSpPr txBox="1"/>
          <p:nvPr/>
        </p:nvSpPr>
        <p:spPr>
          <a:xfrm>
            <a:off x="6717323" y="3336053"/>
            <a:ext cx="2381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Grupos</a:t>
            </a:r>
            <a:r>
              <a:rPr lang="en-US" sz="2400" dirty="0"/>
              <a:t> </a:t>
            </a:r>
            <a:r>
              <a:rPr lang="en-US" sz="2400" dirty="0" err="1"/>
              <a:t>Tematicos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7892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027" name="Picture 3" descr="C:\Users\Claire\Dropbox\mcknight\ToC\TdC Andes-page-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08591" cy="6583362"/>
          </a:xfrm>
          <a:prstGeom prst="rect">
            <a:avLst/>
          </a:prstGeom>
          <a:noFill/>
        </p:spPr>
      </p:pic>
      <p:sp>
        <p:nvSpPr>
          <p:cNvPr id="7" name="6 Elipse"/>
          <p:cNvSpPr/>
          <p:nvPr/>
        </p:nvSpPr>
        <p:spPr>
          <a:xfrm>
            <a:off x="4804011" y="1346479"/>
            <a:ext cx="2119303" cy="974028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5 Elipse"/>
          <p:cNvSpPr/>
          <p:nvPr/>
        </p:nvSpPr>
        <p:spPr>
          <a:xfrm>
            <a:off x="2893324" y="3698543"/>
            <a:ext cx="1910687" cy="1640153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5 Elipse"/>
          <p:cNvSpPr/>
          <p:nvPr/>
        </p:nvSpPr>
        <p:spPr>
          <a:xfrm>
            <a:off x="4804011" y="2383004"/>
            <a:ext cx="3563612" cy="52542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Right Arrow 3"/>
          <p:cNvSpPr/>
          <p:nvPr/>
        </p:nvSpPr>
        <p:spPr>
          <a:xfrm>
            <a:off x="0" y="5788325"/>
            <a:ext cx="457200" cy="34048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6216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00A24-3863-4073-BCA5-69A8376FE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430"/>
            <a:ext cx="9144000" cy="60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3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D47D33-EE87-4ED1-801A-6C0F5C4E5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399"/>
            <a:ext cx="9144000" cy="645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9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1AEF70-FFA3-485C-BF4B-9A8547236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430"/>
            <a:ext cx="9144000" cy="60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5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2B859-5A80-4482-B42A-5EDD48BB8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430"/>
            <a:ext cx="9144000" cy="60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36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FF924F-9AF4-41F9-908F-6E75390F4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822" y="5433"/>
            <a:ext cx="8424721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 tooltip="Opens internal link in current window"/>
              </a:rPr>
              <a:t>Eficiencia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Optimización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uso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recursos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naturales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agricultura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.  Si se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usan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insumos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con mayor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eficiencia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, se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necesitarán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menos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recursos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externos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 se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reducirán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efectos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negativos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su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uso</a:t>
            </a:r>
            <a:r>
              <a:rPr kumimoji="0" lang="en-US" altLang="en-US" sz="1200" b="0" i="0" u="sng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 tooltip="Opens internal link in current window"/>
              </a:rPr>
              <a:t>[...]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3B4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3" tooltip="Balance"/>
              </a:rPr>
              <a:t> 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                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3B4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3" tooltip="Opens internal link in current window"/>
              </a:rPr>
              <a:t>Equilibrio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Conseguir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condiciones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favorables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suelos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 la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autorregulación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dentro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sistema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alimentario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. Los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ecosistemas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naturales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tienen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capacidad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autorregularse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lograr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un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equilibrio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natural entre las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plagas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, las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enfermedades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3" tooltip="Opens internal link in current window"/>
              </a:rPr>
              <a:t>[...]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3B4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         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3B4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4" tooltip="Opens internal link in current window"/>
              </a:rPr>
              <a:t>Diversidad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Maximizar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las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especies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recursos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genéticos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el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tiempo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y el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espacio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dentro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. 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un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sistema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agrícola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diversificación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condición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la que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diferentes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elementos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funcionan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manera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armónica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B4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6CA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4" tooltip="Opens internal link in current window"/>
              </a:rPr>
              <a:t>[...]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3B4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Efficiency">
            <a:hlinkClick r:id="rId2" tooltip="Efficiency"/>
            <a:extLst>
              <a:ext uri="{FF2B5EF4-FFF2-40B4-BE49-F238E27FC236}">
                <a16:creationId xmlns:a16="http://schemas.microsoft.com/office/drawing/2014/main" id="{79D47CA2-CB71-419F-8E16-ED67DEA8E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6" y="44600"/>
            <a:ext cx="646331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Balance">
            <a:hlinkClick r:id="rId3" tooltip="Balance"/>
            <a:extLst>
              <a:ext uri="{FF2B5EF4-FFF2-40B4-BE49-F238E27FC236}">
                <a16:creationId xmlns:a16="http://schemas.microsoft.com/office/drawing/2014/main" id="{E151518C-9413-4272-B079-A228F25CF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" y="697653"/>
            <a:ext cx="646332" cy="6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versity">
            <a:hlinkClick r:id="rId4" tooltip="Diversity"/>
            <a:extLst>
              <a:ext uri="{FF2B5EF4-FFF2-40B4-BE49-F238E27FC236}">
                <a16:creationId xmlns:a16="http://schemas.microsoft.com/office/drawing/2014/main" id="{CF59DFD6-56B9-4CE1-A014-B1492BD71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78" y="1329028"/>
            <a:ext cx="618758" cy="61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o-creation of knowledge and transdisciplinary approaches for innovation">
            <a:hlinkClick r:id="rId8" tooltip="Co-creation of knowledge and transdisciplinary approaches for innovation"/>
            <a:extLst>
              <a:ext uri="{FF2B5EF4-FFF2-40B4-BE49-F238E27FC236}">
                <a16:creationId xmlns:a16="http://schemas.microsoft.com/office/drawing/2014/main" id="{E5678A5B-B869-471F-A86E-1FFE12B4E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" y="2067270"/>
            <a:ext cx="621470" cy="62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cycling">
            <a:hlinkClick r:id="rId10" tooltip="Recycling"/>
            <a:extLst>
              <a:ext uri="{FF2B5EF4-FFF2-40B4-BE49-F238E27FC236}">
                <a16:creationId xmlns:a16="http://schemas.microsoft.com/office/drawing/2014/main" id="{41B33F2A-6058-4A7B-BF25-E0EA10B57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0" y="2822955"/>
            <a:ext cx="618758" cy="61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ynergies">
            <a:hlinkClick r:id="rId12" tooltip="Synergies"/>
            <a:extLst>
              <a:ext uri="{FF2B5EF4-FFF2-40B4-BE49-F238E27FC236}">
                <a16:creationId xmlns:a16="http://schemas.microsoft.com/office/drawing/2014/main" id="{3CEAF5A4-7DEE-459F-8A47-55306EFF2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" y="3503838"/>
            <a:ext cx="621470" cy="62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uman and social value">
            <a:hlinkClick r:id="rId14" tooltip="Human and social value"/>
            <a:extLst>
              <a:ext uri="{FF2B5EF4-FFF2-40B4-BE49-F238E27FC236}">
                <a16:creationId xmlns:a16="http://schemas.microsoft.com/office/drawing/2014/main" id="{E6254E01-21FE-412C-B852-CACB8CD5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8" y="4194047"/>
            <a:ext cx="621470" cy="62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ircular economy">
            <a:hlinkClick r:id="rId16" tooltip="Circular economy"/>
            <a:extLst>
              <a:ext uri="{FF2B5EF4-FFF2-40B4-BE49-F238E27FC236}">
                <a16:creationId xmlns:a16="http://schemas.microsoft.com/office/drawing/2014/main" id="{74DD5667-1AF2-43D5-8C7C-545E23CF3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0534"/>
            <a:ext cx="618758" cy="61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ulture and food traditions">
            <a:hlinkClick r:id="rId18" tooltip="Culture and food traditions"/>
            <a:extLst>
              <a:ext uri="{FF2B5EF4-FFF2-40B4-BE49-F238E27FC236}">
                <a16:creationId xmlns:a16="http://schemas.microsoft.com/office/drawing/2014/main" id="{E5B4044B-439A-49CC-9EB6-D8D481DDC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4" y="5556379"/>
            <a:ext cx="546745" cy="54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Land and natural resources governance">
            <a:hlinkClick r:id="rId20" tooltip="Land and natural resources governance"/>
            <a:extLst>
              <a:ext uri="{FF2B5EF4-FFF2-40B4-BE49-F238E27FC236}">
                <a16:creationId xmlns:a16="http://schemas.microsoft.com/office/drawing/2014/main" id="{EF6E207E-4D9D-402C-8AD8-BEF67129D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8" y="6290592"/>
            <a:ext cx="546745" cy="54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3FA4B5-DD9A-478D-80BC-7AB908B1F390}"/>
              </a:ext>
            </a:extLst>
          </p:cNvPr>
          <p:cNvSpPr txBox="1"/>
          <p:nvPr/>
        </p:nvSpPr>
        <p:spPr>
          <a:xfrm>
            <a:off x="565606" y="6312339"/>
            <a:ext cx="8578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Gobernanza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 de la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tierra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 y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los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recursos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20" tooltip="Opens internal link in current window"/>
              </a:rPr>
              <a:t>naturales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Reconocer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productores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como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administradores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sostenibles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custodios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recursos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naturales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genéticos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prestarles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apoyo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a ese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respecto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D201FD-DCAE-40D5-A11C-70F1B28FBB77}"/>
              </a:ext>
            </a:extLst>
          </p:cNvPr>
          <p:cNvSpPr txBox="1"/>
          <p:nvPr/>
        </p:nvSpPr>
        <p:spPr>
          <a:xfrm>
            <a:off x="638854" y="5551928"/>
            <a:ext cx="857755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en-US" sz="14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8" tooltip="Opens internal link in current window"/>
              </a:rPr>
              <a:t>Cultura</a:t>
            </a:r>
            <a:r>
              <a:rPr lang="en-US" altLang="en-US" sz="14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8" tooltip="Opens internal link in current window"/>
              </a:rPr>
              <a:t> y </a:t>
            </a:r>
            <a:r>
              <a:rPr lang="en-US" altLang="en-US" sz="14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8" tooltip="Opens internal link in current window"/>
              </a:rPr>
              <a:t>tradiciones</a:t>
            </a:r>
            <a:r>
              <a:rPr lang="en-US" altLang="en-US" sz="14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8" tooltip="Opens internal link in current window"/>
              </a:rPr>
              <a:t> </a:t>
            </a:r>
            <a:r>
              <a:rPr lang="en-US" altLang="en-US" sz="14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8" tooltip="Opens internal link in current window"/>
              </a:rPr>
              <a:t>alimentarias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Unas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dietas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saludables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diversificadas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apropiadas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desde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el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punto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vista cultural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ofrecen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buena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nutrición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garantizan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al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mismo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tiempo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salud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ecosistemas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67D51-5DDD-4056-9524-7540838EBBD1}"/>
              </a:ext>
            </a:extLst>
          </p:cNvPr>
          <p:cNvSpPr txBox="1"/>
          <p:nvPr/>
        </p:nvSpPr>
        <p:spPr>
          <a:xfrm>
            <a:off x="673294" y="4833128"/>
            <a:ext cx="8380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6" tooltip="Opens internal link in current window"/>
              </a:rPr>
              <a:t>Economía</a:t>
            </a:r>
            <a:r>
              <a:rPr lang="en-US" altLang="en-US" sz="14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6" tooltip="Opens internal link in current window"/>
              </a:rPr>
              <a:t> circular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Soluciones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 y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mercados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 que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crean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círculos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virtuosos. Los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ingresos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sean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monetarios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o no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monetarios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)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deben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ser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justos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suficientes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para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sostener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medios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vida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garantizar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seguridad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4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alimentaria</a:t>
            </a:r>
            <a:r>
              <a:rPr lang="en-US" altLang="en-US" sz="14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9B225-99DC-405C-9018-104DEBF6186F}"/>
              </a:ext>
            </a:extLst>
          </p:cNvPr>
          <p:cNvSpPr txBox="1"/>
          <p:nvPr/>
        </p:nvSpPr>
        <p:spPr>
          <a:xfrm>
            <a:off x="638854" y="4186797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4" tooltip="Opens internal link in current window"/>
              </a:rPr>
              <a:t>Valor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4" tooltip="Opens internal link in current window"/>
              </a:rPr>
              <a:t>humano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4" tooltip="Opens internal link in current window"/>
              </a:rPr>
              <a:t> y social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Fomentar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basados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cultura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identidad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tradición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innovación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conocimientos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comunidades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medios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vida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locales,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favoreciendo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dinámica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social que se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centra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el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papel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4" tooltip="Opens internal link in current window"/>
              </a:rPr>
              <a:t>[...]</a:t>
            </a:r>
            <a:endParaRPr lang="en-US" altLang="en-US" sz="1200" dirty="0">
              <a:solidFill>
                <a:srgbClr val="003B43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1EB06-D5D5-437F-AB98-8DB6A746C8A5}"/>
              </a:ext>
            </a:extLst>
          </p:cNvPr>
          <p:cNvSpPr txBox="1"/>
          <p:nvPr/>
        </p:nvSpPr>
        <p:spPr>
          <a:xfrm>
            <a:off x="642975" y="3537284"/>
            <a:ext cx="823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2" tooltip="Opens internal link in current window"/>
              </a:rPr>
              <a:t>Sinergias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Diseño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con un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ensamblaje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óptimo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cultivos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animales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promoción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simultánea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funciones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ecológicas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para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autorregulación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Sacar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provecho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sinergias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2" tooltip="Opens internal link in current window"/>
              </a:rPr>
              <a:t>[...]</a:t>
            </a:r>
            <a:endParaRPr lang="en-US" altLang="en-US" sz="1200" dirty="0">
              <a:solidFill>
                <a:srgbClr val="003B43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228B7-3E23-4E16-A27B-6412CAA13DB9}"/>
              </a:ext>
            </a:extLst>
          </p:cNvPr>
          <p:cNvSpPr txBox="1"/>
          <p:nvPr/>
        </p:nvSpPr>
        <p:spPr>
          <a:xfrm>
            <a:off x="652775" y="2908420"/>
            <a:ext cx="8380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0" tooltip="Opens internal link in current window"/>
              </a:rPr>
              <a:t>Reciclado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Reutilización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nutrientes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biomasa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presentes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el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agrícola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aumento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uso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recursos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renovables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para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promover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saludables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  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10" tooltip="Opens internal link in current window"/>
              </a:rPr>
              <a:t>[...]</a:t>
            </a:r>
            <a:endParaRPr lang="en-US" altLang="en-US" sz="1200" dirty="0">
              <a:solidFill>
                <a:srgbClr val="003B43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A4CA9-B3A2-4908-A889-4C576DA006A8}"/>
              </a:ext>
            </a:extLst>
          </p:cNvPr>
          <p:cNvSpPr txBox="1"/>
          <p:nvPr/>
        </p:nvSpPr>
        <p:spPr>
          <a:xfrm>
            <a:off x="652775" y="2130622"/>
            <a:ext cx="842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8" tooltip="Opens internal link in current window"/>
              </a:rPr>
              <a:t>Creación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8" tooltip="Opens internal link in current window"/>
              </a:rPr>
              <a:t>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8" tooltip="Opens internal link in current window"/>
              </a:rPr>
              <a:t>conjunta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8" tooltip="Opens internal link in current window"/>
              </a:rPr>
              <a:t> de </a:t>
            </a:r>
            <a:r>
              <a:rPr lang="en-US" altLang="en-US" sz="1200" dirty="0" err="1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  <a:hlinkClick r:id="rId8" tooltip="Opens internal link in current window"/>
              </a:rPr>
              <a:t>conocimientos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Conocimientos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tradicionales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innovación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para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crear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alimentarios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sostenibles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basados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las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necesidades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 y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ecosistemas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locales. La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agroecología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se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basa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un gran </a:t>
            </a:r>
            <a:r>
              <a:rPr lang="en-US" altLang="en-US" sz="1200" dirty="0" err="1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volumen</a:t>
            </a:r>
            <a:r>
              <a:rPr lang="en-US" altLang="en-US" sz="1200" dirty="0">
                <a:solidFill>
                  <a:srgbClr val="003B4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altLang="en-US" sz="1200" dirty="0">
                <a:solidFill>
                  <a:srgbClr val="0D6CAC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[...]</a:t>
            </a:r>
          </a:p>
        </p:txBody>
      </p:sp>
    </p:spTree>
    <p:extLst>
      <p:ext uri="{BB962C8B-B14F-4D97-AF65-F5344CB8AC3E}">
        <p14:creationId xmlns:p14="http://schemas.microsoft.com/office/powerpoint/2010/main" val="3337009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0"/>
            <a:ext cx="8839200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La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Evolución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Agroecológica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vista a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través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de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los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niveles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de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Transición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 de Steve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cs typeface="Calibri" pitchFamily="34" charset="0"/>
              </a:rPr>
              <a:t>Gliessman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ndara" panose="020E0502030303020204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" y="6605088"/>
            <a:ext cx="8877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srgbClr val="000000"/>
                </a:solidFill>
                <a:latin typeface="Calibri" panose="020F0502020204030204" pitchFamily="34" charset="0"/>
              </a:rPr>
              <a:t>Fuente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Gliessman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S.R. (2015) 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Agroecology: the ecology of sustainable food systems.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3rd Edition.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CRC Press/Taylor &amp; Francis: Boca Raton, FL.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34200" y="2920722"/>
            <a:ext cx="633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1998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ight Brace 3"/>
          <p:cNvSpPr/>
          <p:nvPr/>
        </p:nvSpPr>
        <p:spPr bwMode="auto">
          <a:xfrm>
            <a:off x="6547104" y="2133600"/>
            <a:ext cx="387096" cy="2133600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7284720" y="2104946"/>
            <a:ext cx="356616" cy="3381454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Right Brace 11"/>
          <p:cNvSpPr/>
          <p:nvPr/>
        </p:nvSpPr>
        <p:spPr bwMode="auto">
          <a:xfrm>
            <a:off x="8094730" y="2104946"/>
            <a:ext cx="178308" cy="4219654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4036" y="3474720"/>
            <a:ext cx="60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  <a:r>
              <a:rPr lang="en-US" sz="1000" baseline="300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5800" y="3937774"/>
            <a:ext cx="60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2015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38110" y="1447800"/>
          <a:ext cx="6286499" cy="488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9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Nivel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Escala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Estudios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Ecológicos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Práctica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y </a:t>
                      </a:r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Colaboración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Agricultores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Cambio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Social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1.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Incrementar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la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eficiencia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de la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agricultura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industrial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Finca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1" dirty="0" err="1">
                          <a:latin typeface="Calibri" panose="020F0502020204030204" pitchFamily="34" charset="0"/>
                        </a:rPr>
                        <a:t>Primario</a:t>
                      </a:r>
                      <a:endParaRPr lang="en-US" sz="1100" i="1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lowers costs &amp; lessens environmental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 impact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1" dirty="0" err="1">
                          <a:latin typeface="Calibri" panose="020F0502020204030204" pitchFamily="34" charset="0"/>
                        </a:rPr>
                        <a:t>Menor</a:t>
                      </a:r>
                      <a:endParaRPr lang="en-US" sz="1100" i="1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2.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Sustituir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practices e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insumos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Finca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 err="1">
                          <a:latin typeface="Calibri" panose="020F0502020204030204" pitchFamily="34" charset="0"/>
                        </a:rPr>
                        <a:t>Primario</a:t>
                      </a:r>
                      <a:endParaRPr lang="en-US" sz="11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supports shift to alternative practices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 err="1">
                          <a:latin typeface="Calibri" panose="020F0502020204030204" pitchFamily="34" charset="0"/>
                        </a:rPr>
                        <a:t>Menor</a:t>
                      </a:r>
                      <a:endParaRPr lang="en-US" sz="11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3.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Rediseñar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el agroecosistema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Finca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,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 err="1">
                          <a:latin typeface="Calibri" panose="020F0502020204030204" pitchFamily="34" charset="0"/>
                        </a:rPr>
                        <a:t>Primario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develops sustainability indicators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builds true sustainability at the farm 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builds enterprise viability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 &amp; societal support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4. Re-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establecer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relacion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entre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consumidores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y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agricultores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redes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alternativas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Loca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regional, </a:t>
                      </a:r>
                      <a:r>
                        <a:rPr lang="en-US" sz="1100" baseline="0" dirty="0" err="1">
                          <a:latin typeface="Calibri" panose="020F0502020204030204" pitchFamily="34" charset="0"/>
                        </a:rPr>
                        <a:t>nacional</a:t>
                      </a:r>
                      <a:endParaRPr lang="en-US" sz="11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Supportive-</a:t>
                      </a:r>
                      <a:r>
                        <a:rPr lang="en-US" sz="11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interdisciplinary research provides evidence of need for change &amp; viability of alternatives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forms direct and supportive relationships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Primary-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Economies restructured; values &amp; behaviors changes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5.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Reconstruir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el Sistema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alimentario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global para que sea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sostenible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y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equitativo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para </a:t>
                      </a:r>
                      <a:r>
                        <a:rPr lang="en-US" sz="1100" dirty="0" err="1">
                          <a:latin typeface="Calibri" panose="020F0502020204030204" pitchFamily="34" charset="0"/>
                        </a:rPr>
                        <a:t>todos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</a:rPr>
                        <a:t>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Supportive- </a:t>
                      </a:r>
                      <a:r>
                        <a:rPr lang="en-US" sz="1000" dirty="0">
                          <a:latin typeface="Calibri" panose="020F0502020204030204" pitchFamily="34" charset="0"/>
                        </a:rPr>
                        <a:t>Transdisciplinary research promotes the change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 process &amp; monitors sustainability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Important-</a:t>
                      </a:r>
                      <a:r>
                        <a:rPr lang="en-US" sz="1100" dirty="0">
                          <a:latin typeface="Calibri" panose="020F0502020204030204" pitchFamily="34" charset="0"/>
                        </a:rPr>
                        <a:t> offers the practical basis for the paradigm shift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i="1" dirty="0">
                          <a:latin typeface="Calibri" panose="020F0502020204030204" pitchFamily="34" charset="0"/>
                        </a:rPr>
                        <a:t>Primary-</a:t>
                      </a:r>
                      <a:r>
                        <a:rPr lang="en-US" sz="1100" i="1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Calibri" panose="020F0502020204030204" pitchFamily="34" charset="0"/>
                        </a:rPr>
                        <a:t>World systems fundamentally transformed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379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10038</TotalTime>
  <Words>615</Words>
  <Application>Microsoft Office PowerPoint</Application>
  <PresentationFormat>On-screen Show (4:3)</PresentationFormat>
  <Paragraphs>73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Bootstrap Alternate Pro</vt:lpstr>
      <vt:lpstr>Calibri</vt:lpstr>
      <vt:lpstr>Candara</vt:lpstr>
      <vt:lpstr>Open Sans</vt:lpstr>
      <vt:lpstr>Times New Roman</vt:lpstr>
      <vt:lpstr>Office Theme</vt:lpstr>
      <vt:lpstr>¿Por qué hacer síntesis?</vt:lpstr>
      <vt:lpstr>Maneras para facilitar la comparación y síntesis</vt:lpstr>
      <vt:lpstr>Nivel de síntesis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Haberman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Swope</dc:creator>
  <cp:lastModifiedBy>Claire</cp:lastModifiedBy>
  <cp:revision>195</cp:revision>
  <cp:lastPrinted>2016-07-07T01:47:05Z</cp:lastPrinted>
  <dcterms:created xsi:type="dcterms:W3CDTF">2012-06-20T14:28:54Z</dcterms:created>
  <dcterms:modified xsi:type="dcterms:W3CDTF">2018-02-21T14:11:43Z</dcterms:modified>
</cp:coreProperties>
</file>