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64" r:id="rId10"/>
    <p:sldId id="259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69954" autoAdjust="0"/>
  </p:normalViewPr>
  <p:slideViewPr>
    <p:cSldViewPr snapToGrid="0">
      <p:cViewPr varScale="1">
        <p:scale>
          <a:sx n="62" d="100"/>
          <a:sy n="62" d="100"/>
        </p:scale>
        <p:origin x="164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1EA9A-D61A-40B9-BC39-4E8EEA82A664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B9C59-B331-4753-A01A-A494512AF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11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 want you </a:t>
            </a:r>
            <a:r>
              <a:rPr lang="en-US" baseline="0" smtClean="0"/>
              <a:t>to think and discuss in groups (twos or threes) what do we think about these images; what are they telling us, for example, about planning, monitoring and evaluation, also about learning, that is what we are here for. Let’s do that for 5 minutes and then we will share what we feel is worth to share.</a:t>
            </a:r>
          </a:p>
          <a:p>
            <a:endParaRPr lang="en-US" baseline="0" smtClean="0"/>
          </a:p>
          <a:p>
            <a:r>
              <a:rPr lang="en-US" baseline="0" smtClean="0"/>
              <a:t>Note: These two images are indeed theories of change, they are theories about how change happens.</a:t>
            </a:r>
          </a:p>
          <a:p>
            <a:r>
              <a:rPr lang="en-US" baseline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2359E-31C3-45D7-A69A-D55A4F1FBE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51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Enfoque</a:t>
            </a:r>
            <a:r>
              <a:rPr lang="en-US" dirty="0" smtClean="0"/>
              <a:t> </a:t>
            </a:r>
            <a:r>
              <a:rPr lang="en-US" dirty="0" err="1" smtClean="0"/>
              <a:t>unversalista</a:t>
            </a:r>
            <a:r>
              <a:rPr lang="en-US" dirty="0" smtClean="0"/>
              <a:t> 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enfoque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contextualista</a:t>
            </a:r>
            <a:r>
              <a:rPr lang="en-US" baseline="0" dirty="0" smtClean="0"/>
              <a:t>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2050A-95E5-464E-B8E9-49C15F562D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49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Intervenciones</a:t>
            </a:r>
            <a:r>
              <a:rPr lang="en-US" dirty="0" smtClean="0"/>
              <a:t> simples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sistemas</a:t>
            </a:r>
            <a:r>
              <a:rPr lang="en-US" dirty="0" smtClean="0"/>
              <a:t> simples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2359E-31C3-45D7-A69A-D55A4F1FBE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05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Intervenciones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complejos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requieren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sistemas</a:t>
            </a:r>
            <a:r>
              <a:rPr lang="en-US" baseline="0" dirty="0" smtClean="0"/>
              <a:t> de PM&amp;E </a:t>
            </a:r>
            <a:r>
              <a:rPr lang="en-US" baseline="0" dirty="0" err="1" smtClean="0"/>
              <a:t>alertas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realidad</a:t>
            </a:r>
            <a:r>
              <a:rPr lang="en-US" baseline="0" dirty="0" smtClean="0"/>
              <a:t> y el </a:t>
            </a:r>
            <a:r>
              <a:rPr lang="en-US" baseline="0" dirty="0" err="1" smtClean="0"/>
              <a:t>cambio</a:t>
            </a:r>
            <a:r>
              <a:rPr lang="en-US" baseline="0" dirty="0" smtClean="0"/>
              <a:t>, flexibles y </a:t>
            </a:r>
            <a:r>
              <a:rPr lang="en-US" baseline="0" dirty="0" err="1" smtClean="0"/>
              <a:t>dinamicos</a:t>
            </a:r>
            <a:r>
              <a:rPr lang="en-US" baseline="0" dirty="0" smtClean="0"/>
              <a:t>, que </a:t>
            </a:r>
            <a:r>
              <a:rPr lang="en-US" baseline="0" dirty="0" err="1" smtClean="0"/>
              <a:t>generen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aprendizaje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sobre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marcha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reflexivos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criticos</a:t>
            </a:r>
            <a:r>
              <a:rPr lang="en-US" baseline="0" dirty="0" smtClean="0"/>
              <a:t>, que se </a:t>
            </a:r>
            <a:r>
              <a:rPr lang="en-US" baseline="0" dirty="0" err="1" smtClean="0"/>
              <a:t>revisan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reformulan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periodicamente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base a </a:t>
            </a:r>
            <a:r>
              <a:rPr lang="en-US" baseline="0" dirty="0" err="1" smtClean="0"/>
              <a:t>evidencia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Cómo el MEPI ayuda a medir el cambio en sistemas complejos </a:t>
            </a:r>
            <a:endParaRPr lang="es-E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‘En los sistemas agrícolas el cambio se da a través de interacciones complejas entre agricultores, mercados, institutos de investigación y otras entidades, a medida que se desarrollan interacciones técnicas y sociales </a:t>
            </a:r>
            <a:r>
              <a:rPr lang="es-E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adaptadas </a:t>
            </a:r>
            <a:r>
              <a:rPr lang="es-E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necesidades locales. Debido a la naturaleza no lineal e interrelacionada de la investigación y desarrollo agrícolas, el CCRP usa un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enfoque de sistemas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toma en cuenta las relaciones entre un amplio rango de componentes, desde biofísicos hasta sociales y estructurales. </a:t>
            </a: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MEPI se basa en un ciclo de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"acción adaptativa"1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(Figura 1) como un enfoque para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orientar la acción en un sistema complejo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Los equipos primero identifican el “qué” de un proyecto: contexto, objetivos, socios participantes, cronograma y métodos. Luego los equipos preguntan “¿entonces qué?” en relación a los resultados de un proyecto, para analizar el progreso hacia esas metas y por qué los métodos están produciendo o no los cambios esperados. A partir de ese análisis los equipos entonces se preguntan: “¿ahora qué?” para proveer información a la continua revisión y desarrollo de los planes del proyecto’ (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Guia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MEPI). </a:t>
            </a:r>
          </a:p>
          <a:p>
            <a:endParaRPr lang="es-E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‘Es difícil, si no imposible, entender en su totalidad un sistema complejo, como por ejemplo una parcela agrícola, una familia, una comunidad o un paisaje, en el que ocurren múltiples interacciones y donde el cambio continuo es la norma. Para facilitar el tránsito de nuestro trabajo dentro de estos sistemas complejos, el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MEPI utiliza información evaluativa en tiempo real para la toma de decisiones y para estar atento a los problemas que puedan surgir.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MEPI recibe información de parte de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Developmental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Evaluation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la cual proporciona un marco para trabajar en sistemas complejos’ (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Guia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MEPI).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2359E-31C3-45D7-A69A-D55A4F1FBE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8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‘En términos generales, una Teoría de Cambio se centra en analizar y proponer acciones pertenecientes a los cambios transformativos, más complejos en su naturaleza y que exigen de nuestra parte una lógica flexible de pensamiento-acción. Los cambios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proyectables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 aquéllos que podríamos gestionar con una lógica de proyecto, utilizando el Marco Lógico o el Cuadro Integral de Mando como instrumento de análisis y planificación. Es importante explicitar esta primera premisa de partida, ya que a menudo se plantean acciones para cambios transformativos desde una lógica de pensamiento de cambio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proyectable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Hay que evitar caer en esa trampa lógica. En el primer caso (cambios transformativos) impera una lógica de pensamiento flexible y fluido. En el segundo caso (cambio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proyectable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domina una lógica rígida’ (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Retolaza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2007). </a:t>
            </a:r>
          </a:p>
          <a:p>
            <a:endParaRPr lang="es-E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Ciclos de aprendizaje, ‘single,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triple-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loop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learning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’. </a:t>
            </a:r>
            <a:r>
              <a:rPr lang="es-E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Reflexion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critica.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ACCION ADAPTATIVA de McKnight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un enfoque para </a:t>
            </a:r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orientar la acción en un sistema complejo </a:t>
            </a:r>
          </a:p>
          <a:p>
            <a:endParaRPr lang="es-E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Cuando pensamos por ejemplo en agricultura agroecológica, estamos pensando en cambios en los eventos, en los patrones y en las estructuras mismas de la realidad. Pensamos en sistemas complejos, en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programas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proyectos complejos, en cambios transformativos.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2050A-95E5-464E-B8E9-49C15F562D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19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Retolaza</a:t>
            </a:r>
            <a:r>
              <a:rPr lang="en-US" dirty="0" smtClean="0"/>
              <a:t> (2007)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2050A-95E5-464E-B8E9-49C15F562D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46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Retolaza</a:t>
            </a:r>
            <a:r>
              <a:rPr lang="en-US" smtClean="0"/>
              <a:t> (2007)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2050A-95E5-464E-B8E9-49C15F562D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56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2359E-31C3-45D7-A69A-D55A4F1FBED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4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7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6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0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5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8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0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0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6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89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0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CD62F-0A95-4428-ABA2-BC3CD7ABD97D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BB39A-791D-41EF-940B-209FF9EE4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4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TdC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Apoyos</a:t>
            </a:r>
            <a:r>
              <a:rPr lang="en-US" dirty="0" smtClean="0"/>
              <a:t> al </a:t>
            </a:r>
            <a:r>
              <a:rPr lang="en-US" dirty="0" err="1" smtClean="0"/>
              <a:t>proceso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ybarnegaray\Downloads\facebook_-191435719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10923" r="2485" b="57899"/>
          <a:stretch/>
        </p:blipFill>
        <p:spPr bwMode="auto">
          <a:xfrm>
            <a:off x="2286002" y="716506"/>
            <a:ext cx="7621417" cy="249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ybarnegaray\Downloads\facebook_-191435719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55584" r="2485" b="12184"/>
          <a:stretch/>
        </p:blipFill>
        <p:spPr bwMode="auto">
          <a:xfrm>
            <a:off x="2286000" y="3593808"/>
            <a:ext cx="7621418" cy="257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19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93" b="41561"/>
          <a:stretch/>
        </p:blipFill>
        <p:spPr bwMode="auto">
          <a:xfrm>
            <a:off x="2222396" y="218496"/>
            <a:ext cx="7753303" cy="311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397" y="3414977"/>
            <a:ext cx="7726822" cy="330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2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urved Connector 21"/>
          <p:cNvCxnSpPr>
            <a:stCxn id="23" idx="3"/>
            <a:endCxn id="24" idx="1"/>
          </p:cNvCxnSpPr>
          <p:nvPr/>
        </p:nvCxnSpPr>
        <p:spPr>
          <a:xfrm flipV="1">
            <a:off x="2602078" y="1354598"/>
            <a:ext cx="6683044" cy="5170747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prstDash val="sysDot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40418" y="66166"/>
            <a:ext cx="4718907" cy="1828800"/>
            <a:chOff x="1447800" y="404718"/>
            <a:chExt cx="6172200" cy="2897636"/>
          </a:xfrm>
        </p:grpSpPr>
        <p:pic>
          <p:nvPicPr>
            <p:cNvPr id="1026" name="Picture 2" descr="C:\Users\dybarnegaray\Downloads\facebook_-1914357198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3" t="2363" r="2485" b="52909"/>
            <a:stretch/>
          </p:blipFill>
          <p:spPr bwMode="auto">
            <a:xfrm>
              <a:off x="1447800" y="404718"/>
              <a:ext cx="6172200" cy="2897636"/>
            </a:xfrm>
            <a:prstGeom prst="rect">
              <a:avLst/>
            </a:prstGeom>
            <a:noFill/>
            <a:ln w="381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32672" y="498782"/>
              <a:ext cx="4204002" cy="585187"/>
            </a:xfrm>
            <a:prstGeom prst="rect">
              <a:avLst/>
            </a:prstGeom>
            <a:solidFill>
              <a:schemeClr val="tx2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Our plans</a:t>
              </a:r>
            </a:p>
          </p:txBody>
        </p:sp>
      </p:grpSp>
      <p:sp>
        <p:nvSpPr>
          <p:cNvPr id="84" name="Slide Number Placeholder 5"/>
          <p:cNvSpPr txBox="1">
            <a:spLocks/>
          </p:cNvSpPr>
          <p:nvPr/>
        </p:nvSpPr>
        <p:spPr bwMode="auto">
          <a:xfrm>
            <a:off x="4759326" y="6525344"/>
            <a:ext cx="59086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 eaLnBrk="1" hangingPunct="1"/>
            <a:r>
              <a:rPr lang="en-US" altLang="en-US" sz="1100" i="1" dirty="0" smtClean="0"/>
              <a:t>Fuente: </a:t>
            </a:r>
            <a:r>
              <a:rPr lang="en-US" altLang="en-US" sz="1100" i="1" dirty="0"/>
              <a:t>Ricardo Wilson-</a:t>
            </a:r>
            <a:r>
              <a:rPr lang="en-US" altLang="en-US" sz="1100" i="1" dirty="0" err="1"/>
              <a:t>Grau</a:t>
            </a:r>
            <a:r>
              <a:rPr lang="en-US" altLang="en-US" sz="1100" i="1" dirty="0"/>
              <a:t> (</a:t>
            </a:r>
            <a:r>
              <a:rPr lang="en-US" altLang="en-US" sz="1100" i="1" dirty="0" err="1" smtClean="0"/>
              <a:t>inspirado</a:t>
            </a:r>
            <a:r>
              <a:rPr lang="en-US" altLang="en-US" sz="1100" i="1" dirty="0" smtClean="0"/>
              <a:t> </a:t>
            </a:r>
            <a:r>
              <a:rPr lang="en-US" altLang="en-US" sz="1100" i="1" dirty="0" err="1" smtClean="0"/>
              <a:t>por</a:t>
            </a:r>
            <a:r>
              <a:rPr lang="en-US" altLang="en-US" sz="1100" i="1" dirty="0" smtClean="0"/>
              <a:t> Jeff </a:t>
            </a:r>
            <a:r>
              <a:rPr lang="en-US" altLang="en-US" sz="1100" i="1" dirty="0"/>
              <a:t>Conklin)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2362200" y="5562601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RECURSOS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54" name="Straight Arrow Connector 153"/>
          <p:cNvCxnSpPr/>
          <p:nvPr/>
        </p:nvCxnSpPr>
        <p:spPr>
          <a:xfrm>
            <a:off x="2362200" y="586566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 flipV="1">
            <a:off x="3440278" y="4970930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3678072" y="4648201"/>
            <a:ext cx="129909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ACTIVIDADES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57" name="Straight Arrow Connector 156"/>
          <p:cNvCxnSpPr/>
          <p:nvPr/>
        </p:nvCxnSpPr>
        <p:spPr>
          <a:xfrm>
            <a:off x="3899088" y="495126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 flipV="1">
            <a:off x="4977166" y="4056530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5274860" y="3733801"/>
            <a:ext cx="1257962" cy="303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PRODUCTOS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60" name="Straight Arrow Connector 159"/>
          <p:cNvCxnSpPr/>
          <p:nvPr/>
        </p:nvCxnSpPr>
        <p:spPr>
          <a:xfrm>
            <a:off x="5454744" y="403686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flipV="1">
            <a:off x="6532822" y="3142130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ectangle 161"/>
          <p:cNvSpPr/>
          <p:nvPr/>
        </p:nvSpPr>
        <p:spPr>
          <a:xfrm>
            <a:off x="7023288" y="2819401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ALCANCES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63" name="Straight Arrow Connector 162"/>
          <p:cNvCxnSpPr/>
          <p:nvPr/>
        </p:nvCxnSpPr>
        <p:spPr>
          <a:xfrm>
            <a:off x="7023288" y="312246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8153400" y="2227730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164"/>
          <p:cNvSpPr/>
          <p:nvPr/>
        </p:nvSpPr>
        <p:spPr>
          <a:xfrm>
            <a:off x="8569036" y="1905001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IMPACTO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66" name="Straight Arrow Connector 165"/>
          <p:cNvCxnSpPr/>
          <p:nvPr/>
        </p:nvCxnSpPr>
        <p:spPr>
          <a:xfrm>
            <a:off x="8675522" y="220806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>
            <a:off x="2362200" y="6096000"/>
            <a:ext cx="728491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/>
          <p:cNvSpPr/>
          <p:nvPr/>
        </p:nvSpPr>
        <p:spPr>
          <a:xfrm>
            <a:off x="5554302" y="6154272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err="1" smtClean="0">
                <a:solidFill>
                  <a:schemeClr val="tx1"/>
                </a:solidFill>
              </a:rPr>
              <a:t>Tiempo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24000" y="6363980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285122" y="1193233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3317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153" grpId="0"/>
      <p:bldP spid="156" grpId="0"/>
      <p:bldP spid="159" grpId="0"/>
      <p:bldP spid="162" grpId="0"/>
      <p:bldP spid="165" grpId="0"/>
      <p:bldP spid="1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urved Connector 2"/>
          <p:cNvCxnSpPr>
            <a:stCxn id="56" idx="3"/>
            <a:endCxn id="57" idx="1"/>
          </p:cNvCxnSpPr>
          <p:nvPr/>
        </p:nvCxnSpPr>
        <p:spPr>
          <a:xfrm flipV="1">
            <a:off x="2602078" y="1354598"/>
            <a:ext cx="6759244" cy="5170747"/>
          </a:xfrm>
          <a:prstGeom prst="straightConnector1">
            <a:avLst/>
          </a:prstGeom>
          <a:ln w="88900">
            <a:solidFill>
              <a:schemeClr val="bg1">
                <a:lumMod val="85000"/>
              </a:schemeClr>
            </a:solidFill>
            <a:prstDash val="sysDot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44909" y="-58084"/>
            <a:ext cx="4476955" cy="2006009"/>
            <a:chOff x="1447800" y="3368804"/>
            <a:chExt cx="6172200" cy="3901810"/>
          </a:xfrm>
        </p:grpSpPr>
        <p:pic>
          <p:nvPicPr>
            <p:cNvPr id="39" name="Picture 2" descr="C:\Users\dybarnegaray\Downloads\facebook_-1914357198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3" t="43636" r="2485" b="8182"/>
            <a:stretch/>
          </p:blipFill>
          <p:spPr bwMode="auto">
            <a:xfrm>
              <a:off x="1447800" y="3368804"/>
              <a:ext cx="6172200" cy="3901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720932" y="3751364"/>
              <a:ext cx="4215740" cy="718373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Reality</a:t>
              </a:r>
            </a:p>
          </p:txBody>
        </p:sp>
      </p:grpSp>
      <p:sp>
        <p:nvSpPr>
          <p:cNvPr id="107" name="Slide Number Placeholder 5"/>
          <p:cNvSpPr txBox="1">
            <a:spLocks/>
          </p:cNvSpPr>
          <p:nvPr/>
        </p:nvSpPr>
        <p:spPr bwMode="auto">
          <a:xfrm>
            <a:off x="4759326" y="6525344"/>
            <a:ext cx="59086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 eaLnBrk="1" hangingPunct="1"/>
            <a:r>
              <a:rPr lang="en-US" altLang="en-US" sz="1100" i="1" dirty="0" smtClean="0"/>
              <a:t>Fuente: </a:t>
            </a:r>
            <a:r>
              <a:rPr lang="en-US" altLang="en-US" sz="1100" i="1" dirty="0"/>
              <a:t>Ricardo Wilson-</a:t>
            </a:r>
            <a:r>
              <a:rPr lang="en-US" altLang="en-US" sz="1100" i="1" dirty="0" err="1"/>
              <a:t>Grau</a:t>
            </a:r>
            <a:r>
              <a:rPr lang="en-US" altLang="en-US" sz="1100" i="1" dirty="0"/>
              <a:t> (</a:t>
            </a:r>
            <a:r>
              <a:rPr lang="en-US" altLang="en-US" sz="1100" i="1" dirty="0" err="1" smtClean="0"/>
              <a:t>inspirado</a:t>
            </a:r>
            <a:r>
              <a:rPr lang="en-US" altLang="en-US" sz="1100" i="1" dirty="0" smtClean="0"/>
              <a:t> </a:t>
            </a:r>
            <a:r>
              <a:rPr lang="en-US" altLang="en-US" sz="1100" i="1" dirty="0" err="1" smtClean="0"/>
              <a:t>por</a:t>
            </a:r>
            <a:r>
              <a:rPr lang="en-US" altLang="en-US" sz="1100" i="1" dirty="0" smtClean="0"/>
              <a:t> Jeff </a:t>
            </a:r>
            <a:r>
              <a:rPr lang="en-US" altLang="en-US" sz="1100" i="1" dirty="0"/>
              <a:t>Conklin)</a:t>
            </a:r>
          </a:p>
        </p:txBody>
      </p:sp>
      <p:cxnSp>
        <p:nvCxnSpPr>
          <p:cNvPr id="130" name="Straight Arrow Connector 129"/>
          <p:cNvCxnSpPr/>
          <p:nvPr/>
        </p:nvCxnSpPr>
        <p:spPr>
          <a:xfrm>
            <a:off x="2362200" y="6058408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2362200" y="5679143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tx1"/>
                </a:solidFill>
              </a:rPr>
              <a:t>RECURSO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cxnSp>
        <p:nvCxnSpPr>
          <p:cNvPr id="131" name="Straight Arrow Connector 130"/>
          <p:cNvCxnSpPr/>
          <p:nvPr/>
        </p:nvCxnSpPr>
        <p:spPr>
          <a:xfrm flipV="1">
            <a:off x="3440278" y="5163672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/>
          <p:nvPr/>
        </p:nvSpPr>
        <p:spPr>
          <a:xfrm>
            <a:off x="3822888" y="4764743"/>
            <a:ext cx="1154278" cy="34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2"/>
                </a:solidFill>
              </a:rPr>
              <a:t>ACTIVIDAD</a:t>
            </a:r>
            <a:endParaRPr lang="en-US" sz="1400" b="1" i="1" dirty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3899088" y="5144008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V="1">
            <a:off x="4977166" y="4249272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2478031" y="2037284"/>
            <a:ext cx="1131280" cy="302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1"/>
                </a:solidFill>
              </a:rPr>
              <a:t>PRODUCTO</a:t>
            </a:r>
            <a:endParaRPr lang="en-US" sz="1400" b="1" i="1" dirty="0">
              <a:solidFill>
                <a:schemeClr val="accent1"/>
              </a:solidFill>
            </a:endParaRP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5454744" y="4229608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6532822" y="3334872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/>
          <p:cNvSpPr/>
          <p:nvPr/>
        </p:nvSpPr>
        <p:spPr>
          <a:xfrm>
            <a:off x="7023288" y="2935943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6"/>
                </a:solidFill>
              </a:rPr>
              <a:t>ALCANCE</a:t>
            </a:r>
            <a:endParaRPr lang="en-US" sz="1400" b="1" i="1" dirty="0">
              <a:solidFill>
                <a:schemeClr val="accent6"/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>
            <a:off x="7023288" y="3315208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8514303" y="2079814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3"/>
                </a:solidFill>
              </a:rPr>
              <a:t>IMPACTO</a:t>
            </a:r>
            <a:endParaRPr lang="en-US" sz="1400" b="1" i="1" dirty="0">
              <a:solidFill>
                <a:schemeClr val="accent3"/>
              </a:solidFill>
            </a:endParaRPr>
          </a:p>
        </p:txBody>
      </p:sp>
      <p:cxnSp>
        <p:nvCxnSpPr>
          <p:cNvPr id="117" name="Straight Arrow Connector 116"/>
          <p:cNvCxnSpPr/>
          <p:nvPr/>
        </p:nvCxnSpPr>
        <p:spPr>
          <a:xfrm>
            <a:off x="8569036" y="2438400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2362200" y="6248400"/>
            <a:ext cx="728491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5554302" y="6306672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err="1" smtClean="0">
                <a:solidFill>
                  <a:schemeClr val="tx1"/>
                </a:solidFill>
              </a:rPr>
              <a:t>Tiempo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cxnSp>
        <p:nvCxnSpPr>
          <p:cNvPr id="148" name="Straight Arrow Connector 147"/>
          <p:cNvCxnSpPr/>
          <p:nvPr/>
        </p:nvCxnSpPr>
        <p:spPr>
          <a:xfrm>
            <a:off x="2286000" y="5354679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 148"/>
          <p:cNvSpPr/>
          <p:nvPr/>
        </p:nvSpPr>
        <p:spPr>
          <a:xfrm>
            <a:off x="2286000" y="4975414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tx1"/>
                </a:solidFill>
              </a:rPr>
              <a:t>RECURSO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cxnSp>
        <p:nvCxnSpPr>
          <p:cNvPr id="150" name="Straight Arrow Connector 149"/>
          <p:cNvCxnSpPr/>
          <p:nvPr/>
        </p:nvCxnSpPr>
        <p:spPr>
          <a:xfrm flipV="1">
            <a:off x="3364078" y="4459943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/>
          <p:cNvSpPr/>
          <p:nvPr/>
        </p:nvSpPr>
        <p:spPr>
          <a:xfrm>
            <a:off x="3735569" y="4061014"/>
            <a:ext cx="1165397" cy="290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2"/>
                </a:solidFill>
              </a:rPr>
              <a:t>ACTIVIDAD</a:t>
            </a:r>
            <a:endParaRPr lang="en-US" sz="1400" b="1" i="1" dirty="0">
              <a:solidFill>
                <a:schemeClr val="accent2"/>
              </a:solidFill>
            </a:endParaRP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3874922" y="4419600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>
            <a:off x="2228568" y="4668879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2228568" y="4289614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tx1"/>
                </a:solidFill>
              </a:rPr>
              <a:t>RECURSO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cxnSp>
        <p:nvCxnSpPr>
          <p:cNvPr id="157" name="Straight Arrow Connector 156"/>
          <p:cNvCxnSpPr/>
          <p:nvPr/>
        </p:nvCxnSpPr>
        <p:spPr>
          <a:xfrm flipV="1">
            <a:off x="3306646" y="3774143"/>
            <a:ext cx="490466" cy="89473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/>
          <p:cNvSpPr/>
          <p:nvPr/>
        </p:nvSpPr>
        <p:spPr>
          <a:xfrm>
            <a:off x="3735569" y="3375214"/>
            <a:ext cx="1107965" cy="3406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2"/>
                </a:solidFill>
              </a:rPr>
              <a:t>ACTIVIDAD</a:t>
            </a:r>
            <a:endParaRPr lang="en-US" sz="1400" b="1" i="1" dirty="0">
              <a:solidFill>
                <a:schemeClr val="accent2"/>
              </a:solidFill>
            </a:endParaRPr>
          </a:p>
        </p:txBody>
      </p:sp>
      <p:cxnSp>
        <p:nvCxnSpPr>
          <p:cNvPr id="159" name="Straight Arrow Connector 158"/>
          <p:cNvCxnSpPr/>
          <p:nvPr/>
        </p:nvCxnSpPr>
        <p:spPr>
          <a:xfrm>
            <a:off x="3765456" y="3754479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4843534" y="2766653"/>
            <a:ext cx="611210" cy="987828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ectangle 160"/>
          <p:cNvSpPr/>
          <p:nvPr/>
        </p:nvSpPr>
        <p:spPr>
          <a:xfrm>
            <a:off x="5486400" y="3908614"/>
            <a:ext cx="1154278" cy="33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1"/>
                </a:solidFill>
              </a:rPr>
              <a:t>PRODUCTO</a:t>
            </a:r>
            <a:endParaRPr lang="en-US" sz="1400" b="1" i="1" dirty="0">
              <a:solidFill>
                <a:schemeClr val="accent1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 rot="1790731">
            <a:off x="5464913" y="2677185"/>
            <a:ext cx="1107021" cy="335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1"/>
                </a:solidFill>
              </a:rPr>
              <a:t>PRODUCTO</a:t>
            </a:r>
            <a:endParaRPr lang="en-US" sz="1400" b="1" i="1" dirty="0">
              <a:solidFill>
                <a:schemeClr val="accent1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6819095" y="1372423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6"/>
                </a:solidFill>
              </a:rPr>
              <a:t>ALCANCE</a:t>
            </a:r>
            <a:endParaRPr lang="en-US" sz="1400" b="1" i="1" dirty="0">
              <a:solidFill>
                <a:schemeClr val="accent6"/>
              </a:solidFill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7804056" y="3934779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6"/>
                </a:solidFill>
              </a:rPr>
              <a:t>ALCANCE</a:t>
            </a:r>
            <a:endParaRPr lang="en-US" sz="1400" b="1" i="1" dirty="0">
              <a:solidFill>
                <a:schemeClr val="accent6"/>
              </a:solidFill>
            </a:endParaRPr>
          </a:p>
        </p:txBody>
      </p:sp>
      <p:cxnSp>
        <p:nvCxnSpPr>
          <p:cNvPr id="168" name="Straight Arrow Connector 167"/>
          <p:cNvCxnSpPr/>
          <p:nvPr/>
        </p:nvCxnSpPr>
        <p:spPr>
          <a:xfrm>
            <a:off x="7823528" y="427147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flipH="1" flipV="1">
            <a:off x="2456484" y="2438401"/>
            <a:ext cx="1305994" cy="1330051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2503322" y="2443925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>
            <a:off x="5454745" y="2766653"/>
            <a:ext cx="830829" cy="493914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3609311" y="1704434"/>
            <a:ext cx="3168744" cy="73396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6800833" y="1714650"/>
            <a:ext cx="1187544" cy="531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/>
          <p:nvPr/>
        </p:nvCxnSpPr>
        <p:spPr>
          <a:xfrm>
            <a:off x="7988377" y="1704434"/>
            <a:ext cx="525926" cy="696374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Rectangle 208"/>
          <p:cNvSpPr/>
          <p:nvPr/>
        </p:nvSpPr>
        <p:spPr>
          <a:xfrm>
            <a:off x="6207061" y="4655296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ALCANCE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cxnSp>
        <p:nvCxnSpPr>
          <p:cNvPr id="210" name="Straight Arrow Connector 209"/>
          <p:cNvCxnSpPr/>
          <p:nvPr/>
        </p:nvCxnSpPr>
        <p:spPr>
          <a:xfrm>
            <a:off x="6225323" y="5031463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4450871" y="5656179"/>
            <a:ext cx="1123007" cy="3152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2"/>
                </a:solidFill>
              </a:rPr>
              <a:t>ACTIVIDAD</a:t>
            </a:r>
            <a:endParaRPr lang="en-US" sz="1400" b="1" i="1" dirty="0">
              <a:solidFill>
                <a:schemeClr val="accent2"/>
              </a:solidFill>
            </a:endParaRPr>
          </a:p>
        </p:txBody>
      </p:sp>
      <p:cxnSp>
        <p:nvCxnSpPr>
          <p:cNvPr id="214" name="Straight Arrow Connector 213"/>
          <p:cNvCxnSpPr/>
          <p:nvPr/>
        </p:nvCxnSpPr>
        <p:spPr>
          <a:xfrm flipH="1">
            <a:off x="5562601" y="5031464"/>
            <a:ext cx="662722" cy="1026945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7394605" y="5449675"/>
            <a:ext cx="1151073" cy="318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accent1"/>
                </a:solidFill>
              </a:rPr>
              <a:t>PRODUCTO</a:t>
            </a:r>
            <a:endParaRPr lang="en-US" sz="1400" b="1" i="1" dirty="0">
              <a:solidFill>
                <a:schemeClr val="accent1"/>
              </a:solidFill>
            </a:endParaRPr>
          </a:p>
        </p:txBody>
      </p:sp>
      <p:cxnSp>
        <p:nvCxnSpPr>
          <p:cNvPr id="221" name="Straight Arrow Connector 220"/>
          <p:cNvCxnSpPr/>
          <p:nvPr/>
        </p:nvCxnSpPr>
        <p:spPr>
          <a:xfrm flipV="1">
            <a:off x="5573878" y="5817542"/>
            <a:ext cx="2043182" cy="235928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7629508" y="5840506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>
            <a:off x="4484522" y="6053470"/>
            <a:ext cx="10780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/>
          <p:nvPr/>
        </p:nvCxnSpPr>
        <p:spPr>
          <a:xfrm flipH="1" flipV="1">
            <a:off x="7823528" y="4289615"/>
            <a:ext cx="927480" cy="1527927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/>
          <p:nvPr/>
        </p:nvCxnSpPr>
        <p:spPr>
          <a:xfrm flipH="1" flipV="1">
            <a:off x="8545679" y="2514600"/>
            <a:ext cx="410663" cy="175688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Rectangle 238"/>
          <p:cNvSpPr/>
          <p:nvPr/>
        </p:nvSpPr>
        <p:spPr>
          <a:xfrm>
            <a:off x="6019800" y="2173076"/>
            <a:ext cx="1187544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ALCANCE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cxnSp>
        <p:nvCxnSpPr>
          <p:cNvPr id="240" name="Straight Arrow Connector 239"/>
          <p:cNvCxnSpPr/>
          <p:nvPr/>
        </p:nvCxnSpPr>
        <p:spPr>
          <a:xfrm>
            <a:off x="6093342" y="2514600"/>
            <a:ext cx="1197293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 flipV="1">
            <a:off x="6800835" y="1719966"/>
            <a:ext cx="502567" cy="775838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1524000" y="6363980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61322" y="1193233"/>
            <a:ext cx="1078078" cy="32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39263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9" grpId="0"/>
      <p:bldP spid="126" grpId="0"/>
      <p:bldP spid="123" grpId="0"/>
      <p:bldP spid="120" grpId="0"/>
      <p:bldP spid="116" grpId="0"/>
      <p:bldP spid="119" grpId="0"/>
      <p:bldP spid="149" grpId="0"/>
      <p:bldP spid="151" grpId="0"/>
      <p:bldP spid="156" grpId="0"/>
      <p:bldP spid="158" grpId="0"/>
      <p:bldP spid="161" grpId="0"/>
      <p:bldP spid="162" grpId="0"/>
      <p:bldP spid="166" grpId="0"/>
      <p:bldP spid="167" grpId="0"/>
      <p:bldP spid="209" grpId="0"/>
      <p:bldP spid="213" grpId="0"/>
      <p:bldP spid="220" grpId="0"/>
      <p:bldP spid="2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532" y="0"/>
            <a:ext cx="9310936" cy="6858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4422250" y="636104"/>
            <a:ext cx="3347499" cy="4473735"/>
          </a:xfrm>
          <a:custGeom>
            <a:avLst/>
            <a:gdLst>
              <a:gd name="connsiteX0" fmla="*/ 942377 w 2620102"/>
              <a:gd name="connsiteY0" fmla="*/ 0 h 4489635"/>
              <a:gd name="connsiteX1" fmla="*/ 250614 w 2620102"/>
              <a:gd name="connsiteY1" fmla="*/ 278295 h 4489635"/>
              <a:gd name="connsiteX2" fmla="*/ 91588 w 2620102"/>
              <a:gd name="connsiteY2" fmla="*/ 1232452 h 4489635"/>
              <a:gd name="connsiteX3" fmla="*/ 1204770 w 2620102"/>
              <a:gd name="connsiteY3" fmla="*/ 1789043 h 4489635"/>
              <a:gd name="connsiteX4" fmla="*/ 2127122 w 2620102"/>
              <a:gd name="connsiteY4" fmla="*/ 1375575 h 4489635"/>
              <a:gd name="connsiteX5" fmla="*/ 1999901 w 2620102"/>
              <a:gd name="connsiteY5" fmla="*/ 795130 h 4489635"/>
              <a:gd name="connsiteX6" fmla="*/ 1347894 w 2620102"/>
              <a:gd name="connsiteY6" fmla="*/ 524786 h 4489635"/>
              <a:gd name="connsiteX7" fmla="*/ 656130 w 2620102"/>
              <a:gd name="connsiteY7" fmla="*/ 890546 h 4489635"/>
              <a:gd name="connsiteX8" fmla="*/ 20026 w 2620102"/>
              <a:gd name="connsiteY8" fmla="*/ 2600076 h 4489635"/>
              <a:gd name="connsiteX9" fmla="*/ 1157062 w 2620102"/>
              <a:gd name="connsiteY9" fmla="*/ 3124862 h 4489635"/>
              <a:gd name="connsiteX10" fmla="*/ 2150975 w 2620102"/>
              <a:gd name="connsiteY10" fmla="*/ 2767054 h 4489635"/>
              <a:gd name="connsiteX11" fmla="*/ 1904485 w 2620102"/>
              <a:gd name="connsiteY11" fmla="*/ 1653871 h 4489635"/>
              <a:gd name="connsiteX12" fmla="*/ 958280 w 2620102"/>
              <a:gd name="connsiteY12" fmla="*/ 1677725 h 4489635"/>
              <a:gd name="connsiteX13" fmla="*/ 59782 w 2620102"/>
              <a:gd name="connsiteY13" fmla="*/ 3037398 h 4489635"/>
              <a:gd name="connsiteX14" fmla="*/ 242662 w 2620102"/>
              <a:gd name="connsiteY14" fmla="*/ 4071068 h 4489635"/>
              <a:gd name="connsiteX15" fmla="*/ 1522822 w 2620102"/>
              <a:gd name="connsiteY15" fmla="*/ 4484535 h 4489635"/>
              <a:gd name="connsiteX16" fmla="*/ 2620102 w 2620102"/>
              <a:gd name="connsiteY16" fmla="*/ 3824577 h 448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20102" h="4489635">
                <a:moveTo>
                  <a:pt x="942377" y="0"/>
                </a:moveTo>
                <a:cubicBezTo>
                  <a:pt x="667394" y="36443"/>
                  <a:pt x="392412" y="72886"/>
                  <a:pt x="250614" y="278295"/>
                </a:cubicBezTo>
                <a:cubicBezTo>
                  <a:pt x="108816" y="483704"/>
                  <a:pt x="-67438" y="980661"/>
                  <a:pt x="91588" y="1232452"/>
                </a:cubicBezTo>
                <a:cubicBezTo>
                  <a:pt x="250614" y="1484243"/>
                  <a:pt x="865514" y="1765189"/>
                  <a:pt x="1204770" y="1789043"/>
                </a:cubicBezTo>
                <a:cubicBezTo>
                  <a:pt x="1544026" y="1812897"/>
                  <a:pt x="1994600" y="1541227"/>
                  <a:pt x="2127122" y="1375575"/>
                </a:cubicBezTo>
                <a:cubicBezTo>
                  <a:pt x="2259644" y="1209923"/>
                  <a:pt x="2129772" y="936928"/>
                  <a:pt x="1999901" y="795130"/>
                </a:cubicBezTo>
                <a:cubicBezTo>
                  <a:pt x="1870030" y="653332"/>
                  <a:pt x="1571856" y="508883"/>
                  <a:pt x="1347894" y="524786"/>
                </a:cubicBezTo>
                <a:cubicBezTo>
                  <a:pt x="1123932" y="540689"/>
                  <a:pt x="877441" y="544664"/>
                  <a:pt x="656130" y="890546"/>
                </a:cubicBezTo>
                <a:cubicBezTo>
                  <a:pt x="434819" y="1236428"/>
                  <a:pt x="-63463" y="2227690"/>
                  <a:pt x="20026" y="2600076"/>
                </a:cubicBezTo>
                <a:cubicBezTo>
                  <a:pt x="103515" y="2972462"/>
                  <a:pt x="801904" y="3097032"/>
                  <a:pt x="1157062" y="3124862"/>
                </a:cubicBezTo>
                <a:cubicBezTo>
                  <a:pt x="1512220" y="3152692"/>
                  <a:pt x="2026405" y="3012219"/>
                  <a:pt x="2150975" y="2767054"/>
                </a:cubicBezTo>
                <a:cubicBezTo>
                  <a:pt x="2275545" y="2521889"/>
                  <a:pt x="2103268" y="1835426"/>
                  <a:pt x="1904485" y="1653871"/>
                </a:cubicBezTo>
                <a:cubicBezTo>
                  <a:pt x="1705703" y="1472316"/>
                  <a:pt x="1265731" y="1447137"/>
                  <a:pt x="958280" y="1677725"/>
                </a:cubicBezTo>
                <a:cubicBezTo>
                  <a:pt x="650829" y="1908313"/>
                  <a:pt x="179052" y="2638508"/>
                  <a:pt x="59782" y="3037398"/>
                </a:cubicBezTo>
                <a:cubicBezTo>
                  <a:pt x="-59488" y="3436289"/>
                  <a:pt x="-1178" y="3829879"/>
                  <a:pt x="242662" y="4071068"/>
                </a:cubicBezTo>
                <a:cubicBezTo>
                  <a:pt x="486502" y="4312257"/>
                  <a:pt x="1126582" y="4525617"/>
                  <a:pt x="1522822" y="4484535"/>
                </a:cubicBezTo>
                <a:cubicBezTo>
                  <a:pt x="1919062" y="4443453"/>
                  <a:pt x="2269582" y="4134015"/>
                  <a:pt x="2620102" y="3824577"/>
                </a:cubicBezTo>
              </a:path>
            </a:pathLst>
          </a:custGeom>
          <a:noFill/>
          <a:ln w="762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13070"/>
            <a:ext cx="10058400" cy="1609344"/>
          </a:xfrm>
        </p:spPr>
        <p:txBody>
          <a:bodyPr/>
          <a:lstStyle/>
          <a:p>
            <a:r>
              <a:rPr lang="es-BO" dirty="0" smtClean="0"/>
              <a:t>Que </a:t>
            </a:r>
            <a:r>
              <a:rPr lang="es-BO" dirty="0" smtClean="0"/>
              <a:t>es una </a:t>
            </a:r>
            <a:r>
              <a:rPr lang="es-BO" dirty="0" err="1" smtClean="0"/>
              <a:t>TdC</a:t>
            </a:r>
            <a:r>
              <a:rPr lang="es-BO" dirty="0" smtClean="0"/>
              <a:t>? </a:t>
            </a:r>
            <a:r>
              <a:rPr lang="es-BO" dirty="0" smtClean="0"/>
              <a:t>1 de 2</a:t>
            </a:r>
            <a:endParaRPr lang="es-B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15891"/>
            <a:ext cx="10058400" cy="4050792"/>
          </a:xfrm>
        </p:spPr>
        <p:txBody>
          <a:bodyPr>
            <a:noAutofit/>
          </a:bodyPr>
          <a:lstStyle/>
          <a:p>
            <a:r>
              <a:rPr lang="es-ES" sz="2400" b="1" dirty="0"/>
              <a:t>Un ejercicio de visualización creativa </a:t>
            </a:r>
            <a:r>
              <a:rPr lang="es-ES" sz="2400" dirty="0"/>
              <a:t>y consciente que nos permite concentrar nuestra energía en determinadas realidades futuras no sólo posibles, sino también probables y deseables. </a:t>
            </a:r>
          </a:p>
          <a:p>
            <a:r>
              <a:rPr lang="es-ES" sz="2400" b="1" dirty="0" smtClean="0"/>
              <a:t>Un </a:t>
            </a:r>
            <a:r>
              <a:rPr lang="es-ES" sz="2400" b="1" dirty="0"/>
              <a:t>conjunto de supuestos y proyecciones </a:t>
            </a:r>
            <a:r>
              <a:rPr lang="es-ES" sz="2400" dirty="0"/>
              <a:t>sobre cómo creemos que se puede llegar a desplegar la realidad en un futuro próximo con base en: i) un análisis realista de contexto; ii) una auto-valoración de nuestras capacidades de facilitación de proceso; y iii) una explicitación crítica de nuestros supuestos. </a:t>
            </a:r>
          </a:p>
          <a:p>
            <a:r>
              <a:rPr lang="es-ES" sz="2400" b="1" dirty="0" smtClean="0"/>
              <a:t>Un </a:t>
            </a:r>
            <a:r>
              <a:rPr lang="es-ES" sz="2400" b="1" dirty="0"/>
              <a:t>enfoque de pensamiento-acción </a:t>
            </a:r>
            <a:r>
              <a:rPr lang="es-ES" sz="2400" dirty="0"/>
              <a:t>que nos ayuda a identificar hitos y condiciones que han de darse en la senda del cambio que deseamos provocar. </a:t>
            </a:r>
          </a:p>
        </p:txBody>
      </p:sp>
    </p:spTree>
    <p:extLst>
      <p:ext uri="{BB962C8B-B14F-4D97-AF65-F5344CB8AC3E}">
        <p14:creationId xmlns:p14="http://schemas.microsoft.com/office/powerpoint/2010/main" val="429429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13070"/>
            <a:ext cx="10058400" cy="1609344"/>
          </a:xfrm>
        </p:spPr>
        <p:txBody>
          <a:bodyPr/>
          <a:lstStyle/>
          <a:p>
            <a:r>
              <a:rPr lang="es-BO" dirty="0" smtClean="0"/>
              <a:t>Que </a:t>
            </a:r>
            <a:r>
              <a:rPr lang="es-BO" dirty="0" smtClean="0"/>
              <a:t>es una </a:t>
            </a:r>
            <a:r>
              <a:rPr lang="es-BO" dirty="0" err="1" smtClean="0"/>
              <a:t>TdC</a:t>
            </a:r>
            <a:r>
              <a:rPr lang="es-BO" dirty="0" smtClean="0"/>
              <a:t>? </a:t>
            </a:r>
            <a:r>
              <a:rPr lang="es-BO" dirty="0" smtClean="0"/>
              <a:t>2 de 2</a:t>
            </a:r>
            <a:endParaRPr lang="es-B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15891"/>
            <a:ext cx="10058400" cy="4050792"/>
          </a:xfrm>
        </p:spPr>
        <p:txBody>
          <a:bodyPr>
            <a:noAutofit/>
          </a:bodyPr>
          <a:lstStyle/>
          <a:p>
            <a:r>
              <a:rPr lang="es-ES" sz="2400" b="1" dirty="0" smtClean="0"/>
              <a:t>Un </a:t>
            </a:r>
            <a:r>
              <a:rPr lang="es-ES" sz="2400" b="1" dirty="0"/>
              <a:t>ejercicio de aprendizaje colaborativo y </a:t>
            </a:r>
            <a:r>
              <a:rPr lang="es-ES" sz="2400" b="1" dirty="0" err="1"/>
              <a:t>multiactor</a:t>
            </a:r>
            <a:r>
              <a:rPr lang="es-ES" sz="2400" b="1" dirty="0"/>
              <a:t> que incentiva el desarrollo de la lógica flexible </a:t>
            </a:r>
            <a:r>
              <a:rPr lang="es-ES" sz="2400" dirty="0"/>
              <a:t>necesaria para el análisis de procesos complejos de cambio social. </a:t>
            </a:r>
          </a:p>
          <a:p>
            <a:r>
              <a:rPr lang="es-ES" sz="2400" b="1" dirty="0" smtClean="0"/>
              <a:t>Un </a:t>
            </a:r>
            <a:r>
              <a:rPr lang="es-ES" sz="2400" b="1" dirty="0"/>
              <a:t>mapa </a:t>
            </a:r>
            <a:r>
              <a:rPr lang="es-ES" sz="2400" b="1" dirty="0" err="1"/>
              <a:t>semi</a:t>
            </a:r>
            <a:r>
              <a:rPr lang="es-ES" sz="2400" b="1" dirty="0"/>
              <a:t>-estructurado de cambio </a:t>
            </a:r>
            <a:r>
              <a:rPr lang="es-ES" sz="2400" dirty="0"/>
              <a:t>que enlaza nuestras acciones estratégicas a ciertos resultados de proceso que queremos provocar en nuestro entorno inmediato. </a:t>
            </a:r>
          </a:p>
          <a:p>
            <a:r>
              <a:rPr lang="es-ES" sz="2400" b="1" dirty="0" smtClean="0"/>
              <a:t>Una </a:t>
            </a:r>
            <a:r>
              <a:rPr lang="es-ES" sz="2400" b="1" dirty="0"/>
              <a:t>herramienta de proceso </a:t>
            </a:r>
            <a:r>
              <a:rPr lang="es-ES" sz="2400" dirty="0"/>
              <a:t>que nos ayuda a monitorear consciente y críticamente nuestro pensar y nuestra acción de manera individual y también colectiva. </a:t>
            </a:r>
            <a:endParaRPr lang="es-BO" sz="2400" b="1" dirty="0"/>
          </a:p>
        </p:txBody>
      </p:sp>
    </p:spTree>
    <p:extLst>
      <p:ext uri="{BB962C8B-B14F-4D97-AF65-F5344CB8AC3E}">
        <p14:creationId xmlns:p14="http://schemas.microsoft.com/office/powerpoint/2010/main" val="174046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Cuales son </a:t>
            </a:r>
            <a:r>
              <a:rPr lang="es-BO" dirty="0" smtClean="0"/>
              <a:t>los componentes básicos de una </a:t>
            </a:r>
            <a:r>
              <a:rPr lang="es-BO" dirty="0" err="1" smtClean="0"/>
              <a:t>TdC</a:t>
            </a:r>
            <a:r>
              <a:rPr lang="es-BO" dirty="0" smtClean="0"/>
              <a:t>?</a:t>
            </a:r>
            <a:endParaRPr lang="es-B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BO" sz="2400" b="1" dirty="0" smtClean="0"/>
              <a:t>Análisis</a:t>
            </a:r>
            <a:r>
              <a:rPr lang="en-US" sz="2400" b="1" dirty="0" smtClean="0"/>
              <a:t> y </a:t>
            </a:r>
            <a:r>
              <a:rPr lang="es-BO" sz="2400" b="1" dirty="0" smtClean="0"/>
              <a:t>descripción</a:t>
            </a:r>
            <a:r>
              <a:rPr lang="en-US" sz="2400" b="1" dirty="0" smtClean="0"/>
              <a:t> de </a:t>
            </a:r>
            <a:r>
              <a:rPr lang="en-US" sz="2400" b="1" dirty="0" smtClean="0"/>
              <a:t>la </a:t>
            </a:r>
            <a:r>
              <a:rPr lang="es-BO" sz="2400" b="1" dirty="0" smtClean="0"/>
              <a:t>problemática</a:t>
            </a:r>
            <a:r>
              <a:rPr lang="en-US" sz="2400" dirty="0" smtClean="0"/>
              <a:t> (</a:t>
            </a:r>
            <a:r>
              <a:rPr lang="es-BO" sz="2400" dirty="0" smtClean="0">
                <a:solidFill>
                  <a:srgbClr val="00B0F0"/>
                </a:solidFill>
              </a:rPr>
              <a:t>diagnostico, sistema agrícola, </a:t>
            </a:r>
            <a:r>
              <a:rPr lang="es-BO" sz="2400" dirty="0" smtClean="0"/>
              <a:t>áreas </a:t>
            </a:r>
            <a:r>
              <a:rPr lang="es-BO" sz="2400" dirty="0" smtClean="0"/>
              <a:t>de </a:t>
            </a:r>
            <a:r>
              <a:rPr lang="es-BO" sz="2400" dirty="0" smtClean="0"/>
              <a:t>cambio o intervención, puntos de entrada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s-BO" sz="2400" b="1" dirty="0" smtClean="0"/>
              <a:t>Mapeo y/o análisis de redes de actores relevantes</a:t>
            </a:r>
            <a:r>
              <a:rPr lang="es-BO" sz="2400" dirty="0" smtClean="0"/>
              <a:t> (</a:t>
            </a:r>
            <a:r>
              <a:rPr lang="es-BO" sz="2400" dirty="0" smtClean="0">
                <a:solidFill>
                  <a:srgbClr val="00B0F0"/>
                </a:solidFill>
              </a:rPr>
              <a:t>diagnostico, sistema </a:t>
            </a:r>
            <a:r>
              <a:rPr lang="es-BO" sz="2400" dirty="0" smtClean="0">
                <a:solidFill>
                  <a:srgbClr val="00B0F0"/>
                </a:solidFill>
              </a:rPr>
              <a:t>social, institucional, </a:t>
            </a:r>
            <a:r>
              <a:rPr lang="es-BO" sz="2400" dirty="0" smtClean="0"/>
              <a:t>áreas </a:t>
            </a:r>
            <a:r>
              <a:rPr lang="es-BO" sz="2400" dirty="0" smtClean="0"/>
              <a:t>de </a:t>
            </a:r>
            <a:r>
              <a:rPr lang="es-BO" sz="2400" dirty="0" smtClean="0"/>
              <a:t>cambio o intervención, puntos de entrada)</a:t>
            </a:r>
            <a:endParaRPr lang="es-BO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s-BO" sz="2400" b="1" dirty="0" smtClean="0"/>
              <a:t>Análisis de vías de impacto </a:t>
            </a:r>
            <a:r>
              <a:rPr lang="es-BO" sz="2400" dirty="0" smtClean="0"/>
              <a:t>(modelo de alcances e impacto, </a:t>
            </a:r>
            <a:r>
              <a:rPr lang="es-BO" sz="2400" dirty="0" smtClean="0">
                <a:solidFill>
                  <a:srgbClr val="00B0F0"/>
                </a:solidFill>
              </a:rPr>
              <a:t>rutas </a:t>
            </a:r>
            <a:r>
              <a:rPr lang="es-BO" sz="2400" dirty="0" smtClean="0">
                <a:solidFill>
                  <a:srgbClr val="00B0F0"/>
                </a:solidFill>
              </a:rPr>
              <a:t>de cambio</a:t>
            </a:r>
            <a:r>
              <a:rPr lang="es-BO" sz="2400" dirty="0" smtClean="0"/>
              <a:t>, </a:t>
            </a:r>
            <a:r>
              <a:rPr lang="es-BO" sz="2400" dirty="0" smtClean="0">
                <a:solidFill>
                  <a:srgbClr val="00B0F0"/>
                </a:solidFill>
              </a:rPr>
              <a:t>mecanismos </a:t>
            </a:r>
            <a:r>
              <a:rPr lang="es-BO" sz="2400" dirty="0" smtClean="0">
                <a:solidFill>
                  <a:srgbClr val="00B0F0"/>
                </a:solidFill>
              </a:rPr>
              <a:t>de cambio</a:t>
            </a:r>
            <a:r>
              <a:rPr lang="es-BO" sz="2400" dirty="0" smtClean="0"/>
              <a:t>, </a:t>
            </a:r>
            <a:r>
              <a:rPr lang="es-BO" sz="2400" dirty="0" smtClean="0">
                <a:solidFill>
                  <a:srgbClr val="FF0000"/>
                </a:solidFill>
              </a:rPr>
              <a:t>modelo de cambio</a:t>
            </a:r>
            <a:r>
              <a:rPr lang="es-BO" sz="24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s-BO" sz="2400" b="1" dirty="0" smtClean="0"/>
              <a:t>Enfoque</a:t>
            </a:r>
            <a:r>
              <a:rPr lang="en-US" sz="2400" b="1" dirty="0" smtClean="0"/>
              <a:t> </a:t>
            </a:r>
            <a:r>
              <a:rPr lang="es-BO" sz="2400" b="1" dirty="0" smtClean="0"/>
              <a:t>estratégico</a:t>
            </a:r>
            <a:r>
              <a:rPr lang="en-US" sz="2400" b="1" dirty="0" smtClean="0"/>
              <a:t> y plan de </a:t>
            </a:r>
            <a:r>
              <a:rPr lang="es-BO" sz="2400" b="1" dirty="0" smtClean="0"/>
              <a:t>acción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supuestos</a:t>
            </a:r>
            <a:r>
              <a:rPr lang="en-US" sz="2400" dirty="0" smtClean="0"/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modelo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de </a:t>
            </a:r>
            <a:r>
              <a:rPr lang="es-BO" sz="2400" dirty="0" smtClean="0">
                <a:solidFill>
                  <a:srgbClr val="FF0000"/>
                </a:solidFill>
              </a:rPr>
              <a:t>acción</a:t>
            </a:r>
            <a:r>
              <a:rPr lang="en-US" sz="24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Una </a:t>
            </a:r>
            <a:r>
              <a:rPr lang="en-US" sz="2400" b="1" dirty="0" smtClean="0"/>
              <a:t>vision</a:t>
            </a:r>
            <a:r>
              <a:rPr lang="en-US" sz="2400" dirty="0" smtClean="0"/>
              <a:t>, un </a:t>
            </a:r>
            <a:r>
              <a:rPr lang="en-US" sz="2400" dirty="0" err="1" smtClean="0"/>
              <a:t>objetivo</a:t>
            </a:r>
            <a:r>
              <a:rPr lang="en-US" sz="2400" dirty="0" smtClean="0"/>
              <a:t> </a:t>
            </a:r>
            <a:r>
              <a:rPr lang="en-US" sz="2400" dirty="0" err="1" smtClean="0"/>
              <a:t>claro</a:t>
            </a:r>
            <a:r>
              <a:rPr lang="en-US" sz="2400" dirty="0" smtClean="0"/>
              <a:t>, </a:t>
            </a:r>
            <a:r>
              <a:rPr lang="en-US" sz="2400" dirty="0" err="1" smtClean="0"/>
              <a:t>una</a:t>
            </a:r>
            <a:r>
              <a:rPr lang="en-US" sz="2400" dirty="0" smtClean="0"/>
              <a:t> meta a la que </a:t>
            </a:r>
            <a:r>
              <a:rPr lang="en-US" sz="2400" dirty="0" err="1" smtClean="0"/>
              <a:t>queremos</a:t>
            </a:r>
            <a:r>
              <a:rPr lang="en-US" sz="2400" dirty="0" smtClean="0"/>
              <a:t> </a:t>
            </a:r>
            <a:r>
              <a:rPr lang="en-US" sz="2400" dirty="0" err="1" smtClean="0"/>
              <a:t>llegar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BO" sz="2400" dirty="0" smtClean="0"/>
              <a:t>Una </a:t>
            </a:r>
            <a:r>
              <a:rPr lang="es-BO" sz="2400" b="1" dirty="0" smtClean="0"/>
              <a:t>representación grafica</a:t>
            </a:r>
            <a:r>
              <a:rPr lang="es-BO" sz="2400" dirty="0" smtClean="0"/>
              <a:t> (llamativa) y una </a:t>
            </a:r>
            <a:r>
              <a:rPr lang="es-BO" sz="2400" b="1" dirty="0" smtClean="0"/>
              <a:t>narrativa</a:t>
            </a:r>
            <a:r>
              <a:rPr lang="es-BO" sz="2400" dirty="0" smtClean="0"/>
              <a:t> clara y coherente.</a:t>
            </a:r>
            <a:endParaRPr lang="es-BO" sz="2400" dirty="0" smtClean="0"/>
          </a:p>
        </p:txBody>
      </p:sp>
    </p:spTree>
    <p:extLst>
      <p:ext uri="{BB962C8B-B14F-4D97-AF65-F5344CB8AC3E}">
        <p14:creationId xmlns:p14="http://schemas.microsoft.com/office/powerpoint/2010/main" val="185322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Candara" panose="020E0502030303020204" pitchFamily="34" charset="0"/>
              </a:rPr>
              <a:t>Nuestro</a:t>
            </a:r>
            <a:r>
              <a:rPr lang="en-US" b="1" dirty="0" smtClean="0">
                <a:latin typeface="Candara" panose="020E0502030303020204" pitchFamily="34" charset="0"/>
              </a:rPr>
              <a:t> </a:t>
            </a:r>
            <a:r>
              <a:rPr lang="en-US" b="1" dirty="0" err="1" smtClean="0">
                <a:latin typeface="Candara" panose="020E0502030303020204" pitchFamily="34" charset="0"/>
              </a:rPr>
              <a:t>ejercicio</a:t>
            </a:r>
            <a:r>
              <a:rPr lang="en-US" b="1" dirty="0" smtClean="0">
                <a:latin typeface="Candara" panose="020E0502030303020204" pitchFamily="34" charset="0"/>
              </a:rPr>
              <a:t> hoy</a:t>
            </a:r>
            <a:endParaRPr lang="en-US" b="1" dirty="0">
              <a:latin typeface="Candara" panose="020E0502030303020204" pitchFamily="34" charset="0"/>
            </a:endParaRPr>
          </a:p>
        </p:txBody>
      </p:sp>
      <p:pic>
        <p:nvPicPr>
          <p:cNvPr id="4" name="Picture 3" descr="then a miracle happen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5105400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07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Arrow Connector 72"/>
          <p:cNvCxnSpPr>
            <a:stCxn id="60" idx="0"/>
            <a:endCxn id="32" idx="2"/>
          </p:cNvCxnSpPr>
          <p:nvPr/>
        </p:nvCxnSpPr>
        <p:spPr>
          <a:xfrm flipV="1">
            <a:off x="3442779" y="1921100"/>
            <a:ext cx="337693" cy="1587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58" idx="0"/>
            <a:endCxn id="33" idx="2"/>
          </p:cNvCxnSpPr>
          <p:nvPr/>
        </p:nvCxnSpPr>
        <p:spPr>
          <a:xfrm flipV="1">
            <a:off x="4906760" y="2246386"/>
            <a:ext cx="689645" cy="1903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68188" y="4350303"/>
            <a:ext cx="6255572" cy="2483793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56170" y="2350622"/>
            <a:ext cx="1303655" cy="61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09862" y="5320527"/>
            <a:ext cx="1319530" cy="63055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800" b="1" dirty="0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Pequeños Productores</a:t>
            </a:r>
            <a:r>
              <a:rPr lang="en-US" sz="800" b="1" dirty="0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Locales - PPL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20470" y="4664346"/>
            <a:ext cx="1357256" cy="59626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b="1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Negocios Locales - NL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78510" y="5837431"/>
            <a:ext cx="1306513" cy="64416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Proyecto </a:t>
            </a:r>
            <a:r>
              <a:rPr lang="en-US" sz="800" b="1" dirty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de </a:t>
            </a:r>
            <a:r>
              <a:rPr lang="es-BO" sz="800" b="1" dirty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Investigación-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s-BO" sz="800" b="1" dirty="0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Acción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17152" y="4891604"/>
            <a:ext cx="1309370" cy="6210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800" b="1"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Estructura de I&amp;D Local – EI&amp;DL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17152" y="5590253"/>
            <a:ext cx="1309370" cy="4881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768356" y="5338230"/>
            <a:ext cx="1309370" cy="4881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25532" y="5993474"/>
            <a:ext cx="1309370" cy="4881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69281" y="5129564"/>
            <a:ext cx="1309370" cy="4881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ight Arrow 12"/>
          <p:cNvSpPr/>
          <p:nvPr/>
        </p:nvSpPr>
        <p:spPr>
          <a:xfrm rot="16200000">
            <a:off x="3074015" y="4073004"/>
            <a:ext cx="698052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>
            <a:off x="6131631" y="3875169"/>
            <a:ext cx="698052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6200000">
            <a:off x="4531191" y="4735927"/>
            <a:ext cx="698052" cy="48463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6200000">
            <a:off x="1401426" y="4300262"/>
            <a:ext cx="698052" cy="48463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6845854" y="5931526"/>
            <a:ext cx="698052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345128" y="2109651"/>
            <a:ext cx="3465195" cy="1338580"/>
            <a:chOff x="2426522" y="2350622"/>
            <a:chExt cx="3465195" cy="1338580"/>
          </a:xfrm>
        </p:grpSpPr>
        <p:sp>
          <p:nvSpPr>
            <p:cNvPr id="19" name="Rounded Rectangle 18"/>
            <p:cNvSpPr/>
            <p:nvPr/>
          </p:nvSpPr>
          <p:spPr>
            <a:xfrm>
              <a:off x="3495862" y="3286612"/>
              <a:ext cx="1351280" cy="4025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BO" sz="900" i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Cambios en los conocimientos </a:t>
              </a:r>
              <a:endPara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495862" y="2350622"/>
              <a:ext cx="1350645" cy="4025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BO" sz="900" i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Cambios en las </a:t>
              </a:r>
              <a:r>
                <a:rPr lang="es-BO" sz="900" i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actitudes</a:t>
              </a:r>
              <a:endPara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4541072" y="2814172"/>
              <a:ext cx="1350645" cy="4025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BO" sz="900" i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Cambios en las </a:t>
              </a:r>
              <a:r>
                <a:rPr lang="es-BO" sz="900" i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habilidades</a:t>
              </a:r>
              <a:endPara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426522" y="2820522"/>
              <a:ext cx="1350645" cy="4025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BO" sz="900" i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Cambios en las </a:t>
              </a:r>
              <a:r>
                <a:rPr lang="es-BO" sz="900" i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prácticas</a:t>
              </a:r>
              <a:endPara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3" name="Curved Connector 22"/>
            <p:cNvCxnSpPr/>
            <p:nvPr/>
          </p:nvCxnSpPr>
          <p:spPr>
            <a:xfrm rot="16200000" flipV="1">
              <a:off x="4901117" y="2497942"/>
              <a:ext cx="261620" cy="369570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urved Connector 23"/>
            <p:cNvCxnSpPr/>
            <p:nvPr/>
          </p:nvCxnSpPr>
          <p:spPr>
            <a:xfrm rot="10800000" flipV="1">
              <a:off x="3102162" y="2551917"/>
              <a:ext cx="393700" cy="268605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urved Connector 24"/>
            <p:cNvCxnSpPr/>
            <p:nvPr/>
          </p:nvCxnSpPr>
          <p:spPr>
            <a:xfrm flipV="1">
              <a:off x="4847142" y="3216762"/>
              <a:ext cx="368935" cy="271145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/>
            <p:nvPr/>
          </p:nvCxnSpPr>
          <p:spPr>
            <a:xfrm rot="16200000" flipH="1">
              <a:off x="3166932" y="3158342"/>
              <a:ext cx="264160" cy="393700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/>
            <p:cNvSpPr/>
            <p:nvPr/>
          </p:nvSpPr>
          <p:spPr>
            <a:xfrm>
              <a:off x="3829237" y="2805917"/>
              <a:ext cx="679450" cy="4025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s-BO" sz="900" i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Aprendizaje</a:t>
              </a:r>
              <a:endPara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2606302" y="594215"/>
            <a:ext cx="3125319" cy="6417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032769" y="1893087"/>
            <a:ext cx="1309370" cy="6210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101844" y="1324835"/>
            <a:ext cx="1357256" cy="59626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936640" y="1615831"/>
            <a:ext cx="1319530" cy="63055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766424" y="4488010"/>
            <a:ext cx="1312227" cy="61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b="1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Consumidores Locales - CL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ight Arrow 34"/>
          <p:cNvSpPr/>
          <p:nvPr/>
        </p:nvSpPr>
        <p:spPr>
          <a:xfrm rot="19340526">
            <a:off x="768664" y="4320748"/>
            <a:ext cx="445957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6200000">
            <a:off x="6216693" y="5615436"/>
            <a:ext cx="403527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rot="16200000">
            <a:off x="4700693" y="6343609"/>
            <a:ext cx="412134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31" idx="3"/>
            <a:endCxn id="32" idx="1"/>
          </p:cNvCxnSpPr>
          <p:nvPr/>
        </p:nvCxnSpPr>
        <p:spPr>
          <a:xfrm flipV="1">
            <a:off x="2342139" y="1622968"/>
            <a:ext cx="759705" cy="580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3"/>
            <a:endCxn id="33" idx="1"/>
          </p:cNvCxnSpPr>
          <p:nvPr/>
        </p:nvCxnSpPr>
        <p:spPr>
          <a:xfrm flipV="1">
            <a:off x="2342139" y="1931109"/>
            <a:ext cx="2594501" cy="272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" idx="1"/>
            <a:endCxn id="33" idx="2"/>
          </p:cNvCxnSpPr>
          <p:nvPr/>
        </p:nvCxnSpPr>
        <p:spPr>
          <a:xfrm flipH="1" flipV="1">
            <a:off x="5596405" y="2246386"/>
            <a:ext cx="659765" cy="411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3" idx="1"/>
            <a:endCxn id="32" idx="3"/>
          </p:cNvCxnSpPr>
          <p:nvPr/>
        </p:nvCxnSpPr>
        <p:spPr>
          <a:xfrm flipH="1" flipV="1">
            <a:off x="4459100" y="1622968"/>
            <a:ext cx="477540" cy="308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3" idx="3"/>
            <a:endCxn id="4" idx="0"/>
          </p:cNvCxnSpPr>
          <p:nvPr/>
        </p:nvCxnSpPr>
        <p:spPr>
          <a:xfrm>
            <a:off x="6256170" y="1931109"/>
            <a:ext cx="651828" cy="419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4458128" y="302224"/>
            <a:ext cx="411499" cy="2704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976044" y="455797"/>
            <a:ext cx="413303" cy="27301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3468715" y="290825"/>
            <a:ext cx="428418" cy="2621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3986834" y="110430"/>
            <a:ext cx="416510" cy="27719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1335664" y="3728700"/>
            <a:ext cx="842832" cy="43994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85344" y="4149585"/>
            <a:ext cx="842832" cy="43994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6085156" y="3283584"/>
            <a:ext cx="842832" cy="4399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3021363" y="3508603"/>
            <a:ext cx="842832" cy="4399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3" name="Straight Arrow Connector 62"/>
          <p:cNvCxnSpPr>
            <a:stCxn id="57" idx="0"/>
            <a:endCxn id="31" idx="2"/>
          </p:cNvCxnSpPr>
          <p:nvPr/>
        </p:nvCxnSpPr>
        <p:spPr>
          <a:xfrm flipH="1" flipV="1">
            <a:off x="1687454" y="2514117"/>
            <a:ext cx="69626" cy="1214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9" idx="0"/>
            <a:endCxn id="4" idx="2"/>
          </p:cNvCxnSpPr>
          <p:nvPr/>
        </p:nvCxnSpPr>
        <p:spPr>
          <a:xfrm flipV="1">
            <a:off x="6506572" y="2965937"/>
            <a:ext cx="401426" cy="317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Line Callout 1 75"/>
          <p:cNvSpPr/>
          <p:nvPr/>
        </p:nvSpPr>
        <p:spPr>
          <a:xfrm>
            <a:off x="7838153" y="3536937"/>
            <a:ext cx="848647" cy="612648"/>
          </a:xfrm>
          <a:prstGeom prst="borderCallout1">
            <a:avLst>
              <a:gd name="adj1" fmla="val 18750"/>
              <a:gd name="adj2" fmla="val -8333"/>
              <a:gd name="adj3" fmla="val 111622"/>
              <a:gd name="adj4" fmla="val -142744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9383139" y="5268595"/>
            <a:ext cx="1350645" cy="40259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ACTIVIDADES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9383142" y="4345606"/>
            <a:ext cx="1350645" cy="40259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PRODUCTOS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383142" y="3265811"/>
            <a:ext cx="1350645" cy="70810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ALCANCES INTREMEDIOS EN LOS ACTORES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9321164" y="1721224"/>
            <a:ext cx="1350645" cy="594651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ALCANCES SISTEMICOS O MAYORES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9383140" y="6257908"/>
            <a:ext cx="1350645" cy="40259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RECURSOS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9274548" y="368698"/>
            <a:ext cx="1350645" cy="40259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BO" sz="1050" b="1" i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IMPACTO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3" name="Straight Arrow Connector 82"/>
          <p:cNvCxnSpPr>
            <a:stCxn id="58" idx="0"/>
            <a:endCxn id="59" idx="1"/>
          </p:cNvCxnSpPr>
          <p:nvPr/>
        </p:nvCxnSpPr>
        <p:spPr>
          <a:xfrm flipV="1">
            <a:off x="4906760" y="3503555"/>
            <a:ext cx="1178396" cy="646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Line Callout 1 85"/>
          <p:cNvSpPr/>
          <p:nvPr/>
        </p:nvSpPr>
        <p:spPr>
          <a:xfrm>
            <a:off x="7817365" y="771288"/>
            <a:ext cx="848647" cy="612648"/>
          </a:xfrm>
          <a:prstGeom prst="borderCallout1">
            <a:avLst>
              <a:gd name="adj1" fmla="val 18750"/>
              <a:gd name="adj2" fmla="val -8333"/>
              <a:gd name="adj3" fmla="val 215221"/>
              <a:gd name="adj4" fmla="val -144646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 rot="16200000">
            <a:off x="1553088" y="6146244"/>
            <a:ext cx="394728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57" grpId="0" animBg="1"/>
      <p:bldP spid="58" grpId="0" animBg="1"/>
      <p:bldP spid="59" grpId="0" animBg="1"/>
      <p:bldP spid="60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6" grpId="0" animBg="1"/>
      <p:bldP spid="8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1130</Words>
  <Application>Microsoft Office PowerPoint</Application>
  <PresentationFormat>Widescreen</PresentationFormat>
  <Paragraphs>95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Candara</vt:lpstr>
      <vt:lpstr>Times New Roman</vt:lpstr>
      <vt:lpstr>Office Theme</vt:lpstr>
      <vt:lpstr>TdC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 es una TdC? 1 de 2</vt:lpstr>
      <vt:lpstr>Que es una TdC? 2 de 2</vt:lpstr>
      <vt:lpstr>Cuales son los componentes básicos de una TdC?</vt:lpstr>
      <vt:lpstr>Nuestro ejercicio hoy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Paz Ybarnegaray</dc:creator>
  <cp:lastModifiedBy>Rodrigo Paz Ybarnegaray</cp:lastModifiedBy>
  <cp:revision>20</cp:revision>
  <dcterms:created xsi:type="dcterms:W3CDTF">2018-02-20T13:20:52Z</dcterms:created>
  <dcterms:modified xsi:type="dcterms:W3CDTF">2018-02-21T15:06:52Z</dcterms:modified>
</cp:coreProperties>
</file>