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310" r:id="rId3"/>
    <p:sldId id="311" r:id="rId4"/>
    <p:sldId id="314" r:id="rId5"/>
    <p:sldId id="31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14"/>
    <p:restoredTop sz="94613"/>
  </p:normalViewPr>
  <p:slideViewPr>
    <p:cSldViewPr snapToGrid="0" snapToObjects="1">
      <p:cViewPr varScale="1">
        <p:scale>
          <a:sx n="71" d="100"/>
          <a:sy n="71" d="100"/>
        </p:scale>
        <p:origin x="81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>
        <p:scale>
          <a:sx n="198" d="100"/>
          <a:sy n="198" d="100"/>
        </p:scale>
        <p:origin x="296" y="-5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2C19C5-E045-0E4C-BE1D-B666E3A3F123}" type="datetimeFigureOut">
              <a:rPr lang="es-ES_tradnl" smtClean="0"/>
              <a:t>27/11/2017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81229-A234-1147-B917-6189A5BE360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9361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52635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72902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6098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4778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41056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27/11/2017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9292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27/11/2017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1919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27/11/2017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53988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27/11/2017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31521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27/11/2017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0205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27/11/2017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83165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27/11/2017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20667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27/11/2017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61688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27/11/2017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33505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27/11/2017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87665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27/11/2017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15540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7C02C-AA0C-A146-8B06-ED66B35D0C08}" type="datetimeFigureOut">
              <a:rPr lang="es-ES_tradnl" smtClean="0"/>
              <a:t>27/11/2017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34728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tif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__logo-linea.tiff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pic>
        <p:nvPicPr>
          <p:cNvPr id="5" name="Picture 4" descr="ppt_base_fondo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91366"/>
            <a:ext cx="12192000" cy="3718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79463" y="5340331"/>
            <a:ext cx="59044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dirty="0" err="1" smtClean="0"/>
              <a:t>Cumbayá</a:t>
            </a:r>
            <a:r>
              <a:rPr lang="es-ES_tradnl" sz="2000" dirty="0" smtClean="0"/>
              <a:t> </a:t>
            </a:r>
            <a:r>
              <a:rPr lang="es-ES_tradnl" sz="2000" dirty="0" smtClean="0"/>
              <a:t>- </a:t>
            </a:r>
            <a:r>
              <a:rPr lang="es-ES_tradnl" sz="2000" dirty="0" smtClean="0"/>
              <a:t>Ecuador</a:t>
            </a:r>
            <a:endParaRPr lang="es-ES_tradnl" sz="2000" dirty="0" smtClean="0"/>
          </a:p>
          <a:p>
            <a:pPr algn="ctr"/>
            <a:r>
              <a:rPr lang="es-ES_tradnl" sz="2000" dirty="0" smtClean="0"/>
              <a:t>28 y 29 </a:t>
            </a:r>
            <a:r>
              <a:rPr lang="es-ES_tradnl" sz="2000" dirty="0" smtClean="0"/>
              <a:t>de </a:t>
            </a:r>
            <a:r>
              <a:rPr lang="es-ES_tradnl" sz="2000" dirty="0" smtClean="0"/>
              <a:t>Noviembre </a:t>
            </a:r>
            <a:r>
              <a:rPr lang="es-ES_tradnl" sz="2000" dirty="0" smtClean="0"/>
              <a:t>2017</a:t>
            </a:r>
          </a:p>
          <a:p>
            <a:endParaRPr lang="es-ES_tradnl" sz="2000" dirty="0"/>
          </a:p>
          <a:p>
            <a:pPr algn="ctr"/>
            <a:endParaRPr lang="es-ES_tradnl" sz="2000" dirty="0" smtClean="0"/>
          </a:p>
          <a:p>
            <a:endParaRPr lang="es-ES_tradnl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519518" y="1768976"/>
            <a:ext cx="83909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800" b="1" dirty="0" smtClean="0"/>
              <a:t>Antecedentes y agenda propuesta para el primer Taller del Grupo “Suelos y Paisajes” - CCRP</a:t>
            </a:r>
            <a:endParaRPr lang="es-ES_tradnl" sz="2800" b="1" dirty="0"/>
          </a:p>
          <a:p>
            <a:pPr algn="ctr"/>
            <a:endParaRPr lang="en-US" sz="2800" dirty="0" smtClean="0"/>
          </a:p>
          <a:p>
            <a:pPr algn="ctr"/>
            <a:endParaRPr lang="en-US" sz="28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50" y="5413803"/>
            <a:ext cx="4220736" cy="52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7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8152173" y="631767"/>
            <a:ext cx="384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err="1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CdP</a:t>
            </a:r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12 - Ibarra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937717" y="1265532"/>
            <a:ext cx="6643056" cy="4893221"/>
          </a:xfrm>
        </p:spPr>
        <p:txBody>
          <a:bodyPr>
            <a:normAutofit lnSpcReduction="10000"/>
          </a:bodyPr>
          <a:lstStyle/>
          <a:p>
            <a:pPr algn="just"/>
            <a:r>
              <a:rPr lang="es-ES_tradnl" dirty="0"/>
              <a:t>¿Cómo cambia la provisión de servicios ecosistémicos según el uso de suelo</a:t>
            </a:r>
            <a:r>
              <a:rPr lang="es-ES_tradnl" dirty="0" smtClean="0"/>
              <a:t>?</a:t>
            </a:r>
            <a:endParaRPr lang="es-ES_tradnl" dirty="0" smtClean="0"/>
          </a:p>
          <a:p>
            <a:pPr algn="just"/>
            <a:r>
              <a:rPr lang="es-ES_tradnl" dirty="0" smtClean="0"/>
              <a:t>¿Cómo cambios y limitaciones biofísicas generan cambios de uso de suelos, y viceversa?</a:t>
            </a:r>
          </a:p>
          <a:p>
            <a:pPr algn="just"/>
            <a:r>
              <a:rPr lang="es-ES_tradnl" dirty="0" smtClean="0"/>
              <a:t>¿Cómo cambios y procesos socio – ecosistémicos generan cambios en el uso de suelos, y viceversa?</a:t>
            </a:r>
          </a:p>
          <a:p>
            <a:pPr marL="0" indent="0" algn="ctr">
              <a:buNone/>
            </a:pPr>
            <a:r>
              <a:rPr lang="es-ES_tradnl" sz="2600" i="1" dirty="0" smtClean="0">
                <a:solidFill>
                  <a:srgbClr val="002060"/>
                </a:solidFill>
              </a:rPr>
              <a:t>Incorporar la temporalidad en nuestros proyectos </a:t>
            </a:r>
          </a:p>
          <a:p>
            <a:pPr marL="0" indent="0" algn="ctr">
              <a:buNone/>
            </a:pPr>
            <a:r>
              <a:rPr lang="es-ES_tradnl" sz="2600" i="1" dirty="0" smtClean="0">
                <a:solidFill>
                  <a:srgbClr val="002060"/>
                </a:solidFill>
              </a:rPr>
              <a:t>Mejorar el análisis de la interacción social - ambiental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42904" y="1550489"/>
            <a:ext cx="5823525" cy="4367644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519518" y="1371600"/>
            <a:ext cx="1492623" cy="122368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4802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8152173" y="631767"/>
            <a:ext cx="384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err="1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CdP</a:t>
            </a:r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13 - Sucre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8763786" y="4148622"/>
            <a:ext cx="2800685" cy="1953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sz="2400" dirty="0" smtClean="0"/>
              <a:t>Mejorar los mecanismos de  comunicación al interior y hacia afuera del grupo</a:t>
            </a:r>
            <a:endParaRPr lang="es-ES_tradnl" sz="24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1" t="5334" r="4061" b="14627"/>
          <a:stretch/>
        </p:blipFill>
        <p:spPr>
          <a:xfrm>
            <a:off x="420115" y="827593"/>
            <a:ext cx="8014447" cy="549984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34" t="3380" r="4501" b="62810"/>
          <a:stretch/>
        </p:blipFill>
        <p:spPr>
          <a:xfrm>
            <a:off x="8854677" y="1530593"/>
            <a:ext cx="2880839" cy="23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8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8152173" y="631767"/>
            <a:ext cx="384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Objetivos del taller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699246" y="1435660"/>
            <a:ext cx="10596283" cy="3082552"/>
          </a:xfrm>
        </p:spPr>
        <p:txBody>
          <a:bodyPr>
            <a:noAutofit/>
          </a:bodyPr>
          <a:lstStyle/>
          <a:p>
            <a:pPr algn="just">
              <a:lnSpc>
                <a:spcPct val="114000"/>
              </a:lnSpc>
            </a:pPr>
            <a:r>
              <a:rPr lang="es-PE" sz="2400" dirty="0" smtClean="0"/>
              <a:t>Construir colectivamente </a:t>
            </a:r>
            <a:r>
              <a:rPr lang="es-PE" sz="2400" dirty="0"/>
              <a:t>las bases/enfoques conceptuales </a:t>
            </a:r>
            <a:r>
              <a:rPr lang="es-PE" sz="2400" dirty="0" smtClean="0"/>
              <a:t>útiles para </a:t>
            </a:r>
            <a:r>
              <a:rPr lang="es-PE" sz="2400" dirty="0"/>
              <a:t>el Grupo Suelos y Paisaje.</a:t>
            </a:r>
          </a:p>
          <a:p>
            <a:pPr algn="just">
              <a:lnSpc>
                <a:spcPct val="114000"/>
              </a:lnSpc>
            </a:pPr>
            <a:r>
              <a:rPr lang="es-PE" sz="2400" dirty="0" smtClean="0"/>
              <a:t>Reflexionar </a:t>
            </a:r>
            <a:r>
              <a:rPr lang="es-PE" sz="2400" dirty="0"/>
              <a:t>sobre la experiencia práctica de proyectos e investigadores en torno a la importancia y desafíos de adoptar un enfoque de análisis de </a:t>
            </a:r>
            <a:r>
              <a:rPr lang="es-PE" sz="2400" dirty="0" smtClean="0"/>
              <a:t>paisaje.</a:t>
            </a:r>
            <a:endParaRPr lang="es-PE" sz="2400" dirty="0"/>
          </a:p>
          <a:p>
            <a:pPr algn="just">
              <a:lnSpc>
                <a:spcPct val="114000"/>
              </a:lnSpc>
            </a:pPr>
            <a:r>
              <a:rPr lang="es-PE" sz="2400" dirty="0" smtClean="0"/>
              <a:t>Definir </a:t>
            </a:r>
            <a:r>
              <a:rPr lang="es-PE" sz="2400" dirty="0"/>
              <a:t>cuáles son los alcances que queremos lograr, como grupo, al adoptar el enfoque de paisaje.</a:t>
            </a:r>
          </a:p>
        </p:txBody>
      </p:sp>
      <p:sp>
        <p:nvSpPr>
          <p:cNvPr id="8" name="Rectángulo 7"/>
          <p:cNvSpPr/>
          <p:nvPr/>
        </p:nvSpPr>
        <p:spPr>
          <a:xfrm>
            <a:off x="750793" y="4697976"/>
            <a:ext cx="10690413" cy="1290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2400" i="1" dirty="0" smtClean="0">
                <a:solidFill>
                  <a:srgbClr val="002060"/>
                </a:solidFill>
              </a:rPr>
              <a:t>Hay un acuerdo en construir un marco conceptual común</a:t>
            </a:r>
          </a:p>
          <a:p>
            <a:pPr algn="ctr">
              <a:lnSpc>
                <a:spcPct val="110000"/>
              </a:lnSpc>
            </a:pPr>
            <a:r>
              <a:rPr lang="es-ES_tradnl" sz="2400" i="1" dirty="0" smtClean="0">
                <a:solidFill>
                  <a:srgbClr val="002060"/>
                </a:solidFill>
              </a:rPr>
              <a:t>En discutir la importancia de incorporar el enfoque de paisaje en proyectos CCRP</a:t>
            </a:r>
          </a:p>
          <a:p>
            <a:pPr algn="ctr">
              <a:lnSpc>
                <a:spcPct val="110000"/>
              </a:lnSpc>
            </a:pPr>
            <a:r>
              <a:rPr lang="es-ES_tradnl" sz="2400" i="1" dirty="0" smtClean="0">
                <a:solidFill>
                  <a:srgbClr val="002060"/>
                </a:solidFill>
              </a:rPr>
              <a:t>¿En tener preguntas comunes – hacer síntesis?</a:t>
            </a:r>
            <a:endParaRPr lang="es-ES_tradnl" sz="2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79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7832686" y="670598"/>
            <a:ext cx="384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Agenda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685800" y="1262357"/>
            <a:ext cx="10152529" cy="4709646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s-PE" sz="2400" dirty="0"/>
              <a:t>DISCUSIÓN CONCEPTUAL </a:t>
            </a:r>
            <a:r>
              <a:rPr lang="es-PE" sz="2400" dirty="0" smtClean="0"/>
              <a:t>– Enfoque de paisaje en procesos de investigación participativa (9:15 – 11:00hrs)</a:t>
            </a:r>
          </a:p>
          <a:p>
            <a:pPr>
              <a:lnSpc>
                <a:spcPct val="110000"/>
              </a:lnSpc>
            </a:pPr>
            <a:r>
              <a:rPr lang="es-PE" sz="2400" dirty="0"/>
              <a:t>REFLEXIONES SOBRE EXPERIENCIAS </a:t>
            </a:r>
            <a:r>
              <a:rPr lang="es-PE" sz="2400" dirty="0" smtClean="0"/>
              <a:t>PRÁCTICAS</a:t>
            </a:r>
          </a:p>
          <a:p>
            <a:pPr marL="631825" indent="-349250">
              <a:lnSpc>
                <a:spcPct val="110000"/>
              </a:lnSpc>
              <a:buFontTx/>
              <a:buChar char="-"/>
            </a:pPr>
            <a:r>
              <a:rPr lang="es-PE" sz="2400" dirty="0" smtClean="0"/>
              <a:t>Escalamiento (11:15 – 13:30hrs)</a:t>
            </a:r>
          </a:p>
          <a:p>
            <a:pPr marL="631825" indent="-349250">
              <a:lnSpc>
                <a:spcPct val="110000"/>
              </a:lnSpc>
              <a:buFontTx/>
              <a:buChar char="-"/>
            </a:pPr>
            <a:r>
              <a:rPr lang="es-PE" sz="2400" dirty="0" smtClean="0"/>
              <a:t>Integración social-ambiental (14:45-17:30hrs)</a:t>
            </a:r>
          </a:p>
          <a:p>
            <a:pPr marL="631825" indent="-349250">
              <a:lnSpc>
                <a:spcPct val="110000"/>
              </a:lnSpc>
              <a:buFontTx/>
              <a:buChar char="-"/>
            </a:pPr>
            <a:r>
              <a:rPr lang="es-PE" sz="2400" dirty="0" smtClean="0"/>
              <a:t>Incidencia en toma de decisiones (9:15 – 11:30hrs)</a:t>
            </a:r>
          </a:p>
          <a:p>
            <a:pPr>
              <a:lnSpc>
                <a:spcPct val="110000"/>
              </a:lnSpc>
            </a:pPr>
            <a:r>
              <a:rPr lang="es-PE" sz="2400" dirty="0"/>
              <a:t>ELEMENTOS CLAVES PARA LA CONSTRUCCIÓN DEL MARCO </a:t>
            </a:r>
            <a:r>
              <a:rPr lang="es-PE" sz="2400" dirty="0" smtClean="0"/>
              <a:t>CONCEPTUAL (11:45 – 16:30hrs)</a:t>
            </a:r>
          </a:p>
          <a:p>
            <a:pPr>
              <a:lnSpc>
                <a:spcPct val="110000"/>
              </a:lnSpc>
            </a:pPr>
            <a:r>
              <a:rPr lang="es-PE" sz="2400" dirty="0" smtClean="0"/>
              <a:t>ACUERDOS Y PRÓXIMOS PASOS (16:30 – 17:00hrs)</a:t>
            </a:r>
          </a:p>
          <a:p>
            <a:pPr>
              <a:lnSpc>
                <a:spcPct val="110000"/>
              </a:lnSpc>
            </a:pPr>
            <a:r>
              <a:rPr lang="es-PE" sz="2400" dirty="0" smtClean="0"/>
              <a:t>MATRIZ DE METODOLOGÍAS / PROTOCOLOS </a:t>
            </a:r>
            <a:r>
              <a:rPr lang="es-PE" sz="2400" i="1" dirty="0" smtClean="0"/>
              <a:t>(en paralelo a actividades)</a:t>
            </a:r>
            <a:endParaRPr lang="es-ES_tradnl" sz="2400" i="1" dirty="0"/>
          </a:p>
        </p:txBody>
      </p:sp>
    </p:spTree>
    <p:extLst>
      <p:ext uri="{BB962C8B-B14F-4D97-AF65-F5344CB8AC3E}">
        <p14:creationId xmlns:p14="http://schemas.microsoft.com/office/powerpoint/2010/main" val="124237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2127</TotalTime>
  <Words>649</Words>
  <Application>Microsoft Office PowerPoint</Application>
  <PresentationFormat>Panorámica</PresentationFormat>
  <Paragraphs>85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Recharte</dc:creator>
  <cp:lastModifiedBy>BFD</cp:lastModifiedBy>
  <cp:revision>482</cp:revision>
  <cp:lastPrinted>2016-05-20T14:27:24Z</cp:lastPrinted>
  <dcterms:created xsi:type="dcterms:W3CDTF">2016-05-19T11:49:57Z</dcterms:created>
  <dcterms:modified xsi:type="dcterms:W3CDTF">2017-11-27T22:21:21Z</dcterms:modified>
</cp:coreProperties>
</file>