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80" r:id="rId2"/>
    <p:sldId id="266" r:id="rId3"/>
    <p:sldId id="268" r:id="rId4"/>
    <p:sldId id="261" r:id="rId5"/>
    <p:sldId id="262" r:id="rId6"/>
    <p:sldId id="282" r:id="rId7"/>
    <p:sldId id="257" r:id="rId8"/>
    <p:sldId id="267" r:id="rId9"/>
    <p:sldId id="259" r:id="rId10"/>
    <p:sldId id="270" r:id="rId11"/>
    <p:sldId id="273" r:id="rId12"/>
    <p:sldId id="274" r:id="rId13"/>
    <p:sldId id="278" r:id="rId14"/>
    <p:sldId id="272" r:id="rId15"/>
    <p:sldId id="276" r:id="rId16"/>
    <p:sldId id="277" r:id="rId17"/>
    <p:sldId id="279" r:id="rId18"/>
    <p:sldId id="283" r:id="rId19"/>
    <p:sldId id="284" r:id="rId20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3" d="100"/>
          <a:sy n="83" d="100"/>
        </p:scale>
        <p:origin x="-1421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E9F905-56F2-4878-8E57-D925B2A7693E}" type="datetimeFigureOut">
              <a:rPr lang="fr-FR" smtClean="0"/>
              <a:pPr/>
              <a:t>28/11/2017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7A9D85-DCF0-4B19-AC12-F1D9E05DB59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5320418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7A9D85-DCF0-4B19-AC12-F1D9E05DB595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9693429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7A9D85-DCF0-4B19-AC12-F1D9E05DB595}" type="slidenum">
              <a:rPr lang="fr-FR" smtClean="0"/>
              <a:pPr/>
              <a:t>4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433306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7A9D85-DCF0-4B19-AC12-F1D9E05DB595}" type="slidenum">
              <a:rPr lang="fr-FR" smtClean="0"/>
              <a:pPr/>
              <a:t>5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3595742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7A3C5-75D7-9C4D-9323-89E35E3AE723}" type="datetimeFigureOut">
              <a:rPr lang="fr-FR" smtClean="0"/>
              <a:pPr/>
              <a:t>28/11/2017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AA72E-A00B-3D4F-A6AD-5A4341A1821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825395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Cliquez pour modifier les styles du texte du masque</a:t>
            </a:r>
          </a:p>
          <a:p>
            <a:pPr lvl="1"/>
            <a:r>
              <a:rPr lang="es-ES_tradnl" smtClean="0"/>
              <a:t>Deuxième niveau</a:t>
            </a:r>
          </a:p>
          <a:p>
            <a:pPr lvl="2"/>
            <a:r>
              <a:rPr lang="es-ES_tradnl" smtClean="0"/>
              <a:t>Troisième niveau</a:t>
            </a:r>
          </a:p>
          <a:p>
            <a:pPr lvl="3"/>
            <a:r>
              <a:rPr lang="es-ES_tradnl" smtClean="0"/>
              <a:t>Quatrième niveau</a:t>
            </a:r>
          </a:p>
          <a:p>
            <a:pPr lvl="4"/>
            <a:r>
              <a:rPr lang="es-ES_tradnl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7A3C5-75D7-9C4D-9323-89E35E3AE723}" type="datetimeFigureOut">
              <a:rPr lang="fr-FR" smtClean="0"/>
              <a:pPr/>
              <a:t>28/11/2017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AA72E-A00B-3D4F-A6AD-5A4341A1821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505550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7A3C5-75D7-9C4D-9323-89E35E3AE723}" type="datetimeFigureOut">
              <a:rPr lang="fr-FR" smtClean="0"/>
              <a:pPr/>
              <a:t>28/11/2017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AA72E-A00B-3D4F-A6AD-5A4341A1821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480536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Cliquez pour modifier les styles du texte du masque</a:t>
            </a:r>
          </a:p>
          <a:p>
            <a:pPr lvl="1"/>
            <a:r>
              <a:rPr lang="es-ES_tradnl" smtClean="0"/>
              <a:t>Deuxième niveau</a:t>
            </a:r>
          </a:p>
          <a:p>
            <a:pPr lvl="2"/>
            <a:r>
              <a:rPr lang="es-ES_tradnl" smtClean="0"/>
              <a:t>Troisième niveau</a:t>
            </a:r>
          </a:p>
          <a:p>
            <a:pPr lvl="3"/>
            <a:r>
              <a:rPr lang="es-ES_tradnl" smtClean="0"/>
              <a:t>Quatrième niveau</a:t>
            </a:r>
          </a:p>
          <a:p>
            <a:pPr lvl="4"/>
            <a:r>
              <a:rPr lang="es-ES_tradnl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Cliquez pour modifier les styles du texte du masque</a:t>
            </a:r>
          </a:p>
          <a:p>
            <a:pPr lvl="1"/>
            <a:r>
              <a:rPr lang="es-ES_tradnl" smtClean="0"/>
              <a:t>Deuxième niveau</a:t>
            </a:r>
          </a:p>
          <a:p>
            <a:pPr lvl="2"/>
            <a:r>
              <a:rPr lang="es-ES_tradnl" smtClean="0"/>
              <a:t>Troisième niveau</a:t>
            </a:r>
          </a:p>
          <a:p>
            <a:pPr lvl="3"/>
            <a:r>
              <a:rPr lang="es-ES_tradnl" smtClean="0"/>
              <a:t>Quatrième niveau</a:t>
            </a:r>
          </a:p>
          <a:p>
            <a:pPr lvl="4"/>
            <a:r>
              <a:rPr lang="es-ES_tradnl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7A3C5-75D7-9C4D-9323-89E35E3AE723}" type="datetimeFigureOut">
              <a:rPr lang="fr-FR" smtClean="0"/>
              <a:pPr/>
              <a:t>28/11/2017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AA72E-A00B-3D4F-A6AD-5A4341A1821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494205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Cliquez pour modifier les styles du texte du masque</a:t>
            </a:r>
          </a:p>
          <a:p>
            <a:pPr lvl="1"/>
            <a:r>
              <a:rPr lang="es-ES_tradnl" smtClean="0"/>
              <a:t>Deuxième niveau</a:t>
            </a:r>
          </a:p>
          <a:p>
            <a:pPr lvl="2"/>
            <a:r>
              <a:rPr lang="es-ES_tradnl" smtClean="0"/>
              <a:t>Troisième niveau</a:t>
            </a:r>
          </a:p>
          <a:p>
            <a:pPr lvl="3"/>
            <a:r>
              <a:rPr lang="es-ES_tradnl" smtClean="0"/>
              <a:t>Quatrième niveau</a:t>
            </a:r>
          </a:p>
          <a:p>
            <a:pPr lvl="4"/>
            <a:r>
              <a:rPr lang="es-ES_tradnl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Cliquez pour modifier les styles du texte du masque</a:t>
            </a:r>
          </a:p>
          <a:p>
            <a:pPr lvl="1"/>
            <a:r>
              <a:rPr lang="es-ES_tradnl" smtClean="0"/>
              <a:t>Deuxième niveau</a:t>
            </a:r>
          </a:p>
          <a:p>
            <a:pPr lvl="2"/>
            <a:r>
              <a:rPr lang="es-ES_tradnl" smtClean="0"/>
              <a:t>Troisième niveau</a:t>
            </a:r>
          </a:p>
          <a:p>
            <a:pPr lvl="3"/>
            <a:r>
              <a:rPr lang="es-ES_tradnl" smtClean="0"/>
              <a:t>Quatrième niveau</a:t>
            </a:r>
          </a:p>
          <a:p>
            <a:pPr lvl="4"/>
            <a:r>
              <a:rPr lang="es-ES_tradnl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7A3C5-75D7-9C4D-9323-89E35E3AE723}" type="datetimeFigureOut">
              <a:rPr lang="fr-FR" smtClean="0"/>
              <a:pPr/>
              <a:t>28/11/2017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AA72E-A00B-3D4F-A6AD-5A4341A1821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975458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7A3C5-75D7-9C4D-9323-89E35E3AE723}" type="datetimeFigureOut">
              <a:rPr lang="fr-FR" smtClean="0"/>
              <a:pPr/>
              <a:t>28/11/2017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AA72E-A00B-3D4F-A6AD-5A4341A1821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856882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7A3C5-75D7-9C4D-9323-89E35E3AE723}" type="datetimeFigureOut">
              <a:rPr lang="fr-FR" smtClean="0"/>
              <a:pPr/>
              <a:t>28/11/2017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AA72E-A00B-3D4F-A6AD-5A4341A1821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819340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Cliquez pour modifier les styles du texte du masque</a:t>
            </a:r>
          </a:p>
          <a:p>
            <a:pPr lvl="1"/>
            <a:r>
              <a:rPr lang="es-ES_tradnl" smtClean="0"/>
              <a:t>Deuxième niveau</a:t>
            </a:r>
          </a:p>
          <a:p>
            <a:pPr lvl="2"/>
            <a:r>
              <a:rPr lang="es-ES_tradnl" smtClean="0"/>
              <a:t>Troisième niveau</a:t>
            </a:r>
          </a:p>
          <a:p>
            <a:pPr lvl="3"/>
            <a:r>
              <a:rPr lang="es-ES_tradnl" smtClean="0"/>
              <a:t>Quatrième niveau</a:t>
            </a:r>
          </a:p>
          <a:p>
            <a:pPr lvl="4"/>
            <a:r>
              <a:rPr lang="es-ES_tradnl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7A3C5-75D7-9C4D-9323-89E35E3AE723}" type="datetimeFigureOut">
              <a:rPr lang="fr-FR" smtClean="0"/>
              <a:pPr/>
              <a:t>28/11/2017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AA72E-A00B-3D4F-A6AD-5A4341A1821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475647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7A3C5-75D7-9C4D-9323-89E35E3AE723}" type="datetimeFigureOut">
              <a:rPr lang="fr-FR" smtClean="0"/>
              <a:pPr/>
              <a:t>28/11/2017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AA72E-A00B-3D4F-A6AD-5A4341A1821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244551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Cliquez pour modifier les styles du texte du masque</a:t>
            </a:r>
          </a:p>
          <a:p>
            <a:pPr lvl="1"/>
            <a:r>
              <a:rPr lang="es-ES_tradnl" smtClean="0"/>
              <a:t>Deuxième niveau</a:t>
            </a:r>
          </a:p>
          <a:p>
            <a:pPr lvl="2"/>
            <a:r>
              <a:rPr lang="es-ES_tradnl" smtClean="0"/>
              <a:t>Troisième niveau</a:t>
            </a:r>
          </a:p>
          <a:p>
            <a:pPr lvl="3"/>
            <a:r>
              <a:rPr lang="es-ES_tradnl" smtClean="0"/>
              <a:t>Quatrième niveau</a:t>
            </a:r>
          </a:p>
          <a:p>
            <a:pPr lvl="4"/>
            <a:r>
              <a:rPr lang="es-ES_tradnl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7A3C5-75D7-9C4D-9323-89E35E3AE723}" type="datetimeFigureOut">
              <a:rPr lang="fr-FR" smtClean="0"/>
              <a:pPr/>
              <a:t>28/11/2017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AA72E-A00B-3D4F-A6AD-5A4341A1821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339428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Cliquez pour modifier les styles du texte du masque</a:t>
            </a:r>
          </a:p>
          <a:p>
            <a:pPr lvl="1"/>
            <a:r>
              <a:rPr lang="es-ES_tradnl" smtClean="0"/>
              <a:t>Deuxième niveau</a:t>
            </a:r>
          </a:p>
          <a:p>
            <a:pPr lvl="2"/>
            <a:r>
              <a:rPr lang="es-ES_tradnl" smtClean="0"/>
              <a:t>Troisième niveau</a:t>
            </a:r>
          </a:p>
          <a:p>
            <a:pPr lvl="3"/>
            <a:r>
              <a:rPr lang="es-ES_tradnl" smtClean="0"/>
              <a:t>Quatrième niveau</a:t>
            </a:r>
          </a:p>
          <a:p>
            <a:pPr lvl="4"/>
            <a:r>
              <a:rPr lang="es-ES_tradnl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7A3C5-75D7-9C4D-9323-89E35E3AE723}" type="datetimeFigureOut">
              <a:rPr lang="fr-FR" smtClean="0"/>
              <a:pPr/>
              <a:t>28/11/2017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AA72E-A00B-3D4F-A6AD-5A4341A1821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713731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Cliquez pour modifier les styles du texte du masque</a:t>
            </a:r>
          </a:p>
          <a:p>
            <a:pPr lvl="1"/>
            <a:r>
              <a:rPr lang="es-ES_tradnl" smtClean="0"/>
              <a:t>Deuxième niveau</a:t>
            </a:r>
          </a:p>
          <a:p>
            <a:pPr lvl="2"/>
            <a:r>
              <a:rPr lang="es-ES_tradnl" smtClean="0"/>
              <a:t>Troisième niveau</a:t>
            </a:r>
          </a:p>
          <a:p>
            <a:pPr lvl="3"/>
            <a:r>
              <a:rPr lang="es-ES_tradnl" smtClean="0"/>
              <a:t>Quatrième niveau</a:t>
            </a:r>
          </a:p>
          <a:p>
            <a:pPr lvl="4"/>
            <a:r>
              <a:rPr lang="es-ES_tradnl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D7A3C5-75D7-9C4D-9323-89E35E3AE723}" type="datetimeFigureOut">
              <a:rPr lang="fr-FR" smtClean="0"/>
              <a:pPr/>
              <a:t>28/11/2017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1AA72E-A00B-3D4F-A6AD-5A4341A1821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429956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image" Target="../media/image14.png"/><Relationship Id="rId16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jpe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1" descr="C:\Users\Qwent\Desktop\Export_21-07-16\Untitled-1.png"/>
          <p:cNvPicPr>
            <a:picLocks noChangeAspect="1" noChangeArrowheads="1"/>
          </p:cNvPicPr>
          <p:nvPr/>
        </p:nvPicPr>
        <p:blipFill rotWithShape="1">
          <a:blip r:embed="rId3" cstate="print"/>
          <a:srcRect t="21856" b="23854"/>
          <a:stretch/>
        </p:blipFill>
        <p:spPr bwMode="auto">
          <a:xfrm>
            <a:off x="0" y="3437340"/>
            <a:ext cx="9144599" cy="3420000"/>
          </a:xfrm>
          <a:prstGeom prst="rect">
            <a:avLst/>
          </a:prstGeom>
          <a:noFill/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95300" y="857885"/>
            <a:ext cx="8229600" cy="1470025"/>
          </a:xfrm>
        </p:spPr>
        <p:txBody>
          <a:bodyPr>
            <a:normAutofit fontScale="90000"/>
          </a:bodyPr>
          <a:lstStyle/>
          <a:p>
            <a:r>
              <a:rPr lang="es-PE" sz="3600" i="1" dirty="0" smtClean="0"/>
              <a:t>Cómo hacer el escalamiento de la investigación y el análisis: el caso de la plagas</a:t>
            </a:r>
            <a:endParaRPr lang="fr-FR" sz="36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67137" y="2289810"/>
            <a:ext cx="6400800" cy="1752600"/>
          </a:xfrm>
        </p:spPr>
        <p:txBody>
          <a:bodyPr/>
          <a:lstStyle/>
          <a:p>
            <a:r>
              <a:rPr lang="es-ES_tradnl" sz="2400" dirty="0" smtClean="0"/>
              <a:t>Quentin Struelens (IRD)</a:t>
            </a:r>
          </a:p>
          <a:p>
            <a:r>
              <a:rPr lang="es-ES_tradnl" sz="1600" dirty="0" err="1" smtClean="0"/>
              <a:t>PhD</a:t>
            </a:r>
            <a:r>
              <a:rPr lang="es-ES_tradnl" sz="1600" dirty="0" smtClean="0"/>
              <a:t> </a:t>
            </a:r>
            <a:r>
              <a:rPr lang="es-ES_tradnl" sz="1600" dirty="0" err="1" smtClean="0"/>
              <a:t>Candidate</a:t>
            </a:r>
            <a:endParaRPr lang="es-ES_tradnl" sz="1600" dirty="0" smtClean="0"/>
          </a:p>
          <a:p>
            <a:r>
              <a:rPr lang="es-ES_tradnl" sz="2000" dirty="0" smtClean="0"/>
              <a:t>28 y 29 de Noviembre 2017</a:t>
            </a:r>
            <a:endParaRPr lang="fr-FR" sz="2000" dirty="0"/>
          </a:p>
        </p:txBody>
      </p:sp>
      <p:pic>
        <p:nvPicPr>
          <p:cNvPr id="8" name="Picture 2" descr="C:\Backup-DATADRIVE1\QuentinStuelens\__LEGUMIP\Identite visuelle\Logo-horiz-v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22320" y="137287"/>
            <a:ext cx="2575560" cy="7726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549913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4" descr="agricultural_landscape_sm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778" y="688203"/>
            <a:ext cx="8422559" cy="5620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1383" name="Text Box 7"/>
          <p:cNvSpPr txBox="1">
            <a:spLocks noChangeArrowheads="1"/>
          </p:cNvSpPr>
          <p:nvPr/>
        </p:nvSpPr>
        <p:spPr bwMode="auto">
          <a:xfrm>
            <a:off x="1671638" y="20796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endParaRPr lang="fr-FR">
              <a:cs typeface="+mn-cs"/>
            </a:endParaRPr>
          </a:p>
        </p:txBody>
      </p:sp>
      <p:sp>
        <p:nvSpPr>
          <p:cNvPr id="101385" name="Oval 9"/>
          <p:cNvSpPr>
            <a:spLocks noChangeArrowheads="1"/>
          </p:cNvSpPr>
          <p:nvPr/>
        </p:nvSpPr>
        <p:spPr bwMode="auto">
          <a:xfrm>
            <a:off x="4985420" y="2793391"/>
            <a:ext cx="760725" cy="687826"/>
          </a:xfrm>
          <a:prstGeom prst="ellips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fr-FR">
              <a:cs typeface="+mn-cs"/>
            </a:endParaRPr>
          </a:p>
        </p:txBody>
      </p:sp>
      <p:sp>
        <p:nvSpPr>
          <p:cNvPr id="101386" name="Oval 10"/>
          <p:cNvSpPr>
            <a:spLocks noChangeArrowheads="1"/>
          </p:cNvSpPr>
          <p:nvPr/>
        </p:nvSpPr>
        <p:spPr bwMode="auto">
          <a:xfrm>
            <a:off x="5181322" y="2052557"/>
            <a:ext cx="760724" cy="687826"/>
          </a:xfrm>
          <a:prstGeom prst="ellips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fr-FR">
              <a:cs typeface="+mn-cs"/>
            </a:endParaRPr>
          </a:p>
        </p:txBody>
      </p:sp>
      <p:sp>
        <p:nvSpPr>
          <p:cNvPr id="101387" name="Oval 11"/>
          <p:cNvSpPr>
            <a:spLocks noChangeArrowheads="1"/>
          </p:cNvSpPr>
          <p:nvPr/>
        </p:nvSpPr>
        <p:spPr bwMode="auto">
          <a:xfrm>
            <a:off x="1291275" y="1711129"/>
            <a:ext cx="760725" cy="687827"/>
          </a:xfrm>
          <a:prstGeom prst="ellips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fr-FR">
              <a:cs typeface="+mn-cs"/>
            </a:endParaRPr>
          </a:p>
        </p:txBody>
      </p:sp>
      <p:sp>
        <p:nvSpPr>
          <p:cNvPr id="101388" name="Oval 12"/>
          <p:cNvSpPr>
            <a:spLocks noChangeArrowheads="1"/>
          </p:cNvSpPr>
          <p:nvPr/>
        </p:nvSpPr>
        <p:spPr bwMode="auto">
          <a:xfrm>
            <a:off x="3256634" y="1260394"/>
            <a:ext cx="760724" cy="687827"/>
          </a:xfrm>
          <a:prstGeom prst="ellips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fr-FR">
              <a:cs typeface="+mn-cs"/>
            </a:endParaRPr>
          </a:p>
        </p:txBody>
      </p:sp>
      <p:sp>
        <p:nvSpPr>
          <p:cNvPr id="101389" name="Oval 13"/>
          <p:cNvSpPr>
            <a:spLocks noChangeArrowheads="1"/>
          </p:cNvSpPr>
          <p:nvPr/>
        </p:nvSpPr>
        <p:spPr bwMode="auto">
          <a:xfrm>
            <a:off x="5470247" y="1260394"/>
            <a:ext cx="760724" cy="687827"/>
          </a:xfrm>
          <a:prstGeom prst="ellips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fr-FR">
              <a:cs typeface="+mn-cs"/>
            </a:endParaRPr>
          </a:p>
        </p:txBody>
      </p:sp>
      <p:sp>
        <p:nvSpPr>
          <p:cNvPr id="101390" name="Oval 14"/>
          <p:cNvSpPr>
            <a:spLocks noChangeArrowheads="1"/>
          </p:cNvSpPr>
          <p:nvPr/>
        </p:nvSpPr>
        <p:spPr bwMode="auto">
          <a:xfrm>
            <a:off x="1364972" y="3708319"/>
            <a:ext cx="760724" cy="687827"/>
          </a:xfrm>
          <a:prstGeom prst="ellips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fr-FR">
              <a:cs typeface="+mn-cs"/>
            </a:endParaRPr>
          </a:p>
        </p:txBody>
      </p:sp>
      <p:pic>
        <p:nvPicPr>
          <p:cNvPr id="101391" name="Picture 1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7283" b="2234"/>
          <a:stretch>
            <a:fillRect/>
          </a:stretch>
        </p:blipFill>
        <p:spPr bwMode="auto">
          <a:xfrm>
            <a:off x="1291275" y="942061"/>
            <a:ext cx="1203223" cy="636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01392" name="Picture 16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7283" b="2234"/>
          <a:stretch>
            <a:fillRect/>
          </a:stretch>
        </p:blipFill>
        <p:spPr bwMode="auto">
          <a:xfrm>
            <a:off x="4430992" y="3783830"/>
            <a:ext cx="1203224" cy="636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01393" name="Picture 17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7283" b="2234"/>
          <a:stretch>
            <a:fillRect/>
          </a:stretch>
        </p:blipFill>
        <p:spPr bwMode="auto">
          <a:xfrm>
            <a:off x="5726392" y="2055043"/>
            <a:ext cx="1203224" cy="636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408997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1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1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1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1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1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1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1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1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1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85" grpId="0" animBg="1"/>
      <p:bldP spid="101386" grpId="0" animBg="1"/>
      <p:bldP spid="101387" grpId="0" animBg="1"/>
      <p:bldP spid="101388" grpId="0" animBg="1"/>
      <p:bldP spid="101389" grpId="0" animBg="1"/>
      <p:bldP spid="10139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1 CropVLC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37" y="4569028"/>
            <a:ext cx="1808917" cy="1800000"/>
          </a:xfrm>
          <a:prstGeom prst="rect">
            <a:avLst/>
          </a:prstGeom>
          <a:effectLst/>
        </p:spPr>
      </p:pic>
      <p:pic>
        <p:nvPicPr>
          <p:cNvPr id="3" name="Image 2" descr="C2 cropVLC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2726" y="3459277"/>
            <a:ext cx="1808950" cy="1800000"/>
          </a:xfrm>
          <a:prstGeom prst="rect">
            <a:avLst/>
          </a:prstGeom>
          <a:effectLst/>
        </p:spPr>
      </p:pic>
      <p:pic>
        <p:nvPicPr>
          <p:cNvPr id="4" name="Image 3" descr="C3 crop VLC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676" y="1851264"/>
            <a:ext cx="1812306" cy="1800000"/>
          </a:xfrm>
          <a:prstGeom prst="rect">
            <a:avLst/>
          </a:prstGeom>
          <a:effectLst/>
        </p:spPr>
      </p:pic>
      <p:pic>
        <p:nvPicPr>
          <p:cNvPr id="5" name="Image 4" descr="Landuses cadre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59351"/>
            <a:ext cx="4178849" cy="4213409"/>
          </a:xfrm>
          <a:prstGeom prst="rect">
            <a:avLst/>
          </a:prstGeom>
        </p:spPr>
      </p:pic>
      <p:grpSp>
        <p:nvGrpSpPr>
          <p:cNvPr id="6" name="Grouper 5"/>
          <p:cNvGrpSpPr/>
          <p:nvPr/>
        </p:nvGrpSpPr>
        <p:grpSpPr>
          <a:xfrm>
            <a:off x="5254367" y="2140887"/>
            <a:ext cx="3889633" cy="4241216"/>
            <a:chOff x="7625365" y="3067466"/>
            <a:chExt cx="1612963" cy="1823713"/>
          </a:xfrm>
        </p:grpSpPr>
        <p:pic>
          <p:nvPicPr>
            <p:cNvPr id="7" name="Image 6" descr="Thermal landscape.png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25365" y="3874865"/>
              <a:ext cx="1495117" cy="1016314"/>
            </a:xfrm>
            <a:prstGeom prst="rect">
              <a:avLst/>
            </a:prstGeom>
          </p:spPr>
        </p:pic>
        <p:pic>
          <p:nvPicPr>
            <p:cNvPr id="8" name="Image 7" descr="UAV.png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21949" y="3067466"/>
              <a:ext cx="1116379" cy="897805"/>
            </a:xfrm>
            <a:prstGeom prst="rect">
              <a:avLst/>
            </a:prstGeom>
          </p:spPr>
        </p:pic>
        <p:cxnSp>
          <p:nvCxnSpPr>
            <p:cNvPr id="9" name="Connecteur droit 8"/>
            <p:cNvCxnSpPr/>
            <p:nvPr/>
          </p:nvCxnSpPr>
          <p:spPr>
            <a:xfrm flipH="1">
              <a:off x="7852929" y="3737713"/>
              <a:ext cx="693658" cy="424650"/>
            </a:xfrm>
            <a:prstGeom prst="line">
              <a:avLst/>
            </a:prstGeom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Connecteur droit 9"/>
            <p:cNvCxnSpPr/>
            <p:nvPr/>
          </p:nvCxnSpPr>
          <p:spPr>
            <a:xfrm flipH="1">
              <a:off x="8632595" y="3737713"/>
              <a:ext cx="67146" cy="1036914"/>
            </a:xfrm>
            <a:prstGeom prst="line">
              <a:avLst/>
            </a:prstGeom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20" name="Picture 9" descr="thermal_nice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1871" y="259352"/>
            <a:ext cx="2544233" cy="1907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ZoneTexte 21"/>
          <p:cNvSpPr txBox="1"/>
          <p:nvPr/>
        </p:nvSpPr>
        <p:spPr>
          <a:xfrm>
            <a:off x="663837" y="6349339"/>
            <a:ext cx="643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1 km</a:t>
            </a:r>
            <a:endParaRPr lang="fr-FR" dirty="0"/>
          </a:p>
        </p:txBody>
      </p:sp>
      <p:sp>
        <p:nvSpPr>
          <p:cNvPr id="23" name="ZoneTexte 22"/>
          <p:cNvSpPr txBox="1"/>
          <p:nvPr/>
        </p:nvSpPr>
        <p:spPr>
          <a:xfrm>
            <a:off x="141437" y="2871631"/>
            <a:ext cx="8892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2800 m</a:t>
            </a:r>
            <a:endParaRPr lang="fr-FR" dirty="0"/>
          </a:p>
        </p:txBody>
      </p:sp>
      <p:sp>
        <p:nvSpPr>
          <p:cNvPr id="24" name="ZoneTexte 23"/>
          <p:cNvSpPr txBox="1"/>
          <p:nvPr/>
        </p:nvSpPr>
        <p:spPr>
          <a:xfrm>
            <a:off x="1505742" y="2140887"/>
            <a:ext cx="8892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3200 m</a:t>
            </a:r>
            <a:endParaRPr lang="fr-FR" dirty="0"/>
          </a:p>
        </p:txBody>
      </p:sp>
      <p:sp>
        <p:nvSpPr>
          <p:cNvPr id="25" name="ZoneTexte 24"/>
          <p:cNvSpPr txBox="1"/>
          <p:nvPr/>
        </p:nvSpPr>
        <p:spPr>
          <a:xfrm>
            <a:off x="2761581" y="974929"/>
            <a:ext cx="8892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3500 m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379475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89000"/>
            <a:ext cx="9144000" cy="507856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995986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89000"/>
            <a:ext cx="9144000" cy="5078566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66888"/>
            <a:ext cx="7224941" cy="6237111"/>
          </a:xfrm>
          <a:prstGeom prst="rect">
            <a:avLst/>
          </a:prstGeom>
        </p:spPr>
      </p:pic>
      <p:cxnSp>
        <p:nvCxnSpPr>
          <p:cNvPr id="5" name="Connecteur droit avec flèche 4"/>
          <p:cNvCxnSpPr/>
          <p:nvPr/>
        </p:nvCxnSpPr>
        <p:spPr>
          <a:xfrm flipV="1">
            <a:off x="1975386" y="4782372"/>
            <a:ext cx="0" cy="6272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avec flèche 6"/>
          <p:cNvCxnSpPr/>
          <p:nvPr/>
        </p:nvCxnSpPr>
        <p:spPr>
          <a:xfrm flipV="1">
            <a:off x="1975386" y="3794539"/>
            <a:ext cx="533041" cy="580156"/>
          </a:xfrm>
          <a:prstGeom prst="straightConnector1">
            <a:avLst/>
          </a:prstGeom>
          <a:ln w="57150" cmpd="sng">
            <a:solidFill>
              <a:srgbClr val="C0504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/>
          <p:cNvCxnSpPr/>
          <p:nvPr/>
        </p:nvCxnSpPr>
        <p:spPr>
          <a:xfrm flipV="1">
            <a:off x="3350644" y="4084617"/>
            <a:ext cx="533041" cy="580156"/>
          </a:xfrm>
          <a:prstGeom prst="straightConnector1">
            <a:avLst/>
          </a:prstGeom>
          <a:ln w="57150" cmpd="sng">
            <a:solidFill>
              <a:srgbClr val="C0504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/>
          <p:cNvCxnSpPr/>
          <p:nvPr/>
        </p:nvCxnSpPr>
        <p:spPr>
          <a:xfrm flipV="1">
            <a:off x="4819968" y="5259651"/>
            <a:ext cx="533041" cy="580156"/>
          </a:xfrm>
          <a:prstGeom prst="straightConnector1">
            <a:avLst/>
          </a:prstGeom>
          <a:ln w="57150" cmpd="sng">
            <a:solidFill>
              <a:srgbClr val="C0504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/>
          <p:cNvCxnSpPr/>
          <p:nvPr/>
        </p:nvCxnSpPr>
        <p:spPr>
          <a:xfrm flipV="1">
            <a:off x="6289293" y="4679495"/>
            <a:ext cx="533041" cy="580156"/>
          </a:xfrm>
          <a:prstGeom prst="straightConnector1">
            <a:avLst/>
          </a:prstGeom>
          <a:ln w="57150" cmpd="sng">
            <a:solidFill>
              <a:srgbClr val="C0504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700987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>
            <a:grpSpLocks/>
          </p:cNvGrpSpPr>
          <p:nvPr/>
        </p:nvGrpSpPr>
        <p:grpSpPr bwMode="auto">
          <a:xfrm>
            <a:off x="950675" y="1636713"/>
            <a:ext cx="6985000" cy="4967530"/>
            <a:chOff x="-11012" y="127000"/>
            <a:chExt cx="8558134" cy="6357958"/>
          </a:xfrm>
        </p:grpSpPr>
        <p:grpSp>
          <p:nvGrpSpPr>
            <p:cNvPr id="3" name="15 Grupo"/>
            <p:cNvGrpSpPr>
              <a:grpSpLocks/>
            </p:cNvGrpSpPr>
            <p:nvPr/>
          </p:nvGrpSpPr>
          <p:grpSpPr bwMode="auto">
            <a:xfrm>
              <a:off x="7500958" y="2428870"/>
              <a:ext cx="1046164" cy="1940182"/>
              <a:chOff x="7559696" y="2112950"/>
              <a:chExt cx="1046164" cy="1833578"/>
            </a:xfrm>
          </p:grpSpPr>
          <p:pic>
            <p:nvPicPr>
              <p:cNvPr id="27656" name="Picture 7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7786710" y="2139944"/>
                <a:ext cx="819150" cy="2286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657" name="Picture 8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7786710" y="2476496"/>
                <a:ext cx="819150" cy="2286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658" name="Picture 9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7786710" y="2813048"/>
                <a:ext cx="819150" cy="2286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659" name="Picture 10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7786710" y="3114676"/>
                <a:ext cx="819150" cy="2286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660" name="Picture 11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7786710" y="3400428"/>
                <a:ext cx="819150" cy="2286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661" name="Picture 12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7786710" y="3700466"/>
                <a:ext cx="819150" cy="2286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662" name="Picture 3"/>
              <p:cNvPicPr>
                <a:picLocks noChangeAspect="1" noChangeArrowheads="1"/>
              </p:cNvPicPr>
              <p:nvPr/>
            </p:nvPicPr>
            <p:blipFill>
              <a:blip r:embed="rId8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7600973" y="2112950"/>
                <a:ext cx="257175" cy="2857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663" name="Picture 4"/>
              <p:cNvPicPr>
                <a:picLocks noChangeAspect="1" noChangeArrowheads="1"/>
              </p:cNvPicPr>
              <p:nvPr/>
            </p:nvPicPr>
            <p:blipFill>
              <a:blip r:embed="rId9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7602558" y="2454268"/>
                <a:ext cx="257175" cy="2857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664" name="Picture 5"/>
              <p:cNvPicPr>
                <a:picLocks noChangeAspect="1" noChangeArrowheads="1"/>
              </p:cNvPicPr>
              <p:nvPr/>
            </p:nvPicPr>
            <p:blipFill>
              <a:blip r:embed="rId10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7597796" y="2786060"/>
                <a:ext cx="257175" cy="2857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665" name="Picture 6"/>
              <p:cNvPicPr>
                <a:picLocks noChangeAspect="1" noChangeArrowheads="1"/>
              </p:cNvPicPr>
              <p:nvPr/>
            </p:nvPicPr>
            <p:blipFill>
              <a:blip r:embed="rId11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7559696" y="3025772"/>
                <a:ext cx="257175" cy="2857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666" name="Picture 7"/>
              <p:cNvPicPr>
                <a:picLocks noChangeAspect="1" noChangeArrowheads="1"/>
              </p:cNvPicPr>
              <p:nvPr/>
            </p:nvPicPr>
            <p:blipFill>
              <a:blip r:embed="rId1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7600973" y="3660778"/>
                <a:ext cx="257175" cy="2857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667" name="Picture 8"/>
              <p:cNvPicPr>
                <a:picLocks noChangeAspect="1" noChangeArrowheads="1"/>
              </p:cNvPicPr>
              <p:nvPr/>
            </p:nvPicPr>
            <p:blipFill>
              <a:blip r:embed="rId1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7597796" y="3367089"/>
                <a:ext cx="266700" cy="314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27655" name="Picture 6"/>
            <p:cNvPicPr>
              <a:picLocks noChangeAspect="1" noChangeArrowheads="1"/>
            </p:cNvPicPr>
            <p:nvPr/>
          </p:nvPicPr>
          <p:blipFill>
            <a:blip r:embed="rId1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-11012" y="127000"/>
              <a:ext cx="7884428" cy="63579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36212" name="Text Box 20"/>
          <p:cNvSpPr txBox="1">
            <a:spLocks noChangeArrowheads="1"/>
          </p:cNvSpPr>
          <p:nvPr/>
        </p:nvSpPr>
        <p:spPr bwMode="auto">
          <a:xfrm>
            <a:off x="5219700" y="6508750"/>
            <a:ext cx="38687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s-ES" sz="1400" dirty="0">
                <a:latin typeface="Arial" charset="0"/>
                <a:ea typeface="ＭＳ Ｐゴシック" charset="0"/>
              </a:rPr>
              <a:t>Crespo-</a:t>
            </a:r>
            <a:r>
              <a:rPr lang="es-ES" sz="1400" dirty="0" err="1">
                <a:latin typeface="Arial" charset="0"/>
                <a:ea typeface="ＭＳ Ｐゴシック" charset="0"/>
              </a:rPr>
              <a:t>Perez</a:t>
            </a:r>
            <a:r>
              <a:rPr lang="es-ES" sz="1400" dirty="0">
                <a:latin typeface="Arial" charset="0"/>
                <a:ea typeface="ＭＳ Ｐゴシック" charset="0"/>
              </a:rPr>
              <a:t> et al. (2011) </a:t>
            </a:r>
            <a:r>
              <a:rPr lang="es-ES" sz="1400" i="1" dirty="0" err="1">
                <a:latin typeface="Arial" charset="0"/>
                <a:ea typeface="ＭＳ Ｐゴシック" charset="0"/>
              </a:rPr>
              <a:t>Landscape</a:t>
            </a:r>
            <a:r>
              <a:rPr lang="es-ES" sz="1400" i="1" dirty="0">
                <a:latin typeface="Arial" charset="0"/>
                <a:ea typeface="ＭＳ Ｐゴシック" charset="0"/>
              </a:rPr>
              <a:t> </a:t>
            </a:r>
            <a:r>
              <a:rPr lang="es-ES" sz="1400" i="1" dirty="0" err="1">
                <a:latin typeface="Arial" charset="0"/>
                <a:ea typeface="ＭＳ Ｐゴシック" charset="0"/>
              </a:rPr>
              <a:t>Ecology</a:t>
            </a:r>
            <a:endParaRPr lang="es-ES" sz="1400" i="1" dirty="0">
              <a:latin typeface="Arial" charset="0"/>
              <a:ea typeface="ＭＳ Ｐゴシック" charset="0"/>
            </a:endParaRPr>
          </a:p>
        </p:txBody>
      </p:sp>
      <p:pic>
        <p:nvPicPr>
          <p:cNvPr id="136213" name="Picture 21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199" t="7645" r="12199" b="11688"/>
          <a:stretch>
            <a:fillRect/>
          </a:stretch>
        </p:blipFill>
        <p:spPr bwMode="auto">
          <a:xfrm>
            <a:off x="585788" y="657225"/>
            <a:ext cx="1223962" cy="9794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27653" name="Picture 22" descr="Champ de pomme de terre et paysage agricole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7388428" y="5262805"/>
            <a:ext cx="1331912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3" descr="money pap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-95" r="32135" b="7590"/>
          <a:stretch>
            <a:fillRect/>
          </a:stretch>
        </p:blipFill>
        <p:spPr bwMode="auto">
          <a:xfrm>
            <a:off x="7512200" y="60909"/>
            <a:ext cx="1551417" cy="154243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4818" name="Picture 2" descr="C:\Users\Francois Rebaudo\Documents\IRD\01__THESE\these\MANUSCRIT\oral\g6726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8172" y="1205041"/>
            <a:ext cx="5324475" cy="297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1" name="Rectangle 7"/>
          <p:cNvSpPr>
            <a:spLocks noChangeArrowheads="1"/>
          </p:cNvSpPr>
          <p:nvPr/>
        </p:nvSpPr>
        <p:spPr bwMode="auto">
          <a:xfrm>
            <a:off x="3483297" y="1202815"/>
            <a:ext cx="384175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defTabSz="457200"/>
            <a:endParaRPr lang="en-US" sz="1600"/>
          </a:p>
        </p:txBody>
      </p:sp>
      <p:pic>
        <p:nvPicPr>
          <p:cNvPr id="34823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58545">
            <a:off x="3943672" y="2171190"/>
            <a:ext cx="1138237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5" name="Text Box 6"/>
          <p:cNvSpPr txBox="1">
            <a:spLocks noChangeArrowheads="1"/>
          </p:cNvSpPr>
          <p:nvPr/>
        </p:nvSpPr>
        <p:spPr bwMode="auto">
          <a:xfrm>
            <a:off x="5770884" y="1413953"/>
            <a:ext cx="184467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s-MX" sz="2800" b="1" dirty="0"/>
              <a:t>Low price</a:t>
            </a:r>
            <a:endParaRPr lang="es-ES" sz="2800" b="1" dirty="0"/>
          </a:p>
        </p:txBody>
      </p:sp>
      <p:sp>
        <p:nvSpPr>
          <p:cNvPr id="88076" name="Text Box 12"/>
          <p:cNvSpPr txBox="1">
            <a:spLocks noChangeArrowheads="1"/>
          </p:cNvSpPr>
          <p:nvPr/>
        </p:nvSpPr>
        <p:spPr bwMode="auto">
          <a:xfrm>
            <a:off x="226140" y="634315"/>
            <a:ext cx="19240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s-MX" sz="2800" b="1" dirty="0"/>
              <a:t>High price</a:t>
            </a:r>
            <a:endParaRPr lang="es-ES" sz="2800" b="1" dirty="0"/>
          </a:p>
        </p:txBody>
      </p:sp>
      <p:pic>
        <p:nvPicPr>
          <p:cNvPr id="34827" name="Picture 17" descr="potatoe-11242184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1662" y="1722844"/>
            <a:ext cx="1760538" cy="142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82" name="Picture 18" descr="potatoe-11242184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321" y="1202815"/>
            <a:ext cx="1760538" cy="142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" name="Groupe 49"/>
          <p:cNvGrpSpPr>
            <a:grpSpLocks/>
          </p:cNvGrpSpPr>
          <p:nvPr/>
        </p:nvGrpSpPr>
        <p:grpSpPr bwMode="auto">
          <a:xfrm>
            <a:off x="459503" y="4333773"/>
            <a:ext cx="5446712" cy="2428875"/>
            <a:chOff x="2411760" y="620688"/>
            <a:chExt cx="5447038" cy="2428839"/>
          </a:xfrm>
        </p:grpSpPr>
        <p:grpSp>
          <p:nvGrpSpPr>
            <p:cNvPr id="16" name="Groupe 40"/>
            <p:cNvGrpSpPr>
              <a:grpSpLocks/>
            </p:cNvGrpSpPr>
            <p:nvPr/>
          </p:nvGrpSpPr>
          <p:grpSpPr bwMode="auto">
            <a:xfrm>
              <a:off x="2411760" y="620688"/>
              <a:ext cx="5447038" cy="2428839"/>
              <a:chOff x="1331640" y="548680"/>
              <a:chExt cx="6459551" cy="2880320"/>
            </a:xfrm>
          </p:grpSpPr>
          <p:cxnSp>
            <p:nvCxnSpPr>
              <p:cNvPr id="24" name="Connecteur droit 23"/>
              <p:cNvCxnSpPr/>
              <p:nvPr/>
            </p:nvCxnSpPr>
            <p:spPr>
              <a:xfrm>
                <a:off x="2988418" y="765174"/>
                <a:ext cx="11296" cy="2042580"/>
              </a:xfrm>
              <a:prstGeom prst="line">
                <a:avLst/>
              </a:prstGeom>
              <a:ln>
                <a:prstDash val="dash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pic>
            <p:nvPicPr>
              <p:cNvPr id="25" name="Picture 2" descr="C:\Users\Francois Rebaudo\Documents\IRD\01__THESE\these\MANUSCRIT\oral\g3753.png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1331640" y="1867160"/>
                <a:ext cx="3873355" cy="6679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" name="Picture 3" descr="C:\Users\Francois Rebaudo\Documents\IRD\01__THESE\these\MANUSCRIT\oral\g2881.png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1331640" y="2761012"/>
                <a:ext cx="3873355" cy="6679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27" name="Connecteur droit 26"/>
              <p:cNvCxnSpPr/>
              <p:nvPr/>
            </p:nvCxnSpPr>
            <p:spPr>
              <a:xfrm>
                <a:off x="1331640" y="1412775"/>
                <a:ext cx="0" cy="2003046"/>
              </a:xfrm>
              <a:prstGeom prst="line">
                <a:avLst/>
              </a:prstGeom>
              <a:ln>
                <a:prstDash val="dash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8" name="Connecteur droit 27"/>
              <p:cNvCxnSpPr/>
              <p:nvPr/>
            </p:nvCxnSpPr>
            <p:spPr>
              <a:xfrm flipH="1">
                <a:off x="3536284" y="1412775"/>
                <a:ext cx="28241" cy="2003046"/>
              </a:xfrm>
              <a:prstGeom prst="line">
                <a:avLst/>
              </a:prstGeom>
              <a:ln>
                <a:prstDash val="dash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9" name="Connecteur droit 28"/>
              <p:cNvCxnSpPr/>
              <p:nvPr/>
            </p:nvCxnSpPr>
            <p:spPr>
              <a:xfrm flipH="1">
                <a:off x="5204358" y="765174"/>
                <a:ext cx="15062" cy="1995516"/>
              </a:xfrm>
              <a:prstGeom prst="line">
                <a:avLst/>
              </a:prstGeom>
              <a:ln>
                <a:prstDash val="dash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0" name="Flèche vers le haut 29"/>
              <p:cNvSpPr/>
              <p:nvPr/>
            </p:nvSpPr>
            <p:spPr>
              <a:xfrm>
                <a:off x="4370322" y="2224160"/>
                <a:ext cx="239103" cy="715374"/>
              </a:xfrm>
              <a:prstGeom prst="upArrow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/>
              </a:p>
            </p:txBody>
          </p:sp>
          <p:sp>
            <p:nvSpPr>
              <p:cNvPr id="31" name="Flèche vers le haut 30"/>
              <p:cNvSpPr/>
              <p:nvPr/>
            </p:nvSpPr>
            <p:spPr>
              <a:xfrm>
                <a:off x="3715141" y="2463245"/>
                <a:ext cx="239103" cy="715374"/>
              </a:xfrm>
              <a:prstGeom prst="upArrow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/>
              </a:p>
            </p:txBody>
          </p:sp>
          <p:sp>
            <p:nvSpPr>
              <p:cNvPr id="32" name="Flèche vers le haut 31"/>
              <p:cNvSpPr/>
              <p:nvPr/>
            </p:nvSpPr>
            <p:spPr>
              <a:xfrm>
                <a:off x="3059961" y="2581847"/>
                <a:ext cx="237220" cy="715374"/>
              </a:xfrm>
              <a:prstGeom prst="upArrow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/>
              </a:p>
            </p:txBody>
          </p:sp>
          <p:sp>
            <p:nvSpPr>
              <p:cNvPr id="33" name="Flèche vers le haut 32"/>
              <p:cNvSpPr/>
              <p:nvPr/>
            </p:nvSpPr>
            <p:spPr>
              <a:xfrm>
                <a:off x="2225923" y="2642089"/>
                <a:ext cx="237220" cy="715374"/>
              </a:xfrm>
              <a:prstGeom prst="upArrow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/>
              </a:p>
            </p:txBody>
          </p:sp>
          <p:pic>
            <p:nvPicPr>
              <p:cNvPr id="34" name="Picture 3" descr="C:\Users\Francois Rebaudo\Documents\IRD\01__THESE\these\MANUSCRIT\oral\g2881.png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1331640" y="764704"/>
                <a:ext cx="3873355" cy="6679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5" name="Flèche vers le haut 34"/>
              <p:cNvSpPr>
                <a:spLocks noChangeArrowheads="1"/>
              </p:cNvSpPr>
              <p:nvPr/>
            </p:nvSpPr>
            <p:spPr bwMode="auto">
              <a:xfrm flipV="1">
                <a:off x="4340198" y="1132274"/>
                <a:ext cx="239103" cy="726669"/>
              </a:xfrm>
              <a:prstGeom prst="upArrow">
                <a:avLst>
                  <a:gd name="adj1" fmla="val 50000"/>
                  <a:gd name="adj2" fmla="val 49998"/>
                </a:avLst>
              </a:prstGeom>
              <a:solidFill>
                <a:srgbClr val="D99694"/>
              </a:solidFill>
              <a:ln w="25400" algn="ctr">
                <a:solidFill>
                  <a:srgbClr val="385D8A"/>
                </a:solidFill>
                <a:miter lim="800000"/>
                <a:headEnd/>
                <a:tailEnd/>
              </a:ln>
            </p:spPr>
            <p:txBody>
              <a:bodyPr rot="10800000"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solidFill>
                    <a:schemeClr val="lt1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6" name="Flèche vers le haut 35"/>
              <p:cNvSpPr>
                <a:spLocks noChangeArrowheads="1"/>
              </p:cNvSpPr>
              <p:nvPr/>
            </p:nvSpPr>
            <p:spPr bwMode="auto">
              <a:xfrm flipV="1">
                <a:off x="3685018" y="1371359"/>
                <a:ext cx="239103" cy="726669"/>
              </a:xfrm>
              <a:prstGeom prst="upArrow">
                <a:avLst>
                  <a:gd name="adj1" fmla="val 50000"/>
                  <a:gd name="adj2" fmla="val 49998"/>
                </a:avLst>
              </a:prstGeom>
              <a:solidFill>
                <a:srgbClr val="D99694"/>
              </a:solidFill>
              <a:ln w="25400" algn="ctr">
                <a:solidFill>
                  <a:srgbClr val="385D8A"/>
                </a:solidFill>
                <a:miter lim="800000"/>
                <a:headEnd/>
                <a:tailEnd/>
              </a:ln>
            </p:spPr>
            <p:txBody>
              <a:bodyPr rot="10800000"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solidFill>
                    <a:schemeClr val="lt1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7" name="Flèche vers le haut 36"/>
              <p:cNvSpPr>
                <a:spLocks noChangeArrowheads="1"/>
              </p:cNvSpPr>
              <p:nvPr/>
            </p:nvSpPr>
            <p:spPr bwMode="auto">
              <a:xfrm flipV="1">
                <a:off x="3029837" y="1489961"/>
                <a:ext cx="239103" cy="726669"/>
              </a:xfrm>
              <a:prstGeom prst="upArrow">
                <a:avLst>
                  <a:gd name="adj1" fmla="val 50000"/>
                  <a:gd name="adj2" fmla="val 49998"/>
                </a:avLst>
              </a:prstGeom>
              <a:solidFill>
                <a:srgbClr val="D99694"/>
              </a:solidFill>
              <a:ln w="25400" algn="ctr">
                <a:solidFill>
                  <a:srgbClr val="385D8A"/>
                </a:solidFill>
                <a:miter lim="800000"/>
                <a:headEnd/>
                <a:tailEnd/>
              </a:ln>
            </p:spPr>
            <p:txBody>
              <a:bodyPr rot="10800000"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solidFill>
                    <a:schemeClr val="lt1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8" name="Flèche vers le haut 37"/>
              <p:cNvSpPr>
                <a:spLocks noChangeArrowheads="1"/>
              </p:cNvSpPr>
              <p:nvPr/>
            </p:nvSpPr>
            <p:spPr bwMode="auto">
              <a:xfrm flipV="1">
                <a:off x="2195800" y="1550203"/>
                <a:ext cx="239104" cy="726669"/>
              </a:xfrm>
              <a:prstGeom prst="upArrow">
                <a:avLst>
                  <a:gd name="adj1" fmla="val 50000"/>
                  <a:gd name="adj2" fmla="val 49998"/>
                </a:avLst>
              </a:prstGeom>
              <a:solidFill>
                <a:srgbClr val="D99694"/>
              </a:solidFill>
              <a:ln w="25400" algn="ctr">
                <a:solidFill>
                  <a:srgbClr val="385D8A"/>
                </a:solidFill>
                <a:miter lim="800000"/>
                <a:headEnd/>
                <a:tailEnd/>
              </a:ln>
            </p:spPr>
            <p:txBody>
              <a:bodyPr rot="10800000"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solidFill>
                    <a:schemeClr val="lt1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9" name="Rectangle 37"/>
              <p:cNvSpPr>
                <a:spLocks noChangeArrowheads="1"/>
              </p:cNvSpPr>
              <p:nvPr/>
            </p:nvSpPr>
            <p:spPr bwMode="auto">
              <a:xfrm>
                <a:off x="5292846" y="1629271"/>
                <a:ext cx="950764" cy="4706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defTabSz="914400"/>
                <a:r>
                  <a:rPr lang="fr-FR" sz="2000">
                    <a:latin typeface="Calibri" pitchFamily="34" charset="0"/>
                  </a:rPr>
                  <a:t>Insect</a:t>
                </a:r>
              </a:p>
            </p:txBody>
          </p:sp>
          <p:sp>
            <p:nvSpPr>
              <p:cNvPr id="40" name="ZoneTexte 38"/>
              <p:cNvSpPr txBox="1">
                <a:spLocks noChangeArrowheads="1"/>
              </p:cNvSpPr>
              <p:nvPr/>
            </p:nvSpPr>
            <p:spPr bwMode="auto">
              <a:xfrm>
                <a:off x="5292846" y="2564904"/>
                <a:ext cx="2498345" cy="4706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defTabSz="914400"/>
                <a:r>
                  <a:rPr lang="fr-FR" sz="2000">
                    <a:latin typeface="Calibri" pitchFamily="34" charset="0"/>
                  </a:rPr>
                  <a:t>Physical landscape</a:t>
                </a:r>
              </a:p>
            </p:txBody>
          </p:sp>
          <p:sp>
            <p:nvSpPr>
              <p:cNvPr id="41" name="ZoneTexte 39"/>
              <p:cNvSpPr txBox="1">
                <a:spLocks noChangeArrowheads="1"/>
              </p:cNvSpPr>
              <p:nvPr/>
            </p:nvSpPr>
            <p:spPr bwMode="auto">
              <a:xfrm>
                <a:off x="5292846" y="548680"/>
                <a:ext cx="1253879" cy="4706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defTabSz="914400"/>
                <a:r>
                  <a:rPr lang="fr-FR" sz="2000">
                    <a:latin typeface="Calibri" pitchFamily="34" charset="0"/>
                  </a:rPr>
                  <a:t>Bodegas</a:t>
                </a:r>
              </a:p>
            </p:txBody>
          </p:sp>
        </p:grpSp>
        <p:pic>
          <p:nvPicPr>
            <p:cNvPr id="17" name="Picture 2" descr="C:\Users\Francois Rebaudo\Documents\IRD\01__THESE\these\MANUSCRIT\oral\g4361.png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2987824" y="914890"/>
              <a:ext cx="216024" cy="251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Picture 2" descr="C:\Users\Francois Rebaudo\Documents\IRD\01__THESE\these\MANUSCRIT\oral\g4361.png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3635896" y="692696"/>
              <a:ext cx="221333" cy="257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Picture 2" descr="C:\Users\Francois Rebaudo\Documents\IRD\01__THESE\these\MANUSCRIT\oral\g4361.png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3923928" y="980728"/>
              <a:ext cx="221333" cy="257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" name="Picture 2" descr="C:\Users\Francois Rebaudo\Documents\IRD\01__THESE\these\MANUSCRIT\oral\g4361.png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3203848" y="1052736"/>
              <a:ext cx="216024" cy="251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" name="Picture 2" descr="C:\Users\Francois Rebaudo\Documents\IRD\01__THESE\these\MANUSCRIT\oral\g4361.png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4499992" y="692696"/>
              <a:ext cx="216024" cy="251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" name="Double flèche verticale 21"/>
            <p:cNvSpPr>
              <a:spLocks noChangeArrowheads="1"/>
            </p:cNvSpPr>
            <p:nvPr/>
          </p:nvSpPr>
          <p:spPr bwMode="auto">
            <a:xfrm rot="3025515">
              <a:off x="4280366" y="744494"/>
              <a:ext cx="152398" cy="435001"/>
            </a:xfrm>
            <a:prstGeom prst="upDownArrow">
              <a:avLst>
                <a:gd name="adj1" fmla="val 56889"/>
                <a:gd name="adj2" fmla="val 46817"/>
              </a:avLst>
            </a:prstGeom>
            <a:solidFill>
              <a:schemeClr val="accent2"/>
            </a:solidFill>
            <a:ln w="25400" algn="ctr">
              <a:solidFill>
                <a:srgbClr val="8C3836"/>
              </a:solidFill>
              <a:miter lim="800000"/>
              <a:headEnd/>
              <a:tailEnd/>
            </a:ln>
          </p:spPr>
          <p:txBody>
            <a:bodyPr rot="10800000" vert="eaVert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schemeClr val="lt1"/>
                </a:solidFill>
                <a:latin typeface="+mn-lt"/>
                <a:cs typeface="+mn-cs"/>
              </a:endParaRPr>
            </a:p>
          </p:txBody>
        </p:sp>
        <p:sp>
          <p:nvSpPr>
            <p:cNvPr id="23" name="Double flèche verticale 22"/>
            <p:cNvSpPr>
              <a:spLocks noChangeArrowheads="1"/>
            </p:cNvSpPr>
            <p:nvPr/>
          </p:nvSpPr>
          <p:spPr bwMode="auto">
            <a:xfrm rot="8425515">
              <a:off x="3770741" y="877859"/>
              <a:ext cx="90492" cy="230184"/>
            </a:xfrm>
            <a:prstGeom prst="upDownArrow">
              <a:avLst>
                <a:gd name="adj1" fmla="val 56889"/>
                <a:gd name="adj2" fmla="val 46810"/>
              </a:avLst>
            </a:prstGeom>
            <a:solidFill>
              <a:schemeClr val="accent2"/>
            </a:solidFill>
            <a:ln w="25400" algn="ctr">
              <a:solidFill>
                <a:srgbClr val="8C3836"/>
              </a:solidFill>
              <a:miter lim="800000"/>
              <a:headEnd/>
              <a:tailEnd/>
            </a:ln>
          </p:spPr>
          <p:txBody>
            <a:bodyPr rot="1080000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schemeClr val="lt1"/>
                </a:solidFill>
                <a:latin typeface="+mn-lt"/>
                <a:cs typeface="+mn-cs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706001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8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8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5" grpId="0"/>
      <p:bldP spid="8807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" descr="video2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133" y="1822031"/>
            <a:ext cx="7346213" cy="4845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16 Imagen" descr="Fig4_Modif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133" y="112712"/>
            <a:ext cx="4103688" cy="1603375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  <p:sp>
        <p:nvSpPr>
          <p:cNvPr id="4" name="ZoneTexte 3"/>
          <p:cNvSpPr txBox="1"/>
          <p:nvPr/>
        </p:nvSpPr>
        <p:spPr>
          <a:xfrm>
            <a:off x="5182954" y="398616"/>
            <a:ext cx="35586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err="1" smtClean="0"/>
              <a:t>Proceso</a:t>
            </a:r>
            <a:r>
              <a:rPr lang="fr-FR" sz="2800" dirty="0" smtClean="0"/>
              <a:t> de invasion en el </a:t>
            </a:r>
            <a:r>
              <a:rPr lang="fr-FR" sz="2800" dirty="0" err="1" smtClean="0"/>
              <a:t>paisaje</a:t>
            </a:r>
            <a:r>
              <a:rPr lang="fr-FR" sz="2800" dirty="0" smtClean="0"/>
              <a:t> </a:t>
            </a:r>
            <a:r>
              <a:rPr lang="fr-FR" sz="2800" dirty="0" err="1" smtClean="0"/>
              <a:t>agrícola</a:t>
            </a:r>
            <a:endParaRPr lang="fr-FR" sz="2800" dirty="0"/>
          </a:p>
        </p:txBody>
      </p:sp>
    </p:spTree>
    <p:extLst>
      <p:ext uri="{BB962C8B-B14F-4D97-AF65-F5344CB8AC3E}">
        <p14:creationId xmlns="" xmlns:p14="http://schemas.microsoft.com/office/powerpoint/2010/main" val="3975155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IMG_6622per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9321"/>
            <a:ext cx="9144000" cy="60350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211870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640854" y="1145089"/>
            <a:ext cx="7754514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s-ES" sz="2800" dirty="0" smtClean="0"/>
              <a:t>Integración en el paisaje  </a:t>
            </a:r>
          </a:p>
          <a:p>
            <a:pPr marL="1371600" lvl="2" indent="-457200">
              <a:buFont typeface="Wingdings" charset="2"/>
              <a:buChar char="ü"/>
            </a:pPr>
            <a:r>
              <a:rPr lang="es-ES" sz="2400" dirty="0" smtClean="0"/>
              <a:t>Paisaje térmico </a:t>
            </a:r>
            <a:r>
              <a:rPr lang="es-ES" sz="2400" dirty="0" smtClean="0">
                <a:sym typeface="Wingdings" panose="05000000000000000000" pitchFamily="2" charset="2"/>
              </a:rPr>
              <a:t> </a:t>
            </a:r>
            <a:r>
              <a:rPr lang="es-ES" sz="2400" dirty="0" err="1" smtClean="0">
                <a:sym typeface="Wingdings" panose="05000000000000000000" pitchFamily="2" charset="2"/>
              </a:rPr>
              <a:t>Dron</a:t>
            </a:r>
            <a:r>
              <a:rPr lang="es-ES" sz="2400" dirty="0" smtClean="0">
                <a:sym typeface="Wingdings" panose="05000000000000000000" pitchFamily="2" charset="2"/>
              </a:rPr>
              <a:t>/</a:t>
            </a:r>
            <a:r>
              <a:rPr lang="es-ES" sz="2400" dirty="0" err="1" smtClean="0">
                <a:sym typeface="Wingdings" panose="05000000000000000000" pitchFamily="2" charset="2"/>
              </a:rPr>
              <a:t>satelite</a:t>
            </a:r>
            <a:endParaRPr lang="es-ES" sz="2400" dirty="0" smtClean="0"/>
          </a:p>
          <a:p>
            <a:pPr marL="1371600" lvl="2" indent="-457200">
              <a:buFont typeface="Wingdings" charset="2"/>
              <a:buChar char="ü"/>
            </a:pPr>
            <a:r>
              <a:rPr lang="es-ES" sz="2400" dirty="0" smtClean="0"/>
              <a:t>Movimiento de plagas </a:t>
            </a:r>
            <a:r>
              <a:rPr lang="es-ES" sz="2400" dirty="0" smtClean="0">
                <a:sym typeface="Wingdings" panose="05000000000000000000" pitchFamily="2" charset="2"/>
              </a:rPr>
              <a:t> Celular autómata</a:t>
            </a:r>
            <a:endParaRPr lang="es-ES" sz="2400" dirty="0" smtClean="0"/>
          </a:p>
          <a:p>
            <a:pPr marL="1371600" lvl="2" indent="-457200">
              <a:buFont typeface="Wingdings" charset="2"/>
              <a:buChar char="ü"/>
            </a:pPr>
            <a:r>
              <a:rPr lang="es-ES" sz="2400" dirty="0" smtClean="0"/>
              <a:t>Interacciones sociales / económicas </a:t>
            </a:r>
            <a:r>
              <a:rPr lang="es-ES" sz="2400" dirty="0" smtClean="0">
                <a:sym typeface="Wingdings" panose="05000000000000000000" pitchFamily="2" charset="2"/>
              </a:rPr>
              <a:t> encuestas + modelos basados en agentes</a:t>
            </a:r>
          </a:p>
          <a:p>
            <a:pPr marL="1371600" lvl="2" indent="-457200">
              <a:buFont typeface="Wingdings" charset="2"/>
              <a:buChar char="ü"/>
            </a:pPr>
            <a:r>
              <a:rPr lang="es-ES" sz="2400" dirty="0" smtClean="0">
                <a:sym typeface="Wingdings" panose="05000000000000000000" pitchFamily="2" charset="2"/>
              </a:rPr>
              <a:t>Capacitación integración paisaje MIP  juegos de rol</a:t>
            </a:r>
            <a:endParaRPr lang="es-ES" sz="2400" dirty="0" smtClean="0"/>
          </a:p>
          <a:p>
            <a:pPr lvl="2"/>
            <a:endParaRPr lang="es-ES" sz="2400" dirty="0" smtClean="0"/>
          </a:p>
          <a:p>
            <a:pPr marL="266700" lvl="1" indent="-266700">
              <a:buFont typeface="Arial"/>
              <a:buChar char="•"/>
            </a:pPr>
            <a:r>
              <a:rPr lang="es-ES" sz="2800" dirty="0" smtClean="0"/>
              <a:t>Futuras etapas (LEGUMIP)</a:t>
            </a:r>
          </a:p>
          <a:p>
            <a:pPr lvl="3" indent="-457200">
              <a:buFont typeface="Wingdings" charset="2"/>
              <a:buChar char="ü"/>
            </a:pPr>
            <a:r>
              <a:rPr lang="es-ES" sz="2400" dirty="0" smtClean="0"/>
              <a:t>Ampliar el efecto del paisaje a varios servicios </a:t>
            </a:r>
            <a:r>
              <a:rPr lang="es-ES" sz="2400" dirty="0" err="1" smtClean="0"/>
              <a:t>ecosistémicos</a:t>
            </a:r>
            <a:r>
              <a:rPr lang="es-ES" sz="2400" dirty="0" smtClean="0"/>
              <a:t> </a:t>
            </a:r>
            <a:r>
              <a:rPr lang="es-ES" sz="2400" dirty="0" smtClean="0">
                <a:sym typeface="Wingdings" panose="05000000000000000000" pitchFamily="2" charset="2"/>
              </a:rPr>
              <a:t> Dron + exclusión</a:t>
            </a:r>
          </a:p>
          <a:p>
            <a:pPr lvl="3" indent="-457200">
              <a:buFont typeface="Wingdings" charset="2"/>
              <a:buChar char="ü"/>
            </a:pPr>
            <a:r>
              <a:rPr lang="es-ES" sz="2400" dirty="0" smtClean="0">
                <a:sym typeface="Wingdings" panose="05000000000000000000" pitchFamily="2" charset="2"/>
              </a:rPr>
              <a:t>Percepción del paisaje por agricultores  Encuestas</a:t>
            </a:r>
            <a:endParaRPr lang="es-ES" sz="2400" dirty="0"/>
          </a:p>
          <a:p>
            <a:pPr marL="285750" indent="-285750">
              <a:buFont typeface="Arial"/>
              <a:buChar char="•"/>
            </a:pPr>
            <a:endParaRPr lang="es-ES" sz="2000" dirty="0"/>
          </a:p>
        </p:txBody>
      </p:sp>
      <p:sp>
        <p:nvSpPr>
          <p:cNvPr id="3" name="ZoneTexte 2"/>
          <p:cNvSpPr txBox="1"/>
          <p:nvPr/>
        </p:nvSpPr>
        <p:spPr>
          <a:xfrm>
            <a:off x="2085129" y="325113"/>
            <a:ext cx="453862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 smtClean="0"/>
              <a:t>Lecciones paisajes/plagas</a:t>
            </a:r>
            <a:endParaRPr lang="es-ES" sz="3200" b="1" dirty="0"/>
          </a:p>
        </p:txBody>
      </p:sp>
    </p:spTree>
    <p:extLst>
      <p:ext uri="{BB962C8B-B14F-4D97-AF65-F5344CB8AC3E}">
        <p14:creationId xmlns="" xmlns:p14="http://schemas.microsoft.com/office/powerpoint/2010/main" val="2921859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:\QuentinStuelens\ownCloud\IRD\01-LEGUMIP\Design\Logo-horiz-v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17592" y="89599"/>
            <a:ext cx="4508817" cy="1352645"/>
          </a:xfrm>
          <a:prstGeom prst="rect">
            <a:avLst/>
          </a:prstGeom>
          <a:noFill/>
        </p:spPr>
      </p:pic>
      <p:pic>
        <p:nvPicPr>
          <p:cNvPr id="5" name="Image 4"/>
          <p:cNvPicPr/>
          <p:nvPr/>
        </p:nvPicPr>
        <p:blipFill>
          <a:blip r:embed="rId3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v="urn:schemas-microsoft-com:mac:vml" xmlns:mc="http://schemas.openxmlformats.org/markup-compatibility/2006" xmlns:mo="http://schemas.microsoft.com/office/mac/office/2008/main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 b="20764"/>
          <a:stretch>
            <a:fillRect/>
          </a:stretch>
        </p:blipFill>
        <p:spPr>
          <a:xfrm>
            <a:off x="717550" y="1762709"/>
            <a:ext cx="7708900" cy="45685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241743" y="518160"/>
            <a:ext cx="66605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fr-FR" sz="2400" dirty="0" smtClean="0"/>
              <a:t>1)	</a:t>
            </a:r>
            <a:r>
              <a:rPr lang="fr-FR" sz="2400" dirty="0" err="1" smtClean="0"/>
              <a:t>Influencia</a:t>
            </a:r>
            <a:r>
              <a:rPr lang="fr-FR" sz="2400" dirty="0" smtClean="0"/>
              <a:t> </a:t>
            </a:r>
            <a:r>
              <a:rPr lang="fr-FR" sz="2400" dirty="0" err="1" smtClean="0"/>
              <a:t>del</a:t>
            </a:r>
            <a:r>
              <a:rPr lang="fr-FR" sz="2400" dirty="0" smtClean="0"/>
              <a:t> </a:t>
            </a:r>
            <a:r>
              <a:rPr lang="fr-FR" sz="2400" dirty="0" err="1" smtClean="0"/>
              <a:t>paisaje</a:t>
            </a:r>
            <a:r>
              <a:rPr lang="fr-FR" sz="2400" dirty="0" smtClean="0"/>
              <a:t> en los </a:t>
            </a:r>
            <a:r>
              <a:rPr lang="fr-FR" sz="2400" dirty="0" err="1" smtClean="0"/>
              <a:t>servicios</a:t>
            </a:r>
            <a:r>
              <a:rPr lang="fr-FR" sz="2400" dirty="0" smtClean="0"/>
              <a:t> </a:t>
            </a:r>
            <a:r>
              <a:rPr lang="fr-FR" sz="2400" dirty="0" err="1" smtClean="0"/>
              <a:t>ecosistémicos</a:t>
            </a:r>
            <a:endParaRPr lang="fr-FR" sz="2400" dirty="0" smtClean="0"/>
          </a:p>
        </p:txBody>
      </p:sp>
      <p:pic>
        <p:nvPicPr>
          <p:cNvPr id="5" name="Picture 2" descr="F:\QuentinStuelens\ownCloud\IRD\ED227\CONCOURS\Figs\mapa-ron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5499" y="2345944"/>
            <a:ext cx="4014837" cy="4014836"/>
          </a:xfrm>
          <a:prstGeom prst="rect">
            <a:avLst/>
          </a:prstGeom>
          <a:noFill/>
        </p:spPr>
      </p:pic>
      <p:pic>
        <p:nvPicPr>
          <p:cNvPr id="6" name="Picture 3" descr="F:\QuentinStuelens\ownCloud\IRD\ED227\CONCOURS\img\DJI-Phantom-4-pr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138866" y="2081434"/>
            <a:ext cx="2224803" cy="1490619"/>
          </a:xfrm>
          <a:prstGeom prst="rect">
            <a:avLst/>
          </a:prstGeom>
          <a:noFill/>
        </p:spPr>
      </p:pic>
      <p:cxnSp>
        <p:nvCxnSpPr>
          <p:cNvPr id="8" name="Connecteur droit avec flèche 7"/>
          <p:cNvCxnSpPr/>
          <p:nvPr/>
        </p:nvCxnSpPr>
        <p:spPr>
          <a:xfrm flipV="1">
            <a:off x="4511040" y="3058445"/>
            <a:ext cx="1290320" cy="33096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/>
          <p:cNvCxnSpPr/>
          <p:nvPr/>
        </p:nvCxnSpPr>
        <p:spPr>
          <a:xfrm flipV="1">
            <a:off x="4693920" y="4297965"/>
            <a:ext cx="1341120" cy="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/>
          <p:cNvCxnSpPr/>
          <p:nvPr/>
        </p:nvCxnSpPr>
        <p:spPr>
          <a:xfrm>
            <a:off x="4541520" y="5151406"/>
            <a:ext cx="1939150" cy="72440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2" descr="C:\owncloud\IRD\ED227\CONCOURS\Figs\fig-cages.png"/>
          <p:cNvPicPr>
            <a:picLocks noChangeAspect="1" noChangeArrowheads="1"/>
          </p:cNvPicPr>
          <p:nvPr/>
        </p:nvPicPr>
        <p:blipFill>
          <a:blip r:embed="rId4" cstate="print"/>
          <a:srcRect t="12516"/>
          <a:stretch>
            <a:fillRect/>
          </a:stretch>
        </p:blipFill>
        <p:spPr bwMode="auto">
          <a:xfrm>
            <a:off x="5801360" y="1589234"/>
            <a:ext cx="1846411" cy="1312203"/>
          </a:xfrm>
          <a:prstGeom prst="rect">
            <a:avLst/>
          </a:prstGeom>
          <a:noFill/>
        </p:spPr>
      </p:pic>
      <p:pic>
        <p:nvPicPr>
          <p:cNvPr id="15" name="Picture 5" descr="C:\owncloud\IRD\ED227\CONCOURS\Figs\fig-pollinisation.png"/>
          <p:cNvPicPr>
            <a:picLocks noChangeAspect="1" noChangeArrowheads="1"/>
          </p:cNvPicPr>
          <p:nvPr/>
        </p:nvPicPr>
        <p:blipFill>
          <a:blip r:embed="rId5" cstate="print"/>
          <a:srcRect t="12403"/>
          <a:stretch>
            <a:fillRect/>
          </a:stretch>
        </p:blipFill>
        <p:spPr bwMode="auto">
          <a:xfrm>
            <a:off x="6187927" y="3058445"/>
            <a:ext cx="1846411" cy="1497155"/>
          </a:xfrm>
          <a:prstGeom prst="rect">
            <a:avLst/>
          </a:prstGeom>
          <a:noFill/>
        </p:spPr>
      </p:pic>
      <p:pic>
        <p:nvPicPr>
          <p:cNvPr id="3076" name="Picture 4" descr="F:\QuentinStuelens\ownCloud\IRD\01-LEGUMIP\Events\Taller Suelos-Paisajes 2017\Fig-decomp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19340" y="4375319"/>
            <a:ext cx="928431" cy="1985461"/>
          </a:xfrm>
          <a:prstGeom prst="rect">
            <a:avLst/>
          </a:prstGeom>
          <a:noFill/>
        </p:spPr>
      </p:pic>
      <p:sp>
        <p:nvSpPr>
          <p:cNvPr id="19" name="ZoneTexte 18"/>
          <p:cNvSpPr txBox="1"/>
          <p:nvPr/>
        </p:nvSpPr>
        <p:spPr>
          <a:xfrm rot="20640401">
            <a:off x="4258859" y="2716771"/>
            <a:ext cx="15210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Control </a:t>
            </a:r>
            <a:r>
              <a:rPr lang="fr-FR" dirty="0" err="1" smtClean="0"/>
              <a:t>plagas</a:t>
            </a:r>
            <a:endParaRPr lang="fr-FR" dirty="0"/>
          </a:p>
        </p:txBody>
      </p:sp>
      <p:sp>
        <p:nvSpPr>
          <p:cNvPr id="20" name="ZoneTexte 19"/>
          <p:cNvSpPr txBox="1"/>
          <p:nvPr/>
        </p:nvSpPr>
        <p:spPr>
          <a:xfrm>
            <a:off x="4767072" y="3796553"/>
            <a:ext cx="1293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Polinización</a:t>
            </a:r>
            <a:endParaRPr lang="fr-FR" dirty="0"/>
          </a:p>
        </p:txBody>
      </p:sp>
      <p:sp>
        <p:nvSpPr>
          <p:cNvPr id="21" name="ZoneTexte 20"/>
          <p:cNvSpPr txBox="1"/>
          <p:nvPr/>
        </p:nvSpPr>
        <p:spPr>
          <a:xfrm rot="1233385">
            <a:off x="4709501" y="5086234"/>
            <a:ext cx="17152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Descomposición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3680" y="0"/>
            <a:ext cx="10289741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396056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 descr="F:\QuentinStuelens\ownCloud\IRD\ED227\CONCOURS\img\DSC_14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57973" y="-5113"/>
            <a:ext cx="3841475" cy="6867144"/>
          </a:xfrm>
          <a:prstGeom prst="rect">
            <a:avLst/>
          </a:prstGeom>
          <a:noFill/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31"/>
            <a:ext cx="5457973" cy="6858000"/>
          </a:xfrm>
          <a:prstGeom prst="rect">
            <a:avLst/>
          </a:prstGeom>
        </p:spPr>
      </p:pic>
      <p:cxnSp>
        <p:nvCxnSpPr>
          <p:cNvPr id="7" name="Connecteur droit avec flèche 6"/>
          <p:cNvCxnSpPr/>
          <p:nvPr/>
        </p:nvCxnSpPr>
        <p:spPr>
          <a:xfrm>
            <a:off x="4356279" y="3296992"/>
            <a:ext cx="1671034" cy="0"/>
          </a:xfrm>
          <a:prstGeom prst="straightConnector1">
            <a:avLst/>
          </a:prstGeom>
          <a:ln w="76200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ZoneTexte 5"/>
          <p:cNvSpPr txBox="1"/>
          <p:nvPr/>
        </p:nvSpPr>
        <p:spPr>
          <a:xfrm>
            <a:off x="5796301" y="1563624"/>
            <a:ext cx="320664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err="1" smtClean="0">
                <a:solidFill>
                  <a:schemeClr val="bg1"/>
                </a:solidFill>
              </a:rPr>
              <a:t>Cantidad</a:t>
            </a:r>
            <a:r>
              <a:rPr lang="fr-FR" sz="2400" b="1" dirty="0" smtClean="0">
                <a:solidFill>
                  <a:schemeClr val="bg1"/>
                </a:solidFill>
              </a:rPr>
              <a:t> de </a:t>
            </a:r>
            <a:r>
              <a:rPr lang="fr-FR" sz="2400" b="1" dirty="0" err="1" smtClean="0">
                <a:solidFill>
                  <a:schemeClr val="bg1"/>
                </a:solidFill>
              </a:rPr>
              <a:t>semillas</a:t>
            </a:r>
            <a:r>
              <a:rPr lang="fr-FR" sz="2400" b="1" dirty="0" smtClean="0">
                <a:solidFill>
                  <a:schemeClr val="bg1"/>
                </a:solidFill>
              </a:rPr>
              <a:t> en</a:t>
            </a:r>
          </a:p>
          <a:p>
            <a:r>
              <a:rPr lang="fr-FR" sz="2400" b="1" dirty="0" smtClean="0">
                <a:solidFill>
                  <a:schemeClr val="bg1"/>
                </a:solidFill>
              </a:rPr>
              <a:t>la </a:t>
            </a:r>
            <a:r>
              <a:rPr lang="fr-FR" sz="2400" b="1" dirty="0" err="1" smtClean="0">
                <a:solidFill>
                  <a:schemeClr val="bg1"/>
                </a:solidFill>
              </a:rPr>
              <a:t>cosecha</a:t>
            </a:r>
            <a:endParaRPr lang="fr-FR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21316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89513" cy="6858000"/>
          </a:xfrm>
          <a:prstGeom prst="rect">
            <a:avLst/>
          </a:prstGeom>
        </p:spPr>
      </p:pic>
      <p:cxnSp>
        <p:nvCxnSpPr>
          <p:cNvPr id="9" name="Connecteur droit avec flèche 8"/>
          <p:cNvCxnSpPr/>
          <p:nvPr/>
        </p:nvCxnSpPr>
        <p:spPr>
          <a:xfrm flipH="1">
            <a:off x="4297680" y="1925177"/>
            <a:ext cx="1437784" cy="1183783"/>
          </a:xfrm>
          <a:prstGeom prst="straightConnector1">
            <a:avLst/>
          </a:prstGeom>
          <a:ln w="76200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ZoneTexte 5"/>
          <p:cNvSpPr txBox="1"/>
          <p:nvPr/>
        </p:nvSpPr>
        <p:spPr>
          <a:xfrm>
            <a:off x="166849" y="388494"/>
            <a:ext cx="320664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2400" b="1" dirty="0" err="1" smtClean="0">
                <a:solidFill>
                  <a:schemeClr val="bg1"/>
                </a:solidFill>
              </a:rPr>
              <a:t>Cantidad</a:t>
            </a:r>
            <a:r>
              <a:rPr lang="fr-FR" sz="2400" b="1" dirty="0" smtClean="0">
                <a:solidFill>
                  <a:schemeClr val="bg1"/>
                </a:solidFill>
              </a:rPr>
              <a:t> de </a:t>
            </a:r>
            <a:r>
              <a:rPr lang="fr-FR" sz="2400" b="1" dirty="0" err="1" smtClean="0">
                <a:solidFill>
                  <a:schemeClr val="bg1"/>
                </a:solidFill>
              </a:rPr>
              <a:t>semillas</a:t>
            </a:r>
            <a:r>
              <a:rPr lang="fr-FR" sz="2400" b="1" dirty="0" smtClean="0">
                <a:solidFill>
                  <a:schemeClr val="bg1"/>
                </a:solidFill>
              </a:rPr>
              <a:t> en</a:t>
            </a:r>
          </a:p>
          <a:p>
            <a:pPr algn="r"/>
            <a:r>
              <a:rPr lang="fr-FR" sz="2400" b="1" dirty="0" smtClean="0">
                <a:solidFill>
                  <a:schemeClr val="bg1"/>
                </a:solidFill>
              </a:rPr>
              <a:t>la </a:t>
            </a:r>
            <a:r>
              <a:rPr lang="fr-FR" sz="2400" b="1" dirty="0" err="1" smtClean="0">
                <a:solidFill>
                  <a:schemeClr val="bg1"/>
                </a:solidFill>
              </a:rPr>
              <a:t>cosecha</a:t>
            </a:r>
            <a:r>
              <a:rPr lang="fr-FR" sz="2400" b="1" dirty="0" smtClean="0">
                <a:solidFill>
                  <a:schemeClr val="bg1"/>
                </a:solidFill>
              </a:rPr>
              <a:t> + </a:t>
            </a:r>
            <a:r>
              <a:rPr lang="fr-FR" sz="2400" b="1" dirty="0" err="1" smtClean="0">
                <a:solidFill>
                  <a:schemeClr val="bg1"/>
                </a:solidFill>
              </a:rPr>
              <a:t>óvulos</a:t>
            </a:r>
            <a:r>
              <a:rPr lang="fr-FR" sz="2400" b="1" dirty="0" smtClean="0">
                <a:solidFill>
                  <a:schemeClr val="bg1"/>
                </a:solidFill>
              </a:rPr>
              <a:t> </a:t>
            </a:r>
          </a:p>
          <a:p>
            <a:pPr algn="r"/>
            <a:r>
              <a:rPr lang="fr-FR" sz="2400" b="1" dirty="0" err="1" smtClean="0">
                <a:solidFill>
                  <a:schemeClr val="bg1"/>
                </a:solidFill>
              </a:rPr>
              <a:t>abortados</a:t>
            </a:r>
            <a:endParaRPr lang="fr-FR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3758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099" name="Picture 3" descr="F:\QuentinStuelens\ownCloud\IRD\01-LEGUMIP\Events\Taller Suelos-Paisajes 2017\photo_deompo_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94187" y="0"/>
            <a:ext cx="9438187" cy="6858000"/>
          </a:xfrm>
          <a:prstGeom prst="rect">
            <a:avLst/>
          </a:prstGeom>
          <a:noFill/>
        </p:spPr>
      </p:pic>
      <p:cxnSp>
        <p:nvCxnSpPr>
          <p:cNvPr id="14" name="Connecteur droit avec flèche 13"/>
          <p:cNvCxnSpPr/>
          <p:nvPr/>
        </p:nvCxnSpPr>
        <p:spPr>
          <a:xfrm>
            <a:off x="3794760" y="3825240"/>
            <a:ext cx="1270501" cy="215989"/>
          </a:xfrm>
          <a:prstGeom prst="straightConnector1">
            <a:avLst/>
          </a:prstGeom>
          <a:ln w="76200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/>
          <p:cNvSpPr txBox="1"/>
          <p:nvPr/>
        </p:nvSpPr>
        <p:spPr>
          <a:xfrm>
            <a:off x="5898209" y="5201920"/>
            <a:ext cx="310392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2400" b="1" dirty="0" err="1" smtClean="0">
                <a:solidFill>
                  <a:schemeClr val="bg1"/>
                </a:solidFill>
              </a:rPr>
              <a:t>Tasa</a:t>
            </a:r>
            <a:r>
              <a:rPr lang="fr-FR" sz="2400" b="1" dirty="0" smtClean="0">
                <a:solidFill>
                  <a:schemeClr val="bg1"/>
                </a:solidFill>
              </a:rPr>
              <a:t> de </a:t>
            </a:r>
          </a:p>
          <a:p>
            <a:pPr algn="r"/>
            <a:r>
              <a:rPr lang="fr-FR" sz="2400" b="1" dirty="0" err="1" smtClean="0">
                <a:solidFill>
                  <a:schemeClr val="bg1"/>
                </a:solidFill>
              </a:rPr>
              <a:t>descomposición</a:t>
            </a:r>
            <a:r>
              <a:rPr lang="fr-FR" sz="2400" b="1" dirty="0" smtClean="0">
                <a:solidFill>
                  <a:schemeClr val="bg1"/>
                </a:solidFill>
              </a:rPr>
              <a:t> (peso)</a:t>
            </a:r>
          </a:p>
          <a:p>
            <a:pPr algn="r"/>
            <a:endParaRPr lang="fr-FR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241743" y="518160"/>
            <a:ext cx="66605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fr-FR" sz="2400" dirty="0" smtClean="0"/>
              <a:t>2)  	</a:t>
            </a:r>
            <a:r>
              <a:rPr lang="fr-FR" sz="2400" dirty="0" err="1" smtClean="0"/>
              <a:t>Percepción</a:t>
            </a:r>
            <a:r>
              <a:rPr lang="fr-FR" sz="2400" dirty="0" smtClean="0"/>
              <a:t> </a:t>
            </a:r>
            <a:r>
              <a:rPr lang="fr-FR" sz="2400" dirty="0" err="1" smtClean="0"/>
              <a:t>por</a:t>
            </a:r>
            <a:r>
              <a:rPr lang="fr-FR" sz="2400" dirty="0" smtClean="0"/>
              <a:t> </a:t>
            </a:r>
            <a:r>
              <a:rPr lang="fr-FR" sz="2400" dirty="0" err="1" smtClean="0"/>
              <a:t>agricultores</a:t>
            </a:r>
            <a:r>
              <a:rPr lang="fr-FR" sz="2400" dirty="0" smtClean="0"/>
              <a:t> </a:t>
            </a:r>
            <a:r>
              <a:rPr lang="fr-FR" sz="2400" dirty="0" err="1" smtClean="0"/>
              <a:t>del</a:t>
            </a:r>
            <a:r>
              <a:rPr lang="fr-FR" sz="2400" dirty="0" smtClean="0"/>
              <a:t> </a:t>
            </a:r>
            <a:r>
              <a:rPr lang="fr-FR" sz="2400" dirty="0" err="1" smtClean="0"/>
              <a:t>paisaje</a:t>
            </a:r>
            <a:r>
              <a:rPr lang="fr-FR" sz="2400" dirty="0" smtClean="0"/>
              <a:t> y sus </a:t>
            </a:r>
            <a:r>
              <a:rPr lang="fr-FR" sz="2400" dirty="0" err="1" smtClean="0"/>
              <a:t>servicios</a:t>
            </a:r>
            <a:r>
              <a:rPr lang="fr-FR" sz="2400" dirty="0" smtClean="0"/>
              <a:t> de control de </a:t>
            </a:r>
            <a:r>
              <a:rPr lang="fr-FR" sz="2400" dirty="0" err="1" smtClean="0"/>
              <a:t>plagas</a:t>
            </a:r>
            <a:endParaRPr lang="fr-FR" sz="2400" dirty="0" smtClean="0"/>
          </a:p>
        </p:txBody>
      </p:sp>
      <p:pic>
        <p:nvPicPr>
          <p:cNvPr id="5" name="Picture 2" descr="F:\QuentinStuelens\ownCloud\IRD\ED227\CONCOURS\Figs\mapa-ron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42135" y="1294838"/>
            <a:ext cx="2925883" cy="2925882"/>
          </a:xfrm>
          <a:prstGeom prst="rect">
            <a:avLst/>
          </a:prstGeom>
          <a:noFill/>
        </p:spPr>
      </p:pic>
      <p:pic>
        <p:nvPicPr>
          <p:cNvPr id="1027" name="Picture 3" descr="C:\Users\irdbo\path15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89362" y="2341174"/>
            <a:ext cx="1113758" cy="1307119"/>
          </a:xfrm>
          <a:prstGeom prst="rect">
            <a:avLst/>
          </a:prstGeom>
          <a:noFill/>
        </p:spPr>
      </p:pic>
      <p:cxnSp>
        <p:nvCxnSpPr>
          <p:cNvPr id="16" name="Connecteur droit avec flèche 15"/>
          <p:cNvCxnSpPr/>
          <p:nvPr/>
        </p:nvCxnSpPr>
        <p:spPr>
          <a:xfrm>
            <a:off x="2774283" y="2927122"/>
            <a:ext cx="211328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ZoneTexte 17"/>
          <p:cNvSpPr txBox="1"/>
          <p:nvPr/>
        </p:nvSpPr>
        <p:spPr>
          <a:xfrm>
            <a:off x="3123726" y="1988338"/>
            <a:ext cx="4459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dirty="0" smtClean="0"/>
              <a:t>?</a:t>
            </a:r>
            <a:endParaRPr lang="fr-FR" sz="4400" dirty="0"/>
          </a:p>
        </p:txBody>
      </p:sp>
      <p:pic>
        <p:nvPicPr>
          <p:cNvPr id="22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9682" y="1615278"/>
            <a:ext cx="1142501" cy="1142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ZoneTexte 22"/>
          <p:cNvSpPr txBox="1"/>
          <p:nvPr/>
        </p:nvSpPr>
        <p:spPr>
          <a:xfrm>
            <a:off x="1557305" y="4728555"/>
            <a:ext cx="666051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fr-FR" sz="2400" dirty="0" err="1" smtClean="0"/>
              <a:t>Qué</a:t>
            </a:r>
            <a:r>
              <a:rPr lang="fr-FR" sz="2400" dirty="0" smtClean="0"/>
              <a:t> </a:t>
            </a:r>
            <a:r>
              <a:rPr lang="fr-FR" sz="2400" dirty="0" err="1" smtClean="0"/>
              <a:t>podría</a:t>
            </a:r>
            <a:r>
              <a:rPr lang="fr-FR" sz="2400" dirty="0" smtClean="0"/>
              <a:t> </a:t>
            </a:r>
            <a:r>
              <a:rPr lang="fr-FR" sz="2400" dirty="0" err="1" smtClean="0"/>
              <a:t>ser</a:t>
            </a:r>
            <a:r>
              <a:rPr lang="fr-FR" sz="2400" dirty="0" smtClean="0"/>
              <a:t> la </a:t>
            </a:r>
            <a:r>
              <a:rPr lang="fr-FR" sz="2400" dirty="0" err="1" smtClean="0"/>
              <a:t>metodología</a:t>
            </a:r>
            <a:r>
              <a:rPr lang="fr-FR" sz="2400" dirty="0" smtClean="0"/>
              <a:t>?</a:t>
            </a:r>
          </a:p>
          <a:p>
            <a:pPr marL="514350" indent="-514350">
              <a:buFontTx/>
              <a:buChar char="-"/>
            </a:pPr>
            <a:r>
              <a:rPr lang="fr-FR" sz="2400" dirty="0" err="1" smtClean="0"/>
              <a:t>Encuestas</a:t>
            </a:r>
            <a:r>
              <a:rPr lang="fr-FR" sz="2400" dirty="0" smtClean="0"/>
              <a:t> en el campo </a:t>
            </a:r>
            <a:r>
              <a:rPr lang="fr-FR" sz="2400" dirty="0" err="1" smtClean="0"/>
              <a:t>mismo</a:t>
            </a:r>
            <a:endParaRPr lang="fr-FR" sz="2400" dirty="0" smtClean="0"/>
          </a:p>
          <a:p>
            <a:pPr marL="514350" indent="-514350">
              <a:buFontTx/>
              <a:buChar char="-"/>
            </a:pPr>
            <a:r>
              <a:rPr lang="es-ES_tradnl" sz="2400" dirty="0" smtClean="0"/>
              <a:t>Identificación con mapas (imágenes dron)</a:t>
            </a:r>
          </a:p>
          <a:p>
            <a:pPr marL="514350" indent="-514350">
              <a:buFontTx/>
              <a:buChar char="-"/>
            </a:pPr>
            <a:r>
              <a:rPr lang="es-ES_tradnl" sz="2400" dirty="0" smtClean="0"/>
              <a:t>... ?</a:t>
            </a:r>
            <a:endParaRPr lang="fr-FR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QuentinStuelens\ownCloud\IRD\01-LEGUMIP\Events\Taller Suelos-Paisajes 2017\Fig-scale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2403" y="144954"/>
            <a:ext cx="8799194" cy="65680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701</TotalTime>
  <Words>174</Words>
  <Application>Microsoft Office PowerPoint</Application>
  <PresentationFormat>Affichage à l'écran (4:3)</PresentationFormat>
  <Paragraphs>45</Paragraphs>
  <Slides>19</Slides>
  <Notes>3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0" baseType="lpstr">
      <vt:lpstr>Thème Office</vt:lpstr>
      <vt:lpstr>Cómo hacer el escalamiento de la investigación y el análisis: el caso de la plagas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</vt:vector>
  </TitlesOfParts>
  <Company>IRD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Representant Quito</dc:creator>
  <cp:lastModifiedBy>irdbo</cp:lastModifiedBy>
  <cp:revision>57</cp:revision>
  <dcterms:created xsi:type="dcterms:W3CDTF">2016-05-18T01:31:08Z</dcterms:created>
  <dcterms:modified xsi:type="dcterms:W3CDTF">2017-11-28T15:06:45Z</dcterms:modified>
</cp:coreProperties>
</file>