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3" r:id="rId2"/>
    <p:sldMasterId id="2147483685" r:id="rId3"/>
  </p:sldMasterIdLst>
  <p:notesMasterIdLst>
    <p:notesMasterId r:id="rId22"/>
  </p:notesMasterIdLst>
  <p:handoutMasterIdLst>
    <p:handoutMasterId r:id="rId23"/>
  </p:handoutMasterIdLst>
  <p:sldIdLst>
    <p:sldId id="288" r:id="rId4"/>
    <p:sldId id="316" r:id="rId5"/>
    <p:sldId id="290" r:id="rId6"/>
    <p:sldId id="355" r:id="rId7"/>
    <p:sldId id="350" r:id="rId8"/>
    <p:sldId id="351" r:id="rId9"/>
    <p:sldId id="352" r:id="rId10"/>
    <p:sldId id="330" r:id="rId11"/>
    <p:sldId id="332" r:id="rId12"/>
    <p:sldId id="335" r:id="rId13"/>
    <p:sldId id="333" r:id="rId14"/>
    <p:sldId id="340" r:id="rId15"/>
    <p:sldId id="336" r:id="rId16"/>
    <p:sldId id="347" r:id="rId17"/>
    <p:sldId id="321" r:id="rId18"/>
    <p:sldId id="353" r:id="rId19"/>
    <p:sldId id="315" r:id="rId20"/>
    <p:sldId id="293" r:id="rId21"/>
  </p:sldIdLst>
  <p:sldSz cx="12192000" cy="6858000"/>
  <p:notesSz cx="7099300" cy="10234613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0533" autoAdjust="0"/>
  </p:normalViewPr>
  <p:slideViewPr>
    <p:cSldViewPr snapToGrid="0" snapToObjects="1">
      <p:cViewPr varScale="1">
        <p:scale>
          <a:sx n="61" d="100"/>
          <a:sy n="61" d="100"/>
        </p:scale>
        <p:origin x="864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4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820" y="80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ADE13BB9-306E-4BF7-9E07-90413E7BCA51}" type="datetimeFigureOut">
              <a:rPr lang="es-PE" smtClean="0"/>
              <a:t>28/11/2017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DAD015D4-DE4E-49B6-A56B-774068A109F2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103506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2AB0F59-1705-0C4B-9150-DE953419D912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DF83153F-047F-D643-B40E-879F0F2BC32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9846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Pres 15min + 5min Q/A.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3153F-047F-D643-B40E-879F0F2BC32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119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Same as goals in other areas: plan and manage for multiple goals </a:t>
            </a:r>
          </a:p>
          <a:p>
            <a:r>
              <a:rPr lang="en-US" noProof="0" dirty="0"/>
              <a:t>Challenges in mountain landscapes:</a:t>
            </a:r>
          </a:p>
          <a:p>
            <a:r>
              <a:rPr lang="en-US" noProof="0" dirty="0"/>
              <a:t>Ecological factors: importance of vertical connectivity (in context of CC)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3153F-047F-D643-B40E-879F0F2BC32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8511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 err="1"/>
              <a:t>Importance</a:t>
            </a:r>
            <a:r>
              <a:rPr lang="es-EC" dirty="0"/>
              <a:t> of </a:t>
            </a:r>
            <a:r>
              <a:rPr lang="es-EC" dirty="0" err="1"/>
              <a:t>sustainable</a:t>
            </a:r>
            <a:r>
              <a:rPr lang="es-EC" dirty="0"/>
              <a:t> </a:t>
            </a:r>
            <a:r>
              <a:rPr lang="es-EC" dirty="0" err="1"/>
              <a:t>landscapes</a:t>
            </a:r>
            <a:r>
              <a:rPr lang="es-EC" dirty="0"/>
              <a:t> to </a:t>
            </a:r>
            <a:r>
              <a:rPr lang="es-EC" dirty="0" err="1"/>
              <a:t>maintain</a:t>
            </a:r>
            <a:r>
              <a:rPr lang="es-EC" dirty="0"/>
              <a:t> </a:t>
            </a:r>
            <a:r>
              <a:rPr lang="es-EC" dirty="0" err="1"/>
              <a:t>key</a:t>
            </a:r>
            <a:r>
              <a:rPr lang="es-EC" baseline="0" dirty="0"/>
              <a:t> </a:t>
            </a:r>
            <a:r>
              <a:rPr lang="es-EC" baseline="0" dirty="0" err="1"/>
              <a:t>environmental</a:t>
            </a:r>
            <a:r>
              <a:rPr lang="es-EC" baseline="0" dirty="0"/>
              <a:t> </a:t>
            </a:r>
            <a:r>
              <a:rPr lang="es-EC" baseline="0" dirty="0" err="1"/>
              <a:t>services</a:t>
            </a:r>
            <a:r>
              <a:rPr lang="es-EC" baseline="0" dirty="0"/>
              <a:t>.</a:t>
            </a:r>
            <a:endParaRPr lang="es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3153F-047F-D643-B40E-879F0F2BC329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4868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 err="1"/>
              <a:t>Importance</a:t>
            </a:r>
            <a:r>
              <a:rPr lang="es-EC" dirty="0"/>
              <a:t> of </a:t>
            </a:r>
            <a:r>
              <a:rPr lang="es-EC" dirty="0" err="1"/>
              <a:t>sustainable</a:t>
            </a:r>
            <a:r>
              <a:rPr lang="es-EC" dirty="0"/>
              <a:t> </a:t>
            </a:r>
            <a:r>
              <a:rPr lang="es-EC" dirty="0" err="1"/>
              <a:t>landscapes</a:t>
            </a:r>
            <a:r>
              <a:rPr lang="es-EC" dirty="0"/>
              <a:t> to </a:t>
            </a:r>
            <a:r>
              <a:rPr lang="es-EC" dirty="0" err="1"/>
              <a:t>maintain</a:t>
            </a:r>
            <a:r>
              <a:rPr lang="es-EC" dirty="0"/>
              <a:t> </a:t>
            </a:r>
            <a:r>
              <a:rPr lang="es-EC" dirty="0" err="1"/>
              <a:t>key</a:t>
            </a:r>
            <a:r>
              <a:rPr lang="es-EC" baseline="0" dirty="0"/>
              <a:t> </a:t>
            </a:r>
            <a:r>
              <a:rPr lang="es-EC" baseline="0" dirty="0" err="1"/>
              <a:t>environmental</a:t>
            </a:r>
            <a:r>
              <a:rPr lang="es-EC" baseline="0" dirty="0"/>
              <a:t> </a:t>
            </a:r>
            <a:r>
              <a:rPr lang="es-EC" baseline="0" dirty="0" err="1"/>
              <a:t>services</a:t>
            </a:r>
            <a:r>
              <a:rPr lang="es-EC" baseline="0" dirty="0"/>
              <a:t>.</a:t>
            </a:r>
            <a:endParaRPr lang="es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3153F-047F-D643-B40E-879F0F2BC329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400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 err="1"/>
              <a:t>E.g</a:t>
            </a:r>
            <a:r>
              <a:rPr lang="es-EC" dirty="0"/>
              <a:t>. </a:t>
            </a:r>
            <a:r>
              <a:rPr lang="es-EC" dirty="0" err="1"/>
              <a:t>to</a:t>
            </a:r>
            <a:r>
              <a:rPr lang="es-EC" dirty="0"/>
              <a:t> </a:t>
            </a:r>
            <a:r>
              <a:rPr lang="es-EC" dirty="0" err="1"/>
              <a:t>minimize</a:t>
            </a:r>
            <a:r>
              <a:rPr lang="es-EC" dirty="0"/>
              <a:t> </a:t>
            </a:r>
            <a:r>
              <a:rPr lang="es-EC" dirty="0" err="1"/>
              <a:t>risk</a:t>
            </a:r>
            <a:r>
              <a:rPr lang="es-EC" dirty="0"/>
              <a:t> </a:t>
            </a:r>
            <a:r>
              <a:rPr lang="es-EC" dirty="0" err="1"/>
              <a:t>of</a:t>
            </a:r>
            <a:r>
              <a:rPr lang="es-EC" dirty="0"/>
              <a:t> </a:t>
            </a:r>
            <a:r>
              <a:rPr lang="es-EC" dirty="0" err="1"/>
              <a:t>leakage</a:t>
            </a:r>
            <a:endParaRPr lang="es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3153F-047F-D643-B40E-879F0F2BC329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324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Rectangle 7"/>
          <p:cNvSpPr txBox="1">
            <a:spLocks noGrp="1" noChangeArrowheads="1"/>
          </p:cNvSpPr>
          <p:nvPr/>
        </p:nvSpPr>
        <p:spPr bwMode="auto">
          <a:xfrm>
            <a:off x="4021088" y="9721869"/>
            <a:ext cx="3076672" cy="511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30" tIns="49515" rIns="99030" bIns="49515" anchor="b"/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defTabSz="495239">
              <a:defRPr/>
            </a:pPr>
            <a:fld id="{A80B58E7-38FC-9247-B7D5-AA65F6238776}" type="slidenum">
              <a:rPr lang="en-US" sz="1300">
                <a:solidFill>
                  <a:srgbClr val="000000"/>
                </a:solidFill>
              </a:rPr>
              <a:pPr algn="r" defTabSz="495239">
                <a:defRPr/>
              </a:pPr>
              <a:t>6</a:t>
            </a:fld>
            <a:endParaRPr lang="en-US" sz="1300">
              <a:solidFill>
                <a:srgbClr val="000000"/>
              </a:solidFill>
            </a:endParaRPr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8312" cy="3836988"/>
          </a:xfrm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9030" tIns="49515" rIns="99030" bIns="49515"/>
          <a:lstStyle/>
          <a:p>
            <a:pPr eaLnBrk="1" hangingPunct="1"/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285794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 err="1"/>
              <a:t>Transition</a:t>
            </a:r>
            <a:r>
              <a:rPr lang="es-EC" dirty="0"/>
              <a:t> </a:t>
            </a:r>
            <a:r>
              <a:rPr lang="es-EC" dirty="0" err="1"/>
              <a:t>from</a:t>
            </a:r>
            <a:r>
              <a:rPr lang="es-EC" dirty="0"/>
              <a:t> </a:t>
            </a:r>
            <a:r>
              <a:rPr lang="es-EC" dirty="0" err="1"/>
              <a:t>the</a:t>
            </a:r>
            <a:r>
              <a:rPr lang="es-EC" dirty="0"/>
              <a:t> Choco </a:t>
            </a:r>
            <a:r>
              <a:rPr lang="es-EC" dirty="0" err="1"/>
              <a:t>Darien</a:t>
            </a:r>
            <a:r>
              <a:rPr lang="es-EC" dirty="0"/>
              <a:t> </a:t>
            </a:r>
            <a:r>
              <a:rPr lang="es-EC" dirty="0" err="1"/>
              <a:t>moist</a:t>
            </a:r>
            <a:r>
              <a:rPr lang="es-EC" dirty="0"/>
              <a:t> </a:t>
            </a:r>
            <a:r>
              <a:rPr lang="es-EC" dirty="0" err="1"/>
              <a:t>forest</a:t>
            </a:r>
            <a:r>
              <a:rPr lang="es-EC" dirty="0"/>
              <a:t> </a:t>
            </a:r>
            <a:r>
              <a:rPr lang="es-EC" dirty="0" err="1"/>
              <a:t>ecoregion</a:t>
            </a:r>
            <a:r>
              <a:rPr lang="es-EC" dirty="0"/>
              <a:t> </a:t>
            </a:r>
            <a:r>
              <a:rPr lang="es-EC" dirty="0" err="1"/>
              <a:t>to</a:t>
            </a:r>
            <a:r>
              <a:rPr lang="es-EC" dirty="0"/>
              <a:t> </a:t>
            </a:r>
            <a:r>
              <a:rPr lang="es-EC" dirty="0" err="1"/>
              <a:t>the</a:t>
            </a:r>
            <a:r>
              <a:rPr lang="es-EC" dirty="0"/>
              <a:t> </a:t>
            </a:r>
            <a:r>
              <a:rPr lang="es-EC" dirty="0" err="1"/>
              <a:t>Andean</a:t>
            </a:r>
            <a:r>
              <a:rPr lang="es-EC" dirty="0"/>
              <a:t> </a:t>
            </a:r>
            <a:r>
              <a:rPr lang="es-EC" dirty="0" err="1"/>
              <a:t>montane</a:t>
            </a:r>
            <a:r>
              <a:rPr lang="es-EC" dirty="0"/>
              <a:t> </a:t>
            </a:r>
            <a:r>
              <a:rPr lang="es-EC" dirty="0" err="1"/>
              <a:t>forests</a:t>
            </a:r>
            <a:r>
              <a:rPr lang="es-EC" dirty="0"/>
              <a:t>, </a:t>
            </a:r>
            <a:r>
              <a:rPr lang="es-EC" dirty="0" err="1"/>
              <a:t>both</a:t>
            </a:r>
            <a:r>
              <a:rPr lang="es-EC" dirty="0"/>
              <a:t> </a:t>
            </a:r>
            <a:r>
              <a:rPr lang="es-EC" dirty="0" err="1"/>
              <a:t>biodiversity</a:t>
            </a:r>
            <a:r>
              <a:rPr lang="es-EC" dirty="0"/>
              <a:t> </a:t>
            </a:r>
            <a:r>
              <a:rPr lang="es-EC" dirty="0" err="1"/>
              <a:t>hotspots</a:t>
            </a:r>
            <a:endParaRPr lang="es-EC" dirty="0"/>
          </a:p>
          <a:p>
            <a:r>
              <a:rPr lang="es-EC" dirty="0"/>
              <a:t>Extreme </a:t>
            </a:r>
            <a:r>
              <a:rPr lang="es-EC" dirty="0" err="1"/>
              <a:t>pressure</a:t>
            </a:r>
            <a:r>
              <a:rPr lang="es-EC" dirty="0"/>
              <a:t> </a:t>
            </a:r>
            <a:r>
              <a:rPr lang="es-EC" dirty="0" err="1"/>
              <a:t>from</a:t>
            </a:r>
            <a:r>
              <a:rPr lang="es-EC" dirty="0"/>
              <a:t> </a:t>
            </a:r>
            <a:r>
              <a:rPr lang="es-EC" dirty="0" err="1"/>
              <a:t>historical</a:t>
            </a:r>
            <a:r>
              <a:rPr lang="es-EC" dirty="0"/>
              <a:t> </a:t>
            </a:r>
            <a:r>
              <a:rPr lang="es-EC" dirty="0" err="1"/>
              <a:t>deforestation</a:t>
            </a:r>
            <a:endParaRPr lang="es-EC" dirty="0"/>
          </a:p>
          <a:p>
            <a:r>
              <a:rPr lang="es-EC" dirty="0" err="1"/>
              <a:t>Part</a:t>
            </a:r>
            <a:r>
              <a:rPr lang="es-EC" dirty="0"/>
              <a:t> </a:t>
            </a:r>
            <a:r>
              <a:rPr lang="es-EC" dirty="0" err="1"/>
              <a:t>of</a:t>
            </a:r>
            <a:r>
              <a:rPr lang="es-EC" dirty="0"/>
              <a:t> </a:t>
            </a:r>
            <a:r>
              <a:rPr lang="es-EC" dirty="0" err="1"/>
              <a:t>municipality</a:t>
            </a:r>
            <a:r>
              <a:rPr lang="es-EC" dirty="0"/>
              <a:t> </a:t>
            </a:r>
            <a:r>
              <a:rPr lang="es-EC" dirty="0" err="1"/>
              <a:t>of</a:t>
            </a:r>
            <a:r>
              <a:rPr lang="es-EC" dirty="0"/>
              <a:t> Quito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3153F-047F-D643-B40E-879F0F2BC329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9939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Importancia de entender el contexto: Tasa bruta decrece, frentes activos de deforestación se mantienen. 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3153F-047F-D643-B40E-879F0F2BC329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17031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3153F-047F-D643-B40E-879F0F2BC329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14944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 err="1"/>
              <a:t>Elevation</a:t>
            </a:r>
            <a:r>
              <a:rPr lang="es-EC" dirty="0"/>
              <a:t> </a:t>
            </a:r>
            <a:r>
              <a:rPr lang="es-EC" dirty="0" err="1"/>
              <a:t>range</a:t>
            </a:r>
            <a:r>
              <a:rPr lang="es-EC" dirty="0"/>
              <a:t> </a:t>
            </a:r>
            <a:r>
              <a:rPr lang="es-EC" dirty="0" err="1"/>
              <a:t>from</a:t>
            </a:r>
            <a:r>
              <a:rPr lang="es-EC" dirty="0"/>
              <a:t> 400 </a:t>
            </a:r>
            <a:r>
              <a:rPr lang="es-EC" dirty="0" err="1"/>
              <a:t>to</a:t>
            </a:r>
            <a:r>
              <a:rPr lang="es-EC" dirty="0"/>
              <a:t> 1800 m, </a:t>
            </a:r>
            <a:r>
              <a:rPr lang="es-EC" dirty="0" err="1"/>
              <a:t>Population</a:t>
            </a:r>
            <a:r>
              <a:rPr lang="es-EC" dirty="0"/>
              <a:t> 4800, Mean anual </a:t>
            </a:r>
            <a:r>
              <a:rPr lang="es-EC" dirty="0" err="1"/>
              <a:t>precipitation</a:t>
            </a:r>
            <a:r>
              <a:rPr lang="es-EC" dirty="0"/>
              <a:t> </a:t>
            </a:r>
            <a:r>
              <a:rPr lang="es-EC" dirty="0" err="1"/>
              <a:t>aprox</a:t>
            </a:r>
            <a:r>
              <a:rPr lang="es-EC" dirty="0"/>
              <a:t> 2700 mm, </a:t>
            </a:r>
            <a:r>
              <a:rPr lang="es-EC" dirty="0" err="1"/>
              <a:t>Centroid</a:t>
            </a:r>
            <a:r>
              <a:rPr lang="es-EC" dirty="0"/>
              <a:t> </a:t>
            </a:r>
            <a:r>
              <a:rPr lang="es-EC" dirty="0" err="1"/>
              <a:t>of</a:t>
            </a:r>
            <a:r>
              <a:rPr lang="es-EC" dirty="0"/>
              <a:t> área 17 km </a:t>
            </a:r>
            <a:r>
              <a:rPr lang="es-EC" dirty="0" err="1"/>
              <a:t>north</a:t>
            </a:r>
            <a:r>
              <a:rPr lang="es-EC" dirty="0"/>
              <a:t> </a:t>
            </a:r>
            <a:r>
              <a:rPr lang="es-EC" dirty="0" err="1"/>
              <a:t>from</a:t>
            </a:r>
            <a:r>
              <a:rPr lang="es-EC" dirty="0"/>
              <a:t> </a:t>
            </a:r>
            <a:r>
              <a:rPr lang="es-EC" dirty="0" err="1"/>
              <a:t>the</a:t>
            </a:r>
            <a:r>
              <a:rPr lang="es-EC" dirty="0"/>
              <a:t> </a:t>
            </a:r>
            <a:r>
              <a:rPr lang="es-EC" dirty="0" err="1"/>
              <a:t>equator</a:t>
            </a:r>
            <a:endParaRPr lang="es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3153F-047F-D643-B40E-879F0F2BC329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4607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Land Use Map from PLANET images (3m resolution) RGB + NIR November 2016 / June 2017</a:t>
            </a:r>
          </a:p>
          <a:p>
            <a:r>
              <a:rPr lang="en-US" dirty="0"/>
              <a:t>DEM (5m) from </a:t>
            </a:r>
            <a:r>
              <a:rPr lang="en-US" dirty="0" err="1"/>
              <a:t>ortophotos</a:t>
            </a:r>
            <a:r>
              <a:rPr lang="en-US" dirty="0"/>
              <a:t> taken in 2010</a:t>
            </a:r>
          </a:p>
          <a:p>
            <a:r>
              <a:rPr lang="en-US" dirty="0"/>
              <a:t>At landscape level, all variables summarized in hexagons 5 ha each</a:t>
            </a:r>
          </a:p>
          <a:p>
            <a:r>
              <a:rPr lang="en-US" dirty="0"/>
              <a:t>All analyses in R and ArcGIS</a:t>
            </a:r>
          </a:p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3153F-047F-D643-B40E-879F0F2BC329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0922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3153F-047F-D643-B40E-879F0F2BC329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11554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Note </a:t>
            </a:r>
            <a:r>
              <a:rPr lang="es-EC" dirty="0" err="1"/>
              <a:t>corridors</a:t>
            </a:r>
            <a:r>
              <a:rPr lang="es-EC" dirty="0"/>
              <a:t> </a:t>
            </a:r>
            <a:r>
              <a:rPr lang="es-EC" dirty="0" err="1"/>
              <a:t>around</a:t>
            </a:r>
            <a:r>
              <a:rPr lang="es-EC" dirty="0"/>
              <a:t> áreas </a:t>
            </a:r>
            <a:r>
              <a:rPr lang="es-EC" dirty="0" err="1"/>
              <a:t>with</a:t>
            </a:r>
            <a:r>
              <a:rPr lang="es-EC" dirty="0"/>
              <a:t> </a:t>
            </a:r>
            <a:r>
              <a:rPr lang="es-EC" dirty="0" err="1"/>
              <a:t>prevalence</a:t>
            </a:r>
            <a:r>
              <a:rPr lang="es-EC" dirty="0"/>
              <a:t> </a:t>
            </a:r>
            <a:r>
              <a:rPr lang="es-EC" dirty="0" err="1"/>
              <a:t>of</a:t>
            </a:r>
            <a:r>
              <a:rPr lang="es-EC" dirty="0"/>
              <a:t> </a:t>
            </a:r>
            <a:r>
              <a:rPr lang="es-EC" dirty="0" err="1"/>
              <a:t>crops</a:t>
            </a:r>
            <a:r>
              <a:rPr lang="es-EC" dirty="0"/>
              <a:t>…..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3153F-047F-D643-B40E-879F0F2BC329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42200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3153F-047F-D643-B40E-879F0F2BC329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70854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3153F-047F-D643-B40E-879F0F2BC329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38157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3153F-047F-D643-B40E-879F0F2BC329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8948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1D875-7BC7-B649-A644-9EBC1803C0AE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7375-DA45-B442-AF04-0F310EF43FC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7601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1D875-7BC7-B649-A644-9EBC1803C0AE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7375-DA45-B442-AF04-0F310EF43FC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7745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1D875-7BC7-B649-A644-9EBC1803C0AE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7375-DA45-B442-AF04-0F310EF43FC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0452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1D875-7BC7-B649-A644-9EBC1803C0AE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7375-DA45-B442-AF04-0F310EF43FC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2194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1D875-7BC7-B649-A644-9EBC1803C0AE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7375-DA45-B442-AF04-0F310EF43FC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220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1D875-7BC7-B649-A644-9EBC1803C0AE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7375-DA45-B442-AF04-0F310EF43FC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429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1D875-7BC7-B649-A644-9EBC1803C0AE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7375-DA45-B442-AF04-0F310EF43FC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6173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1D875-7BC7-B649-A644-9EBC1803C0AE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7375-DA45-B442-AF04-0F310EF43FC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7984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1D875-7BC7-B649-A644-9EBC1803C0AE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7375-DA45-B442-AF04-0F310EF43FC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614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1D875-7BC7-B649-A644-9EBC1803C0AE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7375-DA45-B442-AF04-0F310EF43FC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7305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1D875-7BC7-B649-A644-9EBC1803C0AE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7375-DA45-B442-AF04-0F310EF43FC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1075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809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1282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4717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P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9910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P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1940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5538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2953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9638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/>
              <a:t>Arrastre la imagen al marcador de posición o haga clic en el icono para agregar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7543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9174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8265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4379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7735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8875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P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4631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P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0226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5517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0662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022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/>
              <a:t>Arrastre la imagen al marcador de posición o haga clic en el icono para agregar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9723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0048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227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1D875-7BC7-B649-A644-9EBC1803C0AE}" type="datetimeFigureOut">
              <a:rPr lang="es-ES" smtClean="0"/>
              <a:t>28/11/2017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E7375-DA45-B442-AF04-0F310EF43FC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1935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914400"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22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248AA456-99F5-47FF-87FB-7F20A81873CA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914400"/>
              <a:t>28/11/2017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59B65F87-80D1-4F9E-A955-DD5EC82DF7A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139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11" Type="http://schemas.openxmlformats.org/officeDocument/2006/relationships/image" Target="../media/image9.jpg"/><Relationship Id="rId5" Type="http://schemas.openxmlformats.org/officeDocument/2006/relationships/image" Target="../media/image3.png"/><Relationship Id="rId10" Type="http://schemas.openxmlformats.org/officeDocument/2006/relationships/image" Target="../media/image8.jp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1.emf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1.xml"/><Relationship Id="rId6" Type="http://schemas.openxmlformats.org/officeDocument/2006/relationships/hyperlink" Target="mailto:manuel.peralvo@condesan.org" TargetMode="External"/><Relationship Id="rId5" Type="http://schemas.openxmlformats.org/officeDocument/2006/relationships/image" Target="../media/image39.jpe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279576" y="6309320"/>
            <a:ext cx="7664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600">
                <a:solidFill>
                  <a:prstClr val="black"/>
                </a:solidFill>
                <a:latin typeface="Arial"/>
                <a:cs typeface="Arial"/>
              </a:rPr>
              <a:t>ARGENTINA / BOLIVIA / CHILE / COLOMBIA / ECUADOR / PERU / VENEZUELA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449964" y="3845243"/>
            <a:ext cx="7323736" cy="1384995"/>
          </a:xfrm>
          <a:prstGeom prst="rect">
            <a:avLst/>
          </a:prstGeom>
          <a:solidFill>
            <a:schemeClr val="bg1">
              <a:lumMod val="85000"/>
              <a:alpha val="56000"/>
            </a:schemeClr>
          </a:solidFill>
        </p:spPr>
        <p:txBody>
          <a:bodyPr wrap="none">
            <a:spAutoFit/>
          </a:bodyPr>
          <a:lstStyle/>
          <a:p>
            <a:pPr algn="ctr" defTabSz="914400"/>
            <a:r>
              <a:rPr lang="en-US" b="1" dirty="0">
                <a:solidFill>
                  <a:prstClr val="black"/>
                </a:solidFill>
                <a:latin typeface="Arial"/>
                <a:cs typeface="Arial"/>
              </a:rPr>
              <a:t>Manuel Peralvo</a:t>
            </a:r>
          </a:p>
          <a:p>
            <a:pPr algn="ctr" defTabSz="914400"/>
            <a:endParaRPr lang="en-US" b="1" dirty="0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914400"/>
            <a:r>
              <a:rPr lang="en-US" sz="1500" b="1" dirty="0" err="1">
                <a:solidFill>
                  <a:prstClr val="black"/>
                </a:solidFill>
                <a:latin typeface="Arial"/>
                <a:cs typeface="Arial"/>
              </a:rPr>
              <a:t>Consorcio</a:t>
            </a:r>
            <a:r>
              <a:rPr lang="en-US" sz="1500" b="1" dirty="0">
                <a:solidFill>
                  <a:prstClr val="black"/>
                </a:solidFill>
                <a:latin typeface="Arial"/>
                <a:cs typeface="Arial"/>
              </a:rPr>
              <a:t> para el </a:t>
            </a:r>
            <a:r>
              <a:rPr lang="en-US" sz="1500" b="1" dirty="0" err="1">
                <a:solidFill>
                  <a:prstClr val="black"/>
                </a:solidFill>
                <a:latin typeface="Arial"/>
                <a:cs typeface="Arial"/>
              </a:rPr>
              <a:t>Desarrollo</a:t>
            </a:r>
            <a:r>
              <a:rPr lang="en-US" sz="1500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US" sz="1500" b="1" dirty="0" err="1">
                <a:solidFill>
                  <a:prstClr val="black"/>
                </a:solidFill>
                <a:latin typeface="Arial"/>
                <a:cs typeface="Arial"/>
              </a:rPr>
              <a:t>Sostenible</a:t>
            </a:r>
            <a:r>
              <a:rPr lang="en-US" sz="1500" b="1" dirty="0">
                <a:solidFill>
                  <a:prstClr val="black"/>
                </a:solidFill>
                <a:latin typeface="Arial"/>
                <a:cs typeface="Arial"/>
              </a:rPr>
              <a:t> de la </a:t>
            </a:r>
            <a:r>
              <a:rPr lang="en-US" sz="1500" b="1" dirty="0" err="1">
                <a:solidFill>
                  <a:prstClr val="black"/>
                </a:solidFill>
                <a:latin typeface="Arial"/>
                <a:cs typeface="Arial"/>
              </a:rPr>
              <a:t>Ecorregión</a:t>
            </a:r>
            <a:r>
              <a:rPr lang="en-US" sz="1500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US" sz="1500" b="1" dirty="0" err="1">
                <a:solidFill>
                  <a:prstClr val="black"/>
                </a:solidFill>
                <a:latin typeface="Arial"/>
                <a:cs typeface="Arial"/>
              </a:rPr>
              <a:t>Andina</a:t>
            </a:r>
            <a:r>
              <a:rPr lang="en-US" sz="1500" b="1" dirty="0">
                <a:solidFill>
                  <a:prstClr val="black"/>
                </a:solidFill>
                <a:latin typeface="Arial"/>
                <a:cs typeface="Arial"/>
              </a:rPr>
              <a:t> (CONDESAN)</a:t>
            </a:r>
          </a:p>
          <a:p>
            <a:pPr algn="ctr" defTabSz="914400"/>
            <a:endParaRPr lang="en-US" sz="1500" b="1" dirty="0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914400"/>
            <a:r>
              <a:rPr lang="en-US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</a:p>
        </p:txBody>
      </p:sp>
      <p:sp>
        <p:nvSpPr>
          <p:cNvPr id="6" name="Título 1"/>
          <p:cNvSpPr>
            <a:spLocks noGrp="1"/>
          </p:cNvSpPr>
          <p:nvPr>
            <p:ph type="ctrTitle"/>
          </p:nvPr>
        </p:nvSpPr>
        <p:spPr>
          <a:xfrm>
            <a:off x="241738" y="2028349"/>
            <a:ext cx="11618205" cy="1768084"/>
          </a:xfrm>
        </p:spPr>
        <p:txBody>
          <a:bodyPr>
            <a:noAutofit/>
          </a:bodyPr>
          <a:lstStyle/>
          <a:p>
            <a:r>
              <a:rPr lang="en-US" sz="3000" dirty="0" err="1">
                <a:solidFill>
                  <a:srgbClr val="800080"/>
                </a:solidFill>
                <a:latin typeface="Arial"/>
                <a:cs typeface="Arial"/>
              </a:rPr>
              <a:t>Identificación</a:t>
            </a:r>
            <a:r>
              <a:rPr lang="en-US" sz="3000" dirty="0">
                <a:solidFill>
                  <a:srgbClr val="800080"/>
                </a:solidFill>
                <a:latin typeface="Arial"/>
                <a:cs typeface="Arial"/>
              </a:rPr>
              <a:t> y </a:t>
            </a:r>
            <a:r>
              <a:rPr lang="en-US" sz="3000" dirty="0" err="1">
                <a:solidFill>
                  <a:srgbClr val="800080"/>
                </a:solidFill>
                <a:latin typeface="Arial"/>
                <a:cs typeface="Arial"/>
              </a:rPr>
              <a:t>priorización</a:t>
            </a:r>
            <a:r>
              <a:rPr lang="en-US" sz="3000" dirty="0">
                <a:solidFill>
                  <a:srgbClr val="800080"/>
                </a:solidFill>
                <a:latin typeface="Arial"/>
                <a:cs typeface="Arial"/>
              </a:rPr>
              <a:t> de </a:t>
            </a:r>
            <a:r>
              <a:rPr lang="en-US" sz="3000" dirty="0" err="1">
                <a:solidFill>
                  <a:srgbClr val="800080"/>
                </a:solidFill>
                <a:latin typeface="Arial"/>
                <a:cs typeface="Arial"/>
              </a:rPr>
              <a:t>áreas</a:t>
            </a:r>
            <a:r>
              <a:rPr lang="en-US" sz="3000" dirty="0">
                <a:solidFill>
                  <a:srgbClr val="800080"/>
                </a:solidFill>
                <a:latin typeface="Arial"/>
                <a:cs typeface="Arial"/>
              </a:rPr>
              <a:t> para la </a:t>
            </a:r>
            <a:r>
              <a:rPr lang="en-US" sz="3000" dirty="0" err="1">
                <a:solidFill>
                  <a:srgbClr val="800080"/>
                </a:solidFill>
                <a:latin typeface="Arial"/>
                <a:cs typeface="Arial"/>
              </a:rPr>
              <a:t>restauración</a:t>
            </a:r>
            <a:r>
              <a:rPr lang="en-US" sz="3000" dirty="0">
                <a:solidFill>
                  <a:srgbClr val="800080"/>
                </a:solidFill>
                <a:latin typeface="Arial"/>
                <a:cs typeface="Arial"/>
              </a:rPr>
              <a:t> </a:t>
            </a:r>
            <a:r>
              <a:rPr lang="en-US" sz="3000" dirty="0" err="1">
                <a:solidFill>
                  <a:srgbClr val="800080"/>
                </a:solidFill>
                <a:latin typeface="Arial"/>
                <a:cs typeface="Arial"/>
              </a:rPr>
              <a:t>ecológica</a:t>
            </a:r>
            <a:r>
              <a:rPr lang="en-US" sz="3000" dirty="0">
                <a:solidFill>
                  <a:srgbClr val="800080"/>
                </a:solidFill>
                <a:latin typeface="Arial"/>
                <a:cs typeface="Arial"/>
              </a:rPr>
              <a:t>: </a:t>
            </a:r>
            <a:r>
              <a:rPr lang="en-US" sz="3000" dirty="0" err="1">
                <a:solidFill>
                  <a:srgbClr val="800080"/>
                </a:solidFill>
                <a:latin typeface="Arial"/>
                <a:cs typeface="Arial"/>
              </a:rPr>
              <a:t>vínculos</a:t>
            </a:r>
            <a:r>
              <a:rPr lang="en-US" sz="3000" dirty="0">
                <a:solidFill>
                  <a:srgbClr val="800080"/>
                </a:solidFill>
                <a:latin typeface="Arial"/>
                <a:cs typeface="Arial"/>
              </a:rPr>
              <a:t> con </a:t>
            </a:r>
            <a:r>
              <a:rPr lang="en-US" sz="3000" dirty="0" err="1">
                <a:solidFill>
                  <a:srgbClr val="800080"/>
                </a:solidFill>
                <a:latin typeface="Arial"/>
                <a:cs typeface="Arial"/>
              </a:rPr>
              <a:t>planificación</a:t>
            </a:r>
            <a:r>
              <a:rPr lang="en-US" sz="3000" dirty="0">
                <a:solidFill>
                  <a:srgbClr val="800080"/>
                </a:solidFill>
                <a:latin typeface="Arial"/>
                <a:cs typeface="Arial"/>
              </a:rPr>
              <a:t> territorial a </a:t>
            </a:r>
            <a:r>
              <a:rPr lang="en-US" sz="3000" dirty="0" err="1">
                <a:solidFill>
                  <a:srgbClr val="800080"/>
                </a:solidFill>
                <a:latin typeface="Arial"/>
                <a:cs typeface="Arial"/>
              </a:rPr>
              <a:t>escala</a:t>
            </a:r>
            <a:r>
              <a:rPr lang="en-US" sz="3000" dirty="0">
                <a:solidFill>
                  <a:srgbClr val="800080"/>
                </a:solidFill>
                <a:latin typeface="Arial"/>
                <a:cs typeface="Arial"/>
              </a:rPr>
              <a:t> de </a:t>
            </a:r>
            <a:r>
              <a:rPr lang="en-US" sz="3000" dirty="0" err="1">
                <a:solidFill>
                  <a:srgbClr val="800080"/>
                </a:solidFill>
                <a:latin typeface="Arial"/>
                <a:cs typeface="Arial"/>
              </a:rPr>
              <a:t>paisaje</a:t>
            </a:r>
            <a:endParaRPr lang="en-US" sz="3000" dirty="0">
              <a:solidFill>
                <a:srgbClr val="800080"/>
              </a:solidFill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077" y="5726273"/>
            <a:ext cx="1235837" cy="242978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2" t="11111" r="78107" b="10001"/>
          <a:stretch>
            <a:fillRect/>
          </a:stretch>
        </p:blipFill>
        <p:spPr bwMode="auto">
          <a:xfrm>
            <a:off x="8729643" y="5665994"/>
            <a:ext cx="388938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Description: C:\Users\User\Downloads\logo gef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3310" y="5682662"/>
            <a:ext cx="2794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4253" y="5481356"/>
            <a:ext cx="2733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With the support of: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2719BA-03FE-4B11-A8CD-690C9E22EE4B}"/>
              </a:ext>
            </a:extLst>
          </p:cNvPr>
          <p:cNvSpPr/>
          <p:nvPr/>
        </p:nvSpPr>
        <p:spPr>
          <a:xfrm>
            <a:off x="3373821" y="274320"/>
            <a:ext cx="8513379" cy="1291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A868AD-C805-4D7C-B53E-4F4005FE8A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760" y="439434"/>
            <a:ext cx="2775077" cy="1164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4222CA-89C7-4994-B120-5A66F3E929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07212" y="354601"/>
            <a:ext cx="3352732" cy="13802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ED5F8B9-8C56-4AB3-8745-097BEACC1E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4464" y="5461782"/>
            <a:ext cx="1328489" cy="7719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7DADD6E-B90A-4AE9-8BE4-22430753DF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682" y="5701487"/>
            <a:ext cx="756666" cy="2925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D49FCE-4917-4C34-875F-97C08B7875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87438" y="5776526"/>
            <a:ext cx="594943" cy="14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952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6493603-40DC-4811-8928-7E301999AF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7603958" y="883399"/>
            <a:ext cx="3567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MANEJO SOSTENIBLE DE LA TIERRA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2548466" y="2886683"/>
            <a:ext cx="1845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CONSERVACIÓN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960533" y="3252463"/>
            <a:ext cx="1845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RESTAURACIÓN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89474" y="4456843"/>
            <a:ext cx="42825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err="1">
                <a:solidFill>
                  <a:schemeClr val="bg1"/>
                </a:solidFill>
              </a:rPr>
              <a:t>Ambiente</a:t>
            </a:r>
            <a:r>
              <a:rPr lang="en-US" b="1" u="sng" dirty="0">
                <a:solidFill>
                  <a:schemeClr val="bg1"/>
                </a:solidFill>
              </a:rPr>
              <a:t> </a:t>
            </a:r>
            <a:r>
              <a:rPr lang="en-US" b="1" u="sng" dirty="0" err="1">
                <a:solidFill>
                  <a:schemeClr val="bg1"/>
                </a:solidFill>
              </a:rPr>
              <a:t>habilitante</a:t>
            </a:r>
            <a:endParaRPr lang="en-US" b="1" u="sng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err="1">
                <a:solidFill>
                  <a:schemeClr val="bg1"/>
                </a:solidFill>
              </a:rPr>
              <a:t>Factores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ecológicos</a:t>
            </a:r>
            <a:endParaRPr lang="en-US" b="1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err="1">
                <a:solidFill>
                  <a:schemeClr val="bg1"/>
                </a:solidFill>
              </a:rPr>
              <a:t>Tenencia</a:t>
            </a:r>
            <a:r>
              <a:rPr lang="en-US" b="1" dirty="0">
                <a:solidFill>
                  <a:schemeClr val="bg1"/>
                </a:solidFill>
              </a:rPr>
              <a:t> de la </a:t>
            </a:r>
            <a:r>
              <a:rPr lang="en-US" b="1" dirty="0" err="1">
                <a:solidFill>
                  <a:schemeClr val="bg1"/>
                </a:solidFill>
              </a:rPr>
              <a:t>tierra</a:t>
            </a:r>
            <a:endParaRPr lang="en-US" b="1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err="1">
                <a:solidFill>
                  <a:schemeClr val="bg1"/>
                </a:solidFill>
              </a:rPr>
              <a:t>Dinámicas</a:t>
            </a:r>
            <a:r>
              <a:rPr lang="en-US" b="1" dirty="0">
                <a:solidFill>
                  <a:schemeClr val="bg1"/>
                </a:solidFill>
              </a:rPr>
              <a:t> de CCUT</a:t>
            </a:r>
          </a:p>
          <a:p>
            <a:pPr marL="285750" indent="-285750">
              <a:buFont typeface="Arial"/>
              <a:buChar char="•"/>
            </a:pPr>
            <a:r>
              <a:rPr lang="en-US" b="1" dirty="0" err="1">
                <a:solidFill>
                  <a:schemeClr val="bg1"/>
                </a:solidFill>
              </a:rPr>
              <a:t>Procesos</a:t>
            </a:r>
            <a:r>
              <a:rPr lang="en-US" b="1" dirty="0">
                <a:solidFill>
                  <a:schemeClr val="bg1"/>
                </a:solidFill>
              </a:rPr>
              <a:t> de </a:t>
            </a:r>
            <a:r>
              <a:rPr lang="en-US" b="1" dirty="0" err="1">
                <a:solidFill>
                  <a:schemeClr val="bg1"/>
                </a:solidFill>
              </a:rPr>
              <a:t>gobernanza</a:t>
            </a:r>
            <a:endParaRPr lang="en-US" b="1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err="1">
                <a:solidFill>
                  <a:schemeClr val="bg1"/>
                </a:solidFill>
              </a:rPr>
              <a:t>Legados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históricos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11" name="Conector recto de flecha 10"/>
          <p:cNvCxnSpPr>
            <a:cxnSpLocks/>
          </p:cNvCxnSpPr>
          <p:nvPr/>
        </p:nvCxnSpPr>
        <p:spPr>
          <a:xfrm>
            <a:off x="3989409" y="3581897"/>
            <a:ext cx="3816857" cy="241537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>
            <a:cxnSpLocks/>
          </p:cNvCxnSpPr>
          <p:nvPr/>
        </p:nvCxnSpPr>
        <p:spPr>
          <a:xfrm>
            <a:off x="7143041" y="3947678"/>
            <a:ext cx="546303" cy="990083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>
            <a:cxnSpLocks/>
          </p:cNvCxnSpPr>
          <p:nvPr/>
        </p:nvCxnSpPr>
        <p:spPr>
          <a:xfrm flipH="1">
            <a:off x="8686799" y="1529730"/>
            <a:ext cx="829736" cy="276262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uadroTexto 17"/>
          <p:cNvSpPr txBox="1"/>
          <p:nvPr/>
        </p:nvSpPr>
        <p:spPr>
          <a:xfrm>
            <a:off x="6966641" y="6102102"/>
            <a:ext cx="3236109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SE </a:t>
            </a:r>
            <a:r>
              <a:rPr lang="en-US" b="1" dirty="0" err="1">
                <a:solidFill>
                  <a:schemeClr val="bg1"/>
                </a:solidFill>
              </a:rPr>
              <a:t>Críticos</a:t>
            </a:r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(H2O, </a:t>
            </a:r>
            <a:r>
              <a:rPr lang="en-US" b="1" dirty="0" err="1">
                <a:solidFill>
                  <a:schemeClr val="bg1"/>
                </a:solidFill>
              </a:rPr>
              <a:t>Carbono</a:t>
            </a:r>
            <a:r>
              <a:rPr lang="en-US" b="1" dirty="0">
                <a:solidFill>
                  <a:schemeClr val="bg1"/>
                </a:solidFill>
              </a:rPr>
              <a:t>, BD)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241845" y="169344"/>
            <a:ext cx="4763101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ENFOQUE DE PAISAJE EN ÁREAS DE MONTAÑA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5470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69424" y="1268761"/>
            <a:ext cx="6134889" cy="5105399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8409" y="4495800"/>
            <a:ext cx="1745278" cy="23270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8409" y="1600201"/>
            <a:ext cx="1743080" cy="26503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200" y="2398452"/>
            <a:ext cx="1405146" cy="1053859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1600200" y="4282084"/>
            <a:ext cx="3397696" cy="231526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dirty="0"/>
              <a:t>Agua</a:t>
            </a:r>
          </a:p>
          <a:p>
            <a:r>
              <a:rPr lang="es-PE" dirty="0"/>
              <a:t>Carbono</a:t>
            </a:r>
          </a:p>
          <a:p>
            <a:r>
              <a:rPr lang="es-PE" dirty="0"/>
              <a:t>Biodiversidad</a:t>
            </a:r>
          </a:p>
          <a:p>
            <a:r>
              <a:rPr lang="es-PE" dirty="0"/>
              <a:t>f(CCUT)</a:t>
            </a: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2057400" y="467932"/>
            <a:ext cx="8229600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nl-NL" sz="3200" dirty="0">
                <a:solidFill>
                  <a:srgbClr val="000000"/>
                </a:solidFill>
                <a:latin typeface="Comic Sans MS" pitchFamily="66" charset="0"/>
              </a:rPr>
              <a:t>Importancia de paisajes sostenibles</a:t>
            </a:r>
            <a:endParaRPr lang="en-US" sz="32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5" name="Circular Arrow 4"/>
          <p:cNvSpPr/>
          <p:nvPr/>
        </p:nvSpPr>
        <p:spPr>
          <a:xfrm rot="16200000">
            <a:off x="2305050" y="2241290"/>
            <a:ext cx="1733550" cy="2047875"/>
          </a:xfrm>
          <a:prstGeom prst="circular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>
              <a:solidFill>
                <a:schemeClr val="tx1"/>
              </a:solidFill>
            </a:endParaRPr>
          </a:p>
        </p:txBody>
      </p:sp>
      <p:sp>
        <p:nvSpPr>
          <p:cNvPr id="11" name="Circular Arrow 10"/>
          <p:cNvSpPr/>
          <p:nvPr/>
        </p:nvSpPr>
        <p:spPr>
          <a:xfrm rot="16200000" flipH="1" flipV="1">
            <a:off x="7772402" y="3963466"/>
            <a:ext cx="1733550" cy="2047875"/>
          </a:xfrm>
          <a:prstGeom prst="circular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>
              <a:solidFill>
                <a:schemeClr val="tx1"/>
              </a:solidFill>
            </a:endParaRPr>
          </a:p>
        </p:txBody>
      </p:sp>
      <p:sp>
        <p:nvSpPr>
          <p:cNvPr id="12" name="Subtitle 1"/>
          <p:cNvSpPr txBox="1">
            <a:spLocks/>
          </p:cNvSpPr>
          <p:nvPr/>
        </p:nvSpPr>
        <p:spPr bwMode="auto">
          <a:xfrm>
            <a:off x="5629276" y="6600825"/>
            <a:ext cx="3324639" cy="280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r">
              <a:buNone/>
            </a:pPr>
            <a:r>
              <a:rPr lang="en-US" sz="1100" kern="0" dirty="0"/>
              <a:t>Fuente: </a:t>
            </a:r>
            <a:r>
              <a:rPr lang="en-US" sz="1100" kern="0" dirty="0" err="1"/>
              <a:t>Ponette-Gonzáles</a:t>
            </a:r>
            <a:r>
              <a:rPr lang="en-US" sz="1100" kern="0" dirty="0"/>
              <a:t> et al. (2015)</a:t>
            </a:r>
            <a:endParaRPr lang="es-EC" sz="1100" kern="0" dirty="0"/>
          </a:p>
        </p:txBody>
      </p:sp>
      <p:sp>
        <p:nvSpPr>
          <p:cNvPr id="15" name="Line 2">
            <a:extLst>
              <a:ext uri="{FF2B5EF4-FFF2-40B4-BE49-F238E27FC236}">
                <a16:creationId xmlns:a16="http://schemas.microsoft.com/office/drawing/2014/main" id="{83F939B7-7457-4E5A-8209-BAF67563F8B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1600"/>
            <a:ext cx="12192000" cy="0"/>
          </a:xfrm>
          <a:prstGeom prst="line">
            <a:avLst/>
          </a:prstGeom>
          <a:noFill/>
          <a:ln w="57150" cmpd="thinThick">
            <a:solidFill>
              <a:schemeClr val="accent3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es-EC">
              <a:solidFill>
                <a:prstClr val="black"/>
              </a:solidFill>
              <a:latin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875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428299" y="467932"/>
            <a:ext cx="3439508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nl-NL" sz="2100" dirty="0">
                <a:solidFill>
                  <a:srgbClr val="000000"/>
                </a:solidFill>
                <a:latin typeface="Comic Sans MS" pitchFamily="66" charset="0"/>
              </a:rPr>
              <a:t>Por que un enfoque de paisaje?</a:t>
            </a:r>
            <a:endParaRPr lang="en-US" sz="21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2" name="Subtitle 1"/>
          <p:cNvSpPr txBox="1">
            <a:spLocks/>
          </p:cNvSpPr>
          <p:nvPr/>
        </p:nvSpPr>
        <p:spPr bwMode="auto">
          <a:xfrm>
            <a:off x="8867361" y="6577634"/>
            <a:ext cx="3324639" cy="280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r">
              <a:buNone/>
            </a:pPr>
            <a:r>
              <a:rPr lang="en-US" sz="1100" kern="0" dirty="0"/>
              <a:t>Fuente: </a:t>
            </a:r>
            <a:r>
              <a:rPr lang="en-US" sz="1100" kern="0" dirty="0" err="1"/>
              <a:t>Burgi</a:t>
            </a:r>
            <a:r>
              <a:rPr lang="en-US" sz="1100" kern="0" dirty="0"/>
              <a:t> et al. (2017)</a:t>
            </a:r>
            <a:endParaRPr lang="es-EC" sz="1100" kern="0" dirty="0"/>
          </a:p>
        </p:txBody>
      </p:sp>
      <p:sp>
        <p:nvSpPr>
          <p:cNvPr id="15" name="Line 2">
            <a:extLst>
              <a:ext uri="{FF2B5EF4-FFF2-40B4-BE49-F238E27FC236}">
                <a16:creationId xmlns:a16="http://schemas.microsoft.com/office/drawing/2014/main" id="{83F939B7-7457-4E5A-8209-BAF67563F8B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1600"/>
            <a:ext cx="12192000" cy="0"/>
          </a:xfrm>
          <a:prstGeom prst="line">
            <a:avLst/>
          </a:prstGeom>
          <a:noFill/>
          <a:ln w="57150" cmpd="thinThick">
            <a:solidFill>
              <a:schemeClr val="accent3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es-EC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5E993F-C9CB-4ECE-91DD-EE2B5DDD9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5348" y="145432"/>
            <a:ext cx="8816652" cy="64322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70303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8CE20629-1EEB-47BD-AD80-4E7ECD1C9551}"/>
              </a:ext>
            </a:extLst>
          </p:cNvPr>
          <p:cNvSpPr txBox="1">
            <a:spLocks/>
          </p:cNvSpPr>
          <p:nvPr/>
        </p:nvSpPr>
        <p:spPr>
          <a:xfrm>
            <a:off x="759741" y="2137618"/>
            <a:ext cx="4484920" cy="2323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Char char="à"/>
            </a:pPr>
            <a:r>
              <a:rPr lang="es-EC" sz="1900" dirty="0">
                <a:latin typeface="Arial"/>
                <a:cs typeface="Arial"/>
              </a:rPr>
              <a:t>Incorporar </a:t>
            </a:r>
            <a:r>
              <a:rPr lang="es-EC" sz="1900" dirty="0">
                <a:solidFill>
                  <a:srgbClr val="7030A0"/>
                </a:solidFill>
                <a:latin typeface="Arial"/>
                <a:cs typeface="Arial"/>
              </a:rPr>
              <a:t>decisiones de uso del suelo e</a:t>
            </a:r>
            <a:r>
              <a:rPr lang="es-EC" sz="1900" dirty="0">
                <a:latin typeface="Arial"/>
                <a:cs typeface="Arial"/>
              </a:rPr>
              <a:t>n planificación para la restauración.</a:t>
            </a:r>
          </a:p>
          <a:p>
            <a:pPr>
              <a:buFont typeface="Wingdings" charset="0"/>
              <a:buChar char="à"/>
            </a:pPr>
            <a:endParaRPr lang="es-EC" sz="1900" dirty="0">
              <a:latin typeface="Arial"/>
              <a:cs typeface="Arial"/>
            </a:endParaRPr>
          </a:p>
          <a:p>
            <a:pPr>
              <a:buFont typeface="Wingdings" charset="0"/>
              <a:buChar char="à"/>
            </a:pPr>
            <a:r>
              <a:rPr lang="es-EC" sz="1900" dirty="0">
                <a:solidFill>
                  <a:srgbClr val="7030A0"/>
                </a:solidFill>
                <a:latin typeface="Arial"/>
                <a:cs typeface="Arial"/>
              </a:rPr>
              <a:t>Optimizar</a:t>
            </a:r>
            <a:r>
              <a:rPr lang="es-EC" sz="1900" dirty="0">
                <a:latin typeface="Arial"/>
                <a:cs typeface="Arial"/>
              </a:rPr>
              <a:t> uso de información existente sobre estructura del paisaje.</a:t>
            </a:r>
          </a:p>
          <a:p>
            <a:pPr>
              <a:buFont typeface="Wingdings" charset="0"/>
              <a:buChar char="à"/>
            </a:pPr>
            <a:endParaRPr lang="es-EC" sz="1900" dirty="0">
              <a:latin typeface="Arial"/>
              <a:cs typeface="Arial"/>
            </a:endParaRPr>
          </a:p>
          <a:p>
            <a:pPr>
              <a:buFont typeface="Wingdings" charset="0"/>
              <a:buChar char="à"/>
            </a:pPr>
            <a:endParaRPr lang="es-EC" sz="1700" dirty="0">
              <a:latin typeface="Arial"/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E46E0A-E2EE-4DE3-A0A6-CD0F0A4AC0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1574529"/>
            <a:ext cx="5843752" cy="3218820"/>
          </a:xfrm>
          <a:prstGeom prst="rect">
            <a:avLst/>
          </a:prstGeom>
        </p:spPr>
      </p:pic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32110DDD-703E-4D7D-A432-2A1FD67BE16B}"/>
              </a:ext>
            </a:extLst>
          </p:cNvPr>
          <p:cNvSpPr txBox="1">
            <a:spLocks/>
          </p:cNvSpPr>
          <p:nvPr/>
        </p:nvSpPr>
        <p:spPr>
          <a:xfrm>
            <a:off x="759741" y="4869549"/>
            <a:ext cx="9133573" cy="1849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Aft>
                <a:spcPts val="300"/>
              </a:spcAft>
              <a:buFont typeface="Wingdings" charset="0"/>
              <a:buChar char="à"/>
            </a:pPr>
            <a:r>
              <a:rPr lang="es-EC" sz="1900" dirty="0">
                <a:latin typeface="Arial"/>
                <a:cs typeface="Arial"/>
              </a:rPr>
              <a:t>Contexto para la restauración ecológica en paisajes andinos:</a:t>
            </a:r>
          </a:p>
          <a:p>
            <a:pPr marL="742950" lvl="2" indent="-342900">
              <a:lnSpc>
                <a:spcPct val="90000"/>
              </a:lnSpc>
              <a:spcAft>
                <a:spcPts val="300"/>
              </a:spcAft>
              <a:buFont typeface="Wingdings" charset="0"/>
              <a:buChar char="à"/>
            </a:pPr>
            <a:r>
              <a:rPr lang="es-EC" sz="1700" dirty="0">
                <a:latin typeface="Arial"/>
                <a:cs typeface="Arial"/>
              </a:rPr>
              <a:t>Escasez relativa de tierra con aptitud productiva</a:t>
            </a:r>
          </a:p>
          <a:p>
            <a:pPr marL="742950" lvl="2" indent="-342900">
              <a:lnSpc>
                <a:spcPct val="90000"/>
              </a:lnSpc>
              <a:spcAft>
                <a:spcPts val="300"/>
              </a:spcAft>
              <a:buFont typeface="Wingdings" charset="0"/>
              <a:buChar char="à"/>
            </a:pPr>
            <a:r>
              <a:rPr lang="es-EC" sz="1700" dirty="0">
                <a:latin typeface="Arial"/>
                <a:cs typeface="Arial"/>
              </a:rPr>
              <a:t>Gradientes socioambientales pronunciados en distancias cortas</a:t>
            </a:r>
          </a:p>
          <a:p>
            <a:pPr marL="742950" lvl="2" indent="-342900">
              <a:lnSpc>
                <a:spcPct val="90000"/>
              </a:lnSpc>
              <a:spcAft>
                <a:spcPts val="300"/>
              </a:spcAft>
              <a:buFont typeface="Wingdings" charset="0"/>
              <a:buChar char="à"/>
            </a:pPr>
            <a:r>
              <a:rPr lang="es-EC" sz="1700" dirty="0">
                <a:latin typeface="Arial"/>
                <a:cs typeface="Arial"/>
              </a:rPr>
              <a:t>Implementación de prácticas en áreas dominadas por pequeños productores</a:t>
            </a:r>
          </a:p>
          <a:p>
            <a:pPr marL="742950" lvl="2" indent="-342900">
              <a:lnSpc>
                <a:spcPct val="90000"/>
              </a:lnSpc>
              <a:spcAft>
                <a:spcPts val="300"/>
              </a:spcAft>
              <a:buFont typeface="Wingdings" charset="0"/>
              <a:buChar char="à"/>
            </a:pPr>
            <a:r>
              <a:rPr lang="es-EC" sz="1700" dirty="0">
                <a:latin typeface="Arial"/>
                <a:cs typeface="Arial"/>
              </a:rPr>
              <a:t>Incorporar criterios de conectividad horizontal y vertical</a:t>
            </a:r>
          </a:p>
          <a:p>
            <a:pPr marL="742950" lvl="2" indent="-342900">
              <a:lnSpc>
                <a:spcPct val="90000"/>
              </a:lnSpc>
              <a:buFont typeface="Wingdings" charset="0"/>
              <a:buChar char="à"/>
            </a:pPr>
            <a:endParaRPr lang="es-EC" sz="1400" dirty="0">
              <a:latin typeface="Arial"/>
              <a:cs typeface="Arial"/>
            </a:endParaRPr>
          </a:p>
          <a:p>
            <a:pPr>
              <a:buFont typeface="Wingdings" charset="0"/>
              <a:buChar char="à"/>
            </a:pPr>
            <a:endParaRPr lang="es-EC" sz="1700" dirty="0">
              <a:latin typeface="Arial"/>
              <a:cs typeface="Arial"/>
            </a:endParaRPr>
          </a:p>
        </p:txBody>
      </p:sp>
      <p:sp>
        <p:nvSpPr>
          <p:cNvPr id="8" name="Line 2">
            <a:extLst>
              <a:ext uri="{FF2B5EF4-FFF2-40B4-BE49-F238E27FC236}">
                <a16:creationId xmlns:a16="http://schemas.microsoft.com/office/drawing/2014/main" id="{7EEB7C8A-3AB6-40CC-A3A2-9E660486A1C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1600"/>
            <a:ext cx="12192000" cy="0"/>
          </a:xfrm>
          <a:prstGeom prst="line">
            <a:avLst/>
          </a:prstGeom>
          <a:noFill/>
          <a:ln w="57150" cmpd="thinThick">
            <a:solidFill>
              <a:schemeClr val="accent3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es-EC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6DBE971F-73B8-4CC7-A117-968F41D4D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731" y="293688"/>
            <a:ext cx="11320263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s-EC" sz="2700">
                <a:solidFill>
                  <a:srgbClr val="000000"/>
                </a:solidFill>
                <a:latin typeface="Comic Sans MS" pitchFamily="66" charset="0"/>
              </a:rPr>
              <a:t>Ejemplo: Planificación sistemática para la restauración de ecosistemas</a:t>
            </a:r>
          </a:p>
        </p:txBody>
      </p:sp>
    </p:spTree>
    <p:extLst>
      <p:ext uri="{BB962C8B-B14F-4D97-AF65-F5344CB8AC3E}">
        <p14:creationId xmlns:p14="http://schemas.microsoft.com/office/powerpoint/2010/main" val="3887473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Line 2"/>
          <p:cNvSpPr>
            <a:spLocks noChangeShapeType="1"/>
          </p:cNvSpPr>
          <p:nvPr/>
        </p:nvSpPr>
        <p:spPr bwMode="auto">
          <a:xfrm>
            <a:off x="0" y="1371600"/>
            <a:ext cx="12192000" cy="0"/>
          </a:xfrm>
          <a:prstGeom prst="line">
            <a:avLst/>
          </a:prstGeom>
          <a:noFill/>
          <a:ln w="57150" cmpd="thinThick">
            <a:solidFill>
              <a:schemeClr val="accent3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es-EC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7F54405-8B87-4781-8369-AB8760EDD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732" y="293688"/>
            <a:ext cx="8305800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2700" dirty="0" err="1">
                <a:solidFill>
                  <a:srgbClr val="000000"/>
                </a:solidFill>
                <a:latin typeface="Comic Sans MS" pitchFamily="66" charset="0"/>
              </a:rPr>
              <a:t>Enfoque</a:t>
            </a:r>
            <a:r>
              <a:rPr lang="en-US" sz="2700" dirty="0">
                <a:solidFill>
                  <a:srgbClr val="000000"/>
                </a:solidFill>
                <a:latin typeface="Comic Sans MS" pitchFamily="66" charset="0"/>
              </a:rPr>
              <a:t> de </a:t>
            </a:r>
            <a:r>
              <a:rPr lang="en-US" sz="2700" dirty="0" err="1">
                <a:solidFill>
                  <a:srgbClr val="000000"/>
                </a:solidFill>
                <a:latin typeface="Comic Sans MS" pitchFamily="66" charset="0"/>
              </a:rPr>
              <a:t>planificación</a:t>
            </a:r>
            <a:r>
              <a:rPr lang="en-US" sz="2700" dirty="0">
                <a:solidFill>
                  <a:srgbClr val="000000"/>
                </a:solidFill>
                <a:latin typeface="Comic Sans MS" pitchFamily="66" charset="0"/>
              </a:rPr>
              <a:t> y </a:t>
            </a:r>
            <a:r>
              <a:rPr lang="en-US" sz="2700" dirty="0" err="1">
                <a:solidFill>
                  <a:srgbClr val="000000"/>
                </a:solidFill>
                <a:latin typeface="Comic Sans MS" pitchFamily="66" charset="0"/>
              </a:rPr>
              <a:t>manejo</a:t>
            </a:r>
            <a:r>
              <a:rPr lang="en-US" sz="27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Comic Sans MS" pitchFamily="66" charset="0"/>
              </a:rPr>
              <a:t>adaptativos</a:t>
            </a:r>
            <a:endParaRPr lang="en-US" sz="27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5AE000-DCC5-44FD-AC51-166D0D870D86}"/>
              </a:ext>
            </a:extLst>
          </p:cNvPr>
          <p:cNvSpPr/>
          <p:nvPr/>
        </p:nvSpPr>
        <p:spPr bwMode="auto">
          <a:xfrm>
            <a:off x="7189693" y="4469724"/>
            <a:ext cx="3506647" cy="703260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D308C4-3FF5-4BDF-B52E-8E6417BD94ED}"/>
              </a:ext>
            </a:extLst>
          </p:cNvPr>
          <p:cNvSpPr/>
          <p:nvPr/>
        </p:nvSpPr>
        <p:spPr bwMode="auto">
          <a:xfrm>
            <a:off x="7572210" y="2647367"/>
            <a:ext cx="2741612" cy="1517651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t" anchorCtr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C" sz="1500" u="sng" kern="0" dirty="0">
                <a:solidFill>
                  <a:sysClr val="windowText" lastClr="000000"/>
                </a:solidFill>
                <a:latin typeface="Calibri" pitchFamily="34" charset="0"/>
              </a:rPr>
              <a:t>Metodología</a:t>
            </a:r>
            <a:r>
              <a:rPr lang="es-EC" sz="1300" u="sng" kern="0" dirty="0">
                <a:solidFill>
                  <a:sysClr val="windowText" lastClr="000000"/>
                </a:solidFill>
                <a:latin typeface="Calibri" pitchFamily="34" charset="0"/>
              </a:rPr>
              <a:t>: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25CCCB49-D16D-45C6-9E5A-E880E349E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8688" y="4513842"/>
            <a:ext cx="1066800" cy="592137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1200" kern="0" dirty="0">
                <a:solidFill>
                  <a:sysClr val="windowText" lastClr="000000"/>
                </a:solidFill>
                <a:latin typeface="Calibri" pitchFamily="34" charset="0"/>
              </a:rPr>
              <a:t>Áreas de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1200" kern="0" dirty="0">
                <a:solidFill>
                  <a:sysClr val="windowText" lastClr="000000"/>
                </a:solidFill>
                <a:latin typeface="Calibri" pitchFamily="34" charset="0"/>
              </a:rPr>
              <a:t>Importancia 1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2FB780F-3DF0-4647-B081-2B5043C311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635" y="2735053"/>
            <a:ext cx="1192213" cy="59213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t" anchorCtr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C" sz="1500" kern="0" dirty="0">
                <a:solidFill>
                  <a:sysClr val="windowText" lastClr="000000"/>
                </a:solidFill>
                <a:latin typeface="Calibri" pitchFamily="34" charset="0"/>
              </a:rPr>
              <a:t>Estrategias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C" sz="1500" kern="0" dirty="0">
                <a:solidFill>
                  <a:sysClr val="windowText" lastClr="000000"/>
                </a:solidFill>
                <a:latin typeface="Calibri" pitchFamily="34" charset="0"/>
              </a:rPr>
              <a:t>territoriales</a:t>
            </a:r>
          </a:p>
        </p:txBody>
      </p:sp>
      <p:sp>
        <p:nvSpPr>
          <p:cNvPr id="9" name="AutoShape 7">
            <a:extLst>
              <a:ext uri="{FF2B5EF4-FFF2-40B4-BE49-F238E27FC236}">
                <a16:creationId xmlns:a16="http://schemas.microsoft.com/office/drawing/2014/main" id="{AC7CE8A5-CE2A-4A9D-9486-DF08AA51C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539" y="2959287"/>
            <a:ext cx="1100137" cy="891381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1100" b="1" kern="0" dirty="0">
                <a:solidFill>
                  <a:sysClr val="windowText" lastClr="000000"/>
                </a:solidFill>
                <a:latin typeface="Calibri" pitchFamily="34" charset="0"/>
              </a:rPr>
              <a:t>Definición de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1100" b="1" kern="0" dirty="0">
                <a:solidFill>
                  <a:sysClr val="windowText" lastClr="000000"/>
                </a:solidFill>
                <a:latin typeface="Calibri" pitchFamily="34" charset="0"/>
              </a:rPr>
              <a:t>objetivos de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1100" b="1" kern="0" dirty="0">
                <a:solidFill>
                  <a:sysClr val="windowText" lastClr="000000"/>
                </a:solidFill>
                <a:latin typeface="Calibri" pitchFamily="34" charset="0"/>
              </a:rPr>
              <a:t>manejo del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1100" b="1" kern="0" dirty="0">
                <a:solidFill>
                  <a:sysClr val="windowText" lastClr="000000"/>
                </a:solidFill>
                <a:latin typeface="Calibri" pitchFamily="34" charset="0"/>
              </a:rPr>
              <a:t>Territorio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57813835-8D41-4236-8771-B3C679889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9841" y="2933292"/>
            <a:ext cx="965200" cy="943371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1500" u="sng" kern="0" dirty="0">
                <a:solidFill>
                  <a:sysClr val="windowText" lastClr="000000"/>
                </a:solidFill>
                <a:latin typeface="Calibri" pitchFamily="34" charset="0"/>
              </a:rPr>
              <a:t>Criterios: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C" sz="1500" kern="0" dirty="0">
                <a:solidFill>
                  <a:sysClr val="windowText" lastClr="000000"/>
                </a:solidFill>
                <a:latin typeface="Calibri" pitchFamily="34" charset="0"/>
              </a:rPr>
              <a:t>C1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C" sz="1500" kern="0" dirty="0">
                <a:solidFill>
                  <a:sysClr val="windowText" lastClr="000000"/>
                </a:solidFill>
                <a:latin typeface="Calibri" pitchFamily="34" charset="0"/>
              </a:rPr>
              <a:t>C2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C" sz="1500" kern="0" dirty="0">
                <a:solidFill>
                  <a:sysClr val="windowText" lastClr="000000"/>
                </a:solidFill>
                <a:latin typeface="Calibri" pitchFamily="34" charset="0"/>
              </a:rPr>
              <a:t>…</a:t>
            </a:r>
          </a:p>
        </p:txBody>
      </p:sp>
      <p:cxnSp>
        <p:nvCxnSpPr>
          <p:cNvPr id="11" name="AutoShape 27">
            <a:extLst>
              <a:ext uri="{FF2B5EF4-FFF2-40B4-BE49-F238E27FC236}">
                <a16:creationId xmlns:a16="http://schemas.microsoft.com/office/drawing/2014/main" id="{DB74DB53-E20B-431D-B920-337BB9566C6D}"/>
              </a:ext>
            </a:extLst>
          </p:cNvPr>
          <p:cNvCxnSpPr>
            <a:cxnSpLocks noChangeShapeType="1"/>
            <a:stCxn id="5" idx="2"/>
            <a:endCxn id="4" idx="0"/>
          </p:cNvCxnSpPr>
          <p:nvPr/>
        </p:nvCxnSpPr>
        <p:spPr bwMode="auto">
          <a:xfrm>
            <a:off x="8943016" y="4165018"/>
            <a:ext cx="1" cy="30470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AutoShape 20">
            <a:extLst>
              <a:ext uri="{FF2B5EF4-FFF2-40B4-BE49-F238E27FC236}">
                <a16:creationId xmlns:a16="http://schemas.microsoft.com/office/drawing/2014/main" id="{68C57A26-78EC-4FA6-9DE9-3C26E669DD09}"/>
              </a:ext>
            </a:extLst>
          </p:cNvPr>
          <p:cNvCxnSpPr>
            <a:cxnSpLocks noChangeShapeType="1"/>
            <a:stCxn id="14" idx="3"/>
            <a:endCxn id="9" idx="1"/>
          </p:cNvCxnSpPr>
          <p:nvPr/>
        </p:nvCxnSpPr>
        <p:spPr bwMode="auto">
          <a:xfrm flipV="1">
            <a:off x="3316848" y="3404978"/>
            <a:ext cx="699691" cy="37068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Elbow Connector 58">
            <a:extLst>
              <a:ext uri="{FF2B5EF4-FFF2-40B4-BE49-F238E27FC236}">
                <a16:creationId xmlns:a16="http://schemas.microsoft.com/office/drawing/2014/main" id="{0526C728-B9E1-4CE1-AA7C-F8DFFE46598F}"/>
              </a:ext>
            </a:extLst>
          </p:cNvPr>
          <p:cNvCxnSpPr>
            <a:cxnSpLocks noChangeShapeType="1"/>
            <a:stCxn id="8" idx="3"/>
            <a:endCxn id="9" idx="1"/>
          </p:cNvCxnSpPr>
          <p:nvPr/>
        </p:nvCxnSpPr>
        <p:spPr bwMode="auto">
          <a:xfrm>
            <a:off x="3316848" y="3031122"/>
            <a:ext cx="699691" cy="373856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Rectangle 4">
            <a:extLst>
              <a:ext uri="{FF2B5EF4-FFF2-40B4-BE49-F238E27FC236}">
                <a16:creationId xmlns:a16="http://schemas.microsoft.com/office/drawing/2014/main" id="{839D6F43-33FB-4981-8EF2-BAC432382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635" y="3479590"/>
            <a:ext cx="1192213" cy="592138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t" anchorCtr="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C" sz="1500" kern="0" dirty="0">
                <a:solidFill>
                  <a:sysClr val="windowText" lastClr="000000"/>
                </a:solidFill>
                <a:latin typeface="Calibri" pitchFamily="34" charset="0"/>
              </a:rPr>
              <a:t>Estrategias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C" sz="1500" kern="0" dirty="0">
                <a:solidFill>
                  <a:sysClr val="windowText" lastClr="000000"/>
                </a:solidFill>
                <a:latin typeface="Calibri" pitchFamily="34" charset="0"/>
              </a:rPr>
              <a:t>de desarrollo</a:t>
            </a: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3F22CD40-5F84-45B3-A8E6-8643C3329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3435" y="4122528"/>
            <a:ext cx="1226344" cy="974725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t" anchorCtr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1300" u="sng" kern="0" dirty="0">
                <a:solidFill>
                  <a:sysClr val="windowText" lastClr="000000"/>
                </a:solidFill>
                <a:latin typeface="Calibri" pitchFamily="34" charset="0"/>
              </a:rPr>
              <a:t>Metas:</a:t>
            </a:r>
          </a:p>
          <a:p>
            <a:pPr marL="88900" indent="-88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C" sz="1300" kern="0" dirty="0">
                <a:solidFill>
                  <a:sysClr val="windowText" lastClr="000000"/>
                </a:solidFill>
                <a:latin typeface="Calibri" pitchFamily="34" charset="0"/>
              </a:rPr>
              <a:t>Cuantificables</a:t>
            </a:r>
          </a:p>
          <a:p>
            <a:pPr marL="88900" indent="-88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C" sz="1300" kern="0" dirty="0" err="1">
                <a:solidFill>
                  <a:sysClr val="windowText" lastClr="000000"/>
                </a:solidFill>
                <a:latin typeface="Calibri" pitchFamily="34" charset="0"/>
              </a:rPr>
              <a:t>Mapeables</a:t>
            </a:r>
            <a:endParaRPr lang="es-EC" sz="1300" kern="0" dirty="0">
              <a:solidFill>
                <a:sysClr val="windowText" lastClr="000000"/>
              </a:solidFill>
              <a:latin typeface="Calibri" pitchFamily="34" charset="0"/>
            </a:endParaRPr>
          </a:p>
          <a:p>
            <a:pPr marL="88900" indent="-88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C" sz="1300" kern="0" dirty="0">
                <a:solidFill>
                  <a:sysClr val="windowText" lastClr="000000"/>
                </a:solidFill>
                <a:latin typeface="Calibri" pitchFamily="34" charset="0"/>
              </a:rPr>
              <a:t>Temporalidad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71DF503-B47A-49D3-9619-43FC45D0C58B}"/>
              </a:ext>
            </a:extLst>
          </p:cNvPr>
          <p:cNvCxnSpPr>
            <a:stCxn id="15" idx="0"/>
            <a:endCxn id="9" idx="2"/>
          </p:cNvCxnSpPr>
          <p:nvPr/>
        </p:nvCxnSpPr>
        <p:spPr bwMode="auto">
          <a:xfrm flipV="1">
            <a:off x="4566607" y="3850668"/>
            <a:ext cx="1" cy="27186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/>
            <a:tailEnd type="none" w="med" len="med"/>
          </a:ln>
        </p:spPr>
      </p:cxnSp>
      <p:cxnSp>
        <p:nvCxnSpPr>
          <p:cNvPr id="17" name="AutoShape 27">
            <a:extLst>
              <a:ext uri="{FF2B5EF4-FFF2-40B4-BE49-F238E27FC236}">
                <a16:creationId xmlns:a16="http://schemas.microsoft.com/office/drawing/2014/main" id="{7846105C-86E9-40B7-B474-56FAB068DCE4}"/>
              </a:ext>
            </a:extLst>
          </p:cNvPr>
          <p:cNvCxnSpPr>
            <a:cxnSpLocks noChangeShapeType="1"/>
            <a:stCxn id="9" idx="3"/>
            <a:endCxn id="10" idx="1"/>
          </p:cNvCxnSpPr>
          <p:nvPr/>
        </p:nvCxnSpPr>
        <p:spPr bwMode="auto">
          <a:xfrm>
            <a:off x="5116676" y="3404978"/>
            <a:ext cx="56316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8" name="Picture 32">
            <a:extLst>
              <a:ext uri="{FF2B5EF4-FFF2-40B4-BE49-F238E27FC236}">
                <a16:creationId xmlns:a16="http://schemas.microsoft.com/office/drawing/2014/main" id="{7F67D2CB-C93B-46C0-B152-7E37AF264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91053" y="2885493"/>
            <a:ext cx="225601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9" name="AutoShape 27">
            <a:extLst>
              <a:ext uri="{FF2B5EF4-FFF2-40B4-BE49-F238E27FC236}">
                <a16:creationId xmlns:a16="http://schemas.microsoft.com/office/drawing/2014/main" id="{AD271B62-FDC7-47D5-A1EE-A3FD4FD2A253}"/>
              </a:ext>
            </a:extLst>
          </p:cNvPr>
          <p:cNvCxnSpPr>
            <a:cxnSpLocks noChangeShapeType="1"/>
            <a:stCxn id="10" idx="3"/>
            <a:endCxn id="5" idx="1"/>
          </p:cNvCxnSpPr>
          <p:nvPr/>
        </p:nvCxnSpPr>
        <p:spPr bwMode="auto">
          <a:xfrm>
            <a:off x="6645041" y="3404978"/>
            <a:ext cx="927169" cy="121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Rectangle 4">
            <a:extLst>
              <a:ext uri="{FF2B5EF4-FFF2-40B4-BE49-F238E27FC236}">
                <a16:creationId xmlns:a16="http://schemas.microsoft.com/office/drawing/2014/main" id="{2BD110EE-4C80-4F2F-A9CC-520AD53A6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1688" y="4513845"/>
            <a:ext cx="1066800" cy="592137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1200" kern="0" dirty="0">
                <a:solidFill>
                  <a:sysClr val="windowText" lastClr="000000"/>
                </a:solidFill>
                <a:latin typeface="Calibri" pitchFamily="34" charset="0"/>
              </a:rPr>
              <a:t>Áreas de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1200" kern="0" dirty="0">
                <a:solidFill>
                  <a:sysClr val="windowText" lastClr="000000"/>
                </a:solidFill>
                <a:latin typeface="Calibri" pitchFamily="34" charset="0"/>
              </a:rPr>
              <a:t>Importancia 2</a:t>
            </a:r>
          </a:p>
        </p:txBody>
      </p:sp>
      <p:sp>
        <p:nvSpPr>
          <p:cNvPr id="21" name="Rectangle 4">
            <a:extLst>
              <a:ext uri="{FF2B5EF4-FFF2-40B4-BE49-F238E27FC236}">
                <a16:creationId xmlns:a16="http://schemas.microsoft.com/office/drawing/2014/main" id="{FC5D7462-0F0D-4F3B-A3DB-66E9332961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4688" y="4513843"/>
            <a:ext cx="1066800" cy="592137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1200" kern="0" dirty="0">
                <a:solidFill>
                  <a:sysClr val="windowText" lastClr="000000"/>
                </a:solidFill>
                <a:latin typeface="Calibri" pitchFamily="34" charset="0"/>
              </a:rPr>
              <a:t>…</a:t>
            </a:r>
          </a:p>
        </p:txBody>
      </p:sp>
      <p:sp>
        <p:nvSpPr>
          <p:cNvPr id="22" name="AutoShape 7">
            <a:extLst>
              <a:ext uri="{FF2B5EF4-FFF2-40B4-BE49-F238E27FC236}">
                <a16:creationId xmlns:a16="http://schemas.microsoft.com/office/drawing/2014/main" id="{3938832C-A1A6-4728-9288-69F29A8C1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539" y="6037450"/>
            <a:ext cx="1100137" cy="431403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1100" b="1" kern="0" dirty="0">
                <a:solidFill>
                  <a:sysClr val="windowText" lastClr="000000"/>
                </a:solidFill>
                <a:latin typeface="Calibri" pitchFamily="34" charset="0"/>
              </a:rPr>
              <a:t>Monitoreo 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1100" b="1" kern="0" dirty="0">
                <a:solidFill>
                  <a:sysClr val="windowText" lastClr="000000"/>
                </a:solidFill>
                <a:latin typeface="Calibri" pitchFamily="34" charset="0"/>
              </a:rPr>
              <a:t>Evaluación</a:t>
            </a:r>
          </a:p>
        </p:txBody>
      </p:sp>
      <p:sp>
        <p:nvSpPr>
          <p:cNvPr id="23" name="AutoShape 7">
            <a:extLst>
              <a:ext uri="{FF2B5EF4-FFF2-40B4-BE49-F238E27FC236}">
                <a16:creationId xmlns:a16="http://schemas.microsoft.com/office/drawing/2014/main" id="{3580AB52-5727-40CE-8A08-5F3F17A09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538" y="5516984"/>
            <a:ext cx="1100137" cy="442235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1100" b="1" kern="0" dirty="0">
                <a:solidFill>
                  <a:sysClr val="windowText" lastClr="000000"/>
                </a:solidFill>
                <a:latin typeface="Calibri" pitchFamily="34" charset="0"/>
              </a:rPr>
              <a:t>Implementación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0B81BA-81F6-49F7-B3DF-66D3CF5A5CC4}"/>
              </a:ext>
            </a:extLst>
          </p:cNvPr>
          <p:cNvSpPr/>
          <p:nvPr/>
        </p:nvSpPr>
        <p:spPr bwMode="auto">
          <a:xfrm>
            <a:off x="5172635" y="1515853"/>
            <a:ext cx="1979612" cy="1143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vert270" wrap="none" anchor="t" anchorCtr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C" sz="1100" u="sng" kern="0" dirty="0">
                <a:solidFill>
                  <a:sysClr val="windowText" lastClr="000000"/>
                </a:solidFill>
                <a:latin typeface="Calibri" pitchFamily="34" charset="0"/>
              </a:rPr>
              <a:t>G&amp;G Información:</a:t>
            </a:r>
          </a:p>
        </p:txBody>
      </p:sp>
      <p:pic>
        <p:nvPicPr>
          <p:cNvPr id="25" name="Picture 33">
            <a:extLst>
              <a:ext uri="{FF2B5EF4-FFF2-40B4-BE49-F238E27FC236}">
                <a16:creationId xmlns:a16="http://schemas.microsoft.com/office/drawing/2014/main" id="{99F52E4C-2E34-4499-9239-BDFFA69C1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435" y="1592053"/>
            <a:ext cx="1600200" cy="1042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2DF6C85-FE29-4EEF-A127-272178A4510A}"/>
              </a:ext>
            </a:extLst>
          </p:cNvPr>
          <p:cNvSpPr/>
          <p:nvPr/>
        </p:nvSpPr>
        <p:spPr bwMode="auto">
          <a:xfrm>
            <a:off x="3953435" y="5481717"/>
            <a:ext cx="1226344" cy="1063336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CF5E61A-02D3-4F4B-9F60-DE9D16DC2F93}"/>
              </a:ext>
            </a:extLst>
          </p:cNvPr>
          <p:cNvCxnSpPr>
            <a:stCxn id="26" idx="0"/>
            <a:endCxn id="15" idx="2"/>
          </p:cNvCxnSpPr>
          <p:nvPr/>
        </p:nvCxnSpPr>
        <p:spPr bwMode="auto">
          <a:xfrm flipV="1">
            <a:off x="4566607" y="5097253"/>
            <a:ext cx="0" cy="38446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29" name="Elbow Connector 53">
            <a:extLst>
              <a:ext uri="{FF2B5EF4-FFF2-40B4-BE49-F238E27FC236}">
                <a16:creationId xmlns:a16="http://schemas.microsoft.com/office/drawing/2014/main" id="{515C2DFE-B4BF-441D-9B5D-5C5964FC89EA}"/>
              </a:ext>
            </a:extLst>
          </p:cNvPr>
          <p:cNvCxnSpPr>
            <a:stCxn id="26" idx="1"/>
          </p:cNvCxnSpPr>
          <p:nvPr/>
        </p:nvCxnSpPr>
        <p:spPr bwMode="auto">
          <a:xfrm rot="10800000">
            <a:off x="2658035" y="4165019"/>
            <a:ext cx="1295400" cy="1848367"/>
          </a:xfrm>
          <a:prstGeom prst="bentConnector2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30" name="Elbow Connector 62">
            <a:extLst>
              <a:ext uri="{FF2B5EF4-FFF2-40B4-BE49-F238E27FC236}">
                <a16:creationId xmlns:a16="http://schemas.microsoft.com/office/drawing/2014/main" id="{D19C4ABC-665A-4F58-B3C0-A15F4996D252}"/>
              </a:ext>
            </a:extLst>
          </p:cNvPr>
          <p:cNvCxnSpPr>
            <a:stCxn id="24" idx="3"/>
            <a:endCxn id="5" idx="0"/>
          </p:cNvCxnSpPr>
          <p:nvPr/>
        </p:nvCxnSpPr>
        <p:spPr bwMode="auto">
          <a:xfrm>
            <a:off x="7152247" y="2087353"/>
            <a:ext cx="1790769" cy="560014"/>
          </a:xfrm>
          <a:prstGeom prst="bentConnector2">
            <a:avLst/>
          </a:prstGeom>
          <a:noFill/>
          <a:ln w="9525">
            <a:solidFill>
              <a:srgbClr val="000000"/>
            </a:solidFill>
            <a:round/>
            <a:headEnd type="triangle"/>
            <a:tailEnd type="triangle" w="med" len="med"/>
          </a:ln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7C47611-CB67-4E63-B69D-57805146F3C7}"/>
              </a:ext>
            </a:extLst>
          </p:cNvPr>
          <p:cNvCxnSpPr>
            <a:stCxn id="24" idx="2"/>
            <a:endCxn id="10" idx="0"/>
          </p:cNvCxnSpPr>
          <p:nvPr/>
        </p:nvCxnSpPr>
        <p:spPr bwMode="auto">
          <a:xfrm>
            <a:off x="6162441" y="2658853"/>
            <a:ext cx="0" cy="274439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32" name="AutoShape 7">
            <a:extLst>
              <a:ext uri="{FF2B5EF4-FFF2-40B4-BE49-F238E27FC236}">
                <a16:creationId xmlns:a16="http://schemas.microsoft.com/office/drawing/2014/main" id="{FE2E18C2-8CFD-4D2A-9101-D09F562C0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2373" y="4600237"/>
            <a:ext cx="1100137" cy="442235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1100" b="1" kern="0" dirty="0">
                <a:solidFill>
                  <a:sysClr val="windowText" lastClr="000000"/>
                </a:solidFill>
                <a:latin typeface="Calibri" pitchFamily="34" charset="0"/>
              </a:rPr>
              <a:t>Priorización</a:t>
            </a:r>
          </a:p>
        </p:txBody>
      </p:sp>
      <p:cxnSp>
        <p:nvCxnSpPr>
          <p:cNvPr id="33" name="Elbow Connector 68">
            <a:extLst>
              <a:ext uri="{FF2B5EF4-FFF2-40B4-BE49-F238E27FC236}">
                <a16:creationId xmlns:a16="http://schemas.microsoft.com/office/drawing/2014/main" id="{3B879D2E-ADB0-462B-AE5A-EFE5B0854500}"/>
              </a:ext>
            </a:extLst>
          </p:cNvPr>
          <p:cNvCxnSpPr>
            <a:stCxn id="4" idx="2"/>
            <a:endCxn id="26" idx="3"/>
          </p:cNvCxnSpPr>
          <p:nvPr/>
        </p:nvCxnSpPr>
        <p:spPr bwMode="auto">
          <a:xfrm rot="5400000">
            <a:off x="6641198" y="3711565"/>
            <a:ext cx="840401" cy="3763238"/>
          </a:xfrm>
          <a:prstGeom prst="bentConnector2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</p:spPr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98CFF4D-A86A-4E50-92C4-3DB7C8FB5931}"/>
              </a:ext>
            </a:extLst>
          </p:cNvPr>
          <p:cNvCxnSpPr>
            <a:stCxn id="4" idx="1"/>
            <a:endCxn id="32" idx="3"/>
          </p:cNvCxnSpPr>
          <p:nvPr/>
        </p:nvCxnSpPr>
        <p:spPr bwMode="auto">
          <a:xfrm flipH="1">
            <a:off x="6712510" y="4821354"/>
            <a:ext cx="477183" cy="1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D69F1D2-4F84-4460-810B-9B829EBD98D7}"/>
              </a:ext>
            </a:extLst>
          </p:cNvPr>
          <p:cNvCxnSpPr>
            <a:stCxn id="32" idx="0"/>
            <a:endCxn id="10" idx="2"/>
          </p:cNvCxnSpPr>
          <p:nvPr/>
        </p:nvCxnSpPr>
        <p:spPr bwMode="auto">
          <a:xfrm flipH="1" flipV="1">
            <a:off x="6162441" y="3876663"/>
            <a:ext cx="1" cy="72357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3F7788E9-D311-4A62-A460-F9C66652D4A6}"/>
              </a:ext>
            </a:extLst>
          </p:cNvPr>
          <p:cNvSpPr/>
          <p:nvPr/>
        </p:nvSpPr>
        <p:spPr bwMode="auto">
          <a:xfrm>
            <a:off x="2048435" y="2647367"/>
            <a:ext cx="1350883" cy="1517652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cxnSp>
        <p:nvCxnSpPr>
          <p:cNvPr id="37" name="Elbow Connector 3">
            <a:extLst>
              <a:ext uri="{FF2B5EF4-FFF2-40B4-BE49-F238E27FC236}">
                <a16:creationId xmlns:a16="http://schemas.microsoft.com/office/drawing/2014/main" id="{8FF0A244-594D-4396-8F1D-A87AE1987094}"/>
              </a:ext>
            </a:extLst>
          </p:cNvPr>
          <p:cNvCxnSpPr>
            <a:stCxn id="36" idx="0"/>
            <a:endCxn id="24" idx="1"/>
          </p:cNvCxnSpPr>
          <p:nvPr/>
        </p:nvCxnSpPr>
        <p:spPr bwMode="auto">
          <a:xfrm rot="5400000" flipH="1" flipV="1">
            <a:off x="3668249" y="1142981"/>
            <a:ext cx="560014" cy="2448758"/>
          </a:xfrm>
          <a:prstGeom prst="bentConnector2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4205027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54713E-7C46-4CA9-9600-66D7179EB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447801"/>
            <a:ext cx="9144000" cy="52956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3EF9A6-544B-43EF-A839-24EBEF1BB9DF}"/>
              </a:ext>
            </a:extLst>
          </p:cNvPr>
          <p:cNvSpPr txBox="1"/>
          <p:nvPr/>
        </p:nvSpPr>
        <p:spPr>
          <a:xfrm>
            <a:off x="5217043" y="3600893"/>
            <a:ext cx="10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pc="1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Ecuador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E4C2DA-2B74-479E-9E7E-0EB49BA23515}"/>
              </a:ext>
            </a:extLst>
          </p:cNvPr>
          <p:cNvSpPr txBox="1"/>
          <p:nvPr/>
        </p:nvSpPr>
        <p:spPr>
          <a:xfrm>
            <a:off x="9445256" y="2548270"/>
            <a:ext cx="1222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pc="1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Colombia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A47E55-BAA4-41E3-9B58-DD5EB240286F}"/>
              </a:ext>
            </a:extLst>
          </p:cNvPr>
          <p:cNvSpPr txBox="1"/>
          <p:nvPr/>
        </p:nvSpPr>
        <p:spPr>
          <a:xfrm>
            <a:off x="8077200" y="5803931"/>
            <a:ext cx="10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pc="1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Perú</a:t>
            </a:r>
          </a:p>
        </p:txBody>
      </p:sp>
      <p:sp>
        <p:nvSpPr>
          <p:cNvPr id="12" name="Line 2">
            <a:extLst>
              <a:ext uri="{FF2B5EF4-FFF2-40B4-BE49-F238E27FC236}">
                <a16:creationId xmlns:a16="http://schemas.microsoft.com/office/drawing/2014/main" id="{68AE7DD4-827B-44EC-AB03-B7C3FB5DBDB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1600"/>
            <a:ext cx="12192000" cy="0"/>
          </a:xfrm>
          <a:prstGeom prst="line">
            <a:avLst/>
          </a:prstGeom>
          <a:noFill/>
          <a:ln w="57150" cmpd="thinThick">
            <a:solidFill>
              <a:schemeClr val="accent3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es-EC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EC13C7CA-B2CF-4A9D-AAB6-73D4FB6B5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732" y="293688"/>
            <a:ext cx="8305800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2700" dirty="0">
                <a:solidFill>
                  <a:srgbClr val="000000"/>
                </a:solidFill>
                <a:latin typeface="Comic Sans MS" pitchFamily="66" charset="0"/>
              </a:rPr>
              <a:t>Study area</a:t>
            </a:r>
          </a:p>
        </p:txBody>
      </p:sp>
    </p:spTree>
    <p:extLst>
      <p:ext uri="{BB962C8B-B14F-4D97-AF65-F5344CB8AC3E}">
        <p14:creationId xmlns:p14="http://schemas.microsoft.com/office/powerpoint/2010/main" val="3272963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6BD354-2211-42F7-9559-E2F59D87D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352" y="755904"/>
            <a:ext cx="8845296" cy="534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422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97912"/>
            <a:ext cx="9144000" cy="64621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7724" y="3861049"/>
            <a:ext cx="4530277" cy="271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229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8CE20629-1EEB-47BD-AD80-4E7ECD1C9551}"/>
              </a:ext>
            </a:extLst>
          </p:cNvPr>
          <p:cNvSpPr txBox="1">
            <a:spLocks/>
          </p:cNvSpPr>
          <p:nvPr/>
        </p:nvSpPr>
        <p:spPr>
          <a:xfrm>
            <a:off x="719519" y="1580695"/>
            <a:ext cx="10841859" cy="20464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Char char="à"/>
            </a:pPr>
            <a:r>
              <a:rPr lang="es-EC" sz="1900" dirty="0">
                <a:latin typeface="Arial"/>
                <a:cs typeface="Arial"/>
              </a:rPr>
              <a:t>Desarrollar herramienta para identificar </a:t>
            </a:r>
            <a:r>
              <a:rPr lang="es-EC" sz="1900" dirty="0">
                <a:solidFill>
                  <a:srgbClr val="7030A0"/>
                </a:solidFill>
                <a:latin typeface="Arial"/>
                <a:cs typeface="Arial"/>
              </a:rPr>
              <a:t>áreas prioritarias  </a:t>
            </a:r>
            <a:r>
              <a:rPr lang="es-EC" sz="1900" dirty="0">
                <a:latin typeface="Arial"/>
                <a:cs typeface="Arial"/>
              </a:rPr>
              <a:t>para la restauración ecológica a escala de paisaje y finca.</a:t>
            </a:r>
          </a:p>
          <a:p>
            <a:pPr>
              <a:buFont typeface="Wingdings" charset="0"/>
              <a:buChar char="à"/>
            </a:pPr>
            <a:endParaRPr lang="es-EC" sz="1900" dirty="0">
              <a:latin typeface="Arial"/>
              <a:cs typeface="Arial"/>
            </a:endParaRPr>
          </a:p>
          <a:p>
            <a:pPr>
              <a:buFont typeface="Wingdings" charset="0"/>
              <a:buChar char="à"/>
            </a:pPr>
            <a:r>
              <a:rPr lang="es-EC" sz="1900" dirty="0">
                <a:latin typeface="Arial"/>
                <a:cs typeface="Arial"/>
              </a:rPr>
              <a:t>Incorporar indicadores de toma de decisiones de uso del suelo para estimar </a:t>
            </a:r>
            <a:r>
              <a:rPr lang="es-EC" sz="1900" dirty="0">
                <a:solidFill>
                  <a:srgbClr val="7030A0"/>
                </a:solidFill>
                <a:latin typeface="Arial"/>
                <a:cs typeface="Arial"/>
              </a:rPr>
              <a:t>viabilidad potencial </a:t>
            </a:r>
            <a:r>
              <a:rPr lang="es-EC" sz="1900" dirty="0">
                <a:latin typeface="Arial"/>
                <a:cs typeface="Arial"/>
              </a:rPr>
              <a:t>de áreas para restauración.</a:t>
            </a:r>
          </a:p>
          <a:p>
            <a:pPr>
              <a:buFont typeface="Wingdings" charset="0"/>
              <a:buChar char="à"/>
            </a:pPr>
            <a:endParaRPr lang="es-EC" sz="1900" dirty="0">
              <a:latin typeface="Arial"/>
              <a:cs typeface="Arial"/>
            </a:endParaRPr>
          </a:p>
          <a:p>
            <a:pPr>
              <a:buFont typeface="Wingdings" charset="0"/>
              <a:buChar char="à"/>
            </a:pPr>
            <a:endParaRPr lang="es-EC" sz="1900" dirty="0">
              <a:latin typeface="Arial"/>
              <a:cs typeface="Arial"/>
            </a:endParaRPr>
          </a:p>
          <a:p>
            <a:pPr>
              <a:buFont typeface="Wingdings" charset="0"/>
              <a:buChar char="à"/>
            </a:pPr>
            <a:endParaRPr lang="es-EC" sz="1900" dirty="0">
              <a:latin typeface="Arial"/>
              <a:cs typeface="Arial"/>
            </a:endParaRPr>
          </a:p>
          <a:p>
            <a:pPr>
              <a:buFont typeface="Wingdings" charset="0"/>
              <a:buChar char="à"/>
            </a:pPr>
            <a:endParaRPr lang="es-EC" sz="1900" dirty="0">
              <a:latin typeface="Arial"/>
              <a:cs typeface="Arial"/>
            </a:endParaRP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A7255591-95D3-4C0A-8AA0-DEF775BD0D5F}"/>
              </a:ext>
            </a:extLst>
          </p:cNvPr>
          <p:cNvSpPr txBox="1">
            <a:spLocks/>
          </p:cNvSpPr>
          <p:nvPr/>
        </p:nvSpPr>
        <p:spPr>
          <a:xfrm>
            <a:off x="1522548" y="6026410"/>
            <a:ext cx="8186784" cy="831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Char char="à"/>
            </a:pPr>
            <a:endParaRPr lang="es-EC" sz="1700">
              <a:latin typeface="Arial"/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0F903E-7E49-4650-AA94-191A19B335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73463" y="4139347"/>
            <a:ext cx="4677103" cy="2718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F16082-4C42-46B9-B0CF-87599052288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520" y="4139346"/>
            <a:ext cx="4896420" cy="2718653"/>
          </a:xfrm>
          <a:prstGeom prst="rect">
            <a:avLst/>
          </a:prstGeom>
        </p:spPr>
      </p:pic>
      <p:sp>
        <p:nvSpPr>
          <p:cNvPr id="9" name="Line 2">
            <a:extLst>
              <a:ext uri="{FF2B5EF4-FFF2-40B4-BE49-F238E27FC236}">
                <a16:creationId xmlns:a16="http://schemas.microsoft.com/office/drawing/2014/main" id="{753FD9D6-83BC-4B8B-9DAC-0676DF15F75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1600"/>
            <a:ext cx="12192000" cy="0"/>
          </a:xfrm>
          <a:prstGeom prst="line">
            <a:avLst/>
          </a:prstGeom>
          <a:noFill/>
          <a:ln w="57150" cmpd="thinThick">
            <a:solidFill>
              <a:schemeClr val="accent3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es-EC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4896BFDB-4CEA-47B1-97F2-FD1148F11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732" y="293688"/>
            <a:ext cx="8305800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s-EC" sz="2700">
                <a:solidFill>
                  <a:srgbClr val="000000"/>
                </a:solidFill>
                <a:latin typeface="Comic Sans MS" pitchFamily="66" charset="0"/>
              </a:rPr>
              <a:t>Objetivos</a:t>
            </a:r>
          </a:p>
        </p:txBody>
      </p:sp>
    </p:spTree>
    <p:extLst>
      <p:ext uri="{BB962C8B-B14F-4D97-AF65-F5344CB8AC3E}">
        <p14:creationId xmlns:p14="http://schemas.microsoft.com/office/powerpoint/2010/main" val="730949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88DFBA1-D91C-4D6F-B85F-FB1C09F03E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0" y="610392"/>
            <a:ext cx="9144000" cy="59732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B448A7-12C3-458A-81CD-FAF5228F25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5109211"/>
            <a:ext cx="2839516" cy="174879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835395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445717" y="3379709"/>
            <a:ext cx="1447800" cy="38100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s-EC" sz="1100" dirty="0"/>
              <a:t>Área bosque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63231" y="3539171"/>
            <a:ext cx="1447800" cy="533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100" b="1" dirty="0"/>
              <a:t>Cálculo índice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445717" y="3872599"/>
            <a:ext cx="1447800" cy="38100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s-EC" sz="1100" dirty="0"/>
              <a:t>Borde bosque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58218" y="3615372"/>
            <a:ext cx="1447800" cy="38100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s-EC" sz="1100" dirty="0"/>
              <a:t>Prioridad ecológica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2007" y="5148764"/>
            <a:ext cx="1447800" cy="38100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s-EC" sz="1100" dirty="0"/>
              <a:t>Fincas priorizadas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707844" y="3539171"/>
            <a:ext cx="1447800" cy="533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100" b="1"/>
              <a:t>SUM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581995" y="5964226"/>
            <a:ext cx="1447800" cy="38100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s-EC" sz="1100" dirty="0"/>
              <a:t>Micro-zonificación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2007" y="5964226"/>
            <a:ext cx="1447800" cy="38100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s-EC" sz="1100" dirty="0"/>
              <a:t>Modelos restauración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707844" y="4366209"/>
            <a:ext cx="1447800" cy="38100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s-EC" sz="1100" dirty="0"/>
              <a:t>Aptitud restauración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F6ABF6-52ED-4B4C-83E2-1D48C71DEA60}"/>
              </a:ext>
            </a:extLst>
          </p:cNvPr>
          <p:cNvSpPr/>
          <p:nvPr/>
        </p:nvSpPr>
        <p:spPr>
          <a:xfrm>
            <a:off x="7707844" y="2445132"/>
            <a:ext cx="1447800" cy="38100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s-EC" sz="1100" dirty="0"/>
              <a:t>Prioridad por uso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6941625-9033-4C32-8E95-62FEEA78BDA3}"/>
              </a:ext>
            </a:extLst>
          </p:cNvPr>
          <p:cNvSpPr/>
          <p:nvPr/>
        </p:nvSpPr>
        <p:spPr>
          <a:xfrm>
            <a:off x="762007" y="2698080"/>
            <a:ext cx="1447800" cy="38100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s-EC" sz="1100" dirty="0"/>
              <a:t>CUT 2017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9A76CC7-BF8F-424C-A63B-252B4D9EC867}"/>
              </a:ext>
            </a:extLst>
          </p:cNvPr>
          <p:cNvSpPr/>
          <p:nvPr/>
        </p:nvSpPr>
        <p:spPr>
          <a:xfrm>
            <a:off x="762007" y="2191307"/>
            <a:ext cx="1447800" cy="38100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s-EC" sz="1100" dirty="0"/>
              <a:t>Variables topográficas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EFB5866-93CC-4253-8B8D-8339A36035DA}"/>
              </a:ext>
            </a:extLst>
          </p:cNvPr>
          <p:cNvSpPr/>
          <p:nvPr/>
        </p:nvSpPr>
        <p:spPr>
          <a:xfrm>
            <a:off x="2505862" y="2368931"/>
            <a:ext cx="1447800" cy="533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100" b="1" dirty="0"/>
              <a:t>Modelo </a:t>
            </a:r>
            <a:r>
              <a:rPr lang="es-EC" sz="1100" b="1" dirty="0" err="1"/>
              <a:t>logit</a:t>
            </a:r>
            <a:r>
              <a:rPr lang="es-EC" sz="1100" b="1" dirty="0"/>
              <a:t> </a:t>
            </a:r>
            <a:r>
              <a:rPr lang="es-EC" sz="1100" b="1" dirty="0" err="1"/>
              <a:t>multinomial</a:t>
            </a:r>
            <a:endParaRPr lang="es-EC" sz="1100" b="1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3893CB3-EDDA-469D-AA95-1851949A9F48}"/>
              </a:ext>
            </a:extLst>
          </p:cNvPr>
          <p:cNvSpPr/>
          <p:nvPr/>
        </p:nvSpPr>
        <p:spPr>
          <a:xfrm>
            <a:off x="4208592" y="2165363"/>
            <a:ext cx="1447800" cy="38100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s-EC" sz="1100" dirty="0" err="1"/>
              <a:t>Prob</a:t>
            </a:r>
            <a:r>
              <a:rPr lang="es-EC" sz="1100" dirty="0"/>
              <a:t> cultivo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68ACB07-A7D4-4B1B-B180-AA8516AAFC85}"/>
              </a:ext>
            </a:extLst>
          </p:cNvPr>
          <p:cNvSpPr/>
          <p:nvPr/>
        </p:nvSpPr>
        <p:spPr>
          <a:xfrm>
            <a:off x="4208592" y="2672136"/>
            <a:ext cx="1447800" cy="38100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s-EC" sz="1100" dirty="0" err="1"/>
              <a:t>Prob</a:t>
            </a:r>
            <a:r>
              <a:rPr lang="es-EC" sz="1100" dirty="0"/>
              <a:t> pasto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90570B5-CB97-4905-A22D-7FC62C2E0C0F}"/>
              </a:ext>
            </a:extLst>
          </p:cNvPr>
          <p:cNvSpPr/>
          <p:nvPr/>
        </p:nvSpPr>
        <p:spPr>
          <a:xfrm>
            <a:off x="5958218" y="2368931"/>
            <a:ext cx="1447800" cy="533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100" b="1" dirty="0"/>
              <a:t>Cálculo índice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F213C9D-A347-4B3C-BB6D-B7D63DB781BE}"/>
              </a:ext>
            </a:extLst>
          </p:cNvPr>
          <p:cNvCxnSpPr>
            <a:cxnSpLocks/>
            <a:stCxn id="21" idx="3"/>
            <a:endCxn id="32" idx="1"/>
          </p:cNvCxnSpPr>
          <p:nvPr/>
        </p:nvCxnSpPr>
        <p:spPr>
          <a:xfrm flipV="1">
            <a:off x="2209808" y="2635632"/>
            <a:ext cx="296055" cy="252949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6">
            <a:extLst>
              <a:ext uri="{FF2B5EF4-FFF2-40B4-BE49-F238E27FC236}">
                <a16:creationId xmlns:a16="http://schemas.microsoft.com/office/drawing/2014/main" id="{427CB80B-0AF3-4E61-A486-AD14211DFA7D}"/>
              </a:ext>
            </a:extLst>
          </p:cNvPr>
          <p:cNvCxnSpPr>
            <a:cxnSpLocks/>
            <a:stCxn id="31" idx="3"/>
            <a:endCxn id="32" idx="1"/>
          </p:cNvCxnSpPr>
          <p:nvPr/>
        </p:nvCxnSpPr>
        <p:spPr>
          <a:xfrm>
            <a:off x="2209808" y="2381807"/>
            <a:ext cx="296055" cy="25382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6">
            <a:extLst>
              <a:ext uri="{FF2B5EF4-FFF2-40B4-BE49-F238E27FC236}">
                <a16:creationId xmlns:a16="http://schemas.microsoft.com/office/drawing/2014/main" id="{4023D365-1E29-4B4B-B880-614750C444D8}"/>
              </a:ext>
            </a:extLst>
          </p:cNvPr>
          <p:cNvCxnSpPr>
            <a:cxnSpLocks/>
            <a:stCxn id="32" idx="3"/>
            <a:endCxn id="33" idx="1"/>
          </p:cNvCxnSpPr>
          <p:nvPr/>
        </p:nvCxnSpPr>
        <p:spPr>
          <a:xfrm flipV="1">
            <a:off x="3953662" y="2355863"/>
            <a:ext cx="254930" cy="27976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36">
            <a:extLst>
              <a:ext uri="{FF2B5EF4-FFF2-40B4-BE49-F238E27FC236}">
                <a16:creationId xmlns:a16="http://schemas.microsoft.com/office/drawing/2014/main" id="{A5E69686-D0FA-460C-B209-3CE1A882BE7A}"/>
              </a:ext>
            </a:extLst>
          </p:cNvPr>
          <p:cNvCxnSpPr>
            <a:cxnSpLocks/>
            <a:stCxn id="32" idx="3"/>
            <a:endCxn id="35" idx="1"/>
          </p:cNvCxnSpPr>
          <p:nvPr/>
        </p:nvCxnSpPr>
        <p:spPr>
          <a:xfrm>
            <a:off x="3953662" y="2635632"/>
            <a:ext cx="254930" cy="22700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36">
            <a:extLst>
              <a:ext uri="{FF2B5EF4-FFF2-40B4-BE49-F238E27FC236}">
                <a16:creationId xmlns:a16="http://schemas.microsoft.com/office/drawing/2014/main" id="{5D51318F-0710-4FF8-A6DA-97C2DB96032A}"/>
              </a:ext>
            </a:extLst>
          </p:cNvPr>
          <p:cNvCxnSpPr>
            <a:cxnSpLocks/>
            <a:stCxn id="35" idx="3"/>
            <a:endCxn id="36" idx="1"/>
          </p:cNvCxnSpPr>
          <p:nvPr/>
        </p:nvCxnSpPr>
        <p:spPr>
          <a:xfrm flipV="1">
            <a:off x="5656392" y="2635632"/>
            <a:ext cx="301826" cy="22700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36">
            <a:extLst>
              <a:ext uri="{FF2B5EF4-FFF2-40B4-BE49-F238E27FC236}">
                <a16:creationId xmlns:a16="http://schemas.microsoft.com/office/drawing/2014/main" id="{6A5B4976-98A2-417B-ADF2-6297D8B54864}"/>
              </a:ext>
            </a:extLst>
          </p:cNvPr>
          <p:cNvCxnSpPr>
            <a:cxnSpLocks/>
            <a:stCxn id="33" idx="3"/>
            <a:endCxn id="36" idx="1"/>
          </p:cNvCxnSpPr>
          <p:nvPr/>
        </p:nvCxnSpPr>
        <p:spPr>
          <a:xfrm>
            <a:off x="5656392" y="2355863"/>
            <a:ext cx="301826" cy="27976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36">
            <a:extLst>
              <a:ext uri="{FF2B5EF4-FFF2-40B4-BE49-F238E27FC236}">
                <a16:creationId xmlns:a16="http://schemas.microsoft.com/office/drawing/2014/main" id="{A20293B1-5FF5-40CC-A128-DCCD77ECB024}"/>
              </a:ext>
            </a:extLst>
          </p:cNvPr>
          <p:cNvCxnSpPr>
            <a:cxnSpLocks/>
            <a:stCxn id="36" idx="3"/>
            <a:endCxn id="19" idx="1"/>
          </p:cNvCxnSpPr>
          <p:nvPr/>
        </p:nvCxnSpPr>
        <p:spPr>
          <a:xfrm>
            <a:off x="7406018" y="2635632"/>
            <a:ext cx="301826" cy="1"/>
          </a:xfrm>
          <a:prstGeom prst="straightConnector1">
            <a:avLst/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36">
            <a:extLst>
              <a:ext uri="{FF2B5EF4-FFF2-40B4-BE49-F238E27FC236}">
                <a16:creationId xmlns:a16="http://schemas.microsoft.com/office/drawing/2014/main" id="{11E79AD8-AA57-49C8-9FEA-0AFD9BC7C3FD}"/>
              </a:ext>
            </a:extLst>
          </p:cNvPr>
          <p:cNvCxnSpPr>
            <a:cxnSpLocks/>
            <a:stCxn id="21" idx="2"/>
            <a:endCxn id="8" idx="1"/>
          </p:cNvCxnSpPr>
          <p:nvPr/>
        </p:nvCxnSpPr>
        <p:spPr>
          <a:xfrm rot="16200000" flipH="1">
            <a:off x="1720249" y="2844739"/>
            <a:ext cx="491129" cy="959810"/>
          </a:xfrm>
          <a:prstGeom prst="bentConnector2">
            <a:avLst/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36">
            <a:extLst>
              <a:ext uri="{FF2B5EF4-FFF2-40B4-BE49-F238E27FC236}">
                <a16:creationId xmlns:a16="http://schemas.microsoft.com/office/drawing/2014/main" id="{8CBFB2A2-2F30-4C1D-AA8F-57F9A67567E0}"/>
              </a:ext>
            </a:extLst>
          </p:cNvPr>
          <p:cNvCxnSpPr>
            <a:cxnSpLocks/>
            <a:stCxn id="21" idx="2"/>
            <a:endCxn id="14" idx="1"/>
          </p:cNvCxnSpPr>
          <p:nvPr/>
        </p:nvCxnSpPr>
        <p:spPr>
          <a:xfrm rot="16200000" flipH="1">
            <a:off x="1473804" y="3091184"/>
            <a:ext cx="984019" cy="959810"/>
          </a:xfrm>
          <a:prstGeom prst="bentConnector2">
            <a:avLst/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36">
            <a:extLst>
              <a:ext uri="{FF2B5EF4-FFF2-40B4-BE49-F238E27FC236}">
                <a16:creationId xmlns:a16="http://schemas.microsoft.com/office/drawing/2014/main" id="{A20C3004-4FB3-4DEB-BEAF-A3516B56A55C}"/>
              </a:ext>
            </a:extLst>
          </p:cNvPr>
          <p:cNvCxnSpPr>
            <a:cxnSpLocks/>
            <a:stCxn id="14" idx="3"/>
            <a:endCxn id="13" idx="1"/>
          </p:cNvCxnSpPr>
          <p:nvPr/>
        </p:nvCxnSpPr>
        <p:spPr>
          <a:xfrm flipV="1">
            <a:off x="3893517" y="3805871"/>
            <a:ext cx="269714" cy="25722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36">
            <a:extLst>
              <a:ext uri="{FF2B5EF4-FFF2-40B4-BE49-F238E27FC236}">
                <a16:creationId xmlns:a16="http://schemas.microsoft.com/office/drawing/2014/main" id="{FA36AFA9-C029-4376-AA2A-A8340C9F68ED}"/>
              </a:ext>
            </a:extLst>
          </p:cNvPr>
          <p:cNvCxnSpPr>
            <a:cxnSpLocks/>
            <a:stCxn id="8" idx="3"/>
            <a:endCxn id="13" idx="1"/>
          </p:cNvCxnSpPr>
          <p:nvPr/>
        </p:nvCxnSpPr>
        <p:spPr>
          <a:xfrm>
            <a:off x="3893517" y="3570209"/>
            <a:ext cx="269714" cy="23566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36">
            <a:extLst>
              <a:ext uri="{FF2B5EF4-FFF2-40B4-BE49-F238E27FC236}">
                <a16:creationId xmlns:a16="http://schemas.microsoft.com/office/drawing/2014/main" id="{0E41E46A-7CDD-4235-8495-7BE1257D07EF}"/>
              </a:ext>
            </a:extLst>
          </p:cNvPr>
          <p:cNvCxnSpPr>
            <a:cxnSpLocks/>
            <a:stCxn id="13" idx="3"/>
            <a:endCxn id="15" idx="1"/>
          </p:cNvCxnSpPr>
          <p:nvPr/>
        </p:nvCxnSpPr>
        <p:spPr>
          <a:xfrm>
            <a:off x="5611032" y="3805872"/>
            <a:ext cx="347187" cy="1"/>
          </a:xfrm>
          <a:prstGeom prst="straightConnector1">
            <a:avLst/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36">
            <a:extLst>
              <a:ext uri="{FF2B5EF4-FFF2-40B4-BE49-F238E27FC236}">
                <a16:creationId xmlns:a16="http://schemas.microsoft.com/office/drawing/2014/main" id="{EC1A33DE-F41D-444F-927A-C10F7FC0EA76}"/>
              </a:ext>
            </a:extLst>
          </p:cNvPr>
          <p:cNvCxnSpPr>
            <a:cxnSpLocks/>
            <a:stCxn id="19" idx="2"/>
            <a:endCxn id="23" idx="0"/>
          </p:cNvCxnSpPr>
          <p:nvPr/>
        </p:nvCxnSpPr>
        <p:spPr>
          <a:xfrm>
            <a:off x="8431744" y="2826133"/>
            <a:ext cx="0" cy="713039"/>
          </a:xfrm>
          <a:prstGeom prst="straightConnector1">
            <a:avLst/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36">
            <a:extLst>
              <a:ext uri="{FF2B5EF4-FFF2-40B4-BE49-F238E27FC236}">
                <a16:creationId xmlns:a16="http://schemas.microsoft.com/office/drawing/2014/main" id="{8B20649B-0B54-48A7-9535-7AFA23A860D4}"/>
              </a:ext>
            </a:extLst>
          </p:cNvPr>
          <p:cNvCxnSpPr>
            <a:cxnSpLocks/>
            <a:stCxn id="23" idx="2"/>
            <a:endCxn id="29" idx="0"/>
          </p:cNvCxnSpPr>
          <p:nvPr/>
        </p:nvCxnSpPr>
        <p:spPr>
          <a:xfrm>
            <a:off x="8431744" y="4072572"/>
            <a:ext cx="0" cy="293637"/>
          </a:xfrm>
          <a:prstGeom prst="straightConnector1">
            <a:avLst/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36">
            <a:extLst>
              <a:ext uri="{FF2B5EF4-FFF2-40B4-BE49-F238E27FC236}">
                <a16:creationId xmlns:a16="http://schemas.microsoft.com/office/drawing/2014/main" id="{36F97706-7215-45F5-97EA-EAB1C47835E7}"/>
              </a:ext>
            </a:extLst>
          </p:cNvPr>
          <p:cNvCxnSpPr>
            <a:cxnSpLocks/>
            <a:stCxn id="15" idx="3"/>
            <a:endCxn id="23" idx="1"/>
          </p:cNvCxnSpPr>
          <p:nvPr/>
        </p:nvCxnSpPr>
        <p:spPr>
          <a:xfrm flipV="1">
            <a:off x="7406018" y="3805872"/>
            <a:ext cx="301826" cy="1"/>
          </a:xfrm>
          <a:prstGeom prst="straightConnector1">
            <a:avLst/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99D7B290-8EAD-404B-A564-2361738D8729}"/>
              </a:ext>
            </a:extLst>
          </p:cNvPr>
          <p:cNvSpPr txBox="1"/>
          <p:nvPr/>
        </p:nvSpPr>
        <p:spPr>
          <a:xfrm>
            <a:off x="691669" y="1604034"/>
            <a:ext cx="28076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100" dirty="0"/>
              <a:t>Paisaje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B4093E1-BEB4-4341-9CB7-7530416FBEC7}"/>
              </a:ext>
            </a:extLst>
          </p:cNvPr>
          <p:cNvSpPr txBox="1"/>
          <p:nvPr/>
        </p:nvSpPr>
        <p:spPr>
          <a:xfrm>
            <a:off x="691668" y="4452400"/>
            <a:ext cx="28076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100" dirty="0"/>
              <a:t>Finca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E12C5645-899D-4533-8931-1298485A49A0}"/>
              </a:ext>
            </a:extLst>
          </p:cNvPr>
          <p:cNvSpPr/>
          <p:nvPr/>
        </p:nvSpPr>
        <p:spPr>
          <a:xfrm>
            <a:off x="2581995" y="5072563"/>
            <a:ext cx="1447800" cy="533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100" b="1" dirty="0" err="1"/>
              <a:t>Info</a:t>
            </a:r>
            <a:r>
              <a:rPr lang="es-EC" sz="1100" b="1" dirty="0"/>
              <a:t> escala de finca</a:t>
            </a:r>
          </a:p>
        </p:txBody>
      </p:sp>
      <p:cxnSp>
        <p:nvCxnSpPr>
          <p:cNvPr id="95" name="Straight Arrow Connector 36">
            <a:extLst>
              <a:ext uri="{FF2B5EF4-FFF2-40B4-BE49-F238E27FC236}">
                <a16:creationId xmlns:a16="http://schemas.microsoft.com/office/drawing/2014/main" id="{363EF37B-F66B-4C6E-AC33-E1E103E76B6C}"/>
              </a:ext>
            </a:extLst>
          </p:cNvPr>
          <p:cNvCxnSpPr>
            <a:cxnSpLocks/>
            <a:stCxn id="16" idx="3"/>
            <a:endCxn id="94" idx="1"/>
          </p:cNvCxnSpPr>
          <p:nvPr/>
        </p:nvCxnSpPr>
        <p:spPr>
          <a:xfrm flipV="1">
            <a:off x="2209807" y="5339264"/>
            <a:ext cx="372188" cy="1"/>
          </a:xfrm>
          <a:prstGeom prst="straightConnector1">
            <a:avLst/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36">
            <a:extLst>
              <a:ext uri="{FF2B5EF4-FFF2-40B4-BE49-F238E27FC236}">
                <a16:creationId xmlns:a16="http://schemas.microsoft.com/office/drawing/2014/main" id="{2BE09228-4D0D-46DF-9614-D81F1C14A09A}"/>
              </a:ext>
            </a:extLst>
          </p:cNvPr>
          <p:cNvCxnSpPr>
            <a:cxnSpLocks/>
            <a:stCxn id="94" idx="2"/>
            <a:endCxn id="25" idx="0"/>
          </p:cNvCxnSpPr>
          <p:nvPr/>
        </p:nvCxnSpPr>
        <p:spPr>
          <a:xfrm rot="5400000">
            <a:off x="2216770" y="4875100"/>
            <a:ext cx="358262" cy="181998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36">
            <a:extLst>
              <a:ext uri="{FF2B5EF4-FFF2-40B4-BE49-F238E27FC236}">
                <a16:creationId xmlns:a16="http://schemas.microsoft.com/office/drawing/2014/main" id="{31B0F66C-7999-45B9-9798-2F01030B0C11}"/>
              </a:ext>
            </a:extLst>
          </p:cNvPr>
          <p:cNvCxnSpPr>
            <a:cxnSpLocks/>
            <a:stCxn id="94" idx="2"/>
            <a:endCxn id="24" idx="0"/>
          </p:cNvCxnSpPr>
          <p:nvPr/>
        </p:nvCxnSpPr>
        <p:spPr>
          <a:xfrm rot="5400000">
            <a:off x="3126764" y="5785094"/>
            <a:ext cx="358262" cy="127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Picture 104">
            <a:extLst>
              <a:ext uri="{FF2B5EF4-FFF2-40B4-BE49-F238E27FC236}">
                <a16:creationId xmlns:a16="http://schemas.microsoft.com/office/drawing/2014/main" id="{A6E9401C-B877-40E3-9BEF-56A25D1541E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lum bright="20000"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4155" y="4072572"/>
            <a:ext cx="2667846" cy="2785428"/>
          </a:xfrm>
          <a:prstGeom prst="rect">
            <a:avLst/>
          </a:prstGeom>
        </p:spPr>
      </p:pic>
      <p:sp>
        <p:nvSpPr>
          <p:cNvPr id="44" name="Line 2">
            <a:extLst>
              <a:ext uri="{FF2B5EF4-FFF2-40B4-BE49-F238E27FC236}">
                <a16:creationId xmlns:a16="http://schemas.microsoft.com/office/drawing/2014/main" id="{72A37073-5759-4110-AFBA-16EDE0C5B98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1600"/>
            <a:ext cx="12192000" cy="0"/>
          </a:xfrm>
          <a:prstGeom prst="line">
            <a:avLst/>
          </a:prstGeom>
          <a:noFill/>
          <a:ln w="57150" cmpd="thinThick">
            <a:solidFill>
              <a:schemeClr val="accent3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es-EC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F5F24AC9-F953-4F55-A2C7-5D08E47A8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732" y="293688"/>
            <a:ext cx="8305800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s-EC" sz="2700" dirty="0">
                <a:solidFill>
                  <a:srgbClr val="000000"/>
                </a:solidFill>
                <a:latin typeface="Comic Sans MS" pitchFamily="66" charset="0"/>
              </a:rPr>
              <a:t>Métodos</a:t>
            </a:r>
          </a:p>
        </p:txBody>
      </p:sp>
    </p:spTree>
    <p:extLst>
      <p:ext uri="{BB962C8B-B14F-4D97-AF65-F5344CB8AC3E}">
        <p14:creationId xmlns:p14="http://schemas.microsoft.com/office/powerpoint/2010/main" val="3977095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1C9931-FD78-4FE5-85E5-076898E5E2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1" y="99646"/>
            <a:ext cx="7915835" cy="33293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4CDF5E-F88C-491B-AFA0-F6E8841503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8713" y="2609849"/>
            <a:ext cx="1247775" cy="8191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D9734C-BB77-4949-9952-998C5F9FEB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562" y="2609850"/>
            <a:ext cx="1143000" cy="819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B55034-76FB-42C2-8AC4-10EB841D85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3812" y="4052048"/>
            <a:ext cx="4619682" cy="22896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463B9C-35D0-4A1D-AF61-CB8EDB5C9C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6163" y="3754272"/>
            <a:ext cx="2816731" cy="28474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D6BA23-53F4-46EB-A064-4A93C360BF1E}"/>
              </a:ext>
            </a:extLst>
          </p:cNvPr>
          <p:cNvSpPr txBox="1"/>
          <p:nvPr/>
        </p:nvSpPr>
        <p:spPr>
          <a:xfrm>
            <a:off x="8399090" y="5754536"/>
            <a:ext cx="1215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dirty="0"/>
              <a:t>AUC = 0.75</a:t>
            </a:r>
          </a:p>
        </p:txBody>
      </p:sp>
    </p:spTree>
    <p:extLst>
      <p:ext uri="{BB962C8B-B14F-4D97-AF65-F5344CB8AC3E}">
        <p14:creationId xmlns:p14="http://schemas.microsoft.com/office/powerpoint/2010/main" val="493524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E59DF1A-17DA-4C5F-8673-D5E4D19C65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0" y="1534511"/>
            <a:ext cx="9144000" cy="476118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7773B06-F14D-4E3B-9D60-2BBE66863CC3}"/>
              </a:ext>
            </a:extLst>
          </p:cNvPr>
          <p:cNvSpPr/>
          <p:nvPr/>
        </p:nvSpPr>
        <p:spPr>
          <a:xfrm>
            <a:off x="2511977" y="2690654"/>
            <a:ext cx="781200" cy="746236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6EDC40-1AE2-4975-AB27-674F341313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7493" y="4424856"/>
            <a:ext cx="3634285" cy="22510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AD9B09-8DEF-4AEC-8D2A-630E05C961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6616" y="4827161"/>
            <a:ext cx="1000808" cy="96773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C83B289-BEA4-4AEE-A37B-21A5D73AD5AA}"/>
              </a:ext>
            </a:extLst>
          </p:cNvPr>
          <p:cNvSpPr/>
          <p:nvPr/>
        </p:nvSpPr>
        <p:spPr>
          <a:xfrm>
            <a:off x="8046512" y="3258207"/>
            <a:ext cx="1107998" cy="462456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9" name="Line 2">
            <a:extLst>
              <a:ext uri="{FF2B5EF4-FFF2-40B4-BE49-F238E27FC236}">
                <a16:creationId xmlns:a16="http://schemas.microsoft.com/office/drawing/2014/main" id="{010818C8-50D0-4BCE-AECF-564C629A67F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1600"/>
            <a:ext cx="12192000" cy="0"/>
          </a:xfrm>
          <a:prstGeom prst="line">
            <a:avLst/>
          </a:prstGeom>
          <a:noFill/>
          <a:ln w="57150" cmpd="thinThick">
            <a:solidFill>
              <a:schemeClr val="accent3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es-EC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257533D3-3272-486F-9ACD-9CF5681A1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732" y="293688"/>
            <a:ext cx="8305800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2700" dirty="0">
                <a:solidFill>
                  <a:srgbClr val="000000"/>
                </a:solidFill>
                <a:latin typeface="Comic Sans MS" pitchFamily="66" charset="0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2719613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5E284D-01F0-475E-B287-37D0D636B45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345"/>
            <a:ext cx="12192000" cy="681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047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8042F51-394C-4906-8105-92620B434B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6" r="2284" b="4198"/>
          <a:stretch/>
        </p:blipFill>
        <p:spPr>
          <a:xfrm>
            <a:off x="3054569" y="1420998"/>
            <a:ext cx="6159062" cy="5437003"/>
          </a:xfrm>
          <a:prstGeom prst="rect">
            <a:avLst/>
          </a:prstGeom>
        </p:spPr>
      </p:pic>
      <p:sp>
        <p:nvSpPr>
          <p:cNvPr id="5" name="Line 2">
            <a:extLst>
              <a:ext uri="{FF2B5EF4-FFF2-40B4-BE49-F238E27FC236}">
                <a16:creationId xmlns:a16="http://schemas.microsoft.com/office/drawing/2014/main" id="{EE1D9A23-4077-4A3F-9AB5-EA4355B6018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1600"/>
            <a:ext cx="12192000" cy="0"/>
          </a:xfrm>
          <a:prstGeom prst="line">
            <a:avLst/>
          </a:prstGeom>
          <a:noFill/>
          <a:ln w="57150" cmpd="thinThick">
            <a:solidFill>
              <a:schemeClr val="accent3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es-EC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24B885E-214D-4F86-8E64-CE373467E8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732" y="293688"/>
            <a:ext cx="8305800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2700" dirty="0">
                <a:solidFill>
                  <a:srgbClr val="000000"/>
                </a:solidFill>
                <a:latin typeface="Comic Sans MS" pitchFamily="66" charset="0"/>
              </a:rPr>
              <a:t>Farm restoration plans</a:t>
            </a:r>
          </a:p>
        </p:txBody>
      </p:sp>
    </p:spTree>
    <p:extLst>
      <p:ext uri="{BB962C8B-B14F-4D97-AF65-F5344CB8AC3E}">
        <p14:creationId xmlns:p14="http://schemas.microsoft.com/office/powerpoint/2010/main" val="2212119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FF24AD3F-C64D-43B6-9379-311568ACD04E}"/>
              </a:ext>
            </a:extLst>
          </p:cNvPr>
          <p:cNvSpPr txBox="1">
            <a:spLocks/>
          </p:cNvSpPr>
          <p:nvPr/>
        </p:nvSpPr>
        <p:spPr>
          <a:xfrm>
            <a:off x="875354" y="1568201"/>
            <a:ext cx="9708563" cy="2323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Char char="à"/>
            </a:pPr>
            <a:r>
              <a:rPr lang="es-EC" sz="1900" dirty="0">
                <a:latin typeface="Arial"/>
                <a:cs typeface="Arial"/>
              </a:rPr>
              <a:t>Herramienta proporciona un </a:t>
            </a:r>
            <a:r>
              <a:rPr lang="es-EC" sz="1900" dirty="0">
                <a:solidFill>
                  <a:srgbClr val="7030A0"/>
                </a:solidFill>
                <a:latin typeface="Arial"/>
                <a:cs typeface="Arial"/>
              </a:rPr>
              <a:t>marco flexible </a:t>
            </a:r>
            <a:r>
              <a:rPr lang="es-EC" sz="1900" dirty="0">
                <a:latin typeface="Arial"/>
                <a:cs typeface="Arial"/>
              </a:rPr>
              <a:t>para integrar información existente sobre uso del suelo, topografía, accesibilidad.</a:t>
            </a:r>
          </a:p>
          <a:p>
            <a:pPr>
              <a:buFont typeface="Wingdings" charset="0"/>
              <a:buChar char="à"/>
            </a:pPr>
            <a:endParaRPr lang="es-EC" sz="1900" dirty="0">
              <a:latin typeface="Arial"/>
              <a:cs typeface="Arial"/>
            </a:endParaRPr>
          </a:p>
          <a:p>
            <a:pPr>
              <a:buFont typeface="Wingdings" charset="0"/>
              <a:buChar char="à"/>
            </a:pPr>
            <a:r>
              <a:rPr lang="es-EC" sz="1900" dirty="0">
                <a:latin typeface="Arial"/>
                <a:cs typeface="Arial"/>
              </a:rPr>
              <a:t>Puede adaptarse para </a:t>
            </a:r>
            <a:r>
              <a:rPr lang="es-EC" sz="1900" dirty="0">
                <a:solidFill>
                  <a:srgbClr val="7030A0"/>
                </a:solidFill>
                <a:latin typeface="Arial"/>
                <a:cs typeface="Arial"/>
              </a:rPr>
              <a:t>otros objetivos de manejo</a:t>
            </a:r>
            <a:r>
              <a:rPr lang="es-EC" sz="1900" dirty="0">
                <a:latin typeface="Arial"/>
                <a:cs typeface="Arial"/>
              </a:rPr>
              <a:t> del territorio, </a:t>
            </a:r>
            <a:r>
              <a:rPr lang="es-EC" sz="1900" dirty="0" err="1">
                <a:latin typeface="Arial"/>
                <a:cs typeface="Arial"/>
              </a:rPr>
              <a:t>e.g</a:t>
            </a:r>
            <a:r>
              <a:rPr lang="es-EC" sz="1900" dirty="0">
                <a:latin typeface="Arial"/>
                <a:cs typeface="Arial"/>
              </a:rPr>
              <a:t>. relacionados con prioridades de conservación, provisión de servicios hídricos, pero…...</a:t>
            </a:r>
          </a:p>
          <a:p>
            <a:pPr>
              <a:buFont typeface="Wingdings" charset="0"/>
              <a:buChar char="à"/>
            </a:pPr>
            <a:endParaRPr lang="es-EC" sz="1900" dirty="0">
              <a:latin typeface="Arial"/>
              <a:cs typeface="Arial"/>
            </a:endParaRPr>
          </a:p>
          <a:p>
            <a:pPr>
              <a:buFont typeface="Wingdings" charset="0"/>
              <a:buChar char="à"/>
            </a:pPr>
            <a:endParaRPr lang="es-EC" sz="1700" dirty="0">
              <a:latin typeface="Arial"/>
              <a:cs typeface="Arial"/>
            </a:endParaRP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6E6AB1FF-13B1-418F-8803-E48039FBD013}"/>
              </a:ext>
            </a:extLst>
          </p:cNvPr>
          <p:cNvSpPr txBox="1">
            <a:spLocks/>
          </p:cNvSpPr>
          <p:nvPr/>
        </p:nvSpPr>
        <p:spPr>
          <a:xfrm>
            <a:off x="875354" y="3494474"/>
            <a:ext cx="5094521" cy="2910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Char char="à"/>
            </a:pPr>
            <a:r>
              <a:rPr lang="es-EC" sz="1900" dirty="0">
                <a:latin typeface="Arial"/>
                <a:cs typeface="Arial"/>
              </a:rPr>
              <a:t>Omisión de algunos </a:t>
            </a:r>
            <a:r>
              <a:rPr lang="es-EC" sz="1900" dirty="0">
                <a:solidFill>
                  <a:srgbClr val="7030A0"/>
                </a:solidFill>
                <a:latin typeface="Arial"/>
                <a:cs typeface="Arial"/>
              </a:rPr>
              <a:t>procesos importantes </a:t>
            </a:r>
            <a:r>
              <a:rPr lang="es-EC" sz="1900" dirty="0">
                <a:latin typeface="Arial"/>
                <a:cs typeface="Arial"/>
              </a:rPr>
              <a:t>requiere validación adecuada en campo.</a:t>
            </a:r>
          </a:p>
          <a:p>
            <a:pPr marL="0" indent="0">
              <a:buNone/>
            </a:pPr>
            <a:endParaRPr lang="es-EC" sz="1900" dirty="0">
              <a:latin typeface="Arial"/>
              <a:cs typeface="Arial"/>
            </a:endParaRPr>
          </a:p>
          <a:p>
            <a:pPr>
              <a:buFont typeface="Wingdings" charset="0"/>
              <a:buChar char="à"/>
            </a:pPr>
            <a:r>
              <a:rPr lang="es-EC" sz="1900" dirty="0">
                <a:latin typeface="Arial"/>
                <a:cs typeface="Arial"/>
              </a:rPr>
              <a:t>Desarrollar una herramienta para facilitar </a:t>
            </a:r>
            <a:r>
              <a:rPr lang="es-EC" sz="1900" dirty="0">
                <a:solidFill>
                  <a:srgbClr val="7030A0"/>
                </a:solidFill>
                <a:latin typeface="Arial"/>
                <a:cs typeface="Arial"/>
              </a:rPr>
              <a:t>visualización</a:t>
            </a:r>
            <a:r>
              <a:rPr lang="es-EC" sz="1900" dirty="0">
                <a:latin typeface="Arial"/>
                <a:cs typeface="Arial"/>
              </a:rPr>
              <a:t> de escenarios alternativos.</a:t>
            </a:r>
          </a:p>
          <a:p>
            <a:pPr marL="0" indent="0">
              <a:buNone/>
            </a:pPr>
            <a:endParaRPr lang="es-EC" sz="1900" dirty="0">
              <a:latin typeface="Arial"/>
              <a:cs typeface="Arial"/>
            </a:endParaRPr>
          </a:p>
          <a:p>
            <a:pPr>
              <a:buFont typeface="Wingdings" charset="0"/>
              <a:buChar char="à"/>
            </a:pPr>
            <a:r>
              <a:rPr lang="es-EC" sz="1900" dirty="0">
                <a:latin typeface="Arial"/>
                <a:cs typeface="Arial"/>
              </a:rPr>
              <a:t>Incluir </a:t>
            </a:r>
            <a:r>
              <a:rPr lang="es-EC" sz="1900" dirty="0">
                <a:solidFill>
                  <a:srgbClr val="7030A0"/>
                </a:solidFill>
                <a:latin typeface="Arial"/>
                <a:cs typeface="Arial"/>
              </a:rPr>
              <a:t>patrones históricos </a:t>
            </a:r>
            <a:r>
              <a:rPr lang="es-EC" sz="1900" dirty="0">
                <a:latin typeface="Arial"/>
                <a:cs typeface="Arial"/>
              </a:rPr>
              <a:t>de CCUT e impactos futuros de CC. </a:t>
            </a:r>
          </a:p>
          <a:p>
            <a:pPr>
              <a:buFont typeface="Wingdings" charset="0"/>
              <a:buChar char="à"/>
            </a:pPr>
            <a:endParaRPr lang="es-EC" sz="1700" dirty="0">
              <a:latin typeface="Arial"/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53C327-C414-484C-9332-D499B85317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198"/>
          <a:stretch/>
        </p:blipFill>
        <p:spPr>
          <a:xfrm>
            <a:off x="6427799" y="3279228"/>
            <a:ext cx="5743174" cy="3557753"/>
          </a:xfrm>
          <a:prstGeom prst="rect">
            <a:avLst/>
          </a:prstGeom>
        </p:spPr>
      </p:pic>
      <p:sp>
        <p:nvSpPr>
          <p:cNvPr id="10" name="Line 2">
            <a:extLst>
              <a:ext uri="{FF2B5EF4-FFF2-40B4-BE49-F238E27FC236}">
                <a16:creationId xmlns:a16="http://schemas.microsoft.com/office/drawing/2014/main" id="{8737F75A-7BFD-42DC-8BFB-54845AC270C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1600"/>
            <a:ext cx="12192000" cy="0"/>
          </a:xfrm>
          <a:prstGeom prst="line">
            <a:avLst/>
          </a:prstGeom>
          <a:noFill/>
          <a:ln w="57150" cmpd="thinThick">
            <a:solidFill>
              <a:schemeClr val="accent3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es-EC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829761A1-AF72-4058-A5D3-187521F0D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732" y="293688"/>
            <a:ext cx="8305800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s-EC" sz="2700">
                <a:solidFill>
                  <a:srgbClr val="000000"/>
                </a:solidFill>
                <a:latin typeface="Comic Sans MS" pitchFamily="66" charset="0"/>
              </a:rPr>
              <a:t>Conclusiones, próximos pasos</a:t>
            </a:r>
          </a:p>
        </p:txBody>
      </p:sp>
    </p:spTree>
    <p:extLst>
      <p:ext uri="{BB962C8B-B14F-4D97-AF65-F5344CB8AC3E}">
        <p14:creationId xmlns:p14="http://schemas.microsoft.com/office/powerpoint/2010/main" val="1360764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67484" y="1712882"/>
            <a:ext cx="4358916" cy="15121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/>
              <a:t>Gracias!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135560" y="332656"/>
            <a:ext cx="8532440" cy="1224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s-ES">
              <a:solidFill>
                <a:prstClr val="white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723EB46-044A-468B-9C99-EB7F5F14C00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9201" y="0"/>
            <a:ext cx="479227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02297" y="4411063"/>
            <a:ext cx="4224103" cy="477054"/>
          </a:xfrm>
          <a:prstGeom prst="rect">
            <a:avLst/>
          </a:prstGeom>
          <a:solidFill>
            <a:schemeClr val="accent3">
              <a:lumMod val="40000"/>
              <a:lumOff val="60000"/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2500" dirty="0">
                <a:hlinkClick r:id="rId6"/>
              </a:rPr>
              <a:t>manuel.peralvo@condesan.org</a:t>
            </a:r>
            <a:r>
              <a:rPr lang="es-EC" sz="25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027581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8.3|0.9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(081214) Template Presentación Bosques Andino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(081214) Template Presentación Bosques Andino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4279</TotalTime>
  <Words>632</Words>
  <Application>Microsoft Office PowerPoint</Application>
  <PresentationFormat>Widescreen</PresentationFormat>
  <Paragraphs>142</Paragraphs>
  <Slides>18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ＭＳ Ｐゴシック</vt:lpstr>
      <vt:lpstr>Arial</vt:lpstr>
      <vt:lpstr>Calibri</vt:lpstr>
      <vt:lpstr>Comic Sans MS</vt:lpstr>
      <vt:lpstr>Wingdings</vt:lpstr>
      <vt:lpstr>Tema de Office</vt:lpstr>
      <vt:lpstr>1_(081214) Template Presentación Bosques Andinos</vt:lpstr>
      <vt:lpstr>2_(081214) Template Presentación Bosques Andinos</vt:lpstr>
      <vt:lpstr>Identificación y priorización de áreas para la restauración ecológica: vínculos con planificación territorial a escala de paisaje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Veronica Galmez Marquez</dc:creator>
  <cp:lastModifiedBy>Manuel Felipe Peralvo</cp:lastModifiedBy>
  <cp:revision>291</cp:revision>
  <cp:lastPrinted>2017-09-07T19:09:58Z</cp:lastPrinted>
  <dcterms:created xsi:type="dcterms:W3CDTF">2014-09-01T22:16:46Z</dcterms:created>
  <dcterms:modified xsi:type="dcterms:W3CDTF">2017-11-28T16:14:46Z</dcterms:modified>
</cp:coreProperties>
</file>