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2.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sldIdLst>
    <p:sldId id="322" r:id="rId2"/>
    <p:sldId id="334" r:id="rId3"/>
    <p:sldId id="288" r:id="rId4"/>
    <p:sldId id="335" r:id="rId5"/>
    <p:sldId id="336" r:id="rId6"/>
    <p:sldId id="337" r:id="rId7"/>
    <p:sldId id="338" r:id="rId8"/>
    <p:sldId id="339" r:id="rId9"/>
    <p:sldId id="340" r:id="rId10"/>
    <p:sldId id="341" r:id="rId11"/>
    <p:sldId id="342" r:id="rId12"/>
    <p:sldId id="331" r:id="rId13"/>
    <p:sldId id="326" r:id="rId14"/>
    <p:sldId id="316" r:id="rId15"/>
    <p:sldId id="317" r:id="rId16"/>
    <p:sldId id="318" r:id="rId17"/>
    <p:sldId id="319" r:id="rId18"/>
    <p:sldId id="328" r:id="rId19"/>
    <p:sldId id="321" r:id="rId20"/>
    <p:sldId id="305" r:id="rId21"/>
    <p:sldId id="323" r:id="rId22"/>
    <p:sldId id="306" r:id="rId23"/>
    <p:sldId id="307" r:id="rId24"/>
    <p:sldId id="308" r:id="rId25"/>
    <p:sldId id="309" r:id="rId26"/>
    <p:sldId id="286" r:id="rId27"/>
    <p:sldId id="332" r:id="rId28"/>
    <p:sldId id="257" r:id="rId29"/>
    <p:sldId id="260" r:id="rId30"/>
    <p:sldId id="280" r:id="rId31"/>
    <p:sldId id="268" r:id="rId32"/>
    <p:sldId id="265" r:id="rId33"/>
    <p:sldId id="266" r:id="rId34"/>
    <p:sldId id="270" r:id="rId35"/>
    <p:sldId id="267" r:id="rId36"/>
    <p:sldId id="283" r:id="rId37"/>
    <p:sldId id="282" r:id="rId38"/>
    <p:sldId id="271" r:id="rId39"/>
    <p:sldId id="272" r:id="rId40"/>
    <p:sldId id="279" r:id="rId41"/>
    <p:sldId id="333" r:id="rId42"/>
    <p:sldId id="275" r:id="rId43"/>
    <p:sldId id="276" r:id="rId44"/>
    <p:sldId id="277" r:id="rId45"/>
    <p:sldId id="324" r:id="rId46"/>
    <p:sldId id="325" r:id="rId47"/>
    <p:sldId id="284"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h-lan Mathez" initials="SLM" lastIdx="3" clrIdx="0"/>
  <p:cmAuthor id="1" name="Robiglio, Valentina (ICRAF)" initials="RV(" lastIdx="2"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5" d="100"/>
          <a:sy n="65" d="100"/>
        </p:scale>
        <p:origin x="-145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10-18T20:06:59.440" idx="3">
    <p:pos x="-11" y="1"/>
    <p:text>"Climate change" smaller, does not only affect the "ecosystem", but affects the whole socio-ecological system. Add also other potential shocks (market fluctuation, policy changes). </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17-10-18T17:08:56.242" idx="2">
    <p:pos x="5520" y="624"/>
    <p:text>also
it allows  to identify knowledge gaps and discuss priority research needs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DE0B89-A45B-4A94-A424-A7C0F1FB7178}" type="datetimeFigureOut">
              <a:rPr lang="en-US" smtClean="0"/>
              <a:t>11/28/2017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3A955E-BD11-4E0D-8422-6E29B69832C5}" type="slidenum">
              <a:rPr lang="en-US" smtClean="0"/>
              <a:t>‹#›</a:t>
            </a:fld>
            <a:endParaRPr lang="en-US"/>
          </a:p>
        </p:txBody>
      </p:sp>
    </p:spTree>
    <p:extLst>
      <p:ext uri="{BB962C8B-B14F-4D97-AF65-F5344CB8AC3E}">
        <p14:creationId xmlns:p14="http://schemas.microsoft.com/office/powerpoint/2010/main" val="3482652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_ENREF_4"/><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_ENREF_5"/></Relationships>
</file>

<file path=ppt/notesSlides/_rels/notesSlide4.xml.rels><?xml version="1.0" encoding="UTF-8" standalone="yes"?>
<Relationships xmlns="http://schemas.openxmlformats.org/package/2006/relationships"><Relationship Id="rId3" Type="http://schemas.openxmlformats.org/officeDocument/2006/relationships/hyperlink" Target="#_ENREF_4"/><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_ENREF_5"/></Relationships>
</file>

<file path=ppt/notesSlides/_rels/notesSlide5.xml.rels><?xml version="1.0" encoding="UTF-8" standalone="yes"?>
<Relationships xmlns="http://schemas.openxmlformats.org/package/2006/relationships"><Relationship Id="rId3" Type="http://schemas.openxmlformats.org/officeDocument/2006/relationships/hyperlink" Target="#_ENREF_10"/><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7F3FB59-9106-470F-AFE7-69D476FD2748}" type="slidenum">
              <a:rPr lang="en-US" altLang="en-US"/>
              <a:pPr>
                <a:spcBef>
                  <a:spcPct val="0"/>
                </a:spcBef>
              </a:pPr>
              <a:t>5</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Smallholders plant or tend high value timber, fastgrowing</a:t>
            </a:r>
          </a:p>
          <a:p>
            <a:pPr eaLnBrk="1" hangingPunct="1">
              <a:spcBef>
                <a:spcPct val="0"/>
              </a:spcBef>
            </a:pPr>
            <a:r>
              <a:rPr lang="en-US" altLang="en-US" smtClean="0"/>
              <a:t>timber or non timber forest products (NTFP)</a:t>
            </a:r>
          </a:p>
          <a:p>
            <a:pPr eaLnBrk="1" hangingPunct="1">
              <a:spcBef>
                <a:spcPct val="0"/>
              </a:spcBef>
            </a:pPr>
            <a:r>
              <a:rPr lang="en-US" altLang="en-US" smtClean="0"/>
              <a:t>in single or few species plantations or natural stands,</a:t>
            </a:r>
          </a:p>
          <a:p>
            <a:pPr eaLnBrk="1" hangingPunct="1">
              <a:spcBef>
                <a:spcPct val="0"/>
              </a:spcBef>
            </a:pPr>
            <a:r>
              <a:rPr lang="en-US" altLang="en-US" smtClean="0"/>
              <a:t>intercropped agroforestry fields, enrichment plantings in</a:t>
            </a:r>
          </a:p>
          <a:p>
            <a:pPr eaLnBrk="1" hangingPunct="1">
              <a:spcBef>
                <a:spcPct val="0"/>
              </a:spcBef>
            </a:pPr>
            <a:r>
              <a:rPr lang="en-US" altLang="en-US" smtClean="0"/>
              <a:t>residual and secondary forests, homegardens, or as dispersed</a:t>
            </a:r>
          </a:p>
          <a:p>
            <a:pPr eaLnBrk="1" hangingPunct="1">
              <a:spcBef>
                <a:spcPct val="0"/>
              </a:spcBef>
            </a:pPr>
            <a:r>
              <a:rPr lang="en-US" altLang="en-US" smtClean="0"/>
              <a:t>trees with no clearly identifiable arrangement (Anderson</a:t>
            </a:r>
          </a:p>
          <a:p>
            <a:pPr eaLnBrk="1" hangingPunct="1">
              <a:spcBef>
                <a:spcPct val="0"/>
              </a:spcBef>
            </a:pPr>
            <a:r>
              <a:rPr lang="en-US" altLang="en-US" smtClean="0"/>
              <a:t>1950, Nair 1985).</a:t>
            </a:r>
          </a:p>
          <a:p>
            <a:pPr eaLnBrk="1" hangingPunct="1">
              <a:spcBef>
                <a:spcPct val="0"/>
              </a:spcBef>
            </a:pPr>
            <a:r>
              <a:rPr lang="en-US" altLang="en-US" smtClean="0"/>
              <a:t>Smallholders grow</a:t>
            </a:r>
          </a:p>
          <a:p>
            <a:pPr eaLnBrk="1" hangingPunct="1">
              <a:spcBef>
                <a:spcPct val="0"/>
              </a:spcBef>
            </a:pPr>
            <a:r>
              <a:rPr lang="en-US" altLang="en-US" smtClean="0"/>
              <a:t>trees under various establishment schemes: (1) local or</a:t>
            </a:r>
          </a:p>
          <a:p>
            <a:pPr eaLnBrk="1" hangingPunct="1">
              <a:spcBef>
                <a:spcPct val="0"/>
              </a:spcBef>
            </a:pPr>
            <a:r>
              <a:rPr lang="en-US" altLang="en-US" smtClean="0"/>
              <a:t>smallholder devised tree growing schemes (smallholders</a:t>
            </a:r>
          </a:p>
          <a:p>
            <a:pPr eaLnBrk="1" hangingPunct="1">
              <a:spcBef>
                <a:spcPct val="0"/>
              </a:spcBef>
            </a:pPr>
            <a:r>
              <a:rPr lang="en-US" altLang="en-US" smtClean="0"/>
              <a:t>schemes) , where smallholders implement tree growing</a:t>
            </a:r>
          </a:p>
          <a:p>
            <a:pPr eaLnBrk="1" hangingPunct="1">
              <a:spcBef>
                <a:spcPct val="0"/>
              </a:spcBef>
            </a:pPr>
            <a:r>
              <a:rPr lang="en-US" altLang="en-US" smtClean="0"/>
              <a:t>as traditional practices or locally developed management</a:t>
            </a:r>
          </a:p>
          <a:p>
            <a:pPr eaLnBrk="1" hangingPunct="1">
              <a:spcBef>
                <a:spcPct val="0"/>
              </a:spcBef>
            </a:pPr>
            <a:r>
              <a:rPr lang="en-US" altLang="en-US" smtClean="0"/>
              <a:t>systems; (2) donor programs or projects (donor driven</a:t>
            </a:r>
          </a:p>
          <a:p>
            <a:pPr eaLnBrk="1" hangingPunct="1">
              <a:spcBef>
                <a:spcPct val="0"/>
              </a:spcBef>
            </a:pPr>
            <a:r>
              <a:rPr lang="en-US" altLang="en-US" smtClean="0"/>
              <a:t>schemes), where tree planting is promoted by NGOs</a:t>
            </a:r>
          </a:p>
          <a:p>
            <a:pPr eaLnBrk="1" hangingPunct="1">
              <a:spcBef>
                <a:spcPct val="0"/>
              </a:spcBef>
            </a:pPr>
            <a:r>
              <a:rPr lang="en-US" altLang="en-US" smtClean="0"/>
              <a:t>or governmental extension agencies, often financed by</a:t>
            </a:r>
          </a:p>
          <a:p>
            <a:pPr eaLnBrk="1" hangingPunct="1">
              <a:spcBef>
                <a:spcPct val="0"/>
              </a:spcBef>
            </a:pPr>
            <a:r>
              <a:rPr lang="en-US" altLang="en-US" smtClean="0"/>
              <a:t>international donors, governmental programs, research</a:t>
            </a:r>
          </a:p>
          <a:p>
            <a:pPr eaLnBrk="1" hangingPunct="1">
              <a:spcBef>
                <a:spcPct val="0"/>
              </a:spcBef>
            </a:pPr>
            <a:r>
              <a:rPr lang="en-US" altLang="en-US" smtClean="0"/>
              <a:t>organizations or banks; and,</a:t>
            </a:r>
          </a:p>
          <a:p>
            <a:pPr eaLnBrk="1" hangingPunct="1">
              <a:spcBef>
                <a:spcPct val="0"/>
              </a:spcBef>
            </a:pPr>
            <a:r>
              <a:rPr lang="en-US" altLang="en-US" smtClean="0"/>
              <a:t>The f﻿ield assessment revealed that the different</a:t>
            </a:r>
          </a:p>
          <a:p>
            <a:pPr eaLnBrk="1" hangingPunct="1">
              <a:spcBef>
                <a:spcPct val="0"/>
              </a:spcBef>
            </a:pPr>
            <a:r>
              <a:rPr lang="en-US" altLang="en-US" smtClean="0"/>
              <a:t>establishment schemes correlated with specific specific tree</a:t>
            </a:r>
          </a:p>
          <a:p>
            <a:pPr eaLnBrk="1" hangingPunct="1">
              <a:spcBef>
                <a:spcPct val="0"/>
              </a:spcBef>
            </a:pPr>
            <a:r>
              <a:rPr lang="en-US" altLang="en-US" smtClean="0"/>
              <a:t>establishment techniques. In 91 per cent of the initiatives</a:t>
            </a:r>
          </a:p>
          <a:p>
            <a:pPr eaLnBrk="1" hangingPunct="1">
              <a:spcBef>
                <a:spcPct val="0"/>
              </a:spcBef>
            </a:pPr>
            <a:r>
              <a:rPr lang="en-US" altLang="en-US" smtClean="0"/>
              <a:t>under donor driven schemes seedlings came from nurseries</a:t>
            </a:r>
          </a:p>
          <a:p>
            <a:pPr eaLnBrk="1" hangingPunct="1">
              <a:spcBef>
                <a:spcPct val="0"/>
              </a:spcBef>
            </a:pPr>
            <a:r>
              <a:rPr lang="en-US" altLang="en-US" smtClean="0"/>
              <a:t>and were transplanted in polyethylene bags. In contrast,</a:t>
            </a:r>
          </a:p>
          <a:p>
            <a:pPr eaLnBrk="1" hangingPunct="1">
              <a:spcBef>
                <a:spcPct val="0"/>
              </a:spcBef>
            </a:pPr>
            <a:r>
              <a:rPr lang="en-US" altLang="en-US" smtClean="0"/>
              <a:t>smallholders planted seedlings from nurseries in only 26 per</a:t>
            </a:r>
          </a:p>
          <a:p>
            <a:pPr eaLnBrk="1" hangingPunct="1">
              <a:spcBef>
                <a:spcPct val="0"/>
              </a:spcBef>
            </a:pPr>
            <a:r>
              <a:rPr lang="en-US" altLang="en-US" smtClean="0"/>
              <a:t>cent of the cases. In 32 per cent of the cases they protected</a:t>
            </a:r>
          </a:p>
          <a:p>
            <a:pPr eaLnBrk="1" hangingPunct="1">
              <a:spcBef>
                <a:spcPct val="0"/>
              </a:spcBef>
            </a:pPr>
            <a:r>
              <a:rPr lang="en-US" altLang="en-US" smtClean="0"/>
              <a:t>or transplanted naturally regenerated seedlings and in 42</a:t>
            </a:r>
          </a:p>
          <a:p>
            <a:pPr eaLnBrk="1" hangingPunct="1">
              <a:spcBef>
                <a:spcPct val="0"/>
              </a:spcBef>
            </a:pPr>
            <a:r>
              <a:rPr lang="en-US" altLang="en-US" smtClean="0"/>
              <a:t>per cent they combined planting and protecting natural</a:t>
            </a:r>
          </a:p>
          <a:p>
            <a:pPr eaLnBrk="1" hangingPunct="1">
              <a:spcBef>
                <a:spcPct val="0"/>
              </a:spcBef>
            </a:pPr>
            <a:r>
              <a:rPr lang="en-US" altLang="en-US" smtClean="0"/>
              <a:t>regeneration. In both schemes single-species plantations</a:t>
            </a:r>
          </a:p>
          <a:p>
            <a:pPr eaLnBrk="1" hangingPunct="1">
              <a:spcBef>
                <a:spcPct val="0"/>
              </a:spcBef>
            </a:pPr>
            <a:r>
              <a:rPr lang="en-US" altLang="en-US" smtClean="0"/>
              <a:t>were often combined with agricultural crops like cassava</a:t>
            </a:r>
          </a:p>
          <a:p>
            <a:pPr eaLnBrk="1" hangingPunct="1">
              <a:spcBef>
                <a:spcPct val="0"/>
              </a:spcBef>
            </a:pPr>
            <a:r>
              <a:rPr lang="it-IT" altLang="en-US" smtClean="0"/>
              <a:t>(</a:t>
            </a:r>
            <a:r>
              <a:rPr lang="it-IT" altLang="en-US" i="1" smtClean="0"/>
              <a:t>Manihot esculenta </a:t>
            </a:r>
            <a:r>
              <a:rPr lang="it-IT" altLang="en-US" smtClean="0"/>
              <a:t>L.), sweet potato (</a:t>
            </a:r>
            <a:r>
              <a:rPr lang="it-IT" altLang="en-US" i="1" smtClean="0"/>
              <a:t>Ipomea batatas </a:t>
            </a:r>
            <a:r>
              <a:rPr lang="it-IT" altLang="en-US" smtClean="0"/>
              <a:t>(L.)</a:t>
            </a:r>
          </a:p>
          <a:p>
            <a:pPr eaLnBrk="1" hangingPunct="1">
              <a:spcBef>
                <a:spcPct val="0"/>
              </a:spcBef>
            </a:pPr>
            <a:r>
              <a:rPr lang="en-US" altLang="en-US" smtClean="0"/>
              <a:t>Lamb) and corn during the first one to two years.</a:t>
            </a:r>
          </a:p>
          <a:p>
            <a:pPr eaLnBrk="1" hangingPunct="1">
              <a:spcBef>
                <a:spcPct val="0"/>
              </a:spcBef>
            </a:pPr>
            <a:r>
              <a:rPr lang="en-US" altLang="en-US" smtClean="0"/>
              <a:t>Smallholders apply a wide range of techniques to grow</a:t>
            </a:r>
          </a:p>
          <a:p>
            <a:pPr eaLnBrk="1" hangingPunct="1">
              <a:spcBef>
                <a:spcPct val="0"/>
              </a:spcBef>
            </a:pPr>
            <a:r>
              <a:rPr lang="en-US" altLang="en-US" smtClean="0"/>
              <a:t>trees, including planting, transplanting, leaving remnant</a:t>
            </a:r>
          </a:p>
          <a:p>
            <a:pPr eaLnBrk="1" hangingPunct="1">
              <a:spcBef>
                <a:spcPct val="0"/>
              </a:spcBef>
            </a:pPr>
            <a:r>
              <a:rPr lang="en-US" altLang="en-US" smtClean="0"/>
              <a:t>trees and protecting natural regeneration. Donor driven</a:t>
            </a:r>
          </a:p>
          <a:p>
            <a:pPr eaLnBrk="1" hangingPunct="1">
              <a:spcBef>
                <a:spcPct val="0"/>
              </a:spcBef>
            </a:pPr>
            <a:r>
              <a:rPr lang="en-US" altLang="en-US" smtClean="0"/>
              <a:t>schemes concentrate on the planting of seedlings from</a:t>
            </a:r>
          </a:p>
          <a:p>
            <a:pPr eaLnBrk="1" hangingPunct="1">
              <a:spcBef>
                <a:spcPct val="0"/>
              </a:spcBef>
            </a:pPr>
            <a:r>
              <a:rPr lang="en-US" altLang="en-US" smtClean="0"/>
              <a:t>nurseries. Smallholders tend to provide a regular low-input</a:t>
            </a:r>
          </a:p>
          <a:p>
            <a:pPr eaLnBrk="1" hangingPunct="1">
              <a:spcBef>
                <a:spcPct val="0"/>
              </a:spcBef>
            </a:pPr>
            <a:r>
              <a:rPr lang="en-US" altLang="en-US" smtClean="0"/>
              <a:t>maintenance in their own schemes. In donor driven schemes</a:t>
            </a:r>
          </a:p>
          <a:p>
            <a:pPr eaLnBrk="1" hangingPunct="1">
              <a:spcBef>
                <a:spcPct val="0"/>
              </a:spcBef>
            </a:pPr>
            <a:r>
              <a:rPr lang="en-US" altLang="en-US" smtClean="0"/>
              <a:t>they rarely continue regular plot maintenance, once external</a:t>
            </a:r>
          </a:p>
          <a:p>
            <a:pPr eaLnBrk="1" hangingPunct="1">
              <a:spcBef>
                <a:spcPct val="0"/>
              </a:spcBef>
            </a:pPr>
            <a:r>
              <a:rPr lang="en-US" altLang="en-US" smtClean="0"/>
              <a:t>support stops.</a:t>
            </a:r>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E1CFA37-84A2-4874-B413-88F578F4AADA}" type="slidenum">
              <a:rPr lang="en-US" altLang="en-US"/>
              <a:pPr>
                <a:spcBef>
                  <a:spcPct val="0"/>
                </a:spcBef>
              </a:pPr>
              <a:t>6</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The forest transition curve  provided  the organizational framework to draw hypothesis on the social-ecological dynamics in degradation processes where  percentage and spatial configuration of forest cover are intended as the outcome of actors’ decision making and interventions.  In each deforestation context  specialization strategies of smallholders will depend on available natural, human, social, physical, and financial assets(</a:t>
            </a:r>
            <a:r>
              <a:rPr lang="en-US" altLang="en-US" smtClean="0">
                <a:hlinkClick r:id="rId3" action="ppaction://hlinkfile" tooltip="Scoones, 1998 #218"/>
              </a:rPr>
              <a:t>Scoones, 1998</a:t>
            </a:r>
            <a:r>
              <a:rPr lang="en-US" altLang="en-US" smtClean="0"/>
              <a:t>; </a:t>
            </a:r>
            <a:r>
              <a:rPr lang="en-US" altLang="en-US" smtClean="0">
                <a:hlinkClick r:id="rId4" action="ppaction://hlinkfile" tooltip="van Noordwijk, 2011 #219"/>
              </a:rPr>
              <a:t>van Noordwijk et al., 2011</a:t>
            </a:r>
            <a:r>
              <a:rPr lang="en-US" altLang="en-US" smtClean="0"/>
              <a:t>), and economic returns associated with different land uses will affect decisions to maintain standing forest or convert it. </a:t>
            </a:r>
            <a:endParaRPr lang="en-GB" altLang="en-US" smtClean="0"/>
          </a:p>
          <a:p>
            <a:pPr eaLnBrk="1" hangingPunct="1">
              <a:spcBef>
                <a:spcPct val="0"/>
              </a:spcBef>
            </a:pPr>
            <a:endParaRPr lang="en-GB" altLang="en-US"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68602CA-28DA-4AB9-AAAB-C233039BD28F}" type="slidenum">
              <a:rPr lang="en-GB" altLang="en-US"/>
              <a:pPr>
                <a:spcBef>
                  <a:spcPct val="0"/>
                </a:spcBef>
              </a:pPr>
              <a:t>8</a:t>
            </a:fld>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In each deforestation context  specialization strategies of smallholders will depend on available natural, human, social, physical, and financial assets(</a:t>
            </a:r>
            <a:r>
              <a:rPr lang="en-US" altLang="en-US" smtClean="0">
                <a:hlinkClick r:id="rId3" action="ppaction://hlinkfile" tooltip="Scoones, 1998 #218"/>
              </a:rPr>
              <a:t>Scoones, 1998</a:t>
            </a:r>
            <a:r>
              <a:rPr lang="en-US" altLang="en-US" smtClean="0"/>
              <a:t>; </a:t>
            </a:r>
            <a:r>
              <a:rPr lang="en-US" altLang="en-US" smtClean="0">
                <a:hlinkClick r:id="rId4" action="ppaction://hlinkfile" tooltip="van Noordwijk, 2011 #219"/>
              </a:rPr>
              <a:t>van Noordwijk et al., 2011</a:t>
            </a:r>
            <a:r>
              <a:rPr lang="en-US" altLang="en-US" smtClean="0"/>
              <a:t>), and economic returns associated with different land uses will affect decisions to maintain standing forest or convert it. </a:t>
            </a:r>
            <a:endParaRPr lang="en-GB" altLang="en-US" smtClean="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C5547FC-84A7-4B50-A393-3F6187642954}" type="slidenum">
              <a:rPr lang="en-GB" altLang="en-US"/>
              <a:pPr>
                <a:spcBef>
                  <a:spcPct val="0"/>
                </a:spcBef>
              </a:pPr>
              <a:t>9</a:t>
            </a:fld>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pt-BR"/>
              <a:t>The concept of 'option' refers to technologies (technical recommendations, agronomic practices, etc.), delivery mechanisms associated to technologies (dissemination of technologies, commercialization of products), policies, and institutional architecture that farmers can benefit of to meet their objectives (</a:t>
            </a:r>
            <a:r>
              <a:rPr lang="en-GB" altLang="pt-BR">
                <a:hlinkClick r:id="rId3" action="ppaction://hlinkfile" tooltip="Nelson, 2014 #216"/>
              </a:rPr>
              <a:t>Nelson &amp; Coe, 2014</a:t>
            </a:r>
            <a:r>
              <a:rPr lang="en-GB" altLang="pt-BR"/>
              <a:t>).</a:t>
            </a:r>
            <a:r>
              <a:rPr lang="en-US" altLang="pt-BR"/>
              <a:t> </a:t>
            </a:r>
          </a:p>
          <a:p>
            <a:pPr eaLnBrk="1" hangingPunct="1"/>
            <a:r>
              <a:rPr lang="en-GB" altLang="pt-BR"/>
              <a:t>Davis et al. (2013) defined the management swing potential of a crop as the effect of a practice on the overall environmental outcome of a crop production system (chain). For crops that have a high management swing potential, a single change in practice can reverse the net emissions of the entire production chain (Davis </a:t>
            </a:r>
            <a:r>
              <a:rPr lang="en-GB" altLang="pt-BR" i="1"/>
              <a:t>op.cit</a:t>
            </a:r>
            <a:r>
              <a:rPr lang="en-GB" altLang="pt-BR"/>
              <a:t>).  This is the case for agroforestry practices (Sinclair 1999) that associated to a crop can originate systems of varying biodiversity and carbon stocking capacity. </a:t>
            </a:r>
          </a:p>
          <a:p>
            <a:pPr eaLnBrk="1" hangingPunct="1"/>
            <a:r>
              <a:rPr lang="en-GB" altLang="pt-BR"/>
              <a:t> Context is the local combination of drivers and conditions that determines the performance of a technology and ultimately its adoption. It is a multidimensional concept that includes soils</a:t>
            </a:r>
            <a:r>
              <a:rPr lang="en-US" altLang="pt-BR"/>
              <a:t>, climate, farming system, planting niche, resource availability and institutions whose micro-scale variation can define different scaling domains and adoption and ultimately implementation outcomes. And this builds purely on</a:t>
            </a:r>
            <a:r>
              <a:rPr lang="en-GB" altLang="pt-BR"/>
              <a:t> integrated natural resource management and farming systems research approaches, but goes beyond these in several ways in particular if we start thinking at reducing deforestation and …as the others potential outcome of a production system</a:t>
            </a:r>
            <a:endParaRPr lang="en-US" altLang="pt-BR"/>
          </a:p>
          <a:p>
            <a:pPr eaLnBrk="1" hangingPunct="1"/>
            <a:r>
              <a:rPr lang="en-US" altLang="pt-BR"/>
              <a:t> </a:t>
            </a:r>
          </a:p>
          <a:p>
            <a:pPr eaLnBrk="1" hangingPunct="1"/>
            <a:r>
              <a:rPr lang="en-US" altLang="pt-BR"/>
              <a:t> </a:t>
            </a:r>
            <a:endParaRPr lang="es-PE" altLang="pt-BR"/>
          </a:p>
          <a:p>
            <a:pPr eaLnBrk="1" hangingPunct="1">
              <a:spcBef>
                <a:spcPct val="0"/>
              </a:spcBef>
            </a:pPr>
            <a:r>
              <a:rPr lang="en-GB" altLang="pt-BR"/>
              <a:t>'O</a:t>
            </a:r>
            <a:r>
              <a:rPr lang="en-US" altLang="pt-BR"/>
              <a:t>ption by Context' (OxC) is an approach to scale up agroforestry, developed by Coe et al. </a:t>
            </a:r>
            <a:r>
              <a:rPr lang="en-US" altLang="pt-BR" i="1"/>
              <a:t>(op.cit</a:t>
            </a:r>
            <a:r>
              <a:rPr lang="en-US" altLang="pt-BR"/>
              <a:t>) that</a:t>
            </a:r>
            <a:r>
              <a:rPr lang="en-GB" altLang="pt-BR"/>
              <a:t>. This integration occurs through a process that aims at progressive refinement of </a:t>
            </a:r>
            <a:r>
              <a:rPr lang="en-GB" altLang="pt-BR" i="1"/>
              <a:t>best-fit</a:t>
            </a:r>
            <a:r>
              <a:rPr lang="en-GB" altLang="pt-BR"/>
              <a:t> technologies so that they match sites and farmers' circumstances.  These include simultaneously consider integrating action across sectors, across scales of governance and management, and amongst actors</a:t>
            </a:r>
            <a:r>
              <a:rPr lang="en-US" altLang="pt-BR"/>
              <a:t> </a:t>
            </a:r>
            <a:r>
              <a:rPr lang="en-GB" altLang="pt-BR"/>
              <a:t>. </a:t>
            </a:r>
            <a:endParaRPr lang="en-US" altLang="pt-BR"/>
          </a:p>
          <a:p>
            <a:pPr eaLnBrk="1" hangingPunct="1"/>
            <a:endParaRPr lang="en-US" altLang="pt-BR"/>
          </a:p>
        </p:txBody>
      </p:sp>
      <p:sp>
        <p:nvSpPr>
          <p:cNvPr id="614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defRPr>
            </a:lvl1pPr>
            <a:lvl2pPr marL="742950" indent="-285750">
              <a:spcBef>
                <a:spcPct val="30000"/>
              </a:spcBef>
              <a:defRPr sz="1200">
                <a:solidFill>
                  <a:schemeClr val="tx1"/>
                </a:solidFill>
                <a:latin typeface="Calibri" charset="0"/>
              </a:defRPr>
            </a:lvl2pPr>
            <a:lvl3pPr marL="1143000" indent="-228600">
              <a:spcBef>
                <a:spcPct val="30000"/>
              </a:spcBef>
              <a:defRPr sz="1200">
                <a:solidFill>
                  <a:schemeClr val="tx1"/>
                </a:solidFill>
                <a:latin typeface="Calibri" charset="0"/>
              </a:defRPr>
            </a:lvl3pPr>
            <a:lvl4pPr marL="1600200" indent="-228600">
              <a:spcBef>
                <a:spcPct val="30000"/>
              </a:spcBef>
              <a:defRPr sz="1200">
                <a:solidFill>
                  <a:schemeClr val="tx1"/>
                </a:solidFill>
                <a:latin typeface="Calibri" charset="0"/>
              </a:defRPr>
            </a:lvl4pPr>
            <a:lvl5pPr marL="2057400" indent="-22860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a:spcBef>
                <a:spcPct val="0"/>
              </a:spcBef>
            </a:pPr>
            <a:fld id="{692A740D-A436-1445-8D8C-DB13A81838BD}" type="slidenum">
              <a:rPr lang="en-US" altLang="pt-BR">
                <a:ea typeface="Arial" charset="0"/>
                <a:cs typeface="Arial" charset="0"/>
              </a:rPr>
              <a:pPr>
                <a:spcBef>
                  <a:spcPct val="0"/>
                </a:spcBef>
              </a:pPr>
              <a:t>10</a:t>
            </a:fld>
            <a:endParaRPr lang="en-US" altLang="pt-BR">
              <a:ea typeface="Arial" charset="0"/>
              <a:cs typeface="Arial" charset="0"/>
            </a:endParaRPr>
          </a:p>
        </p:txBody>
      </p:sp>
    </p:spTree>
    <p:extLst>
      <p:ext uri="{BB962C8B-B14F-4D97-AF65-F5344CB8AC3E}">
        <p14:creationId xmlns:p14="http://schemas.microsoft.com/office/powerpoint/2010/main" val="75990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pt-BR"/>
              <a:t>We presented progresses to the inter-sectorial inter-ministerial working group from 2014 to early 2015 in 4 different meetings. </a:t>
            </a:r>
            <a:r>
              <a:rPr lang="en-GB" altLang="pt-BR"/>
              <a:t>During 2014-2015 ICRAF researchers also took advantage of many opportunities of interactions with individual ministry officials in meetings and workshops organized on specific research or policy themes in relation to REDD+ and agricultural NAMAs development. </a:t>
            </a:r>
            <a:endParaRPr lang="en-US" altLang="pt-BR"/>
          </a:p>
          <a:p>
            <a:pPr eaLnBrk="1" hangingPunct="1"/>
            <a:r>
              <a:rPr lang="en-GB" altLang="pt-BR"/>
              <a:t> </a:t>
            </a:r>
            <a:endParaRPr lang="en-US" altLang="pt-BR"/>
          </a:p>
          <a:p>
            <a:pPr eaLnBrk="1" hangingPunct="1"/>
            <a:r>
              <a:rPr lang="en-US" altLang="pt-BR"/>
              <a:t>generic agroforestry practices with supplementary details of tree species, farmniche</a:t>
            </a:r>
          </a:p>
          <a:p>
            <a:pPr eaLnBrk="1" hangingPunct="1"/>
            <a:r>
              <a:rPr lang="en-US" altLang="pt-BR"/>
              <a:t>locations and spatial arrangements potentially involved in different locations</a:t>
            </a:r>
            <a:endParaRPr lang="en-GB" altLang="pt-BR"/>
          </a:p>
        </p:txBody>
      </p:sp>
      <p:sp>
        <p:nvSpPr>
          <p:cNvPr id="8196"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defRPr>
            </a:lvl1pPr>
            <a:lvl2pPr marL="742950" indent="-285750">
              <a:spcBef>
                <a:spcPct val="30000"/>
              </a:spcBef>
              <a:defRPr sz="1200">
                <a:solidFill>
                  <a:schemeClr val="tx1"/>
                </a:solidFill>
                <a:latin typeface="Calibri" charset="0"/>
              </a:defRPr>
            </a:lvl2pPr>
            <a:lvl3pPr marL="1143000" indent="-228600">
              <a:spcBef>
                <a:spcPct val="30000"/>
              </a:spcBef>
              <a:defRPr sz="1200">
                <a:solidFill>
                  <a:schemeClr val="tx1"/>
                </a:solidFill>
                <a:latin typeface="Calibri" charset="0"/>
              </a:defRPr>
            </a:lvl3pPr>
            <a:lvl4pPr marL="1600200" indent="-228600">
              <a:spcBef>
                <a:spcPct val="30000"/>
              </a:spcBef>
              <a:defRPr sz="1200">
                <a:solidFill>
                  <a:schemeClr val="tx1"/>
                </a:solidFill>
                <a:latin typeface="Calibri" charset="0"/>
              </a:defRPr>
            </a:lvl4pPr>
            <a:lvl5pPr marL="2057400" indent="-22860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a:spcBef>
                <a:spcPct val="0"/>
              </a:spcBef>
            </a:pPr>
            <a:fld id="{399325B3-842B-664A-9E40-D015FC8DDBCE}" type="slidenum">
              <a:rPr lang="en-US" altLang="pt-BR">
                <a:ea typeface="Arial" charset="0"/>
                <a:cs typeface="Arial" charset="0"/>
              </a:rPr>
              <a:pPr>
                <a:spcBef>
                  <a:spcPct val="0"/>
                </a:spcBef>
              </a:pPr>
              <a:t>11</a:t>
            </a:fld>
            <a:endParaRPr lang="en-US" altLang="pt-BR">
              <a:ea typeface="Arial" charset="0"/>
              <a:cs typeface="Arial" charset="0"/>
            </a:endParaRPr>
          </a:p>
        </p:txBody>
      </p:sp>
    </p:spTree>
    <p:extLst>
      <p:ext uri="{BB962C8B-B14F-4D97-AF65-F5344CB8AC3E}">
        <p14:creationId xmlns:p14="http://schemas.microsoft.com/office/powerpoint/2010/main" val="751653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160009-FB42-4BEB-AD2F-71D450EEFC91}" type="slidenum">
              <a:rPr lang="en-US" smtClean="0"/>
              <a:t>12</a:t>
            </a:fld>
            <a:endParaRPr lang="en-US"/>
          </a:p>
        </p:txBody>
      </p:sp>
    </p:spTree>
    <p:extLst>
      <p:ext uri="{BB962C8B-B14F-4D97-AF65-F5344CB8AC3E}">
        <p14:creationId xmlns:p14="http://schemas.microsoft.com/office/powerpoint/2010/main" val="182470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extLst>
          </p:cNvPr>
          <p:cNvSpPr>
            <a:spLocks noGrp="1"/>
          </p:cNvSpPr>
          <p:nvPr>
            <p:ph type="body" idx="1"/>
          </p:nvPr>
        </p:nvSpPr>
        <p:spPr/>
        <p:txBody>
          <a:bodyPr/>
          <a:lstStyle/>
          <a:p>
            <a:pPr eaLnBrk="1" fontAlgn="auto" hangingPunct="1">
              <a:spcBef>
                <a:spcPts val="0"/>
              </a:spcBef>
              <a:spcAft>
                <a:spcPts val="0"/>
              </a:spcAft>
              <a:defRPr/>
            </a:pPr>
            <a:r>
              <a:rPr lang="es-PE" dirty="0" err="1"/>
              <a:t>Provide</a:t>
            </a:r>
            <a:r>
              <a:rPr lang="es-PE" dirty="0"/>
              <a:t> </a:t>
            </a:r>
            <a:r>
              <a:rPr lang="es-PE" dirty="0" err="1"/>
              <a:t>the</a:t>
            </a:r>
            <a:r>
              <a:rPr lang="es-PE" dirty="0"/>
              <a:t> </a:t>
            </a:r>
            <a:r>
              <a:rPr lang="es-PE" dirty="0" err="1"/>
              <a:t>background</a:t>
            </a:r>
            <a:r>
              <a:rPr lang="es-PE" dirty="0"/>
              <a:t> </a:t>
            </a:r>
            <a:r>
              <a:rPr lang="es-PE" dirty="0" err="1"/>
              <a:t>knowledge</a:t>
            </a:r>
            <a:r>
              <a:rPr lang="es-PE" dirty="0"/>
              <a:t> </a:t>
            </a:r>
            <a:r>
              <a:rPr lang="es-PE" dirty="0" err="1"/>
              <a:t>to</a:t>
            </a:r>
            <a:endParaRPr lang="es-PE" dirty="0"/>
          </a:p>
          <a:p>
            <a:pPr eaLnBrk="1" fontAlgn="auto" hangingPunct="1">
              <a:spcBef>
                <a:spcPts val="0"/>
              </a:spcBef>
              <a:spcAft>
                <a:spcPts val="0"/>
              </a:spcAft>
              <a:defRPr/>
            </a:pPr>
            <a:endParaRPr lang="es-PE" dirty="0"/>
          </a:p>
          <a:p>
            <a:pPr marL="514350" indent="-514350" eaLnBrk="1" fontAlgn="auto" hangingPunct="1">
              <a:spcBef>
                <a:spcPts val="0"/>
              </a:spcBef>
              <a:spcAft>
                <a:spcPts val="0"/>
              </a:spcAft>
              <a:buFontTx/>
              <a:buAutoNum type="arabicParenR"/>
              <a:defRPr/>
            </a:pPr>
            <a:r>
              <a:rPr lang="es-PE" dirty="0" err="1"/>
              <a:t>understand</a:t>
            </a:r>
            <a:r>
              <a:rPr lang="es-PE" dirty="0"/>
              <a:t> </a:t>
            </a:r>
            <a:r>
              <a:rPr lang="es-PE" dirty="0" err="1"/>
              <a:t>the</a:t>
            </a:r>
            <a:r>
              <a:rPr lang="es-PE" dirty="0"/>
              <a:t> socio-</a:t>
            </a:r>
            <a:r>
              <a:rPr lang="es-PE" dirty="0" err="1"/>
              <a:t>ecological</a:t>
            </a:r>
            <a:r>
              <a:rPr lang="es-PE" dirty="0"/>
              <a:t> </a:t>
            </a:r>
            <a:r>
              <a:rPr lang="es-PE" dirty="0" err="1"/>
              <a:t>context</a:t>
            </a:r>
            <a:r>
              <a:rPr lang="es-PE" dirty="0"/>
              <a:t> in </a:t>
            </a:r>
            <a:r>
              <a:rPr lang="es-PE" dirty="0" err="1"/>
              <a:t>the</a:t>
            </a:r>
            <a:r>
              <a:rPr lang="es-PE" dirty="0"/>
              <a:t> </a:t>
            </a:r>
            <a:r>
              <a:rPr lang="es-PE" dirty="0" err="1"/>
              <a:t>priority</a:t>
            </a:r>
            <a:r>
              <a:rPr lang="es-PE" dirty="0"/>
              <a:t> </a:t>
            </a:r>
            <a:r>
              <a:rPr lang="es-PE" dirty="0" err="1"/>
              <a:t>area</a:t>
            </a:r>
            <a:endParaRPr lang="es-PE" dirty="0"/>
          </a:p>
          <a:p>
            <a:pPr eaLnBrk="1" fontAlgn="auto" hangingPunct="1">
              <a:spcBef>
                <a:spcPts val="0"/>
              </a:spcBef>
              <a:spcAft>
                <a:spcPts val="0"/>
              </a:spcAft>
              <a:defRPr/>
            </a:pPr>
            <a:endParaRPr lang="es-PE" dirty="0"/>
          </a:p>
          <a:p>
            <a:pPr eaLnBrk="1" fontAlgn="auto" hangingPunct="1">
              <a:spcBef>
                <a:spcPts val="0"/>
              </a:spcBef>
              <a:spcAft>
                <a:spcPts val="0"/>
              </a:spcAft>
              <a:defRPr/>
            </a:pPr>
            <a:r>
              <a:rPr lang="es-PE" dirty="0"/>
              <a:t>2) </a:t>
            </a:r>
            <a:r>
              <a:rPr lang="es-PE" dirty="0" err="1"/>
              <a:t>Identify</a:t>
            </a:r>
            <a:r>
              <a:rPr lang="es-PE" dirty="0"/>
              <a:t> </a:t>
            </a:r>
            <a:r>
              <a:rPr lang="es-PE" dirty="0" err="1"/>
              <a:t>key</a:t>
            </a:r>
            <a:r>
              <a:rPr lang="es-PE" dirty="0"/>
              <a:t> </a:t>
            </a:r>
            <a:r>
              <a:rPr lang="es-PE" dirty="0" err="1"/>
              <a:t>biophysical</a:t>
            </a:r>
            <a:r>
              <a:rPr lang="es-PE" dirty="0"/>
              <a:t> </a:t>
            </a:r>
            <a:r>
              <a:rPr lang="es-PE" dirty="0" err="1"/>
              <a:t>or</a:t>
            </a:r>
            <a:r>
              <a:rPr lang="es-PE" dirty="0"/>
              <a:t> socio </a:t>
            </a:r>
            <a:r>
              <a:rPr lang="es-PE" dirty="0" err="1"/>
              <a:t>economic</a:t>
            </a:r>
            <a:r>
              <a:rPr lang="es-PE" dirty="0"/>
              <a:t>, cultural and </a:t>
            </a:r>
            <a:r>
              <a:rPr lang="es-PE" dirty="0" err="1"/>
              <a:t>institutional</a:t>
            </a:r>
            <a:r>
              <a:rPr lang="es-PE" dirty="0"/>
              <a:t> </a:t>
            </a:r>
            <a:r>
              <a:rPr lang="es-PE" dirty="0" err="1"/>
              <a:t>aspects</a:t>
            </a:r>
            <a:r>
              <a:rPr lang="es-PE" dirty="0"/>
              <a:t> at </a:t>
            </a:r>
            <a:r>
              <a:rPr lang="es-PE" dirty="0" err="1"/>
              <a:t>the</a:t>
            </a:r>
            <a:r>
              <a:rPr lang="es-PE" dirty="0"/>
              <a:t> </a:t>
            </a:r>
            <a:r>
              <a:rPr lang="es-PE" dirty="0" err="1"/>
              <a:t>community</a:t>
            </a:r>
            <a:r>
              <a:rPr lang="es-PE" dirty="0"/>
              <a:t> and territorial </a:t>
            </a:r>
            <a:r>
              <a:rPr lang="es-PE" dirty="0" err="1"/>
              <a:t>level</a:t>
            </a:r>
            <a:r>
              <a:rPr lang="es-PE" dirty="0"/>
              <a:t> </a:t>
            </a:r>
            <a:r>
              <a:rPr lang="es-PE" dirty="0" err="1"/>
              <a:t>that</a:t>
            </a:r>
            <a:r>
              <a:rPr lang="es-PE" dirty="0"/>
              <a:t> </a:t>
            </a:r>
            <a:r>
              <a:rPr lang="es-PE" dirty="0" err="1"/>
              <a:t>might</a:t>
            </a:r>
            <a:r>
              <a:rPr lang="es-PE" dirty="0"/>
              <a:t> relate </a:t>
            </a:r>
            <a:r>
              <a:rPr lang="es-PE" dirty="0" err="1"/>
              <a:t>to</a:t>
            </a:r>
            <a:r>
              <a:rPr lang="es-PE" dirty="0"/>
              <a:t> </a:t>
            </a:r>
            <a:r>
              <a:rPr lang="es-PE" dirty="0" err="1"/>
              <a:t>farmers</a:t>
            </a:r>
            <a:r>
              <a:rPr lang="es-PE" dirty="0"/>
              <a:t> </a:t>
            </a:r>
            <a:r>
              <a:rPr lang="es-PE" dirty="0" err="1"/>
              <a:t>decision</a:t>
            </a:r>
            <a:r>
              <a:rPr lang="es-PE" dirty="0"/>
              <a:t> </a:t>
            </a:r>
            <a:r>
              <a:rPr lang="es-PE" dirty="0" err="1"/>
              <a:t>making</a:t>
            </a:r>
            <a:r>
              <a:rPr lang="es-PE" dirty="0"/>
              <a:t> </a:t>
            </a:r>
            <a:r>
              <a:rPr lang="es-PE" dirty="0" err="1"/>
              <a:t>about</a:t>
            </a:r>
            <a:r>
              <a:rPr lang="es-PE" dirty="0"/>
              <a:t> </a:t>
            </a:r>
            <a:r>
              <a:rPr lang="es-PE" dirty="0" err="1"/>
              <a:t>livelihoods</a:t>
            </a:r>
            <a:r>
              <a:rPr lang="es-PE" dirty="0"/>
              <a:t>, </a:t>
            </a:r>
            <a:r>
              <a:rPr lang="es-PE" dirty="0" err="1"/>
              <a:t>agricultural</a:t>
            </a:r>
            <a:r>
              <a:rPr lang="es-PE" dirty="0"/>
              <a:t> </a:t>
            </a:r>
            <a:r>
              <a:rPr lang="es-PE" dirty="0" err="1"/>
              <a:t>production</a:t>
            </a:r>
            <a:r>
              <a:rPr lang="es-PE" dirty="0"/>
              <a:t> </a:t>
            </a:r>
            <a:r>
              <a:rPr lang="es-PE" dirty="0" err="1"/>
              <a:t>systems</a:t>
            </a:r>
            <a:r>
              <a:rPr lang="es-PE" dirty="0"/>
              <a:t>, </a:t>
            </a:r>
            <a:r>
              <a:rPr lang="es-PE" dirty="0" err="1"/>
              <a:t>oil</a:t>
            </a:r>
            <a:r>
              <a:rPr lang="es-PE" dirty="0"/>
              <a:t> </a:t>
            </a:r>
            <a:r>
              <a:rPr lang="es-PE" dirty="0" err="1"/>
              <a:t>palm</a:t>
            </a:r>
            <a:r>
              <a:rPr lang="es-PE" dirty="0"/>
              <a:t> and </a:t>
            </a:r>
            <a:r>
              <a:rPr lang="es-PE" dirty="0" err="1"/>
              <a:t>adoption</a:t>
            </a:r>
            <a:r>
              <a:rPr lang="es-PE" dirty="0"/>
              <a:t> of </a:t>
            </a:r>
            <a:r>
              <a:rPr lang="es-PE" dirty="0" err="1"/>
              <a:t>SAFs</a:t>
            </a:r>
            <a:endParaRPr lang="es-PE" dirty="0"/>
          </a:p>
          <a:p>
            <a:pPr eaLnBrk="1" fontAlgn="auto" hangingPunct="1">
              <a:spcBef>
                <a:spcPts val="0"/>
              </a:spcBef>
              <a:spcAft>
                <a:spcPts val="0"/>
              </a:spcAft>
              <a:defRPr/>
            </a:pPr>
            <a:endParaRPr lang="es-PE" dirty="0"/>
          </a:p>
          <a:p>
            <a:pPr eaLnBrk="1" fontAlgn="auto" hangingPunct="1">
              <a:spcBef>
                <a:spcPts val="0"/>
              </a:spcBef>
              <a:spcAft>
                <a:spcPts val="0"/>
              </a:spcAft>
              <a:defRPr/>
            </a:pPr>
            <a:r>
              <a:rPr lang="es-PE" dirty="0"/>
              <a:t>3) </a:t>
            </a:r>
            <a:r>
              <a:rPr lang="es-PE" dirty="0" err="1"/>
              <a:t>Identify</a:t>
            </a:r>
            <a:r>
              <a:rPr lang="es-PE" dirty="0"/>
              <a:t> </a:t>
            </a:r>
            <a:r>
              <a:rPr lang="es-PE" dirty="0" err="1"/>
              <a:t>key</a:t>
            </a:r>
            <a:r>
              <a:rPr lang="es-PE" dirty="0"/>
              <a:t> </a:t>
            </a:r>
            <a:r>
              <a:rPr lang="es-PE" dirty="0" err="1"/>
              <a:t>biophysical</a:t>
            </a:r>
            <a:r>
              <a:rPr lang="es-PE" dirty="0"/>
              <a:t> </a:t>
            </a:r>
            <a:r>
              <a:rPr lang="es-PE" dirty="0" err="1"/>
              <a:t>or</a:t>
            </a:r>
            <a:r>
              <a:rPr lang="es-PE" dirty="0"/>
              <a:t> socio </a:t>
            </a:r>
            <a:r>
              <a:rPr lang="es-PE" dirty="0" err="1"/>
              <a:t>economic</a:t>
            </a:r>
            <a:r>
              <a:rPr lang="es-PE" dirty="0"/>
              <a:t>, cultural and </a:t>
            </a:r>
            <a:r>
              <a:rPr lang="es-PE" dirty="0" err="1"/>
              <a:t>institutional</a:t>
            </a:r>
            <a:r>
              <a:rPr lang="es-PE" dirty="0"/>
              <a:t> </a:t>
            </a:r>
            <a:r>
              <a:rPr lang="es-PE" dirty="0" err="1"/>
              <a:t>factors</a:t>
            </a:r>
            <a:r>
              <a:rPr lang="es-PE" dirty="0"/>
              <a:t> at </a:t>
            </a:r>
            <a:r>
              <a:rPr lang="es-PE" dirty="0" err="1"/>
              <a:t>the</a:t>
            </a:r>
            <a:r>
              <a:rPr lang="es-PE" dirty="0"/>
              <a:t> </a:t>
            </a:r>
            <a:r>
              <a:rPr lang="es-PE" dirty="0" err="1"/>
              <a:t>community</a:t>
            </a:r>
            <a:r>
              <a:rPr lang="es-PE" dirty="0"/>
              <a:t> and territorial </a:t>
            </a:r>
            <a:r>
              <a:rPr lang="es-PE" dirty="0" err="1"/>
              <a:t>level</a:t>
            </a:r>
            <a:r>
              <a:rPr lang="es-PE" dirty="0"/>
              <a:t> </a:t>
            </a:r>
            <a:r>
              <a:rPr lang="es-PE" dirty="0" err="1"/>
              <a:t>that</a:t>
            </a:r>
            <a:r>
              <a:rPr lang="es-PE" dirty="0"/>
              <a:t> </a:t>
            </a:r>
            <a:r>
              <a:rPr lang="es-PE" dirty="0" err="1"/>
              <a:t>might</a:t>
            </a:r>
            <a:r>
              <a:rPr lang="es-PE" dirty="0"/>
              <a:t> </a:t>
            </a:r>
            <a:r>
              <a:rPr lang="es-PE" dirty="0" err="1"/>
              <a:t>influence</a:t>
            </a:r>
            <a:r>
              <a:rPr lang="es-PE" dirty="0"/>
              <a:t> </a:t>
            </a:r>
            <a:r>
              <a:rPr lang="es-PE" dirty="0" err="1"/>
              <a:t>SAFs</a:t>
            </a:r>
            <a:r>
              <a:rPr lang="es-PE" dirty="0"/>
              <a:t> performance in </a:t>
            </a:r>
            <a:r>
              <a:rPr lang="es-PE" dirty="0" err="1"/>
              <a:t>terms</a:t>
            </a:r>
            <a:r>
              <a:rPr lang="es-PE" dirty="0"/>
              <a:t> of </a:t>
            </a:r>
            <a:r>
              <a:rPr lang="es-PE" dirty="0" err="1"/>
              <a:t>production</a:t>
            </a:r>
            <a:r>
              <a:rPr lang="es-PE" dirty="0"/>
              <a:t>, </a:t>
            </a:r>
            <a:r>
              <a:rPr lang="es-PE" dirty="0" err="1"/>
              <a:t>provision</a:t>
            </a:r>
            <a:r>
              <a:rPr lang="es-PE" dirty="0"/>
              <a:t> of </a:t>
            </a:r>
            <a:r>
              <a:rPr lang="es-PE" dirty="0" err="1"/>
              <a:t>ecosystem</a:t>
            </a:r>
            <a:r>
              <a:rPr lang="es-PE" dirty="0"/>
              <a:t> </a:t>
            </a:r>
            <a:r>
              <a:rPr lang="es-PE" dirty="0" err="1"/>
              <a:t>services</a:t>
            </a:r>
            <a:r>
              <a:rPr lang="es-PE" dirty="0"/>
              <a:t> and </a:t>
            </a:r>
            <a:r>
              <a:rPr lang="es-PE" dirty="0" err="1"/>
              <a:t>contribution</a:t>
            </a:r>
            <a:r>
              <a:rPr lang="es-PE" dirty="0"/>
              <a:t> </a:t>
            </a:r>
            <a:r>
              <a:rPr lang="es-PE" dirty="0" err="1"/>
              <a:t>to</a:t>
            </a:r>
            <a:r>
              <a:rPr lang="es-PE" dirty="0"/>
              <a:t>  </a:t>
            </a:r>
            <a:r>
              <a:rPr lang="es-PE" dirty="0" err="1"/>
              <a:t>livelihoods</a:t>
            </a:r>
            <a:endParaRPr lang="es-PE" dirty="0"/>
          </a:p>
          <a:p>
            <a:pPr eaLnBrk="1" fontAlgn="auto" hangingPunct="1">
              <a:spcBef>
                <a:spcPts val="0"/>
              </a:spcBef>
              <a:spcAft>
                <a:spcPts val="0"/>
              </a:spcAft>
              <a:defRPr/>
            </a:pPr>
            <a:endParaRPr lang="es-PE" dirty="0"/>
          </a:p>
          <a:p>
            <a:pPr eaLnBrk="1" fontAlgn="auto" hangingPunct="1">
              <a:spcBef>
                <a:spcPts val="0"/>
              </a:spcBef>
              <a:spcAft>
                <a:spcPts val="0"/>
              </a:spcAft>
              <a:defRPr/>
            </a:pPr>
            <a:r>
              <a:rPr lang="es-PE" dirty="0"/>
              <a:t>4) </a:t>
            </a:r>
            <a:r>
              <a:rPr lang="es-PE" dirty="0" err="1"/>
              <a:t>Characterize</a:t>
            </a:r>
            <a:r>
              <a:rPr lang="es-PE" dirty="0"/>
              <a:t> </a:t>
            </a:r>
            <a:r>
              <a:rPr lang="es-PE" dirty="0" err="1"/>
              <a:t>the</a:t>
            </a:r>
            <a:r>
              <a:rPr lang="es-PE" dirty="0"/>
              <a:t> </a:t>
            </a:r>
            <a:r>
              <a:rPr lang="es-PE" dirty="0" err="1"/>
              <a:t>variation</a:t>
            </a:r>
            <a:r>
              <a:rPr lang="es-PE" dirty="0"/>
              <a:t> of </a:t>
            </a:r>
            <a:r>
              <a:rPr lang="es-PE" dirty="0" err="1"/>
              <a:t>those</a:t>
            </a:r>
            <a:r>
              <a:rPr lang="es-PE" dirty="0"/>
              <a:t> </a:t>
            </a:r>
            <a:r>
              <a:rPr lang="es-PE" dirty="0" err="1"/>
              <a:t>factors</a:t>
            </a:r>
            <a:r>
              <a:rPr lang="es-PE" dirty="0"/>
              <a:t> </a:t>
            </a:r>
            <a:r>
              <a:rPr lang="es-PE" dirty="0" err="1"/>
              <a:t>across</a:t>
            </a:r>
            <a:r>
              <a:rPr lang="es-PE" dirty="0"/>
              <a:t> </a:t>
            </a:r>
            <a:r>
              <a:rPr lang="es-PE" dirty="0" err="1"/>
              <a:t>the</a:t>
            </a:r>
            <a:r>
              <a:rPr lang="es-PE" dirty="0"/>
              <a:t> </a:t>
            </a:r>
            <a:r>
              <a:rPr lang="es-PE" dirty="0" err="1"/>
              <a:t>priority</a:t>
            </a:r>
            <a:r>
              <a:rPr lang="es-PE" dirty="0"/>
              <a:t> </a:t>
            </a:r>
            <a:r>
              <a:rPr lang="es-PE" dirty="0" err="1"/>
              <a:t>zone</a:t>
            </a:r>
            <a:r>
              <a:rPr lang="es-PE" dirty="0"/>
              <a:t> </a:t>
            </a:r>
            <a:r>
              <a:rPr lang="es-PE" dirty="0" err="1"/>
              <a:t>to</a:t>
            </a:r>
            <a:r>
              <a:rPr lang="es-PE" dirty="0"/>
              <a:t> </a:t>
            </a:r>
            <a:r>
              <a:rPr lang="es-PE" dirty="0" err="1"/>
              <a:t>identify</a:t>
            </a:r>
            <a:r>
              <a:rPr lang="es-PE" dirty="0"/>
              <a:t> </a:t>
            </a:r>
            <a:r>
              <a:rPr lang="es-PE" dirty="0" err="1"/>
              <a:t>strategies</a:t>
            </a:r>
            <a:r>
              <a:rPr lang="es-PE" dirty="0"/>
              <a:t> </a:t>
            </a:r>
            <a:r>
              <a:rPr lang="es-PE" dirty="0" err="1"/>
              <a:t>for</a:t>
            </a:r>
            <a:r>
              <a:rPr lang="es-PE" dirty="0"/>
              <a:t> </a:t>
            </a:r>
            <a:r>
              <a:rPr lang="es-PE" dirty="0" err="1"/>
              <a:t>scaling</a:t>
            </a:r>
            <a:endParaRPr lang="es-PE" dirty="0"/>
          </a:p>
          <a:p>
            <a:pPr eaLnBrk="1" fontAlgn="auto" hangingPunct="1">
              <a:spcBef>
                <a:spcPts val="0"/>
              </a:spcBef>
              <a:spcAft>
                <a:spcPts val="0"/>
              </a:spcAft>
              <a:defRPr/>
            </a:pPr>
            <a:endParaRPr lang="en-US" dirty="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2B02098F-F2AC-43AE-8720-02C77CD2E07C}" type="slidenum">
              <a:rPr lang="en-US" altLang="en-US"/>
              <a:pPr>
                <a:spcBef>
                  <a:spcPct val="0"/>
                </a:spcBef>
              </a:pPr>
              <a:t>14</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ço Reservado para Imagem de Slide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Espaço Reservado para Anotações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en-US" smtClean="0"/>
          </a:p>
        </p:txBody>
      </p:sp>
      <p:sp>
        <p:nvSpPr>
          <p:cNvPr id="18436" name="Espaço Reservado para Número de Slide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fld id="{6E318A5D-4922-4888-91A6-33E327A37CD9}" type="slidenum">
              <a:rPr lang="en-US" altLang="pt-BR"/>
              <a:pPr/>
              <a:t>16</a:t>
            </a:fld>
            <a:endParaRPr lang="en-US" altLang="pt-B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160009-FB42-4BEB-AD2F-71D450EEFC91}" type="slidenum">
              <a:rPr lang="en-US" smtClean="0"/>
              <a:t>19</a:t>
            </a:fld>
            <a:endParaRPr lang="en-US"/>
          </a:p>
        </p:txBody>
      </p:sp>
    </p:spTree>
    <p:extLst>
      <p:ext uri="{BB962C8B-B14F-4D97-AF65-F5344CB8AC3E}">
        <p14:creationId xmlns:p14="http://schemas.microsoft.com/office/powerpoint/2010/main" val="182470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E" dirty="0" err="1" smtClean="0"/>
              <a:t>The</a:t>
            </a:r>
            <a:r>
              <a:rPr lang="es-PE" dirty="0" smtClean="0"/>
              <a:t> </a:t>
            </a:r>
            <a:r>
              <a:rPr lang="es-PE" dirty="0" err="1" smtClean="0"/>
              <a:t>overall</a:t>
            </a:r>
            <a:r>
              <a:rPr lang="es-PE" dirty="0" smtClean="0"/>
              <a:t> c balance </a:t>
            </a:r>
            <a:r>
              <a:rPr lang="es-PE" dirty="0" err="1" smtClean="0"/>
              <a:t>however</a:t>
            </a:r>
            <a:r>
              <a:rPr lang="es-PE" dirty="0" smtClean="0"/>
              <a:t> </a:t>
            </a:r>
            <a:r>
              <a:rPr lang="es-PE" dirty="0" err="1" smtClean="0"/>
              <a:t>will</a:t>
            </a:r>
            <a:r>
              <a:rPr lang="es-PE" dirty="0" smtClean="0"/>
              <a:t> </a:t>
            </a:r>
            <a:r>
              <a:rPr lang="es-PE" dirty="0" err="1" smtClean="0"/>
              <a:t>also</a:t>
            </a:r>
            <a:r>
              <a:rPr lang="es-PE" dirty="0" smtClean="0"/>
              <a:t> </a:t>
            </a:r>
            <a:r>
              <a:rPr lang="es-PE" dirty="0" err="1" smtClean="0"/>
              <a:t>depend</a:t>
            </a:r>
            <a:r>
              <a:rPr lang="es-PE" dirty="0" smtClean="0"/>
              <a:t> </a:t>
            </a:r>
            <a:r>
              <a:rPr lang="es-PE" dirty="0" err="1" smtClean="0"/>
              <a:t>on</a:t>
            </a:r>
            <a:r>
              <a:rPr lang="es-PE" dirty="0" smtClean="0"/>
              <a:t> </a:t>
            </a:r>
            <a:r>
              <a:rPr lang="es-PE" dirty="0" err="1" smtClean="0"/>
              <a:t>the</a:t>
            </a:r>
            <a:r>
              <a:rPr lang="es-PE" dirty="0" smtClean="0"/>
              <a:t> </a:t>
            </a:r>
            <a:r>
              <a:rPr lang="es-PE" dirty="0" err="1" smtClean="0"/>
              <a:t>characteristics</a:t>
            </a:r>
            <a:r>
              <a:rPr lang="es-PE" dirty="0" smtClean="0"/>
              <a:t> of </a:t>
            </a:r>
            <a:r>
              <a:rPr lang="es-PE" dirty="0" err="1" smtClean="0"/>
              <a:t>the</a:t>
            </a:r>
            <a:r>
              <a:rPr lang="es-PE" dirty="0" smtClean="0"/>
              <a:t> </a:t>
            </a:r>
            <a:r>
              <a:rPr lang="es-PE" dirty="0" err="1" smtClean="0"/>
              <a:t>previous</a:t>
            </a:r>
            <a:r>
              <a:rPr lang="es-PE" dirty="0" smtClean="0"/>
              <a:t> </a:t>
            </a:r>
            <a:r>
              <a:rPr lang="es-PE" dirty="0" err="1" smtClean="0"/>
              <a:t>vegetation</a:t>
            </a:r>
            <a:r>
              <a:rPr lang="es-PE" dirty="0" smtClean="0"/>
              <a:t> </a:t>
            </a:r>
            <a:r>
              <a:rPr lang="es-PE" dirty="0" err="1" smtClean="0"/>
              <a:t>type</a:t>
            </a:r>
            <a:r>
              <a:rPr lang="es-PE" dirty="0" smtClean="0"/>
              <a:t> and</a:t>
            </a:r>
            <a:r>
              <a:rPr lang="es-PE" baseline="0" dirty="0" smtClean="0"/>
              <a:t> </a:t>
            </a:r>
            <a:r>
              <a:rPr lang="es-PE" baseline="0" dirty="0" err="1" smtClean="0"/>
              <a:t>management</a:t>
            </a:r>
            <a:r>
              <a:rPr lang="es-PE" baseline="0" dirty="0" smtClean="0"/>
              <a:t> </a:t>
            </a:r>
            <a:endParaRPr lang="en-US" dirty="0"/>
          </a:p>
        </p:txBody>
      </p:sp>
      <p:sp>
        <p:nvSpPr>
          <p:cNvPr id="4" name="Slide Number Placeholder 3"/>
          <p:cNvSpPr>
            <a:spLocks noGrp="1"/>
          </p:cNvSpPr>
          <p:nvPr>
            <p:ph type="sldNum" sz="quarter" idx="10"/>
          </p:nvPr>
        </p:nvSpPr>
        <p:spPr/>
        <p:txBody>
          <a:bodyPr/>
          <a:lstStyle/>
          <a:p>
            <a:fld id="{C61D3C24-8DFD-49EC-A1C0-0D2878AF1F4A}" type="slidenum">
              <a:rPr lang="en-US" smtClean="0"/>
              <a:t>21</a:t>
            </a:fld>
            <a:endParaRPr lang="en-US"/>
          </a:p>
        </p:txBody>
      </p:sp>
    </p:spTree>
    <p:extLst>
      <p:ext uri="{BB962C8B-B14F-4D97-AF65-F5344CB8AC3E}">
        <p14:creationId xmlns:p14="http://schemas.microsoft.com/office/powerpoint/2010/main" val="540200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160009-FB42-4BEB-AD2F-71D450EEFC91}" type="slidenum">
              <a:rPr lang="en-US" smtClean="0"/>
              <a:t>27</a:t>
            </a:fld>
            <a:endParaRPr lang="en-US"/>
          </a:p>
        </p:txBody>
      </p:sp>
    </p:spTree>
    <p:extLst>
      <p:ext uri="{BB962C8B-B14F-4D97-AF65-F5344CB8AC3E}">
        <p14:creationId xmlns:p14="http://schemas.microsoft.com/office/powerpoint/2010/main" val="182470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160009-FB42-4BEB-AD2F-71D450EEFC91}" type="slidenum">
              <a:rPr lang="en-US" smtClean="0"/>
              <a:t>41</a:t>
            </a:fld>
            <a:endParaRPr lang="en-US"/>
          </a:p>
        </p:txBody>
      </p:sp>
    </p:spTree>
    <p:extLst>
      <p:ext uri="{BB962C8B-B14F-4D97-AF65-F5344CB8AC3E}">
        <p14:creationId xmlns:p14="http://schemas.microsoft.com/office/powerpoint/2010/main" val="182470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D1F921-E17E-FA47-AB9D-094BF6689443}" type="datetimeFigureOut">
              <a:rPr lang="en-US" smtClean="0"/>
              <a:t>11/28/2017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18FFB5-2581-474E-B4BC-A11E1F3B8250}" type="slidenum">
              <a:rPr lang="en-US" smtClean="0"/>
              <a:t>‹#›</a:t>
            </a:fld>
            <a:endParaRPr lang="en-US"/>
          </a:p>
        </p:txBody>
      </p:sp>
    </p:spTree>
    <p:extLst>
      <p:ext uri="{BB962C8B-B14F-4D97-AF65-F5344CB8AC3E}">
        <p14:creationId xmlns:p14="http://schemas.microsoft.com/office/powerpoint/2010/main" val="2076379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D1F921-E17E-FA47-AB9D-094BF6689443}" type="datetimeFigureOut">
              <a:rPr lang="en-US" smtClean="0"/>
              <a:t>11/28/2017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18FFB5-2581-474E-B4BC-A11E1F3B8250}" type="slidenum">
              <a:rPr lang="en-US" smtClean="0"/>
              <a:t>‹#›</a:t>
            </a:fld>
            <a:endParaRPr lang="en-US"/>
          </a:p>
        </p:txBody>
      </p:sp>
    </p:spTree>
    <p:extLst>
      <p:ext uri="{BB962C8B-B14F-4D97-AF65-F5344CB8AC3E}">
        <p14:creationId xmlns:p14="http://schemas.microsoft.com/office/powerpoint/2010/main" val="2476886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D1F921-E17E-FA47-AB9D-094BF6689443}" type="datetimeFigureOut">
              <a:rPr lang="en-US" smtClean="0"/>
              <a:t>11/28/2017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18FFB5-2581-474E-B4BC-A11E1F3B8250}" type="slidenum">
              <a:rPr lang="en-US" smtClean="0"/>
              <a:t>‹#›</a:t>
            </a:fld>
            <a:endParaRPr lang="en-US"/>
          </a:p>
        </p:txBody>
      </p:sp>
    </p:spTree>
    <p:extLst>
      <p:ext uri="{BB962C8B-B14F-4D97-AF65-F5344CB8AC3E}">
        <p14:creationId xmlns:p14="http://schemas.microsoft.com/office/powerpoint/2010/main" val="3923331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D1F921-E17E-FA47-AB9D-094BF6689443}" type="datetimeFigureOut">
              <a:rPr lang="en-US" smtClean="0"/>
              <a:t>11/28/2017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18FFB5-2581-474E-B4BC-A11E1F3B8250}" type="slidenum">
              <a:rPr lang="en-US" smtClean="0"/>
              <a:t>‹#›</a:t>
            </a:fld>
            <a:endParaRPr lang="en-US"/>
          </a:p>
        </p:txBody>
      </p:sp>
    </p:spTree>
    <p:extLst>
      <p:ext uri="{BB962C8B-B14F-4D97-AF65-F5344CB8AC3E}">
        <p14:creationId xmlns:p14="http://schemas.microsoft.com/office/powerpoint/2010/main" val="3528558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D1F921-E17E-FA47-AB9D-094BF6689443}" type="datetimeFigureOut">
              <a:rPr lang="en-US" smtClean="0"/>
              <a:t>11/28/2017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18FFB5-2581-474E-B4BC-A11E1F3B8250}" type="slidenum">
              <a:rPr lang="en-US" smtClean="0"/>
              <a:t>‹#›</a:t>
            </a:fld>
            <a:endParaRPr lang="en-US"/>
          </a:p>
        </p:txBody>
      </p:sp>
    </p:spTree>
    <p:extLst>
      <p:ext uri="{BB962C8B-B14F-4D97-AF65-F5344CB8AC3E}">
        <p14:creationId xmlns:p14="http://schemas.microsoft.com/office/powerpoint/2010/main" val="114759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D1F921-E17E-FA47-AB9D-094BF6689443}" type="datetimeFigureOut">
              <a:rPr lang="en-US" smtClean="0"/>
              <a:t>11/28/2017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18FFB5-2581-474E-B4BC-A11E1F3B8250}" type="slidenum">
              <a:rPr lang="en-US" smtClean="0"/>
              <a:t>‹#›</a:t>
            </a:fld>
            <a:endParaRPr lang="en-US"/>
          </a:p>
        </p:txBody>
      </p:sp>
    </p:spTree>
    <p:extLst>
      <p:ext uri="{BB962C8B-B14F-4D97-AF65-F5344CB8AC3E}">
        <p14:creationId xmlns:p14="http://schemas.microsoft.com/office/powerpoint/2010/main" val="1083859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D1F921-E17E-FA47-AB9D-094BF6689443}" type="datetimeFigureOut">
              <a:rPr lang="en-US" smtClean="0"/>
              <a:t>11/28/2017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18FFB5-2581-474E-B4BC-A11E1F3B8250}" type="slidenum">
              <a:rPr lang="en-US" smtClean="0"/>
              <a:t>‹#›</a:t>
            </a:fld>
            <a:endParaRPr lang="en-US"/>
          </a:p>
        </p:txBody>
      </p:sp>
    </p:spTree>
    <p:extLst>
      <p:ext uri="{BB962C8B-B14F-4D97-AF65-F5344CB8AC3E}">
        <p14:creationId xmlns:p14="http://schemas.microsoft.com/office/powerpoint/2010/main" val="1044533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D1F921-E17E-FA47-AB9D-094BF6689443}" type="datetimeFigureOut">
              <a:rPr lang="en-US" smtClean="0"/>
              <a:t>11/28/2017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18FFB5-2581-474E-B4BC-A11E1F3B8250}" type="slidenum">
              <a:rPr lang="en-US" smtClean="0"/>
              <a:t>‹#›</a:t>
            </a:fld>
            <a:endParaRPr lang="en-US"/>
          </a:p>
        </p:txBody>
      </p:sp>
    </p:spTree>
    <p:extLst>
      <p:ext uri="{BB962C8B-B14F-4D97-AF65-F5344CB8AC3E}">
        <p14:creationId xmlns:p14="http://schemas.microsoft.com/office/powerpoint/2010/main" val="3440839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D1F921-E17E-FA47-AB9D-094BF6689443}" type="datetimeFigureOut">
              <a:rPr lang="en-US" smtClean="0"/>
              <a:t>11/28/2017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18FFB5-2581-474E-B4BC-A11E1F3B8250}" type="slidenum">
              <a:rPr lang="en-US" smtClean="0"/>
              <a:t>‹#›</a:t>
            </a:fld>
            <a:endParaRPr lang="en-US"/>
          </a:p>
        </p:txBody>
      </p:sp>
    </p:spTree>
    <p:extLst>
      <p:ext uri="{BB962C8B-B14F-4D97-AF65-F5344CB8AC3E}">
        <p14:creationId xmlns:p14="http://schemas.microsoft.com/office/powerpoint/2010/main" val="1194667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D1F921-E17E-FA47-AB9D-094BF6689443}" type="datetimeFigureOut">
              <a:rPr lang="en-US" smtClean="0"/>
              <a:t>11/28/2017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18FFB5-2581-474E-B4BC-A11E1F3B8250}" type="slidenum">
              <a:rPr lang="en-US" smtClean="0"/>
              <a:t>‹#›</a:t>
            </a:fld>
            <a:endParaRPr lang="en-US"/>
          </a:p>
        </p:txBody>
      </p:sp>
    </p:spTree>
    <p:extLst>
      <p:ext uri="{BB962C8B-B14F-4D97-AF65-F5344CB8AC3E}">
        <p14:creationId xmlns:p14="http://schemas.microsoft.com/office/powerpoint/2010/main" val="3192286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D1F921-E17E-FA47-AB9D-094BF6689443}" type="datetimeFigureOut">
              <a:rPr lang="en-US" smtClean="0"/>
              <a:t>11/28/2017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18FFB5-2581-474E-B4BC-A11E1F3B8250}" type="slidenum">
              <a:rPr lang="en-US" smtClean="0"/>
              <a:t>‹#›</a:t>
            </a:fld>
            <a:endParaRPr lang="en-US"/>
          </a:p>
        </p:txBody>
      </p:sp>
    </p:spTree>
    <p:extLst>
      <p:ext uri="{BB962C8B-B14F-4D97-AF65-F5344CB8AC3E}">
        <p14:creationId xmlns:p14="http://schemas.microsoft.com/office/powerpoint/2010/main" val="2557057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D1F921-E17E-FA47-AB9D-094BF6689443}" type="datetimeFigureOut">
              <a:rPr lang="en-US" smtClean="0"/>
              <a:t>11/28/2017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18FFB5-2581-474E-B4BC-A11E1F3B8250}" type="slidenum">
              <a:rPr lang="en-US" smtClean="0"/>
              <a:t>‹#›</a:t>
            </a:fld>
            <a:endParaRPr lang="en-US"/>
          </a:p>
        </p:txBody>
      </p:sp>
    </p:spTree>
    <p:extLst>
      <p:ext uri="{BB962C8B-B14F-4D97-AF65-F5344CB8AC3E}">
        <p14:creationId xmlns:p14="http://schemas.microsoft.com/office/powerpoint/2010/main" val="22911059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hyperlink" Target="https://pt.wikipedia.org/wiki/Ficheiro:Embrapa.svg" TargetMode="Externa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hyperlink" Target="http://intranet.natura.net/pt-br/Documents/Novo%20Site%20da%20Marca/Logos/Logos%20-%202017/Logo%20Bem%20estar%20bem/Arquivos%20.zip/Pantone%201585.zip" TargetMode="External"/><Relationship Id="rId10" Type="http://schemas.openxmlformats.org/officeDocument/2006/relationships/image" Target="../media/image8.tiff"/><Relationship Id="rId4" Type="http://schemas.openxmlformats.org/officeDocument/2006/relationships/image" Target="../media/image4.png"/><Relationship Id="rId9" Type="http://schemas.microsoft.com/office/2007/relationships/hdphoto" Target="../media/hdphoto2.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s>
</file>

<file path=ppt/slides/_rels/slide7.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54.png"/><Relationship Id="rId3" Type="http://schemas.openxmlformats.org/officeDocument/2006/relationships/image" Target="../media/image39.png"/><Relationship Id="rId21" Type="http://schemas.openxmlformats.org/officeDocument/2006/relationships/image" Target="../media/image57.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5.xml"/><Relationship Id="rId16" Type="http://schemas.openxmlformats.org/officeDocument/2006/relationships/image" Target="../media/image52.png"/><Relationship Id="rId20"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7.png"/><Relationship Id="rId24" Type="http://schemas.openxmlformats.org/officeDocument/2006/relationships/image" Target="../media/image60.png"/><Relationship Id="rId5" Type="http://schemas.openxmlformats.org/officeDocument/2006/relationships/image" Target="../media/image41.png"/><Relationship Id="rId15" Type="http://schemas.openxmlformats.org/officeDocument/2006/relationships/image" Target="../media/image51.png"/><Relationship Id="rId23" Type="http://schemas.openxmlformats.org/officeDocument/2006/relationships/image" Target="../media/image59.png"/><Relationship Id="rId10" Type="http://schemas.openxmlformats.org/officeDocument/2006/relationships/image" Target="../media/image46.png"/><Relationship Id="rId19" Type="http://schemas.openxmlformats.org/officeDocument/2006/relationships/image" Target="../media/image55.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 Id="rId22" Type="http://schemas.openxmlformats.org/officeDocument/2006/relationships/image" Target="../media/image5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1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22313" y="707571"/>
            <a:ext cx="7772400" cy="2746829"/>
          </a:xfrm>
        </p:spPr>
        <p:txBody>
          <a:bodyPr>
            <a:normAutofit/>
          </a:bodyPr>
          <a:lstStyle/>
          <a:p>
            <a:r>
              <a:rPr lang="es-ES" sz="3000" dirty="0" smtClean="0"/>
              <a:t>Proyecto SAFDENDE en Pará, Brasil: opciones por contexto y enfoque territorial para la diversificación de la palma aceitera en sistemas agroforestales</a:t>
            </a:r>
            <a:endParaRPr lang="es-ES" sz="3000" dirty="0"/>
          </a:p>
        </p:txBody>
      </p:sp>
      <p:sp>
        <p:nvSpPr>
          <p:cNvPr id="6" name="Marcador de texto 5"/>
          <p:cNvSpPr>
            <a:spLocks noGrp="1"/>
          </p:cNvSpPr>
          <p:nvPr>
            <p:ph type="body" idx="1"/>
          </p:nvPr>
        </p:nvSpPr>
        <p:spPr>
          <a:xfrm>
            <a:off x="658813" y="4570413"/>
            <a:ext cx="7772400" cy="1500187"/>
          </a:xfrm>
        </p:spPr>
        <p:txBody>
          <a:bodyPr>
            <a:normAutofit/>
          </a:bodyPr>
          <a:lstStyle/>
          <a:p>
            <a:r>
              <a:rPr lang="es-ES" sz="2200" b="1" dirty="0" smtClean="0">
                <a:solidFill>
                  <a:schemeClr val="tx1"/>
                </a:solidFill>
              </a:rPr>
              <a:t>Sarah-Lan Mathez-Stiefel</a:t>
            </a:r>
          </a:p>
          <a:p>
            <a:r>
              <a:rPr lang="es-ES" sz="2200" b="1" dirty="0" smtClean="0">
                <a:solidFill>
                  <a:schemeClr val="tx1"/>
                </a:solidFill>
              </a:rPr>
              <a:t>Grupo Suelos y Paisajes – </a:t>
            </a:r>
            <a:r>
              <a:rPr lang="es-ES" sz="2200" b="1" dirty="0" err="1" smtClean="0">
                <a:solidFill>
                  <a:schemeClr val="tx1"/>
                </a:solidFill>
              </a:rPr>
              <a:t>McKnight</a:t>
            </a:r>
            <a:endParaRPr lang="es-ES" sz="2200" b="1" dirty="0" smtClean="0">
              <a:solidFill>
                <a:schemeClr val="tx1"/>
              </a:solidFill>
            </a:endParaRPr>
          </a:p>
          <a:p>
            <a:r>
              <a:rPr lang="es-ES" sz="2200" b="1" dirty="0" smtClean="0">
                <a:solidFill>
                  <a:schemeClr val="tx1"/>
                </a:solidFill>
              </a:rPr>
              <a:t>Quito, Ecuador – 28 de noviembre del 2017</a:t>
            </a:r>
          </a:p>
        </p:txBody>
      </p:sp>
      <p:pic>
        <p:nvPicPr>
          <p:cNvPr id="12" name="Picture 11"/>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100000">
                        <a14:foregroundMark x1="5316" y1="34704" x2="31646" y2="4370"/>
                        <a14:foregroundMark x1="1772" y1="62211" x2="21013" y2="87918"/>
                        <a14:foregroundMark x1="2532" y1="59897" x2="4557" y2="33933"/>
                        <a14:foregroundMark x1="28861" y1="92288" x2="65823" y2="94602"/>
                        <a14:foregroundMark x1="39494" y1="94602" x2="54430" y2="97429"/>
                        <a14:foregroundMark x1="74177" y1="88689" x2="87848" y2="75835"/>
                        <a14:foregroundMark x1="87848" y1="75835" x2="97722" y2="51414"/>
                        <a14:foregroundMark x1="95443" y1="43959" x2="84304" y2="20308"/>
                        <a14:foregroundMark x1="60000" y1="5141" x2="83544" y2="17481"/>
                        <a14:foregroundMark x1="62278" y1="4370" x2="35190" y2="2314"/>
                        <a14:foregroundMark x1="11139" y1="20308" x2="28101" y2="12339"/>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274693" y="2549917"/>
            <a:ext cx="3189820" cy="314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11661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22313" y="821871"/>
            <a:ext cx="7772400" cy="2746829"/>
          </a:xfrm>
        </p:spPr>
        <p:txBody>
          <a:bodyPr>
            <a:normAutofit/>
          </a:bodyPr>
          <a:lstStyle/>
          <a:p>
            <a:r>
              <a:rPr lang="es-ES" dirty="0" smtClean="0"/>
              <a:t>Proyecto SAFDENDE: Conciliando conservación con medios de vida</a:t>
            </a:r>
            <a:endParaRPr lang="es-ES" dirty="0"/>
          </a:p>
        </p:txBody>
      </p:sp>
      <p:sp>
        <p:nvSpPr>
          <p:cNvPr id="6" name="Marcador de texto 5"/>
          <p:cNvSpPr>
            <a:spLocks noGrp="1"/>
          </p:cNvSpPr>
          <p:nvPr>
            <p:ph type="body" idx="1"/>
          </p:nvPr>
        </p:nvSpPr>
        <p:spPr>
          <a:xfrm>
            <a:off x="684213" y="3084513"/>
            <a:ext cx="7772400" cy="2192687"/>
          </a:xfrm>
        </p:spPr>
        <p:txBody>
          <a:bodyPr>
            <a:normAutofit lnSpcReduction="10000"/>
          </a:bodyPr>
          <a:lstStyle/>
          <a:p>
            <a:r>
              <a:rPr lang="es-ES" sz="2400" u="sng" dirty="0" smtClean="0">
                <a:solidFill>
                  <a:schemeClr val="tx1"/>
                </a:solidFill>
              </a:rPr>
              <a:t>Investigadores principales </a:t>
            </a:r>
            <a:r>
              <a:rPr lang="es-ES" sz="2400" u="sng" dirty="0" smtClean="0">
                <a:solidFill>
                  <a:schemeClr val="tx1"/>
                </a:solidFill>
              </a:rPr>
              <a:t>de ICRAF involucrado: </a:t>
            </a:r>
            <a:r>
              <a:rPr lang="es-ES" sz="2400" dirty="0" smtClean="0">
                <a:solidFill>
                  <a:schemeClr val="tx1"/>
                </a:solidFill>
              </a:rPr>
              <a:t>Trent Blare (economía ambiental), Jonathan Cornelius </a:t>
            </a:r>
            <a:r>
              <a:rPr lang="es-ES" sz="2400" dirty="0" smtClean="0">
                <a:solidFill>
                  <a:schemeClr val="tx1"/>
                </a:solidFill>
              </a:rPr>
              <a:t>(genética </a:t>
            </a:r>
            <a:r>
              <a:rPr lang="es-ES" sz="2400" dirty="0" smtClean="0">
                <a:solidFill>
                  <a:schemeClr val="tx1"/>
                </a:solidFill>
              </a:rPr>
              <a:t>forestal), Betha Lusiana (modelización biofísica), Sarah-Lan Mathez (ciencias sociales), Andrew Miccolis (agroecología), Valentina Robiglio (ecología del paisaje</a:t>
            </a:r>
            <a:r>
              <a:rPr lang="es-ES" sz="2400" dirty="0" smtClean="0">
                <a:solidFill>
                  <a:schemeClr val="tx1"/>
                </a:solidFill>
              </a:rPr>
              <a:t>) </a:t>
            </a:r>
          </a:p>
          <a:p>
            <a:r>
              <a:rPr lang="es-ES" sz="2400" dirty="0" smtClean="0">
                <a:solidFill>
                  <a:schemeClr val="tx1"/>
                </a:solidFill>
              </a:rPr>
              <a:t>+ equipo en el campo </a:t>
            </a:r>
            <a:endParaRPr lang="es-ES" sz="2400" dirty="0" smtClean="0">
              <a:solidFill>
                <a:schemeClr val="tx1"/>
              </a:solidFill>
            </a:endParaRPr>
          </a:p>
        </p:txBody>
      </p:sp>
      <p:grpSp>
        <p:nvGrpSpPr>
          <p:cNvPr id="5" name="Group 4"/>
          <p:cNvGrpSpPr/>
          <p:nvPr/>
        </p:nvGrpSpPr>
        <p:grpSpPr>
          <a:xfrm>
            <a:off x="722313" y="5210822"/>
            <a:ext cx="9370414" cy="1216695"/>
            <a:chOff x="268665" y="5237366"/>
            <a:chExt cx="8623815" cy="1119753"/>
          </a:xfrm>
        </p:grpSpPr>
        <p:pic>
          <p:nvPicPr>
            <p:cNvPr id="7" name="Imagem 18" descr="Descrição: https://upload.wikimedia.org/wikipedia/commons/thumb/c/c0/Embrapa.svg/275px-Embrapa.svg.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l="6580" r="7237"/>
            <a:stretch>
              <a:fillRect/>
            </a:stretch>
          </p:blipFill>
          <p:spPr bwMode="auto">
            <a:xfrm>
              <a:off x="3203331" y="5374335"/>
              <a:ext cx="1728709" cy="98278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0500" t="14788" r="28250" b="12667"/>
            <a:stretch/>
          </p:blipFill>
          <p:spPr bwMode="auto">
            <a:xfrm>
              <a:off x="1795542" y="5298455"/>
              <a:ext cx="895256" cy="887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Imagem 22" descr="http://intranet.natura.net/pt-br/Documents/Novo%20Site%20da%20Marca/Logos/Logos%20-%202017/Logo%20Bem%20estar%20bem/natura%20-%20bem%20estar%20bem%20-%201585.png">
              <a:hlinkClick r:id="rId5" invalidUrl="http://intranet.natura.net/pt-br/Documents/Novo Site da Marca/Logos/Logos - 2017/Logo Bem estar bem/Arquivos .zip/Pantone 1585.zip"/>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80899" y="5298455"/>
              <a:ext cx="966143" cy="802423"/>
            </a:xfrm>
            <a:prstGeom prst="rect">
              <a:avLst/>
            </a:prstGeom>
            <a:noFill/>
            <a:ln>
              <a:noFill/>
            </a:ln>
          </p:spPr>
        </p:pic>
        <p:pic>
          <p:nvPicPr>
            <p:cNvPr id="10" name="Picture 9" descr="E:\Users\br93814\Desktop\PROJETOS\DENDÊ II\Pesquisa exploratoria de campo\USAID\BSMP\Logo Parceiros\USAID\BR_Portuguese_Vertical_CMYK.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8665" y="5362612"/>
              <a:ext cx="1062975" cy="822948"/>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m 1"/>
            <p:cNvPicPr>
              <a:picLocks noChangeAspect="1"/>
            </p:cNvPicPr>
            <p:nvPr/>
          </p:nvPicPr>
          <p:blipFill>
            <a:blip r:embed="rId8">
              <a:extLst>
                <a:ext uri="{BEBA8EAE-BF5A-486C-A8C5-ECC9F3942E4B}">
                  <a14:imgProps xmlns:a14="http://schemas.microsoft.com/office/drawing/2010/main">
                    <a14:imgLayer r:embed="rId9">
                      <a14:imgEffect>
                        <a14:brightnessContrast contrast="40000"/>
                      </a14:imgEffect>
                    </a14:imgLayer>
                  </a14:imgProps>
                </a:ext>
              </a:extLst>
            </a:blip>
            <a:stretch>
              <a:fillRect/>
            </a:stretch>
          </p:blipFill>
          <p:spPr>
            <a:xfrm>
              <a:off x="8031189" y="5362611"/>
              <a:ext cx="861291" cy="861291"/>
            </a:xfrm>
            <a:prstGeom prst="rect">
              <a:avLst/>
            </a:prstGeom>
          </p:spPr>
        </p:pic>
        <p:pic>
          <p:nvPicPr>
            <p:cNvPr id="12" name="Picture 11"/>
            <p:cNvPicPr>
              <a:picLocks noChangeAspect="1"/>
            </p:cNvPicPr>
            <p:nvPr/>
          </p:nvPicPr>
          <p:blipFill>
            <a:blip r:embed="rId10"/>
            <a:stretch>
              <a:fillRect/>
            </a:stretch>
          </p:blipFill>
          <p:spPr>
            <a:xfrm>
              <a:off x="5344841" y="5237366"/>
              <a:ext cx="1086564" cy="986536"/>
            </a:xfrm>
            <a:prstGeom prst="rect">
              <a:avLst/>
            </a:prstGeom>
          </p:spPr>
        </p:pic>
      </p:grpSp>
    </p:spTree>
    <p:extLst>
      <p:ext uri="{BB962C8B-B14F-4D97-AF65-F5344CB8AC3E}">
        <p14:creationId xmlns:p14="http://schemas.microsoft.com/office/powerpoint/2010/main" val="22620167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PE" dirty="0" smtClean="0"/>
              <a:t>Investigación coordinada por ICRAF</a:t>
            </a:r>
            <a:endParaRPr lang="es-PE" dirty="0"/>
          </a:p>
        </p:txBody>
      </p:sp>
      <p:sp>
        <p:nvSpPr>
          <p:cNvPr id="3" name="Content Placeholder 2"/>
          <p:cNvSpPr>
            <a:spLocks noGrp="1"/>
          </p:cNvSpPr>
          <p:nvPr>
            <p:ph idx="1"/>
          </p:nvPr>
        </p:nvSpPr>
        <p:spPr/>
        <p:txBody>
          <a:bodyPr>
            <a:normAutofit/>
          </a:bodyPr>
          <a:lstStyle/>
          <a:p>
            <a:pPr marL="0" indent="0">
              <a:buNone/>
            </a:pPr>
            <a:r>
              <a:rPr lang="es-PE" u="sng" dirty="0" smtClean="0"/>
              <a:t>Objetivo general </a:t>
            </a:r>
          </a:p>
          <a:p>
            <a:pPr marL="0" indent="0">
              <a:buNone/>
            </a:pPr>
            <a:endParaRPr lang="es-PE" sz="1000" dirty="0" smtClean="0"/>
          </a:p>
          <a:p>
            <a:pPr marL="0" indent="0">
              <a:buNone/>
            </a:pPr>
            <a:r>
              <a:rPr lang="es-PE" dirty="0" smtClean="0"/>
              <a:t>Co-diseñar y evaluar opciones agroforestales adaptadas al contexto (incluyendo sistemas, modelos de negocios, políticas, prácticas) que sean sensibles al género y equitativos, que aumentan la mitigación y capacidad de adaptación al cambio climático, y que puedan ser escalados</a:t>
            </a:r>
          </a:p>
          <a:p>
            <a:endParaRPr lang="es-PE" dirty="0"/>
          </a:p>
        </p:txBody>
      </p:sp>
    </p:spTree>
    <p:extLst>
      <p:ext uri="{BB962C8B-B14F-4D97-AF65-F5344CB8AC3E}">
        <p14:creationId xmlns:p14="http://schemas.microsoft.com/office/powerpoint/2010/main" val="28907786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smtClean="0"/>
              <a:t>Enfoque territorial integrado y opciones por contexto</a:t>
            </a:r>
            <a:endParaRPr lang="es-ES" dirty="0"/>
          </a:p>
        </p:txBody>
      </p:sp>
      <p:sp>
        <p:nvSpPr>
          <p:cNvPr id="5" name="Marcador de texto 4"/>
          <p:cNvSpPr>
            <a:spLocks noGrp="1"/>
          </p:cNvSpPr>
          <p:nvPr>
            <p:ph type="body" idx="1"/>
          </p:nvPr>
        </p:nvSpPr>
        <p:spPr/>
        <p:txBody>
          <a:bodyPr/>
          <a:lstStyle/>
          <a:p>
            <a:endParaRPr lang="es-ES"/>
          </a:p>
        </p:txBody>
      </p:sp>
      <p:sp>
        <p:nvSpPr>
          <p:cNvPr id="2" name="TextBox 1"/>
          <p:cNvSpPr txBox="1"/>
          <p:nvPr/>
        </p:nvSpPr>
        <p:spPr>
          <a:xfrm>
            <a:off x="4470400" y="6083300"/>
            <a:ext cx="4749800" cy="369332"/>
          </a:xfrm>
          <a:prstGeom prst="rect">
            <a:avLst/>
          </a:prstGeom>
          <a:noFill/>
        </p:spPr>
        <p:txBody>
          <a:bodyPr wrap="square" rtlCol="0">
            <a:spAutoFit/>
          </a:bodyPr>
          <a:lstStyle/>
          <a:p>
            <a:r>
              <a:rPr lang="de-CH" dirty="0" smtClean="0"/>
              <a:t>FUENTE: ADAPTADO DE VALENTINA ROBIGLIO</a:t>
            </a:r>
            <a:endParaRPr lang="en-US" dirty="0"/>
          </a:p>
        </p:txBody>
      </p:sp>
    </p:spTree>
    <p:extLst>
      <p:ext uri="{BB962C8B-B14F-4D97-AF65-F5344CB8AC3E}">
        <p14:creationId xmlns:p14="http://schemas.microsoft.com/office/powerpoint/2010/main" val="650562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endParaRPr lang="en-US" altLang="en-US" smtClean="0"/>
          </a:p>
        </p:txBody>
      </p:sp>
      <p:pic>
        <p:nvPicPr>
          <p:cNvPr id="5" name="Picture 21" descr="C:\Users\vrobiglio.CIP_LIMA\AppData\Local\Microsoft\Windows\Temporary Internet Files\Content.Outlook\CM8251QO\oil palm Charlie Pye-Smith.jpg">
            <a:extLst>
              <a:ext uri="{FF2B5EF4-FFF2-40B4-BE49-F238E27FC236}"/>
            </a:extLst>
          </p:cNvPr>
          <p:cNvPicPr preferRelativeResize="0">
            <a:picLocks noChangeArrowheads="1"/>
          </p:cNvPicPr>
          <p:nvPr/>
        </p:nvPicPr>
        <p:blipFill>
          <a:blip r:embed="rId3"/>
          <a:srcRect/>
          <a:stretch>
            <a:fillRect/>
          </a:stretch>
        </p:blipFill>
        <p:spPr bwMode="auto">
          <a:xfrm>
            <a:off x="3063875" y="0"/>
            <a:ext cx="3108325" cy="2286000"/>
          </a:xfrm>
          <a:prstGeom prst="rect">
            <a:avLst/>
          </a:prstGeom>
          <a:solidFill>
            <a:schemeClr val="accent4">
              <a:lumMod val="40000"/>
              <a:lumOff val="60000"/>
              <a:alpha val="26000"/>
            </a:schemeClr>
          </a:solidFill>
          <a:ln w="3175">
            <a:noFill/>
          </a:ln>
        </p:spPr>
      </p:pic>
      <p:pic>
        <p:nvPicPr>
          <p:cNvPr id="3076" name="Picture 1"/>
          <p:cNvPicPr preferRelativeResize="0">
            <a:picLocks/>
          </p:cNvPicPr>
          <p:nvPr/>
        </p:nvPicPr>
        <p:blipFill>
          <a:blip r:embed="rId4">
            <a:extLst>
              <a:ext uri="{28A0092B-C50C-407E-A947-70E740481C1C}">
                <a14:useLocalDpi xmlns:a14="http://schemas.microsoft.com/office/drawing/2010/main" val="0"/>
              </a:ext>
            </a:extLst>
          </a:blip>
          <a:srcRect t="17305" r="3656" b="13824"/>
          <a:stretch>
            <a:fillRect/>
          </a:stretch>
        </p:blipFill>
        <p:spPr bwMode="auto">
          <a:xfrm>
            <a:off x="0" y="4495800"/>
            <a:ext cx="3124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2" descr="D:\Users\vrobiglio\Pictures\Camera\20140514_115939.jpg"/>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15875"/>
            <a:ext cx="32004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7"/>
          <p:cNvPicPr preferRelativeResize="0">
            <a:picLocks/>
          </p:cNvPicPr>
          <p:nvPr/>
        </p:nvPicPr>
        <p:blipFill>
          <a:blip r:embed="rId6">
            <a:extLst>
              <a:ext uri="{28A0092B-C50C-407E-A947-70E740481C1C}">
                <a14:useLocalDpi xmlns:a14="http://schemas.microsoft.com/office/drawing/2010/main" val="0"/>
              </a:ext>
            </a:extLst>
          </a:blip>
          <a:srcRect/>
          <a:stretch>
            <a:fillRect/>
          </a:stretch>
        </p:blipFill>
        <p:spPr bwMode="auto">
          <a:xfrm>
            <a:off x="2971800" y="2286000"/>
            <a:ext cx="31083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8"/>
          <p:cNvPicPr preferRelativeResize="0">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6096000" y="0"/>
            <a:ext cx="31083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9"/>
          <p:cNvPicPr preferRelativeResize="0">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3063875" y="4572000"/>
            <a:ext cx="31083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19" descr="H:\Valentina_old_DELL\My Documents\Fotine\Peru2010\DSC_4071.JPG"/>
          <p:cNvPicPr preferRelativeResize="0">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0" y="4495800"/>
            <a:ext cx="3108325"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pic>
      <p:pic>
        <p:nvPicPr>
          <p:cNvPr id="3082" name="Picture 11"/>
          <p:cNvPicPr preferRelativeResize="0">
            <a:picLocks/>
          </p:cNvPicPr>
          <p:nvPr/>
        </p:nvPicPr>
        <p:blipFill>
          <a:blip r:embed="rId10">
            <a:extLst>
              <a:ext uri="{28A0092B-C50C-407E-A947-70E740481C1C}">
                <a14:useLocalDpi xmlns:a14="http://schemas.microsoft.com/office/drawing/2010/main" val="0"/>
              </a:ext>
            </a:extLst>
          </a:blip>
          <a:srcRect/>
          <a:stretch>
            <a:fillRect/>
          </a:stretch>
        </p:blipFill>
        <p:spPr bwMode="auto">
          <a:xfrm>
            <a:off x="0" y="2270125"/>
            <a:ext cx="31242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3" name="Picture 12"/>
          <p:cNvPicPr preferRelativeResize="0">
            <a:picLocks/>
          </p:cNvPicPr>
          <p:nvPr/>
        </p:nvPicPr>
        <p:blipFill>
          <a:blip r:embed="rId11">
            <a:extLst>
              <a:ext uri="{28A0092B-C50C-407E-A947-70E740481C1C}">
                <a14:useLocalDpi xmlns:a14="http://schemas.microsoft.com/office/drawing/2010/main" val="0"/>
              </a:ext>
            </a:extLst>
          </a:blip>
          <a:srcRect/>
          <a:stretch>
            <a:fillRect/>
          </a:stretch>
        </p:blipFill>
        <p:spPr bwMode="auto">
          <a:xfrm>
            <a:off x="6070600" y="2295525"/>
            <a:ext cx="31083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1305111"/>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C:\Users\vrobiglio\AppData\Local\Microsoft\Windows\Temporary Internet Files\Content.Outlook\3OF71UZZ\100_2054.JPG"/>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8" y="0"/>
            <a:ext cx="3176588"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7" descr="C:\Users\vrobiglio\AppData\Local\Microsoft\Windows\Temporary Internet Files\Content.Outlook\3OF71UZZ\100_2417.JPG"/>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3875" y="0"/>
            <a:ext cx="3108325"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8" descr="C:\Users\vrobiglio\AppData\Local\Microsoft\Windows\Temporary Internet Files\Content.Outlook\3OF71UZZ\100_1954.JPG"/>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1875" y="0"/>
            <a:ext cx="3108325"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9" descr="C:\Users\vrobiglio\AppData\Local\Microsoft\Windows\Temporary Internet Files\Content.Outlook\3OF71UZZ\8 (2).jpg"/>
          <p:cNvPicPr preferRelativeResize="0">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88" y="2286000"/>
            <a:ext cx="3109913"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C:\Users\vrobiglio\AppData\Local\Microsoft\Windows\Temporary Internet Files\Content.Outlook\3OF71UZZ\100_2422.JPG"/>
          <p:cNvPicPr preferRelativeResize="0">
            <a:picLocks noChangeArrowheads="1"/>
          </p:cNvPicPr>
          <p:nvPr/>
        </p:nvPicPr>
        <p:blipFill>
          <a:blip r:embed="rId7">
            <a:extLst>
              <a:ext uri="{28A0092B-C50C-407E-A947-70E740481C1C}">
                <a14:useLocalDpi xmlns:a14="http://schemas.microsoft.com/office/drawing/2010/main" val="0"/>
              </a:ext>
            </a:extLst>
          </a:blip>
          <a:srcRect l="29509" t="12750" b="20212"/>
          <a:stretch>
            <a:fillRect/>
          </a:stretch>
        </p:blipFill>
        <p:spPr bwMode="auto">
          <a:xfrm>
            <a:off x="2971800" y="2286000"/>
            <a:ext cx="3382963"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10" descr="C:\Users\vrobiglio\AppData\Local\Microsoft\Windows\Temporary Internet Files\Content.Outlook\3OF71UZZ\100_2008 (2).JPG"/>
          <p:cNvPicPr preferRelativeResize="0">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11875" y="2286000"/>
            <a:ext cx="3108325"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2" descr="C:\Users\vrobiglio\AppData\Local\Microsoft\Windows\Temporary Internet Files\Content.Outlook\3OF71UZZ\100_2312.JPG"/>
          <p:cNvPicPr preferRelativeResize="0">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325" y="4664075"/>
            <a:ext cx="3108325"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3" descr="D:\Users\vrobiglio\Pictures\Camera\20140514_110600.jpg"/>
          <p:cNvPicPr preferRelativeResize="0">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48000" y="4664075"/>
            <a:ext cx="3108325"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Picture 4" descr="E:\La Hoyada Requena\10.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96000" y="4648200"/>
            <a:ext cx="3352800" cy="23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Tree>
    <p:extLst>
      <p:ext uri="{BB962C8B-B14F-4D97-AF65-F5344CB8AC3E}">
        <p14:creationId xmlns:p14="http://schemas.microsoft.com/office/powerpoint/2010/main" val="900278195"/>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Group 23"/>
          <p:cNvGrpSpPr>
            <a:grpSpLocks/>
          </p:cNvGrpSpPr>
          <p:nvPr/>
        </p:nvGrpSpPr>
        <p:grpSpPr bwMode="auto">
          <a:xfrm>
            <a:off x="6858000" y="1588"/>
            <a:ext cx="2286000" cy="6934200"/>
            <a:chOff x="296325" y="-863611"/>
            <a:chExt cx="1532474" cy="7950211"/>
          </a:xfrm>
        </p:grpSpPr>
        <p:pic>
          <p:nvPicPr>
            <p:cNvPr id="5130" name="Picture 8" descr="C:\Users\VROBIG~1.CIP\AppData\Local\Temp\DSC_8354.JPG"/>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325" y="4089389"/>
              <a:ext cx="1532467" cy="1244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1" name="Picture 3" descr="C:\Users\VROBIG~1.CIP\AppData\Local\Temp\DSC_8126.JPG"/>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325" y="5079989"/>
              <a:ext cx="1532467" cy="1244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Picture 26"/>
            <p:cNvPicPr preferRelativeResize="0">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296325" y="5841989"/>
              <a:ext cx="1532467" cy="1244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3" name="Picture 27" descr="C:\Users\VROBIG~1.CIP\AppData\Local\Temp\DSC_8130.JPG"/>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325" y="2946389"/>
              <a:ext cx="1532467" cy="1244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4" name="Picture 7" descr="C:\Users\VROBIG~1.CIP\AppData\Local\Temp\DSC_8299.JPG"/>
            <p:cNvPicPr preferRelativeResize="0">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6332" y="1955789"/>
              <a:ext cx="1532467" cy="1244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5" name="Picture 6" descr="C:\Users\VROBIG~1.CIP\AppData\Local\Temp\DSC_8154.JPG"/>
            <p:cNvPicPr preferRelativeResize="0">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6331" y="990600"/>
              <a:ext cx="1532467" cy="1244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6" name="Picture 30"/>
            <p:cNvPicPr preferRelativeResize="0">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296332" y="-863611"/>
              <a:ext cx="1532467" cy="1244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7" name="Picture 2" descr="C:\Users\VROBIG~1.CIP\AppData\Local\Temp\DSC_8119.JPG"/>
            <p:cNvPicPr preferRelativeResize="0">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6332" y="228601"/>
              <a:ext cx="153246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123" name="TextBox 112"/>
          <p:cNvSpPr txBox="1">
            <a:spLocks noChangeArrowheads="1"/>
          </p:cNvSpPr>
          <p:nvPr/>
        </p:nvSpPr>
        <p:spPr bwMode="auto">
          <a:xfrm>
            <a:off x="174625" y="3978275"/>
            <a:ext cx="6378575" cy="9233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s-PE" altLang="en-US" sz="1800" dirty="0" smtClean="0"/>
              <a:t>Presiones antrópicas llevan a cambios de cobertura vegetal y conversión de los bosques, paisajes, mosaicos agrícolas/forestales (agroforestales)</a:t>
            </a:r>
            <a:endParaRPr lang="es-PE" altLang="en-US" sz="1800" dirty="0"/>
          </a:p>
        </p:txBody>
      </p:sp>
      <p:sp>
        <p:nvSpPr>
          <p:cNvPr id="5124" name="Rectangle 113"/>
          <p:cNvSpPr>
            <a:spLocks noChangeArrowheads="1"/>
          </p:cNvSpPr>
          <p:nvPr/>
        </p:nvSpPr>
        <p:spPr bwMode="auto">
          <a:xfrm>
            <a:off x="257175" y="4989513"/>
            <a:ext cx="7751763"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s-PE" altLang="en-US" sz="1800" dirty="0" smtClean="0"/>
              <a:t>Los paisajes varían en:</a:t>
            </a:r>
            <a:br>
              <a:rPr lang="es-PE" altLang="en-US" sz="1800" dirty="0" smtClean="0"/>
            </a:br>
            <a:r>
              <a:rPr lang="es-PE" altLang="en-US" sz="1800" dirty="0" smtClean="0"/>
              <a:t>Cobertura forestal</a:t>
            </a:r>
            <a:br>
              <a:rPr lang="es-PE" altLang="en-US" sz="1800" dirty="0" smtClean="0"/>
            </a:br>
            <a:r>
              <a:rPr lang="es-PE" altLang="en-US" sz="1800" dirty="0" smtClean="0"/>
              <a:t>Intensidad de uso de los sistemas / componentes</a:t>
            </a:r>
            <a:br>
              <a:rPr lang="es-PE" altLang="en-US" sz="1800" dirty="0" smtClean="0"/>
            </a:br>
            <a:r>
              <a:rPr lang="es-PE" altLang="en-US" sz="1800" dirty="0" smtClean="0"/>
              <a:t>Diversidad de usos de la tierra</a:t>
            </a:r>
            <a:br>
              <a:rPr lang="es-PE" altLang="en-US" sz="1800" dirty="0" smtClean="0"/>
            </a:br>
            <a:r>
              <a:rPr lang="es-PE" altLang="en-US" sz="1800" dirty="0" smtClean="0"/>
              <a:t>Nivel de conectividad</a:t>
            </a:r>
            <a:endParaRPr lang="es-PE" altLang="en-US" sz="1800" b="1" dirty="0"/>
          </a:p>
        </p:txBody>
      </p:sp>
      <p:sp>
        <p:nvSpPr>
          <p:cNvPr id="5125" name="Title 1"/>
          <p:cNvSpPr txBox="1">
            <a:spLocks/>
          </p:cNvSpPr>
          <p:nvPr/>
        </p:nvSpPr>
        <p:spPr bwMode="auto">
          <a:xfrm>
            <a:off x="-838200" y="-304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charset="0"/>
              <a:buChar char="•"/>
              <a:defRPr sz="3200">
                <a:solidFill>
                  <a:schemeClr val="tx1"/>
                </a:solidFill>
                <a:latin typeface="Calibri" pitchFamily="34" charset="0"/>
              </a:defRPr>
            </a:lvl1pPr>
            <a:lvl2pPr marL="742950" indent="-285750" defTabSz="457200">
              <a:spcBef>
                <a:spcPct val="20000"/>
              </a:spcBef>
              <a:buFont typeface="Arial" charset="0"/>
              <a:buChar char="–"/>
              <a:defRPr sz="2800">
                <a:solidFill>
                  <a:schemeClr val="tx1"/>
                </a:solidFill>
                <a:latin typeface="Calibri" pitchFamily="34" charset="0"/>
              </a:defRPr>
            </a:lvl2pPr>
            <a:lvl3pPr marL="1143000" indent="-228600" defTabSz="457200">
              <a:spcBef>
                <a:spcPct val="20000"/>
              </a:spcBef>
              <a:buFont typeface="Arial" charset="0"/>
              <a:buChar char="•"/>
              <a:defRPr sz="2400">
                <a:solidFill>
                  <a:schemeClr val="tx1"/>
                </a:solidFill>
                <a:latin typeface="Calibri" pitchFamily="34" charset="0"/>
              </a:defRPr>
            </a:lvl3pPr>
            <a:lvl4pPr marL="1600200" indent="-228600" defTabSz="457200">
              <a:spcBef>
                <a:spcPct val="20000"/>
              </a:spcBef>
              <a:buFont typeface="Arial" charset="0"/>
              <a:buChar char="–"/>
              <a:defRPr sz="2000">
                <a:solidFill>
                  <a:schemeClr val="tx1"/>
                </a:solidFill>
                <a:latin typeface="Calibri" pitchFamily="34" charset="0"/>
              </a:defRPr>
            </a:lvl4pPr>
            <a:lvl5pPr marL="2057400" indent="-228600" defTabSz="4572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es-PE" altLang="en-US" sz="2800" b="1" dirty="0"/>
          </a:p>
        </p:txBody>
      </p:sp>
      <p:grpSp>
        <p:nvGrpSpPr>
          <p:cNvPr id="5126" name="Group 115"/>
          <p:cNvGrpSpPr>
            <a:grpSpLocks/>
          </p:cNvGrpSpPr>
          <p:nvPr/>
        </p:nvGrpSpPr>
        <p:grpSpPr bwMode="auto">
          <a:xfrm>
            <a:off x="457200" y="838200"/>
            <a:ext cx="6096000" cy="3024918"/>
            <a:chOff x="457200" y="2523755"/>
            <a:chExt cx="6248400" cy="3908759"/>
          </a:xfrm>
        </p:grpSpPr>
        <p:pic>
          <p:nvPicPr>
            <p:cNvPr id="5128" name="Picture 27" descr="Image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200" y="2523755"/>
              <a:ext cx="6248400" cy="38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Box 117"/>
            <p:cNvSpPr txBox="1">
              <a:spLocks noChangeArrowheads="1"/>
            </p:cNvSpPr>
            <p:nvPr/>
          </p:nvSpPr>
          <p:spPr bwMode="auto">
            <a:xfrm>
              <a:off x="873071" y="5955268"/>
              <a:ext cx="2286000" cy="47724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s-PE" altLang="en-US" sz="1800" dirty="0"/>
            </a:p>
          </p:txBody>
        </p:sp>
      </p:grpSp>
      <p:sp>
        <p:nvSpPr>
          <p:cNvPr id="5127" name="Title 1"/>
          <p:cNvSpPr txBox="1">
            <a:spLocks/>
          </p:cNvSpPr>
          <p:nvPr/>
        </p:nvSpPr>
        <p:spPr bwMode="auto">
          <a:xfrm>
            <a:off x="0" y="-26988"/>
            <a:ext cx="8229600"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charset="0"/>
              <a:buChar char="•"/>
              <a:defRPr sz="3200">
                <a:solidFill>
                  <a:schemeClr val="tx1"/>
                </a:solidFill>
                <a:latin typeface="Calibri" pitchFamily="34" charset="0"/>
              </a:defRPr>
            </a:lvl1pPr>
            <a:lvl2pPr marL="742950" indent="-285750" defTabSz="457200">
              <a:spcBef>
                <a:spcPct val="20000"/>
              </a:spcBef>
              <a:buFont typeface="Arial" charset="0"/>
              <a:buChar char="–"/>
              <a:defRPr sz="2800">
                <a:solidFill>
                  <a:schemeClr val="tx1"/>
                </a:solidFill>
                <a:latin typeface="Calibri" pitchFamily="34" charset="0"/>
              </a:defRPr>
            </a:lvl2pPr>
            <a:lvl3pPr marL="1143000" indent="-228600" defTabSz="457200">
              <a:spcBef>
                <a:spcPct val="20000"/>
              </a:spcBef>
              <a:buFont typeface="Arial" charset="0"/>
              <a:buChar char="•"/>
              <a:defRPr sz="2400">
                <a:solidFill>
                  <a:schemeClr val="tx1"/>
                </a:solidFill>
                <a:latin typeface="Calibri" pitchFamily="34" charset="0"/>
              </a:defRPr>
            </a:lvl3pPr>
            <a:lvl4pPr marL="1600200" indent="-228600" defTabSz="457200">
              <a:spcBef>
                <a:spcPct val="20000"/>
              </a:spcBef>
              <a:buFont typeface="Arial" charset="0"/>
              <a:buChar char="–"/>
              <a:defRPr sz="2000">
                <a:solidFill>
                  <a:schemeClr val="tx1"/>
                </a:solidFill>
                <a:latin typeface="Calibri" pitchFamily="34" charset="0"/>
              </a:defRPr>
            </a:lvl4pPr>
            <a:lvl5pPr marL="2057400" indent="-228600" defTabSz="4572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s-PE" altLang="en-US" sz="2800" b="1" dirty="0" smtClean="0"/>
              <a:t>Enfoque </a:t>
            </a:r>
            <a:r>
              <a:rPr lang="es-PE" altLang="en-US" sz="2800" b="1" dirty="0"/>
              <a:t>territorial </a:t>
            </a:r>
            <a:r>
              <a:rPr lang="es-PE" altLang="en-US" sz="2800" b="1" dirty="0" smtClean="0"/>
              <a:t>integrado</a:t>
            </a:r>
            <a:endParaRPr lang="es-PE" altLang="en-US" sz="2800" b="1" dirty="0"/>
          </a:p>
        </p:txBody>
      </p:sp>
    </p:spTree>
    <p:extLst>
      <p:ext uri="{BB962C8B-B14F-4D97-AF65-F5344CB8AC3E}">
        <p14:creationId xmlns:p14="http://schemas.microsoft.com/office/powerpoint/2010/main" val="353816687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19225"/>
            <a:ext cx="9296400" cy="430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7" name="Rectangle 1"/>
          <p:cNvSpPr>
            <a:spLocks noChangeArrowheads="1"/>
          </p:cNvSpPr>
          <p:nvPr/>
        </p:nvSpPr>
        <p:spPr bwMode="auto">
          <a:xfrm>
            <a:off x="76200" y="5407025"/>
            <a:ext cx="7910513" cy="9233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s-PE" altLang="en-US" sz="1800" dirty="0" smtClean="0"/>
              <a:t>La posición de un territorio en la curva de transición refleja las circunstancias locales, dinámicas socioeconómicas y etapas da evolución de la frontera de deforestación / degradación, a los cuales los actores se adaptan y responden.</a:t>
            </a:r>
            <a:endParaRPr lang="es-PE" altLang="en-US" sz="1800" dirty="0"/>
          </a:p>
        </p:txBody>
      </p:sp>
      <p:sp>
        <p:nvSpPr>
          <p:cNvPr id="6148" name="Title 1"/>
          <p:cNvSpPr txBox="1">
            <a:spLocks/>
          </p:cNvSpPr>
          <p:nvPr/>
        </p:nvSpPr>
        <p:spPr bwMode="auto">
          <a:xfrm>
            <a:off x="0" y="-26988"/>
            <a:ext cx="8229600"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charset="0"/>
              <a:buChar char="•"/>
              <a:defRPr sz="3200">
                <a:solidFill>
                  <a:schemeClr val="tx1"/>
                </a:solidFill>
                <a:latin typeface="Calibri" pitchFamily="34" charset="0"/>
              </a:defRPr>
            </a:lvl1pPr>
            <a:lvl2pPr marL="742950" indent="-285750" defTabSz="457200">
              <a:spcBef>
                <a:spcPct val="20000"/>
              </a:spcBef>
              <a:buFont typeface="Arial" charset="0"/>
              <a:buChar char="–"/>
              <a:defRPr sz="2800">
                <a:solidFill>
                  <a:schemeClr val="tx1"/>
                </a:solidFill>
                <a:latin typeface="Calibri" pitchFamily="34" charset="0"/>
              </a:defRPr>
            </a:lvl2pPr>
            <a:lvl3pPr marL="1143000" indent="-228600" defTabSz="457200">
              <a:spcBef>
                <a:spcPct val="20000"/>
              </a:spcBef>
              <a:buFont typeface="Arial" charset="0"/>
              <a:buChar char="•"/>
              <a:defRPr sz="2400">
                <a:solidFill>
                  <a:schemeClr val="tx1"/>
                </a:solidFill>
                <a:latin typeface="Calibri" pitchFamily="34" charset="0"/>
              </a:defRPr>
            </a:lvl3pPr>
            <a:lvl4pPr marL="1600200" indent="-228600" defTabSz="457200">
              <a:spcBef>
                <a:spcPct val="20000"/>
              </a:spcBef>
              <a:buFont typeface="Arial" charset="0"/>
              <a:buChar char="–"/>
              <a:defRPr sz="2000">
                <a:solidFill>
                  <a:schemeClr val="tx1"/>
                </a:solidFill>
                <a:latin typeface="Calibri" pitchFamily="34" charset="0"/>
              </a:defRPr>
            </a:lvl4pPr>
            <a:lvl5pPr marL="2057400" indent="-228600" defTabSz="4572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s-PE" altLang="en-US" sz="2800" b="1" dirty="0" smtClean="0"/>
              <a:t>Enfoque </a:t>
            </a:r>
            <a:r>
              <a:rPr lang="es-PE" altLang="en-US" sz="2800" b="1" dirty="0"/>
              <a:t>territorial </a:t>
            </a:r>
            <a:r>
              <a:rPr lang="es-PE" altLang="en-US" sz="2800" b="1" dirty="0" smtClean="0"/>
              <a:t>integrado</a:t>
            </a:r>
            <a:endParaRPr lang="es-PE" altLang="en-US" sz="2800" b="1" dirty="0"/>
          </a:p>
        </p:txBody>
      </p:sp>
    </p:spTree>
    <p:extLst>
      <p:ext uri="{BB962C8B-B14F-4D97-AF65-F5344CB8AC3E}">
        <p14:creationId xmlns:p14="http://schemas.microsoft.com/office/powerpoint/2010/main" val="29961723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ChangeArrowheads="1"/>
          </p:cNvSpPr>
          <p:nvPr/>
        </p:nvSpPr>
        <p:spPr bwMode="auto">
          <a:xfrm>
            <a:off x="304800" y="5248275"/>
            <a:ext cx="8675688" cy="923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s-PE" altLang="en-US" sz="1800" dirty="0" smtClean="0"/>
              <a:t>En cada contexto, la estrategia de los actores dependerá de los recursos naturales, humanos, sociales, físicos y financieros disponibles e influirá sobre las decisiones respecto a los diferentes usos de la tierra.</a:t>
            </a:r>
            <a:endParaRPr lang="es-PE" altLang="en-US" sz="1800" b="1" dirty="0"/>
          </a:p>
        </p:txBody>
      </p:sp>
      <p:sp>
        <p:nvSpPr>
          <p:cNvPr id="7171" name="Title 1"/>
          <p:cNvSpPr txBox="1">
            <a:spLocks/>
          </p:cNvSpPr>
          <p:nvPr/>
        </p:nvSpPr>
        <p:spPr bwMode="auto">
          <a:xfrm>
            <a:off x="2136775" y="-26988"/>
            <a:ext cx="8229600"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charset="0"/>
              <a:buChar char="•"/>
              <a:defRPr sz="3200">
                <a:solidFill>
                  <a:schemeClr val="tx1"/>
                </a:solidFill>
                <a:latin typeface="Calibri" pitchFamily="34" charset="0"/>
              </a:defRPr>
            </a:lvl1pPr>
            <a:lvl2pPr marL="742950" indent="-285750" defTabSz="457200">
              <a:spcBef>
                <a:spcPct val="20000"/>
              </a:spcBef>
              <a:buFont typeface="Arial" charset="0"/>
              <a:buChar char="–"/>
              <a:defRPr sz="2800">
                <a:solidFill>
                  <a:schemeClr val="tx1"/>
                </a:solidFill>
                <a:latin typeface="Calibri" pitchFamily="34" charset="0"/>
              </a:defRPr>
            </a:lvl2pPr>
            <a:lvl3pPr marL="1143000" indent="-228600" defTabSz="457200">
              <a:spcBef>
                <a:spcPct val="20000"/>
              </a:spcBef>
              <a:buFont typeface="Arial" charset="0"/>
              <a:buChar char="•"/>
              <a:defRPr sz="2400">
                <a:solidFill>
                  <a:schemeClr val="tx1"/>
                </a:solidFill>
                <a:latin typeface="Calibri" pitchFamily="34" charset="0"/>
              </a:defRPr>
            </a:lvl3pPr>
            <a:lvl4pPr marL="1600200" indent="-228600" defTabSz="457200">
              <a:spcBef>
                <a:spcPct val="20000"/>
              </a:spcBef>
              <a:buFont typeface="Arial" charset="0"/>
              <a:buChar char="–"/>
              <a:defRPr sz="2000">
                <a:solidFill>
                  <a:schemeClr val="tx1"/>
                </a:solidFill>
                <a:latin typeface="Calibri" pitchFamily="34" charset="0"/>
              </a:defRPr>
            </a:lvl4pPr>
            <a:lvl5pPr marL="2057400" indent="-228600" defTabSz="4572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s-PE" altLang="en-US" sz="2800" b="1" dirty="0" smtClean="0"/>
              <a:t>Enfoque </a:t>
            </a:r>
            <a:r>
              <a:rPr lang="es-PE" altLang="en-US" sz="2800" b="1" dirty="0"/>
              <a:t>territorial </a:t>
            </a:r>
            <a:r>
              <a:rPr lang="es-PE" altLang="en-US" sz="2800" b="1" dirty="0" smtClean="0"/>
              <a:t>integrado</a:t>
            </a:r>
            <a:endParaRPr lang="es-PE" altLang="en-US" sz="2800" b="1" dirty="0"/>
          </a:p>
        </p:txBody>
      </p:sp>
      <p:pic>
        <p:nvPicPr>
          <p:cNvPr id="71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088" y="1304925"/>
            <a:ext cx="2438400" cy="229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116013"/>
            <a:ext cx="6410325" cy="387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631467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64" name="Group 2063"/>
          <p:cNvGrpSpPr>
            <a:grpSpLocks/>
          </p:cNvGrpSpPr>
          <p:nvPr/>
        </p:nvGrpSpPr>
        <p:grpSpPr bwMode="auto">
          <a:xfrm>
            <a:off x="1151777" y="682625"/>
            <a:ext cx="6760323" cy="1318727"/>
            <a:chOff x="1114781" y="639674"/>
            <a:chExt cx="9845278" cy="1317856"/>
          </a:xfrm>
        </p:grpSpPr>
        <p:sp>
          <p:nvSpPr>
            <p:cNvPr id="5166" name="TextBox 5"/>
            <p:cNvSpPr txBox="1">
              <a:spLocks noChangeArrowheads="1"/>
            </p:cNvSpPr>
            <p:nvPr/>
          </p:nvSpPr>
          <p:spPr bwMode="auto">
            <a:xfrm>
              <a:off x="1114781" y="1119376"/>
              <a:ext cx="2576903" cy="830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1600" dirty="0" smtClean="0"/>
                <a:t>Prácticas de manejo de especies arbóreas  </a:t>
              </a:r>
              <a:endParaRPr lang="es-PE" altLang="pt-BR" sz="1600" dirty="0"/>
            </a:p>
          </p:txBody>
        </p:sp>
        <p:sp>
          <p:nvSpPr>
            <p:cNvPr id="5167" name="TextBox 6"/>
            <p:cNvSpPr txBox="1">
              <a:spLocks noChangeArrowheads="1"/>
            </p:cNvSpPr>
            <p:nvPr/>
          </p:nvSpPr>
          <p:spPr bwMode="auto">
            <a:xfrm>
              <a:off x="4242003" y="1073081"/>
              <a:ext cx="2632526" cy="830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1600" dirty="0" smtClean="0"/>
                <a:t>Mecanismos eficientes de mercadeo</a:t>
              </a:r>
              <a:endParaRPr lang="es-PE" altLang="pt-BR" sz="1600" dirty="0"/>
            </a:p>
          </p:txBody>
        </p:sp>
        <p:sp>
          <p:nvSpPr>
            <p:cNvPr id="5168" name="TextBox 7"/>
            <p:cNvSpPr txBox="1">
              <a:spLocks noChangeArrowheads="1"/>
            </p:cNvSpPr>
            <p:nvPr/>
          </p:nvSpPr>
          <p:spPr bwMode="auto">
            <a:xfrm>
              <a:off x="7871980" y="1127082"/>
              <a:ext cx="3088079" cy="830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1600" dirty="0" smtClean="0"/>
                <a:t>Ambiente de políticas institucionales apropiadas</a:t>
              </a:r>
              <a:endParaRPr lang="es-PE" altLang="pt-BR" sz="1600" dirty="0"/>
            </a:p>
          </p:txBody>
        </p:sp>
        <p:sp>
          <p:nvSpPr>
            <p:cNvPr id="5169" name="TextBox 8"/>
            <p:cNvSpPr txBox="1">
              <a:spLocks noChangeArrowheads="1"/>
            </p:cNvSpPr>
            <p:nvPr/>
          </p:nvSpPr>
          <p:spPr bwMode="auto">
            <a:xfrm>
              <a:off x="3258433" y="639674"/>
              <a:ext cx="976290" cy="12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7600" dirty="0" smtClean="0"/>
                <a:t>+</a:t>
              </a:r>
              <a:endParaRPr lang="es-PE" altLang="pt-BR" sz="7600" dirty="0"/>
            </a:p>
          </p:txBody>
        </p:sp>
        <p:sp>
          <p:nvSpPr>
            <p:cNvPr id="5170" name="TextBox 9"/>
            <p:cNvSpPr txBox="1">
              <a:spLocks noChangeArrowheads="1"/>
            </p:cNvSpPr>
            <p:nvPr/>
          </p:nvSpPr>
          <p:spPr bwMode="auto">
            <a:xfrm>
              <a:off x="6724586" y="642188"/>
              <a:ext cx="976290" cy="12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7600" dirty="0" smtClean="0"/>
                <a:t>+</a:t>
              </a:r>
              <a:endParaRPr lang="es-PE" altLang="pt-BR" sz="7600" dirty="0"/>
            </a:p>
          </p:txBody>
        </p:sp>
      </p:grpSp>
      <p:sp>
        <p:nvSpPr>
          <p:cNvPr id="5123" name="Title 6"/>
          <p:cNvSpPr txBox="1">
            <a:spLocks/>
          </p:cNvSpPr>
          <p:nvPr/>
        </p:nvSpPr>
        <p:spPr bwMode="auto">
          <a:xfrm>
            <a:off x="594578" y="-49212"/>
            <a:ext cx="7635022"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6843" tIns="33421" rIns="66843" bIns="33421" anchor="ctr"/>
          <a:lstStyle>
            <a:lvl1pPr defTabSz="457200">
              <a:spcBef>
                <a:spcPct val="20000"/>
              </a:spcBef>
              <a:buFont typeface="Arial" charset="0"/>
              <a:buChar char="•"/>
              <a:defRPr sz="3200">
                <a:solidFill>
                  <a:schemeClr val="tx1"/>
                </a:solidFill>
                <a:latin typeface="Calibri" charset="0"/>
              </a:defRPr>
            </a:lvl1pPr>
            <a:lvl2pPr marL="742950" indent="-285750" defTabSz="457200">
              <a:spcBef>
                <a:spcPct val="20000"/>
              </a:spcBef>
              <a:buFont typeface="Arial" charset="0"/>
              <a:buChar char="–"/>
              <a:defRPr sz="2800">
                <a:solidFill>
                  <a:schemeClr val="tx1"/>
                </a:solidFill>
                <a:latin typeface="Calibri" charset="0"/>
              </a:defRPr>
            </a:lvl2pPr>
            <a:lvl3pPr marL="1143000" indent="-228600" defTabSz="457200">
              <a:spcBef>
                <a:spcPct val="20000"/>
              </a:spcBef>
              <a:buFont typeface="Arial" charset="0"/>
              <a:buChar char="•"/>
              <a:defRPr sz="2400">
                <a:solidFill>
                  <a:schemeClr val="tx1"/>
                </a:solidFill>
                <a:latin typeface="Calibri" charset="0"/>
              </a:defRPr>
            </a:lvl3pPr>
            <a:lvl4pPr marL="1600200" indent="-228600" defTabSz="457200">
              <a:spcBef>
                <a:spcPct val="20000"/>
              </a:spcBef>
              <a:buFont typeface="Arial" charset="0"/>
              <a:buChar char="–"/>
              <a:defRPr sz="2000">
                <a:solidFill>
                  <a:schemeClr val="tx1"/>
                </a:solidFill>
                <a:latin typeface="Calibri" charset="0"/>
              </a:defRPr>
            </a:lvl4pPr>
            <a:lvl5pPr marL="2057400" indent="-228600" defTabSz="4572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2900" b="1" dirty="0" smtClean="0"/>
              <a:t>Opciones por contexto:  ¿Qué es una opción?</a:t>
            </a:r>
            <a:endParaRPr lang="es-PE" altLang="pt-BR" sz="2900" b="1" dirty="0"/>
          </a:p>
        </p:txBody>
      </p:sp>
      <p:sp>
        <p:nvSpPr>
          <p:cNvPr id="5124" name="Title 6"/>
          <p:cNvSpPr txBox="1">
            <a:spLocks/>
          </p:cNvSpPr>
          <p:nvPr/>
        </p:nvSpPr>
        <p:spPr bwMode="auto">
          <a:xfrm>
            <a:off x="530118" y="4677909"/>
            <a:ext cx="1325479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6843" tIns="33421" rIns="66843" bIns="33421" anchor="ctr"/>
          <a:lstStyle>
            <a:lvl1pPr defTabSz="457200">
              <a:spcBef>
                <a:spcPct val="20000"/>
              </a:spcBef>
              <a:buFont typeface="Arial" charset="0"/>
              <a:buChar char="•"/>
              <a:defRPr sz="3200">
                <a:solidFill>
                  <a:schemeClr val="tx1"/>
                </a:solidFill>
                <a:latin typeface="Calibri" charset="0"/>
              </a:defRPr>
            </a:lvl1pPr>
            <a:lvl2pPr marL="742950" indent="-285750" defTabSz="457200">
              <a:spcBef>
                <a:spcPct val="20000"/>
              </a:spcBef>
              <a:buFont typeface="Arial" charset="0"/>
              <a:buChar char="–"/>
              <a:defRPr sz="2800">
                <a:solidFill>
                  <a:schemeClr val="tx1"/>
                </a:solidFill>
                <a:latin typeface="Calibri" charset="0"/>
              </a:defRPr>
            </a:lvl2pPr>
            <a:lvl3pPr marL="1143000" indent="-228600" defTabSz="457200">
              <a:spcBef>
                <a:spcPct val="20000"/>
              </a:spcBef>
              <a:buFont typeface="Arial" charset="0"/>
              <a:buChar char="•"/>
              <a:defRPr sz="2400">
                <a:solidFill>
                  <a:schemeClr val="tx1"/>
                </a:solidFill>
                <a:latin typeface="Calibri" charset="0"/>
              </a:defRPr>
            </a:lvl3pPr>
            <a:lvl4pPr marL="1600200" indent="-228600" defTabSz="457200">
              <a:spcBef>
                <a:spcPct val="20000"/>
              </a:spcBef>
              <a:buFont typeface="Arial" charset="0"/>
              <a:buChar char="–"/>
              <a:defRPr sz="2000">
                <a:solidFill>
                  <a:schemeClr val="tx1"/>
                </a:solidFill>
                <a:latin typeface="Calibri" charset="0"/>
              </a:defRPr>
            </a:lvl4pPr>
            <a:lvl5pPr marL="2057400" indent="-228600" defTabSz="4572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a:spcBef>
                <a:spcPct val="0"/>
              </a:spcBef>
              <a:buNone/>
            </a:pPr>
            <a:r>
              <a:rPr lang="es-PE" altLang="pt-BR" sz="2900" b="1" dirty="0"/>
              <a:t>¿ </a:t>
            </a:r>
            <a:r>
              <a:rPr lang="es-PE" altLang="pt-BR" sz="2900" b="1" dirty="0" smtClean="0"/>
              <a:t>Qué es el “contexto”?</a:t>
            </a:r>
            <a:endParaRPr lang="es-PE" altLang="pt-BR" sz="2900" b="1" dirty="0"/>
          </a:p>
        </p:txBody>
      </p:sp>
      <p:sp>
        <p:nvSpPr>
          <p:cNvPr id="2055" name="TextBox 2054"/>
          <p:cNvSpPr txBox="1">
            <a:spLocks noChangeArrowheads="1"/>
          </p:cNvSpPr>
          <p:nvPr/>
        </p:nvSpPr>
        <p:spPr bwMode="auto">
          <a:xfrm>
            <a:off x="660131" y="5630409"/>
            <a:ext cx="7819368" cy="7138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6843" tIns="33421" rIns="66843" bIns="33421">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1400" dirty="0" smtClean="0"/>
              <a:t>Combinación de </a:t>
            </a:r>
            <a:r>
              <a:rPr lang="es-PE" altLang="pt-BR" sz="1400" dirty="0"/>
              <a:t>l</a:t>
            </a:r>
            <a:r>
              <a:rPr lang="es-PE" altLang="pt-BR" sz="1400" dirty="0" smtClean="0"/>
              <a:t>os factores y condiciones locales que determinan el resultado de una tecnología y por ende su adopción. Ello incluye suelos, clima, nicho de cultivo, acceso a recursos y su variación local que influyen sobre los diferentes “dominios de escalamiento” y resultados de adopción e implementación.</a:t>
            </a:r>
            <a:endParaRPr lang="es-PE" altLang="pt-BR" sz="1400" dirty="0"/>
          </a:p>
        </p:txBody>
      </p:sp>
      <p:grpSp>
        <p:nvGrpSpPr>
          <p:cNvPr id="48" name="Group 47"/>
          <p:cNvGrpSpPr>
            <a:grpSpLocks/>
          </p:cNvGrpSpPr>
          <p:nvPr/>
        </p:nvGrpSpPr>
        <p:grpSpPr bwMode="auto">
          <a:xfrm>
            <a:off x="1097150" y="2106164"/>
            <a:ext cx="6607732" cy="1703387"/>
            <a:chOff x="2731114" y="5349672"/>
            <a:chExt cx="3255982" cy="971581"/>
          </a:xfrm>
        </p:grpSpPr>
        <p:pic>
          <p:nvPicPr>
            <p:cNvPr id="5128"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1019" y="5492521"/>
              <a:ext cx="346414" cy="743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9" name="Picture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2653" y="5641740"/>
              <a:ext cx="318045" cy="529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130" name="Picture 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3064" y="5520790"/>
              <a:ext cx="193703" cy="662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31" name="Picture 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2541" y="5796065"/>
              <a:ext cx="366871" cy="434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132" name="Picture 5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387885">
              <a:off x="5838231" y="5650148"/>
              <a:ext cx="155855" cy="141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cxnSp>
          <p:nvCxnSpPr>
            <p:cNvPr id="55" name="Straight Connector 54"/>
            <p:cNvCxnSpPr>
              <a:cxnSpLocks noChangeShapeType="1"/>
            </p:cNvCxnSpPr>
            <p:nvPr/>
          </p:nvCxnSpPr>
          <p:spPr bwMode="auto">
            <a:xfrm flipV="1">
              <a:off x="2731114" y="6238854"/>
              <a:ext cx="3008338" cy="0"/>
            </a:xfrm>
            <a:prstGeom prst="line">
              <a:avLst/>
            </a:prstGeom>
            <a:noFill/>
            <a:ln w="25400">
              <a:solidFill>
                <a:schemeClr val="accent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pic>
          <p:nvPicPr>
            <p:cNvPr id="5134" name="Picture 33" descr="https://encrypted-tbn1.gstatic.com/images?q=tbn:ANd9GcRF2mxkAytaLJklWlOuy1483gMJ-x2QKd6xFOD1zX_aLzHp1vY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54789" y="5879666"/>
              <a:ext cx="310127" cy="289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5" name="Picture 33" descr="https://encrypted-tbn1.gstatic.com/images?q=tbn:ANd9GcRF2mxkAytaLJklWlOuy1483gMJ-x2QKd6xFOD1zX_aLzHp1vY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84449" y="5853957"/>
              <a:ext cx="414366" cy="3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6" name="Picture 2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05895" y="5642862"/>
              <a:ext cx="399508" cy="537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37" name="Picture 33" descr="https://encrypted-tbn1.gstatic.com/images?q=tbn:ANd9GcRF2mxkAytaLJklWlOuy1483gMJ-x2QKd6xFOD1zX_aLzHp1vYL"/>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73775" y="5878769"/>
              <a:ext cx="448543" cy="294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8" name="Picture 3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63722" y="6120934"/>
              <a:ext cx="65221" cy="63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139" name="Picture 33" descr="https://encrypted-tbn1.gstatic.com/images?q=tbn:ANd9GcRF2mxkAytaLJklWlOuy1483gMJ-x2QKd6xFOD1zX_aLzHp1vY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64914" y="5915609"/>
              <a:ext cx="414366" cy="3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0" name="Picture 33" descr="https://encrypted-tbn1.gstatic.com/images?q=tbn:ANd9GcRF2mxkAytaLJklWlOuy1483gMJ-x2QKd6xFOD1zX_aLzHp1vY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72097" y="5879666"/>
              <a:ext cx="414366" cy="3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1" name="Picture 33" descr="https://encrypted-tbn1.gstatic.com/images?q=tbn:ANd9GcRF2mxkAytaLJklWlOuy1483gMJ-x2QKd6xFOD1zX_aLzHp1vY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10582" y="5916539"/>
              <a:ext cx="414366" cy="3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2" name="Picture 33" descr="https://encrypted-tbn1.gstatic.com/images?q=tbn:ANd9GcRF2mxkAytaLJklWlOuy1483gMJ-x2QKd6xFOD1zX_aLzHp1vY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94128" y="5917964"/>
              <a:ext cx="414366" cy="3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3" name="Picture 33" descr="https://encrypted-tbn1.gstatic.com/images?q=tbn:ANd9GcRF2mxkAytaLJklWlOuy1483gMJ-x2QKd6xFOD1zX_aLzHp1vY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28151" y="5916766"/>
              <a:ext cx="414366" cy="3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4" name="Picture 2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87768" y="5591731"/>
              <a:ext cx="346414" cy="621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45" name="Picture 2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74322" y="5652184"/>
              <a:ext cx="301613" cy="605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46" name="Picture 33" descr="https://encrypted-tbn1.gstatic.com/images?q=tbn:ANd9GcRF2mxkAytaLJklWlOuy1483gMJ-x2QKd6xFOD1zX_aLzHp1vY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15097" y="5894174"/>
              <a:ext cx="414366" cy="3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7" name="Picture 33" descr="https://encrypted-tbn1.gstatic.com/images?q=tbn:ANd9GcRF2mxkAytaLJklWlOuy1483gMJ-x2QKd6xFOD1zX_aLzHp1vY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60764" y="5895104"/>
              <a:ext cx="414366" cy="3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8" name="Picture 33" descr="https://encrypted-tbn1.gstatic.com/images?q=tbn:ANd9GcRF2mxkAytaLJklWlOuy1483gMJ-x2QKd6xFOD1zX_aLzHp1vY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1152" y="5973253"/>
              <a:ext cx="414366" cy="3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9" name="Picture 33" descr="https://encrypted-tbn1.gstatic.com/images?q=tbn:ANd9GcRF2mxkAytaLJklWlOuy1483gMJ-x2QKd6xFOD1zX_aLzHp1vY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78335" y="5895332"/>
              <a:ext cx="414366" cy="3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50" name="Picture 2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050173" y="5499932"/>
              <a:ext cx="324956" cy="713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51" name="Picture 2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412851" y="5636562"/>
              <a:ext cx="448177" cy="602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52" name="Picture 2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774039" y="5492521"/>
              <a:ext cx="315296" cy="676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53" name="Picture 2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092880" y="5435689"/>
              <a:ext cx="507747" cy="802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54" name="Picture 5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rot="-1265784">
              <a:off x="5190565" y="5624498"/>
              <a:ext cx="212429" cy="162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55" name="Picture 5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rot="13416447" flipV="1">
              <a:off x="5517972" y="5396364"/>
              <a:ext cx="85209" cy="77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156" name="Picture 2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228764" y="5349672"/>
              <a:ext cx="464512" cy="881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157" name="Picture 47"/>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435811" y="5380701"/>
              <a:ext cx="281674" cy="460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58" name="Picture 33" descr="https://encrypted-tbn1.gstatic.com/images?q=tbn:ANd9GcRF2mxkAytaLJklWlOuy1483gMJ-x2QKd6xFOD1zX_aLzHp1vY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33455" y="5868074"/>
              <a:ext cx="414366" cy="3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59" name="Picture 33" descr="https://encrypted-tbn1.gstatic.com/images?q=tbn:ANd9GcRF2mxkAytaLJklWlOuy1483gMJ-x2QKd6xFOD1zX_aLzHp1vY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9509" y="5947152"/>
              <a:ext cx="414366" cy="3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60" name="Picture 33" descr="https://encrypted-tbn1.gstatic.com/images?q=tbn:ANd9GcRF2mxkAytaLJklWlOuy1483gMJ-x2QKd6xFOD1zX_aLzHp1vY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44154" y="5909593"/>
              <a:ext cx="414366" cy="3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61" name="Picture 33" descr="https://encrypted-tbn1.gstatic.com/images?q=tbn:ANd9GcRF2mxkAytaLJklWlOuy1483gMJ-x2QKd6xFOD1zX_aLzHp1vY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56200" y="5945582"/>
              <a:ext cx="414366" cy="3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62" name="Picture 2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864065" y="5641740"/>
              <a:ext cx="448177" cy="651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63" name="Picture 3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600567" y="5877603"/>
              <a:ext cx="262171" cy="350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164" name="Picture 5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005112" y="6090766"/>
              <a:ext cx="187587" cy="127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65" name="Picture 41"/>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177367" y="6105221"/>
              <a:ext cx="134875" cy="116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sp>
        <p:nvSpPr>
          <p:cNvPr id="2063" name="TextBox 2062"/>
          <p:cNvSpPr txBox="1">
            <a:spLocks noChangeArrowheads="1"/>
          </p:cNvSpPr>
          <p:nvPr/>
        </p:nvSpPr>
        <p:spPr bwMode="auto">
          <a:xfrm>
            <a:off x="660131" y="3865111"/>
            <a:ext cx="7932993" cy="836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6843" tIns="33421" rIns="66843" bIns="33421">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1400" dirty="0" smtClean="0"/>
              <a:t>Variación alta nos tipos de sistemas productivos en términos de productividad e productos ambientales.</a:t>
            </a:r>
          </a:p>
          <a:p>
            <a:pPr eaLnBrk="1" hangingPunct="1">
              <a:spcBef>
                <a:spcPct val="0"/>
              </a:spcBef>
              <a:buFontTx/>
              <a:buNone/>
            </a:pPr>
            <a:endParaRPr lang="es-PE" altLang="pt-BR" sz="800" b="1" dirty="0" smtClean="0"/>
          </a:p>
          <a:p>
            <a:pPr eaLnBrk="1" hangingPunct="1">
              <a:spcBef>
                <a:spcPct val="0"/>
              </a:spcBef>
              <a:buFontTx/>
              <a:buNone/>
            </a:pPr>
            <a:r>
              <a:rPr lang="es-PE" altLang="pt-BR" sz="1400" b="1" dirty="0" smtClean="0"/>
              <a:t>“Management swing </a:t>
            </a:r>
            <a:r>
              <a:rPr lang="es-PE" altLang="pt-BR" sz="1400" b="1" dirty="0" err="1" smtClean="0"/>
              <a:t>potential</a:t>
            </a:r>
            <a:r>
              <a:rPr lang="es-PE" altLang="pt-BR" sz="1400" b="1" dirty="0" smtClean="0"/>
              <a:t>” </a:t>
            </a:r>
            <a:r>
              <a:rPr lang="es-PE" altLang="pt-BR" sz="1400" dirty="0" smtClean="0"/>
              <a:t>- el efecto de una práctica en el resultado ambiental  general del sistema productivo (en particular el carbono) </a:t>
            </a:r>
            <a:endParaRPr lang="es-PE" altLang="pt-BR" sz="1400" b="1" dirty="0"/>
          </a:p>
        </p:txBody>
      </p:sp>
    </p:spTree>
    <p:extLst>
      <p:ext uri="{BB962C8B-B14F-4D97-AF65-F5344CB8AC3E}">
        <p14:creationId xmlns:p14="http://schemas.microsoft.com/office/powerpoint/2010/main" val="30291959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6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064"/>
                                        </p:tgtEl>
                                        <p:attrNameLst>
                                          <p:attrName>style.visibility</p:attrName>
                                        </p:attrNameLst>
                                      </p:cBhvr>
                                      <p:to>
                                        <p:strVal val="visible"/>
                                      </p:to>
                                    </p:set>
                                  </p:childTnLst>
                                </p:cTn>
                              </p:par>
                            </p:childTnLst>
                          </p:cTn>
                        </p:par>
                        <p:par>
                          <p:cTn id="13" fill="hold" nodeType="afterGroup">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20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animBg="1"/>
      <p:bldP spid="20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xmlns="" id="{A84D5C96-050A-438B-A59F-EEB341308102}"/>
              </a:ext>
            </a:extLst>
          </p:cNvPr>
          <p:cNvGrpSpPr/>
          <p:nvPr/>
        </p:nvGrpSpPr>
        <p:grpSpPr>
          <a:xfrm>
            <a:off x="3665249" y="260970"/>
            <a:ext cx="2155509" cy="1892712"/>
            <a:chOff x="3426545" y="1032390"/>
            <a:chExt cx="2354832" cy="1892712"/>
          </a:xfrm>
          <a:solidFill>
            <a:schemeClr val="accent3">
              <a:lumMod val="40000"/>
              <a:lumOff val="60000"/>
            </a:schemeClr>
          </a:solidFill>
        </p:grpSpPr>
        <p:sp>
          <p:nvSpPr>
            <p:cNvPr id="7" name="Rounded Rectangle 6">
              <a:extLst>
                <a:ext uri="{FF2B5EF4-FFF2-40B4-BE49-F238E27FC236}">
                  <a16:creationId xmlns:a16="http://schemas.microsoft.com/office/drawing/2014/main" xmlns="" id="{9A879195-C2AD-4399-B058-FE2A8CAC0074}"/>
                </a:ext>
              </a:extLst>
            </p:cNvPr>
            <p:cNvSpPr/>
            <p:nvPr/>
          </p:nvSpPr>
          <p:spPr>
            <a:xfrm>
              <a:off x="3800177" y="1032390"/>
              <a:ext cx="1981200" cy="1524000"/>
            </a:xfrm>
            <a:prstGeom prst="roundRect">
              <a:avLst/>
            </a:prstGeom>
            <a:grpFill/>
            <a:ln>
              <a:solidFill>
                <a:schemeClr val="accent3">
                  <a:lumMod val="50000"/>
                </a:schemeClr>
              </a:solidFill>
            </a:ln>
          </p:spPr>
          <p:style>
            <a:lnRef idx="1">
              <a:schemeClr val="accent4"/>
            </a:lnRef>
            <a:fillRef idx="2">
              <a:schemeClr val="accent4"/>
            </a:fillRef>
            <a:effectRef idx="1">
              <a:schemeClr val="accent4"/>
            </a:effectRef>
            <a:fontRef idx="minor">
              <a:schemeClr val="dk1"/>
            </a:fontRef>
          </p:style>
          <p:txBody>
            <a:bodyPr anchor="ctr"/>
            <a:lstStyle/>
            <a:p>
              <a:pPr algn="ctr" eaLnBrk="1" hangingPunct="1">
                <a:defRPr/>
              </a:pPr>
              <a:r>
                <a:rPr lang="es-PE" sz="1400" b="1" dirty="0" err="1" smtClean="0"/>
                <a:t>Initial</a:t>
              </a:r>
              <a:r>
                <a:rPr lang="es-PE" sz="1400" b="1" dirty="0" smtClean="0"/>
                <a:t> </a:t>
              </a:r>
              <a:r>
                <a:rPr lang="es-PE" sz="1400" b="1" dirty="0" err="1" smtClean="0"/>
                <a:t>OxC</a:t>
              </a:r>
              <a:r>
                <a:rPr lang="es-PE" sz="1400" b="1" dirty="0" smtClean="0"/>
                <a:t> matrices </a:t>
              </a:r>
              <a:r>
                <a:rPr lang="es-PE" sz="1400" b="1" dirty="0" err="1" smtClean="0"/>
                <a:t>for</a:t>
              </a:r>
              <a:r>
                <a:rPr lang="es-PE" sz="1400" b="1" dirty="0" smtClean="0"/>
                <a:t> </a:t>
              </a:r>
              <a:r>
                <a:rPr lang="es-PE" sz="1400" b="1" dirty="0" err="1" smtClean="0"/>
                <a:t>each</a:t>
              </a:r>
              <a:r>
                <a:rPr lang="es-PE" sz="1400" b="1" dirty="0" smtClean="0"/>
                <a:t> </a:t>
              </a:r>
              <a:r>
                <a:rPr lang="es-PE" sz="1400" b="1" dirty="0" err="1" smtClean="0"/>
                <a:t>scaling</a:t>
              </a:r>
              <a:r>
                <a:rPr lang="es-PE" sz="1400" b="1" dirty="0" smtClean="0"/>
                <a:t> </a:t>
              </a:r>
              <a:r>
                <a:rPr lang="es-PE" sz="1400" b="1" dirty="0" err="1" smtClean="0"/>
                <a:t>area</a:t>
              </a:r>
              <a:r>
                <a:rPr lang="es-PE" sz="1400" b="1" dirty="0" smtClean="0"/>
                <a:t> </a:t>
              </a:r>
              <a:endParaRPr lang="es-PE" sz="1400" b="1" dirty="0"/>
            </a:p>
          </p:txBody>
        </p:sp>
        <p:sp>
          <p:nvSpPr>
            <p:cNvPr id="8" name="Rounded Rectangle 7">
              <a:extLst>
                <a:ext uri="{FF2B5EF4-FFF2-40B4-BE49-F238E27FC236}">
                  <a16:creationId xmlns:a16="http://schemas.microsoft.com/office/drawing/2014/main" xmlns="" id="{7AB3F830-99AC-4846-8075-FEC59CCE8ED2}"/>
                </a:ext>
              </a:extLst>
            </p:cNvPr>
            <p:cNvSpPr/>
            <p:nvPr/>
          </p:nvSpPr>
          <p:spPr>
            <a:xfrm>
              <a:off x="3674813" y="1155294"/>
              <a:ext cx="1981200" cy="1524000"/>
            </a:xfrm>
            <a:prstGeom prst="roundRect">
              <a:avLst/>
            </a:prstGeom>
            <a:grpFill/>
            <a:ln>
              <a:solidFill>
                <a:schemeClr val="accent3">
                  <a:lumMod val="50000"/>
                </a:schemeClr>
              </a:solidFill>
            </a:ln>
          </p:spPr>
          <p:style>
            <a:lnRef idx="1">
              <a:schemeClr val="accent4"/>
            </a:lnRef>
            <a:fillRef idx="2">
              <a:schemeClr val="accent4"/>
            </a:fillRef>
            <a:effectRef idx="1">
              <a:schemeClr val="accent4"/>
            </a:effectRef>
            <a:fontRef idx="minor">
              <a:schemeClr val="dk1"/>
            </a:fontRef>
          </p:style>
          <p:txBody>
            <a:bodyPr anchor="ctr"/>
            <a:lstStyle/>
            <a:p>
              <a:pPr algn="ctr" eaLnBrk="1" hangingPunct="1">
                <a:defRPr/>
              </a:pPr>
              <a:r>
                <a:rPr lang="es-PE" sz="1400" b="1" dirty="0" err="1" smtClean="0"/>
                <a:t>Initial</a:t>
              </a:r>
              <a:r>
                <a:rPr lang="es-PE" sz="1400" b="1" dirty="0" smtClean="0"/>
                <a:t> </a:t>
              </a:r>
              <a:r>
                <a:rPr lang="es-PE" sz="1400" b="1" dirty="0" err="1" smtClean="0"/>
                <a:t>OxC</a:t>
              </a:r>
              <a:r>
                <a:rPr lang="es-PE" sz="1400" b="1" dirty="0" smtClean="0"/>
                <a:t> matrices </a:t>
              </a:r>
              <a:r>
                <a:rPr lang="es-PE" sz="1400" b="1" dirty="0" err="1" smtClean="0"/>
                <a:t>for</a:t>
              </a:r>
              <a:r>
                <a:rPr lang="es-PE" sz="1400" b="1" dirty="0" smtClean="0"/>
                <a:t> </a:t>
              </a:r>
              <a:r>
                <a:rPr lang="es-PE" sz="1400" b="1" dirty="0" err="1" smtClean="0"/>
                <a:t>each</a:t>
              </a:r>
              <a:r>
                <a:rPr lang="es-PE" sz="1400" b="1" dirty="0" smtClean="0"/>
                <a:t> </a:t>
              </a:r>
              <a:r>
                <a:rPr lang="es-PE" sz="1400" b="1" dirty="0" err="1" smtClean="0"/>
                <a:t>scaling</a:t>
              </a:r>
              <a:r>
                <a:rPr lang="es-PE" sz="1400" b="1" dirty="0" smtClean="0"/>
                <a:t> </a:t>
              </a:r>
              <a:r>
                <a:rPr lang="es-PE" sz="1400" b="1" dirty="0" err="1" smtClean="0"/>
                <a:t>area</a:t>
              </a:r>
              <a:r>
                <a:rPr lang="es-PE" sz="1400" b="1" dirty="0" smtClean="0"/>
                <a:t> </a:t>
              </a:r>
              <a:endParaRPr lang="es-PE" sz="1400" b="1" dirty="0"/>
            </a:p>
          </p:txBody>
        </p:sp>
        <p:sp>
          <p:nvSpPr>
            <p:cNvPr id="9" name="Rounded Rectangle 8">
              <a:extLst>
                <a:ext uri="{FF2B5EF4-FFF2-40B4-BE49-F238E27FC236}">
                  <a16:creationId xmlns:a16="http://schemas.microsoft.com/office/drawing/2014/main" xmlns="" id="{91E87BCF-3FD9-4B75-B43C-8BB6639CFE49}"/>
                </a:ext>
              </a:extLst>
            </p:cNvPr>
            <p:cNvSpPr/>
            <p:nvPr/>
          </p:nvSpPr>
          <p:spPr>
            <a:xfrm>
              <a:off x="3537161" y="1278198"/>
              <a:ext cx="1981200" cy="1524000"/>
            </a:xfrm>
            <a:prstGeom prst="roundRect">
              <a:avLst/>
            </a:prstGeom>
            <a:grpFill/>
            <a:ln>
              <a:solidFill>
                <a:schemeClr val="accent3">
                  <a:lumMod val="50000"/>
                </a:schemeClr>
              </a:solidFill>
            </a:ln>
          </p:spPr>
          <p:style>
            <a:lnRef idx="1">
              <a:schemeClr val="accent4"/>
            </a:lnRef>
            <a:fillRef idx="2">
              <a:schemeClr val="accent4"/>
            </a:fillRef>
            <a:effectRef idx="1">
              <a:schemeClr val="accent4"/>
            </a:effectRef>
            <a:fontRef idx="minor">
              <a:schemeClr val="dk1"/>
            </a:fontRef>
          </p:style>
          <p:txBody>
            <a:bodyPr anchor="ctr"/>
            <a:lstStyle/>
            <a:p>
              <a:pPr algn="ctr" eaLnBrk="1" hangingPunct="1">
                <a:defRPr/>
              </a:pPr>
              <a:r>
                <a:rPr lang="es-PE" sz="1400" b="1" dirty="0" err="1" smtClean="0"/>
                <a:t>Initial</a:t>
              </a:r>
              <a:r>
                <a:rPr lang="es-PE" sz="1400" b="1" dirty="0" smtClean="0"/>
                <a:t> </a:t>
              </a:r>
              <a:r>
                <a:rPr lang="es-PE" sz="1400" b="1" dirty="0" err="1" smtClean="0"/>
                <a:t>OxC</a:t>
              </a:r>
              <a:r>
                <a:rPr lang="es-PE" sz="1400" b="1" dirty="0" smtClean="0"/>
                <a:t> matrices </a:t>
              </a:r>
              <a:r>
                <a:rPr lang="es-PE" sz="1400" b="1" dirty="0" err="1" smtClean="0"/>
                <a:t>for</a:t>
              </a:r>
              <a:r>
                <a:rPr lang="es-PE" sz="1400" b="1" dirty="0" smtClean="0"/>
                <a:t> </a:t>
              </a:r>
              <a:r>
                <a:rPr lang="es-PE" sz="1400" b="1" dirty="0" err="1" smtClean="0"/>
                <a:t>each</a:t>
              </a:r>
              <a:r>
                <a:rPr lang="es-PE" sz="1400" b="1" dirty="0" smtClean="0"/>
                <a:t> </a:t>
              </a:r>
              <a:r>
                <a:rPr lang="es-PE" sz="1400" b="1" dirty="0" err="1" smtClean="0"/>
                <a:t>scaling</a:t>
              </a:r>
              <a:r>
                <a:rPr lang="es-PE" sz="1400" b="1" dirty="0" smtClean="0"/>
                <a:t> </a:t>
              </a:r>
              <a:r>
                <a:rPr lang="es-PE" sz="1400" b="1" dirty="0" err="1" smtClean="0"/>
                <a:t>area</a:t>
              </a:r>
              <a:r>
                <a:rPr lang="es-PE" sz="1400" b="1" dirty="0" smtClean="0"/>
                <a:t> </a:t>
              </a:r>
              <a:endParaRPr lang="es-PE" sz="1400" b="1" dirty="0"/>
            </a:p>
          </p:txBody>
        </p:sp>
        <p:sp>
          <p:nvSpPr>
            <p:cNvPr id="10" name="Rounded Rectangle 9">
              <a:extLst>
                <a:ext uri="{FF2B5EF4-FFF2-40B4-BE49-F238E27FC236}">
                  <a16:creationId xmlns:a16="http://schemas.microsoft.com/office/drawing/2014/main" xmlns="" id="{A939BE72-FA61-4428-B087-B7C65BB34B21}"/>
                </a:ext>
              </a:extLst>
            </p:cNvPr>
            <p:cNvSpPr/>
            <p:nvPr/>
          </p:nvSpPr>
          <p:spPr>
            <a:xfrm>
              <a:off x="3426545" y="1401102"/>
              <a:ext cx="1981200" cy="1524000"/>
            </a:xfrm>
            <a:prstGeom prst="roundRect">
              <a:avLst/>
            </a:prstGeom>
            <a:grpFill/>
            <a:ln>
              <a:solidFill>
                <a:schemeClr val="accent3">
                  <a:lumMod val="50000"/>
                </a:schemeClr>
              </a:solidFill>
            </a:ln>
          </p:spPr>
          <p:style>
            <a:lnRef idx="1">
              <a:schemeClr val="accent4"/>
            </a:lnRef>
            <a:fillRef idx="2">
              <a:schemeClr val="accent4"/>
            </a:fillRef>
            <a:effectRef idx="1">
              <a:schemeClr val="accent4"/>
            </a:effectRef>
            <a:fontRef idx="minor">
              <a:schemeClr val="dk1"/>
            </a:fontRef>
          </p:style>
          <p:txBody>
            <a:bodyPr lIns="0" rIns="0" anchor="ctr"/>
            <a:lstStyle/>
            <a:p>
              <a:pPr algn="ctr" eaLnBrk="1" hangingPunct="1">
                <a:defRPr/>
              </a:pPr>
              <a:r>
                <a:rPr lang="es-PE" sz="1400" b="1" dirty="0" smtClean="0"/>
                <a:t>Palma aceitera diversificada en </a:t>
              </a:r>
              <a:r>
                <a:rPr lang="es-PE" sz="1400" b="1" dirty="0" err="1" smtClean="0"/>
                <a:t>SAFs</a:t>
              </a:r>
              <a:r>
                <a:rPr lang="es-PE" sz="1400" b="1" dirty="0" smtClean="0"/>
                <a:t> sostenible? </a:t>
              </a:r>
              <a:endParaRPr lang="es-PE" sz="1400" b="1" dirty="0"/>
            </a:p>
          </p:txBody>
        </p:sp>
      </p:grpSp>
      <p:sp>
        <p:nvSpPr>
          <p:cNvPr id="12" name="Rounded Rectangle 11"/>
          <p:cNvSpPr>
            <a:spLocks noChangeArrowheads="1"/>
          </p:cNvSpPr>
          <p:nvPr/>
        </p:nvSpPr>
        <p:spPr bwMode="auto">
          <a:xfrm>
            <a:off x="6617797" y="2306638"/>
            <a:ext cx="2010289" cy="1844675"/>
          </a:xfrm>
          <a:prstGeom prst="roundRect">
            <a:avLst>
              <a:gd name="adj" fmla="val 16667"/>
            </a:avLst>
          </a:prstGeom>
          <a:solidFill>
            <a:srgbClr val="FAC090"/>
          </a:solidFill>
          <a:ln w="9525">
            <a:solidFill>
              <a:srgbClr val="4F6228"/>
            </a:solidFill>
            <a:round/>
            <a:headEnd/>
            <a:tailEnd/>
          </a:ln>
          <a:effectLst>
            <a:outerShdw blurRad="40000" dist="20000" dir="5400000" rotWithShape="0">
              <a:srgbClr val="000000">
                <a:alpha val="37999"/>
              </a:srgbClr>
            </a:outerShdw>
          </a:effectLst>
        </p:spPr>
        <p:txBody>
          <a:bodyPr lIns="0" tIns="33421" rIns="0" bIns="33421" anchor="ctr"/>
          <a:lstStyle>
            <a:lvl1pPr>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s-PE" altLang="x-none" sz="1400" b="1" dirty="0" smtClean="0">
                <a:solidFill>
                  <a:srgbClr val="000000"/>
                </a:solidFill>
              </a:rPr>
              <a:t>Inventario de los </a:t>
            </a:r>
            <a:r>
              <a:rPr lang="es-PE" altLang="x-none" sz="1400" b="1" dirty="0" err="1" smtClean="0">
                <a:solidFill>
                  <a:srgbClr val="000000"/>
                </a:solidFill>
              </a:rPr>
              <a:t>SAFs</a:t>
            </a:r>
            <a:r>
              <a:rPr lang="es-PE" altLang="x-none" sz="1400" b="1" dirty="0" smtClean="0">
                <a:solidFill>
                  <a:srgbClr val="000000"/>
                </a:solidFill>
              </a:rPr>
              <a:t> en la zona (especies de árboles, nichos dentro de las propiedades, arreglos espaciales) y agrupación por tipos de sistemas </a:t>
            </a:r>
            <a:endParaRPr lang="es-PE" altLang="x-none" sz="1400" b="1" dirty="0">
              <a:solidFill>
                <a:srgbClr val="000000"/>
              </a:solidFill>
            </a:endParaRPr>
          </a:p>
        </p:txBody>
      </p:sp>
      <p:sp>
        <p:nvSpPr>
          <p:cNvPr id="25" name="Bent Arrow 24">
            <a:extLst>
              <a:ext uri="{FF2B5EF4-FFF2-40B4-BE49-F238E27FC236}">
                <a16:creationId xmlns:a16="http://schemas.microsoft.com/office/drawing/2014/main" xmlns="" id="{06DD3BCD-6902-4DD7-8DCE-9D76AF284D40}"/>
              </a:ext>
            </a:extLst>
          </p:cNvPr>
          <p:cNvSpPr/>
          <p:nvPr/>
        </p:nvSpPr>
        <p:spPr>
          <a:xfrm rot="5400000">
            <a:off x="5918747" y="1041347"/>
            <a:ext cx="1295400" cy="1051032"/>
          </a:xfrm>
          <a:prstGeom prst="bentArrow">
            <a:avLst>
              <a:gd name="adj1" fmla="val 25000"/>
              <a:gd name="adj2" fmla="val 20519"/>
              <a:gd name="adj3" fmla="val 25000"/>
              <a:gd name="adj4" fmla="val 43750"/>
            </a:avLst>
          </a:prstGeom>
        </p:spPr>
        <p:style>
          <a:lnRef idx="2">
            <a:schemeClr val="dk1"/>
          </a:lnRef>
          <a:fillRef idx="1">
            <a:schemeClr val="lt1"/>
          </a:fillRef>
          <a:effectRef idx="0">
            <a:schemeClr val="dk1"/>
          </a:effectRef>
          <a:fontRef idx="minor">
            <a:schemeClr val="dk1"/>
          </a:fontRef>
        </p:style>
        <p:txBody>
          <a:bodyPr lIns="66843" tIns="33421" rIns="66843" bIns="33421" anchor="ctr"/>
          <a:lstStyle/>
          <a:p>
            <a:pPr algn="ctr" eaLnBrk="1" hangingPunct="1">
              <a:defRPr/>
            </a:pPr>
            <a:endParaRPr lang="es-PE" sz="1100" dirty="0">
              <a:solidFill>
                <a:schemeClr val="tx1"/>
              </a:solidFill>
            </a:endParaRPr>
          </a:p>
        </p:txBody>
      </p:sp>
      <p:sp>
        <p:nvSpPr>
          <p:cNvPr id="26" name="Bent Arrow 25">
            <a:extLst>
              <a:ext uri="{FF2B5EF4-FFF2-40B4-BE49-F238E27FC236}">
                <a16:creationId xmlns:a16="http://schemas.microsoft.com/office/drawing/2014/main" xmlns="" id="{DF3647DF-F35D-429E-9F18-48FACBE71616}"/>
              </a:ext>
            </a:extLst>
          </p:cNvPr>
          <p:cNvSpPr/>
          <p:nvPr/>
        </p:nvSpPr>
        <p:spPr>
          <a:xfrm rot="16200000">
            <a:off x="1547044" y="4174549"/>
            <a:ext cx="1066800" cy="1861702"/>
          </a:xfrm>
          <a:prstGeom prst="bentArrow">
            <a:avLst/>
          </a:prstGeom>
        </p:spPr>
        <p:style>
          <a:lnRef idx="2">
            <a:schemeClr val="dk1"/>
          </a:lnRef>
          <a:fillRef idx="1">
            <a:schemeClr val="lt1"/>
          </a:fillRef>
          <a:effectRef idx="0">
            <a:schemeClr val="dk1"/>
          </a:effectRef>
          <a:fontRef idx="minor">
            <a:schemeClr val="dk1"/>
          </a:fontRef>
        </p:style>
        <p:txBody>
          <a:bodyPr lIns="66843" tIns="33421" rIns="66843" bIns="33421" anchor="ctr"/>
          <a:lstStyle/>
          <a:p>
            <a:pPr algn="ctr" eaLnBrk="1" hangingPunct="1">
              <a:defRPr/>
            </a:pPr>
            <a:endParaRPr lang="es-PE" sz="1100" dirty="0">
              <a:solidFill>
                <a:schemeClr val="tx1"/>
              </a:solidFill>
            </a:endParaRPr>
          </a:p>
        </p:txBody>
      </p:sp>
      <p:sp>
        <p:nvSpPr>
          <p:cNvPr id="27" name="Bent Arrow 26">
            <a:extLst>
              <a:ext uri="{FF2B5EF4-FFF2-40B4-BE49-F238E27FC236}">
                <a16:creationId xmlns:a16="http://schemas.microsoft.com/office/drawing/2014/main" xmlns="" id="{29160C4F-2E95-4972-819E-818E85AD02FF}"/>
              </a:ext>
            </a:extLst>
          </p:cNvPr>
          <p:cNvSpPr/>
          <p:nvPr/>
        </p:nvSpPr>
        <p:spPr>
          <a:xfrm>
            <a:off x="456918" y="2006600"/>
            <a:ext cx="976738" cy="1163638"/>
          </a:xfrm>
          <a:prstGeom prst="bentArrow">
            <a:avLst/>
          </a:prstGeom>
        </p:spPr>
        <p:style>
          <a:lnRef idx="2">
            <a:schemeClr val="dk1"/>
          </a:lnRef>
          <a:fillRef idx="1">
            <a:schemeClr val="lt1"/>
          </a:fillRef>
          <a:effectRef idx="0">
            <a:schemeClr val="dk1"/>
          </a:effectRef>
          <a:fontRef idx="minor">
            <a:schemeClr val="dk1"/>
          </a:fontRef>
        </p:style>
        <p:txBody>
          <a:bodyPr lIns="66843" tIns="33421" rIns="66843" bIns="33421" anchor="ctr"/>
          <a:lstStyle/>
          <a:p>
            <a:pPr algn="ctr" eaLnBrk="1" hangingPunct="1">
              <a:defRPr/>
            </a:pPr>
            <a:endParaRPr lang="es-PE" sz="1400" dirty="0">
              <a:solidFill>
                <a:schemeClr val="tx1"/>
              </a:solidFill>
            </a:endParaRPr>
          </a:p>
        </p:txBody>
      </p:sp>
      <p:sp>
        <p:nvSpPr>
          <p:cNvPr id="29" name="Bent Arrow 28">
            <a:extLst>
              <a:ext uri="{FF2B5EF4-FFF2-40B4-BE49-F238E27FC236}">
                <a16:creationId xmlns:a16="http://schemas.microsoft.com/office/drawing/2014/main" xmlns="" id="{5C403CE4-4CAD-455D-B0F1-C3EA5A4462B7}"/>
              </a:ext>
            </a:extLst>
          </p:cNvPr>
          <p:cNvSpPr/>
          <p:nvPr/>
        </p:nvSpPr>
        <p:spPr>
          <a:xfrm rot="10800000">
            <a:off x="6285662" y="4327525"/>
            <a:ext cx="1704375" cy="1212850"/>
          </a:xfrm>
          <a:prstGeom prst="bentArrow">
            <a:avLst>
              <a:gd name="adj1" fmla="val 25000"/>
              <a:gd name="adj2" fmla="val 25116"/>
              <a:gd name="adj3" fmla="val 25000"/>
              <a:gd name="adj4" fmla="val 43750"/>
            </a:avLst>
          </a:prstGeom>
        </p:spPr>
        <p:style>
          <a:lnRef idx="2">
            <a:schemeClr val="dk1"/>
          </a:lnRef>
          <a:fillRef idx="1">
            <a:schemeClr val="lt1"/>
          </a:fillRef>
          <a:effectRef idx="0">
            <a:schemeClr val="dk1"/>
          </a:effectRef>
          <a:fontRef idx="minor">
            <a:schemeClr val="dk1"/>
          </a:fontRef>
        </p:style>
        <p:txBody>
          <a:bodyPr lIns="66843" tIns="33421" rIns="66843" bIns="33421" anchor="ctr"/>
          <a:lstStyle/>
          <a:p>
            <a:pPr algn="ctr" eaLnBrk="1" hangingPunct="1">
              <a:defRPr/>
            </a:pPr>
            <a:endParaRPr lang="es-PE" sz="1100" dirty="0">
              <a:solidFill>
                <a:schemeClr val="tx1"/>
              </a:solidFill>
            </a:endParaRPr>
          </a:p>
        </p:txBody>
      </p:sp>
      <p:sp>
        <p:nvSpPr>
          <p:cNvPr id="32" name="Rounded Rectangle 31"/>
          <p:cNvSpPr>
            <a:spLocks noChangeArrowheads="1"/>
          </p:cNvSpPr>
          <p:nvPr/>
        </p:nvSpPr>
        <p:spPr bwMode="auto">
          <a:xfrm>
            <a:off x="392457" y="3328988"/>
            <a:ext cx="1942551" cy="1243012"/>
          </a:xfrm>
          <a:prstGeom prst="roundRect">
            <a:avLst>
              <a:gd name="adj" fmla="val 16667"/>
            </a:avLst>
          </a:prstGeom>
          <a:solidFill>
            <a:srgbClr val="D7E4BD"/>
          </a:solidFill>
          <a:ln w="9525">
            <a:solidFill>
              <a:srgbClr val="4F6228"/>
            </a:solidFill>
            <a:round/>
            <a:headEnd/>
            <a:tailEnd/>
          </a:ln>
          <a:effectLst>
            <a:outerShdw blurRad="40000" dist="20000" dir="5400000" rotWithShape="0">
              <a:srgbClr val="000000">
                <a:alpha val="37999"/>
              </a:srgbClr>
            </a:outerShdw>
          </a:effectLst>
        </p:spPr>
        <p:txBody>
          <a:bodyPr lIns="0" tIns="33421" rIns="0" bIns="33421" anchor="ctr"/>
          <a:lstStyle/>
          <a:p>
            <a:pPr algn="ctr" eaLnBrk="1" hangingPunct="1">
              <a:defRPr/>
            </a:pPr>
            <a:r>
              <a:rPr lang="es-PE" sz="1400" b="1" dirty="0" smtClean="0">
                <a:solidFill>
                  <a:schemeClr val="dk1"/>
                </a:solidFill>
              </a:rPr>
              <a:t>Dominio: sub-regional nivel de contexto considerando zonificación socioeconómico e biofísico.</a:t>
            </a:r>
            <a:endParaRPr lang="es-PE" sz="1400" b="1" dirty="0">
              <a:solidFill>
                <a:schemeClr val="dk1"/>
              </a:solidFill>
            </a:endParaRPr>
          </a:p>
        </p:txBody>
      </p:sp>
      <p:sp>
        <p:nvSpPr>
          <p:cNvPr id="7177" name="Rectangle 33"/>
          <p:cNvSpPr>
            <a:spLocks noChangeArrowheads="1"/>
          </p:cNvSpPr>
          <p:nvPr/>
        </p:nvSpPr>
        <p:spPr bwMode="auto">
          <a:xfrm>
            <a:off x="665594" y="76201"/>
            <a:ext cx="2655361" cy="390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6843" tIns="33421" rIns="66843" bIns="33421">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2100" b="1" dirty="0" smtClean="0"/>
              <a:t>Opciones por contexto</a:t>
            </a:r>
            <a:endParaRPr lang="es-PE" altLang="pt-BR" sz="2100" dirty="0"/>
          </a:p>
        </p:txBody>
      </p:sp>
      <p:sp>
        <p:nvSpPr>
          <p:cNvPr id="7178" name="TextBox 21"/>
          <p:cNvSpPr txBox="1">
            <a:spLocks noChangeArrowheads="1"/>
          </p:cNvSpPr>
          <p:nvPr/>
        </p:nvSpPr>
        <p:spPr bwMode="auto">
          <a:xfrm>
            <a:off x="500619" y="5676899"/>
            <a:ext cx="2618838" cy="1144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6843" tIns="33421" rIns="66843" bIns="33421">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1400" i="1" dirty="0" smtClean="0"/>
              <a:t>Identificar los factores del contexto que influyen sobre la adopción local de las opciones adecuadas y clasificar los factores en orden de importancia.</a:t>
            </a:r>
            <a:endParaRPr lang="es-PE" altLang="pt-BR" sz="1400" i="1" dirty="0"/>
          </a:p>
        </p:txBody>
      </p:sp>
      <p:sp>
        <p:nvSpPr>
          <p:cNvPr id="24" name="Bent Arrow 23">
            <a:extLst>
              <a:ext uri="{FF2B5EF4-FFF2-40B4-BE49-F238E27FC236}">
                <a16:creationId xmlns:a16="http://schemas.microsoft.com/office/drawing/2014/main" xmlns="" id="{235D6DBB-A7E9-4FB0-B3F6-E99A70A7C000}"/>
              </a:ext>
            </a:extLst>
          </p:cNvPr>
          <p:cNvSpPr/>
          <p:nvPr/>
        </p:nvSpPr>
        <p:spPr>
          <a:xfrm rot="5400000">
            <a:off x="2415073" y="3734293"/>
            <a:ext cx="1066800" cy="1049939"/>
          </a:xfrm>
          <a:prstGeom prst="bentArrow">
            <a:avLst/>
          </a:prstGeom>
        </p:spPr>
        <p:style>
          <a:lnRef idx="2">
            <a:schemeClr val="dk1"/>
          </a:lnRef>
          <a:fillRef idx="1">
            <a:schemeClr val="lt1"/>
          </a:fillRef>
          <a:effectRef idx="0">
            <a:schemeClr val="dk1"/>
          </a:effectRef>
          <a:fontRef idx="minor">
            <a:schemeClr val="dk1"/>
          </a:fontRef>
        </p:style>
        <p:txBody>
          <a:bodyPr lIns="66843" tIns="33421" rIns="66843" bIns="33421" anchor="ctr"/>
          <a:lstStyle/>
          <a:p>
            <a:pPr algn="ctr" eaLnBrk="1" hangingPunct="1">
              <a:defRPr/>
            </a:pPr>
            <a:endParaRPr lang="es-PE" sz="1100" dirty="0">
              <a:solidFill>
                <a:schemeClr val="tx1"/>
              </a:solidFill>
            </a:endParaRPr>
          </a:p>
        </p:txBody>
      </p:sp>
      <p:sp>
        <p:nvSpPr>
          <p:cNvPr id="28" name="Rounded Rectangle 27"/>
          <p:cNvSpPr>
            <a:spLocks noChangeArrowheads="1"/>
          </p:cNvSpPr>
          <p:nvPr/>
        </p:nvSpPr>
        <p:spPr bwMode="auto">
          <a:xfrm>
            <a:off x="1509041" y="1604963"/>
            <a:ext cx="2066008" cy="1538287"/>
          </a:xfrm>
          <a:prstGeom prst="roundRect">
            <a:avLst>
              <a:gd name="adj" fmla="val 16667"/>
            </a:avLst>
          </a:prstGeom>
          <a:solidFill>
            <a:srgbClr val="D7E4BD"/>
          </a:solidFill>
          <a:ln w="9525">
            <a:solidFill>
              <a:srgbClr val="4F6228"/>
            </a:solidFill>
            <a:round/>
            <a:headEnd/>
            <a:tailEnd/>
          </a:ln>
          <a:effectLst>
            <a:outerShdw blurRad="40000" dist="20000" dir="5400000" rotWithShape="0">
              <a:srgbClr val="000000">
                <a:alpha val="37999"/>
              </a:srgbClr>
            </a:outerShdw>
          </a:effectLst>
        </p:spPr>
        <p:txBody>
          <a:bodyPr lIns="0" tIns="33421" rIns="0" bIns="33421" anchor="ctr"/>
          <a:lstStyle/>
          <a:p>
            <a:pPr algn="ctr" eaLnBrk="1" hangingPunct="1">
              <a:defRPr/>
            </a:pPr>
            <a:r>
              <a:rPr lang="es-PE" sz="1400" b="1" dirty="0" smtClean="0">
                <a:solidFill>
                  <a:schemeClr val="dk1"/>
                </a:solidFill>
              </a:rPr>
              <a:t>Informar una plataforma de aprendizaje y actores locales sobre opciones diferenciadas de </a:t>
            </a:r>
            <a:r>
              <a:rPr lang="es-PE" sz="1400" b="1" dirty="0" err="1" smtClean="0">
                <a:solidFill>
                  <a:schemeClr val="dk1"/>
                </a:solidFill>
              </a:rPr>
              <a:t>SAFs</a:t>
            </a:r>
            <a:r>
              <a:rPr lang="es-PE" sz="1400" b="1" dirty="0" smtClean="0">
                <a:solidFill>
                  <a:schemeClr val="dk1"/>
                </a:solidFill>
              </a:rPr>
              <a:t> con palma aceitera</a:t>
            </a:r>
            <a:endParaRPr lang="es-PE" sz="1400" b="1" dirty="0">
              <a:solidFill>
                <a:schemeClr val="dk1"/>
              </a:solidFill>
            </a:endParaRPr>
          </a:p>
        </p:txBody>
      </p:sp>
      <p:sp>
        <p:nvSpPr>
          <p:cNvPr id="30" name="Bent Arrow 29">
            <a:extLst>
              <a:ext uri="{FF2B5EF4-FFF2-40B4-BE49-F238E27FC236}">
                <a16:creationId xmlns:a16="http://schemas.microsoft.com/office/drawing/2014/main" xmlns="" id="{BEC4D163-3CD7-4BDD-8E89-5F44578F880C}"/>
              </a:ext>
            </a:extLst>
          </p:cNvPr>
          <p:cNvSpPr/>
          <p:nvPr/>
        </p:nvSpPr>
        <p:spPr>
          <a:xfrm>
            <a:off x="2526203" y="577850"/>
            <a:ext cx="975646" cy="936625"/>
          </a:xfrm>
          <a:prstGeom prst="bentArrow">
            <a:avLst/>
          </a:prstGeom>
        </p:spPr>
        <p:style>
          <a:lnRef idx="2">
            <a:schemeClr val="dk1"/>
          </a:lnRef>
          <a:fillRef idx="1">
            <a:schemeClr val="lt1"/>
          </a:fillRef>
          <a:effectRef idx="0">
            <a:schemeClr val="dk1"/>
          </a:effectRef>
          <a:fontRef idx="minor">
            <a:schemeClr val="dk1"/>
          </a:fontRef>
        </p:style>
        <p:txBody>
          <a:bodyPr lIns="66843" tIns="33421" rIns="66843" bIns="33421" anchor="ctr"/>
          <a:lstStyle/>
          <a:p>
            <a:pPr algn="ctr" eaLnBrk="1" hangingPunct="1">
              <a:defRPr/>
            </a:pPr>
            <a:endParaRPr lang="es-PE" sz="1400" dirty="0">
              <a:solidFill>
                <a:schemeClr val="tx1"/>
              </a:solidFill>
            </a:endParaRPr>
          </a:p>
        </p:txBody>
      </p:sp>
      <p:sp>
        <p:nvSpPr>
          <p:cNvPr id="17" name="Rounded Rectangle 16"/>
          <p:cNvSpPr>
            <a:spLocks noChangeArrowheads="1"/>
          </p:cNvSpPr>
          <p:nvPr/>
        </p:nvSpPr>
        <p:spPr bwMode="auto">
          <a:xfrm>
            <a:off x="3119458" y="4854575"/>
            <a:ext cx="3030728" cy="1825625"/>
          </a:xfrm>
          <a:prstGeom prst="roundRect">
            <a:avLst>
              <a:gd name="adj" fmla="val 16667"/>
            </a:avLst>
          </a:prstGeom>
          <a:solidFill>
            <a:srgbClr val="D7E4BD"/>
          </a:solidFill>
          <a:ln w="9525">
            <a:solidFill>
              <a:srgbClr val="4F6228"/>
            </a:solidFill>
            <a:round/>
            <a:headEnd/>
            <a:tailEnd/>
          </a:ln>
          <a:effectLst>
            <a:outerShdw blurRad="40000" dist="20000" dir="5400000" rotWithShape="0">
              <a:srgbClr val="000000">
                <a:alpha val="37999"/>
              </a:srgbClr>
            </a:outerShdw>
          </a:effectLst>
        </p:spPr>
        <p:txBody>
          <a:bodyPr lIns="0" tIns="33421" rIns="0" bIns="33421" anchor="ctr"/>
          <a:lstStyle>
            <a:lvl1pPr>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s-PE" altLang="x-none" sz="1400" b="1" dirty="0" smtClean="0">
                <a:solidFill>
                  <a:srgbClr val="000000"/>
                </a:solidFill>
              </a:rPr>
              <a:t>Matriz de prácticas (Componentes, funciones, arreglos), requisitos (mano de obra, costos, conocimiento), ingresos, servicios ambientales (carbono, diversidad), factores promotores (mercados, instituciones, tamaño de la propiedad)</a:t>
            </a:r>
            <a:endParaRPr lang="es-PE" altLang="x-none" sz="1400" dirty="0">
              <a:solidFill>
                <a:srgbClr val="000000"/>
              </a:solidFill>
            </a:endParaRPr>
          </a:p>
        </p:txBody>
      </p:sp>
      <p:sp>
        <p:nvSpPr>
          <p:cNvPr id="7183" name="TextBox 3"/>
          <p:cNvSpPr txBox="1">
            <a:spLocks noChangeArrowheads="1"/>
          </p:cNvSpPr>
          <p:nvPr/>
        </p:nvSpPr>
        <p:spPr bwMode="auto">
          <a:xfrm>
            <a:off x="7169223" y="315908"/>
            <a:ext cx="1535030" cy="1360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6843" tIns="33421" rIns="66843" bIns="33421">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1400" i="1" dirty="0" smtClean="0"/>
              <a:t>Sistematización del conocimiento y experiencias sobre producción de palma aceitera y </a:t>
            </a:r>
            <a:r>
              <a:rPr lang="es-PE" altLang="pt-BR" sz="1400" i="1" dirty="0" err="1" smtClean="0"/>
              <a:t>SAFs</a:t>
            </a:r>
            <a:endParaRPr lang="es-PE" altLang="pt-BR" sz="1400" i="1" dirty="0"/>
          </a:p>
        </p:txBody>
      </p:sp>
      <p:sp>
        <p:nvSpPr>
          <p:cNvPr id="7184" name="Rectangle 12"/>
          <p:cNvSpPr>
            <a:spLocks noChangeArrowheads="1"/>
          </p:cNvSpPr>
          <p:nvPr/>
        </p:nvSpPr>
        <p:spPr bwMode="auto">
          <a:xfrm>
            <a:off x="3366409" y="3419689"/>
            <a:ext cx="2377385" cy="92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6843" tIns="33421" rIns="66843" bIns="33421">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1400" i="1" dirty="0" smtClean="0">
                <a:solidFill>
                  <a:srgbClr val="000000"/>
                </a:solidFill>
              </a:rPr>
              <a:t>Evaluar la variación de los factores en el área prioritaria, caracterizar el área para el escalamiento</a:t>
            </a:r>
            <a:endParaRPr lang="es-PE" altLang="pt-BR" sz="1400" i="1" dirty="0">
              <a:solidFill>
                <a:srgbClr val="000000"/>
              </a:solidFill>
            </a:endParaRPr>
          </a:p>
        </p:txBody>
      </p:sp>
      <p:sp>
        <p:nvSpPr>
          <p:cNvPr id="7185" name="TextBox 20"/>
          <p:cNvSpPr txBox="1">
            <a:spLocks noChangeArrowheads="1"/>
          </p:cNvSpPr>
          <p:nvPr/>
        </p:nvSpPr>
        <p:spPr bwMode="auto">
          <a:xfrm>
            <a:off x="6303142" y="5561012"/>
            <a:ext cx="2415624" cy="92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6843" tIns="33421" rIns="66843" bIns="33421">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1400" i="1" dirty="0" smtClean="0"/>
              <a:t>Describir las practicas como opciones y evaluar su adecuación para lograr el resultado esperado</a:t>
            </a:r>
            <a:endParaRPr lang="es-PE" altLang="pt-BR" sz="1400" i="1" dirty="0"/>
          </a:p>
        </p:txBody>
      </p:sp>
    </p:spTree>
    <p:extLst>
      <p:ext uri="{BB962C8B-B14F-4D97-AF65-F5344CB8AC3E}">
        <p14:creationId xmlns:p14="http://schemas.microsoft.com/office/powerpoint/2010/main" val="865645774"/>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p:cNvSpPr/>
          <p:nvPr/>
        </p:nvSpPr>
        <p:spPr>
          <a:xfrm flipV="1">
            <a:off x="899592" y="4653136"/>
            <a:ext cx="7920880" cy="124852"/>
          </a:xfrm>
          <a:prstGeom prst="rect">
            <a:avLst/>
          </a:prstGeom>
          <a:pattFill prst="ltUpDiag">
            <a:fgClr>
              <a:srgbClr val="C00000"/>
            </a:fgClr>
            <a:bgClr>
              <a:schemeClr val="bg1"/>
            </a:bgClr>
          </a:patt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53" name="Straight Arrow Connector 52"/>
          <p:cNvCxnSpPr/>
          <p:nvPr/>
        </p:nvCxnSpPr>
        <p:spPr>
          <a:xfrm flipV="1">
            <a:off x="4572000" y="3104963"/>
            <a:ext cx="0" cy="2112243"/>
          </a:xfrm>
          <a:prstGeom prst="straightConnector1">
            <a:avLst/>
          </a:prstGeom>
          <a:ln w="28575">
            <a:solidFill>
              <a:srgbClr val="C0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V="1">
            <a:off x="4067944" y="1424771"/>
            <a:ext cx="0" cy="3804429"/>
          </a:xfrm>
          <a:prstGeom prst="straightConnector1">
            <a:avLst/>
          </a:prstGeom>
          <a:ln w="28575">
            <a:solidFill>
              <a:srgbClr val="C00000"/>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0" y="4846624"/>
            <a:ext cx="8964488" cy="958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724794" y="1521125"/>
            <a:ext cx="1728193" cy="118779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5" name="TextBox 4"/>
          <p:cNvSpPr txBox="1"/>
          <p:nvPr/>
        </p:nvSpPr>
        <p:spPr>
          <a:xfrm>
            <a:off x="755576" y="1539369"/>
            <a:ext cx="1666630" cy="954107"/>
          </a:xfrm>
          <a:prstGeom prst="rect">
            <a:avLst/>
          </a:prstGeom>
          <a:noFill/>
        </p:spPr>
        <p:txBody>
          <a:bodyPr wrap="square" rtlCol="0">
            <a:spAutoFit/>
          </a:bodyPr>
          <a:lstStyle/>
          <a:p>
            <a:r>
              <a:rPr lang="es-PE" sz="1400" b="1" dirty="0" smtClean="0"/>
              <a:t>Estudio del contexto</a:t>
            </a:r>
          </a:p>
          <a:p>
            <a:r>
              <a:rPr lang="es-PE" sz="1400" dirty="0" smtClean="0"/>
              <a:t>. Área prioritaria</a:t>
            </a:r>
          </a:p>
          <a:p>
            <a:r>
              <a:rPr lang="es-PE" sz="1400" dirty="0" smtClean="0"/>
              <a:t>. 3 comunidades</a:t>
            </a:r>
            <a:endParaRPr lang="es-PE" sz="1400" dirty="0"/>
          </a:p>
        </p:txBody>
      </p:sp>
      <p:sp>
        <p:nvSpPr>
          <p:cNvPr id="6" name="Rectangle 5"/>
          <p:cNvSpPr/>
          <p:nvPr/>
        </p:nvSpPr>
        <p:spPr>
          <a:xfrm>
            <a:off x="3347864" y="188640"/>
            <a:ext cx="2664296" cy="123613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 name="TextBox 6"/>
          <p:cNvSpPr txBox="1"/>
          <p:nvPr/>
        </p:nvSpPr>
        <p:spPr>
          <a:xfrm>
            <a:off x="3347864" y="188640"/>
            <a:ext cx="1728192" cy="1169551"/>
          </a:xfrm>
          <a:prstGeom prst="rect">
            <a:avLst/>
          </a:prstGeom>
          <a:noFill/>
        </p:spPr>
        <p:txBody>
          <a:bodyPr wrap="square" rtlCol="0">
            <a:spAutoFit/>
          </a:bodyPr>
          <a:lstStyle/>
          <a:p>
            <a:r>
              <a:rPr lang="es-PE" sz="1400" b="1" dirty="0" smtClean="0"/>
              <a:t>Caracterización SAFS </a:t>
            </a:r>
          </a:p>
          <a:p>
            <a:r>
              <a:rPr lang="es-PE" sz="1400" i="1" dirty="0" smtClean="0"/>
              <a:t>. 6-8 tipos de</a:t>
            </a:r>
          </a:p>
          <a:p>
            <a:r>
              <a:rPr lang="es-PE" sz="1400" i="1" dirty="0" smtClean="0"/>
              <a:t>sistemas?</a:t>
            </a:r>
          </a:p>
          <a:p>
            <a:r>
              <a:rPr lang="es-PE" sz="1400" dirty="0" smtClean="0"/>
              <a:t>. Comparación </a:t>
            </a:r>
          </a:p>
          <a:p>
            <a:r>
              <a:rPr lang="es-PE" sz="1400" dirty="0" smtClean="0"/>
              <a:t>de resultados</a:t>
            </a:r>
            <a:endParaRPr lang="es-PE" sz="1400" dirty="0"/>
          </a:p>
        </p:txBody>
      </p:sp>
      <p:sp>
        <p:nvSpPr>
          <p:cNvPr id="8" name="Rectangle 7"/>
          <p:cNvSpPr/>
          <p:nvPr/>
        </p:nvSpPr>
        <p:spPr>
          <a:xfrm>
            <a:off x="3347864" y="1844824"/>
            <a:ext cx="2664296" cy="12961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9" name="Rectangle 8"/>
          <p:cNvSpPr/>
          <p:nvPr/>
        </p:nvSpPr>
        <p:spPr>
          <a:xfrm>
            <a:off x="1907704" y="5229200"/>
            <a:ext cx="6480720" cy="1224136"/>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10" name="Oval 9"/>
          <p:cNvSpPr/>
          <p:nvPr/>
        </p:nvSpPr>
        <p:spPr>
          <a:xfrm>
            <a:off x="2051720" y="4005064"/>
            <a:ext cx="1512168" cy="792088"/>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11" name="TextBox 10"/>
          <p:cNvSpPr txBox="1"/>
          <p:nvPr/>
        </p:nvSpPr>
        <p:spPr>
          <a:xfrm>
            <a:off x="2051720" y="4149080"/>
            <a:ext cx="1512168" cy="523220"/>
          </a:xfrm>
          <a:prstGeom prst="rect">
            <a:avLst/>
          </a:prstGeom>
          <a:noFill/>
        </p:spPr>
        <p:txBody>
          <a:bodyPr wrap="square" rtlCol="0">
            <a:spAutoFit/>
          </a:bodyPr>
          <a:lstStyle/>
          <a:p>
            <a:pPr algn="ctr"/>
            <a:r>
              <a:rPr lang="es-PE" sz="1400" b="1" dirty="0" smtClean="0">
                <a:solidFill>
                  <a:srgbClr val="C00000"/>
                </a:solidFill>
              </a:rPr>
              <a:t>Plataforma de </a:t>
            </a:r>
          </a:p>
          <a:p>
            <a:pPr algn="ctr"/>
            <a:r>
              <a:rPr lang="es-PE" sz="1400" b="1" dirty="0" err="1" smtClean="0">
                <a:solidFill>
                  <a:srgbClr val="C00000"/>
                </a:solidFill>
              </a:rPr>
              <a:t>co</a:t>
            </a:r>
            <a:r>
              <a:rPr lang="es-PE" sz="1400" b="1" dirty="0" smtClean="0">
                <a:solidFill>
                  <a:srgbClr val="C00000"/>
                </a:solidFill>
              </a:rPr>
              <a:t>-aprendizaje</a:t>
            </a:r>
            <a:endParaRPr lang="es-PE" sz="1400" b="1" dirty="0">
              <a:solidFill>
                <a:srgbClr val="C00000"/>
              </a:solidFill>
            </a:endParaRPr>
          </a:p>
        </p:txBody>
      </p:sp>
      <p:sp>
        <p:nvSpPr>
          <p:cNvPr id="16" name="Rectangle 15"/>
          <p:cNvSpPr/>
          <p:nvPr/>
        </p:nvSpPr>
        <p:spPr>
          <a:xfrm>
            <a:off x="179513" y="5229200"/>
            <a:ext cx="1152127" cy="1224136"/>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17" name="TextBox 16"/>
          <p:cNvSpPr txBox="1"/>
          <p:nvPr/>
        </p:nvSpPr>
        <p:spPr>
          <a:xfrm>
            <a:off x="179511" y="5301208"/>
            <a:ext cx="1190255" cy="954107"/>
          </a:xfrm>
          <a:prstGeom prst="rect">
            <a:avLst/>
          </a:prstGeom>
          <a:noFill/>
        </p:spPr>
        <p:txBody>
          <a:bodyPr wrap="square" rtlCol="0">
            <a:spAutoFit/>
          </a:bodyPr>
          <a:lstStyle/>
          <a:p>
            <a:r>
              <a:rPr lang="es-PE" sz="1400" b="1" dirty="0" smtClean="0"/>
              <a:t>SAF Palma </a:t>
            </a:r>
            <a:r>
              <a:rPr lang="es-PE" sz="1400" b="1" dirty="0" err="1" smtClean="0"/>
              <a:t>acetera</a:t>
            </a:r>
            <a:endParaRPr lang="es-PE" sz="1400" b="1" dirty="0" smtClean="0"/>
          </a:p>
          <a:p>
            <a:r>
              <a:rPr lang="es-PE" sz="1400" i="1" dirty="0" smtClean="0"/>
              <a:t>3 </a:t>
            </a:r>
            <a:r>
              <a:rPr lang="es-PE" sz="1400" i="1" dirty="0" err="1" smtClean="0"/>
              <a:t>UDs</a:t>
            </a:r>
            <a:endParaRPr lang="es-PE" sz="1400" i="1" dirty="0" smtClean="0"/>
          </a:p>
          <a:p>
            <a:r>
              <a:rPr lang="es-PE" sz="1400" i="1" dirty="0" smtClean="0"/>
              <a:t>Investigación</a:t>
            </a:r>
            <a:endParaRPr lang="es-PE" sz="1400" i="1" dirty="0"/>
          </a:p>
        </p:txBody>
      </p:sp>
      <p:sp>
        <p:nvSpPr>
          <p:cNvPr id="19" name="TextBox 18"/>
          <p:cNvSpPr txBox="1"/>
          <p:nvPr/>
        </p:nvSpPr>
        <p:spPr>
          <a:xfrm>
            <a:off x="179512" y="4129916"/>
            <a:ext cx="1512168" cy="523220"/>
          </a:xfrm>
          <a:prstGeom prst="rect">
            <a:avLst/>
          </a:prstGeom>
          <a:noFill/>
        </p:spPr>
        <p:txBody>
          <a:bodyPr wrap="square" rtlCol="0">
            <a:spAutoFit/>
          </a:bodyPr>
          <a:lstStyle/>
          <a:p>
            <a:pPr algn="ctr"/>
            <a:r>
              <a:rPr lang="es-PE" sz="1400" b="1" dirty="0" smtClean="0">
                <a:solidFill>
                  <a:srgbClr val="C00000"/>
                </a:solidFill>
              </a:rPr>
              <a:t>Plataforma de </a:t>
            </a:r>
          </a:p>
          <a:p>
            <a:pPr algn="ctr"/>
            <a:r>
              <a:rPr lang="es-PE" sz="1400" b="1" dirty="0" err="1" smtClean="0">
                <a:solidFill>
                  <a:srgbClr val="C00000"/>
                </a:solidFill>
              </a:rPr>
              <a:t>co-aprendizagem</a:t>
            </a:r>
            <a:endParaRPr lang="es-PE" sz="1400" b="1" dirty="0">
              <a:solidFill>
                <a:srgbClr val="C00000"/>
              </a:solidFill>
            </a:endParaRPr>
          </a:p>
        </p:txBody>
      </p:sp>
      <p:sp>
        <p:nvSpPr>
          <p:cNvPr id="20" name="Oval 19"/>
          <p:cNvSpPr/>
          <p:nvPr/>
        </p:nvSpPr>
        <p:spPr>
          <a:xfrm>
            <a:off x="7020272" y="4005064"/>
            <a:ext cx="1512168" cy="792088"/>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21" name="TextBox 20"/>
          <p:cNvSpPr txBox="1"/>
          <p:nvPr/>
        </p:nvSpPr>
        <p:spPr>
          <a:xfrm>
            <a:off x="7020272" y="4129916"/>
            <a:ext cx="1512168" cy="523220"/>
          </a:xfrm>
          <a:prstGeom prst="rect">
            <a:avLst/>
          </a:prstGeom>
          <a:noFill/>
        </p:spPr>
        <p:txBody>
          <a:bodyPr wrap="square" rtlCol="0">
            <a:spAutoFit/>
          </a:bodyPr>
          <a:lstStyle/>
          <a:p>
            <a:pPr algn="ctr"/>
            <a:r>
              <a:rPr lang="es-PE" sz="1400" b="1" dirty="0" smtClean="0">
                <a:solidFill>
                  <a:srgbClr val="C00000"/>
                </a:solidFill>
              </a:rPr>
              <a:t>Plataforma de </a:t>
            </a:r>
          </a:p>
          <a:p>
            <a:pPr algn="ctr"/>
            <a:r>
              <a:rPr lang="es-PE" sz="1400" b="1" dirty="0" err="1" smtClean="0">
                <a:solidFill>
                  <a:srgbClr val="C00000"/>
                </a:solidFill>
              </a:rPr>
              <a:t>co</a:t>
            </a:r>
            <a:r>
              <a:rPr lang="es-PE" sz="1400" b="1" dirty="0" smtClean="0">
                <a:solidFill>
                  <a:srgbClr val="C00000"/>
                </a:solidFill>
              </a:rPr>
              <a:t>-aprendizaje</a:t>
            </a:r>
            <a:endParaRPr lang="es-PE" sz="1400" b="1" dirty="0">
              <a:solidFill>
                <a:srgbClr val="C00000"/>
              </a:solidFill>
            </a:endParaRPr>
          </a:p>
        </p:txBody>
      </p:sp>
      <p:sp>
        <p:nvSpPr>
          <p:cNvPr id="24" name="Rectangle 23"/>
          <p:cNvSpPr/>
          <p:nvPr/>
        </p:nvSpPr>
        <p:spPr>
          <a:xfrm>
            <a:off x="4644008" y="620688"/>
            <a:ext cx="1800200" cy="9366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25" name="TextBox 24"/>
          <p:cNvSpPr txBox="1"/>
          <p:nvPr/>
        </p:nvSpPr>
        <p:spPr>
          <a:xfrm>
            <a:off x="4644008" y="603265"/>
            <a:ext cx="1894174" cy="954107"/>
          </a:xfrm>
          <a:prstGeom prst="rect">
            <a:avLst/>
          </a:prstGeom>
          <a:noFill/>
        </p:spPr>
        <p:txBody>
          <a:bodyPr wrap="square" rtlCol="0">
            <a:spAutoFit/>
          </a:bodyPr>
          <a:lstStyle/>
          <a:p>
            <a:r>
              <a:rPr lang="es-PE" sz="1400" b="1" dirty="0" smtClean="0"/>
              <a:t>Modelización</a:t>
            </a:r>
          </a:p>
          <a:p>
            <a:r>
              <a:rPr lang="es-PE" sz="1400" i="1" dirty="0" smtClean="0"/>
              <a:t>. 3 </a:t>
            </a:r>
            <a:r>
              <a:rPr lang="es-PE" sz="1400" i="1" dirty="0" err="1" smtClean="0"/>
              <a:t>UDs</a:t>
            </a:r>
            <a:endParaRPr lang="es-PE" sz="1400" i="1" dirty="0" smtClean="0"/>
          </a:p>
          <a:p>
            <a:r>
              <a:rPr lang="es-PE" sz="1400" dirty="0" smtClean="0"/>
              <a:t>. Modelización biofísica</a:t>
            </a:r>
          </a:p>
          <a:p>
            <a:r>
              <a:rPr lang="es-PE" sz="1400" dirty="0" smtClean="0"/>
              <a:t>. </a:t>
            </a:r>
            <a:r>
              <a:rPr lang="es-PE" sz="1400" dirty="0" err="1" smtClean="0"/>
              <a:t>Mgmt</a:t>
            </a:r>
            <a:r>
              <a:rPr lang="es-PE" sz="1400" dirty="0" smtClean="0"/>
              <a:t> swing </a:t>
            </a:r>
            <a:r>
              <a:rPr lang="es-PE" sz="1400" dirty="0" err="1" smtClean="0"/>
              <a:t>potent</a:t>
            </a:r>
            <a:r>
              <a:rPr lang="es-PE" sz="1400" dirty="0" smtClean="0"/>
              <a:t>.</a:t>
            </a:r>
            <a:endParaRPr lang="es-PE" sz="1400" dirty="0"/>
          </a:p>
        </p:txBody>
      </p:sp>
      <p:sp>
        <p:nvSpPr>
          <p:cNvPr id="26" name="TextBox 25"/>
          <p:cNvSpPr txBox="1"/>
          <p:nvPr/>
        </p:nvSpPr>
        <p:spPr>
          <a:xfrm>
            <a:off x="3347864" y="1844824"/>
            <a:ext cx="2520280" cy="307777"/>
          </a:xfrm>
          <a:prstGeom prst="rect">
            <a:avLst/>
          </a:prstGeom>
          <a:noFill/>
        </p:spPr>
        <p:txBody>
          <a:bodyPr wrap="square" rtlCol="0">
            <a:spAutoFit/>
          </a:bodyPr>
          <a:lstStyle/>
          <a:p>
            <a:r>
              <a:rPr lang="es-PE" sz="1400" b="1" dirty="0" smtClean="0"/>
              <a:t>Medios de vida </a:t>
            </a:r>
            <a:r>
              <a:rPr lang="es-PE" sz="1400" b="1" dirty="0" err="1" smtClean="0"/>
              <a:t>resilientes</a:t>
            </a:r>
            <a:r>
              <a:rPr lang="es-PE" sz="1400" b="1" dirty="0" smtClean="0"/>
              <a:t> </a:t>
            </a:r>
          </a:p>
        </p:txBody>
      </p:sp>
      <p:sp>
        <p:nvSpPr>
          <p:cNvPr id="27" name="Rectangle 26"/>
          <p:cNvSpPr/>
          <p:nvPr/>
        </p:nvSpPr>
        <p:spPr>
          <a:xfrm>
            <a:off x="3419872" y="2276872"/>
            <a:ext cx="936104" cy="666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28" name="TextBox 27"/>
          <p:cNvSpPr txBox="1"/>
          <p:nvPr/>
        </p:nvSpPr>
        <p:spPr>
          <a:xfrm>
            <a:off x="3419872" y="2258288"/>
            <a:ext cx="1332148" cy="523220"/>
          </a:xfrm>
          <a:prstGeom prst="rect">
            <a:avLst/>
          </a:prstGeom>
          <a:noFill/>
        </p:spPr>
        <p:txBody>
          <a:bodyPr wrap="square" rtlCol="0">
            <a:spAutoFit/>
          </a:bodyPr>
          <a:lstStyle/>
          <a:p>
            <a:r>
              <a:rPr lang="es-PE" sz="1400" b="1" dirty="0" smtClean="0"/>
              <a:t>Encuesta </a:t>
            </a:r>
          </a:p>
          <a:p>
            <a:r>
              <a:rPr lang="es-PE" sz="1400" i="1" dirty="0" smtClean="0"/>
              <a:t>300 hogares</a:t>
            </a:r>
          </a:p>
        </p:txBody>
      </p:sp>
      <p:sp>
        <p:nvSpPr>
          <p:cNvPr id="29" name="Rectangle 28"/>
          <p:cNvSpPr/>
          <p:nvPr/>
        </p:nvSpPr>
        <p:spPr>
          <a:xfrm>
            <a:off x="4644008" y="2276872"/>
            <a:ext cx="1260140" cy="68407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30" name="TextBox 29"/>
          <p:cNvSpPr txBox="1"/>
          <p:nvPr/>
        </p:nvSpPr>
        <p:spPr>
          <a:xfrm>
            <a:off x="4644008" y="2276872"/>
            <a:ext cx="1260140" cy="738664"/>
          </a:xfrm>
          <a:prstGeom prst="rect">
            <a:avLst/>
          </a:prstGeom>
          <a:noFill/>
        </p:spPr>
        <p:txBody>
          <a:bodyPr wrap="square" rtlCol="0">
            <a:spAutoFit/>
          </a:bodyPr>
          <a:lstStyle/>
          <a:p>
            <a:r>
              <a:rPr lang="es-PE" sz="1400" b="1" dirty="0" smtClean="0"/>
              <a:t>Entrevistas  a profundidad</a:t>
            </a:r>
          </a:p>
          <a:p>
            <a:r>
              <a:rPr lang="es-PE" sz="1400" i="1" dirty="0" smtClean="0"/>
              <a:t>. 30 hogares</a:t>
            </a:r>
            <a:endParaRPr lang="es-PE" sz="1400" dirty="0"/>
          </a:p>
        </p:txBody>
      </p:sp>
      <p:sp>
        <p:nvSpPr>
          <p:cNvPr id="31" name="Rectangle 30"/>
          <p:cNvSpPr/>
          <p:nvPr/>
        </p:nvSpPr>
        <p:spPr>
          <a:xfrm>
            <a:off x="3347864" y="3429000"/>
            <a:ext cx="2664296" cy="6480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32" name="TextBox 31"/>
          <p:cNvSpPr txBox="1"/>
          <p:nvPr/>
        </p:nvSpPr>
        <p:spPr>
          <a:xfrm>
            <a:off x="3347864" y="3429000"/>
            <a:ext cx="2664296" cy="954107"/>
          </a:xfrm>
          <a:prstGeom prst="rect">
            <a:avLst/>
          </a:prstGeom>
          <a:noFill/>
        </p:spPr>
        <p:txBody>
          <a:bodyPr wrap="square" rtlCol="0">
            <a:spAutoFit/>
          </a:bodyPr>
          <a:lstStyle/>
          <a:p>
            <a:r>
              <a:rPr lang="es-PE" sz="1400" b="1" dirty="0" smtClean="0"/>
              <a:t>Políticas, instituciones y mercados</a:t>
            </a:r>
          </a:p>
          <a:p>
            <a:r>
              <a:rPr lang="es-PE" sz="1400" i="1" dirty="0" smtClean="0"/>
              <a:t>. Entrevistas </a:t>
            </a:r>
            <a:r>
              <a:rPr lang="es-PE" sz="1400" i="1" dirty="0" smtClean="0"/>
              <a:t>claves, grupos focales </a:t>
            </a:r>
            <a:r>
              <a:rPr lang="es-PE" sz="1400" i="1" dirty="0" err="1" smtClean="0"/>
              <a:t>focais</a:t>
            </a:r>
            <a:endParaRPr lang="es-PE" sz="1400" i="1" dirty="0" smtClean="0"/>
          </a:p>
        </p:txBody>
      </p:sp>
      <p:sp>
        <p:nvSpPr>
          <p:cNvPr id="33" name="Rectangle 32"/>
          <p:cNvSpPr/>
          <p:nvPr/>
        </p:nvSpPr>
        <p:spPr>
          <a:xfrm>
            <a:off x="6588224" y="1880246"/>
            <a:ext cx="1440160" cy="1260722"/>
          </a:xfrm>
          <a:prstGeom prst="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34" name="TextBox 33"/>
          <p:cNvSpPr txBox="1"/>
          <p:nvPr/>
        </p:nvSpPr>
        <p:spPr>
          <a:xfrm>
            <a:off x="6588224" y="1935412"/>
            <a:ext cx="1584176" cy="1169551"/>
          </a:xfrm>
          <a:prstGeom prst="rect">
            <a:avLst/>
          </a:prstGeom>
          <a:noFill/>
        </p:spPr>
        <p:txBody>
          <a:bodyPr vert="horz" wrap="square" rtlCol="0">
            <a:spAutoFit/>
          </a:bodyPr>
          <a:lstStyle/>
          <a:p>
            <a:r>
              <a:rPr lang="es-PE" sz="1400" b="1" dirty="0" smtClean="0"/>
              <a:t>Análisis integrada</a:t>
            </a:r>
          </a:p>
          <a:p>
            <a:endParaRPr lang="es-PE" sz="1400" i="1" dirty="0" smtClean="0"/>
          </a:p>
          <a:p>
            <a:r>
              <a:rPr lang="es-PE" sz="1400" dirty="0" smtClean="0"/>
              <a:t>. Opciones  por contexto</a:t>
            </a:r>
          </a:p>
          <a:p>
            <a:r>
              <a:rPr lang="es-PE" sz="1400" dirty="0" smtClean="0"/>
              <a:t>. Escalamiento</a:t>
            </a:r>
            <a:endParaRPr lang="es-PE" sz="1400" dirty="0"/>
          </a:p>
        </p:txBody>
      </p:sp>
      <p:cxnSp>
        <p:nvCxnSpPr>
          <p:cNvPr id="36" name="Straight Arrow Connector 35"/>
          <p:cNvCxnSpPr/>
          <p:nvPr/>
        </p:nvCxnSpPr>
        <p:spPr>
          <a:xfrm flipV="1">
            <a:off x="2607823" y="836712"/>
            <a:ext cx="668033" cy="798274"/>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6136215" y="3306080"/>
            <a:ext cx="452009" cy="34513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607824" y="1961838"/>
            <a:ext cx="668032" cy="243027"/>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2607823" y="2371243"/>
            <a:ext cx="668033" cy="1201773"/>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2483769" y="2943528"/>
            <a:ext cx="298011" cy="936684"/>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6127265" y="2510607"/>
            <a:ext cx="410917" cy="3024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6538182" y="1089030"/>
            <a:ext cx="256085" cy="68378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7380312" y="3270074"/>
            <a:ext cx="226004" cy="73499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1369767" y="5861696"/>
            <a:ext cx="452009"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4336015" y="2492896"/>
            <a:ext cx="307993"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7740352" y="4856206"/>
            <a:ext cx="0" cy="372994"/>
          </a:xfrm>
          <a:prstGeom prst="straightConnector1">
            <a:avLst/>
          </a:prstGeom>
          <a:ln w="28575">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flipV="1">
            <a:off x="2843808" y="4856206"/>
            <a:ext cx="0" cy="372994"/>
          </a:xfrm>
          <a:prstGeom prst="straightConnector1">
            <a:avLst/>
          </a:prstGeom>
          <a:ln w="28575">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V="1">
            <a:off x="899592" y="4856206"/>
            <a:ext cx="0" cy="372994"/>
          </a:xfrm>
          <a:prstGeom prst="straightConnector1">
            <a:avLst/>
          </a:prstGeom>
          <a:ln w="28575">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2339752" y="6021288"/>
            <a:ext cx="6624736" cy="677568"/>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1" name="TextBox 70"/>
          <p:cNvSpPr txBox="1"/>
          <p:nvPr/>
        </p:nvSpPr>
        <p:spPr>
          <a:xfrm>
            <a:off x="1907704" y="5229200"/>
            <a:ext cx="6624736" cy="738664"/>
          </a:xfrm>
          <a:prstGeom prst="rect">
            <a:avLst/>
          </a:prstGeom>
          <a:noFill/>
        </p:spPr>
        <p:txBody>
          <a:bodyPr wrap="square" rtlCol="0">
            <a:spAutoFit/>
          </a:bodyPr>
          <a:lstStyle/>
          <a:p>
            <a:r>
              <a:rPr lang="es-PE" sz="1400" b="1" dirty="0" smtClean="0"/>
              <a:t>Adaptación y escalamiento</a:t>
            </a:r>
          </a:p>
          <a:p>
            <a:r>
              <a:rPr lang="es-PE" sz="1400" i="1" dirty="0" smtClean="0"/>
              <a:t>. 15-20 nuevas Unidades Demostrativas (</a:t>
            </a:r>
            <a:r>
              <a:rPr lang="es-PE" sz="1400" i="1" dirty="0" err="1" smtClean="0"/>
              <a:t>Uds</a:t>
            </a:r>
            <a:r>
              <a:rPr lang="es-PE" sz="1400" i="1" dirty="0" smtClean="0"/>
              <a:t>)</a:t>
            </a:r>
          </a:p>
          <a:p>
            <a:r>
              <a:rPr lang="es-PE" sz="1400" dirty="0" smtClean="0"/>
              <a:t>. Capacitación, </a:t>
            </a:r>
            <a:r>
              <a:rPr lang="es-PE" sz="1400" dirty="0" err="1" smtClean="0"/>
              <a:t>co</a:t>
            </a:r>
            <a:r>
              <a:rPr lang="es-PE" sz="1400" dirty="0" smtClean="0"/>
              <a:t>-diseño, implementación, asistencia técnica, aprendizaje</a:t>
            </a:r>
            <a:endParaRPr lang="es-PE" sz="1400" dirty="0"/>
          </a:p>
        </p:txBody>
      </p:sp>
      <p:sp>
        <p:nvSpPr>
          <p:cNvPr id="73" name="Rectangle 72"/>
          <p:cNvSpPr/>
          <p:nvPr/>
        </p:nvSpPr>
        <p:spPr>
          <a:xfrm>
            <a:off x="2411760" y="6093296"/>
            <a:ext cx="792088" cy="533552"/>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4" name="Rectangle 73"/>
          <p:cNvSpPr/>
          <p:nvPr/>
        </p:nvSpPr>
        <p:spPr>
          <a:xfrm>
            <a:off x="3583849" y="6093296"/>
            <a:ext cx="5236623" cy="533552"/>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75" name="Straight Arrow Connector 74"/>
          <p:cNvCxnSpPr/>
          <p:nvPr/>
        </p:nvCxnSpPr>
        <p:spPr>
          <a:xfrm>
            <a:off x="3203848" y="6338816"/>
            <a:ext cx="307993"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2382672" y="6093296"/>
            <a:ext cx="893184" cy="523220"/>
          </a:xfrm>
          <a:prstGeom prst="rect">
            <a:avLst/>
          </a:prstGeom>
          <a:noFill/>
        </p:spPr>
        <p:txBody>
          <a:bodyPr wrap="square" rtlCol="0">
            <a:spAutoFit/>
          </a:bodyPr>
          <a:lstStyle/>
          <a:p>
            <a:r>
              <a:rPr lang="es-PE" sz="1400" b="1" dirty="0" smtClean="0"/>
              <a:t>Línea base</a:t>
            </a:r>
            <a:endParaRPr lang="es-PE" sz="1400" b="1" i="1" dirty="0" smtClean="0"/>
          </a:p>
        </p:txBody>
      </p:sp>
      <p:sp>
        <p:nvSpPr>
          <p:cNvPr id="80" name="TextBox 79"/>
          <p:cNvSpPr txBox="1"/>
          <p:nvPr/>
        </p:nvSpPr>
        <p:spPr>
          <a:xfrm>
            <a:off x="3583849" y="6093296"/>
            <a:ext cx="5164615" cy="523220"/>
          </a:xfrm>
          <a:prstGeom prst="rect">
            <a:avLst/>
          </a:prstGeom>
          <a:noFill/>
        </p:spPr>
        <p:txBody>
          <a:bodyPr wrap="square" rtlCol="0">
            <a:spAutoFit/>
          </a:bodyPr>
          <a:lstStyle/>
          <a:p>
            <a:r>
              <a:rPr lang="es-PE" sz="1400" b="1" dirty="0" smtClean="0"/>
              <a:t>. Monitoreo</a:t>
            </a:r>
            <a:r>
              <a:rPr lang="es-PE" sz="1400" dirty="0" smtClean="0"/>
              <a:t> (indicadores de resultados)</a:t>
            </a:r>
            <a:endParaRPr lang="es-PE" sz="1400" b="1" dirty="0" smtClean="0"/>
          </a:p>
          <a:p>
            <a:r>
              <a:rPr lang="es-PE" sz="1400" b="1" dirty="0" smtClean="0"/>
              <a:t>. Factores de adopción e innovación</a:t>
            </a:r>
          </a:p>
        </p:txBody>
      </p:sp>
      <p:sp>
        <p:nvSpPr>
          <p:cNvPr id="87" name="TextBox 86"/>
          <p:cNvSpPr txBox="1"/>
          <p:nvPr/>
        </p:nvSpPr>
        <p:spPr>
          <a:xfrm>
            <a:off x="899592" y="4851415"/>
            <a:ext cx="1152128" cy="276999"/>
          </a:xfrm>
          <a:prstGeom prst="rect">
            <a:avLst/>
          </a:prstGeom>
          <a:noFill/>
        </p:spPr>
        <p:txBody>
          <a:bodyPr wrap="square" rtlCol="0">
            <a:spAutoFit/>
          </a:bodyPr>
          <a:lstStyle/>
          <a:p>
            <a:r>
              <a:rPr lang="es-PE" sz="1200" i="1" dirty="0" smtClean="0"/>
              <a:t>Octubre 2017</a:t>
            </a:r>
            <a:endParaRPr lang="es-PE" sz="1200" i="1" dirty="0"/>
          </a:p>
        </p:txBody>
      </p:sp>
      <p:sp>
        <p:nvSpPr>
          <p:cNvPr id="88" name="TextBox 87"/>
          <p:cNvSpPr txBox="1"/>
          <p:nvPr/>
        </p:nvSpPr>
        <p:spPr>
          <a:xfrm>
            <a:off x="2843808" y="4869160"/>
            <a:ext cx="1008112" cy="276999"/>
          </a:xfrm>
          <a:prstGeom prst="rect">
            <a:avLst/>
          </a:prstGeom>
          <a:noFill/>
        </p:spPr>
        <p:txBody>
          <a:bodyPr wrap="square" rtlCol="0">
            <a:spAutoFit/>
          </a:bodyPr>
          <a:lstStyle/>
          <a:p>
            <a:r>
              <a:rPr lang="es-PE" sz="1200" i="1" dirty="0" smtClean="0"/>
              <a:t>Marzo 2018</a:t>
            </a:r>
            <a:endParaRPr lang="es-PE" sz="1200" i="1" dirty="0"/>
          </a:p>
        </p:txBody>
      </p:sp>
      <p:sp>
        <p:nvSpPr>
          <p:cNvPr id="89" name="TextBox 88"/>
          <p:cNvSpPr txBox="1"/>
          <p:nvPr/>
        </p:nvSpPr>
        <p:spPr>
          <a:xfrm>
            <a:off x="7740352" y="4869160"/>
            <a:ext cx="1008112" cy="276999"/>
          </a:xfrm>
          <a:prstGeom prst="rect">
            <a:avLst/>
          </a:prstGeom>
          <a:noFill/>
        </p:spPr>
        <p:txBody>
          <a:bodyPr wrap="square" rtlCol="0">
            <a:spAutoFit/>
          </a:bodyPr>
          <a:lstStyle/>
          <a:p>
            <a:r>
              <a:rPr lang="es-PE" sz="1200" i="1" dirty="0" smtClean="0"/>
              <a:t>Enero 2019</a:t>
            </a:r>
            <a:endParaRPr lang="es-PE" sz="1200" i="1" dirty="0"/>
          </a:p>
        </p:txBody>
      </p:sp>
      <p:cxnSp>
        <p:nvCxnSpPr>
          <p:cNvPr id="55" name="Straight Arrow Connector 54"/>
          <p:cNvCxnSpPr/>
          <p:nvPr/>
        </p:nvCxnSpPr>
        <p:spPr>
          <a:xfrm flipV="1">
            <a:off x="5076056" y="4054536"/>
            <a:ext cx="0" cy="1162670"/>
          </a:xfrm>
          <a:prstGeom prst="straightConnector1">
            <a:avLst/>
          </a:prstGeom>
          <a:ln w="28575">
            <a:solidFill>
              <a:srgbClr val="C0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323528" y="332656"/>
            <a:ext cx="432048"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98088" y="131380"/>
            <a:ext cx="966931" cy="369332"/>
          </a:xfrm>
          <a:prstGeom prst="rect">
            <a:avLst/>
          </a:prstGeom>
          <a:noFill/>
        </p:spPr>
        <p:txBody>
          <a:bodyPr wrap="none" rtlCol="0">
            <a:spAutoFit/>
          </a:bodyPr>
          <a:lstStyle/>
          <a:p>
            <a:r>
              <a:rPr lang="es-PE" dirty="0" smtClean="0"/>
              <a:t>insumos</a:t>
            </a:r>
            <a:endParaRPr lang="es-PE" dirty="0"/>
          </a:p>
        </p:txBody>
      </p:sp>
      <p:sp>
        <p:nvSpPr>
          <p:cNvPr id="59" name="TextBox 58"/>
          <p:cNvSpPr txBox="1"/>
          <p:nvPr/>
        </p:nvSpPr>
        <p:spPr>
          <a:xfrm>
            <a:off x="5508103" y="4869160"/>
            <a:ext cx="1286163" cy="276999"/>
          </a:xfrm>
          <a:prstGeom prst="rect">
            <a:avLst/>
          </a:prstGeom>
          <a:noFill/>
        </p:spPr>
        <p:txBody>
          <a:bodyPr wrap="square" rtlCol="0">
            <a:spAutoFit/>
          </a:bodyPr>
          <a:lstStyle/>
          <a:p>
            <a:r>
              <a:rPr lang="es-PE" sz="1200" i="1" dirty="0" smtClean="0"/>
              <a:t>Septiembre 2018</a:t>
            </a:r>
            <a:endParaRPr lang="es-PE" sz="1200" i="1" dirty="0"/>
          </a:p>
        </p:txBody>
      </p:sp>
      <p:cxnSp>
        <p:nvCxnSpPr>
          <p:cNvPr id="61" name="Straight Arrow Connector 60"/>
          <p:cNvCxnSpPr/>
          <p:nvPr/>
        </p:nvCxnSpPr>
        <p:spPr>
          <a:xfrm flipV="1">
            <a:off x="6935248" y="3212976"/>
            <a:ext cx="0" cy="1969668"/>
          </a:xfrm>
          <a:prstGeom prst="straightConnector1">
            <a:avLst/>
          </a:prstGeom>
          <a:ln w="28575">
            <a:solidFill>
              <a:srgbClr val="C000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179512" y="4005064"/>
            <a:ext cx="1512168" cy="792088"/>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69" name="TextBox 68"/>
          <p:cNvSpPr txBox="1"/>
          <p:nvPr/>
        </p:nvSpPr>
        <p:spPr>
          <a:xfrm>
            <a:off x="179512" y="4149080"/>
            <a:ext cx="1512168" cy="523220"/>
          </a:xfrm>
          <a:prstGeom prst="rect">
            <a:avLst/>
          </a:prstGeom>
          <a:noFill/>
        </p:spPr>
        <p:txBody>
          <a:bodyPr wrap="square" rtlCol="0">
            <a:spAutoFit/>
          </a:bodyPr>
          <a:lstStyle/>
          <a:p>
            <a:pPr algn="ctr"/>
            <a:r>
              <a:rPr lang="es-PE" sz="1400" b="1" dirty="0" smtClean="0">
                <a:solidFill>
                  <a:srgbClr val="C00000"/>
                </a:solidFill>
              </a:rPr>
              <a:t>Plataforma de </a:t>
            </a:r>
          </a:p>
          <a:p>
            <a:pPr algn="ctr"/>
            <a:r>
              <a:rPr lang="es-PE" sz="1400" b="1" dirty="0" err="1" smtClean="0">
                <a:solidFill>
                  <a:srgbClr val="C00000"/>
                </a:solidFill>
              </a:rPr>
              <a:t>co</a:t>
            </a:r>
            <a:r>
              <a:rPr lang="es-PE" sz="1400" b="1" dirty="0" smtClean="0">
                <a:solidFill>
                  <a:srgbClr val="C00000"/>
                </a:solidFill>
              </a:rPr>
              <a:t>-aprendizaje</a:t>
            </a:r>
            <a:endParaRPr lang="es-PE" sz="1400" b="1" dirty="0">
              <a:solidFill>
                <a:srgbClr val="C00000"/>
              </a:solidFill>
            </a:endParaRPr>
          </a:p>
        </p:txBody>
      </p:sp>
      <p:sp>
        <p:nvSpPr>
          <p:cNvPr id="72" name="Rectangle 71"/>
          <p:cNvSpPr/>
          <p:nvPr/>
        </p:nvSpPr>
        <p:spPr>
          <a:xfrm flipV="1">
            <a:off x="323528" y="567844"/>
            <a:ext cx="432048" cy="124852"/>
          </a:xfrm>
          <a:prstGeom prst="rect">
            <a:avLst/>
          </a:prstGeom>
          <a:pattFill prst="ltUpDiag">
            <a:fgClr>
              <a:srgbClr val="C00000"/>
            </a:fgClr>
            <a:bgClr>
              <a:schemeClr val="bg1"/>
            </a:bgClr>
          </a:patt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6" name="TextBox 75"/>
          <p:cNvSpPr txBox="1"/>
          <p:nvPr/>
        </p:nvSpPr>
        <p:spPr>
          <a:xfrm>
            <a:off x="828381" y="404664"/>
            <a:ext cx="1562479" cy="369332"/>
          </a:xfrm>
          <a:prstGeom prst="rect">
            <a:avLst/>
          </a:prstGeom>
          <a:noFill/>
        </p:spPr>
        <p:txBody>
          <a:bodyPr wrap="none" rtlCol="0">
            <a:spAutoFit/>
          </a:bodyPr>
          <a:lstStyle/>
          <a:p>
            <a:r>
              <a:rPr lang="es-PE" dirty="0" err="1" smtClean="0"/>
              <a:t>co</a:t>
            </a:r>
            <a:r>
              <a:rPr lang="es-PE" dirty="0" smtClean="0"/>
              <a:t>-aprendizaje</a:t>
            </a:r>
            <a:endParaRPr lang="es-PE" dirty="0"/>
          </a:p>
        </p:txBody>
      </p:sp>
    </p:spTree>
    <p:extLst>
      <p:ext uri="{BB962C8B-B14F-4D97-AF65-F5344CB8AC3E}">
        <p14:creationId xmlns:p14="http://schemas.microsoft.com/office/powerpoint/2010/main" val="24011405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smtClean="0"/>
              <a:t>Estudio del contexto</a:t>
            </a:r>
            <a:endParaRPr lang="es-ES" dirty="0"/>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3410863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44706"/>
            <a:ext cx="8229600" cy="1143000"/>
          </a:xfrm>
        </p:spPr>
        <p:txBody>
          <a:bodyPr>
            <a:normAutofit/>
          </a:bodyPr>
          <a:lstStyle/>
          <a:p>
            <a:pPr algn="l" eaLnBrk="1" hangingPunct="1"/>
            <a:r>
              <a:rPr lang="es-PE" altLang="en-US" sz="3600" b="1" dirty="0" smtClean="0"/>
              <a:t>Objetivos</a:t>
            </a:r>
            <a:endParaRPr lang="es-PE" altLang="en-US" sz="3600" b="1" dirty="0" smtClean="0"/>
          </a:p>
        </p:txBody>
      </p:sp>
      <p:sp>
        <p:nvSpPr>
          <p:cNvPr id="8195" name="Content Placeholder 2"/>
          <p:cNvSpPr>
            <a:spLocks noGrp="1"/>
          </p:cNvSpPr>
          <p:nvPr>
            <p:ph idx="1"/>
          </p:nvPr>
        </p:nvSpPr>
        <p:spPr>
          <a:xfrm>
            <a:off x="457200" y="1687272"/>
            <a:ext cx="8305800" cy="2159008"/>
          </a:xfrm>
        </p:spPr>
        <p:txBody>
          <a:bodyPr>
            <a:noAutofit/>
          </a:bodyPr>
          <a:lstStyle/>
          <a:p>
            <a:pPr marL="0" indent="0" eaLnBrk="1" hangingPunct="1">
              <a:buFont typeface="Arial" charset="0"/>
              <a:buNone/>
            </a:pPr>
            <a:r>
              <a:rPr lang="es-PE" altLang="en-US" sz="2800" dirty="0" smtClean="0"/>
              <a:t>Proveer el conocimiento necesario para entender el contexto socio-ecológico en el área prioritaria y construir una estructura analítica que oriente la investigación sobre sistemas agroforestales , medios de vida y procesos de adopción y escalamiento.</a:t>
            </a:r>
            <a:endParaRPr lang="es-PE" altLang="en-US" sz="2800" dirty="0" smtClean="0"/>
          </a:p>
        </p:txBody>
      </p:sp>
      <p:sp>
        <p:nvSpPr>
          <p:cNvPr id="8199" name="Rectangle 6"/>
          <p:cNvSpPr>
            <a:spLocks noChangeArrowheads="1"/>
          </p:cNvSpPr>
          <p:nvPr/>
        </p:nvSpPr>
        <p:spPr bwMode="auto">
          <a:xfrm>
            <a:off x="2061036" y="4437538"/>
            <a:ext cx="5562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s-PE" altLang="en-US" sz="2800" dirty="0" smtClean="0"/>
              <a:t>Identificación de los tipos de </a:t>
            </a:r>
            <a:r>
              <a:rPr lang="es-PE" altLang="en-US" sz="2800" dirty="0" err="1" smtClean="0"/>
              <a:t>SAFs</a:t>
            </a:r>
            <a:r>
              <a:rPr lang="es-PE" altLang="en-US" sz="2800" dirty="0" smtClean="0"/>
              <a:t> y de las categorías de actores</a:t>
            </a:r>
            <a:endParaRPr lang="es-PE" altLang="en-US" sz="2800" dirty="0"/>
          </a:p>
        </p:txBody>
      </p:sp>
      <p:sp>
        <p:nvSpPr>
          <p:cNvPr id="2" name="Right Arrow 1">
            <a:extLst>
              <a:ext uri="{FF2B5EF4-FFF2-40B4-BE49-F238E27FC236}"/>
            </a:extLst>
          </p:cNvPr>
          <p:cNvSpPr/>
          <p:nvPr/>
        </p:nvSpPr>
        <p:spPr>
          <a:xfrm>
            <a:off x="918036" y="4550250"/>
            <a:ext cx="977900" cy="484188"/>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s-PE" dirty="0"/>
          </a:p>
        </p:txBody>
      </p:sp>
    </p:spTree>
    <p:extLst>
      <p:ext uri="{BB962C8B-B14F-4D97-AF65-F5344CB8AC3E}">
        <p14:creationId xmlns:p14="http://schemas.microsoft.com/office/powerpoint/2010/main" val="16594259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p:cNvSpPr>
            <a:spLocks noGrp="1"/>
          </p:cNvSpPr>
          <p:nvPr>
            <p:ph idx="1"/>
          </p:nvPr>
        </p:nvSpPr>
        <p:spPr>
          <a:xfrm>
            <a:off x="228600" y="1281113"/>
            <a:ext cx="4648200" cy="1157287"/>
          </a:xfrm>
        </p:spPr>
        <p:txBody>
          <a:bodyPr>
            <a:normAutofit fontScale="92500" lnSpcReduction="20000"/>
          </a:bodyPr>
          <a:lstStyle/>
          <a:p>
            <a:pPr marL="0" indent="0" eaLnBrk="1" hangingPunct="1">
              <a:buFont typeface="Arial" charset="0"/>
              <a:buNone/>
            </a:pPr>
            <a:r>
              <a:rPr lang="pt-BR" altLang="en-US" sz="2000" b="1" dirty="0"/>
              <a:t>M</a:t>
            </a:r>
            <a:r>
              <a:rPr lang="pt-BR" altLang="en-US" sz="2000" b="1" dirty="0" smtClean="0"/>
              <a:t>étodos</a:t>
            </a:r>
            <a:r>
              <a:rPr lang="pt-BR" altLang="en-US" sz="2000" dirty="0" smtClean="0"/>
              <a:t>: </a:t>
            </a:r>
            <a:r>
              <a:rPr lang="pt-BR" altLang="en-US" sz="2000" dirty="0" err="1" smtClean="0"/>
              <a:t>compilación</a:t>
            </a:r>
            <a:r>
              <a:rPr lang="pt-BR" altLang="en-US" sz="2000" dirty="0" smtClean="0"/>
              <a:t> de </a:t>
            </a:r>
            <a:r>
              <a:rPr lang="pt-BR" altLang="en-US" sz="2000" dirty="0" err="1" smtClean="0"/>
              <a:t>datos</a:t>
            </a:r>
            <a:r>
              <a:rPr lang="pt-BR" altLang="en-US" sz="2000" dirty="0" smtClean="0"/>
              <a:t>, </a:t>
            </a:r>
            <a:r>
              <a:rPr lang="pt-BR" altLang="en-US" sz="2000" dirty="0" err="1" smtClean="0"/>
              <a:t>revisión</a:t>
            </a:r>
            <a:r>
              <a:rPr lang="pt-BR" altLang="en-US" sz="2000" dirty="0" smtClean="0"/>
              <a:t> de </a:t>
            </a:r>
            <a:r>
              <a:rPr lang="pt-BR" altLang="en-US" sz="2000" dirty="0" smtClean="0"/>
              <a:t>literatura </a:t>
            </a:r>
            <a:r>
              <a:rPr lang="pt-BR" altLang="en-US" sz="2000" dirty="0" smtClean="0"/>
              <a:t>y </a:t>
            </a:r>
            <a:r>
              <a:rPr lang="pt-BR" altLang="en-US" sz="2000" dirty="0" smtClean="0"/>
              <a:t>entrevistas </a:t>
            </a:r>
            <a:r>
              <a:rPr lang="pt-BR" altLang="en-US" sz="2000" dirty="0" smtClean="0"/>
              <a:t>com  informantes-claves</a:t>
            </a:r>
            <a:endParaRPr lang="pt-BR" altLang="en-US" sz="2000" dirty="0" smtClean="0"/>
          </a:p>
          <a:p>
            <a:pPr marL="0" indent="0" eaLnBrk="1" hangingPunct="1">
              <a:buFont typeface="Arial" charset="0"/>
              <a:buNone/>
            </a:pPr>
            <a:r>
              <a:rPr lang="pt-BR" altLang="en-US" sz="2000" dirty="0" smtClean="0"/>
              <a:t>	</a:t>
            </a:r>
          </a:p>
        </p:txBody>
      </p:sp>
      <p:sp>
        <p:nvSpPr>
          <p:cNvPr id="9219" name="Title 1"/>
          <p:cNvSpPr txBox="1">
            <a:spLocks/>
          </p:cNvSpPr>
          <p:nvPr/>
        </p:nvSpPr>
        <p:spPr bwMode="auto">
          <a:xfrm>
            <a:off x="228600" y="1381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charset="0"/>
              <a:buChar char="•"/>
              <a:defRPr sz="3200">
                <a:solidFill>
                  <a:schemeClr val="tx1"/>
                </a:solidFill>
                <a:latin typeface="Calibri" pitchFamily="34" charset="0"/>
              </a:defRPr>
            </a:lvl1pPr>
            <a:lvl2pPr marL="742950" indent="-285750" defTabSz="457200">
              <a:spcBef>
                <a:spcPct val="20000"/>
              </a:spcBef>
              <a:buFont typeface="Arial" charset="0"/>
              <a:buChar char="–"/>
              <a:defRPr sz="2800">
                <a:solidFill>
                  <a:schemeClr val="tx1"/>
                </a:solidFill>
                <a:latin typeface="Calibri" pitchFamily="34" charset="0"/>
              </a:defRPr>
            </a:lvl2pPr>
            <a:lvl3pPr marL="1143000" indent="-228600" defTabSz="457200">
              <a:spcBef>
                <a:spcPct val="20000"/>
              </a:spcBef>
              <a:buFont typeface="Arial" charset="0"/>
              <a:buChar char="•"/>
              <a:defRPr sz="2400">
                <a:solidFill>
                  <a:schemeClr val="tx1"/>
                </a:solidFill>
                <a:latin typeface="Calibri" pitchFamily="34" charset="0"/>
              </a:defRPr>
            </a:lvl3pPr>
            <a:lvl4pPr marL="1600200" indent="-228600" defTabSz="457200">
              <a:spcBef>
                <a:spcPct val="20000"/>
              </a:spcBef>
              <a:buFont typeface="Arial" charset="0"/>
              <a:buChar char="–"/>
              <a:defRPr sz="2000">
                <a:solidFill>
                  <a:schemeClr val="tx1"/>
                </a:solidFill>
                <a:latin typeface="Calibri" pitchFamily="34" charset="0"/>
              </a:defRPr>
            </a:lvl4pPr>
            <a:lvl5pPr marL="2057400" indent="-228600" defTabSz="4572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pt-BR" altLang="en-US" b="1" dirty="0" err="1" smtClean="0"/>
              <a:t>Nivel</a:t>
            </a:r>
            <a:r>
              <a:rPr lang="pt-BR" altLang="en-US" b="1" dirty="0"/>
              <a:t>: área </a:t>
            </a:r>
            <a:r>
              <a:rPr lang="pt-BR" altLang="en-US" b="1" dirty="0" err="1" smtClean="0"/>
              <a:t>prioritario</a:t>
            </a:r>
            <a:endParaRPr lang="pt-BR" altLang="en-US" b="1" dirty="0"/>
          </a:p>
        </p:txBody>
      </p:sp>
      <p:pic>
        <p:nvPicPr>
          <p:cNvPr id="922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38113"/>
            <a:ext cx="4257675" cy="336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extLst>
          </p:cNvPr>
          <p:cNvSpPr/>
          <p:nvPr/>
        </p:nvSpPr>
        <p:spPr>
          <a:xfrm>
            <a:off x="5715000" y="1066800"/>
            <a:ext cx="1828800" cy="1066800"/>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pt-BR" dirty="0"/>
          </a:p>
        </p:txBody>
      </p:sp>
      <p:sp>
        <p:nvSpPr>
          <p:cNvPr id="7" name="Right Arrow 6">
            <a:extLst>
              <a:ext uri="{FF2B5EF4-FFF2-40B4-BE49-F238E27FC236}"/>
            </a:extLst>
          </p:cNvPr>
          <p:cNvSpPr/>
          <p:nvPr/>
        </p:nvSpPr>
        <p:spPr>
          <a:xfrm rot="13714571">
            <a:off x="7162800" y="1981200"/>
            <a:ext cx="609600" cy="53340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pt-BR" dirty="0"/>
          </a:p>
        </p:txBody>
      </p:sp>
      <p:sp>
        <p:nvSpPr>
          <p:cNvPr id="10" name="Rectangle 9">
            <a:extLst>
              <a:ext uri="{FF2B5EF4-FFF2-40B4-BE49-F238E27FC236}"/>
            </a:extLst>
          </p:cNvPr>
          <p:cNvSpPr/>
          <p:nvPr/>
        </p:nvSpPr>
        <p:spPr>
          <a:xfrm>
            <a:off x="228600" y="2438400"/>
            <a:ext cx="4572000" cy="3694113"/>
          </a:xfrm>
          <a:prstGeom prst="rect">
            <a:avLst/>
          </a:prstGeom>
        </p:spPr>
        <p:txBody>
          <a:bodyPr>
            <a:spAutoFit/>
          </a:bodyPr>
          <a:lstStyle/>
          <a:p>
            <a:pPr eaLnBrk="1" fontAlgn="auto" hangingPunct="1">
              <a:spcBef>
                <a:spcPts val="0"/>
              </a:spcBef>
              <a:spcAft>
                <a:spcPts val="0"/>
              </a:spcAft>
              <a:defRPr/>
            </a:pPr>
            <a:r>
              <a:rPr lang="pt-BR" b="1" dirty="0">
                <a:latin typeface="+mn-lt"/>
                <a:cs typeface="+mn-cs"/>
              </a:rPr>
              <a:t>Contexto geográfico</a:t>
            </a:r>
          </a:p>
          <a:p>
            <a:pPr eaLnBrk="1" fontAlgn="auto" hangingPunct="1">
              <a:spcBef>
                <a:spcPts val="0"/>
              </a:spcBef>
              <a:spcAft>
                <a:spcPts val="0"/>
              </a:spcAft>
              <a:defRPr/>
            </a:pPr>
            <a:endParaRPr lang="pt-BR" dirty="0">
              <a:latin typeface="+mn-lt"/>
              <a:cs typeface="+mn-cs"/>
            </a:endParaRPr>
          </a:p>
          <a:p>
            <a:pPr eaLnBrk="1" fontAlgn="auto" hangingPunct="1">
              <a:spcBef>
                <a:spcPts val="0"/>
              </a:spcBef>
              <a:spcAft>
                <a:spcPts val="0"/>
              </a:spcAft>
              <a:defRPr/>
            </a:pPr>
            <a:r>
              <a:rPr lang="pt-BR" dirty="0">
                <a:latin typeface="+mn-lt"/>
                <a:cs typeface="+mn-cs"/>
              </a:rPr>
              <a:t>Base de dados </a:t>
            </a:r>
            <a:r>
              <a:rPr lang="pt-BR" dirty="0" err="1">
                <a:latin typeface="+mn-lt"/>
                <a:cs typeface="+mn-cs"/>
              </a:rPr>
              <a:t>Geoespaciais</a:t>
            </a:r>
            <a:endParaRPr lang="pt-BR" dirty="0">
              <a:latin typeface="+mn-lt"/>
              <a:cs typeface="+mn-cs"/>
            </a:endParaRPr>
          </a:p>
          <a:p>
            <a:pPr marL="514350" indent="-514350" eaLnBrk="1" fontAlgn="auto" hangingPunct="1">
              <a:spcBef>
                <a:spcPts val="0"/>
              </a:spcBef>
              <a:spcAft>
                <a:spcPts val="0"/>
              </a:spcAft>
              <a:buFontTx/>
              <a:buAutoNum type="arabicParenR"/>
              <a:defRPr/>
            </a:pPr>
            <a:r>
              <a:rPr lang="pt-BR" dirty="0">
                <a:latin typeface="+mn-lt"/>
                <a:cs typeface="+mn-cs"/>
              </a:rPr>
              <a:t>Topografia</a:t>
            </a:r>
          </a:p>
          <a:p>
            <a:pPr marL="514350" indent="-514350" eaLnBrk="1" fontAlgn="auto" hangingPunct="1">
              <a:spcBef>
                <a:spcPts val="0"/>
              </a:spcBef>
              <a:spcAft>
                <a:spcPts val="0"/>
              </a:spcAft>
              <a:buFontTx/>
              <a:buAutoNum type="arabicParenR"/>
              <a:defRPr/>
            </a:pPr>
            <a:r>
              <a:rPr lang="pt-BR" dirty="0">
                <a:latin typeface="+mn-lt"/>
                <a:cs typeface="+mn-cs"/>
              </a:rPr>
              <a:t>Recursos Hídricos </a:t>
            </a:r>
          </a:p>
          <a:p>
            <a:pPr marL="514350" indent="-514350" eaLnBrk="1" fontAlgn="auto" hangingPunct="1">
              <a:spcBef>
                <a:spcPts val="0"/>
              </a:spcBef>
              <a:spcAft>
                <a:spcPts val="0"/>
              </a:spcAft>
              <a:buFontTx/>
              <a:buAutoNum type="arabicParenR"/>
              <a:defRPr/>
            </a:pPr>
            <a:r>
              <a:rPr lang="pt-BR" dirty="0">
                <a:latin typeface="+mn-lt"/>
                <a:cs typeface="+mn-cs"/>
              </a:rPr>
              <a:t>Desmatamento e cobertura do solo</a:t>
            </a:r>
          </a:p>
          <a:p>
            <a:pPr marL="514350" indent="-514350" eaLnBrk="1" fontAlgn="auto" hangingPunct="1">
              <a:spcBef>
                <a:spcPts val="0"/>
              </a:spcBef>
              <a:spcAft>
                <a:spcPts val="0"/>
              </a:spcAft>
              <a:buFontTx/>
              <a:buAutoNum type="arabicParenR"/>
              <a:defRPr/>
            </a:pPr>
            <a:r>
              <a:rPr lang="pt-BR" dirty="0">
                <a:latin typeface="+mn-lt"/>
                <a:cs typeface="+mn-cs"/>
              </a:rPr>
              <a:t>Tipologias florestais e ecológicas</a:t>
            </a:r>
          </a:p>
          <a:p>
            <a:pPr marL="514350" indent="-514350" eaLnBrk="1" fontAlgn="auto" hangingPunct="1">
              <a:spcBef>
                <a:spcPts val="0"/>
              </a:spcBef>
              <a:spcAft>
                <a:spcPts val="0"/>
              </a:spcAft>
              <a:buFontTx/>
              <a:buAutoNum type="arabicParenR"/>
              <a:defRPr/>
            </a:pPr>
            <a:r>
              <a:rPr lang="pt-BR" dirty="0">
                <a:latin typeface="+mn-lt"/>
                <a:cs typeface="+mn-cs"/>
              </a:rPr>
              <a:t>Mudança Climática cenários de impactos</a:t>
            </a:r>
          </a:p>
          <a:p>
            <a:pPr marL="514350" indent="-514350" eaLnBrk="1" fontAlgn="auto" hangingPunct="1">
              <a:spcBef>
                <a:spcPts val="0"/>
              </a:spcBef>
              <a:spcAft>
                <a:spcPts val="0"/>
              </a:spcAft>
              <a:buFontTx/>
              <a:buAutoNum type="arabicParenR"/>
              <a:defRPr/>
            </a:pPr>
            <a:r>
              <a:rPr lang="pt-BR" dirty="0">
                <a:latin typeface="+mn-lt"/>
                <a:cs typeface="+mn-cs"/>
              </a:rPr>
              <a:t>Sistema de uso do solo</a:t>
            </a:r>
          </a:p>
          <a:p>
            <a:pPr marL="514350" indent="-514350" eaLnBrk="1" fontAlgn="auto" hangingPunct="1">
              <a:spcBef>
                <a:spcPts val="0"/>
              </a:spcBef>
              <a:spcAft>
                <a:spcPts val="0"/>
              </a:spcAft>
              <a:buFontTx/>
              <a:buAutoNum type="arabicParenR"/>
              <a:defRPr/>
            </a:pPr>
            <a:r>
              <a:rPr lang="pt-BR" dirty="0">
                <a:latin typeface="+mn-lt"/>
                <a:cs typeface="+mn-cs"/>
              </a:rPr>
              <a:t>Logística e transporte</a:t>
            </a:r>
          </a:p>
          <a:p>
            <a:pPr marL="514350" indent="-514350" eaLnBrk="1" fontAlgn="auto" hangingPunct="1">
              <a:spcBef>
                <a:spcPts val="0"/>
              </a:spcBef>
              <a:spcAft>
                <a:spcPts val="0"/>
              </a:spcAft>
              <a:buFontTx/>
              <a:buAutoNum type="arabicParenR"/>
              <a:defRPr/>
            </a:pPr>
            <a:r>
              <a:rPr lang="pt-BR" dirty="0">
                <a:latin typeface="+mn-lt"/>
                <a:cs typeface="+mn-cs"/>
              </a:rPr>
              <a:t>Assentamentos e comunidades locais</a:t>
            </a:r>
          </a:p>
          <a:p>
            <a:pPr marL="514350" indent="-514350" eaLnBrk="1" fontAlgn="auto" hangingPunct="1">
              <a:spcBef>
                <a:spcPts val="0"/>
              </a:spcBef>
              <a:spcAft>
                <a:spcPts val="0"/>
              </a:spcAft>
              <a:buFontTx/>
              <a:buAutoNum type="arabicParenR"/>
              <a:defRPr/>
            </a:pPr>
            <a:r>
              <a:rPr lang="pt-BR" dirty="0">
                <a:latin typeface="+mn-lt"/>
                <a:cs typeface="+mn-cs"/>
              </a:rPr>
              <a:t>Administração</a:t>
            </a:r>
          </a:p>
          <a:p>
            <a:pPr marL="514350" indent="-514350" eaLnBrk="1" fontAlgn="auto" hangingPunct="1">
              <a:spcBef>
                <a:spcPts val="0"/>
              </a:spcBef>
              <a:spcAft>
                <a:spcPts val="0"/>
              </a:spcAft>
              <a:buFontTx/>
              <a:buAutoNum type="arabicParenR"/>
              <a:defRPr/>
            </a:pPr>
            <a:r>
              <a:rPr lang="pt-BR" dirty="0">
                <a:latin typeface="+mn-lt"/>
                <a:cs typeface="+mn-cs"/>
              </a:rPr>
              <a:t>Densidade populacional e tendências</a:t>
            </a:r>
          </a:p>
        </p:txBody>
      </p:sp>
      <p:pic>
        <p:nvPicPr>
          <p:cNvPr id="92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640138"/>
            <a:ext cx="3581400" cy="2732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ight Brace 10">
            <a:extLst>
              <a:ext uri="{FF2B5EF4-FFF2-40B4-BE49-F238E27FC236}"/>
            </a:extLst>
          </p:cNvPr>
          <p:cNvSpPr/>
          <p:nvPr/>
        </p:nvSpPr>
        <p:spPr>
          <a:xfrm>
            <a:off x="4316413" y="3352800"/>
            <a:ext cx="914400" cy="3019425"/>
          </a:xfrm>
          <a:prstGeom prst="rightBrace">
            <a:avLst/>
          </a:prstGeom>
        </p:spPr>
        <p:style>
          <a:lnRef idx="2">
            <a:schemeClr val="accent1"/>
          </a:lnRef>
          <a:fillRef idx="0">
            <a:schemeClr val="accent1"/>
          </a:fillRef>
          <a:effectRef idx="1">
            <a:schemeClr val="accent1"/>
          </a:effectRef>
          <a:fontRef idx="minor">
            <a:schemeClr val="tx1"/>
          </a:fontRef>
        </p:style>
        <p:txBody>
          <a:bodyPr anchor="ctr"/>
          <a:lstStyle/>
          <a:p>
            <a:pPr algn="ctr" eaLnBrk="1" fontAlgn="auto" hangingPunct="1">
              <a:spcBef>
                <a:spcPts val="0"/>
              </a:spcBef>
              <a:spcAft>
                <a:spcPts val="0"/>
              </a:spcAft>
              <a:defRPr/>
            </a:pPr>
            <a:endParaRPr lang="pt-BR" dirty="0"/>
          </a:p>
        </p:txBody>
      </p:sp>
    </p:spTree>
    <p:extLst>
      <p:ext uri="{BB962C8B-B14F-4D97-AF65-F5344CB8AC3E}">
        <p14:creationId xmlns:p14="http://schemas.microsoft.com/office/powerpoint/2010/main" val="8798810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extLst>
          </p:cNvPr>
          <p:cNvSpPr>
            <a:spLocks noGrp="1"/>
          </p:cNvSpPr>
          <p:nvPr>
            <p:ph idx="1"/>
          </p:nvPr>
        </p:nvSpPr>
        <p:spPr>
          <a:xfrm>
            <a:off x="304800" y="990600"/>
            <a:ext cx="4648200" cy="914400"/>
          </a:xfrm>
        </p:spPr>
        <p:txBody>
          <a:bodyPr rtlCol="0">
            <a:normAutofit fontScale="92500" lnSpcReduction="10000"/>
          </a:bodyPr>
          <a:lstStyle/>
          <a:p>
            <a:pPr marL="0" indent="0" eaLnBrk="1" hangingPunct="1">
              <a:buFont typeface="Arial" charset="0"/>
              <a:buNone/>
              <a:defRPr/>
            </a:pPr>
            <a:r>
              <a:rPr lang="de-CH" altLang="en-US" sz="2000" b="1" dirty="0"/>
              <a:t>M</a:t>
            </a:r>
            <a:r>
              <a:rPr lang="pt-BR" altLang="en-US" sz="2000" b="1" dirty="0" err="1" smtClean="0"/>
              <a:t>étodos</a:t>
            </a:r>
            <a:r>
              <a:rPr lang="pt-BR" altLang="en-US" sz="2000" dirty="0" smtClean="0"/>
              <a:t>: compilação de dados, revisão da literatura e entrevistas com informantes-chaves</a:t>
            </a:r>
            <a:r>
              <a:rPr lang="pt-BR" sz="2000" dirty="0" smtClean="0"/>
              <a:t>	</a:t>
            </a:r>
          </a:p>
          <a:p>
            <a:pPr marL="0" indent="0" eaLnBrk="1" fontAlgn="auto" hangingPunct="1">
              <a:spcAft>
                <a:spcPts val="0"/>
              </a:spcAft>
              <a:buFont typeface="Arial"/>
              <a:buNone/>
              <a:defRPr/>
            </a:pPr>
            <a:endParaRPr lang="pt-BR" sz="2000" dirty="0"/>
          </a:p>
        </p:txBody>
      </p:sp>
      <p:sp>
        <p:nvSpPr>
          <p:cNvPr id="10243" name="Title 1"/>
          <p:cNvSpPr txBox="1">
            <a:spLocks/>
          </p:cNvSpPr>
          <p:nvPr/>
        </p:nvSpPr>
        <p:spPr bwMode="auto">
          <a:xfrm>
            <a:off x="228600" y="1381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charset="0"/>
              <a:buChar char="•"/>
              <a:defRPr sz="3200">
                <a:solidFill>
                  <a:schemeClr val="tx1"/>
                </a:solidFill>
                <a:latin typeface="Calibri" pitchFamily="34" charset="0"/>
              </a:defRPr>
            </a:lvl1pPr>
            <a:lvl2pPr marL="742950" indent="-285750" defTabSz="457200">
              <a:spcBef>
                <a:spcPct val="20000"/>
              </a:spcBef>
              <a:buFont typeface="Arial" charset="0"/>
              <a:buChar char="–"/>
              <a:defRPr sz="2800">
                <a:solidFill>
                  <a:schemeClr val="tx1"/>
                </a:solidFill>
                <a:latin typeface="Calibri" pitchFamily="34" charset="0"/>
              </a:defRPr>
            </a:lvl2pPr>
            <a:lvl3pPr marL="1143000" indent="-228600" defTabSz="457200">
              <a:spcBef>
                <a:spcPct val="20000"/>
              </a:spcBef>
              <a:buFont typeface="Arial" charset="0"/>
              <a:buChar char="•"/>
              <a:defRPr sz="2400">
                <a:solidFill>
                  <a:schemeClr val="tx1"/>
                </a:solidFill>
                <a:latin typeface="Calibri" pitchFamily="34" charset="0"/>
              </a:defRPr>
            </a:lvl3pPr>
            <a:lvl4pPr marL="1600200" indent="-228600" defTabSz="457200">
              <a:spcBef>
                <a:spcPct val="20000"/>
              </a:spcBef>
              <a:buFont typeface="Arial" charset="0"/>
              <a:buChar char="–"/>
              <a:defRPr sz="2000">
                <a:solidFill>
                  <a:schemeClr val="tx1"/>
                </a:solidFill>
                <a:latin typeface="Calibri" pitchFamily="34" charset="0"/>
              </a:defRPr>
            </a:lvl4pPr>
            <a:lvl5pPr marL="2057400" indent="-228600" defTabSz="4572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pt-BR" altLang="en-US" b="1" dirty="0" err="1" smtClean="0"/>
              <a:t>Nivel</a:t>
            </a:r>
            <a:r>
              <a:rPr lang="pt-BR" altLang="en-US" b="1" dirty="0"/>
              <a:t>: área </a:t>
            </a:r>
            <a:r>
              <a:rPr lang="pt-BR" altLang="en-US" b="1" dirty="0" err="1" smtClean="0"/>
              <a:t>prioritario</a:t>
            </a:r>
            <a:endParaRPr lang="pt-BR" altLang="en-US" b="1" dirty="0"/>
          </a:p>
        </p:txBody>
      </p:sp>
      <p:pic>
        <p:nvPicPr>
          <p:cNvPr id="1024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38113"/>
            <a:ext cx="4257675" cy="336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extLst>
          </p:cNvPr>
          <p:cNvSpPr/>
          <p:nvPr/>
        </p:nvSpPr>
        <p:spPr>
          <a:xfrm>
            <a:off x="5715000" y="1066800"/>
            <a:ext cx="1828800" cy="1066800"/>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pt-BR" dirty="0"/>
          </a:p>
        </p:txBody>
      </p:sp>
      <p:sp>
        <p:nvSpPr>
          <p:cNvPr id="7" name="Right Arrow 6">
            <a:extLst>
              <a:ext uri="{FF2B5EF4-FFF2-40B4-BE49-F238E27FC236}"/>
            </a:extLst>
          </p:cNvPr>
          <p:cNvSpPr/>
          <p:nvPr/>
        </p:nvSpPr>
        <p:spPr>
          <a:xfrm rot="13714571">
            <a:off x="7162800" y="1981200"/>
            <a:ext cx="609600" cy="53340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pt-BR" dirty="0"/>
          </a:p>
        </p:txBody>
      </p:sp>
      <p:sp>
        <p:nvSpPr>
          <p:cNvPr id="10" name="Rectangle 9">
            <a:extLst>
              <a:ext uri="{FF2B5EF4-FFF2-40B4-BE49-F238E27FC236}"/>
            </a:extLst>
          </p:cNvPr>
          <p:cNvSpPr/>
          <p:nvPr/>
        </p:nvSpPr>
        <p:spPr>
          <a:xfrm>
            <a:off x="228600" y="2057400"/>
            <a:ext cx="4802188" cy="4524375"/>
          </a:xfrm>
          <a:prstGeom prst="rect">
            <a:avLst/>
          </a:prstGeom>
        </p:spPr>
        <p:txBody>
          <a:bodyPr>
            <a:spAutoFit/>
          </a:bodyPr>
          <a:lstStyle/>
          <a:p>
            <a:pPr marL="342900" indent="-342900" eaLnBrk="1" fontAlgn="auto" hangingPunct="1">
              <a:spcBef>
                <a:spcPts val="0"/>
              </a:spcBef>
              <a:spcAft>
                <a:spcPts val="0"/>
              </a:spcAft>
              <a:buFont typeface="+mj-lt"/>
              <a:buAutoNum type="arabicParenR"/>
              <a:defRPr/>
            </a:pPr>
            <a:r>
              <a:rPr lang="pt-BR" dirty="0">
                <a:latin typeface="+mn-lt"/>
                <a:cs typeface="+mn-cs"/>
              </a:rPr>
              <a:t>História da região (assentamentos, mudanças do uso do solo e recursos naturais)</a:t>
            </a:r>
          </a:p>
          <a:p>
            <a:pPr marL="342900" indent="-342900" eaLnBrk="1" fontAlgn="auto" hangingPunct="1">
              <a:spcBef>
                <a:spcPts val="0"/>
              </a:spcBef>
              <a:spcAft>
                <a:spcPts val="0"/>
              </a:spcAft>
              <a:buFont typeface="+mj-lt"/>
              <a:buAutoNum type="arabicParenR"/>
              <a:defRPr/>
            </a:pPr>
            <a:r>
              <a:rPr lang="pt-BR" dirty="0">
                <a:latin typeface="+mn-lt"/>
                <a:cs typeface="+mn-cs"/>
              </a:rPr>
              <a:t>Indicadores e tendências demográficas (pobreza, educação, migração, etc.) </a:t>
            </a:r>
          </a:p>
          <a:p>
            <a:pPr marL="342900" indent="-342900" eaLnBrk="1" fontAlgn="auto" hangingPunct="1">
              <a:spcBef>
                <a:spcPts val="0"/>
              </a:spcBef>
              <a:spcAft>
                <a:spcPts val="0"/>
              </a:spcAft>
              <a:buFont typeface="+mj-lt"/>
              <a:buAutoNum type="arabicParenR"/>
              <a:defRPr/>
            </a:pPr>
            <a:r>
              <a:rPr lang="pt-BR" dirty="0">
                <a:latin typeface="+mn-lt"/>
                <a:cs typeface="+mn-cs"/>
              </a:rPr>
              <a:t>Grupos sociais (heterogeneidade, condição socioeconômica)</a:t>
            </a:r>
          </a:p>
          <a:p>
            <a:pPr marL="342900" indent="-342900" eaLnBrk="1" fontAlgn="auto" hangingPunct="1">
              <a:spcBef>
                <a:spcPts val="0"/>
              </a:spcBef>
              <a:spcAft>
                <a:spcPts val="0"/>
              </a:spcAft>
              <a:buFont typeface="+mj-lt"/>
              <a:buAutoNum type="arabicParenR"/>
              <a:defRPr/>
            </a:pPr>
            <a:r>
              <a:rPr lang="pt-BR" dirty="0">
                <a:latin typeface="+mn-lt"/>
                <a:cs typeface="+mn-cs"/>
              </a:rPr>
              <a:t>Gênero (papéis de gênero, condição dos homens/mulheres, etc.)</a:t>
            </a:r>
          </a:p>
          <a:p>
            <a:pPr marL="342900" indent="-342900" eaLnBrk="1" fontAlgn="auto" hangingPunct="1">
              <a:spcBef>
                <a:spcPts val="0"/>
              </a:spcBef>
              <a:spcAft>
                <a:spcPts val="0"/>
              </a:spcAft>
              <a:buFont typeface="+mj-lt"/>
              <a:buAutoNum type="arabicParenR"/>
              <a:defRPr/>
            </a:pPr>
            <a:r>
              <a:rPr lang="pt-BR" dirty="0">
                <a:latin typeface="+mn-lt"/>
                <a:cs typeface="+mn-cs"/>
              </a:rPr>
              <a:t>Principais meios de vida</a:t>
            </a:r>
          </a:p>
          <a:p>
            <a:pPr marL="342900" indent="-342900" eaLnBrk="1" fontAlgn="auto" hangingPunct="1">
              <a:spcBef>
                <a:spcPts val="0"/>
              </a:spcBef>
              <a:spcAft>
                <a:spcPts val="0"/>
              </a:spcAft>
              <a:buFont typeface="+mj-lt"/>
              <a:buAutoNum type="arabicParenR"/>
              <a:defRPr/>
            </a:pPr>
            <a:r>
              <a:rPr lang="pt-BR" dirty="0">
                <a:latin typeface="+mn-lt"/>
                <a:cs typeface="+mn-cs"/>
              </a:rPr>
              <a:t>Cadeias de valor (atores por gênero, atividades)</a:t>
            </a:r>
          </a:p>
          <a:p>
            <a:pPr marL="342900" indent="-342900" eaLnBrk="1" fontAlgn="auto" hangingPunct="1">
              <a:spcBef>
                <a:spcPts val="0"/>
              </a:spcBef>
              <a:spcAft>
                <a:spcPts val="0"/>
              </a:spcAft>
              <a:buFont typeface="+mj-lt"/>
              <a:buAutoNum type="arabicParenR"/>
              <a:defRPr/>
            </a:pPr>
            <a:r>
              <a:rPr lang="pt-BR" dirty="0">
                <a:latin typeface="+mn-lt"/>
                <a:cs typeface="+mn-cs"/>
              </a:rPr>
              <a:t>Análise de atores (relacionados com dendê e </a:t>
            </a:r>
            <a:r>
              <a:rPr lang="pt-BR" dirty="0" err="1">
                <a:latin typeface="+mn-lt"/>
                <a:cs typeface="+mn-cs"/>
              </a:rPr>
              <a:t>SAFs</a:t>
            </a:r>
            <a:r>
              <a:rPr lang="pt-BR" dirty="0">
                <a:latin typeface="+mn-lt"/>
                <a:cs typeface="+mn-cs"/>
              </a:rPr>
              <a:t>)</a:t>
            </a:r>
          </a:p>
          <a:p>
            <a:pPr marL="342900" indent="-342900" eaLnBrk="1" fontAlgn="auto" hangingPunct="1">
              <a:spcBef>
                <a:spcPts val="0"/>
              </a:spcBef>
              <a:spcAft>
                <a:spcPts val="0"/>
              </a:spcAft>
              <a:buFont typeface="+mj-lt"/>
              <a:buAutoNum type="arabicParenR"/>
              <a:defRPr/>
            </a:pPr>
            <a:r>
              <a:rPr lang="pt-BR" dirty="0">
                <a:latin typeface="+mn-lt"/>
                <a:cs typeface="+mn-cs"/>
              </a:rPr>
              <a:t>Mapeamento institucional e análise de políticas (situação fundiária, legislação, etc.)</a:t>
            </a:r>
          </a:p>
          <a:p>
            <a:pPr eaLnBrk="1" fontAlgn="auto" hangingPunct="1">
              <a:spcBef>
                <a:spcPts val="0"/>
              </a:spcBef>
              <a:spcAft>
                <a:spcPts val="0"/>
              </a:spcAft>
              <a:defRPr/>
            </a:pPr>
            <a:endParaRPr lang="pt-BR" dirty="0">
              <a:latin typeface="+mn-lt"/>
              <a:cs typeface="+mn-cs"/>
            </a:endParaRPr>
          </a:p>
        </p:txBody>
      </p:sp>
      <p:pic>
        <p:nvPicPr>
          <p:cNvPr id="1024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0788" y="3505200"/>
            <a:ext cx="3895725" cy="2724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64332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txBox="1">
            <a:spLocks/>
          </p:cNvSpPr>
          <p:nvPr/>
        </p:nvSpPr>
        <p:spPr bwMode="auto">
          <a:xfrm>
            <a:off x="228600" y="1381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charset="0"/>
              <a:buChar char="•"/>
              <a:defRPr sz="3200">
                <a:solidFill>
                  <a:schemeClr val="tx1"/>
                </a:solidFill>
                <a:latin typeface="Calibri" pitchFamily="34" charset="0"/>
              </a:defRPr>
            </a:lvl1pPr>
            <a:lvl2pPr marL="742950" indent="-285750" defTabSz="457200">
              <a:spcBef>
                <a:spcPct val="20000"/>
              </a:spcBef>
              <a:buFont typeface="Arial" charset="0"/>
              <a:buChar char="–"/>
              <a:defRPr sz="2800">
                <a:solidFill>
                  <a:schemeClr val="tx1"/>
                </a:solidFill>
                <a:latin typeface="Calibri" pitchFamily="34" charset="0"/>
              </a:defRPr>
            </a:lvl2pPr>
            <a:lvl3pPr marL="1143000" indent="-228600" defTabSz="457200">
              <a:spcBef>
                <a:spcPct val="20000"/>
              </a:spcBef>
              <a:buFont typeface="Arial" charset="0"/>
              <a:buChar char="•"/>
              <a:defRPr sz="2400">
                <a:solidFill>
                  <a:schemeClr val="tx1"/>
                </a:solidFill>
                <a:latin typeface="Calibri" pitchFamily="34" charset="0"/>
              </a:defRPr>
            </a:lvl3pPr>
            <a:lvl4pPr marL="1600200" indent="-228600" defTabSz="457200">
              <a:spcBef>
                <a:spcPct val="20000"/>
              </a:spcBef>
              <a:buFont typeface="Arial" charset="0"/>
              <a:buChar char="–"/>
              <a:defRPr sz="2000">
                <a:solidFill>
                  <a:schemeClr val="tx1"/>
                </a:solidFill>
                <a:latin typeface="Calibri" pitchFamily="34" charset="0"/>
              </a:defRPr>
            </a:lvl4pPr>
            <a:lvl5pPr marL="2057400" indent="-228600" defTabSz="4572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s-PE" altLang="en-US" b="1" dirty="0"/>
              <a:t>Nivel: 3 </a:t>
            </a:r>
            <a:r>
              <a:rPr lang="es-PE" altLang="en-US" b="1" dirty="0" smtClean="0"/>
              <a:t>comunidades locales (zonas de intervención)</a:t>
            </a:r>
            <a:endParaRPr lang="en-US" altLang="en-US" b="1" dirty="0"/>
          </a:p>
        </p:txBody>
      </p:sp>
      <p:pic>
        <p:nvPicPr>
          <p:cNvPr id="16" name="Picture 15">
            <a:extLst>
              <a:ext uri="{FF2B5EF4-FFF2-40B4-BE49-F238E27FC236}"/>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48871" y="4489952"/>
            <a:ext cx="2327382" cy="1745536"/>
          </a:xfrm>
          <a:prstGeom prst="ellipse">
            <a:avLst/>
          </a:prstGeom>
          <a:ln>
            <a:noFill/>
          </a:ln>
          <a:effectLst>
            <a:softEdge rad="112500"/>
          </a:effectLst>
        </p:spPr>
      </p:pic>
      <p:pic>
        <p:nvPicPr>
          <p:cNvPr id="17" name="Picture 16">
            <a:extLst>
              <a:ext uri="{FF2B5EF4-FFF2-40B4-BE49-F238E27FC236}"/>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8400" y="702151"/>
            <a:ext cx="2391358" cy="1793518"/>
          </a:xfrm>
          <a:prstGeom prst="ellipse">
            <a:avLst/>
          </a:prstGeom>
          <a:ln>
            <a:noFill/>
          </a:ln>
          <a:effectLst>
            <a:softEdge rad="112500"/>
          </a:effectLst>
        </p:spPr>
      </p:pic>
      <p:pic>
        <p:nvPicPr>
          <p:cNvPr id="18" name="Picture 17">
            <a:extLst>
              <a:ext uri="{FF2B5EF4-FFF2-40B4-BE49-F238E27FC236}"/>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6825" y="2670195"/>
            <a:ext cx="2302933" cy="1727200"/>
          </a:xfrm>
          <a:prstGeom prst="ellipse">
            <a:avLst/>
          </a:prstGeom>
          <a:ln>
            <a:noFill/>
          </a:ln>
          <a:effectLst>
            <a:softEdge rad="112500"/>
          </a:effectLst>
        </p:spPr>
      </p:pic>
      <p:sp>
        <p:nvSpPr>
          <p:cNvPr id="11270" name="TextBox 5"/>
          <p:cNvSpPr txBox="1">
            <a:spLocks noChangeArrowheads="1"/>
          </p:cNvSpPr>
          <p:nvPr/>
        </p:nvSpPr>
        <p:spPr bwMode="auto">
          <a:xfrm>
            <a:off x="381000" y="3200400"/>
            <a:ext cx="4205288"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Char char="-"/>
            </a:pPr>
            <a:r>
              <a:rPr lang="pt-BR" altLang="en-US" sz="2000"/>
              <a:t>Demografia, aspectos étnico-culturais  e tendências socioeconômicas</a:t>
            </a:r>
          </a:p>
          <a:p>
            <a:pPr eaLnBrk="1" hangingPunct="1">
              <a:spcBef>
                <a:spcPct val="0"/>
              </a:spcBef>
              <a:buFontTx/>
              <a:buChar char="-"/>
            </a:pPr>
            <a:r>
              <a:rPr lang="pt-BR" altLang="en-US" sz="2000"/>
              <a:t>Caracterização dos meios de vida e categorias de atores</a:t>
            </a:r>
          </a:p>
          <a:p>
            <a:pPr eaLnBrk="1" hangingPunct="1">
              <a:spcBef>
                <a:spcPct val="0"/>
              </a:spcBef>
              <a:buFontTx/>
              <a:buChar char="-"/>
            </a:pPr>
            <a:r>
              <a:rPr lang="pt-BR" altLang="en-US" sz="2000"/>
              <a:t>Relações de gênero</a:t>
            </a:r>
          </a:p>
          <a:p>
            <a:pPr eaLnBrk="1" hangingPunct="1">
              <a:spcBef>
                <a:spcPct val="0"/>
              </a:spcBef>
              <a:buFontTx/>
              <a:buChar char="-"/>
            </a:pPr>
            <a:r>
              <a:rPr lang="pt-BR" altLang="en-US" sz="2000"/>
              <a:t>Identificação de sistemas produtivos do dendê e de SAFs</a:t>
            </a:r>
          </a:p>
        </p:txBody>
      </p:sp>
      <p:sp>
        <p:nvSpPr>
          <p:cNvPr id="11271" name="Content Placeholder 2"/>
          <p:cNvSpPr txBox="1">
            <a:spLocks/>
          </p:cNvSpPr>
          <p:nvPr/>
        </p:nvSpPr>
        <p:spPr bwMode="auto">
          <a:xfrm>
            <a:off x="395514" y="1571393"/>
            <a:ext cx="5029200" cy="138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Font typeface="Arial" charset="0"/>
              <a:buChar char="•"/>
              <a:defRPr sz="3200">
                <a:solidFill>
                  <a:schemeClr val="tx1"/>
                </a:solidFill>
                <a:latin typeface="Calibri" pitchFamily="34" charset="0"/>
              </a:defRPr>
            </a:lvl1pPr>
            <a:lvl2pPr marL="742950" indent="-285750" defTabSz="457200">
              <a:spcBef>
                <a:spcPct val="20000"/>
              </a:spcBef>
              <a:buFont typeface="Arial" charset="0"/>
              <a:buChar char="–"/>
              <a:defRPr sz="2800">
                <a:solidFill>
                  <a:schemeClr val="tx1"/>
                </a:solidFill>
                <a:latin typeface="Calibri" pitchFamily="34" charset="0"/>
              </a:defRPr>
            </a:lvl2pPr>
            <a:lvl3pPr marL="1143000" indent="-228600" defTabSz="457200">
              <a:spcBef>
                <a:spcPct val="20000"/>
              </a:spcBef>
              <a:buFont typeface="Arial" charset="0"/>
              <a:buChar char="•"/>
              <a:defRPr sz="2400">
                <a:solidFill>
                  <a:schemeClr val="tx1"/>
                </a:solidFill>
                <a:latin typeface="Calibri" pitchFamily="34" charset="0"/>
              </a:defRPr>
            </a:lvl3pPr>
            <a:lvl4pPr marL="1600200" indent="-228600" defTabSz="457200">
              <a:spcBef>
                <a:spcPct val="20000"/>
              </a:spcBef>
              <a:buFont typeface="Arial" charset="0"/>
              <a:buChar char="–"/>
              <a:defRPr sz="2000">
                <a:solidFill>
                  <a:schemeClr val="tx1"/>
                </a:solidFill>
                <a:latin typeface="Calibri" pitchFamily="34" charset="0"/>
              </a:defRPr>
            </a:lvl4pPr>
            <a:lvl5pPr marL="2057400" indent="-228600" defTabSz="4572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buFont typeface="Arial" charset="0"/>
              <a:buNone/>
            </a:pPr>
            <a:r>
              <a:rPr lang="es-PE" altLang="en-US" sz="2000" b="1" dirty="0"/>
              <a:t>M</a:t>
            </a:r>
            <a:r>
              <a:rPr lang="es-PE" altLang="en-US" sz="2000" b="1" dirty="0" smtClean="0"/>
              <a:t>étodos</a:t>
            </a:r>
            <a:r>
              <a:rPr lang="es-PE" altLang="en-US" sz="2000" dirty="0"/>
              <a:t>: </a:t>
            </a:r>
            <a:r>
              <a:rPr lang="es-PE" altLang="en-US" sz="2000" dirty="0" smtClean="0"/>
              <a:t>herramientas </a:t>
            </a:r>
            <a:r>
              <a:rPr lang="es-PE" altLang="en-US" sz="2000" dirty="0"/>
              <a:t>de diagnóstico participativo, </a:t>
            </a:r>
            <a:r>
              <a:rPr lang="es-PE" altLang="en-US" sz="2000" dirty="0" smtClean="0"/>
              <a:t>mapeo particip</a:t>
            </a:r>
            <a:r>
              <a:rPr lang="es-PE" altLang="en-US" sz="2000" dirty="0" smtClean="0"/>
              <a:t>ativo</a:t>
            </a:r>
            <a:r>
              <a:rPr lang="es-PE" altLang="en-US" sz="2000" dirty="0"/>
              <a:t>, </a:t>
            </a:r>
            <a:r>
              <a:rPr lang="es-PE" altLang="en-US" sz="2000" dirty="0" smtClean="0"/>
              <a:t>caminadas </a:t>
            </a:r>
            <a:r>
              <a:rPr lang="pt-BR" altLang="en-US" sz="2000" dirty="0" err="1" smtClean="0"/>
              <a:t>transversales</a:t>
            </a:r>
            <a:r>
              <a:rPr lang="pt-BR" altLang="en-US" sz="2000" dirty="0" smtClean="0"/>
              <a:t>, grupos </a:t>
            </a:r>
            <a:r>
              <a:rPr lang="pt-BR" altLang="en-US" sz="2000" dirty="0" err="1" smtClean="0"/>
              <a:t>focales</a:t>
            </a:r>
            <a:r>
              <a:rPr lang="es-PE" altLang="en-US" sz="2000" dirty="0" smtClean="0"/>
              <a:t>, </a:t>
            </a:r>
            <a:r>
              <a:rPr lang="es-PE" altLang="en-US" sz="2000" dirty="0"/>
              <a:t>entrevistas </a:t>
            </a:r>
            <a:r>
              <a:rPr lang="es-PE" altLang="en-US" sz="2000" dirty="0" smtClean="0"/>
              <a:t>con informantes-claves</a:t>
            </a:r>
            <a:endParaRPr lang="es-PE" altLang="pt-BR" sz="2000" dirty="0"/>
          </a:p>
        </p:txBody>
      </p:sp>
    </p:spTree>
    <p:extLst>
      <p:ext uri="{BB962C8B-B14F-4D97-AF65-F5344CB8AC3E}">
        <p14:creationId xmlns:p14="http://schemas.microsoft.com/office/powerpoint/2010/main" val="19573185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smtClean="0"/>
              <a:t>Caracterización de los </a:t>
            </a:r>
            <a:r>
              <a:rPr lang="es-ES" dirty="0" err="1" smtClean="0"/>
              <a:t>safs</a:t>
            </a:r>
            <a:endParaRPr lang="es-ES" dirty="0"/>
          </a:p>
        </p:txBody>
      </p:sp>
      <p:sp>
        <p:nvSpPr>
          <p:cNvPr id="5" name="Marcador de texto 4"/>
          <p:cNvSpPr>
            <a:spLocks noGrp="1"/>
          </p:cNvSpPr>
          <p:nvPr>
            <p:ph type="body" idx="1"/>
          </p:nvPr>
        </p:nvSpPr>
        <p:spPr/>
        <p:txBody>
          <a:bodyPr/>
          <a:lstStyle/>
          <a:p>
            <a:endParaRPr lang="es-ES"/>
          </a:p>
        </p:txBody>
      </p:sp>
      <p:sp>
        <p:nvSpPr>
          <p:cNvPr id="6" name="TextBox 5"/>
          <p:cNvSpPr txBox="1"/>
          <p:nvPr/>
        </p:nvSpPr>
        <p:spPr>
          <a:xfrm>
            <a:off x="3251200" y="6083300"/>
            <a:ext cx="5969000" cy="369332"/>
          </a:xfrm>
          <a:prstGeom prst="rect">
            <a:avLst/>
          </a:prstGeom>
          <a:noFill/>
        </p:spPr>
        <p:txBody>
          <a:bodyPr wrap="square" rtlCol="0">
            <a:spAutoFit/>
          </a:bodyPr>
          <a:lstStyle/>
          <a:p>
            <a:r>
              <a:rPr lang="de-CH" dirty="0" smtClean="0"/>
              <a:t>FUENTE: </a:t>
            </a:r>
            <a:r>
              <a:rPr lang="de-CH" dirty="0" err="1" smtClean="0"/>
              <a:t>Adaptado</a:t>
            </a:r>
            <a:r>
              <a:rPr lang="de-CH" dirty="0" smtClean="0"/>
              <a:t> de Valentina Robiglio y Andrew Miccolis</a:t>
            </a:r>
            <a:endParaRPr lang="en-US" dirty="0"/>
          </a:p>
        </p:txBody>
      </p:sp>
    </p:spTree>
    <p:extLst>
      <p:ext uri="{BB962C8B-B14F-4D97-AF65-F5344CB8AC3E}">
        <p14:creationId xmlns:p14="http://schemas.microsoft.com/office/powerpoint/2010/main" val="3410863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p:cNvSpPr/>
          <p:nvPr/>
        </p:nvSpPr>
        <p:spPr>
          <a:xfrm flipV="1">
            <a:off x="899592" y="4653136"/>
            <a:ext cx="7920880" cy="124852"/>
          </a:xfrm>
          <a:prstGeom prst="rect">
            <a:avLst/>
          </a:prstGeom>
          <a:pattFill prst="ltUpDiag">
            <a:fgClr>
              <a:srgbClr val="C00000"/>
            </a:fgClr>
            <a:bgClr>
              <a:schemeClr val="bg1"/>
            </a:bgClr>
          </a:patt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53" name="Straight Arrow Connector 52"/>
          <p:cNvCxnSpPr/>
          <p:nvPr/>
        </p:nvCxnSpPr>
        <p:spPr>
          <a:xfrm flipV="1">
            <a:off x="4572000" y="3104963"/>
            <a:ext cx="0" cy="2112243"/>
          </a:xfrm>
          <a:prstGeom prst="straightConnector1">
            <a:avLst/>
          </a:prstGeom>
          <a:ln w="28575">
            <a:solidFill>
              <a:srgbClr val="C0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V="1">
            <a:off x="4067944" y="1424771"/>
            <a:ext cx="0" cy="3804429"/>
          </a:xfrm>
          <a:prstGeom prst="straightConnector1">
            <a:avLst/>
          </a:prstGeom>
          <a:ln w="28575">
            <a:solidFill>
              <a:srgbClr val="C00000"/>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0" y="4846624"/>
            <a:ext cx="8964488" cy="958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724794" y="1521125"/>
            <a:ext cx="1728193" cy="118779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5" name="TextBox 4"/>
          <p:cNvSpPr txBox="1"/>
          <p:nvPr/>
        </p:nvSpPr>
        <p:spPr>
          <a:xfrm>
            <a:off x="755576" y="1539369"/>
            <a:ext cx="1666630" cy="954107"/>
          </a:xfrm>
          <a:prstGeom prst="rect">
            <a:avLst/>
          </a:prstGeom>
          <a:noFill/>
        </p:spPr>
        <p:txBody>
          <a:bodyPr wrap="square" rtlCol="0">
            <a:spAutoFit/>
          </a:bodyPr>
          <a:lstStyle/>
          <a:p>
            <a:r>
              <a:rPr lang="es-PE" sz="1400" b="1" dirty="0" smtClean="0"/>
              <a:t>Estudio del contexto</a:t>
            </a:r>
          </a:p>
          <a:p>
            <a:r>
              <a:rPr lang="es-PE" sz="1400" dirty="0" smtClean="0"/>
              <a:t>. Área prioritaria</a:t>
            </a:r>
          </a:p>
          <a:p>
            <a:r>
              <a:rPr lang="es-PE" sz="1400" dirty="0" smtClean="0"/>
              <a:t>. 3 comunidades</a:t>
            </a:r>
            <a:endParaRPr lang="es-PE" sz="1400" dirty="0"/>
          </a:p>
        </p:txBody>
      </p:sp>
      <p:sp>
        <p:nvSpPr>
          <p:cNvPr id="6" name="Rectangle 5"/>
          <p:cNvSpPr/>
          <p:nvPr/>
        </p:nvSpPr>
        <p:spPr>
          <a:xfrm>
            <a:off x="3347864" y="188640"/>
            <a:ext cx="2664296" cy="123613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 name="TextBox 6"/>
          <p:cNvSpPr txBox="1"/>
          <p:nvPr/>
        </p:nvSpPr>
        <p:spPr>
          <a:xfrm>
            <a:off x="3347864" y="188640"/>
            <a:ext cx="1728192" cy="1169551"/>
          </a:xfrm>
          <a:prstGeom prst="rect">
            <a:avLst/>
          </a:prstGeom>
          <a:noFill/>
        </p:spPr>
        <p:txBody>
          <a:bodyPr wrap="square" rtlCol="0">
            <a:spAutoFit/>
          </a:bodyPr>
          <a:lstStyle/>
          <a:p>
            <a:r>
              <a:rPr lang="es-PE" sz="1400" b="1" dirty="0" smtClean="0"/>
              <a:t>Caracterización SAFS </a:t>
            </a:r>
          </a:p>
          <a:p>
            <a:r>
              <a:rPr lang="es-PE" sz="1400" i="1" dirty="0" smtClean="0"/>
              <a:t>. 6-8 tipos de</a:t>
            </a:r>
          </a:p>
          <a:p>
            <a:r>
              <a:rPr lang="es-PE" sz="1400" i="1" dirty="0" smtClean="0"/>
              <a:t>sistemas?</a:t>
            </a:r>
          </a:p>
          <a:p>
            <a:r>
              <a:rPr lang="es-PE" sz="1400" dirty="0" smtClean="0"/>
              <a:t>. Comparación </a:t>
            </a:r>
          </a:p>
          <a:p>
            <a:r>
              <a:rPr lang="es-PE" sz="1400" dirty="0" smtClean="0"/>
              <a:t>de resultados</a:t>
            </a:r>
            <a:endParaRPr lang="es-PE" sz="1400" dirty="0"/>
          </a:p>
        </p:txBody>
      </p:sp>
      <p:sp>
        <p:nvSpPr>
          <p:cNvPr id="8" name="Rectangle 7"/>
          <p:cNvSpPr/>
          <p:nvPr/>
        </p:nvSpPr>
        <p:spPr>
          <a:xfrm>
            <a:off x="3347864" y="1844824"/>
            <a:ext cx="2664296" cy="12961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9" name="Rectangle 8"/>
          <p:cNvSpPr/>
          <p:nvPr/>
        </p:nvSpPr>
        <p:spPr>
          <a:xfrm>
            <a:off x="1907704" y="5229200"/>
            <a:ext cx="6480720" cy="1224136"/>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10" name="Oval 9"/>
          <p:cNvSpPr/>
          <p:nvPr/>
        </p:nvSpPr>
        <p:spPr>
          <a:xfrm>
            <a:off x="2051720" y="4005064"/>
            <a:ext cx="1512168" cy="792088"/>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11" name="TextBox 10"/>
          <p:cNvSpPr txBox="1"/>
          <p:nvPr/>
        </p:nvSpPr>
        <p:spPr>
          <a:xfrm>
            <a:off x="2051720" y="4149080"/>
            <a:ext cx="1512168" cy="523220"/>
          </a:xfrm>
          <a:prstGeom prst="rect">
            <a:avLst/>
          </a:prstGeom>
          <a:noFill/>
        </p:spPr>
        <p:txBody>
          <a:bodyPr wrap="square" rtlCol="0">
            <a:spAutoFit/>
          </a:bodyPr>
          <a:lstStyle/>
          <a:p>
            <a:pPr algn="ctr"/>
            <a:r>
              <a:rPr lang="es-PE" sz="1400" b="1" dirty="0" smtClean="0">
                <a:solidFill>
                  <a:srgbClr val="C00000"/>
                </a:solidFill>
              </a:rPr>
              <a:t>Plataforma de </a:t>
            </a:r>
          </a:p>
          <a:p>
            <a:pPr algn="ctr"/>
            <a:r>
              <a:rPr lang="es-PE" sz="1400" b="1" dirty="0" err="1" smtClean="0">
                <a:solidFill>
                  <a:srgbClr val="C00000"/>
                </a:solidFill>
              </a:rPr>
              <a:t>co</a:t>
            </a:r>
            <a:r>
              <a:rPr lang="es-PE" sz="1400" b="1" dirty="0" smtClean="0">
                <a:solidFill>
                  <a:srgbClr val="C00000"/>
                </a:solidFill>
              </a:rPr>
              <a:t>-aprendizaje</a:t>
            </a:r>
            <a:endParaRPr lang="es-PE" sz="1400" b="1" dirty="0">
              <a:solidFill>
                <a:srgbClr val="C00000"/>
              </a:solidFill>
            </a:endParaRPr>
          </a:p>
        </p:txBody>
      </p:sp>
      <p:sp>
        <p:nvSpPr>
          <p:cNvPr id="16" name="Rectangle 15"/>
          <p:cNvSpPr/>
          <p:nvPr/>
        </p:nvSpPr>
        <p:spPr>
          <a:xfrm>
            <a:off x="179513" y="5229200"/>
            <a:ext cx="1152127" cy="1224136"/>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17" name="TextBox 16"/>
          <p:cNvSpPr txBox="1"/>
          <p:nvPr/>
        </p:nvSpPr>
        <p:spPr>
          <a:xfrm>
            <a:off x="179511" y="5301208"/>
            <a:ext cx="1190255" cy="954107"/>
          </a:xfrm>
          <a:prstGeom prst="rect">
            <a:avLst/>
          </a:prstGeom>
          <a:noFill/>
        </p:spPr>
        <p:txBody>
          <a:bodyPr wrap="square" rtlCol="0">
            <a:spAutoFit/>
          </a:bodyPr>
          <a:lstStyle/>
          <a:p>
            <a:r>
              <a:rPr lang="es-PE" sz="1400" b="1" dirty="0" smtClean="0"/>
              <a:t>SAF Palma </a:t>
            </a:r>
            <a:r>
              <a:rPr lang="es-PE" sz="1400" b="1" dirty="0" err="1" smtClean="0"/>
              <a:t>acetera</a:t>
            </a:r>
            <a:endParaRPr lang="es-PE" sz="1400" b="1" dirty="0" smtClean="0"/>
          </a:p>
          <a:p>
            <a:r>
              <a:rPr lang="es-PE" sz="1400" i="1" dirty="0" smtClean="0"/>
              <a:t>3 </a:t>
            </a:r>
            <a:r>
              <a:rPr lang="es-PE" sz="1400" i="1" dirty="0" err="1" smtClean="0"/>
              <a:t>UDs</a:t>
            </a:r>
            <a:endParaRPr lang="es-PE" sz="1400" i="1" dirty="0" smtClean="0"/>
          </a:p>
          <a:p>
            <a:r>
              <a:rPr lang="es-PE" sz="1400" i="1" dirty="0" smtClean="0"/>
              <a:t>Investigación</a:t>
            </a:r>
            <a:endParaRPr lang="es-PE" sz="1400" i="1" dirty="0"/>
          </a:p>
        </p:txBody>
      </p:sp>
      <p:sp>
        <p:nvSpPr>
          <p:cNvPr id="19" name="TextBox 18"/>
          <p:cNvSpPr txBox="1"/>
          <p:nvPr/>
        </p:nvSpPr>
        <p:spPr>
          <a:xfrm>
            <a:off x="179512" y="4129916"/>
            <a:ext cx="1512168" cy="523220"/>
          </a:xfrm>
          <a:prstGeom prst="rect">
            <a:avLst/>
          </a:prstGeom>
          <a:noFill/>
        </p:spPr>
        <p:txBody>
          <a:bodyPr wrap="square" rtlCol="0">
            <a:spAutoFit/>
          </a:bodyPr>
          <a:lstStyle/>
          <a:p>
            <a:pPr algn="ctr"/>
            <a:r>
              <a:rPr lang="es-PE" sz="1400" b="1" dirty="0" smtClean="0">
                <a:solidFill>
                  <a:srgbClr val="C00000"/>
                </a:solidFill>
              </a:rPr>
              <a:t>Plataforma de </a:t>
            </a:r>
          </a:p>
          <a:p>
            <a:pPr algn="ctr"/>
            <a:r>
              <a:rPr lang="es-PE" sz="1400" b="1" dirty="0" err="1" smtClean="0">
                <a:solidFill>
                  <a:srgbClr val="C00000"/>
                </a:solidFill>
              </a:rPr>
              <a:t>co-aprendizagem</a:t>
            </a:r>
            <a:endParaRPr lang="es-PE" sz="1400" b="1" dirty="0">
              <a:solidFill>
                <a:srgbClr val="C00000"/>
              </a:solidFill>
            </a:endParaRPr>
          </a:p>
        </p:txBody>
      </p:sp>
      <p:sp>
        <p:nvSpPr>
          <p:cNvPr id="20" name="Oval 19"/>
          <p:cNvSpPr/>
          <p:nvPr/>
        </p:nvSpPr>
        <p:spPr>
          <a:xfrm>
            <a:off x="7020272" y="4005064"/>
            <a:ext cx="1512168" cy="792088"/>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21" name="TextBox 20"/>
          <p:cNvSpPr txBox="1"/>
          <p:nvPr/>
        </p:nvSpPr>
        <p:spPr>
          <a:xfrm>
            <a:off x="7020272" y="4129916"/>
            <a:ext cx="1512168" cy="523220"/>
          </a:xfrm>
          <a:prstGeom prst="rect">
            <a:avLst/>
          </a:prstGeom>
          <a:noFill/>
        </p:spPr>
        <p:txBody>
          <a:bodyPr wrap="square" rtlCol="0">
            <a:spAutoFit/>
          </a:bodyPr>
          <a:lstStyle/>
          <a:p>
            <a:pPr algn="ctr"/>
            <a:r>
              <a:rPr lang="es-PE" sz="1400" b="1" dirty="0" smtClean="0">
                <a:solidFill>
                  <a:srgbClr val="C00000"/>
                </a:solidFill>
              </a:rPr>
              <a:t>Plataforma de </a:t>
            </a:r>
          </a:p>
          <a:p>
            <a:pPr algn="ctr"/>
            <a:r>
              <a:rPr lang="es-PE" sz="1400" b="1" dirty="0" err="1" smtClean="0">
                <a:solidFill>
                  <a:srgbClr val="C00000"/>
                </a:solidFill>
              </a:rPr>
              <a:t>co</a:t>
            </a:r>
            <a:r>
              <a:rPr lang="es-PE" sz="1400" b="1" dirty="0" smtClean="0">
                <a:solidFill>
                  <a:srgbClr val="C00000"/>
                </a:solidFill>
              </a:rPr>
              <a:t>-aprendizaje</a:t>
            </a:r>
            <a:endParaRPr lang="es-PE" sz="1400" b="1" dirty="0">
              <a:solidFill>
                <a:srgbClr val="C00000"/>
              </a:solidFill>
            </a:endParaRPr>
          </a:p>
        </p:txBody>
      </p:sp>
      <p:sp>
        <p:nvSpPr>
          <p:cNvPr id="24" name="Rectangle 23"/>
          <p:cNvSpPr/>
          <p:nvPr/>
        </p:nvSpPr>
        <p:spPr>
          <a:xfrm>
            <a:off x="4644008" y="620688"/>
            <a:ext cx="1800200" cy="9366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25" name="TextBox 24"/>
          <p:cNvSpPr txBox="1"/>
          <p:nvPr/>
        </p:nvSpPr>
        <p:spPr>
          <a:xfrm>
            <a:off x="4644008" y="603265"/>
            <a:ext cx="1800200" cy="1169551"/>
          </a:xfrm>
          <a:prstGeom prst="rect">
            <a:avLst/>
          </a:prstGeom>
          <a:noFill/>
        </p:spPr>
        <p:txBody>
          <a:bodyPr wrap="square" rtlCol="0">
            <a:spAutoFit/>
          </a:bodyPr>
          <a:lstStyle/>
          <a:p>
            <a:r>
              <a:rPr lang="es-PE" sz="1400" b="1" dirty="0" smtClean="0"/>
              <a:t>Modelización</a:t>
            </a:r>
          </a:p>
          <a:p>
            <a:r>
              <a:rPr lang="es-PE" sz="1400" i="1" dirty="0" smtClean="0"/>
              <a:t>. 3 </a:t>
            </a:r>
            <a:r>
              <a:rPr lang="es-PE" sz="1400" i="1" dirty="0" err="1" smtClean="0"/>
              <a:t>UDs</a:t>
            </a:r>
            <a:endParaRPr lang="es-PE" sz="1400" i="1" dirty="0" smtClean="0"/>
          </a:p>
          <a:p>
            <a:r>
              <a:rPr lang="es-PE" sz="1400" dirty="0" smtClean="0"/>
              <a:t>. Modelización biofísica</a:t>
            </a:r>
          </a:p>
          <a:p>
            <a:r>
              <a:rPr lang="es-PE" sz="1400" dirty="0" smtClean="0"/>
              <a:t>. </a:t>
            </a:r>
            <a:r>
              <a:rPr lang="es-PE" sz="1400" dirty="0" err="1" smtClean="0"/>
              <a:t>Mgmt</a:t>
            </a:r>
            <a:r>
              <a:rPr lang="es-PE" sz="1400" dirty="0" smtClean="0"/>
              <a:t> swing </a:t>
            </a:r>
            <a:r>
              <a:rPr lang="es-PE" sz="1400" dirty="0" err="1" smtClean="0"/>
              <a:t>potent</a:t>
            </a:r>
            <a:r>
              <a:rPr lang="es-PE" sz="1400" dirty="0" smtClean="0"/>
              <a:t>.</a:t>
            </a:r>
            <a:endParaRPr lang="es-PE" sz="1400" dirty="0"/>
          </a:p>
        </p:txBody>
      </p:sp>
      <p:sp>
        <p:nvSpPr>
          <p:cNvPr id="26" name="TextBox 25"/>
          <p:cNvSpPr txBox="1"/>
          <p:nvPr/>
        </p:nvSpPr>
        <p:spPr>
          <a:xfrm>
            <a:off x="3347864" y="1844824"/>
            <a:ext cx="2520280" cy="307777"/>
          </a:xfrm>
          <a:prstGeom prst="rect">
            <a:avLst/>
          </a:prstGeom>
          <a:noFill/>
        </p:spPr>
        <p:txBody>
          <a:bodyPr wrap="square" rtlCol="0">
            <a:spAutoFit/>
          </a:bodyPr>
          <a:lstStyle/>
          <a:p>
            <a:r>
              <a:rPr lang="es-PE" sz="1400" b="1" dirty="0" smtClean="0"/>
              <a:t>Medios de vida </a:t>
            </a:r>
            <a:r>
              <a:rPr lang="es-PE" sz="1400" b="1" dirty="0" err="1" smtClean="0"/>
              <a:t>resilientes</a:t>
            </a:r>
            <a:r>
              <a:rPr lang="es-PE" sz="1400" b="1" dirty="0" smtClean="0"/>
              <a:t> </a:t>
            </a:r>
          </a:p>
        </p:txBody>
      </p:sp>
      <p:sp>
        <p:nvSpPr>
          <p:cNvPr id="27" name="Rectangle 26"/>
          <p:cNvSpPr/>
          <p:nvPr/>
        </p:nvSpPr>
        <p:spPr>
          <a:xfrm>
            <a:off x="3419872" y="2276872"/>
            <a:ext cx="936104" cy="666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28" name="TextBox 27"/>
          <p:cNvSpPr txBox="1"/>
          <p:nvPr/>
        </p:nvSpPr>
        <p:spPr>
          <a:xfrm>
            <a:off x="3419872" y="2258288"/>
            <a:ext cx="1332148" cy="523220"/>
          </a:xfrm>
          <a:prstGeom prst="rect">
            <a:avLst/>
          </a:prstGeom>
          <a:noFill/>
        </p:spPr>
        <p:txBody>
          <a:bodyPr wrap="square" rtlCol="0">
            <a:spAutoFit/>
          </a:bodyPr>
          <a:lstStyle/>
          <a:p>
            <a:r>
              <a:rPr lang="es-PE" sz="1400" b="1" dirty="0" smtClean="0"/>
              <a:t>Encuesta </a:t>
            </a:r>
          </a:p>
          <a:p>
            <a:r>
              <a:rPr lang="es-PE" sz="1400" i="1" dirty="0" smtClean="0"/>
              <a:t>300 hogares</a:t>
            </a:r>
          </a:p>
        </p:txBody>
      </p:sp>
      <p:sp>
        <p:nvSpPr>
          <p:cNvPr id="29" name="Rectangle 28"/>
          <p:cNvSpPr/>
          <p:nvPr/>
        </p:nvSpPr>
        <p:spPr>
          <a:xfrm>
            <a:off x="4644008" y="2276872"/>
            <a:ext cx="1260140" cy="68407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30" name="TextBox 29"/>
          <p:cNvSpPr txBox="1"/>
          <p:nvPr/>
        </p:nvSpPr>
        <p:spPr>
          <a:xfrm>
            <a:off x="4644008" y="2276872"/>
            <a:ext cx="1260140" cy="738664"/>
          </a:xfrm>
          <a:prstGeom prst="rect">
            <a:avLst/>
          </a:prstGeom>
          <a:noFill/>
        </p:spPr>
        <p:txBody>
          <a:bodyPr wrap="square" rtlCol="0">
            <a:spAutoFit/>
          </a:bodyPr>
          <a:lstStyle/>
          <a:p>
            <a:r>
              <a:rPr lang="es-PE" sz="1400" b="1" dirty="0" smtClean="0"/>
              <a:t>Entrevistas  a profundidad</a:t>
            </a:r>
          </a:p>
          <a:p>
            <a:r>
              <a:rPr lang="es-PE" sz="1400" i="1" dirty="0" smtClean="0"/>
              <a:t>. 30 hogares</a:t>
            </a:r>
            <a:endParaRPr lang="es-PE" sz="1400" dirty="0"/>
          </a:p>
        </p:txBody>
      </p:sp>
      <p:sp>
        <p:nvSpPr>
          <p:cNvPr id="31" name="Rectangle 30"/>
          <p:cNvSpPr/>
          <p:nvPr/>
        </p:nvSpPr>
        <p:spPr>
          <a:xfrm>
            <a:off x="3347864" y="3429000"/>
            <a:ext cx="2664296" cy="6480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32" name="TextBox 31"/>
          <p:cNvSpPr txBox="1"/>
          <p:nvPr/>
        </p:nvSpPr>
        <p:spPr>
          <a:xfrm>
            <a:off x="3347864" y="3429000"/>
            <a:ext cx="2664296" cy="738664"/>
          </a:xfrm>
          <a:prstGeom prst="rect">
            <a:avLst/>
          </a:prstGeom>
          <a:noFill/>
        </p:spPr>
        <p:txBody>
          <a:bodyPr wrap="square" rtlCol="0">
            <a:spAutoFit/>
          </a:bodyPr>
          <a:lstStyle/>
          <a:p>
            <a:r>
              <a:rPr lang="es-PE" sz="1400" b="1" dirty="0" smtClean="0"/>
              <a:t>Políticas, instituciones y mercados</a:t>
            </a:r>
          </a:p>
          <a:p>
            <a:r>
              <a:rPr lang="es-PE" sz="1400" i="1" dirty="0" smtClean="0"/>
              <a:t>. Entrevistas </a:t>
            </a:r>
            <a:r>
              <a:rPr lang="es-PE" sz="1400" i="1" dirty="0" smtClean="0"/>
              <a:t>claves</a:t>
            </a:r>
            <a:r>
              <a:rPr lang="es-PE" sz="1400" i="1" dirty="0" smtClean="0"/>
              <a:t>, grupos </a:t>
            </a:r>
            <a:r>
              <a:rPr lang="es-PE" sz="1400" i="1" dirty="0" smtClean="0"/>
              <a:t>focales</a:t>
            </a:r>
            <a:endParaRPr lang="es-PE" sz="1400" i="1" dirty="0" smtClean="0"/>
          </a:p>
        </p:txBody>
      </p:sp>
      <p:sp>
        <p:nvSpPr>
          <p:cNvPr id="33" name="Rectangle 32"/>
          <p:cNvSpPr/>
          <p:nvPr/>
        </p:nvSpPr>
        <p:spPr>
          <a:xfrm>
            <a:off x="6588224" y="1880246"/>
            <a:ext cx="1440160" cy="1260722"/>
          </a:xfrm>
          <a:prstGeom prst="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34" name="TextBox 33"/>
          <p:cNvSpPr txBox="1"/>
          <p:nvPr/>
        </p:nvSpPr>
        <p:spPr>
          <a:xfrm>
            <a:off x="6588224" y="1935412"/>
            <a:ext cx="1584176" cy="1169551"/>
          </a:xfrm>
          <a:prstGeom prst="rect">
            <a:avLst/>
          </a:prstGeom>
          <a:noFill/>
        </p:spPr>
        <p:txBody>
          <a:bodyPr vert="horz" wrap="square" rtlCol="0">
            <a:spAutoFit/>
          </a:bodyPr>
          <a:lstStyle/>
          <a:p>
            <a:r>
              <a:rPr lang="es-PE" sz="1400" b="1" dirty="0" smtClean="0"/>
              <a:t>Análisis integrada</a:t>
            </a:r>
          </a:p>
          <a:p>
            <a:endParaRPr lang="es-PE" sz="1400" i="1" dirty="0" smtClean="0"/>
          </a:p>
          <a:p>
            <a:r>
              <a:rPr lang="es-PE" sz="1400" dirty="0" smtClean="0"/>
              <a:t>. Opciones  por contexto</a:t>
            </a:r>
          </a:p>
          <a:p>
            <a:r>
              <a:rPr lang="es-PE" sz="1400" dirty="0" smtClean="0"/>
              <a:t>. Escalamiento</a:t>
            </a:r>
            <a:endParaRPr lang="es-PE" sz="1400" dirty="0"/>
          </a:p>
        </p:txBody>
      </p:sp>
      <p:cxnSp>
        <p:nvCxnSpPr>
          <p:cNvPr id="36" name="Straight Arrow Connector 35"/>
          <p:cNvCxnSpPr/>
          <p:nvPr/>
        </p:nvCxnSpPr>
        <p:spPr>
          <a:xfrm flipV="1">
            <a:off x="2607823" y="836712"/>
            <a:ext cx="668033" cy="798274"/>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6136215" y="3306080"/>
            <a:ext cx="452009" cy="34513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607824" y="1961838"/>
            <a:ext cx="668032" cy="243027"/>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2607823" y="2371243"/>
            <a:ext cx="668033" cy="1201773"/>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2483769" y="2943528"/>
            <a:ext cx="298011" cy="936684"/>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6127265" y="2510607"/>
            <a:ext cx="410917" cy="3024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6538182" y="1089030"/>
            <a:ext cx="256085" cy="68378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7380312" y="3270074"/>
            <a:ext cx="226004" cy="73499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1369767" y="5861696"/>
            <a:ext cx="452009"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4336015" y="2492896"/>
            <a:ext cx="307993"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7740352" y="4856206"/>
            <a:ext cx="0" cy="372994"/>
          </a:xfrm>
          <a:prstGeom prst="straightConnector1">
            <a:avLst/>
          </a:prstGeom>
          <a:ln w="28575">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flipV="1">
            <a:off x="2843808" y="4856206"/>
            <a:ext cx="0" cy="372994"/>
          </a:xfrm>
          <a:prstGeom prst="straightConnector1">
            <a:avLst/>
          </a:prstGeom>
          <a:ln w="28575">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V="1">
            <a:off x="899592" y="4856206"/>
            <a:ext cx="0" cy="372994"/>
          </a:xfrm>
          <a:prstGeom prst="straightConnector1">
            <a:avLst/>
          </a:prstGeom>
          <a:ln w="28575">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2339752" y="6021288"/>
            <a:ext cx="6624736" cy="677568"/>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1" name="TextBox 70"/>
          <p:cNvSpPr txBox="1"/>
          <p:nvPr/>
        </p:nvSpPr>
        <p:spPr>
          <a:xfrm>
            <a:off x="1907704" y="5229200"/>
            <a:ext cx="6624736" cy="738664"/>
          </a:xfrm>
          <a:prstGeom prst="rect">
            <a:avLst/>
          </a:prstGeom>
          <a:noFill/>
        </p:spPr>
        <p:txBody>
          <a:bodyPr wrap="square" rtlCol="0">
            <a:spAutoFit/>
          </a:bodyPr>
          <a:lstStyle/>
          <a:p>
            <a:r>
              <a:rPr lang="es-PE" sz="1400" b="1" dirty="0" smtClean="0"/>
              <a:t>Adaptación y escalamiento</a:t>
            </a:r>
          </a:p>
          <a:p>
            <a:r>
              <a:rPr lang="es-PE" sz="1400" i="1" dirty="0" smtClean="0"/>
              <a:t>. 15-20 nuevas Unidades Demostrativas (</a:t>
            </a:r>
            <a:r>
              <a:rPr lang="es-PE" sz="1400" i="1" dirty="0" err="1" smtClean="0"/>
              <a:t>Uds</a:t>
            </a:r>
            <a:r>
              <a:rPr lang="es-PE" sz="1400" i="1" dirty="0" smtClean="0"/>
              <a:t>)</a:t>
            </a:r>
          </a:p>
          <a:p>
            <a:r>
              <a:rPr lang="es-PE" sz="1400" dirty="0" smtClean="0"/>
              <a:t>. Capacitación, </a:t>
            </a:r>
            <a:r>
              <a:rPr lang="es-PE" sz="1400" dirty="0" err="1" smtClean="0"/>
              <a:t>co</a:t>
            </a:r>
            <a:r>
              <a:rPr lang="es-PE" sz="1400" dirty="0" smtClean="0"/>
              <a:t>-diseño, implementación, asistencia técnica, aprendizaje</a:t>
            </a:r>
            <a:endParaRPr lang="es-PE" sz="1400" dirty="0"/>
          </a:p>
        </p:txBody>
      </p:sp>
      <p:sp>
        <p:nvSpPr>
          <p:cNvPr id="73" name="Rectangle 72"/>
          <p:cNvSpPr/>
          <p:nvPr/>
        </p:nvSpPr>
        <p:spPr>
          <a:xfrm>
            <a:off x="2411760" y="6093296"/>
            <a:ext cx="792088" cy="533552"/>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4" name="Rectangle 73"/>
          <p:cNvSpPr/>
          <p:nvPr/>
        </p:nvSpPr>
        <p:spPr>
          <a:xfrm>
            <a:off x="3583849" y="6093296"/>
            <a:ext cx="5236623" cy="533552"/>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75" name="Straight Arrow Connector 74"/>
          <p:cNvCxnSpPr/>
          <p:nvPr/>
        </p:nvCxnSpPr>
        <p:spPr>
          <a:xfrm>
            <a:off x="3203848" y="6338816"/>
            <a:ext cx="307993"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2382672" y="6093296"/>
            <a:ext cx="893184" cy="523220"/>
          </a:xfrm>
          <a:prstGeom prst="rect">
            <a:avLst/>
          </a:prstGeom>
          <a:noFill/>
        </p:spPr>
        <p:txBody>
          <a:bodyPr wrap="square" rtlCol="0">
            <a:spAutoFit/>
          </a:bodyPr>
          <a:lstStyle/>
          <a:p>
            <a:r>
              <a:rPr lang="es-PE" sz="1400" b="1" dirty="0" smtClean="0"/>
              <a:t>Línea base</a:t>
            </a:r>
            <a:endParaRPr lang="es-PE" sz="1400" b="1" i="1" dirty="0" smtClean="0"/>
          </a:p>
        </p:txBody>
      </p:sp>
      <p:sp>
        <p:nvSpPr>
          <p:cNvPr id="80" name="TextBox 79"/>
          <p:cNvSpPr txBox="1"/>
          <p:nvPr/>
        </p:nvSpPr>
        <p:spPr>
          <a:xfrm>
            <a:off x="3583849" y="6093296"/>
            <a:ext cx="5164615" cy="523220"/>
          </a:xfrm>
          <a:prstGeom prst="rect">
            <a:avLst/>
          </a:prstGeom>
          <a:noFill/>
        </p:spPr>
        <p:txBody>
          <a:bodyPr wrap="square" rtlCol="0">
            <a:spAutoFit/>
          </a:bodyPr>
          <a:lstStyle/>
          <a:p>
            <a:r>
              <a:rPr lang="es-PE" sz="1400" b="1" dirty="0" smtClean="0"/>
              <a:t>. Monitoreo</a:t>
            </a:r>
            <a:r>
              <a:rPr lang="es-PE" sz="1400" dirty="0" smtClean="0"/>
              <a:t> (indicadores de resultados)</a:t>
            </a:r>
            <a:endParaRPr lang="es-PE" sz="1400" b="1" dirty="0" smtClean="0"/>
          </a:p>
          <a:p>
            <a:r>
              <a:rPr lang="es-PE" sz="1400" b="1" dirty="0" smtClean="0"/>
              <a:t>. Factores de adopción e innovación</a:t>
            </a:r>
          </a:p>
        </p:txBody>
      </p:sp>
      <p:sp>
        <p:nvSpPr>
          <p:cNvPr id="87" name="TextBox 86"/>
          <p:cNvSpPr txBox="1"/>
          <p:nvPr/>
        </p:nvSpPr>
        <p:spPr>
          <a:xfrm>
            <a:off x="899592" y="4851415"/>
            <a:ext cx="1152128" cy="276999"/>
          </a:xfrm>
          <a:prstGeom prst="rect">
            <a:avLst/>
          </a:prstGeom>
          <a:noFill/>
        </p:spPr>
        <p:txBody>
          <a:bodyPr wrap="square" rtlCol="0">
            <a:spAutoFit/>
          </a:bodyPr>
          <a:lstStyle/>
          <a:p>
            <a:r>
              <a:rPr lang="es-PE" sz="1200" i="1" dirty="0" smtClean="0"/>
              <a:t>Octubre 2017</a:t>
            </a:r>
            <a:endParaRPr lang="es-PE" sz="1200" i="1" dirty="0"/>
          </a:p>
        </p:txBody>
      </p:sp>
      <p:sp>
        <p:nvSpPr>
          <p:cNvPr id="88" name="TextBox 87"/>
          <p:cNvSpPr txBox="1"/>
          <p:nvPr/>
        </p:nvSpPr>
        <p:spPr>
          <a:xfrm>
            <a:off x="2843808" y="4869160"/>
            <a:ext cx="1008112" cy="276999"/>
          </a:xfrm>
          <a:prstGeom prst="rect">
            <a:avLst/>
          </a:prstGeom>
          <a:noFill/>
        </p:spPr>
        <p:txBody>
          <a:bodyPr wrap="square" rtlCol="0">
            <a:spAutoFit/>
          </a:bodyPr>
          <a:lstStyle/>
          <a:p>
            <a:r>
              <a:rPr lang="es-PE" sz="1200" i="1" dirty="0" smtClean="0"/>
              <a:t>Marzo 2018</a:t>
            </a:r>
            <a:endParaRPr lang="es-PE" sz="1200" i="1" dirty="0"/>
          </a:p>
        </p:txBody>
      </p:sp>
      <p:sp>
        <p:nvSpPr>
          <p:cNvPr id="89" name="TextBox 88"/>
          <p:cNvSpPr txBox="1"/>
          <p:nvPr/>
        </p:nvSpPr>
        <p:spPr>
          <a:xfrm>
            <a:off x="7740352" y="4869160"/>
            <a:ext cx="1008112" cy="276999"/>
          </a:xfrm>
          <a:prstGeom prst="rect">
            <a:avLst/>
          </a:prstGeom>
          <a:noFill/>
        </p:spPr>
        <p:txBody>
          <a:bodyPr wrap="square" rtlCol="0">
            <a:spAutoFit/>
          </a:bodyPr>
          <a:lstStyle/>
          <a:p>
            <a:r>
              <a:rPr lang="es-PE" sz="1200" i="1" dirty="0" smtClean="0"/>
              <a:t>Enero 2019</a:t>
            </a:r>
            <a:endParaRPr lang="es-PE" sz="1200" i="1" dirty="0"/>
          </a:p>
        </p:txBody>
      </p:sp>
      <p:cxnSp>
        <p:nvCxnSpPr>
          <p:cNvPr id="55" name="Straight Arrow Connector 54"/>
          <p:cNvCxnSpPr/>
          <p:nvPr/>
        </p:nvCxnSpPr>
        <p:spPr>
          <a:xfrm flipV="1">
            <a:off x="5076056" y="4054536"/>
            <a:ext cx="0" cy="1162670"/>
          </a:xfrm>
          <a:prstGeom prst="straightConnector1">
            <a:avLst/>
          </a:prstGeom>
          <a:ln w="28575">
            <a:solidFill>
              <a:srgbClr val="C0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323528" y="332656"/>
            <a:ext cx="432048"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98088" y="131380"/>
            <a:ext cx="966931" cy="369332"/>
          </a:xfrm>
          <a:prstGeom prst="rect">
            <a:avLst/>
          </a:prstGeom>
          <a:noFill/>
        </p:spPr>
        <p:txBody>
          <a:bodyPr wrap="none" rtlCol="0">
            <a:spAutoFit/>
          </a:bodyPr>
          <a:lstStyle/>
          <a:p>
            <a:r>
              <a:rPr lang="es-PE" dirty="0" smtClean="0"/>
              <a:t>insumos</a:t>
            </a:r>
            <a:endParaRPr lang="es-PE" dirty="0"/>
          </a:p>
        </p:txBody>
      </p:sp>
      <p:sp>
        <p:nvSpPr>
          <p:cNvPr id="59" name="TextBox 58"/>
          <p:cNvSpPr txBox="1"/>
          <p:nvPr/>
        </p:nvSpPr>
        <p:spPr>
          <a:xfrm>
            <a:off x="5508103" y="4869160"/>
            <a:ext cx="1286163" cy="276999"/>
          </a:xfrm>
          <a:prstGeom prst="rect">
            <a:avLst/>
          </a:prstGeom>
          <a:noFill/>
        </p:spPr>
        <p:txBody>
          <a:bodyPr wrap="square" rtlCol="0">
            <a:spAutoFit/>
          </a:bodyPr>
          <a:lstStyle/>
          <a:p>
            <a:r>
              <a:rPr lang="es-PE" sz="1200" i="1" dirty="0" smtClean="0"/>
              <a:t>Septiembre 2018</a:t>
            </a:r>
            <a:endParaRPr lang="es-PE" sz="1200" i="1" dirty="0"/>
          </a:p>
        </p:txBody>
      </p:sp>
      <p:cxnSp>
        <p:nvCxnSpPr>
          <p:cNvPr id="61" name="Straight Arrow Connector 60"/>
          <p:cNvCxnSpPr/>
          <p:nvPr/>
        </p:nvCxnSpPr>
        <p:spPr>
          <a:xfrm flipV="1">
            <a:off x="6935248" y="3212976"/>
            <a:ext cx="0" cy="1969668"/>
          </a:xfrm>
          <a:prstGeom prst="straightConnector1">
            <a:avLst/>
          </a:prstGeom>
          <a:ln w="28575">
            <a:solidFill>
              <a:srgbClr val="C000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179512" y="4005064"/>
            <a:ext cx="1512168" cy="792088"/>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69" name="TextBox 68"/>
          <p:cNvSpPr txBox="1"/>
          <p:nvPr/>
        </p:nvSpPr>
        <p:spPr>
          <a:xfrm>
            <a:off x="179512" y="4149080"/>
            <a:ext cx="1512168" cy="523220"/>
          </a:xfrm>
          <a:prstGeom prst="rect">
            <a:avLst/>
          </a:prstGeom>
          <a:noFill/>
        </p:spPr>
        <p:txBody>
          <a:bodyPr wrap="square" rtlCol="0">
            <a:spAutoFit/>
          </a:bodyPr>
          <a:lstStyle/>
          <a:p>
            <a:pPr algn="ctr"/>
            <a:r>
              <a:rPr lang="es-PE" sz="1400" b="1" dirty="0" smtClean="0">
                <a:solidFill>
                  <a:srgbClr val="C00000"/>
                </a:solidFill>
              </a:rPr>
              <a:t>Plataforma de </a:t>
            </a:r>
          </a:p>
          <a:p>
            <a:pPr algn="ctr"/>
            <a:r>
              <a:rPr lang="es-PE" sz="1400" b="1" dirty="0" err="1" smtClean="0">
                <a:solidFill>
                  <a:srgbClr val="C00000"/>
                </a:solidFill>
              </a:rPr>
              <a:t>co</a:t>
            </a:r>
            <a:r>
              <a:rPr lang="es-PE" sz="1400" b="1" dirty="0" smtClean="0">
                <a:solidFill>
                  <a:srgbClr val="C00000"/>
                </a:solidFill>
              </a:rPr>
              <a:t>-aprendizaje</a:t>
            </a:r>
            <a:endParaRPr lang="es-PE" sz="1400" b="1" dirty="0">
              <a:solidFill>
                <a:srgbClr val="C00000"/>
              </a:solidFill>
            </a:endParaRPr>
          </a:p>
        </p:txBody>
      </p:sp>
      <p:sp>
        <p:nvSpPr>
          <p:cNvPr id="72" name="Rectangle 71"/>
          <p:cNvSpPr/>
          <p:nvPr/>
        </p:nvSpPr>
        <p:spPr>
          <a:xfrm flipV="1">
            <a:off x="323528" y="567844"/>
            <a:ext cx="432048" cy="124852"/>
          </a:xfrm>
          <a:prstGeom prst="rect">
            <a:avLst/>
          </a:prstGeom>
          <a:pattFill prst="ltUpDiag">
            <a:fgClr>
              <a:srgbClr val="C00000"/>
            </a:fgClr>
            <a:bgClr>
              <a:schemeClr val="bg1"/>
            </a:bgClr>
          </a:patt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6" name="TextBox 75"/>
          <p:cNvSpPr txBox="1"/>
          <p:nvPr/>
        </p:nvSpPr>
        <p:spPr>
          <a:xfrm>
            <a:off x="828381" y="404664"/>
            <a:ext cx="1562479" cy="369332"/>
          </a:xfrm>
          <a:prstGeom prst="rect">
            <a:avLst/>
          </a:prstGeom>
          <a:noFill/>
        </p:spPr>
        <p:txBody>
          <a:bodyPr wrap="none" rtlCol="0">
            <a:spAutoFit/>
          </a:bodyPr>
          <a:lstStyle/>
          <a:p>
            <a:r>
              <a:rPr lang="es-PE" dirty="0" err="1" smtClean="0"/>
              <a:t>co</a:t>
            </a:r>
            <a:r>
              <a:rPr lang="es-PE" dirty="0" smtClean="0"/>
              <a:t>-aprendizaje</a:t>
            </a:r>
            <a:endParaRPr lang="es-PE" dirty="0"/>
          </a:p>
        </p:txBody>
      </p:sp>
    </p:spTree>
    <p:extLst>
      <p:ext uri="{BB962C8B-B14F-4D97-AF65-F5344CB8AC3E}">
        <p14:creationId xmlns:p14="http://schemas.microsoft.com/office/powerpoint/2010/main" val="35601814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2567850"/>
            <a:ext cx="8229600" cy="1143000"/>
          </a:xfrm>
        </p:spPr>
        <p:txBody>
          <a:bodyPr/>
          <a:lstStyle/>
          <a:p>
            <a:pPr eaLnBrk="1" hangingPunct="1"/>
            <a:r>
              <a:rPr lang="es-PE" altLang="pt-BR" sz="2500" b="1" dirty="0" smtClean="0"/>
              <a:t>Inventario y agrupación de </a:t>
            </a:r>
            <a:r>
              <a:rPr lang="es-PE" altLang="pt-BR" sz="2500" b="1" dirty="0" err="1" smtClean="0"/>
              <a:t>SAFs</a:t>
            </a:r>
            <a:r>
              <a:rPr lang="es-PE" altLang="pt-BR" sz="2500" b="1" dirty="0" smtClean="0"/>
              <a:t> en tipologías generales</a:t>
            </a:r>
            <a:endParaRPr lang="es-PE" altLang="pt-BR" sz="2500" dirty="0"/>
          </a:p>
        </p:txBody>
      </p:sp>
      <p:sp>
        <p:nvSpPr>
          <p:cNvPr id="9219" name="Retângulo 1"/>
          <p:cNvSpPr>
            <a:spLocks noChangeArrowheads="1"/>
          </p:cNvSpPr>
          <p:nvPr/>
        </p:nvSpPr>
        <p:spPr bwMode="auto">
          <a:xfrm>
            <a:off x="805440" y="3450738"/>
            <a:ext cx="7333184" cy="243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6843" tIns="33421" rIns="66843" bIns="33421">
            <a:spAutoFit/>
          </a:bodyPr>
          <a:lstStyle>
            <a:lvl1pPr marL="285750" indent="-285750">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buFont typeface="Arial" charset="0"/>
              <a:buChar char="•"/>
            </a:pPr>
            <a:r>
              <a:rPr lang="es-PE" altLang="x-none" sz="2200" dirty="0" smtClean="0"/>
              <a:t>Estudio de contexto:</a:t>
            </a:r>
          </a:p>
          <a:p>
            <a:pPr eaLnBrk="1" hangingPunct="1">
              <a:buFont typeface="Arial" charset="0"/>
              <a:buChar char="•"/>
            </a:pPr>
            <a:r>
              <a:rPr lang="es-PE" altLang="x-none" sz="2200" dirty="0" smtClean="0"/>
              <a:t>Inventario de los principales </a:t>
            </a:r>
            <a:r>
              <a:rPr lang="es-PE" altLang="x-none" sz="2200" dirty="0" err="1" smtClean="0"/>
              <a:t>SAFs</a:t>
            </a:r>
            <a:r>
              <a:rPr lang="es-PE" altLang="x-none" sz="2200" dirty="0" smtClean="0"/>
              <a:t> locales y localización</a:t>
            </a:r>
          </a:p>
          <a:p>
            <a:pPr eaLnBrk="1" hangingPunct="1">
              <a:buFont typeface="Arial" charset="0"/>
              <a:buChar char="•"/>
            </a:pPr>
            <a:r>
              <a:rPr lang="es-PE" altLang="x-none" sz="2200" dirty="0" smtClean="0"/>
              <a:t>Listado preliminar de tipologías</a:t>
            </a:r>
          </a:p>
          <a:p>
            <a:pPr eaLnBrk="1" hangingPunct="1">
              <a:buFont typeface="Arial" charset="0"/>
              <a:buChar char="•"/>
            </a:pPr>
            <a:r>
              <a:rPr lang="es-PE" altLang="x-none" sz="2200" dirty="0" smtClean="0"/>
              <a:t>Visita de campo para validar los tipos de </a:t>
            </a:r>
            <a:r>
              <a:rPr lang="es-PE" altLang="x-none" sz="2200" dirty="0" err="1" smtClean="0"/>
              <a:t>SAFs</a:t>
            </a:r>
            <a:r>
              <a:rPr lang="es-PE" altLang="x-none" sz="2200" dirty="0" smtClean="0"/>
              <a:t> y precisar su variación en el diseño (composición y estructura) y posibles sub-tipologías</a:t>
            </a:r>
          </a:p>
          <a:p>
            <a:pPr eaLnBrk="1" hangingPunct="1">
              <a:buFont typeface="Arial" charset="0"/>
              <a:buChar char="•"/>
            </a:pPr>
            <a:r>
              <a:rPr lang="es-PE" altLang="x-none" sz="2200" dirty="0" smtClean="0"/>
              <a:t>Validación final y descripción de las tipologías principales</a:t>
            </a:r>
            <a:endParaRPr lang="es-PE" altLang="x-none" sz="2200" dirty="0"/>
          </a:p>
        </p:txBody>
      </p:sp>
      <p:sp>
        <p:nvSpPr>
          <p:cNvPr id="4" name="Retângulo 1"/>
          <p:cNvSpPr>
            <a:spLocks noChangeArrowheads="1"/>
          </p:cNvSpPr>
          <p:nvPr/>
        </p:nvSpPr>
        <p:spPr bwMode="auto">
          <a:xfrm>
            <a:off x="805440" y="482562"/>
            <a:ext cx="7333184" cy="1914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6843" tIns="33421" rIns="66843" bIns="33421">
            <a:spAutoFit/>
          </a:bodyPr>
          <a:lstStyle>
            <a:lvl1pPr marL="285750" indent="-285750">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r>
              <a:rPr lang="es-PE" altLang="x-none" sz="2400" b="1" u="sng" dirty="0" err="1" smtClean="0"/>
              <a:t>Objectivo</a:t>
            </a:r>
            <a:r>
              <a:rPr lang="es-PE" altLang="x-none" sz="2400" b="1" u="sng" dirty="0" smtClean="0"/>
              <a:t>: </a:t>
            </a:r>
          </a:p>
          <a:p>
            <a:r>
              <a:rPr lang="es-PE" altLang="x-none" sz="2400" dirty="0" smtClean="0"/>
              <a:t>	Evaluar </a:t>
            </a:r>
            <a:r>
              <a:rPr lang="es-PE" altLang="x-none" sz="2400" dirty="0"/>
              <a:t>las múltiples características sociales, económica y ambiental de las diferentes opciones agroforestales y sus implicaciones para los medios de vida y provisión de servicios </a:t>
            </a:r>
            <a:r>
              <a:rPr lang="es-PE" altLang="x-none" sz="2400" dirty="0" err="1"/>
              <a:t>ecosistémicos</a:t>
            </a:r>
            <a:endParaRPr lang="es-PE" altLang="x-none" sz="2400" dirty="0"/>
          </a:p>
        </p:txBody>
      </p:sp>
    </p:spTree>
    <p:extLst>
      <p:ext uri="{BB962C8B-B14F-4D97-AF65-F5344CB8AC3E}">
        <p14:creationId xmlns:p14="http://schemas.microsoft.com/office/powerpoint/2010/main" val="27846022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1255" y="217714"/>
            <a:ext cx="6923316" cy="523220"/>
          </a:xfrm>
          <a:prstGeom prst="rect">
            <a:avLst/>
          </a:prstGeom>
          <a:noFill/>
        </p:spPr>
        <p:txBody>
          <a:bodyPr wrap="square" rtlCol="0">
            <a:spAutoFit/>
          </a:bodyPr>
          <a:lstStyle/>
          <a:p>
            <a:r>
              <a:rPr lang="es-PE" sz="2800" b="1" dirty="0" smtClean="0"/>
              <a:t>Ejemplo: 7 tipos de </a:t>
            </a:r>
            <a:r>
              <a:rPr lang="es-PE" sz="2800" b="1" dirty="0" err="1" smtClean="0"/>
              <a:t>SAFs</a:t>
            </a:r>
            <a:r>
              <a:rPr lang="es-PE" sz="2800" b="1" dirty="0" smtClean="0"/>
              <a:t> con cacao</a:t>
            </a:r>
            <a:endParaRPr lang="en-US" sz="2800" b="1" dirty="0"/>
          </a:p>
        </p:txBody>
      </p:sp>
      <p:pic>
        <p:nvPicPr>
          <p:cNvPr id="716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85" y="806692"/>
            <a:ext cx="7444298" cy="4299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6" name="Rectangle 85"/>
          <p:cNvSpPr/>
          <p:nvPr/>
        </p:nvSpPr>
        <p:spPr>
          <a:xfrm>
            <a:off x="125185" y="5101106"/>
            <a:ext cx="8899072" cy="1015663"/>
          </a:xfrm>
          <a:prstGeom prst="rect">
            <a:avLst/>
          </a:prstGeom>
        </p:spPr>
        <p:txBody>
          <a:bodyPr wrap="square">
            <a:spAutoFit/>
          </a:bodyPr>
          <a:lstStyle/>
          <a:p>
            <a:pPr>
              <a:defRPr/>
            </a:pPr>
            <a:r>
              <a:rPr lang="es-PE" sz="2000" dirty="0" err="1" smtClean="0">
                <a:solidFill>
                  <a:prstClr val="black"/>
                </a:solidFill>
              </a:rPr>
              <a:t>Varian</a:t>
            </a:r>
            <a:r>
              <a:rPr lang="es-PE" sz="2000" dirty="0" smtClean="0">
                <a:solidFill>
                  <a:prstClr val="black"/>
                </a:solidFill>
              </a:rPr>
              <a:t> en: objetivo, componentes, funciones de los árboles, requisito de mano de obra, requisito de insumos, requisito de experiencia y conocimientos, ingreso esperado, biodiversidad, balance de carbono</a:t>
            </a:r>
            <a:endParaRPr lang="es-PE" sz="2000" b="1" dirty="0">
              <a:solidFill>
                <a:prstClr val="black"/>
              </a:solidFill>
            </a:endParaRPr>
          </a:p>
        </p:txBody>
      </p:sp>
    </p:spTree>
    <p:extLst>
      <p:ext uri="{BB962C8B-B14F-4D97-AF65-F5344CB8AC3E}">
        <p14:creationId xmlns:p14="http://schemas.microsoft.com/office/powerpoint/2010/main" val="11577110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849142" y="1055688"/>
          <a:ext cx="7027270" cy="5013096"/>
        </p:xfrm>
        <a:graphic>
          <a:graphicData uri="http://schemas.openxmlformats.org/drawingml/2006/table">
            <a:tbl>
              <a:tblPr/>
              <a:tblGrid>
                <a:gridCol w="2045250"/>
                <a:gridCol w="839077"/>
                <a:gridCol w="1048846"/>
                <a:gridCol w="1101289"/>
                <a:gridCol w="996404"/>
                <a:gridCol w="996404"/>
              </a:tblGrid>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dirty="0">
                          <a:ln>
                            <a:noFill/>
                          </a:ln>
                          <a:solidFill>
                            <a:srgbClr val="FFFFFF"/>
                          </a:solidFill>
                          <a:effectLst/>
                          <a:latin typeface="Calibri" charset="0"/>
                          <a:ea typeface="Arial" charset="0"/>
                          <a:cs typeface="Arial" charset="0"/>
                        </a:rPr>
                        <a:t>Tipo de SAF</a:t>
                      </a:r>
                      <a:endParaRPr kumimoji="0" lang="en-US" altLang="x-none" sz="1800" b="1" i="0" u="none" strike="noStrike" cap="none" normalizeH="0" baseline="0" dirty="0">
                        <a:ln>
                          <a:noFill/>
                        </a:ln>
                        <a:solidFill>
                          <a:srgbClr val="FFFFFF"/>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000000"/>
                          </a:solidFill>
                          <a:effectLst/>
                          <a:latin typeface="Calibri" charset="0"/>
                          <a:ea typeface="Arial" charset="0"/>
                          <a:cs typeface="Arial" charset="0"/>
                        </a:rPr>
                        <a:t>Monocultura de dendê</a:t>
                      </a:r>
                      <a:endParaRPr kumimoji="0" lang="en-US" altLang="x-none" sz="1800" b="1"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800" b="1" i="0" u="none" strike="noStrike" cap="none" normalizeH="0" baseline="0">
                          <a:ln>
                            <a:noFill/>
                          </a:ln>
                          <a:solidFill>
                            <a:srgbClr val="000000"/>
                          </a:solidFill>
                          <a:effectLst/>
                          <a:latin typeface="Calibri" charset="0"/>
                          <a:ea typeface="Arial" charset="0"/>
                          <a:cs typeface="Arial" charset="0"/>
                        </a:rPr>
                        <a:t>Monocultura + perenes</a:t>
                      </a: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5249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800" b="1" i="0" u="none" strike="noStrike" cap="none" normalizeH="0" baseline="0">
                          <a:ln>
                            <a:noFill/>
                          </a:ln>
                          <a:solidFill>
                            <a:srgbClr val="000000"/>
                          </a:solidFill>
                          <a:effectLst/>
                          <a:latin typeface="Calibri" charset="0"/>
                          <a:ea typeface="Arial" charset="0"/>
                          <a:cs typeface="Arial" charset="0"/>
                        </a:rPr>
                        <a:t>Monocultura + culturas de ciclo curto</a:t>
                      </a: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x-none" sz="1800" b="1" i="0" u="none" strike="noStrike" cap="none" normalizeH="0" baseline="0">
                          <a:ln>
                            <a:noFill/>
                          </a:ln>
                          <a:solidFill>
                            <a:srgbClr val="000000"/>
                          </a:solidFill>
                          <a:effectLst/>
                          <a:latin typeface="Calibri" charset="0"/>
                          <a:ea typeface="Arial" charset="0"/>
                          <a:cs typeface="Arial" charset="0"/>
                        </a:rPr>
                        <a:t>Experimento CAMTA simples </a:t>
                      </a:r>
                    </a:p>
                  </a:txBody>
                  <a:tcPr marL="6556" marR="6556" marT="9528"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570558">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000000"/>
                          </a:solidFill>
                          <a:effectLst/>
                          <a:latin typeface="Calibri" charset="0"/>
                          <a:ea typeface="Arial" charset="0"/>
                          <a:cs typeface="Arial" charset="0"/>
                        </a:rPr>
                        <a:t>Experimento CAMTA complexo</a:t>
                      </a:r>
                      <a:endParaRPr kumimoji="0" lang="en-US" altLang="x-none" sz="1800" b="1" i="0" u="none" strike="noStrike" cap="none" normalizeH="0" baseline="0">
                        <a:ln>
                          <a:noFill/>
                        </a:ln>
                        <a:solidFill>
                          <a:srgbClr val="000000"/>
                        </a:solidFill>
                        <a:effectLst/>
                        <a:latin typeface="Calibri" charset="0"/>
                        <a:ea typeface="Arial" charset="0"/>
                        <a:cs typeface="Arial" charset="0"/>
                      </a:endParaRPr>
                    </a:p>
                  </a:txBody>
                  <a:tcPr marL="6556" marR="6556" marT="9528"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000000"/>
                          </a:solidFill>
                          <a:effectLst/>
                          <a:latin typeface="Calibri" charset="0"/>
                          <a:ea typeface="Arial" charset="0"/>
                          <a:cs typeface="Arial" charset="0"/>
                        </a:rPr>
                        <a:t>…</a:t>
                      </a:r>
                      <a:endParaRPr kumimoji="0" lang="en-US" altLang="x-none" sz="1800" b="1" i="0" u="none" strike="noStrike" cap="none" normalizeH="0" baseline="0">
                        <a:ln>
                          <a:noFill/>
                        </a:ln>
                        <a:solidFill>
                          <a:srgbClr val="000000"/>
                        </a:solidFill>
                        <a:effectLst/>
                        <a:latin typeface="Calibri" charset="0"/>
                        <a:ea typeface="Arial" charset="0"/>
                        <a:cs typeface="Arial" charset="0"/>
                      </a:endParaRPr>
                    </a:p>
                  </a:txBody>
                  <a:tcPr marL="6556" marR="6556" marT="9528"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000000"/>
                          </a:solidFill>
                          <a:effectLst/>
                          <a:latin typeface="Calibri" charset="0"/>
                          <a:ea typeface="Arial" charset="0"/>
                          <a:cs typeface="Arial" charset="0"/>
                        </a:rPr>
                        <a:t>…</a:t>
                      </a:r>
                      <a:endParaRPr kumimoji="0" lang="en-US" altLang="x-none" sz="1800" b="1" i="0" u="none" strike="noStrike" cap="none" normalizeH="0" baseline="0">
                        <a:ln>
                          <a:noFill/>
                        </a:ln>
                        <a:solidFill>
                          <a:srgbClr val="000000"/>
                        </a:solidFill>
                        <a:effectLst/>
                        <a:latin typeface="Calibri" charset="0"/>
                        <a:ea typeface="Arial" charset="0"/>
                        <a:cs typeface="Arial" charset="0"/>
                      </a:endParaRPr>
                    </a:p>
                  </a:txBody>
                  <a:tcPr marL="6556" marR="6556" marT="9528"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10307" name="Title 6"/>
          <p:cNvSpPr txBox="1">
            <a:spLocks/>
          </p:cNvSpPr>
          <p:nvPr/>
        </p:nvSpPr>
        <p:spPr bwMode="auto">
          <a:xfrm>
            <a:off x="874270" y="-157162"/>
            <a:ext cx="5649567"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6843" tIns="33421" rIns="66843" bIns="33421" anchor="ctr"/>
          <a:lstStyle>
            <a:lvl1pPr defTabSz="457200">
              <a:spcBef>
                <a:spcPct val="20000"/>
              </a:spcBef>
              <a:buFont typeface="Arial" charset="0"/>
              <a:buChar char="•"/>
              <a:defRPr sz="3200">
                <a:solidFill>
                  <a:schemeClr val="tx1"/>
                </a:solidFill>
                <a:latin typeface="Calibri" charset="0"/>
              </a:defRPr>
            </a:lvl1pPr>
            <a:lvl2pPr marL="742950" indent="-285750" defTabSz="457200">
              <a:spcBef>
                <a:spcPct val="20000"/>
              </a:spcBef>
              <a:buFont typeface="Arial" charset="0"/>
              <a:buChar char="–"/>
              <a:defRPr sz="2800">
                <a:solidFill>
                  <a:schemeClr val="tx1"/>
                </a:solidFill>
                <a:latin typeface="Calibri" charset="0"/>
              </a:defRPr>
            </a:lvl2pPr>
            <a:lvl3pPr marL="1143000" indent="-228600" defTabSz="457200">
              <a:spcBef>
                <a:spcPct val="20000"/>
              </a:spcBef>
              <a:buFont typeface="Arial" charset="0"/>
              <a:buChar char="•"/>
              <a:defRPr sz="2400">
                <a:solidFill>
                  <a:schemeClr val="tx1"/>
                </a:solidFill>
                <a:latin typeface="Calibri" charset="0"/>
              </a:defRPr>
            </a:lvl3pPr>
            <a:lvl4pPr marL="1600200" indent="-228600" defTabSz="457200">
              <a:spcBef>
                <a:spcPct val="20000"/>
              </a:spcBef>
              <a:buFont typeface="Arial" charset="0"/>
              <a:buChar char="–"/>
              <a:defRPr sz="2000">
                <a:solidFill>
                  <a:schemeClr val="tx1"/>
                </a:solidFill>
                <a:latin typeface="Calibri" charset="0"/>
              </a:defRPr>
            </a:lvl4pPr>
            <a:lvl5pPr marL="2057400" indent="-228600" defTabSz="4572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2900" b="1" dirty="0"/>
              <a:t>Matriz </a:t>
            </a:r>
            <a:r>
              <a:rPr lang="es-PE" altLang="pt-BR" sz="2900" b="1" dirty="0" smtClean="0"/>
              <a:t>de los tipos </a:t>
            </a:r>
            <a:r>
              <a:rPr lang="es-PE" altLang="pt-BR" sz="2900" b="1" dirty="0"/>
              <a:t>de </a:t>
            </a:r>
            <a:r>
              <a:rPr lang="es-PE" altLang="pt-BR" sz="2900" b="1" dirty="0" err="1"/>
              <a:t>SAFs</a:t>
            </a:r>
            <a:endParaRPr lang="en-US" altLang="pt-BR" sz="2900" b="1" dirty="0"/>
          </a:p>
        </p:txBody>
      </p:sp>
      <p:cxnSp>
        <p:nvCxnSpPr>
          <p:cNvPr id="9" name="Straight Arrow Connector 8"/>
          <p:cNvCxnSpPr>
            <a:cxnSpLocks noChangeShapeType="1"/>
            <a:endCxn id="16" idx="1"/>
          </p:cNvCxnSpPr>
          <p:nvPr/>
        </p:nvCxnSpPr>
        <p:spPr bwMode="auto">
          <a:xfrm>
            <a:off x="2265084" y="1371600"/>
            <a:ext cx="3356308" cy="692314"/>
          </a:xfrm>
          <a:prstGeom prst="straightConnector1">
            <a:avLst/>
          </a:prstGeom>
          <a:noFill/>
          <a:ln w="25400">
            <a:solidFill>
              <a:srgbClr val="FF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6" name="TextBox 15">
            <a:extLst>
              <a:ext uri="{FF2B5EF4-FFF2-40B4-BE49-F238E27FC236}">
                <a16:creationId xmlns:a16="http://schemas.microsoft.com/office/drawing/2014/main" xmlns="" id="{41146418-B16C-4AA1-8C5C-60FAD4D82726}"/>
              </a:ext>
            </a:extLst>
          </p:cNvPr>
          <p:cNvSpPr txBox="1"/>
          <p:nvPr/>
        </p:nvSpPr>
        <p:spPr>
          <a:xfrm>
            <a:off x="5621392" y="414339"/>
            <a:ext cx="3198981" cy="3299149"/>
          </a:xfrm>
          <a:prstGeom prst="rect">
            <a:avLst/>
          </a:prstGeom>
          <a:solidFill>
            <a:schemeClr val="bg1"/>
          </a:solidFill>
          <a:ln>
            <a:solidFill>
              <a:schemeClr val="tx1"/>
            </a:solidFill>
          </a:ln>
        </p:spPr>
        <p:txBody>
          <a:bodyPr lIns="66843" tIns="33421" rIns="66843" bIns="33421">
            <a:spAutoFit/>
          </a:bodyPr>
          <a:lstStyle/>
          <a:p>
            <a:pPr eaLnBrk="1" hangingPunct="1">
              <a:defRPr/>
            </a:pPr>
            <a:r>
              <a:rPr lang="es-PE" sz="1400" b="1" u="sng" dirty="0" err="1">
                <a:latin typeface="Calibri" panose="020F0502020204030204" pitchFamily="34" charset="0"/>
              </a:rPr>
              <a:t>Tipologias</a:t>
            </a:r>
            <a:r>
              <a:rPr lang="es-PE" sz="1400" b="1" u="sng" dirty="0">
                <a:latin typeface="Calibri" panose="020F0502020204030204" pitchFamily="34" charset="0"/>
              </a:rPr>
              <a:t> </a:t>
            </a:r>
            <a:r>
              <a:rPr lang="es-PE" sz="1400" b="1" u="sng" dirty="0" err="1">
                <a:latin typeface="Calibri" panose="020F0502020204030204" pitchFamily="34" charset="0"/>
              </a:rPr>
              <a:t>gerais</a:t>
            </a:r>
            <a:r>
              <a:rPr lang="es-PE" sz="1400" b="1" u="sng" dirty="0">
                <a:latin typeface="Calibri" panose="020F0502020204030204" pitchFamily="34" charset="0"/>
              </a:rPr>
              <a:t> de SAFs</a:t>
            </a:r>
          </a:p>
          <a:p>
            <a:pPr eaLnBrk="1" hangingPunct="1">
              <a:defRPr/>
            </a:pPr>
            <a:r>
              <a:rPr lang="pt-BR" sz="1400" dirty="0">
                <a:latin typeface="Calibri" panose="020F0502020204030204" pitchFamily="34" charset="0"/>
              </a:rPr>
              <a:t>Inclui SAFS inventariado e categorizado de acordo com as principais características descritivas</a:t>
            </a:r>
            <a:endParaRPr lang="es-PE" sz="1400" dirty="0">
              <a:latin typeface="Calibri" panose="020F0502020204030204" pitchFamily="34" charset="0"/>
            </a:endParaRPr>
          </a:p>
          <a:p>
            <a:pPr eaLnBrk="1" hangingPunct="1">
              <a:defRPr/>
            </a:pPr>
            <a:r>
              <a:rPr lang="es-PE" sz="1400" b="1" u="sng" dirty="0">
                <a:latin typeface="Calibri" panose="020F0502020204030204" pitchFamily="34" charset="0"/>
              </a:rPr>
              <a:t>Características </a:t>
            </a:r>
            <a:r>
              <a:rPr lang="es-PE" sz="1400" b="1" u="sng" dirty="0" err="1">
                <a:latin typeface="Calibri" panose="020F0502020204030204" pitchFamily="34" charset="0"/>
              </a:rPr>
              <a:t>descritivas</a:t>
            </a:r>
            <a:r>
              <a:rPr lang="es-PE" sz="1400" dirty="0">
                <a:latin typeface="Calibri" panose="020F0502020204030204" pitchFamily="34" charset="0"/>
              </a:rPr>
              <a:t>:</a:t>
            </a:r>
          </a:p>
          <a:p>
            <a:pPr marL="226973" indent="-226973">
              <a:buFontTx/>
              <a:buChar char="-"/>
              <a:defRPr/>
            </a:pPr>
            <a:r>
              <a:rPr lang="pt-BR" sz="1400" dirty="0">
                <a:latin typeface="Calibri" panose="020F0502020204030204" pitchFamily="34" charset="0"/>
              </a:rPr>
              <a:t>Espécies componentes: classificadas por funções ecológicas, econômicas e sociais</a:t>
            </a:r>
          </a:p>
          <a:p>
            <a:pPr marL="226973" indent="-226973">
              <a:buFontTx/>
              <a:buChar char="-"/>
              <a:defRPr/>
            </a:pPr>
            <a:r>
              <a:rPr lang="pt-BR" sz="1400" dirty="0">
                <a:latin typeface="Calibri" panose="020F0502020204030204" pitchFamily="34" charset="0"/>
              </a:rPr>
              <a:t>Estrutura: arranjo espacial e estágios sucessionais</a:t>
            </a:r>
            <a:endParaRPr lang="es-PE" sz="1400" dirty="0">
              <a:latin typeface="Calibri" panose="020F0502020204030204" pitchFamily="34" charset="0"/>
            </a:endParaRPr>
          </a:p>
          <a:p>
            <a:pPr eaLnBrk="1" hangingPunct="1">
              <a:defRPr/>
            </a:pPr>
            <a:endParaRPr lang="es-PE" sz="1400" dirty="0">
              <a:latin typeface="Calibri" panose="020F0502020204030204" pitchFamily="34" charset="0"/>
            </a:endParaRPr>
          </a:p>
          <a:p>
            <a:pPr eaLnBrk="1" hangingPunct="1">
              <a:defRPr/>
            </a:pPr>
            <a:endParaRPr lang="es-PE" sz="1400" dirty="0">
              <a:latin typeface="Calibri" panose="020F0502020204030204" pitchFamily="34" charset="0"/>
            </a:endParaRPr>
          </a:p>
          <a:p>
            <a:pPr eaLnBrk="1" hangingPunct="1">
              <a:defRPr/>
            </a:pPr>
            <a:endParaRPr lang="es-PE" sz="1400" dirty="0">
              <a:latin typeface="Calibri" panose="020F0502020204030204" pitchFamily="34" charset="0"/>
            </a:endParaRPr>
          </a:p>
          <a:p>
            <a:pPr eaLnBrk="1" hangingPunct="1">
              <a:defRPr/>
            </a:pPr>
            <a:endParaRPr lang="es-PE" sz="1400" dirty="0">
              <a:latin typeface="Calibri" panose="020F0502020204030204" pitchFamily="34" charset="0"/>
            </a:endParaRPr>
          </a:p>
          <a:p>
            <a:pPr eaLnBrk="1" hangingPunct="1">
              <a:defRPr/>
            </a:pPr>
            <a:endParaRPr lang="en-US" sz="1400" dirty="0">
              <a:latin typeface="Calibri" panose="020F0502020204030204" pitchFamily="34" charset="0"/>
            </a:endParaRPr>
          </a:p>
        </p:txBody>
      </p:sp>
    </p:spTree>
    <p:extLst>
      <p:ext uri="{BB962C8B-B14F-4D97-AF65-F5344CB8AC3E}">
        <p14:creationId xmlns:p14="http://schemas.microsoft.com/office/powerpoint/2010/main" val="520186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849142" y="1055688"/>
          <a:ext cx="7027271" cy="5374122"/>
        </p:xfrm>
        <a:graphic>
          <a:graphicData uri="http://schemas.openxmlformats.org/drawingml/2006/table">
            <a:tbl>
              <a:tblPr/>
              <a:tblGrid>
                <a:gridCol w="1915237"/>
                <a:gridCol w="1178860"/>
                <a:gridCol w="1153731"/>
                <a:gridCol w="1153731"/>
                <a:gridCol w="629308"/>
                <a:gridCol w="996404"/>
              </a:tblGrid>
              <a:tr h="652487">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Tipo de SAF</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Requisito 1</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Requisito 2</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Requisito 3</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000000"/>
                          </a:solidFill>
                          <a:effectLst/>
                          <a:latin typeface="Calibri" charset="0"/>
                          <a:ea typeface="Arial" charset="0"/>
                          <a:cs typeface="Arial" charset="0"/>
                        </a:rPr>
                        <a:t>Monocultura de dendê</a:t>
                      </a:r>
                      <a:endParaRPr kumimoji="0" lang="en-US" altLang="x-none" sz="1800" b="1"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800" b="1" i="0" u="none" strike="noStrike" cap="none" normalizeH="0" baseline="0">
                          <a:ln>
                            <a:noFill/>
                          </a:ln>
                          <a:solidFill>
                            <a:srgbClr val="000000"/>
                          </a:solidFill>
                          <a:effectLst/>
                          <a:latin typeface="Calibri" charset="0"/>
                          <a:ea typeface="Arial" charset="0"/>
                          <a:cs typeface="Arial" charset="0"/>
                        </a:rPr>
                        <a:t>Monocultura + perenes</a:t>
                      </a: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5249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800" b="1" i="0" u="none" strike="noStrike" cap="none" normalizeH="0" baseline="0">
                          <a:ln>
                            <a:noFill/>
                          </a:ln>
                          <a:solidFill>
                            <a:srgbClr val="000000"/>
                          </a:solidFill>
                          <a:effectLst/>
                          <a:latin typeface="Calibri" charset="0"/>
                          <a:ea typeface="Arial" charset="0"/>
                          <a:cs typeface="Arial" charset="0"/>
                        </a:rPr>
                        <a:t>Monocultura + culturas de ciclo curto</a:t>
                      </a: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70558">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x-none" sz="1800" b="1" i="0" u="none" strike="noStrike" cap="none" normalizeH="0" baseline="0">
                          <a:ln>
                            <a:noFill/>
                          </a:ln>
                          <a:solidFill>
                            <a:srgbClr val="000000"/>
                          </a:solidFill>
                          <a:effectLst/>
                          <a:latin typeface="Calibri" charset="0"/>
                          <a:ea typeface="Arial" charset="0"/>
                          <a:cs typeface="Arial" charset="0"/>
                        </a:rPr>
                        <a:t>Experimento CAMTA simples </a:t>
                      </a:r>
                    </a:p>
                  </a:txBody>
                  <a:tcPr marL="6556" marR="6556" marT="9528"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570558">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000000"/>
                          </a:solidFill>
                          <a:effectLst/>
                          <a:latin typeface="Calibri" charset="0"/>
                          <a:ea typeface="Arial" charset="0"/>
                          <a:cs typeface="Arial" charset="0"/>
                        </a:rPr>
                        <a:t>Experimento CAMTA complexo</a:t>
                      </a:r>
                      <a:endParaRPr kumimoji="0" lang="en-US" altLang="x-none" sz="1800" b="1" i="0" u="none" strike="noStrike" cap="none" normalizeH="0" baseline="0">
                        <a:ln>
                          <a:noFill/>
                        </a:ln>
                        <a:solidFill>
                          <a:srgbClr val="000000"/>
                        </a:solidFill>
                        <a:effectLst/>
                        <a:latin typeface="Calibri" charset="0"/>
                        <a:ea typeface="Arial" charset="0"/>
                        <a:cs typeface="Arial" charset="0"/>
                      </a:endParaRPr>
                    </a:p>
                  </a:txBody>
                  <a:tcPr marL="6556" marR="6556" marT="9528"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000000"/>
                          </a:solidFill>
                          <a:effectLst/>
                          <a:latin typeface="Calibri" charset="0"/>
                          <a:ea typeface="Arial" charset="0"/>
                          <a:cs typeface="Arial" charset="0"/>
                        </a:rPr>
                        <a:t>…</a:t>
                      </a:r>
                      <a:endParaRPr kumimoji="0" lang="en-US" altLang="x-none" sz="1800" b="1" i="0" u="none" strike="noStrike" cap="none" normalizeH="0" baseline="0">
                        <a:ln>
                          <a:noFill/>
                        </a:ln>
                        <a:solidFill>
                          <a:srgbClr val="000000"/>
                        </a:solidFill>
                        <a:effectLst/>
                        <a:latin typeface="Calibri" charset="0"/>
                        <a:ea typeface="Arial" charset="0"/>
                        <a:cs typeface="Arial" charset="0"/>
                      </a:endParaRPr>
                    </a:p>
                  </a:txBody>
                  <a:tcPr marL="6556" marR="6556" marT="9527"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000000"/>
                          </a:solidFill>
                          <a:effectLst/>
                          <a:latin typeface="Calibri" charset="0"/>
                          <a:ea typeface="Arial" charset="0"/>
                          <a:cs typeface="Arial" charset="0"/>
                        </a:rPr>
                        <a:t>…</a:t>
                      </a:r>
                      <a:endParaRPr kumimoji="0" lang="en-US" altLang="x-none" sz="1800" b="1" i="0" u="none" strike="noStrike" cap="none" normalizeH="0" baseline="0">
                        <a:ln>
                          <a:noFill/>
                        </a:ln>
                        <a:solidFill>
                          <a:srgbClr val="000000"/>
                        </a:solidFill>
                        <a:effectLst/>
                        <a:latin typeface="Calibri" charset="0"/>
                        <a:ea typeface="Arial" charset="0"/>
                        <a:cs typeface="Arial" charset="0"/>
                      </a:endParaRPr>
                    </a:p>
                  </a:txBody>
                  <a:tcPr marL="6556" marR="6556" marT="9527"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11331" name="Title 6"/>
          <p:cNvSpPr txBox="1">
            <a:spLocks/>
          </p:cNvSpPr>
          <p:nvPr/>
        </p:nvSpPr>
        <p:spPr bwMode="auto">
          <a:xfrm>
            <a:off x="639373" y="-49212"/>
            <a:ext cx="5649566"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6843" tIns="33421" rIns="66843" bIns="33421" anchor="ctr"/>
          <a:lstStyle>
            <a:lvl1pPr defTabSz="457200">
              <a:spcBef>
                <a:spcPct val="20000"/>
              </a:spcBef>
              <a:buFont typeface="Arial" charset="0"/>
              <a:buChar char="•"/>
              <a:defRPr sz="3200">
                <a:solidFill>
                  <a:schemeClr val="tx1"/>
                </a:solidFill>
                <a:latin typeface="Calibri" charset="0"/>
              </a:defRPr>
            </a:lvl1pPr>
            <a:lvl2pPr marL="742950" indent="-285750" defTabSz="457200">
              <a:spcBef>
                <a:spcPct val="20000"/>
              </a:spcBef>
              <a:buFont typeface="Arial" charset="0"/>
              <a:buChar char="–"/>
              <a:defRPr sz="2800">
                <a:solidFill>
                  <a:schemeClr val="tx1"/>
                </a:solidFill>
                <a:latin typeface="Calibri" charset="0"/>
              </a:defRPr>
            </a:lvl2pPr>
            <a:lvl3pPr marL="1143000" indent="-228600" defTabSz="457200">
              <a:spcBef>
                <a:spcPct val="20000"/>
              </a:spcBef>
              <a:buFont typeface="Arial" charset="0"/>
              <a:buChar char="•"/>
              <a:defRPr sz="2400">
                <a:solidFill>
                  <a:schemeClr val="tx1"/>
                </a:solidFill>
                <a:latin typeface="Calibri" charset="0"/>
              </a:defRPr>
            </a:lvl3pPr>
            <a:lvl4pPr marL="1600200" indent="-228600" defTabSz="457200">
              <a:spcBef>
                <a:spcPct val="20000"/>
              </a:spcBef>
              <a:buFont typeface="Arial" charset="0"/>
              <a:buChar char="–"/>
              <a:defRPr sz="2000">
                <a:solidFill>
                  <a:schemeClr val="tx1"/>
                </a:solidFill>
                <a:latin typeface="Calibri" charset="0"/>
              </a:defRPr>
            </a:lvl4pPr>
            <a:lvl5pPr marL="2057400" indent="-228600" defTabSz="4572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2900" b="1" dirty="0"/>
              <a:t>Matriz de </a:t>
            </a:r>
            <a:r>
              <a:rPr lang="es-PE" altLang="pt-BR" sz="2900" b="1" dirty="0" smtClean="0"/>
              <a:t>opciones y requisitos</a:t>
            </a:r>
            <a:endParaRPr lang="en-US" altLang="pt-BR" sz="2900" b="1" dirty="0"/>
          </a:p>
        </p:txBody>
      </p:sp>
      <p:cxnSp>
        <p:nvCxnSpPr>
          <p:cNvPr id="9" name="Straight Arrow Connector 8"/>
          <p:cNvCxnSpPr>
            <a:cxnSpLocks noChangeShapeType="1"/>
            <a:endCxn id="11333" idx="1"/>
          </p:cNvCxnSpPr>
          <p:nvPr/>
        </p:nvCxnSpPr>
        <p:spPr bwMode="auto">
          <a:xfrm>
            <a:off x="3366373" y="1600200"/>
            <a:ext cx="2412346" cy="2080461"/>
          </a:xfrm>
          <a:prstGeom prst="straightConnector1">
            <a:avLst/>
          </a:prstGeom>
          <a:noFill/>
          <a:ln w="25400">
            <a:solidFill>
              <a:srgbClr val="FF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1333" name="TextBox 15"/>
          <p:cNvSpPr txBox="1">
            <a:spLocks noChangeArrowheads="1"/>
          </p:cNvSpPr>
          <p:nvPr/>
        </p:nvSpPr>
        <p:spPr bwMode="auto">
          <a:xfrm>
            <a:off x="5778719" y="1600199"/>
            <a:ext cx="3198981" cy="4160923"/>
          </a:xfrm>
          <a:prstGeom prst="rect">
            <a:avLst/>
          </a:prstGeom>
          <a:solidFill>
            <a:schemeClr val="bg1"/>
          </a:solidFill>
          <a:ln w="9525">
            <a:solidFill>
              <a:schemeClr val="tx1"/>
            </a:solidFill>
            <a:miter lim="800000"/>
            <a:headEnd/>
            <a:tailEnd/>
          </a:ln>
        </p:spPr>
        <p:txBody>
          <a:bodyPr lIns="66843" tIns="33421" rIns="66843" bIns="33421">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1400" b="1" u="sng"/>
              <a:t>REQUISITOS</a:t>
            </a:r>
          </a:p>
          <a:p>
            <a:pPr eaLnBrk="1" hangingPunct="1">
              <a:spcBef>
                <a:spcPct val="0"/>
              </a:spcBef>
              <a:buFontTx/>
              <a:buNone/>
            </a:pPr>
            <a:r>
              <a:rPr lang="es-PE" altLang="pt-BR" sz="1400"/>
              <a:t>Condições biofísicas</a:t>
            </a:r>
          </a:p>
          <a:p>
            <a:pPr eaLnBrk="1" hangingPunct="1">
              <a:spcBef>
                <a:spcPct val="0"/>
              </a:spcBef>
              <a:buFontTx/>
              <a:buNone/>
            </a:pPr>
            <a:r>
              <a:rPr lang="es-PE" altLang="pt-BR" sz="1400"/>
              <a:t>Material de plantio</a:t>
            </a:r>
          </a:p>
          <a:p>
            <a:pPr eaLnBrk="1" hangingPunct="1">
              <a:spcBef>
                <a:spcPct val="0"/>
              </a:spcBef>
              <a:buFontTx/>
              <a:buNone/>
            </a:pPr>
            <a:r>
              <a:rPr lang="es-PE" altLang="pt-BR" sz="1400"/>
              <a:t>Necessidades nutricionais, fertilizantes</a:t>
            </a:r>
          </a:p>
          <a:p>
            <a:pPr eaLnBrk="1" hangingPunct="1">
              <a:spcBef>
                <a:spcPct val="0"/>
              </a:spcBef>
              <a:buFontTx/>
              <a:buNone/>
            </a:pPr>
            <a:r>
              <a:rPr lang="es-PE" altLang="pt-BR" sz="1400"/>
              <a:t>Controle de pragas e doenças </a:t>
            </a:r>
          </a:p>
          <a:p>
            <a:pPr eaLnBrk="1" hangingPunct="1">
              <a:spcBef>
                <a:spcPct val="0"/>
              </a:spcBef>
              <a:buFontTx/>
              <a:buNone/>
            </a:pPr>
            <a:r>
              <a:rPr lang="es-PE" altLang="pt-BR" sz="1400"/>
              <a:t>Necessidade de mão de obra (por atividade/ tempo/periodicidade, nivel de especialização)</a:t>
            </a:r>
          </a:p>
          <a:p>
            <a:pPr eaLnBrk="1" hangingPunct="1">
              <a:spcBef>
                <a:spcPct val="0"/>
              </a:spcBef>
              <a:buFontTx/>
              <a:buNone/>
            </a:pPr>
            <a:r>
              <a:rPr lang="es-PE" altLang="pt-BR" sz="1400"/>
              <a:t>Equipamentos (mecanização e ferramentas)</a:t>
            </a:r>
          </a:p>
          <a:p>
            <a:pPr eaLnBrk="1" hangingPunct="1">
              <a:spcBef>
                <a:spcPct val="0"/>
              </a:spcBef>
              <a:buFontTx/>
              <a:buNone/>
            </a:pPr>
            <a:r>
              <a:rPr lang="es-PE" altLang="pt-BR" sz="1400"/>
              <a:t>Conhecimento (Desenho, planejamento e manejo)</a:t>
            </a:r>
          </a:p>
          <a:p>
            <a:pPr eaLnBrk="1" hangingPunct="1">
              <a:spcBef>
                <a:spcPct val="0"/>
              </a:spcBef>
              <a:buFontTx/>
              <a:buNone/>
            </a:pPr>
            <a:r>
              <a:rPr lang="es-PE" altLang="pt-BR" sz="1400"/>
              <a:t>Investimento Capital (estabelecimento e manejo)</a:t>
            </a:r>
          </a:p>
          <a:p>
            <a:pPr eaLnBrk="1" hangingPunct="1">
              <a:spcBef>
                <a:spcPct val="0"/>
              </a:spcBef>
              <a:buFontTx/>
              <a:buNone/>
            </a:pPr>
            <a:endParaRPr lang="es-PE" altLang="pt-BR" sz="1400"/>
          </a:p>
          <a:p>
            <a:pPr eaLnBrk="1" hangingPunct="1">
              <a:spcBef>
                <a:spcPct val="0"/>
              </a:spcBef>
              <a:buFontTx/>
              <a:buNone/>
            </a:pPr>
            <a:endParaRPr lang="es-PE" altLang="pt-BR" sz="1400"/>
          </a:p>
          <a:p>
            <a:pPr eaLnBrk="1" hangingPunct="1">
              <a:spcBef>
                <a:spcPct val="0"/>
              </a:spcBef>
              <a:buFontTx/>
              <a:buNone/>
            </a:pPr>
            <a:endParaRPr lang="es-PE" altLang="pt-BR" sz="1400"/>
          </a:p>
          <a:p>
            <a:pPr eaLnBrk="1" hangingPunct="1">
              <a:spcBef>
                <a:spcPct val="0"/>
              </a:spcBef>
              <a:buFontTx/>
              <a:buNone/>
            </a:pPr>
            <a:endParaRPr lang="es-PE" altLang="pt-BR" sz="1400"/>
          </a:p>
          <a:p>
            <a:pPr eaLnBrk="1" hangingPunct="1">
              <a:spcBef>
                <a:spcPct val="0"/>
              </a:spcBef>
              <a:buFontTx/>
              <a:buNone/>
            </a:pPr>
            <a:endParaRPr lang="en-US" altLang="pt-BR" sz="1400"/>
          </a:p>
        </p:txBody>
      </p:sp>
    </p:spTree>
    <p:extLst>
      <p:ext uri="{BB962C8B-B14F-4D97-AF65-F5344CB8AC3E}">
        <p14:creationId xmlns:p14="http://schemas.microsoft.com/office/powerpoint/2010/main" val="30926567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691815" y="1031874"/>
          <a:ext cx="7027270" cy="5922768"/>
        </p:xfrm>
        <a:graphic>
          <a:graphicData uri="http://schemas.openxmlformats.org/drawingml/2006/table">
            <a:tbl>
              <a:tblPr/>
              <a:tblGrid>
                <a:gridCol w="1730596"/>
                <a:gridCol w="1258616"/>
                <a:gridCol w="1206173"/>
                <a:gridCol w="1206173"/>
                <a:gridCol w="629308"/>
                <a:gridCol w="996404"/>
              </a:tblGrid>
              <a:tr h="1213522">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 tipo de SAF</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Desempenho 1</a:t>
                      </a:r>
                    </a:p>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Socioeconômico </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Desempenho 2</a:t>
                      </a:r>
                    </a:p>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Socioeconômico</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Desempenho 3 </a:t>
                      </a:r>
                    </a:p>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Socioeconômico </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000000"/>
                          </a:solidFill>
                          <a:effectLst/>
                          <a:latin typeface="Calibri" charset="0"/>
                          <a:ea typeface="Arial" charset="0"/>
                          <a:cs typeface="Arial" charset="0"/>
                        </a:rPr>
                        <a:t>Monocultura de dendê</a:t>
                      </a:r>
                      <a:endParaRPr kumimoji="0" lang="en-US" altLang="x-none" sz="1800" b="1"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800" b="1" i="0" u="none" strike="noStrike" cap="none" normalizeH="0" baseline="0">
                          <a:ln>
                            <a:noFill/>
                          </a:ln>
                          <a:solidFill>
                            <a:srgbClr val="000000"/>
                          </a:solidFill>
                          <a:effectLst/>
                          <a:latin typeface="Calibri" charset="0"/>
                          <a:ea typeface="Arial" charset="0"/>
                          <a:cs typeface="Arial" charset="0"/>
                        </a:rPr>
                        <a:t>Monocultura + perenes</a:t>
                      </a: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5249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800" b="1" i="0" u="none" strike="noStrike" cap="none" normalizeH="0" baseline="0">
                          <a:ln>
                            <a:noFill/>
                          </a:ln>
                          <a:solidFill>
                            <a:srgbClr val="000000"/>
                          </a:solidFill>
                          <a:effectLst/>
                          <a:latin typeface="Calibri" charset="0"/>
                          <a:ea typeface="Arial" charset="0"/>
                          <a:cs typeface="Arial" charset="0"/>
                        </a:rPr>
                        <a:t>Monocultura + culturas de ciclo curto</a:t>
                      </a: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70558">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x-none" sz="1800" b="1" i="0" u="none" strike="noStrike" cap="none" normalizeH="0" baseline="0">
                          <a:ln>
                            <a:noFill/>
                          </a:ln>
                          <a:solidFill>
                            <a:srgbClr val="000000"/>
                          </a:solidFill>
                          <a:effectLst/>
                          <a:latin typeface="Calibri" charset="0"/>
                          <a:ea typeface="Arial" charset="0"/>
                          <a:cs typeface="Arial" charset="0"/>
                        </a:rPr>
                        <a:t>Experimento CAMTA simples </a:t>
                      </a:r>
                    </a:p>
                  </a:txBody>
                  <a:tcPr marL="6556" marR="6556" marT="9528"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570558">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000000"/>
                          </a:solidFill>
                          <a:effectLst/>
                          <a:latin typeface="Calibri" charset="0"/>
                          <a:ea typeface="Arial" charset="0"/>
                          <a:cs typeface="Arial" charset="0"/>
                        </a:rPr>
                        <a:t>Experimento CAMTA complexo</a:t>
                      </a:r>
                      <a:endParaRPr kumimoji="0" lang="en-US" altLang="x-none" sz="1800" b="1" i="0" u="none" strike="noStrike" cap="none" normalizeH="0" baseline="0">
                        <a:ln>
                          <a:noFill/>
                        </a:ln>
                        <a:solidFill>
                          <a:srgbClr val="000000"/>
                        </a:solidFill>
                        <a:effectLst/>
                        <a:latin typeface="Calibri" charset="0"/>
                        <a:ea typeface="Arial" charset="0"/>
                        <a:cs typeface="Arial" charset="0"/>
                      </a:endParaRPr>
                    </a:p>
                  </a:txBody>
                  <a:tcPr marL="6556" marR="6556" marT="9528"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000000"/>
                          </a:solidFill>
                          <a:effectLst/>
                          <a:latin typeface="Calibri" charset="0"/>
                          <a:ea typeface="Arial" charset="0"/>
                          <a:cs typeface="Arial" charset="0"/>
                        </a:rPr>
                        <a:t>…</a:t>
                      </a:r>
                      <a:endParaRPr kumimoji="0" lang="en-US" altLang="x-none" sz="1800" b="1" i="0" u="none" strike="noStrike" cap="none" normalizeH="0" baseline="0">
                        <a:ln>
                          <a:noFill/>
                        </a:ln>
                        <a:solidFill>
                          <a:srgbClr val="000000"/>
                        </a:solidFill>
                        <a:effectLst/>
                        <a:latin typeface="Calibri" charset="0"/>
                        <a:ea typeface="Arial" charset="0"/>
                        <a:cs typeface="Arial" charset="0"/>
                      </a:endParaRPr>
                    </a:p>
                  </a:txBody>
                  <a:tcPr marL="6556" marR="6556" marT="9527"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000000"/>
                          </a:solidFill>
                          <a:effectLst/>
                          <a:latin typeface="Calibri" charset="0"/>
                          <a:ea typeface="Arial" charset="0"/>
                          <a:cs typeface="Arial" charset="0"/>
                        </a:rPr>
                        <a:t>…</a:t>
                      </a:r>
                      <a:endParaRPr kumimoji="0" lang="en-US" altLang="x-none" sz="1800" b="1" i="0" u="none" strike="noStrike" cap="none" normalizeH="0" baseline="0">
                        <a:ln>
                          <a:noFill/>
                        </a:ln>
                        <a:solidFill>
                          <a:srgbClr val="000000"/>
                        </a:solidFill>
                        <a:effectLst/>
                        <a:latin typeface="Calibri" charset="0"/>
                        <a:ea typeface="Arial" charset="0"/>
                        <a:cs typeface="Arial" charset="0"/>
                      </a:endParaRPr>
                    </a:p>
                  </a:txBody>
                  <a:tcPr marL="6556" marR="6556" marT="9527"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12355" name="Title 6"/>
          <p:cNvSpPr txBox="1">
            <a:spLocks/>
          </p:cNvSpPr>
          <p:nvPr/>
        </p:nvSpPr>
        <p:spPr bwMode="auto">
          <a:xfrm>
            <a:off x="639372" y="-49212"/>
            <a:ext cx="7079713"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6843" tIns="33421" rIns="66843" bIns="33421" anchor="ctr"/>
          <a:lstStyle>
            <a:lvl1pPr defTabSz="457200">
              <a:spcBef>
                <a:spcPct val="20000"/>
              </a:spcBef>
              <a:buFont typeface="Arial" charset="0"/>
              <a:buChar char="•"/>
              <a:defRPr sz="3200">
                <a:solidFill>
                  <a:schemeClr val="tx1"/>
                </a:solidFill>
                <a:latin typeface="Calibri" charset="0"/>
              </a:defRPr>
            </a:lvl1pPr>
            <a:lvl2pPr marL="742950" indent="-285750" defTabSz="457200">
              <a:spcBef>
                <a:spcPct val="20000"/>
              </a:spcBef>
              <a:buFont typeface="Arial" charset="0"/>
              <a:buChar char="–"/>
              <a:defRPr sz="2800">
                <a:solidFill>
                  <a:schemeClr val="tx1"/>
                </a:solidFill>
                <a:latin typeface="Calibri" charset="0"/>
              </a:defRPr>
            </a:lvl2pPr>
            <a:lvl3pPr marL="1143000" indent="-228600" defTabSz="457200">
              <a:spcBef>
                <a:spcPct val="20000"/>
              </a:spcBef>
              <a:buFont typeface="Arial" charset="0"/>
              <a:buChar char="•"/>
              <a:defRPr sz="2400">
                <a:solidFill>
                  <a:schemeClr val="tx1"/>
                </a:solidFill>
                <a:latin typeface="Calibri" charset="0"/>
              </a:defRPr>
            </a:lvl3pPr>
            <a:lvl4pPr marL="1600200" indent="-228600" defTabSz="457200">
              <a:spcBef>
                <a:spcPct val="20000"/>
              </a:spcBef>
              <a:buFont typeface="Arial" charset="0"/>
              <a:buChar char="–"/>
              <a:defRPr sz="2000">
                <a:solidFill>
                  <a:schemeClr val="tx1"/>
                </a:solidFill>
                <a:latin typeface="Calibri" charset="0"/>
              </a:defRPr>
            </a:lvl4pPr>
            <a:lvl5pPr marL="2057400" indent="-228600" defTabSz="4572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2900" b="1" dirty="0" smtClean="0"/>
              <a:t>Matriz de opciones </a:t>
            </a:r>
            <a:r>
              <a:rPr lang="es-PE" altLang="pt-BR" sz="2900" b="1" dirty="0" smtClean="0"/>
              <a:t>e indicadores de resultados (performance indicadores)</a:t>
            </a:r>
            <a:r>
              <a:rPr lang="es-PE" altLang="pt-BR" sz="2900" b="1" dirty="0" smtClean="0"/>
              <a:t> </a:t>
            </a:r>
            <a:endParaRPr lang="en-US" altLang="pt-BR" sz="2900" b="1" dirty="0"/>
          </a:p>
        </p:txBody>
      </p:sp>
      <p:cxnSp>
        <p:nvCxnSpPr>
          <p:cNvPr id="9" name="Straight Arrow Connector 8"/>
          <p:cNvCxnSpPr>
            <a:cxnSpLocks/>
          </p:cNvCxnSpPr>
          <p:nvPr/>
        </p:nvCxnSpPr>
        <p:spPr bwMode="auto">
          <a:xfrm>
            <a:off x="3130383" y="1789113"/>
            <a:ext cx="1494606" cy="1716087"/>
          </a:xfrm>
          <a:prstGeom prst="straightConnector1">
            <a:avLst/>
          </a:prstGeom>
          <a:noFill/>
          <a:ln w="25400">
            <a:solidFill>
              <a:srgbClr val="FF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2357" name="TextBox 15"/>
          <p:cNvSpPr txBox="1">
            <a:spLocks noChangeArrowheads="1"/>
          </p:cNvSpPr>
          <p:nvPr/>
        </p:nvSpPr>
        <p:spPr bwMode="auto">
          <a:xfrm>
            <a:off x="4782315" y="1752600"/>
            <a:ext cx="3775847" cy="4961142"/>
          </a:xfrm>
          <a:prstGeom prst="rect">
            <a:avLst/>
          </a:prstGeom>
          <a:solidFill>
            <a:schemeClr val="bg1"/>
          </a:solidFill>
          <a:ln w="9525">
            <a:solidFill>
              <a:schemeClr val="tx1"/>
            </a:solidFill>
            <a:miter lim="800000"/>
            <a:headEnd/>
            <a:tailEnd/>
          </a:ln>
        </p:spPr>
        <p:txBody>
          <a:bodyPr lIns="66843" tIns="33421" rIns="66843" bIns="33421">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1400" b="1" u="sng"/>
              <a:t>Indicadores de desempenho</a:t>
            </a:r>
          </a:p>
          <a:p>
            <a:pPr eaLnBrk="1" hangingPunct="1">
              <a:spcBef>
                <a:spcPct val="0"/>
              </a:spcBef>
              <a:buFontTx/>
              <a:buNone/>
            </a:pPr>
            <a:endParaRPr lang="es-PE" altLang="pt-BR" sz="1400"/>
          </a:p>
          <a:p>
            <a:pPr eaLnBrk="1" hangingPunct="1">
              <a:spcBef>
                <a:spcPct val="0"/>
              </a:spcBef>
              <a:buFontTx/>
              <a:buNone/>
            </a:pPr>
            <a:r>
              <a:rPr lang="es-PE" altLang="pt-BR" sz="1400" b="1"/>
              <a:t>1. SOCIOECONOMICO E CULTURAL</a:t>
            </a:r>
          </a:p>
          <a:p>
            <a:pPr eaLnBrk="1" hangingPunct="1">
              <a:spcBef>
                <a:spcPct val="0"/>
              </a:spcBef>
              <a:buFontTx/>
              <a:buNone/>
            </a:pPr>
            <a:r>
              <a:rPr lang="pt-BR" altLang="pt-BR" sz="1300"/>
              <a:t>Renda (produtividade / processamento: qualidade, quantidade)</a:t>
            </a:r>
          </a:p>
          <a:p>
            <a:pPr eaLnBrk="1" hangingPunct="1">
              <a:spcBef>
                <a:spcPct val="0"/>
              </a:spcBef>
              <a:buFontTx/>
              <a:buNone/>
            </a:pPr>
            <a:r>
              <a:rPr lang="pt-BR" altLang="pt-BR" sz="1300"/>
              <a:t>Análise financeira (VPL, B/C, etc., vários indicadores)</a:t>
            </a:r>
          </a:p>
          <a:p>
            <a:pPr eaLnBrk="1" hangingPunct="1">
              <a:spcBef>
                <a:spcPct val="0"/>
              </a:spcBef>
              <a:buFontTx/>
              <a:buNone/>
            </a:pPr>
            <a:r>
              <a:rPr lang="pt-BR" altLang="pt-BR" sz="1300"/>
              <a:t>nível de diversificação de culturas</a:t>
            </a:r>
          </a:p>
          <a:p>
            <a:pPr eaLnBrk="1" hangingPunct="1">
              <a:spcBef>
                <a:spcPct val="0"/>
              </a:spcBef>
              <a:buFontTx/>
              <a:buNone/>
            </a:pPr>
            <a:r>
              <a:rPr lang="pt-BR" altLang="pt-BR" sz="1300"/>
              <a:t>Contribuição para a segurança alimentar e nutricional</a:t>
            </a:r>
          </a:p>
          <a:p>
            <a:pPr eaLnBrk="1" hangingPunct="1">
              <a:spcBef>
                <a:spcPct val="0"/>
              </a:spcBef>
              <a:buFontTx/>
              <a:buNone/>
            </a:pPr>
            <a:r>
              <a:rPr lang="pt-BR" altLang="pt-BR" sz="1300"/>
              <a:t>nível de inclusão de gênero (tomada de decisão, relações </a:t>
            </a:r>
          </a:p>
          <a:p>
            <a:pPr eaLnBrk="1" hangingPunct="1">
              <a:spcBef>
                <a:spcPct val="0"/>
              </a:spcBef>
              <a:buFontTx/>
              <a:buNone/>
            </a:pPr>
            <a:r>
              <a:rPr lang="pt-BR" altLang="pt-BR" sz="1300"/>
              <a:t>de poder, distribuição de benefícios)</a:t>
            </a:r>
          </a:p>
          <a:p>
            <a:pPr eaLnBrk="1" hangingPunct="1">
              <a:spcBef>
                <a:spcPct val="0"/>
              </a:spcBef>
              <a:buFontTx/>
              <a:buNone/>
            </a:pPr>
            <a:r>
              <a:rPr lang="pt-BR" altLang="pt-BR" sz="1300"/>
              <a:t>satisfação / felicidade</a:t>
            </a:r>
          </a:p>
          <a:p>
            <a:pPr eaLnBrk="1" hangingPunct="1">
              <a:spcBef>
                <a:spcPct val="0"/>
              </a:spcBef>
              <a:buFontTx/>
              <a:buNone/>
            </a:pPr>
            <a:r>
              <a:rPr lang="pt-BR" altLang="pt-BR" sz="1300"/>
              <a:t>importância cultural</a:t>
            </a:r>
          </a:p>
          <a:p>
            <a:pPr eaLnBrk="1" hangingPunct="1">
              <a:spcBef>
                <a:spcPct val="0"/>
              </a:spcBef>
              <a:buFontTx/>
              <a:buNone/>
            </a:pPr>
            <a:r>
              <a:rPr lang="pt-BR" altLang="pt-BR" sz="1300"/>
              <a:t>coesão social</a:t>
            </a:r>
          </a:p>
          <a:p>
            <a:pPr eaLnBrk="1" hangingPunct="1">
              <a:spcBef>
                <a:spcPct val="0"/>
              </a:spcBef>
              <a:buFontTx/>
              <a:buNone/>
            </a:pPr>
            <a:r>
              <a:rPr lang="pt-BR" altLang="pt-BR" sz="1300"/>
              <a:t>distribuição temporal da produção</a:t>
            </a:r>
          </a:p>
          <a:p>
            <a:pPr eaLnBrk="1" hangingPunct="1">
              <a:spcBef>
                <a:spcPct val="0"/>
              </a:spcBef>
              <a:buFontTx/>
              <a:buNone/>
            </a:pPr>
            <a:r>
              <a:rPr lang="pt-BR" altLang="pt-BR" sz="1300"/>
              <a:t>Sensibilidade ao preço das culturas componentes</a:t>
            </a:r>
          </a:p>
          <a:p>
            <a:pPr eaLnBrk="1" hangingPunct="1">
              <a:spcBef>
                <a:spcPct val="0"/>
              </a:spcBef>
              <a:buFontTx/>
              <a:buNone/>
            </a:pPr>
            <a:r>
              <a:rPr lang="pt-BR" altLang="pt-BR" sz="1300"/>
              <a:t>dependência de políticas e incentivos existentes</a:t>
            </a:r>
          </a:p>
          <a:p>
            <a:pPr eaLnBrk="1" hangingPunct="1">
              <a:spcBef>
                <a:spcPct val="0"/>
              </a:spcBef>
              <a:buFontTx/>
              <a:buNone/>
            </a:pPr>
            <a:r>
              <a:rPr lang="pt-BR" altLang="pt-BR" sz="1300"/>
              <a:t>mercado de culturas componentes (acesso, diversificação)</a:t>
            </a:r>
          </a:p>
          <a:p>
            <a:pPr eaLnBrk="1" hangingPunct="1">
              <a:spcBef>
                <a:spcPct val="0"/>
              </a:spcBef>
              <a:buFontTx/>
              <a:buNone/>
            </a:pPr>
            <a:r>
              <a:rPr lang="pt-BR" altLang="pt-BR" sz="1300"/>
              <a:t>alocação de tempo (impacto ou atividades de subsistência)</a:t>
            </a:r>
            <a:endParaRPr lang="es-PE" altLang="pt-BR" sz="1300"/>
          </a:p>
          <a:p>
            <a:pPr eaLnBrk="1" hangingPunct="1">
              <a:spcBef>
                <a:spcPct val="0"/>
              </a:spcBef>
              <a:buFontTx/>
              <a:buNone/>
            </a:pPr>
            <a:endParaRPr lang="es-PE" altLang="pt-BR" sz="1400"/>
          </a:p>
          <a:p>
            <a:pPr eaLnBrk="1" hangingPunct="1">
              <a:spcBef>
                <a:spcPct val="0"/>
              </a:spcBef>
              <a:buFontTx/>
              <a:buNone/>
            </a:pPr>
            <a:endParaRPr lang="es-PE" altLang="pt-BR" sz="1400"/>
          </a:p>
          <a:p>
            <a:pPr eaLnBrk="1" hangingPunct="1">
              <a:spcBef>
                <a:spcPct val="0"/>
              </a:spcBef>
              <a:buFontTx/>
              <a:buNone/>
            </a:pPr>
            <a:endParaRPr lang="en-US" altLang="pt-BR" sz="1400"/>
          </a:p>
        </p:txBody>
      </p:sp>
    </p:spTree>
    <p:extLst>
      <p:ext uri="{BB962C8B-B14F-4D97-AF65-F5344CB8AC3E}">
        <p14:creationId xmlns:p14="http://schemas.microsoft.com/office/powerpoint/2010/main" val="15675257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796700" y="1000125"/>
          <a:ext cx="7027270" cy="5648448"/>
        </p:xfrm>
        <a:graphic>
          <a:graphicData uri="http://schemas.openxmlformats.org/drawingml/2006/table">
            <a:tbl>
              <a:tblPr/>
              <a:tblGrid>
                <a:gridCol w="1914144"/>
                <a:gridCol w="1179952"/>
                <a:gridCol w="1153731"/>
                <a:gridCol w="1153731"/>
                <a:gridCol w="629308"/>
                <a:gridCol w="996404"/>
              </a:tblGrid>
              <a:tr h="933008">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 Tipo de SAF</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Desempenho 1</a:t>
                      </a:r>
                    </a:p>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Biofísico</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t-BR" altLang="x-none" sz="1800" b="1" i="0" u="none" strike="noStrike" cap="none" normalizeH="0" baseline="0">
                          <a:ln>
                            <a:noFill/>
                          </a:ln>
                          <a:solidFill>
                            <a:srgbClr val="FFFFFF"/>
                          </a:solidFill>
                          <a:effectLst/>
                          <a:latin typeface="Calibri" charset="0"/>
                          <a:ea typeface="Arial" charset="0"/>
                          <a:cs typeface="Arial" charset="0"/>
                        </a:rPr>
                        <a:t>Desempenho 2</a:t>
                      </a:r>
                    </a:p>
                    <a:p>
                      <a:pPr marL="0" marR="0" lvl="0" indent="0" algn="l" defTabSz="457200" rtl="0" eaLnBrk="1" fontAlgn="base" latinLnBrk="0" hangingPunct="1">
                        <a:lnSpc>
                          <a:spcPct val="100000"/>
                        </a:lnSpc>
                        <a:spcBef>
                          <a:spcPct val="0"/>
                        </a:spcBef>
                        <a:spcAft>
                          <a:spcPct val="0"/>
                        </a:spcAft>
                        <a:buClrTx/>
                        <a:buSzTx/>
                        <a:buFontTx/>
                        <a:buNone/>
                        <a:tabLst/>
                      </a:pPr>
                      <a:r>
                        <a:rPr kumimoji="0" lang="pt-BR" altLang="x-none" sz="1800" b="1" i="0" u="none" strike="noStrike" cap="none" normalizeH="0" baseline="0">
                          <a:ln>
                            <a:noFill/>
                          </a:ln>
                          <a:solidFill>
                            <a:srgbClr val="FFFFFF"/>
                          </a:solidFill>
                          <a:effectLst/>
                          <a:latin typeface="Calibri" charset="0"/>
                          <a:ea typeface="Arial" charset="0"/>
                          <a:cs typeface="Arial" charset="0"/>
                        </a:rPr>
                        <a:t>Biofísico</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t-BR" altLang="x-none" sz="1800" b="1" i="0" u="none" strike="noStrike" cap="none" normalizeH="0" baseline="0">
                          <a:ln>
                            <a:noFill/>
                          </a:ln>
                          <a:solidFill>
                            <a:srgbClr val="FFFFFF"/>
                          </a:solidFill>
                          <a:effectLst/>
                          <a:latin typeface="Calibri" charset="0"/>
                          <a:ea typeface="Arial" charset="0"/>
                          <a:cs typeface="Arial" charset="0"/>
                        </a:rPr>
                        <a:t>Desempenho 3</a:t>
                      </a:r>
                    </a:p>
                    <a:p>
                      <a:pPr marL="0" marR="0" lvl="0" indent="0" algn="l" defTabSz="457200" rtl="0" eaLnBrk="1" fontAlgn="base" latinLnBrk="0" hangingPunct="1">
                        <a:lnSpc>
                          <a:spcPct val="100000"/>
                        </a:lnSpc>
                        <a:spcBef>
                          <a:spcPct val="0"/>
                        </a:spcBef>
                        <a:spcAft>
                          <a:spcPct val="0"/>
                        </a:spcAft>
                        <a:buClrTx/>
                        <a:buSzTx/>
                        <a:buFontTx/>
                        <a:buNone/>
                        <a:tabLst/>
                      </a:pPr>
                      <a:r>
                        <a:rPr kumimoji="0" lang="pt-BR" altLang="x-none" sz="1800" b="1" i="0" u="none" strike="noStrike" cap="none" normalizeH="0" baseline="0">
                          <a:ln>
                            <a:noFill/>
                          </a:ln>
                          <a:solidFill>
                            <a:srgbClr val="FFFFFF"/>
                          </a:solidFill>
                          <a:effectLst/>
                          <a:latin typeface="Calibri" charset="0"/>
                          <a:ea typeface="Arial" charset="0"/>
                          <a:cs typeface="Arial" charset="0"/>
                        </a:rPr>
                        <a:t>Biofísico</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FFFFFF"/>
                          </a:solidFill>
                          <a:effectLst/>
                          <a:latin typeface="Calibri" charset="0"/>
                          <a:ea typeface="Arial" charset="0"/>
                          <a:cs typeface="Arial" charset="0"/>
                        </a:rPr>
                        <a:t>….</a:t>
                      </a:r>
                      <a:endParaRPr kumimoji="0" lang="en-US" altLang="x-none" sz="1800" b="1" i="0" u="none" strike="noStrike" cap="none" normalizeH="0" baseline="0">
                        <a:ln>
                          <a:noFill/>
                        </a:ln>
                        <a:solidFill>
                          <a:srgbClr val="FFFFFF"/>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000000"/>
                          </a:solidFill>
                          <a:effectLst/>
                          <a:latin typeface="Calibri" charset="0"/>
                          <a:ea typeface="Arial" charset="0"/>
                          <a:cs typeface="Arial" charset="0"/>
                        </a:rPr>
                        <a:t>Monocultura de dendê</a:t>
                      </a:r>
                      <a:endParaRPr kumimoji="0" lang="en-US" altLang="x-none" sz="1800" b="1" i="0" u="none" strike="noStrike" cap="none" normalizeH="0" baseline="0">
                        <a:ln>
                          <a:noFill/>
                        </a:ln>
                        <a:solidFill>
                          <a:srgbClr val="000000"/>
                        </a:solidFill>
                        <a:effectLst/>
                        <a:latin typeface="Calibri" charset="0"/>
                        <a:ea typeface="Arial" charset="0"/>
                        <a:cs typeface="Arial" charset="0"/>
                      </a:endParaRP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800" b="1" i="0" u="none" strike="noStrike" cap="none" normalizeH="0" baseline="0">
                          <a:ln>
                            <a:noFill/>
                          </a:ln>
                          <a:solidFill>
                            <a:srgbClr val="000000"/>
                          </a:solidFill>
                          <a:effectLst/>
                          <a:latin typeface="Calibri" charset="0"/>
                          <a:ea typeface="Arial" charset="0"/>
                          <a:cs typeface="Arial" charset="0"/>
                        </a:rPr>
                        <a:t>Monocultura + perenes</a:t>
                      </a: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5249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800" b="1" i="0" u="none" strike="noStrike" cap="none" normalizeH="0" baseline="0">
                          <a:ln>
                            <a:noFill/>
                          </a:ln>
                          <a:solidFill>
                            <a:srgbClr val="000000"/>
                          </a:solidFill>
                          <a:effectLst/>
                          <a:latin typeface="Calibri" charset="0"/>
                          <a:ea typeface="Arial" charset="0"/>
                          <a:cs typeface="Arial" charset="0"/>
                        </a:rPr>
                        <a:t>Monocultura + culturas de ciclo curto</a:t>
                      </a:r>
                    </a:p>
                  </a:txBody>
                  <a:tcPr marL="62931" marR="62931" marT="45733" marB="4573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70558">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x-none" sz="1800" b="1" i="0" u="none" strike="noStrike" cap="none" normalizeH="0" baseline="0">
                          <a:ln>
                            <a:noFill/>
                          </a:ln>
                          <a:solidFill>
                            <a:srgbClr val="000000"/>
                          </a:solidFill>
                          <a:effectLst/>
                          <a:latin typeface="Calibri" charset="0"/>
                          <a:ea typeface="Arial" charset="0"/>
                          <a:cs typeface="Arial" charset="0"/>
                        </a:rPr>
                        <a:t>Experimento CAMTA simples </a:t>
                      </a:r>
                    </a:p>
                  </a:txBody>
                  <a:tcPr marL="6556" marR="6556" marT="9528"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570558">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000000"/>
                          </a:solidFill>
                          <a:effectLst/>
                          <a:latin typeface="Calibri" charset="0"/>
                          <a:ea typeface="Arial" charset="0"/>
                          <a:cs typeface="Arial" charset="0"/>
                        </a:rPr>
                        <a:t>Experimento CAMTA complexo</a:t>
                      </a:r>
                      <a:endParaRPr kumimoji="0" lang="en-US" altLang="x-none" sz="1800" b="1" i="0" u="none" strike="noStrike" cap="none" normalizeH="0" baseline="0">
                        <a:ln>
                          <a:noFill/>
                        </a:ln>
                        <a:solidFill>
                          <a:srgbClr val="000000"/>
                        </a:solidFill>
                        <a:effectLst/>
                        <a:latin typeface="Calibri" charset="0"/>
                        <a:ea typeface="Arial" charset="0"/>
                        <a:cs typeface="Arial" charset="0"/>
                      </a:endParaRPr>
                    </a:p>
                  </a:txBody>
                  <a:tcPr marL="6556" marR="6556" marT="9528"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000000"/>
                          </a:solidFill>
                          <a:effectLst/>
                          <a:latin typeface="Calibri" charset="0"/>
                          <a:ea typeface="Arial" charset="0"/>
                          <a:cs typeface="Arial" charset="0"/>
                        </a:rPr>
                        <a:t>…</a:t>
                      </a:r>
                      <a:endParaRPr kumimoji="0" lang="en-US" altLang="x-none" sz="1800" b="1" i="0" u="none" strike="noStrike" cap="none" normalizeH="0" baseline="0">
                        <a:ln>
                          <a:noFill/>
                        </a:ln>
                        <a:solidFill>
                          <a:srgbClr val="000000"/>
                        </a:solidFill>
                        <a:effectLst/>
                        <a:latin typeface="Calibri" charset="0"/>
                        <a:ea typeface="Arial" charset="0"/>
                        <a:cs typeface="Arial" charset="0"/>
                      </a:endParaRPr>
                    </a:p>
                  </a:txBody>
                  <a:tcPr marL="6556" marR="6556" marT="9527"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561975">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s-PE" altLang="x-none" sz="1800" b="1" i="0" u="none" strike="noStrike" cap="none" normalizeH="0" baseline="0">
                          <a:ln>
                            <a:noFill/>
                          </a:ln>
                          <a:solidFill>
                            <a:srgbClr val="000000"/>
                          </a:solidFill>
                          <a:effectLst/>
                          <a:latin typeface="Calibri" charset="0"/>
                          <a:ea typeface="Arial" charset="0"/>
                          <a:cs typeface="Arial" charset="0"/>
                        </a:rPr>
                        <a:t>…</a:t>
                      </a:r>
                      <a:endParaRPr kumimoji="0" lang="en-US" altLang="x-none" sz="1800" b="1" i="0" u="none" strike="noStrike" cap="none" normalizeH="0" baseline="0">
                        <a:ln>
                          <a:noFill/>
                        </a:ln>
                        <a:solidFill>
                          <a:srgbClr val="000000"/>
                        </a:solidFill>
                        <a:effectLst/>
                        <a:latin typeface="Calibri" charset="0"/>
                        <a:ea typeface="Arial" charset="0"/>
                        <a:cs typeface="Arial" charset="0"/>
                      </a:endParaRPr>
                    </a:p>
                  </a:txBody>
                  <a:tcPr marL="6556" marR="6556" marT="9527"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457200">
                        <a:spcBef>
                          <a:spcPct val="20000"/>
                        </a:spcBef>
                        <a:buFont typeface="Arial" charset="0"/>
                        <a:defRPr sz="2800">
                          <a:solidFill>
                            <a:schemeClr val="tx1"/>
                          </a:solidFill>
                          <a:latin typeface="Calibri" charset="0"/>
                        </a:defRPr>
                      </a:lvl1pPr>
                      <a:lvl2pPr marL="742950" indent="-285750" defTabSz="457200">
                        <a:spcBef>
                          <a:spcPct val="20000"/>
                        </a:spcBef>
                        <a:buFont typeface="Arial" charset="0"/>
                        <a:defRPr sz="2400">
                          <a:solidFill>
                            <a:schemeClr val="tx1"/>
                          </a:solidFill>
                          <a:latin typeface="Calibri" charset="0"/>
                        </a:defRPr>
                      </a:lvl2pPr>
                      <a:lvl3pPr marL="1143000" indent="-228600" defTabSz="457200">
                        <a:spcBef>
                          <a:spcPct val="20000"/>
                        </a:spcBef>
                        <a:buFont typeface="Arial" charset="0"/>
                        <a:defRPr sz="2000">
                          <a:solidFill>
                            <a:schemeClr val="tx1"/>
                          </a:solidFill>
                          <a:latin typeface="Calibri" charset="0"/>
                        </a:defRPr>
                      </a:lvl3pPr>
                      <a:lvl4pPr marL="1600200" indent="-228600" defTabSz="457200">
                        <a:spcBef>
                          <a:spcPct val="20000"/>
                        </a:spcBef>
                        <a:buFont typeface="Arial" charset="0"/>
                        <a:defRPr>
                          <a:solidFill>
                            <a:schemeClr val="tx1"/>
                          </a:solidFill>
                          <a:latin typeface="Calibri" charset="0"/>
                        </a:defRPr>
                      </a:lvl4pPr>
                      <a:lvl5pPr marL="2057400" indent="-228600" defTabSz="457200">
                        <a:spcBef>
                          <a:spcPct val="20000"/>
                        </a:spcBef>
                        <a:buFont typeface="Arial" charset="0"/>
                        <a:defRPr>
                          <a:solidFill>
                            <a:schemeClr val="tx1"/>
                          </a:solidFill>
                          <a:latin typeface="Calibri" charset="0"/>
                        </a:defRPr>
                      </a:lvl5pPr>
                      <a:lvl6pPr marL="2514600" indent="-228600" defTabSz="457200" eaLnBrk="0" fontAlgn="base" hangingPunct="0">
                        <a:spcBef>
                          <a:spcPct val="20000"/>
                        </a:spcBef>
                        <a:spcAft>
                          <a:spcPct val="0"/>
                        </a:spcAft>
                        <a:buFont typeface="Arial" charset="0"/>
                        <a:defRPr>
                          <a:solidFill>
                            <a:schemeClr val="tx1"/>
                          </a:solidFill>
                          <a:latin typeface="Calibri" charset="0"/>
                        </a:defRPr>
                      </a:lvl6pPr>
                      <a:lvl7pPr marL="2971800" indent="-228600" defTabSz="457200" eaLnBrk="0" fontAlgn="base" hangingPunct="0">
                        <a:spcBef>
                          <a:spcPct val="20000"/>
                        </a:spcBef>
                        <a:spcAft>
                          <a:spcPct val="0"/>
                        </a:spcAft>
                        <a:buFont typeface="Arial" charset="0"/>
                        <a:defRPr>
                          <a:solidFill>
                            <a:schemeClr val="tx1"/>
                          </a:solidFill>
                          <a:latin typeface="Calibri" charset="0"/>
                        </a:defRPr>
                      </a:lvl7pPr>
                      <a:lvl8pPr marL="3429000" indent="-228600" defTabSz="457200" eaLnBrk="0" fontAlgn="base" hangingPunct="0">
                        <a:spcBef>
                          <a:spcPct val="20000"/>
                        </a:spcBef>
                        <a:spcAft>
                          <a:spcPct val="0"/>
                        </a:spcAft>
                        <a:buFont typeface="Arial" charset="0"/>
                        <a:defRPr>
                          <a:solidFill>
                            <a:schemeClr val="tx1"/>
                          </a:solidFill>
                          <a:latin typeface="Calibri" charset="0"/>
                        </a:defRPr>
                      </a:lvl8pPr>
                      <a:lvl9pPr marL="3886200" indent="-228600" defTabSz="4572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x-none" altLang="x-none" sz="1800" b="0" i="0" u="none" strike="noStrike" cap="none" normalizeH="0" baseline="0">
                        <a:ln>
                          <a:noFill/>
                        </a:ln>
                        <a:solidFill>
                          <a:srgbClr val="000000"/>
                        </a:solidFill>
                        <a:effectLst/>
                        <a:latin typeface="Calibri" charset="0"/>
                        <a:ea typeface="Arial" charset="0"/>
                        <a:cs typeface="Arial" charset="0"/>
                      </a:endParaRPr>
                    </a:p>
                  </a:txBody>
                  <a:tcPr marL="62931" marR="62931"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cxnSp>
        <p:nvCxnSpPr>
          <p:cNvPr id="9" name="Straight Arrow Connector 8"/>
          <p:cNvCxnSpPr>
            <a:cxnSpLocks/>
            <a:endCxn id="13381" idx="1"/>
          </p:cNvCxnSpPr>
          <p:nvPr/>
        </p:nvCxnSpPr>
        <p:spPr bwMode="auto">
          <a:xfrm>
            <a:off x="3628585" y="1828801"/>
            <a:ext cx="2150135" cy="1851860"/>
          </a:xfrm>
          <a:prstGeom prst="straightConnector1">
            <a:avLst/>
          </a:prstGeom>
          <a:noFill/>
          <a:ln w="25400">
            <a:solidFill>
              <a:srgbClr val="FF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3381" name="TextBox 15"/>
          <p:cNvSpPr txBox="1">
            <a:spLocks noChangeArrowheads="1"/>
          </p:cNvSpPr>
          <p:nvPr/>
        </p:nvSpPr>
        <p:spPr bwMode="auto">
          <a:xfrm>
            <a:off x="5778720" y="1600199"/>
            <a:ext cx="2978286" cy="4160923"/>
          </a:xfrm>
          <a:prstGeom prst="rect">
            <a:avLst/>
          </a:prstGeom>
          <a:solidFill>
            <a:schemeClr val="bg1"/>
          </a:solidFill>
          <a:ln w="9525">
            <a:solidFill>
              <a:schemeClr val="tx1"/>
            </a:solidFill>
            <a:miter lim="800000"/>
            <a:headEnd/>
            <a:tailEnd/>
          </a:ln>
        </p:spPr>
        <p:txBody>
          <a:bodyPr lIns="66843" tIns="33421" rIns="66843" bIns="33421">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pt-BR" altLang="pt-BR" sz="1400" b="1" u="sng" dirty="0"/>
              <a:t>INDICADORES DE DESEMPENHO</a:t>
            </a:r>
          </a:p>
          <a:p>
            <a:pPr eaLnBrk="1" hangingPunct="1">
              <a:spcBef>
                <a:spcPct val="0"/>
              </a:spcBef>
              <a:buFontTx/>
              <a:buNone/>
            </a:pPr>
            <a:endParaRPr lang="pt-BR" altLang="pt-BR" sz="1400" b="1" u="sng" dirty="0"/>
          </a:p>
          <a:p>
            <a:pPr eaLnBrk="1" hangingPunct="1">
              <a:spcBef>
                <a:spcPct val="0"/>
              </a:spcBef>
              <a:buFontTx/>
              <a:buNone/>
            </a:pPr>
            <a:r>
              <a:rPr lang="pt-BR" altLang="pt-BR" sz="1400" b="1" dirty="0"/>
              <a:t>2</a:t>
            </a:r>
            <a:r>
              <a:rPr lang="pt-BR" altLang="pt-BR" sz="1400" b="1" dirty="0" smtClean="0"/>
              <a:t>. </a:t>
            </a:r>
            <a:r>
              <a:rPr lang="pt-BR" altLang="pt-BR" sz="1400" b="1" dirty="0"/>
              <a:t>BIOFÍSICO</a:t>
            </a:r>
          </a:p>
          <a:p>
            <a:pPr eaLnBrk="1" hangingPunct="1">
              <a:spcBef>
                <a:spcPct val="0"/>
              </a:spcBef>
              <a:buFontTx/>
              <a:buNone/>
            </a:pPr>
            <a:r>
              <a:rPr lang="pt-BR" altLang="pt-BR" sz="1400" dirty="0"/>
              <a:t>Propriedades do solo (físico, químico, </a:t>
            </a:r>
            <a:r>
              <a:rPr lang="pt-BR" altLang="pt-BR" sz="1400" dirty="0" err="1"/>
              <a:t>mesofauna</a:t>
            </a:r>
            <a:r>
              <a:rPr lang="pt-BR" altLang="pt-BR" sz="1400" dirty="0"/>
              <a:t>)</a:t>
            </a:r>
          </a:p>
          <a:p>
            <a:pPr eaLnBrk="1" hangingPunct="1">
              <a:spcBef>
                <a:spcPct val="0"/>
              </a:spcBef>
              <a:buFontTx/>
              <a:buNone/>
            </a:pPr>
            <a:r>
              <a:rPr lang="pt-BR" altLang="pt-BR" sz="1400" dirty="0"/>
              <a:t>ciclagem de nutrientes</a:t>
            </a:r>
          </a:p>
          <a:p>
            <a:pPr eaLnBrk="1" hangingPunct="1">
              <a:spcBef>
                <a:spcPct val="0"/>
              </a:spcBef>
              <a:buFontTx/>
              <a:buNone/>
            </a:pPr>
            <a:r>
              <a:rPr lang="pt-BR" altLang="pt-BR" sz="1400" dirty="0"/>
              <a:t>biodiversidade (diversidade de espécies, </a:t>
            </a:r>
            <a:r>
              <a:rPr lang="pt-BR" altLang="pt-BR" sz="1400" dirty="0" err="1"/>
              <a:t>avifauna</a:t>
            </a:r>
            <a:r>
              <a:rPr lang="pt-BR" altLang="pt-BR" sz="1400" dirty="0"/>
              <a:t>, polinizadores, diversidade funcional)</a:t>
            </a:r>
          </a:p>
          <a:p>
            <a:pPr eaLnBrk="1" hangingPunct="1">
              <a:spcBef>
                <a:spcPct val="0"/>
              </a:spcBef>
              <a:buFontTx/>
              <a:buNone/>
            </a:pPr>
            <a:r>
              <a:rPr lang="pt-BR" altLang="pt-BR" sz="1400" dirty="0"/>
              <a:t>regulação do clima (temperatura do solo, temperatura do ar, umidade, infiltração do solo)</a:t>
            </a:r>
          </a:p>
          <a:p>
            <a:pPr eaLnBrk="1" hangingPunct="1">
              <a:spcBef>
                <a:spcPct val="0"/>
              </a:spcBef>
              <a:buFontTx/>
              <a:buNone/>
            </a:pPr>
            <a:r>
              <a:rPr lang="pt-BR" altLang="pt-BR" sz="1400" dirty="0"/>
              <a:t>infiltração de água no solo</a:t>
            </a:r>
          </a:p>
          <a:p>
            <a:pPr eaLnBrk="1" hangingPunct="1">
              <a:spcBef>
                <a:spcPct val="0"/>
              </a:spcBef>
              <a:buFontTx/>
              <a:buNone/>
            </a:pPr>
            <a:r>
              <a:rPr lang="pt-BR" altLang="pt-BR" sz="1400" dirty="0"/>
              <a:t>controle de erosão</a:t>
            </a:r>
          </a:p>
          <a:p>
            <a:pPr eaLnBrk="1" hangingPunct="1">
              <a:spcBef>
                <a:spcPct val="0"/>
              </a:spcBef>
              <a:buFontTx/>
              <a:buNone/>
            </a:pPr>
            <a:r>
              <a:rPr lang="pt-BR" altLang="pt-BR" sz="1400" dirty="0"/>
              <a:t>estoques de carbono (acima do solo)</a:t>
            </a:r>
          </a:p>
          <a:p>
            <a:pPr eaLnBrk="1" hangingPunct="1">
              <a:spcBef>
                <a:spcPct val="0"/>
              </a:spcBef>
              <a:buFontTx/>
              <a:buNone/>
            </a:pPr>
            <a:r>
              <a:rPr lang="pt-BR" altLang="pt-BR" sz="1400" dirty="0"/>
              <a:t>resistência a pragas e doenças (AF etc.)</a:t>
            </a:r>
            <a:endParaRPr lang="es-PE" altLang="pt-BR" sz="1400" dirty="0"/>
          </a:p>
          <a:p>
            <a:pPr eaLnBrk="1" hangingPunct="1">
              <a:spcBef>
                <a:spcPct val="0"/>
              </a:spcBef>
              <a:buFontTx/>
              <a:buNone/>
            </a:pPr>
            <a:endParaRPr lang="es-PE" altLang="pt-BR" sz="1400" dirty="0"/>
          </a:p>
          <a:p>
            <a:pPr eaLnBrk="1" hangingPunct="1">
              <a:spcBef>
                <a:spcPct val="0"/>
              </a:spcBef>
              <a:buFontTx/>
              <a:buNone/>
            </a:pPr>
            <a:endParaRPr lang="es-PE" altLang="pt-BR" sz="1400" dirty="0"/>
          </a:p>
          <a:p>
            <a:pPr eaLnBrk="1" hangingPunct="1">
              <a:spcBef>
                <a:spcPct val="0"/>
              </a:spcBef>
              <a:buFontTx/>
              <a:buNone/>
            </a:pPr>
            <a:endParaRPr lang="en-US" altLang="pt-BR" sz="1400" dirty="0"/>
          </a:p>
        </p:txBody>
      </p:sp>
      <p:sp>
        <p:nvSpPr>
          <p:cNvPr id="7" name="Title 6"/>
          <p:cNvSpPr txBox="1">
            <a:spLocks/>
          </p:cNvSpPr>
          <p:nvPr/>
        </p:nvSpPr>
        <p:spPr bwMode="auto">
          <a:xfrm>
            <a:off x="639372" y="-49212"/>
            <a:ext cx="7079713"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6843" tIns="33421" rIns="66843" bIns="33421" anchor="ctr"/>
          <a:lstStyle>
            <a:lvl1pPr defTabSz="457200">
              <a:spcBef>
                <a:spcPct val="20000"/>
              </a:spcBef>
              <a:buFont typeface="Arial" charset="0"/>
              <a:buChar char="•"/>
              <a:defRPr sz="3200">
                <a:solidFill>
                  <a:schemeClr val="tx1"/>
                </a:solidFill>
                <a:latin typeface="Calibri" charset="0"/>
              </a:defRPr>
            </a:lvl1pPr>
            <a:lvl2pPr marL="742950" indent="-285750" defTabSz="457200">
              <a:spcBef>
                <a:spcPct val="20000"/>
              </a:spcBef>
              <a:buFont typeface="Arial" charset="0"/>
              <a:buChar char="–"/>
              <a:defRPr sz="2800">
                <a:solidFill>
                  <a:schemeClr val="tx1"/>
                </a:solidFill>
                <a:latin typeface="Calibri" charset="0"/>
              </a:defRPr>
            </a:lvl2pPr>
            <a:lvl3pPr marL="1143000" indent="-228600" defTabSz="457200">
              <a:spcBef>
                <a:spcPct val="20000"/>
              </a:spcBef>
              <a:buFont typeface="Arial" charset="0"/>
              <a:buChar char="•"/>
              <a:defRPr sz="2400">
                <a:solidFill>
                  <a:schemeClr val="tx1"/>
                </a:solidFill>
                <a:latin typeface="Calibri" charset="0"/>
              </a:defRPr>
            </a:lvl3pPr>
            <a:lvl4pPr marL="1600200" indent="-228600" defTabSz="457200">
              <a:spcBef>
                <a:spcPct val="20000"/>
              </a:spcBef>
              <a:buFont typeface="Arial" charset="0"/>
              <a:buChar char="–"/>
              <a:defRPr sz="2000">
                <a:solidFill>
                  <a:schemeClr val="tx1"/>
                </a:solidFill>
                <a:latin typeface="Calibri" charset="0"/>
              </a:defRPr>
            </a:lvl4pPr>
            <a:lvl5pPr marL="2057400" indent="-228600" defTabSz="457200">
              <a:spcBef>
                <a:spcPct val="20000"/>
              </a:spcBef>
              <a:buFont typeface="Arial" charset="0"/>
              <a:buChar char="»"/>
              <a:defRPr sz="2000">
                <a:solidFill>
                  <a:schemeClr val="tx1"/>
                </a:solidFill>
                <a:latin typeface="Calibri"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s-PE" altLang="pt-BR" sz="2900" b="1" dirty="0" smtClean="0"/>
              <a:t>Matriz de opciones </a:t>
            </a:r>
            <a:r>
              <a:rPr lang="es-PE" altLang="pt-BR" sz="2900" b="1" dirty="0" smtClean="0"/>
              <a:t>e indicadores de resultados (performance indicadores)</a:t>
            </a:r>
            <a:r>
              <a:rPr lang="es-PE" altLang="pt-BR" sz="2900" b="1" dirty="0" smtClean="0"/>
              <a:t> </a:t>
            </a:r>
            <a:endParaRPr lang="en-US" altLang="pt-BR" sz="2900" b="1" dirty="0"/>
          </a:p>
        </p:txBody>
      </p:sp>
    </p:spTree>
    <p:extLst>
      <p:ext uri="{BB962C8B-B14F-4D97-AF65-F5344CB8AC3E}">
        <p14:creationId xmlns:p14="http://schemas.microsoft.com/office/powerpoint/2010/main" val="9251574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ES" dirty="0" err="1" smtClean="0"/>
              <a:t>MeDios</a:t>
            </a:r>
            <a:r>
              <a:rPr lang="es-ES" dirty="0" smtClean="0"/>
              <a:t> de vida </a:t>
            </a:r>
            <a:r>
              <a:rPr lang="es-ES" dirty="0" err="1" smtClean="0"/>
              <a:t>resilientes</a:t>
            </a:r>
            <a:endParaRPr lang="es-ES" dirty="0"/>
          </a:p>
        </p:txBody>
      </p:sp>
      <p:sp>
        <p:nvSpPr>
          <p:cNvPr id="5" name="Marcador de texto 4"/>
          <p:cNvSpPr>
            <a:spLocks noGrp="1"/>
          </p:cNvSpPr>
          <p:nvPr>
            <p:ph type="body" idx="1"/>
          </p:nvPr>
        </p:nvSpPr>
        <p:spPr/>
        <p:txBody>
          <a:bodyPr/>
          <a:lstStyle/>
          <a:p>
            <a:endParaRPr lang="es-ES"/>
          </a:p>
        </p:txBody>
      </p:sp>
      <p:sp>
        <p:nvSpPr>
          <p:cNvPr id="6" name="TextBox 5"/>
          <p:cNvSpPr txBox="1"/>
          <p:nvPr/>
        </p:nvSpPr>
        <p:spPr>
          <a:xfrm>
            <a:off x="3924300" y="6083300"/>
            <a:ext cx="5295900" cy="369332"/>
          </a:xfrm>
          <a:prstGeom prst="rect">
            <a:avLst/>
          </a:prstGeom>
          <a:noFill/>
        </p:spPr>
        <p:txBody>
          <a:bodyPr wrap="square" rtlCol="0">
            <a:spAutoFit/>
          </a:bodyPr>
          <a:lstStyle/>
          <a:p>
            <a:r>
              <a:rPr lang="de-CH" dirty="0" smtClean="0"/>
              <a:t>FUENTE: </a:t>
            </a:r>
            <a:r>
              <a:rPr lang="de-CH" dirty="0" err="1" smtClean="0"/>
              <a:t>Adaptado</a:t>
            </a:r>
            <a:r>
              <a:rPr lang="de-CH" dirty="0" smtClean="0"/>
              <a:t> de Sarah-Lan Mathez y Trent Blare</a:t>
            </a:r>
            <a:endParaRPr lang="en-US" dirty="0"/>
          </a:p>
        </p:txBody>
      </p:sp>
    </p:spTree>
    <p:extLst>
      <p:ext uri="{BB962C8B-B14F-4D97-AF65-F5344CB8AC3E}">
        <p14:creationId xmlns:p14="http://schemas.microsoft.com/office/powerpoint/2010/main" val="38658236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p:cNvSpPr/>
          <p:nvPr/>
        </p:nvSpPr>
        <p:spPr>
          <a:xfrm flipV="1">
            <a:off x="899592" y="4653136"/>
            <a:ext cx="7920880" cy="124852"/>
          </a:xfrm>
          <a:prstGeom prst="rect">
            <a:avLst/>
          </a:prstGeom>
          <a:pattFill prst="ltUpDiag">
            <a:fgClr>
              <a:srgbClr val="C00000"/>
            </a:fgClr>
            <a:bgClr>
              <a:schemeClr val="bg1"/>
            </a:bgClr>
          </a:patt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53" name="Straight Arrow Connector 52"/>
          <p:cNvCxnSpPr/>
          <p:nvPr/>
        </p:nvCxnSpPr>
        <p:spPr>
          <a:xfrm flipV="1">
            <a:off x="4572000" y="3104963"/>
            <a:ext cx="0" cy="2112243"/>
          </a:xfrm>
          <a:prstGeom prst="straightConnector1">
            <a:avLst/>
          </a:prstGeom>
          <a:ln w="28575">
            <a:solidFill>
              <a:srgbClr val="C0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V="1">
            <a:off x="4067944" y="1424771"/>
            <a:ext cx="0" cy="3804429"/>
          </a:xfrm>
          <a:prstGeom prst="straightConnector1">
            <a:avLst/>
          </a:prstGeom>
          <a:ln w="28575">
            <a:solidFill>
              <a:srgbClr val="C00000"/>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0" y="4846624"/>
            <a:ext cx="8964488" cy="958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724794" y="1521125"/>
            <a:ext cx="1728193" cy="118779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5" name="TextBox 4"/>
          <p:cNvSpPr txBox="1"/>
          <p:nvPr/>
        </p:nvSpPr>
        <p:spPr>
          <a:xfrm>
            <a:off x="755576" y="1539369"/>
            <a:ext cx="1666630" cy="954107"/>
          </a:xfrm>
          <a:prstGeom prst="rect">
            <a:avLst/>
          </a:prstGeom>
          <a:noFill/>
        </p:spPr>
        <p:txBody>
          <a:bodyPr wrap="square" rtlCol="0">
            <a:spAutoFit/>
          </a:bodyPr>
          <a:lstStyle/>
          <a:p>
            <a:r>
              <a:rPr lang="es-PE" sz="1400" b="1" dirty="0" smtClean="0"/>
              <a:t>Estudio del contexto</a:t>
            </a:r>
          </a:p>
          <a:p>
            <a:r>
              <a:rPr lang="es-PE" sz="1400" dirty="0" smtClean="0"/>
              <a:t>. Área prioritaria</a:t>
            </a:r>
          </a:p>
          <a:p>
            <a:r>
              <a:rPr lang="es-PE" sz="1400" dirty="0" smtClean="0"/>
              <a:t>. 3 comunidades</a:t>
            </a:r>
            <a:endParaRPr lang="es-PE" sz="1400" dirty="0"/>
          </a:p>
        </p:txBody>
      </p:sp>
      <p:sp>
        <p:nvSpPr>
          <p:cNvPr id="6" name="Rectangle 5"/>
          <p:cNvSpPr/>
          <p:nvPr/>
        </p:nvSpPr>
        <p:spPr>
          <a:xfrm>
            <a:off x="3347864" y="188640"/>
            <a:ext cx="2664296" cy="123613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 name="TextBox 6"/>
          <p:cNvSpPr txBox="1"/>
          <p:nvPr/>
        </p:nvSpPr>
        <p:spPr>
          <a:xfrm>
            <a:off x="3347864" y="188640"/>
            <a:ext cx="1728192" cy="1169551"/>
          </a:xfrm>
          <a:prstGeom prst="rect">
            <a:avLst/>
          </a:prstGeom>
          <a:noFill/>
        </p:spPr>
        <p:txBody>
          <a:bodyPr wrap="square" rtlCol="0">
            <a:spAutoFit/>
          </a:bodyPr>
          <a:lstStyle/>
          <a:p>
            <a:r>
              <a:rPr lang="es-PE" sz="1400" b="1" dirty="0" smtClean="0"/>
              <a:t>Caracterización SAFS </a:t>
            </a:r>
          </a:p>
          <a:p>
            <a:r>
              <a:rPr lang="es-PE" sz="1400" i="1" dirty="0" smtClean="0"/>
              <a:t>. 6-8 tipos de</a:t>
            </a:r>
          </a:p>
          <a:p>
            <a:r>
              <a:rPr lang="es-PE" sz="1400" i="1" dirty="0" smtClean="0"/>
              <a:t>sistemas?</a:t>
            </a:r>
          </a:p>
          <a:p>
            <a:r>
              <a:rPr lang="es-PE" sz="1400" dirty="0" smtClean="0"/>
              <a:t>. Comparación </a:t>
            </a:r>
          </a:p>
          <a:p>
            <a:r>
              <a:rPr lang="es-PE" sz="1400" dirty="0" smtClean="0"/>
              <a:t>de resultados</a:t>
            </a:r>
            <a:endParaRPr lang="es-PE" sz="1400" dirty="0"/>
          </a:p>
        </p:txBody>
      </p:sp>
      <p:sp>
        <p:nvSpPr>
          <p:cNvPr id="8" name="Rectangle 7"/>
          <p:cNvSpPr/>
          <p:nvPr/>
        </p:nvSpPr>
        <p:spPr>
          <a:xfrm>
            <a:off x="3347864" y="1844824"/>
            <a:ext cx="2664296" cy="12961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9" name="Rectangle 8"/>
          <p:cNvSpPr/>
          <p:nvPr/>
        </p:nvSpPr>
        <p:spPr>
          <a:xfrm>
            <a:off x="1907704" y="5229200"/>
            <a:ext cx="6480720" cy="1224136"/>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10" name="Oval 9"/>
          <p:cNvSpPr/>
          <p:nvPr/>
        </p:nvSpPr>
        <p:spPr>
          <a:xfrm>
            <a:off x="2051720" y="4005064"/>
            <a:ext cx="1512168" cy="792088"/>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11" name="TextBox 10"/>
          <p:cNvSpPr txBox="1"/>
          <p:nvPr/>
        </p:nvSpPr>
        <p:spPr>
          <a:xfrm>
            <a:off x="2051720" y="4149080"/>
            <a:ext cx="1512168" cy="523220"/>
          </a:xfrm>
          <a:prstGeom prst="rect">
            <a:avLst/>
          </a:prstGeom>
          <a:noFill/>
        </p:spPr>
        <p:txBody>
          <a:bodyPr wrap="square" rtlCol="0">
            <a:spAutoFit/>
          </a:bodyPr>
          <a:lstStyle/>
          <a:p>
            <a:pPr algn="ctr"/>
            <a:r>
              <a:rPr lang="es-PE" sz="1400" b="1" dirty="0" smtClean="0">
                <a:solidFill>
                  <a:srgbClr val="C00000"/>
                </a:solidFill>
              </a:rPr>
              <a:t>Plataforma de </a:t>
            </a:r>
          </a:p>
          <a:p>
            <a:pPr algn="ctr"/>
            <a:r>
              <a:rPr lang="es-PE" sz="1400" b="1" dirty="0" err="1" smtClean="0">
                <a:solidFill>
                  <a:srgbClr val="C00000"/>
                </a:solidFill>
              </a:rPr>
              <a:t>co</a:t>
            </a:r>
            <a:r>
              <a:rPr lang="es-PE" sz="1400" b="1" dirty="0" smtClean="0">
                <a:solidFill>
                  <a:srgbClr val="C00000"/>
                </a:solidFill>
              </a:rPr>
              <a:t>-aprendizaje</a:t>
            </a:r>
            <a:endParaRPr lang="es-PE" sz="1400" b="1" dirty="0">
              <a:solidFill>
                <a:srgbClr val="C00000"/>
              </a:solidFill>
            </a:endParaRPr>
          </a:p>
        </p:txBody>
      </p:sp>
      <p:sp>
        <p:nvSpPr>
          <p:cNvPr id="16" name="Rectangle 15"/>
          <p:cNvSpPr/>
          <p:nvPr/>
        </p:nvSpPr>
        <p:spPr>
          <a:xfrm>
            <a:off x="179513" y="5229200"/>
            <a:ext cx="1152127" cy="1224136"/>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17" name="TextBox 16"/>
          <p:cNvSpPr txBox="1"/>
          <p:nvPr/>
        </p:nvSpPr>
        <p:spPr>
          <a:xfrm>
            <a:off x="179511" y="5301208"/>
            <a:ext cx="1190255" cy="954107"/>
          </a:xfrm>
          <a:prstGeom prst="rect">
            <a:avLst/>
          </a:prstGeom>
          <a:noFill/>
        </p:spPr>
        <p:txBody>
          <a:bodyPr wrap="square" rtlCol="0">
            <a:spAutoFit/>
          </a:bodyPr>
          <a:lstStyle/>
          <a:p>
            <a:r>
              <a:rPr lang="es-PE" sz="1400" b="1" dirty="0" smtClean="0"/>
              <a:t>SAF Palma </a:t>
            </a:r>
            <a:r>
              <a:rPr lang="es-PE" sz="1400" b="1" dirty="0" err="1" smtClean="0"/>
              <a:t>acetera</a:t>
            </a:r>
            <a:endParaRPr lang="es-PE" sz="1400" b="1" dirty="0" smtClean="0"/>
          </a:p>
          <a:p>
            <a:r>
              <a:rPr lang="es-PE" sz="1400" i="1" dirty="0" smtClean="0"/>
              <a:t>3 </a:t>
            </a:r>
            <a:r>
              <a:rPr lang="es-PE" sz="1400" i="1" dirty="0" err="1" smtClean="0"/>
              <a:t>UDs</a:t>
            </a:r>
            <a:endParaRPr lang="es-PE" sz="1400" i="1" dirty="0" smtClean="0"/>
          </a:p>
          <a:p>
            <a:r>
              <a:rPr lang="es-PE" sz="1400" i="1" dirty="0" smtClean="0"/>
              <a:t>Investigación</a:t>
            </a:r>
            <a:endParaRPr lang="es-PE" sz="1400" i="1" dirty="0"/>
          </a:p>
        </p:txBody>
      </p:sp>
      <p:sp>
        <p:nvSpPr>
          <p:cNvPr id="19" name="TextBox 18"/>
          <p:cNvSpPr txBox="1"/>
          <p:nvPr/>
        </p:nvSpPr>
        <p:spPr>
          <a:xfrm>
            <a:off x="179512" y="4129916"/>
            <a:ext cx="1512168" cy="523220"/>
          </a:xfrm>
          <a:prstGeom prst="rect">
            <a:avLst/>
          </a:prstGeom>
          <a:noFill/>
        </p:spPr>
        <p:txBody>
          <a:bodyPr wrap="square" rtlCol="0">
            <a:spAutoFit/>
          </a:bodyPr>
          <a:lstStyle/>
          <a:p>
            <a:pPr algn="ctr"/>
            <a:r>
              <a:rPr lang="es-PE" sz="1400" b="1" dirty="0" smtClean="0">
                <a:solidFill>
                  <a:srgbClr val="C00000"/>
                </a:solidFill>
              </a:rPr>
              <a:t>Plataforma de </a:t>
            </a:r>
          </a:p>
          <a:p>
            <a:pPr algn="ctr"/>
            <a:r>
              <a:rPr lang="es-PE" sz="1400" b="1" dirty="0" err="1" smtClean="0">
                <a:solidFill>
                  <a:srgbClr val="C00000"/>
                </a:solidFill>
              </a:rPr>
              <a:t>co-aprendizagem</a:t>
            </a:r>
            <a:endParaRPr lang="es-PE" sz="1400" b="1" dirty="0">
              <a:solidFill>
                <a:srgbClr val="C00000"/>
              </a:solidFill>
            </a:endParaRPr>
          </a:p>
        </p:txBody>
      </p:sp>
      <p:sp>
        <p:nvSpPr>
          <p:cNvPr id="20" name="Oval 19"/>
          <p:cNvSpPr/>
          <p:nvPr/>
        </p:nvSpPr>
        <p:spPr>
          <a:xfrm>
            <a:off x="7020272" y="4005064"/>
            <a:ext cx="1512168" cy="792088"/>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21" name="TextBox 20"/>
          <p:cNvSpPr txBox="1"/>
          <p:nvPr/>
        </p:nvSpPr>
        <p:spPr>
          <a:xfrm>
            <a:off x="7020272" y="4129916"/>
            <a:ext cx="1512168" cy="523220"/>
          </a:xfrm>
          <a:prstGeom prst="rect">
            <a:avLst/>
          </a:prstGeom>
          <a:noFill/>
        </p:spPr>
        <p:txBody>
          <a:bodyPr wrap="square" rtlCol="0">
            <a:spAutoFit/>
          </a:bodyPr>
          <a:lstStyle/>
          <a:p>
            <a:pPr algn="ctr"/>
            <a:r>
              <a:rPr lang="es-PE" sz="1400" b="1" dirty="0" smtClean="0">
                <a:solidFill>
                  <a:srgbClr val="C00000"/>
                </a:solidFill>
              </a:rPr>
              <a:t>Plataforma de </a:t>
            </a:r>
          </a:p>
          <a:p>
            <a:pPr algn="ctr"/>
            <a:r>
              <a:rPr lang="es-PE" sz="1400" b="1" dirty="0" err="1" smtClean="0">
                <a:solidFill>
                  <a:srgbClr val="C00000"/>
                </a:solidFill>
              </a:rPr>
              <a:t>co</a:t>
            </a:r>
            <a:r>
              <a:rPr lang="es-PE" sz="1400" b="1" dirty="0" smtClean="0">
                <a:solidFill>
                  <a:srgbClr val="C00000"/>
                </a:solidFill>
              </a:rPr>
              <a:t>-aprendizaje</a:t>
            </a:r>
            <a:endParaRPr lang="es-PE" sz="1400" b="1" dirty="0">
              <a:solidFill>
                <a:srgbClr val="C00000"/>
              </a:solidFill>
            </a:endParaRPr>
          </a:p>
        </p:txBody>
      </p:sp>
      <p:sp>
        <p:nvSpPr>
          <p:cNvPr id="24" name="Rectangle 23"/>
          <p:cNvSpPr/>
          <p:nvPr/>
        </p:nvSpPr>
        <p:spPr>
          <a:xfrm>
            <a:off x="4644008" y="620688"/>
            <a:ext cx="1800200" cy="9366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25" name="TextBox 24"/>
          <p:cNvSpPr txBox="1"/>
          <p:nvPr/>
        </p:nvSpPr>
        <p:spPr>
          <a:xfrm>
            <a:off x="4644008" y="603265"/>
            <a:ext cx="1800200" cy="1169551"/>
          </a:xfrm>
          <a:prstGeom prst="rect">
            <a:avLst/>
          </a:prstGeom>
          <a:noFill/>
        </p:spPr>
        <p:txBody>
          <a:bodyPr wrap="square" rtlCol="0">
            <a:spAutoFit/>
          </a:bodyPr>
          <a:lstStyle/>
          <a:p>
            <a:r>
              <a:rPr lang="es-PE" sz="1400" b="1" dirty="0" smtClean="0"/>
              <a:t>Modelización</a:t>
            </a:r>
          </a:p>
          <a:p>
            <a:r>
              <a:rPr lang="es-PE" sz="1400" i="1" dirty="0" smtClean="0"/>
              <a:t>. 3 </a:t>
            </a:r>
            <a:r>
              <a:rPr lang="es-PE" sz="1400" i="1" dirty="0" err="1" smtClean="0"/>
              <a:t>UDs</a:t>
            </a:r>
            <a:endParaRPr lang="es-PE" sz="1400" i="1" dirty="0" smtClean="0"/>
          </a:p>
          <a:p>
            <a:r>
              <a:rPr lang="es-PE" sz="1400" dirty="0" smtClean="0"/>
              <a:t>. Modelización biofísica</a:t>
            </a:r>
          </a:p>
          <a:p>
            <a:r>
              <a:rPr lang="es-PE" sz="1400" dirty="0" smtClean="0"/>
              <a:t>. </a:t>
            </a:r>
            <a:r>
              <a:rPr lang="es-PE" sz="1400" dirty="0" err="1" smtClean="0"/>
              <a:t>Mgmt</a:t>
            </a:r>
            <a:r>
              <a:rPr lang="es-PE" sz="1400" dirty="0" smtClean="0"/>
              <a:t> swing </a:t>
            </a:r>
            <a:r>
              <a:rPr lang="es-PE" sz="1400" dirty="0" err="1" smtClean="0"/>
              <a:t>potent</a:t>
            </a:r>
            <a:r>
              <a:rPr lang="es-PE" sz="1400" dirty="0" smtClean="0"/>
              <a:t>.</a:t>
            </a:r>
            <a:endParaRPr lang="es-PE" sz="1400" dirty="0"/>
          </a:p>
        </p:txBody>
      </p:sp>
      <p:sp>
        <p:nvSpPr>
          <p:cNvPr id="26" name="TextBox 25"/>
          <p:cNvSpPr txBox="1"/>
          <p:nvPr/>
        </p:nvSpPr>
        <p:spPr>
          <a:xfrm>
            <a:off x="3347864" y="1844824"/>
            <a:ext cx="2520280" cy="307777"/>
          </a:xfrm>
          <a:prstGeom prst="rect">
            <a:avLst/>
          </a:prstGeom>
          <a:noFill/>
        </p:spPr>
        <p:txBody>
          <a:bodyPr wrap="square" rtlCol="0">
            <a:spAutoFit/>
          </a:bodyPr>
          <a:lstStyle/>
          <a:p>
            <a:r>
              <a:rPr lang="es-PE" sz="1400" b="1" dirty="0" smtClean="0"/>
              <a:t>Medios de vida </a:t>
            </a:r>
            <a:r>
              <a:rPr lang="es-PE" sz="1400" b="1" dirty="0" err="1" smtClean="0"/>
              <a:t>resilientes</a:t>
            </a:r>
            <a:r>
              <a:rPr lang="es-PE" sz="1400" b="1" dirty="0" smtClean="0"/>
              <a:t> </a:t>
            </a:r>
          </a:p>
        </p:txBody>
      </p:sp>
      <p:sp>
        <p:nvSpPr>
          <p:cNvPr id="27" name="Rectangle 26"/>
          <p:cNvSpPr/>
          <p:nvPr/>
        </p:nvSpPr>
        <p:spPr>
          <a:xfrm>
            <a:off x="3419872" y="2276872"/>
            <a:ext cx="936104" cy="666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28" name="TextBox 27"/>
          <p:cNvSpPr txBox="1"/>
          <p:nvPr/>
        </p:nvSpPr>
        <p:spPr>
          <a:xfrm>
            <a:off x="3419872" y="2258288"/>
            <a:ext cx="1332148" cy="523220"/>
          </a:xfrm>
          <a:prstGeom prst="rect">
            <a:avLst/>
          </a:prstGeom>
          <a:noFill/>
        </p:spPr>
        <p:txBody>
          <a:bodyPr wrap="square" rtlCol="0">
            <a:spAutoFit/>
          </a:bodyPr>
          <a:lstStyle/>
          <a:p>
            <a:r>
              <a:rPr lang="es-PE" sz="1400" b="1" dirty="0" smtClean="0"/>
              <a:t>Encuesta </a:t>
            </a:r>
          </a:p>
          <a:p>
            <a:r>
              <a:rPr lang="es-PE" sz="1400" i="1" dirty="0" smtClean="0"/>
              <a:t>300 hogares</a:t>
            </a:r>
          </a:p>
        </p:txBody>
      </p:sp>
      <p:sp>
        <p:nvSpPr>
          <p:cNvPr id="29" name="Rectangle 28"/>
          <p:cNvSpPr/>
          <p:nvPr/>
        </p:nvSpPr>
        <p:spPr>
          <a:xfrm>
            <a:off x="4644008" y="2276872"/>
            <a:ext cx="1260140" cy="68407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30" name="TextBox 29"/>
          <p:cNvSpPr txBox="1"/>
          <p:nvPr/>
        </p:nvSpPr>
        <p:spPr>
          <a:xfrm>
            <a:off x="4644008" y="2276872"/>
            <a:ext cx="1260140" cy="738664"/>
          </a:xfrm>
          <a:prstGeom prst="rect">
            <a:avLst/>
          </a:prstGeom>
          <a:noFill/>
        </p:spPr>
        <p:txBody>
          <a:bodyPr wrap="square" rtlCol="0">
            <a:spAutoFit/>
          </a:bodyPr>
          <a:lstStyle/>
          <a:p>
            <a:r>
              <a:rPr lang="es-PE" sz="1400" b="1" dirty="0" smtClean="0"/>
              <a:t>Entrevistas  a profundidad</a:t>
            </a:r>
          </a:p>
          <a:p>
            <a:r>
              <a:rPr lang="es-PE" sz="1400" i="1" dirty="0" smtClean="0"/>
              <a:t>. 30 hogares</a:t>
            </a:r>
            <a:endParaRPr lang="es-PE" sz="1400" dirty="0"/>
          </a:p>
        </p:txBody>
      </p:sp>
      <p:sp>
        <p:nvSpPr>
          <p:cNvPr id="31" name="Rectangle 30"/>
          <p:cNvSpPr/>
          <p:nvPr/>
        </p:nvSpPr>
        <p:spPr>
          <a:xfrm>
            <a:off x="3347864" y="3429000"/>
            <a:ext cx="2664296" cy="6480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32" name="TextBox 31"/>
          <p:cNvSpPr txBox="1"/>
          <p:nvPr/>
        </p:nvSpPr>
        <p:spPr>
          <a:xfrm>
            <a:off x="3347864" y="3429000"/>
            <a:ext cx="2664296" cy="738664"/>
          </a:xfrm>
          <a:prstGeom prst="rect">
            <a:avLst/>
          </a:prstGeom>
          <a:noFill/>
        </p:spPr>
        <p:txBody>
          <a:bodyPr wrap="square" rtlCol="0">
            <a:spAutoFit/>
          </a:bodyPr>
          <a:lstStyle/>
          <a:p>
            <a:r>
              <a:rPr lang="es-PE" sz="1400" b="1" dirty="0" smtClean="0"/>
              <a:t>Políticas, instituciones y mercados</a:t>
            </a:r>
          </a:p>
          <a:p>
            <a:r>
              <a:rPr lang="es-PE" sz="1400" i="1" dirty="0" smtClean="0"/>
              <a:t>. Entrevistas </a:t>
            </a:r>
            <a:r>
              <a:rPr lang="es-PE" sz="1400" i="1" dirty="0" smtClean="0"/>
              <a:t>claves</a:t>
            </a:r>
            <a:r>
              <a:rPr lang="es-PE" sz="1400" i="1" dirty="0" smtClean="0"/>
              <a:t>, grupos </a:t>
            </a:r>
            <a:r>
              <a:rPr lang="es-PE" sz="1400" i="1" dirty="0" smtClean="0"/>
              <a:t>focales</a:t>
            </a:r>
            <a:endParaRPr lang="es-PE" sz="1400" i="1" dirty="0" smtClean="0"/>
          </a:p>
        </p:txBody>
      </p:sp>
      <p:sp>
        <p:nvSpPr>
          <p:cNvPr id="33" name="Rectangle 32"/>
          <p:cNvSpPr/>
          <p:nvPr/>
        </p:nvSpPr>
        <p:spPr>
          <a:xfrm>
            <a:off x="6588224" y="1880246"/>
            <a:ext cx="1440160" cy="1260722"/>
          </a:xfrm>
          <a:prstGeom prst="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34" name="TextBox 33"/>
          <p:cNvSpPr txBox="1"/>
          <p:nvPr/>
        </p:nvSpPr>
        <p:spPr>
          <a:xfrm>
            <a:off x="6588224" y="1935412"/>
            <a:ext cx="1584176" cy="1169551"/>
          </a:xfrm>
          <a:prstGeom prst="rect">
            <a:avLst/>
          </a:prstGeom>
          <a:noFill/>
        </p:spPr>
        <p:txBody>
          <a:bodyPr vert="horz" wrap="square" rtlCol="0">
            <a:spAutoFit/>
          </a:bodyPr>
          <a:lstStyle/>
          <a:p>
            <a:r>
              <a:rPr lang="es-PE" sz="1400" b="1" dirty="0" smtClean="0"/>
              <a:t>Análisis integrada</a:t>
            </a:r>
          </a:p>
          <a:p>
            <a:endParaRPr lang="es-PE" sz="1400" i="1" dirty="0" smtClean="0"/>
          </a:p>
          <a:p>
            <a:r>
              <a:rPr lang="es-PE" sz="1400" dirty="0" smtClean="0"/>
              <a:t>. Opciones  por contexto</a:t>
            </a:r>
          </a:p>
          <a:p>
            <a:r>
              <a:rPr lang="es-PE" sz="1400" dirty="0" smtClean="0"/>
              <a:t>. Escalamiento</a:t>
            </a:r>
            <a:endParaRPr lang="es-PE" sz="1400" dirty="0"/>
          </a:p>
        </p:txBody>
      </p:sp>
      <p:cxnSp>
        <p:nvCxnSpPr>
          <p:cNvPr id="36" name="Straight Arrow Connector 35"/>
          <p:cNvCxnSpPr/>
          <p:nvPr/>
        </p:nvCxnSpPr>
        <p:spPr>
          <a:xfrm flipV="1">
            <a:off x="2607823" y="836712"/>
            <a:ext cx="668033" cy="798274"/>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6136215" y="3306080"/>
            <a:ext cx="452009" cy="34513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607824" y="1961838"/>
            <a:ext cx="668032" cy="243027"/>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2607823" y="2371243"/>
            <a:ext cx="668033" cy="1201773"/>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2483769" y="2943528"/>
            <a:ext cx="298011" cy="936684"/>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6127265" y="2510607"/>
            <a:ext cx="410917" cy="3024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6538182" y="1089030"/>
            <a:ext cx="256085" cy="68378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7380312" y="3270074"/>
            <a:ext cx="226004" cy="73499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1369767" y="5861696"/>
            <a:ext cx="452009"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4336015" y="2492896"/>
            <a:ext cx="307993"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7740352" y="4856206"/>
            <a:ext cx="0" cy="372994"/>
          </a:xfrm>
          <a:prstGeom prst="straightConnector1">
            <a:avLst/>
          </a:prstGeom>
          <a:ln w="28575">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flipV="1">
            <a:off x="2843808" y="4856206"/>
            <a:ext cx="0" cy="372994"/>
          </a:xfrm>
          <a:prstGeom prst="straightConnector1">
            <a:avLst/>
          </a:prstGeom>
          <a:ln w="28575">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V="1">
            <a:off x="899592" y="4856206"/>
            <a:ext cx="0" cy="372994"/>
          </a:xfrm>
          <a:prstGeom prst="straightConnector1">
            <a:avLst/>
          </a:prstGeom>
          <a:ln w="28575">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2339752" y="6021288"/>
            <a:ext cx="6624736" cy="677568"/>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1" name="TextBox 70"/>
          <p:cNvSpPr txBox="1"/>
          <p:nvPr/>
        </p:nvSpPr>
        <p:spPr>
          <a:xfrm>
            <a:off x="1907704" y="5229200"/>
            <a:ext cx="6624736" cy="738664"/>
          </a:xfrm>
          <a:prstGeom prst="rect">
            <a:avLst/>
          </a:prstGeom>
          <a:noFill/>
        </p:spPr>
        <p:txBody>
          <a:bodyPr wrap="square" rtlCol="0">
            <a:spAutoFit/>
          </a:bodyPr>
          <a:lstStyle/>
          <a:p>
            <a:r>
              <a:rPr lang="es-PE" sz="1400" b="1" dirty="0" smtClean="0"/>
              <a:t>Adaptación y escalamiento</a:t>
            </a:r>
          </a:p>
          <a:p>
            <a:r>
              <a:rPr lang="es-PE" sz="1400" i="1" dirty="0" smtClean="0"/>
              <a:t>. 15-20 nuevas Unidades Demostrativas (</a:t>
            </a:r>
            <a:r>
              <a:rPr lang="es-PE" sz="1400" i="1" dirty="0" err="1" smtClean="0"/>
              <a:t>Uds</a:t>
            </a:r>
            <a:r>
              <a:rPr lang="es-PE" sz="1400" i="1" dirty="0" smtClean="0"/>
              <a:t>)</a:t>
            </a:r>
          </a:p>
          <a:p>
            <a:r>
              <a:rPr lang="es-PE" sz="1400" dirty="0" smtClean="0"/>
              <a:t>. Capacitación, </a:t>
            </a:r>
            <a:r>
              <a:rPr lang="es-PE" sz="1400" dirty="0" err="1" smtClean="0"/>
              <a:t>co</a:t>
            </a:r>
            <a:r>
              <a:rPr lang="es-PE" sz="1400" dirty="0" smtClean="0"/>
              <a:t>-diseño, implementación, asistencia técnica, aprendizaje</a:t>
            </a:r>
            <a:endParaRPr lang="es-PE" sz="1400" dirty="0"/>
          </a:p>
        </p:txBody>
      </p:sp>
      <p:sp>
        <p:nvSpPr>
          <p:cNvPr id="73" name="Rectangle 72"/>
          <p:cNvSpPr/>
          <p:nvPr/>
        </p:nvSpPr>
        <p:spPr>
          <a:xfrm>
            <a:off x="2411760" y="6093296"/>
            <a:ext cx="792088" cy="533552"/>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4" name="Rectangle 73"/>
          <p:cNvSpPr/>
          <p:nvPr/>
        </p:nvSpPr>
        <p:spPr>
          <a:xfrm>
            <a:off x="3583849" y="6093296"/>
            <a:ext cx="5236623" cy="533552"/>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75" name="Straight Arrow Connector 74"/>
          <p:cNvCxnSpPr/>
          <p:nvPr/>
        </p:nvCxnSpPr>
        <p:spPr>
          <a:xfrm>
            <a:off x="3203848" y="6338816"/>
            <a:ext cx="307993"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2382672" y="6093296"/>
            <a:ext cx="893184" cy="523220"/>
          </a:xfrm>
          <a:prstGeom prst="rect">
            <a:avLst/>
          </a:prstGeom>
          <a:noFill/>
        </p:spPr>
        <p:txBody>
          <a:bodyPr wrap="square" rtlCol="0">
            <a:spAutoFit/>
          </a:bodyPr>
          <a:lstStyle/>
          <a:p>
            <a:r>
              <a:rPr lang="es-PE" sz="1400" b="1" dirty="0" smtClean="0"/>
              <a:t>Línea base</a:t>
            </a:r>
            <a:endParaRPr lang="es-PE" sz="1400" b="1" i="1" dirty="0" smtClean="0"/>
          </a:p>
        </p:txBody>
      </p:sp>
      <p:sp>
        <p:nvSpPr>
          <p:cNvPr id="80" name="TextBox 79"/>
          <p:cNvSpPr txBox="1"/>
          <p:nvPr/>
        </p:nvSpPr>
        <p:spPr>
          <a:xfrm>
            <a:off x="3583849" y="6093296"/>
            <a:ext cx="5164615" cy="523220"/>
          </a:xfrm>
          <a:prstGeom prst="rect">
            <a:avLst/>
          </a:prstGeom>
          <a:noFill/>
        </p:spPr>
        <p:txBody>
          <a:bodyPr wrap="square" rtlCol="0">
            <a:spAutoFit/>
          </a:bodyPr>
          <a:lstStyle/>
          <a:p>
            <a:r>
              <a:rPr lang="es-PE" sz="1400" b="1" dirty="0" smtClean="0"/>
              <a:t>. Monitoreo</a:t>
            </a:r>
            <a:r>
              <a:rPr lang="es-PE" sz="1400" dirty="0" smtClean="0"/>
              <a:t> (indicadores de resultados)</a:t>
            </a:r>
            <a:endParaRPr lang="es-PE" sz="1400" b="1" dirty="0" smtClean="0"/>
          </a:p>
          <a:p>
            <a:r>
              <a:rPr lang="es-PE" sz="1400" b="1" dirty="0" smtClean="0"/>
              <a:t>. Factores de adopción e innovación</a:t>
            </a:r>
          </a:p>
        </p:txBody>
      </p:sp>
      <p:sp>
        <p:nvSpPr>
          <p:cNvPr id="87" name="TextBox 86"/>
          <p:cNvSpPr txBox="1"/>
          <p:nvPr/>
        </p:nvSpPr>
        <p:spPr>
          <a:xfrm>
            <a:off x="899592" y="4851415"/>
            <a:ext cx="1152128" cy="276999"/>
          </a:xfrm>
          <a:prstGeom prst="rect">
            <a:avLst/>
          </a:prstGeom>
          <a:noFill/>
        </p:spPr>
        <p:txBody>
          <a:bodyPr wrap="square" rtlCol="0">
            <a:spAutoFit/>
          </a:bodyPr>
          <a:lstStyle/>
          <a:p>
            <a:r>
              <a:rPr lang="es-PE" sz="1200" i="1" dirty="0" smtClean="0"/>
              <a:t>Octubre 2017</a:t>
            </a:r>
            <a:endParaRPr lang="es-PE" sz="1200" i="1" dirty="0"/>
          </a:p>
        </p:txBody>
      </p:sp>
      <p:sp>
        <p:nvSpPr>
          <p:cNvPr id="88" name="TextBox 87"/>
          <p:cNvSpPr txBox="1"/>
          <p:nvPr/>
        </p:nvSpPr>
        <p:spPr>
          <a:xfrm>
            <a:off x="2843808" y="4869160"/>
            <a:ext cx="1008112" cy="276999"/>
          </a:xfrm>
          <a:prstGeom prst="rect">
            <a:avLst/>
          </a:prstGeom>
          <a:noFill/>
        </p:spPr>
        <p:txBody>
          <a:bodyPr wrap="square" rtlCol="0">
            <a:spAutoFit/>
          </a:bodyPr>
          <a:lstStyle/>
          <a:p>
            <a:r>
              <a:rPr lang="es-PE" sz="1200" i="1" dirty="0" smtClean="0"/>
              <a:t>Marzo 2018</a:t>
            </a:r>
            <a:endParaRPr lang="es-PE" sz="1200" i="1" dirty="0"/>
          </a:p>
        </p:txBody>
      </p:sp>
      <p:sp>
        <p:nvSpPr>
          <p:cNvPr id="89" name="TextBox 88"/>
          <p:cNvSpPr txBox="1"/>
          <p:nvPr/>
        </p:nvSpPr>
        <p:spPr>
          <a:xfrm>
            <a:off x="7740352" y="4869160"/>
            <a:ext cx="1008112" cy="276999"/>
          </a:xfrm>
          <a:prstGeom prst="rect">
            <a:avLst/>
          </a:prstGeom>
          <a:noFill/>
        </p:spPr>
        <p:txBody>
          <a:bodyPr wrap="square" rtlCol="0">
            <a:spAutoFit/>
          </a:bodyPr>
          <a:lstStyle/>
          <a:p>
            <a:r>
              <a:rPr lang="es-PE" sz="1200" i="1" dirty="0" smtClean="0"/>
              <a:t>Enero 2019</a:t>
            </a:r>
            <a:endParaRPr lang="es-PE" sz="1200" i="1" dirty="0"/>
          </a:p>
        </p:txBody>
      </p:sp>
      <p:cxnSp>
        <p:nvCxnSpPr>
          <p:cNvPr id="55" name="Straight Arrow Connector 54"/>
          <p:cNvCxnSpPr/>
          <p:nvPr/>
        </p:nvCxnSpPr>
        <p:spPr>
          <a:xfrm flipV="1">
            <a:off x="5076056" y="4054536"/>
            <a:ext cx="0" cy="1162670"/>
          </a:xfrm>
          <a:prstGeom prst="straightConnector1">
            <a:avLst/>
          </a:prstGeom>
          <a:ln w="28575">
            <a:solidFill>
              <a:srgbClr val="C0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323528" y="332656"/>
            <a:ext cx="432048"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98088" y="131380"/>
            <a:ext cx="966931" cy="369332"/>
          </a:xfrm>
          <a:prstGeom prst="rect">
            <a:avLst/>
          </a:prstGeom>
          <a:noFill/>
        </p:spPr>
        <p:txBody>
          <a:bodyPr wrap="none" rtlCol="0">
            <a:spAutoFit/>
          </a:bodyPr>
          <a:lstStyle/>
          <a:p>
            <a:r>
              <a:rPr lang="es-PE" dirty="0" smtClean="0"/>
              <a:t>insumos</a:t>
            </a:r>
            <a:endParaRPr lang="es-PE" dirty="0"/>
          </a:p>
        </p:txBody>
      </p:sp>
      <p:sp>
        <p:nvSpPr>
          <p:cNvPr id="59" name="TextBox 58"/>
          <p:cNvSpPr txBox="1"/>
          <p:nvPr/>
        </p:nvSpPr>
        <p:spPr>
          <a:xfrm>
            <a:off x="5508103" y="4869160"/>
            <a:ext cx="1286163" cy="276999"/>
          </a:xfrm>
          <a:prstGeom prst="rect">
            <a:avLst/>
          </a:prstGeom>
          <a:noFill/>
        </p:spPr>
        <p:txBody>
          <a:bodyPr wrap="square" rtlCol="0">
            <a:spAutoFit/>
          </a:bodyPr>
          <a:lstStyle/>
          <a:p>
            <a:r>
              <a:rPr lang="es-PE" sz="1200" i="1" dirty="0" smtClean="0"/>
              <a:t>Septiembre 2018</a:t>
            </a:r>
            <a:endParaRPr lang="es-PE" sz="1200" i="1" dirty="0"/>
          </a:p>
        </p:txBody>
      </p:sp>
      <p:cxnSp>
        <p:nvCxnSpPr>
          <p:cNvPr id="61" name="Straight Arrow Connector 60"/>
          <p:cNvCxnSpPr/>
          <p:nvPr/>
        </p:nvCxnSpPr>
        <p:spPr>
          <a:xfrm flipV="1">
            <a:off x="6935248" y="3212976"/>
            <a:ext cx="0" cy="1969668"/>
          </a:xfrm>
          <a:prstGeom prst="straightConnector1">
            <a:avLst/>
          </a:prstGeom>
          <a:ln w="28575">
            <a:solidFill>
              <a:srgbClr val="C000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179512" y="4005064"/>
            <a:ext cx="1512168" cy="792088"/>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69" name="TextBox 68"/>
          <p:cNvSpPr txBox="1"/>
          <p:nvPr/>
        </p:nvSpPr>
        <p:spPr>
          <a:xfrm>
            <a:off x="179512" y="4149080"/>
            <a:ext cx="1512168" cy="523220"/>
          </a:xfrm>
          <a:prstGeom prst="rect">
            <a:avLst/>
          </a:prstGeom>
          <a:noFill/>
        </p:spPr>
        <p:txBody>
          <a:bodyPr wrap="square" rtlCol="0">
            <a:spAutoFit/>
          </a:bodyPr>
          <a:lstStyle/>
          <a:p>
            <a:pPr algn="ctr"/>
            <a:r>
              <a:rPr lang="es-PE" sz="1400" b="1" dirty="0" smtClean="0">
                <a:solidFill>
                  <a:srgbClr val="C00000"/>
                </a:solidFill>
              </a:rPr>
              <a:t>Plataforma de </a:t>
            </a:r>
          </a:p>
          <a:p>
            <a:pPr algn="ctr"/>
            <a:r>
              <a:rPr lang="es-PE" sz="1400" b="1" dirty="0" err="1" smtClean="0">
                <a:solidFill>
                  <a:srgbClr val="C00000"/>
                </a:solidFill>
              </a:rPr>
              <a:t>co</a:t>
            </a:r>
            <a:r>
              <a:rPr lang="es-PE" sz="1400" b="1" dirty="0" smtClean="0">
                <a:solidFill>
                  <a:srgbClr val="C00000"/>
                </a:solidFill>
              </a:rPr>
              <a:t>-aprendizaje</a:t>
            </a:r>
            <a:endParaRPr lang="es-PE" sz="1400" b="1" dirty="0">
              <a:solidFill>
                <a:srgbClr val="C00000"/>
              </a:solidFill>
            </a:endParaRPr>
          </a:p>
        </p:txBody>
      </p:sp>
      <p:sp>
        <p:nvSpPr>
          <p:cNvPr id="72" name="Rectangle 71"/>
          <p:cNvSpPr/>
          <p:nvPr/>
        </p:nvSpPr>
        <p:spPr>
          <a:xfrm flipV="1">
            <a:off x="323528" y="567844"/>
            <a:ext cx="432048" cy="124852"/>
          </a:xfrm>
          <a:prstGeom prst="rect">
            <a:avLst/>
          </a:prstGeom>
          <a:pattFill prst="ltUpDiag">
            <a:fgClr>
              <a:srgbClr val="C00000"/>
            </a:fgClr>
            <a:bgClr>
              <a:schemeClr val="bg1"/>
            </a:bgClr>
          </a:patt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6" name="TextBox 75"/>
          <p:cNvSpPr txBox="1"/>
          <p:nvPr/>
        </p:nvSpPr>
        <p:spPr>
          <a:xfrm>
            <a:off x="828381" y="404664"/>
            <a:ext cx="1562479" cy="369332"/>
          </a:xfrm>
          <a:prstGeom prst="rect">
            <a:avLst/>
          </a:prstGeom>
          <a:noFill/>
        </p:spPr>
        <p:txBody>
          <a:bodyPr wrap="none" rtlCol="0">
            <a:spAutoFit/>
          </a:bodyPr>
          <a:lstStyle/>
          <a:p>
            <a:r>
              <a:rPr lang="es-PE" dirty="0" err="1" smtClean="0"/>
              <a:t>co</a:t>
            </a:r>
            <a:r>
              <a:rPr lang="es-PE" dirty="0" smtClean="0"/>
              <a:t>-aprendizaje</a:t>
            </a:r>
            <a:endParaRPr lang="es-PE" dirty="0"/>
          </a:p>
        </p:txBody>
      </p:sp>
    </p:spTree>
    <p:extLst>
      <p:ext uri="{BB962C8B-B14F-4D97-AF65-F5344CB8AC3E}">
        <p14:creationId xmlns:p14="http://schemas.microsoft.com/office/powerpoint/2010/main" val="24011405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7570"/>
            <a:ext cx="8229600" cy="1143000"/>
          </a:xfrm>
        </p:spPr>
        <p:txBody>
          <a:bodyPr>
            <a:normAutofit/>
          </a:bodyPr>
          <a:lstStyle/>
          <a:p>
            <a:r>
              <a:rPr lang="es-PE" sz="4000" dirty="0" smtClean="0"/>
              <a:t>Preguntas de investigación</a:t>
            </a:r>
            <a:endParaRPr lang="es-PE" sz="4000" dirty="0"/>
          </a:p>
        </p:txBody>
      </p:sp>
      <p:sp>
        <p:nvSpPr>
          <p:cNvPr id="7" name="Content Placeholder 6"/>
          <p:cNvSpPr>
            <a:spLocks noGrp="1"/>
          </p:cNvSpPr>
          <p:nvPr>
            <p:ph idx="1"/>
          </p:nvPr>
        </p:nvSpPr>
        <p:spPr/>
        <p:txBody>
          <a:bodyPr>
            <a:normAutofit/>
          </a:bodyPr>
          <a:lstStyle/>
          <a:p>
            <a:r>
              <a:rPr lang="es-PE" sz="2400" dirty="0" smtClean="0"/>
              <a:t>¿ Cuál es la influencia de los diferentes tipos de </a:t>
            </a:r>
            <a:r>
              <a:rPr lang="es-PE" sz="2400" dirty="0" err="1" smtClean="0"/>
              <a:t>SAFs</a:t>
            </a:r>
            <a:r>
              <a:rPr lang="es-PE" sz="2400" dirty="0" smtClean="0"/>
              <a:t> en los medios de vida de los agricultores familiares (ingresos, seguridad alimentaria alimentar, etc.)?</a:t>
            </a:r>
          </a:p>
          <a:p>
            <a:r>
              <a:rPr lang="es-PE" sz="2400" dirty="0" smtClean="0"/>
              <a:t>¿ Cuán </a:t>
            </a:r>
            <a:r>
              <a:rPr lang="es-PE" sz="2400" dirty="0" smtClean="0"/>
              <a:t>inclusivo son los diferentes tipos de </a:t>
            </a:r>
            <a:r>
              <a:rPr lang="es-PE" sz="2400" dirty="0" err="1" smtClean="0"/>
              <a:t>SAFs</a:t>
            </a:r>
            <a:r>
              <a:rPr lang="es-PE" sz="2400" dirty="0" smtClean="0"/>
              <a:t> (g</a:t>
            </a:r>
            <a:r>
              <a:rPr lang="de-CH" sz="2400" dirty="0" smtClean="0"/>
              <a:t>é</a:t>
            </a:r>
            <a:r>
              <a:rPr lang="es-PE" sz="2400" dirty="0" err="1" smtClean="0"/>
              <a:t>nero</a:t>
            </a:r>
            <a:r>
              <a:rPr lang="es-PE" sz="2400" dirty="0" smtClean="0"/>
              <a:t>, edad, condici</a:t>
            </a:r>
            <a:r>
              <a:rPr lang="es-PE" sz="2400" dirty="0" smtClean="0"/>
              <a:t>ón socioeconómica</a:t>
            </a:r>
            <a:r>
              <a:rPr lang="es-PE" sz="2400" dirty="0" smtClean="0"/>
              <a:t>, etc.)?</a:t>
            </a:r>
          </a:p>
          <a:p>
            <a:r>
              <a:rPr lang="es-PE" sz="2400" dirty="0" smtClean="0"/>
              <a:t>¿ Cuál es la</a:t>
            </a:r>
            <a:r>
              <a:rPr lang="es-PE" sz="2400" dirty="0" smtClean="0"/>
              <a:t> contribución de los diferentes tipos de </a:t>
            </a:r>
            <a:r>
              <a:rPr lang="es-PE" sz="2400" dirty="0" err="1" smtClean="0"/>
              <a:t>SAFs</a:t>
            </a:r>
            <a:r>
              <a:rPr lang="es-PE" sz="2400" dirty="0" smtClean="0"/>
              <a:t> a la resiliencia de los medios de vida de  los agricultores familiares (cambio climático, fluctuaciones de mercado, cambios de políticas, etc.)?</a:t>
            </a:r>
          </a:p>
          <a:p>
            <a:r>
              <a:rPr lang="es-PE" sz="2400" dirty="0" smtClean="0"/>
              <a:t>¿ Cuáles son las</a:t>
            </a:r>
            <a:r>
              <a:rPr lang="es-PE" sz="2400" dirty="0" smtClean="0"/>
              <a:t> preferencias y las aspiraciones de los varios miembros de los hogares respecto a los diferentes </a:t>
            </a:r>
            <a:r>
              <a:rPr lang="es-PE" sz="2400" dirty="0" err="1" smtClean="0"/>
              <a:t>SAFs</a:t>
            </a:r>
            <a:r>
              <a:rPr lang="es-PE" sz="2400" dirty="0" smtClean="0"/>
              <a:t>?</a:t>
            </a:r>
            <a:endParaRPr lang="es-PE" sz="2400" dirty="0"/>
          </a:p>
        </p:txBody>
      </p:sp>
    </p:spTree>
    <p:extLst>
      <p:ext uri="{BB962C8B-B14F-4D97-AF65-F5344CB8AC3E}">
        <p14:creationId xmlns:p14="http://schemas.microsoft.com/office/powerpoint/2010/main" val="2660384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PE" dirty="0" smtClean="0"/>
              <a:t>Encuesta a hogares</a:t>
            </a:r>
            <a:endParaRPr lang="es-PE" dirty="0"/>
          </a:p>
        </p:txBody>
      </p:sp>
      <p:sp>
        <p:nvSpPr>
          <p:cNvPr id="4" name="Marcador de contenido 3"/>
          <p:cNvSpPr>
            <a:spLocks noGrp="1"/>
          </p:cNvSpPr>
          <p:nvPr>
            <p:ph sz="half" idx="1"/>
          </p:nvPr>
        </p:nvSpPr>
        <p:spPr/>
        <p:txBody>
          <a:bodyPr>
            <a:normAutofit/>
          </a:bodyPr>
          <a:lstStyle/>
          <a:p>
            <a:r>
              <a:rPr lang="es-PE" sz="2400" dirty="0" smtClean="0"/>
              <a:t>300 agricultores y sus familias </a:t>
            </a:r>
            <a:r>
              <a:rPr lang="es-PE" sz="2400" dirty="0" smtClean="0"/>
              <a:t>en el</a:t>
            </a:r>
            <a:r>
              <a:rPr lang="es-PE" sz="2400" dirty="0" smtClean="0"/>
              <a:t> área prioritario</a:t>
            </a:r>
          </a:p>
          <a:p>
            <a:r>
              <a:rPr lang="es-PE" sz="2400" dirty="0" smtClean="0"/>
              <a:t>Hogares que representan los diferentes tipos de </a:t>
            </a:r>
            <a:r>
              <a:rPr lang="es-PE" sz="2400" dirty="0" err="1" smtClean="0"/>
              <a:t>SAFs</a:t>
            </a:r>
            <a:r>
              <a:rPr lang="es-PE" sz="2400" dirty="0" smtClean="0"/>
              <a:t> y las categorías de atores sociales</a:t>
            </a:r>
          </a:p>
          <a:p>
            <a:r>
              <a:rPr lang="es-PE" sz="2400" dirty="0" smtClean="0"/>
              <a:t>Entrevistas con esposos y esposas (juntos y separados)</a:t>
            </a:r>
            <a:endParaRPr lang="es-PE" sz="2400" dirty="0"/>
          </a:p>
        </p:txBody>
      </p:sp>
      <p:pic>
        <p:nvPicPr>
          <p:cNvPr id="7" name="Marcador de contenido 6" descr="IMG_2678.JPG"/>
          <p:cNvPicPr>
            <a:picLocks noGrp="1" noChangeAspect="1"/>
          </p:cNvPicPr>
          <p:nvPr>
            <p:ph sz="half" idx="2"/>
          </p:nvPr>
        </p:nvPicPr>
        <p:blipFill>
          <a:blip r:embed="rId2">
            <a:extLst>
              <a:ext uri="{28A0092B-C50C-407E-A947-70E740481C1C}">
                <a14:useLocalDpi xmlns:a14="http://schemas.microsoft.com/office/drawing/2010/main" val="0"/>
              </a:ext>
            </a:extLst>
          </a:blip>
          <a:srcRect l="16538" r="16538"/>
          <a:stretch>
            <a:fillRect/>
          </a:stretch>
        </p:blipFill>
        <p:spPr/>
      </p:pic>
    </p:spTree>
    <p:extLst>
      <p:ext uri="{BB962C8B-B14F-4D97-AF65-F5344CB8AC3E}">
        <p14:creationId xmlns:p14="http://schemas.microsoft.com/office/powerpoint/2010/main" val="21511033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930645" y="0"/>
            <a:ext cx="7270012" cy="6858000"/>
          </a:xfrm>
          <a:prstGeom prst="rect">
            <a:avLst/>
          </a:prstGeom>
        </p:spPr>
      </p:pic>
    </p:spTree>
    <p:extLst>
      <p:ext uri="{BB962C8B-B14F-4D97-AF65-F5344CB8AC3E}">
        <p14:creationId xmlns:p14="http://schemas.microsoft.com/office/powerpoint/2010/main" val="1910350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dirty="0" smtClean="0"/>
              <a:t>Recursos Naturales</a:t>
            </a:r>
            <a:endParaRPr lang="es-PE" dirty="0"/>
          </a:p>
        </p:txBody>
      </p:sp>
      <p:sp>
        <p:nvSpPr>
          <p:cNvPr id="3" name="Marcador de contenido 2"/>
          <p:cNvSpPr>
            <a:spLocks noGrp="1"/>
          </p:cNvSpPr>
          <p:nvPr>
            <p:ph sz="half" idx="1"/>
          </p:nvPr>
        </p:nvSpPr>
        <p:spPr/>
        <p:txBody>
          <a:bodyPr>
            <a:normAutofit fontScale="92500"/>
          </a:bodyPr>
          <a:lstStyle/>
          <a:p>
            <a:r>
              <a:rPr lang="es-PE" dirty="0" smtClean="0"/>
              <a:t>Acceso </a:t>
            </a:r>
            <a:r>
              <a:rPr lang="es-PE" dirty="0" smtClean="0"/>
              <a:t>a la</a:t>
            </a:r>
            <a:r>
              <a:rPr lang="es-PE" dirty="0" smtClean="0"/>
              <a:t> tierra (propiedad, alquiler, etc.)</a:t>
            </a:r>
          </a:p>
          <a:p>
            <a:r>
              <a:rPr lang="es-PE" dirty="0" smtClean="0"/>
              <a:t>Manejo del suelo (área en producción, conservación, etc.)</a:t>
            </a:r>
          </a:p>
          <a:p>
            <a:r>
              <a:rPr lang="es-PE" dirty="0" smtClean="0"/>
              <a:t>Acceso al agua, riego</a:t>
            </a:r>
          </a:p>
          <a:p>
            <a:r>
              <a:rPr lang="es-PE" dirty="0" smtClean="0"/>
              <a:t>Tipos </a:t>
            </a:r>
            <a:r>
              <a:rPr lang="es-PE" dirty="0"/>
              <a:t>y</a:t>
            </a:r>
            <a:r>
              <a:rPr lang="es-PE" dirty="0" smtClean="0"/>
              <a:t> </a:t>
            </a:r>
            <a:r>
              <a:rPr lang="es-PE" dirty="0"/>
              <a:t>c</a:t>
            </a:r>
            <a:r>
              <a:rPr lang="es-PE" dirty="0" smtClean="0"/>
              <a:t>ualidad de solos</a:t>
            </a:r>
          </a:p>
          <a:p>
            <a:r>
              <a:rPr lang="es-PE" dirty="0" smtClean="0"/>
              <a:t>G</a:t>
            </a:r>
            <a:r>
              <a:rPr lang="es-PE" dirty="0" smtClean="0"/>
              <a:t>anado, animales menores</a:t>
            </a:r>
          </a:p>
          <a:p>
            <a:r>
              <a:rPr lang="es-PE" dirty="0" smtClean="0"/>
              <a:t>Etc.</a:t>
            </a:r>
          </a:p>
          <a:p>
            <a:endParaRPr lang="es-PE" dirty="0" smtClean="0"/>
          </a:p>
          <a:p>
            <a:endParaRPr lang="es-PE" dirty="0" smtClean="0"/>
          </a:p>
          <a:p>
            <a:pPr lvl="1"/>
            <a:endParaRPr lang="es-PE" dirty="0"/>
          </a:p>
        </p:txBody>
      </p:sp>
      <p:pic>
        <p:nvPicPr>
          <p:cNvPr id="11" name="Marcador de contenido 10" descr="DSCN0635.JPG"/>
          <p:cNvPicPr>
            <a:picLocks noGrp="1" noChangeAspect="1"/>
          </p:cNvPicPr>
          <p:nvPr>
            <p:ph sz="half" idx="2"/>
          </p:nvPr>
        </p:nvPicPr>
        <p:blipFill>
          <a:blip r:embed="rId2">
            <a:extLst>
              <a:ext uri="{28A0092B-C50C-407E-A947-70E740481C1C}">
                <a14:useLocalDpi xmlns:a14="http://schemas.microsoft.com/office/drawing/2010/main" val="0"/>
              </a:ext>
            </a:extLst>
          </a:blip>
          <a:srcRect t="7975" b="7975"/>
          <a:stretch>
            <a:fillRect/>
          </a:stretch>
        </p:blipFill>
        <p:spPr/>
      </p:pic>
    </p:spTree>
    <p:extLst>
      <p:ext uri="{BB962C8B-B14F-4D97-AF65-F5344CB8AC3E}">
        <p14:creationId xmlns:p14="http://schemas.microsoft.com/office/powerpoint/2010/main" val="2806518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PE" dirty="0" smtClean="0"/>
              <a:t>Recursos Sociales</a:t>
            </a:r>
            <a:endParaRPr lang="es-PE" dirty="0"/>
          </a:p>
        </p:txBody>
      </p:sp>
      <p:sp>
        <p:nvSpPr>
          <p:cNvPr id="6" name="Marcador de contenido 5"/>
          <p:cNvSpPr>
            <a:spLocks noGrp="1"/>
          </p:cNvSpPr>
          <p:nvPr>
            <p:ph sz="half" idx="1"/>
          </p:nvPr>
        </p:nvSpPr>
        <p:spPr/>
        <p:txBody>
          <a:bodyPr>
            <a:normAutofit lnSpcReduction="10000"/>
          </a:bodyPr>
          <a:lstStyle/>
          <a:p>
            <a:r>
              <a:rPr lang="es-PE" dirty="0" smtClean="0"/>
              <a:t>Participación en organizaciones (cooperativas, asociaciones, grupos religiosos, etc.)</a:t>
            </a:r>
          </a:p>
          <a:p>
            <a:r>
              <a:rPr lang="es-PE" dirty="0" smtClean="0"/>
              <a:t>Redes sociales (parentesco, amistades, etc.)</a:t>
            </a:r>
          </a:p>
          <a:p>
            <a:r>
              <a:rPr lang="es-PE" dirty="0" smtClean="0"/>
              <a:t>Mecanismos para enfrentar riesgos e choques</a:t>
            </a:r>
            <a:endParaRPr lang="es-PE" dirty="0" smtClean="0"/>
          </a:p>
        </p:txBody>
      </p:sp>
      <p:pic>
        <p:nvPicPr>
          <p:cNvPr id="12" name="Marcador de contenido 11" descr="DSCN0276.JPG"/>
          <p:cNvPicPr>
            <a:picLocks noGrp="1" noChangeAspect="1"/>
          </p:cNvPicPr>
          <p:nvPr>
            <p:ph sz="half" idx="2"/>
          </p:nvPr>
        </p:nvPicPr>
        <p:blipFill>
          <a:blip r:embed="rId2">
            <a:extLst>
              <a:ext uri="{28A0092B-C50C-407E-A947-70E740481C1C}">
                <a14:useLocalDpi xmlns:a14="http://schemas.microsoft.com/office/drawing/2010/main" val="0"/>
              </a:ext>
            </a:extLst>
          </a:blip>
          <a:srcRect l="16538" r="16538"/>
          <a:stretch>
            <a:fillRect/>
          </a:stretch>
        </p:blipFill>
        <p:spPr/>
      </p:pic>
    </p:spTree>
    <p:extLst>
      <p:ext uri="{BB962C8B-B14F-4D97-AF65-F5344CB8AC3E}">
        <p14:creationId xmlns:p14="http://schemas.microsoft.com/office/powerpoint/2010/main" val="13028839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dirty="0" smtClean="0"/>
              <a:t>Recursos Humanos</a:t>
            </a:r>
            <a:endParaRPr lang="es-PE" dirty="0"/>
          </a:p>
        </p:txBody>
      </p:sp>
      <p:sp>
        <p:nvSpPr>
          <p:cNvPr id="3" name="Marcador de contenido 2"/>
          <p:cNvSpPr>
            <a:spLocks noGrp="1"/>
          </p:cNvSpPr>
          <p:nvPr>
            <p:ph sz="half" idx="1"/>
          </p:nvPr>
        </p:nvSpPr>
        <p:spPr>
          <a:xfrm>
            <a:off x="457200" y="1600200"/>
            <a:ext cx="3751943" cy="4525963"/>
          </a:xfrm>
        </p:spPr>
        <p:txBody>
          <a:bodyPr>
            <a:normAutofit fontScale="92500" lnSpcReduction="10000"/>
          </a:bodyPr>
          <a:lstStyle/>
          <a:p>
            <a:r>
              <a:rPr lang="es-PE" dirty="0" smtClean="0"/>
              <a:t>Disponibilidad de mano de obra (</a:t>
            </a:r>
            <a:r>
              <a:rPr lang="es-PE" dirty="0" smtClean="0"/>
              <a:t>c</a:t>
            </a:r>
            <a:r>
              <a:rPr lang="es-PE" dirty="0" smtClean="0"/>
              <a:t>uantidad, cualidad)</a:t>
            </a:r>
          </a:p>
          <a:p>
            <a:r>
              <a:rPr lang="es-PE" dirty="0" smtClean="0"/>
              <a:t>Capacitaciones recibidas (temas, cualidad, etc.)</a:t>
            </a:r>
          </a:p>
          <a:p>
            <a:r>
              <a:rPr lang="es-PE" dirty="0" smtClean="0"/>
              <a:t>Capacidad de manejo y administración</a:t>
            </a:r>
          </a:p>
          <a:p>
            <a:r>
              <a:rPr lang="es-PE" dirty="0" smtClean="0"/>
              <a:t>Acceso a la cualidad de la asistencia técnica</a:t>
            </a:r>
          </a:p>
          <a:p>
            <a:r>
              <a:rPr lang="es-PE" dirty="0" smtClean="0"/>
              <a:t>Etc.</a:t>
            </a:r>
            <a:endParaRPr lang="es-PE" dirty="0" smtClean="0"/>
          </a:p>
        </p:txBody>
      </p:sp>
      <p:pic>
        <p:nvPicPr>
          <p:cNvPr id="7" name="Marcador de contenido 6" descr="P1040281.JPG"/>
          <p:cNvPicPr>
            <a:picLocks noGrp="1" noChangeAspect="1"/>
          </p:cNvPicPr>
          <p:nvPr>
            <p:ph sz="half" idx="2"/>
          </p:nvPr>
        </p:nvPicPr>
        <p:blipFill>
          <a:blip r:embed="rId2">
            <a:extLst>
              <a:ext uri="{28A0092B-C50C-407E-A947-70E740481C1C}">
                <a14:useLocalDpi xmlns:a14="http://schemas.microsoft.com/office/drawing/2010/main" val="0"/>
              </a:ext>
            </a:extLst>
          </a:blip>
          <a:srcRect l="16538" r="16538"/>
          <a:stretch>
            <a:fillRect/>
          </a:stretch>
        </p:blipFill>
        <p:spPr>
          <a:xfrm rot="5400000">
            <a:off x="4648200" y="1600200"/>
            <a:ext cx="4038600" cy="4525963"/>
          </a:xfrm>
        </p:spPr>
      </p:pic>
    </p:spTree>
    <p:extLst>
      <p:ext uri="{BB962C8B-B14F-4D97-AF65-F5344CB8AC3E}">
        <p14:creationId xmlns:p14="http://schemas.microsoft.com/office/powerpoint/2010/main" val="9430084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dirty="0" smtClean="0"/>
              <a:t>Recursos Físicos</a:t>
            </a:r>
            <a:endParaRPr lang="es-PE" dirty="0"/>
          </a:p>
        </p:txBody>
      </p:sp>
      <p:sp>
        <p:nvSpPr>
          <p:cNvPr id="3" name="Marcador de contenido 2"/>
          <p:cNvSpPr>
            <a:spLocks noGrp="1"/>
          </p:cNvSpPr>
          <p:nvPr>
            <p:ph sz="half" idx="1"/>
          </p:nvPr>
        </p:nvSpPr>
        <p:spPr/>
        <p:txBody>
          <a:bodyPr>
            <a:normAutofit/>
          </a:bodyPr>
          <a:lstStyle/>
          <a:p>
            <a:r>
              <a:rPr lang="es-PE" dirty="0" smtClean="0"/>
              <a:t>Bienes del hogar (casas, carros, etc.)</a:t>
            </a:r>
          </a:p>
          <a:p>
            <a:r>
              <a:rPr lang="es-PE" dirty="0" smtClean="0"/>
              <a:t>Materiales (maquinarias, etc.)</a:t>
            </a:r>
          </a:p>
          <a:p>
            <a:r>
              <a:rPr lang="es-PE" dirty="0" smtClean="0"/>
              <a:t>Infraestructuras (almacenamiento, pos-cosecha)</a:t>
            </a:r>
          </a:p>
          <a:p>
            <a:r>
              <a:rPr lang="es-PE" dirty="0" smtClean="0"/>
              <a:t>Medios de transporte</a:t>
            </a:r>
          </a:p>
          <a:p>
            <a:r>
              <a:rPr lang="es-PE" dirty="0" smtClean="0"/>
              <a:t>Etc.</a:t>
            </a:r>
            <a:endParaRPr lang="es-PE" dirty="0" smtClean="0"/>
          </a:p>
        </p:txBody>
      </p:sp>
      <p:pic>
        <p:nvPicPr>
          <p:cNvPr id="5" name="Marcador de contenido 7" descr="IMG_0080.jpg"/>
          <p:cNvPicPr>
            <a:picLocks noGrp="1" noChangeAspect="1"/>
          </p:cNvPicPr>
          <p:nvPr>
            <p:ph sz="half" idx="2"/>
          </p:nvPr>
        </p:nvPicPr>
        <p:blipFill>
          <a:blip r:embed="rId2">
            <a:extLst>
              <a:ext uri="{28A0092B-C50C-407E-A947-70E740481C1C}">
                <a14:useLocalDpi xmlns:a14="http://schemas.microsoft.com/office/drawing/2010/main" val="0"/>
              </a:ext>
            </a:extLst>
          </a:blip>
          <a:srcRect t="7975" b="7975"/>
          <a:stretch>
            <a:fillRect/>
          </a:stretch>
        </p:blipFill>
        <p:spPr/>
      </p:pic>
    </p:spTree>
    <p:extLst>
      <p:ext uri="{BB962C8B-B14F-4D97-AF65-F5344CB8AC3E}">
        <p14:creationId xmlns:p14="http://schemas.microsoft.com/office/powerpoint/2010/main" val="1205181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dirty="0" smtClean="0"/>
              <a:t>Recursos Financieros</a:t>
            </a:r>
            <a:endParaRPr lang="es-PE" dirty="0"/>
          </a:p>
        </p:txBody>
      </p:sp>
      <p:sp>
        <p:nvSpPr>
          <p:cNvPr id="4" name="Marcador de contenido 3"/>
          <p:cNvSpPr>
            <a:spLocks noGrp="1"/>
          </p:cNvSpPr>
          <p:nvPr>
            <p:ph sz="half" idx="1"/>
          </p:nvPr>
        </p:nvSpPr>
        <p:spPr/>
        <p:txBody>
          <a:bodyPr/>
          <a:lstStyle/>
          <a:p>
            <a:r>
              <a:rPr lang="es-PE" dirty="0" smtClean="0"/>
              <a:t>Ahorros</a:t>
            </a:r>
          </a:p>
          <a:p>
            <a:r>
              <a:rPr lang="es-PE" dirty="0" smtClean="0"/>
              <a:t>Sistemas de micro-ahorros</a:t>
            </a:r>
          </a:p>
          <a:p>
            <a:r>
              <a:rPr lang="es-PE" dirty="0" smtClean="0"/>
              <a:t>Acceso al crédito</a:t>
            </a:r>
          </a:p>
          <a:p>
            <a:r>
              <a:rPr lang="es-PE" dirty="0" smtClean="0"/>
              <a:t>Renta</a:t>
            </a:r>
          </a:p>
          <a:p>
            <a:r>
              <a:rPr lang="es-PE" dirty="0" smtClean="0"/>
              <a:t>Modelos de negocios (tipos de contratos existentes, preferencias)</a:t>
            </a:r>
            <a:endParaRPr lang="es-PE" dirty="0"/>
          </a:p>
        </p:txBody>
      </p:sp>
      <p:pic>
        <p:nvPicPr>
          <p:cNvPr id="8" name="Marcador de contenido 5"/>
          <p:cNvPicPr>
            <a:picLocks noGrp="1" noChangeAspect="1"/>
          </p:cNvPicPr>
          <p:nvPr>
            <p:ph sz="half" idx="2"/>
          </p:nvPr>
        </p:nvPicPr>
        <p:blipFill>
          <a:blip r:embed="rId2"/>
          <a:srcRect l="-28892" r="-28892"/>
          <a:stretch>
            <a:fillRect/>
          </a:stretch>
        </p:blipFill>
        <p:spPr/>
      </p:pic>
    </p:spTree>
    <p:extLst>
      <p:ext uri="{BB962C8B-B14F-4D97-AF65-F5344CB8AC3E}">
        <p14:creationId xmlns:p14="http://schemas.microsoft.com/office/powerpoint/2010/main" val="947991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34292"/>
            <a:ext cx="7639665" cy="1143000"/>
          </a:xfrm>
        </p:spPr>
        <p:txBody>
          <a:bodyPr>
            <a:noAutofit/>
          </a:bodyPr>
          <a:lstStyle/>
          <a:p>
            <a:pPr algn="l"/>
            <a:r>
              <a:rPr lang="es-PE" sz="3200" dirty="0" smtClean="0"/>
              <a:t>Enfoque transversal de género en la encuesta a hogares:</a:t>
            </a:r>
            <a:endParaRPr lang="es-PE" sz="3200" dirty="0"/>
          </a:p>
        </p:txBody>
      </p:sp>
      <p:sp>
        <p:nvSpPr>
          <p:cNvPr id="3" name="Marcador de contenido 2"/>
          <p:cNvSpPr>
            <a:spLocks noGrp="1"/>
          </p:cNvSpPr>
          <p:nvPr>
            <p:ph idx="1"/>
          </p:nvPr>
        </p:nvSpPr>
        <p:spPr>
          <a:xfrm>
            <a:off x="457200" y="2017486"/>
            <a:ext cx="8229600" cy="4282845"/>
          </a:xfrm>
        </p:spPr>
        <p:txBody>
          <a:bodyPr>
            <a:normAutofit/>
          </a:bodyPr>
          <a:lstStyle/>
          <a:p>
            <a:r>
              <a:rPr lang="es-PE" sz="2800" dirty="0" smtClean="0"/>
              <a:t>Influencia en la toma de decisiones (manejo de parcelas, venta de productos, investimentos)</a:t>
            </a:r>
          </a:p>
          <a:p>
            <a:r>
              <a:rPr lang="es-PE" sz="2800" dirty="0" smtClean="0"/>
              <a:t>Roles en las actividades productivas e na casa</a:t>
            </a:r>
          </a:p>
          <a:p>
            <a:r>
              <a:rPr lang="es-PE" sz="2800" dirty="0" smtClean="0"/>
              <a:t>Repartición de beneficios</a:t>
            </a:r>
          </a:p>
          <a:p>
            <a:r>
              <a:rPr lang="es-PE" sz="2800" dirty="0" smtClean="0"/>
              <a:t>Aspiraciones y preferencias (uso do solo, actividades productivas, etc.)</a:t>
            </a:r>
            <a:endParaRPr lang="es-PE" sz="2800" dirty="0"/>
          </a:p>
        </p:txBody>
      </p:sp>
    </p:spTree>
    <p:extLst>
      <p:ext uri="{BB962C8B-B14F-4D97-AF65-F5344CB8AC3E}">
        <p14:creationId xmlns:p14="http://schemas.microsoft.com/office/powerpoint/2010/main" val="471650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PE" dirty="0" smtClean="0"/>
              <a:t>Sistemas </a:t>
            </a:r>
            <a:r>
              <a:rPr lang="es-PE" dirty="0" err="1" smtClean="0"/>
              <a:t>SAFs</a:t>
            </a:r>
            <a:endParaRPr lang="es-PE" dirty="0"/>
          </a:p>
        </p:txBody>
      </p:sp>
      <p:sp>
        <p:nvSpPr>
          <p:cNvPr id="6" name="Marcador de contenido 5"/>
          <p:cNvSpPr>
            <a:spLocks noGrp="1"/>
          </p:cNvSpPr>
          <p:nvPr>
            <p:ph sz="half" idx="1"/>
          </p:nvPr>
        </p:nvSpPr>
        <p:spPr/>
        <p:txBody>
          <a:bodyPr>
            <a:normAutofit lnSpcReduction="10000"/>
          </a:bodyPr>
          <a:lstStyle/>
          <a:p>
            <a:r>
              <a:rPr lang="es-PE" dirty="0" smtClean="0"/>
              <a:t>Mostrar fotos de los tipos de </a:t>
            </a:r>
            <a:r>
              <a:rPr lang="es-PE" dirty="0" err="1" smtClean="0"/>
              <a:t>SAFs</a:t>
            </a:r>
            <a:endParaRPr lang="es-PE" dirty="0" smtClean="0"/>
          </a:p>
          <a:p>
            <a:r>
              <a:rPr lang="es-PE" dirty="0" smtClean="0"/>
              <a:t>Los entrevistados indican qué tipos de </a:t>
            </a:r>
            <a:r>
              <a:rPr lang="es-PE" dirty="0" err="1" smtClean="0"/>
              <a:t>SAFs</a:t>
            </a:r>
            <a:r>
              <a:rPr lang="es-PE" dirty="0" smtClean="0"/>
              <a:t> manejan</a:t>
            </a:r>
          </a:p>
          <a:p>
            <a:r>
              <a:rPr lang="es-PE" dirty="0" smtClean="0"/>
              <a:t>Especies, edad, superficie</a:t>
            </a:r>
          </a:p>
          <a:p>
            <a:r>
              <a:rPr lang="es-PE" dirty="0" smtClean="0"/>
              <a:t>Aspiraciones y visiones de futuro para los </a:t>
            </a:r>
            <a:r>
              <a:rPr lang="es-PE" dirty="0" err="1" smtClean="0"/>
              <a:t>SAFs</a:t>
            </a:r>
            <a:r>
              <a:rPr lang="es-PE" dirty="0" smtClean="0"/>
              <a:t> y uso del suelo</a:t>
            </a:r>
            <a:endParaRPr lang="es-PE" dirty="0" smtClean="0"/>
          </a:p>
        </p:txBody>
      </p:sp>
      <p:pic>
        <p:nvPicPr>
          <p:cNvPr id="8" name="Marcador de contenido 7" descr="IMG_0071.jpg"/>
          <p:cNvPicPr>
            <a:picLocks noGrp="1" noChangeAspect="1"/>
          </p:cNvPicPr>
          <p:nvPr>
            <p:ph sz="half" idx="2"/>
          </p:nvPr>
        </p:nvPicPr>
        <p:blipFill>
          <a:blip r:embed="rId2">
            <a:extLst>
              <a:ext uri="{28A0092B-C50C-407E-A947-70E740481C1C}">
                <a14:useLocalDpi xmlns:a14="http://schemas.microsoft.com/office/drawing/2010/main" val="0"/>
              </a:ext>
            </a:extLst>
          </a:blip>
          <a:srcRect t="7975" b="7975"/>
          <a:stretch>
            <a:fillRect/>
          </a:stretch>
        </p:blipFill>
        <p:spPr/>
      </p:pic>
    </p:spTree>
    <p:extLst>
      <p:ext uri="{BB962C8B-B14F-4D97-AF65-F5344CB8AC3E}">
        <p14:creationId xmlns:p14="http://schemas.microsoft.com/office/powerpoint/2010/main" val="18997340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PE" dirty="0" smtClean="0"/>
              <a:t>Experimento de elección sobre </a:t>
            </a:r>
            <a:r>
              <a:rPr lang="es-PE" dirty="0" err="1" smtClean="0"/>
              <a:t>SAFs</a:t>
            </a:r>
            <a:endParaRPr lang="es-PE" dirty="0"/>
          </a:p>
        </p:txBody>
      </p:sp>
      <p:sp>
        <p:nvSpPr>
          <p:cNvPr id="3" name="Marcador de contenido 2"/>
          <p:cNvSpPr>
            <a:spLocks noGrp="1"/>
          </p:cNvSpPr>
          <p:nvPr>
            <p:ph idx="1"/>
          </p:nvPr>
        </p:nvSpPr>
        <p:spPr>
          <a:xfrm>
            <a:off x="457201" y="1600200"/>
            <a:ext cx="4622800" cy="4525963"/>
          </a:xfrm>
        </p:spPr>
        <p:txBody>
          <a:bodyPr>
            <a:normAutofit/>
          </a:bodyPr>
          <a:lstStyle/>
          <a:p>
            <a:r>
              <a:rPr lang="es-PE" sz="2800" dirty="0" smtClean="0"/>
              <a:t>Una de las metodologías para valorar los servicios </a:t>
            </a:r>
            <a:r>
              <a:rPr lang="es-PE" sz="2800" dirty="0" err="1" smtClean="0"/>
              <a:t>ecosistémicos</a:t>
            </a:r>
            <a:endParaRPr lang="es-PE" sz="2800" dirty="0" smtClean="0"/>
          </a:p>
          <a:p>
            <a:r>
              <a:rPr lang="es-PE" sz="2800" dirty="0" smtClean="0"/>
              <a:t>El/la entrevistado/a elije entre situaciones (tipos de </a:t>
            </a:r>
            <a:r>
              <a:rPr lang="es-PE" sz="2800" dirty="0" err="1" smtClean="0"/>
              <a:t>SAFs</a:t>
            </a:r>
            <a:r>
              <a:rPr lang="es-PE" sz="2800" dirty="0" smtClean="0"/>
              <a:t>) con diferentes beneficios (servicios </a:t>
            </a:r>
            <a:r>
              <a:rPr lang="es-PE" sz="2800" dirty="0" err="1" smtClean="0"/>
              <a:t>ecosistémicos</a:t>
            </a:r>
            <a:r>
              <a:rPr lang="es-PE" sz="2800" dirty="0" smtClean="0"/>
              <a:t>) e ingresos</a:t>
            </a:r>
          </a:p>
        </p:txBody>
      </p:sp>
      <p:pic>
        <p:nvPicPr>
          <p:cNvPr id="4" name="officeArt object"/>
          <p:cNvPicPr>
            <a:picLocks/>
          </p:cNvPicPr>
          <p:nvPr/>
        </p:nvPicPr>
        <p:blipFill>
          <a:blip r:embed="rId2">
            <a:extLst/>
          </a:blip>
          <a:srcRect t="10387" b="10387"/>
          <a:stretch>
            <a:fillRect/>
          </a:stretch>
        </p:blipFill>
        <p:spPr>
          <a:xfrm>
            <a:off x="4811485" y="1542151"/>
            <a:ext cx="4038600" cy="4525963"/>
          </a:xfrm>
          <a:prstGeom prst="rect">
            <a:avLst/>
          </a:prstGeom>
          <a:ln w="12700" cap="flat">
            <a:noFill/>
            <a:miter lim="400000"/>
          </a:ln>
          <a:effectLst/>
        </p:spPr>
      </p:pic>
    </p:spTree>
    <p:extLst>
      <p:ext uri="{BB962C8B-B14F-4D97-AF65-F5344CB8AC3E}">
        <p14:creationId xmlns:p14="http://schemas.microsoft.com/office/powerpoint/2010/main" val="31237769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normAutofit/>
          </a:bodyPr>
          <a:lstStyle/>
          <a:p>
            <a:r>
              <a:rPr lang="es-PE" dirty="0" smtClean="0"/>
              <a:t>Entrevistas a profundidad</a:t>
            </a:r>
            <a:endParaRPr lang="es-PE" dirty="0"/>
          </a:p>
        </p:txBody>
      </p:sp>
      <p:sp>
        <p:nvSpPr>
          <p:cNvPr id="6" name="Marcador de contenido 5"/>
          <p:cNvSpPr>
            <a:spLocks noGrp="1"/>
          </p:cNvSpPr>
          <p:nvPr>
            <p:ph idx="1"/>
          </p:nvPr>
        </p:nvSpPr>
        <p:spPr/>
        <p:txBody>
          <a:bodyPr>
            <a:normAutofit fontScale="85000" lnSpcReduction="10000"/>
          </a:bodyPr>
          <a:lstStyle/>
          <a:p>
            <a:r>
              <a:rPr lang="es-PE" dirty="0" smtClean="0"/>
              <a:t>Estudio cualitativo para profundizar temas que necesitan un mejor entendimiento</a:t>
            </a:r>
          </a:p>
          <a:p>
            <a:pPr lvl="1"/>
            <a:r>
              <a:rPr lang="es-PE" dirty="0" smtClean="0"/>
              <a:t>Dudas o contradicciones, temas delicados o difíciles, etc.</a:t>
            </a:r>
          </a:p>
          <a:p>
            <a:r>
              <a:rPr lang="es-PE" dirty="0" smtClean="0"/>
              <a:t>Temas posibles para profundizar:</a:t>
            </a:r>
          </a:p>
          <a:p>
            <a:pPr lvl="1"/>
            <a:r>
              <a:rPr lang="es-PE" dirty="0" smtClean="0"/>
              <a:t>Relaciones de género, procesos de toma de decisión</a:t>
            </a:r>
          </a:p>
          <a:p>
            <a:pPr lvl="1"/>
            <a:r>
              <a:rPr lang="es-PE" dirty="0" smtClean="0"/>
              <a:t>Vulnerabilidad y resiliencia a choques climáticos, de mercado, políticas, etc.</a:t>
            </a:r>
          </a:p>
          <a:p>
            <a:pPr lvl="1"/>
            <a:r>
              <a:rPr lang="es-PE" dirty="0" smtClean="0"/>
              <a:t>Aspiraciones y preferencias de los miembros de los hogares respeto a los </a:t>
            </a:r>
            <a:r>
              <a:rPr lang="es-PE" dirty="0" err="1" smtClean="0"/>
              <a:t>SAFs</a:t>
            </a:r>
            <a:endParaRPr lang="es-PE" dirty="0" smtClean="0"/>
          </a:p>
          <a:p>
            <a:pPr lvl="1"/>
            <a:r>
              <a:rPr lang="es-PE" dirty="0" smtClean="0"/>
              <a:t>Percepciones y recomendaciones sobre modelos de negocios</a:t>
            </a:r>
            <a:endParaRPr lang="es-PE" dirty="0"/>
          </a:p>
        </p:txBody>
      </p:sp>
    </p:spTree>
    <p:extLst>
      <p:ext uri="{BB962C8B-B14F-4D97-AF65-F5344CB8AC3E}">
        <p14:creationId xmlns:p14="http://schemas.microsoft.com/office/powerpoint/2010/main" val="31036701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PE" dirty="0" smtClean="0"/>
              <a:t>Políticas, Instituciones y MERCADOS</a:t>
            </a:r>
            <a:endParaRPr lang="es-PE" dirty="0"/>
          </a:p>
        </p:txBody>
      </p:sp>
      <p:sp>
        <p:nvSpPr>
          <p:cNvPr id="5" name="Marcador de texto 4"/>
          <p:cNvSpPr>
            <a:spLocks noGrp="1"/>
          </p:cNvSpPr>
          <p:nvPr>
            <p:ph type="body" idx="1"/>
          </p:nvPr>
        </p:nvSpPr>
        <p:spPr/>
        <p:txBody>
          <a:bodyPr/>
          <a:lstStyle/>
          <a:p>
            <a:endParaRPr lang="es-PE" dirty="0"/>
          </a:p>
        </p:txBody>
      </p:sp>
      <p:sp>
        <p:nvSpPr>
          <p:cNvPr id="6" name="TextBox 5"/>
          <p:cNvSpPr txBox="1"/>
          <p:nvPr/>
        </p:nvSpPr>
        <p:spPr>
          <a:xfrm>
            <a:off x="5524500" y="6083300"/>
            <a:ext cx="5295900" cy="369332"/>
          </a:xfrm>
          <a:prstGeom prst="rect">
            <a:avLst/>
          </a:prstGeom>
          <a:noFill/>
        </p:spPr>
        <p:txBody>
          <a:bodyPr wrap="square" rtlCol="0">
            <a:spAutoFit/>
          </a:bodyPr>
          <a:lstStyle/>
          <a:p>
            <a:r>
              <a:rPr lang="es-PE" dirty="0" smtClean="0"/>
              <a:t>FUENTE: Adaptado de Trent Blare</a:t>
            </a:r>
            <a:endParaRPr lang="es-PE" dirty="0"/>
          </a:p>
        </p:txBody>
      </p:sp>
    </p:spTree>
    <p:extLst>
      <p:ext uri="{BB962C8B-B14F-4D97-AF65-F5344CB8AC3E}">
        <p14:creationId xmlns:p14="http://schemas.microsoft.com/office/powerpoint/2010/main" val="20500424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p:cNvSpPr/>
          <p:nvPr/>
        </p:nvSpPr>
        <p:spPr>
          <a:xfrm flipV="1">
            <a:off x="899592" y="4653136"/>
            <a:ext cx="7920880" cy="124852"/>
          </a:xfrm>
          <a:prstGeom prst="rect">
            <a:avLst/>
          </a:prstGeom>
          <a:pattFill prst="ltUpDiag">
            <a:fgClr>
              <a:srgbClr val="C00000"/>
            </a:fgClr>
            <a:bgClr>
              <a:schemeClr val="bg1"/>
            </a:bgClr>
          </a:patt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53" name="Straight Arrow Connector 52"/>
          <p:cNvCxnSpPr/>
          <p:nvPr/>
        </p:nvCxnSpPr>
        <p:spPr>
          <a:xfrm flipV="1">
            <a:off x="4572000" y="3104963"/>
            <a:ext cx="0" cy="2112243"/>
          </a:xfrm>
          <a:prstGeom prst="straightConnector1">
            <a:avLst/>
          </a:prstGeom>
          <a:ln w="28575">
            <a:solidFill>
              <a:srgbClr val="C0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V="1">
            <a:off x="4067944" y="1424771"/>
            <a:ext cx="0" cy="3804429"/>
          </a:xfrm>
          <a:prstGeom prst="straightConnector1">
            <a:avLst/>
          </a:prstGeom>
          <a:ln w="28575">
            <a:solidFill>
              <a:srgbClr val="C00000"/>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0" y="4846624"/>
            <a:ext cx="8964488" cy="958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724794" y="1521125"/>
            <a:ext cx="1728193" cy="118779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5" name="TextBox 4"/>
          <p:cNvSpPr txBox="1"/>
          <p:nvPr/>
        </p:nvSpPr>
        <p:spPr>
          <a:xfrm>
            <a:off x="755576" y="1539369"/>
            <a:ext cx="1666630" cy="954107"/>
          </a:xfrm>
          <a:prstGeom prst="rect">
            <a:avLst/>
          </a:prstGeom>
          <a:noFill/>
        </p:spPr>
        <p:txBody>
          <a:bodyPr wrap="square" rtlCol="0">
            <a:spAutoFit/>
          </a:bodyPr>
          <a:lstStyle/>
          <a:p>
            <a:r>
              <a:rPr lang="es-PE" sz="1400" b="1" dirty="0" smtClean="0"/>
              <a:t>Estudio del contexto</a:t>
            </a:r>
          </a:p>
          <a:p>
            <a:r>
              <a:rPr lang="es-PE" sz="1400" dirty="0" smtClean="0"/>
              <a:t>. Área prioritaria</a:t>
            </a:r>
          </a:p>
          <a:p>
            <a:r>
              <a:rPr lang="es-PE" sz="1400" dirty="0" smtClean="0"/>
              <a:t>. 3 comunidades</a:t>
            </a:r>
            <a:endParaRPr lang="es-PE" sz="1400" dirty="0"/>
          </a:p>
        </p:txBody>
      </p:sp>
      <p:sp>
        <p:nvSpPr>
          <p:cNvPr id="6" name="Rectangle 5"/>
          <p:cNvSpPr/>
          <p:nvPr/>
        </p:nvSpPr>
        <p:spPr>
          <a:xfrm>
            <a:off x="3347864" y="188640"/>
            <a:ext cx="2664296" cy="123613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 name="TextBox 6"/>
          <p:cNvSpPr txBox="1"/>
          <p:nvPr/>
        </p:nvSpPr>
        <p:spPr>
          <a:xfrm>
            <a:off x="3347864" y="188640"/>
            <a:ext cx="1728192" cy="1169551"/>
          </a:xfrm>
          <a:prstGeom prst="rect">
            <a:avLst/>
          </a:prstGeom>
          <a:noFill/>
        </p:spPr>
        <p:txBody>
          <a:bodyPr wrap="square" rtlCol="0">
            <a:spAutoFit/>
          </a:bodyPr>
          <a:lstStyle/>
          <a:p>
            <a:r>
              <a:rPr lang="es-PE" sz="1400" b="1" dirty="0" smtClean="0"/>
              <a:t>Caracterización SAFS </a:t>
            </a:r>
          </a:p>
          <a:p>
            <a:r>
              <a:rPr lang="es-PE" sz="1400" i="1" dirty="0" smtClean="0"/>
              <a:t>. 6-8 tipos de</a:t>
            </a:r>
          </a:p>
          <a:p>
            <a:r>
              <a:rPr lang="es-PE" sz="1400" i="1" dirty="0" smtClean="0"/>
              <a:t>sistemas?</a:t>
            </a:r>
          </a:p>
          <a:p>
            <a:r>
              <a:rPr lang="es-PE" sz="1400" dirty="0" smtClean="0"/>
              <a:t>. Comparación </a:t>
            </a:r>
          </a:p>
          <a:p>
            <a:r>
              <a:rPr lang="es-PE" sz="1400" dirty="0" smtClean="0"/>
              <a:t>de resultados</a:t>
            </a:r>
            <a:endParaRPr lang="es-PE" sz="1400" dirty="0"/>
          </a:p>
        </p:txBody>
      </p:sp>
      <p:sp>
        <p:nvSpPr>
          <p:cNvPr id="8" name="Rectangle 7"/>
          <p:cNvSpPr/>
          <p:nvPr/>
        </p:nvSpPr>
        <p:spPr>
          <a:xfrm>
            <a:off x="3347864" y="1844824"/>
            <a:ext cx="2664296" cy="12961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9" name="Rectangle 8"/>
          <p:cNvSpPr/>
          <p:nvPr/>
        </p:nvSpPr>
        <p:spPr>
          <a:xfrm>
            <a:off x="1907704" y="5229200"/>
            <a:ext cx="6480720" cy="1224136"/>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10" name="Oval 9"/>
          <p:cNvSpPr/>
          <p:nvPr/>
        </p:nvSpPr>
        <p:spPr>
          <a:xfrm>
            <a:off x="2051720" y="4005064"/>
            <a:ext cx="1512168" cy="792088"/>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11" name="TextBox 10"/>
          <p:cNvSpPr txBox="1"/>
          <p:nvPr/>
        </p:nvSpPr>
        <p:spPr>
          <a:xfrm>
            <a:off x="2051720" y="4149080"/>
            <a:ext cx="1512168" cy="523220"/>
          </a:xfrm>
          <a:prstGeom prst="rect">
            <a:avLst/>
          </a:prstGeom>
          <a:noFill/>
        </p:spPr>
        <p:txBody>
          <a:bodyPr wrap="square" rtlCol="0">
            <a:spAutoFit/>
          </a:bodyPr>
          <a:lstStyle/>
          <a:p>
            <a:pPr algn="ctr"/>
            <a:r>
              <a:rPr lang="es-PE" sz="1400" b="1" dirty="0" smtClean="0">
                <a:solidFill>
                  <a:srgbClr val="C00000"/>
                </a:solidFill>
              </a:rPr>
              <a:t>Plataforma de </a:t>
            </a:r>
          </a:p>
          <a:p>
            <a:pPr algn="ctr"/>
            <a:r>
              <a:rPr lang="es-PE" sz="1400" b="1" dirty="0" err="1" smtClean="0">
                <a:solidFill>
                  <a:srgbClr val="C00000"/>
                </a:solidFill>
              </a:rPr>
              <a:t>co</a:t>
            </a:r>
            <a:r>
              <a:rPr lang="es-PE" sz="1400" b="1" dirty="0" smtClean="0">
                <a:solidFill>
                  <a:srgbClr val="C00000"/>
                </a:solidFill>
              </a:rPr>
              <a:t>-aprendizaje</a:t>
            </a:r>
            <a:endParaRPr lang="es-PE" sz="1400" b="1" dirty="0">
              <a:solidFill>
                <a:srgbClr val="C00000"/>
              </a:solidFill>
            </a:endParaRPr>
          </a:p>
        </p:txBody>
      </p:sp>
      <p:sp>
        <p:nvSpPr>
          <p:cNvPr id="16" name="Rectangle 15"/>
          <p:cNvSpPr/>
          <p:nvPr/>
        </p:nvSpPr>
        <p:spPr>
          <a:xfrm>
            <a:off x="179513" y="5229200"/>
            <a:ext cx="1152127" cy="1224136"/>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17" name="TextBox 16"/>
          <p:cNvSpPr txBox="1"/>
          <p:nvPr/>
        </p:nvSpPr>
        <p:spPr>
          <a:xfrm>
            <a:off x="179511" y="5301208"/>
            <a:ext cx="1190255" cy="954107"/>
          </a:xfrm>
          <a:prstGeom prst="rect">
            <a:avLst/>
          </a:prstGeom>
          <a:noFill/>
        </p:spPr>
        <p:txBody>
          <a:bodyPr wrap="square" rtlCol="0">
            <a:spAutoFit/>
          </a:bodyPr>
          <a:lstStyle/>
          <a:p>
            <a:r>
              <a:rPr lang="es-PE" sz="1400" b="1" dirty="0" smtClean="0"/>
              <a:t>SAF Palma </a:t>
            </a:r>
            <a:r>
              <a:rPr lang="es-PE" sz="1400" b="1" dirty="0" err="1" smtClean="0"/>
              <a:t>acetera</a:t>
            </a:r>
            <a:endParaRPr lang="es-PE" sz="1400" b="1" dirty="0" smtClean="0"/>
          </a:p>
          <a:p>
            <a:r>
              <a:rPr lang="es-PE" sz="1400" i="1" dirty="0" smtClean="0"/>
              <a:t>3 </a:t>
            </a:r>
            <a:r>
              <a:rPr lang="es-PE" sz="1400" i="1" dirty="0" err="1" smtClean="0"/>
              <a:t>UDs</a:t>
            </a:r>
            <a:endParaRPr lang="es-PE" sz="1400" i="1" dirty="0" smtClean="0"/>
          </a:p>
          <a:p>
            <a:r>
              <a:rPr lang="es-PE" sz="1400" i="1" dirty="0" smtClean="0"/>
              <a:t>Investigación</a:t>
            </a:r>
            <a:endParaRPr lang="es-PE" sz="1400" i="1" dirty="0"/>
          </a:p>
        </p:txBody>
      </p:sp>
      <p:sp>
        <p:nvSpPr>
          <p:cNvPr id="19" name="TextBox 18"/>
          <p:cNvSpPr txBox="1"/>
          <p:nvPr/>
        </p:nvSpPr>
        <p:spPr>
          <a:xfrm>
            <a:off x="179512" y="4129916"/>
            <a:ext cx="1512168" cy="523220"/>
          </a:xfrm>
          <a:prstGeom prst="rect">
            <a:avLst/>
          </a:prstGeom>
          <a:noFill/>
        </p:spPr>
        <p:txBody>
          <a:bodyPr wrap="square" rtlCol="0">
            <a:spAutoFit/>
          </a:bodyPr>
          <a:lstStyle/>
          <a:p>
            <a:pPr algn="ctr"/>
            <a:r>
              <a:rPr lang="es-PE" sz="1400" b="1" dirty="0" smtClean="0">
                <a:solidFill>
                  <a:srgbClr val="C00000"/>
                </a:solidFill>
              </a:rPr>
              <a:t>Plataforma de </a:t>
            </a:r>
          </a:p>
          <a:p>
            <a:pPr algn="ctr"/>
            <a:r>
              <a:rPr lang="es-PE" sz="1400" b="1" dirty="0" err="1" smtClean="0">
                <a:solidFill>
                  <a:srgbClr val="C00000"/>
                </a:solidFill>
              </a:rPr>
              <a:t>co-aprendizagem</a:t>
            </a:r>
            <a:endParaRPr lang="es-PE" sz="1400" b="1" dirty="0">
              <a:solidFill>
                <a:srgbClr val="C00000"/>
              </a:solidFill>
            </a:endParaRPr>
          </a:p>
        </p:txBody>
      </p:sp>
      <p:sp>
        <p:nvSpPr>
          <p:cNvPr id="20" name="Oval 19"/>
          <p:cNvSpPr/>
          <p:nvPr/>
        </p:nvSpPr>
        <p:spPr>
          <a:xfrm>
            <a:off x="7020272" y="4005064"/>
            <a:ext cx="1512168" cy="792088"/>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21" name="TextBox 20"/>
          <p:cNvSpPr txBox="1"/>
          <p:nvPr/>
        </p:nvSpPr>
        <p:spPr>
          <a:xfrm>
            <a:off x="7020272" y="4129916"/>
            <a:ext cx="1512168" cy="523220"/>
          </a:xfrm>
          <a:prstGeom prst="rect">
            <a:avLst/>
          </a:prstGeom>
          <a:noFill/>
        </p:spPr>
        <p:txBody>
          <a:bodyPr wrap="square" rtlCol="0">
            <a:spAutoFit/>
          </a:bodyPr>
          <a:lstStyle/>
          <a:p>
            <a:pPr algn="ctr"/>
            <a:r>
              <a:rPr lang="es-PE" sz="1400" b="1" dirty="0" smtClean="0">
                <a:solidFill>
                  <a:srgbClr val="C00000"/>
                </a:solidFill>
              </a:rPr>
              <a:t>Plataforma de </a:t>
            </a:r>
          </a:p>
          <a:p>
            <a:pPr algn="ctr"/>
            <a:r>
              <a:rPr lang="es-PE" sz="1400" b="1" dirty="0" err="1" smtClean="0">
                <a:solidFill>
                  <a:srgbClr val="C00000"/>
                </a:solidFill>
              </a:rPr>
              <a:t>co</a:t>
            </a:r>
            <a:r>
              <a:rPr lang="es-PE" sz="1400" b="1" dirty="0" smtClean="0">
                <a:solidFill>
                  <a:srgbClr val="C00000"/>
                </a:solidFill>
              </a:rPr>
              <a:t>-aprendizaje</a:t>
            </a:r>
            <a:endParaRPr lang="es-PE" sz="1400" b="1" dirty="0">
              <a:solidFill>
                <a:srgbClr val="C00000"/>
              </a:solidFill>
            </a:endParaRPr>
          </a:p>
        </p:txBody>
      </p:sp>
      <p:sp>
        <p:nvSpPr>
          <p:cNvPr id="24" name="Rectangle 23"/>
          <p:cNvSpPr/>
          <p:nvPr/>
        </p:nvSpPr>
        <p:spPr>
          <a:xfrm>
            <a:off x="4644008" y="620688"/>
            <a:ext cx="1800200" cy="9366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25" name="TextBox 24"/>
          <p:cNvSpPr txBox="1"/>
          <p:nvPr/>
        </p:nvSpPr>
        <p:spPr>
          <a:xfrm>
            <a:off x="4644008" y="603265"/>
            <a:ext cx="1800200" cy="1169551"/>
          </a:xfrm>
          <a:prstGeom prst="rect">
            <a:avLst/>
          </a:prstGeom>
          <a:noFill/>
        </p:spPr>
        <p:txBody>
          <a:bodyPr wrap="square" rtlCol="0">
            <a:spAutoFit/>
          </a:bodyPr>
          <a:lstStyle/>
          <a:p>
            <a:r>
              <a:rPr lang="es-PE" sz="1400" b="1" dirty="0" smtClean="0"/>
              <a:t>Modelización</a:t>
            </a:r>
          </a:p>
          <a:p>
            <a:r>
              <a:rPr lang="es-PE" sz="1400" i="1" dirty="0" smtClean="0"/>
              <a:t>. 3 </a:t>
            </a:r>
            <a:r>
              <a:rPr lang="es-PE" sz="1400" i="1" dirty="0" err="1" smtClean="0"/>
              <a:t>UDs</a:t>
            </a:r>
            <a:endParaRPr lang="es-PE" sz="1400" i="1" dirty="0" smtClean="0"/>
          </a:p>
          <a:p>
            <a:r>
              <a:rPr lang="es-PE" sz="1400" dirty="0" smtClean="0"/>
              <a:t>. Modelización biofísica</a:t>
            </a:r>
          </a:p>
          <a:p>
            <a:r>
              <a:rPr lang="es-PE" sz="1400" dirty="0" smtClean="0"/>
              <a:t>. </a:t>
            </a:r>
            <a:r>
              <a:rPr lang="es-PE" sz="1400" dirty="0" err="1" smtClean="0"/>
              <a:t>Mgmt</a:t>
            </a:r>
            <a:r>
              <a:rPr lang="es-PE" sz="1400" dirty="0" smtClean="0"/>
              <a:t> swing </a:t>
            </a:r>
            <a:r>
              <a:rPr lang="es-PE" sz="1400" dirty="0" err="1" smtClean="0"/>
              <a:t>potent</a:t>
            </a:r>
            <a:r>
              <a:rPr lang="es-PE" sz="1400" dirty="0" smtClean="0"/>
              <a:t>.</a:t>
            </a:r>
            <a:endParaRPr lang="es-PE" sz="1400" dirty="0"/>
          </a:p>
        </p:txBody>
      </p:sp>
      <p:sp>
        <p:nvSpPr>
          <p:cNvPr id="26" name="TextBox 25"/>
          <p:cNvSpPr txBox="1"/>
          <p:nvPr/>
        </p:nvSpPr>
        <p:spPr>
          <a:xfrm>
            <a:off x="3347864" y="1844824"/>
            <a:ext cx="2520280" cy="307777"/>
          </a:xfrm>
          <a:prstGeom prst="rect">
            <a:avLst/>
          </a:prstGeom>
          <a:noFill/>
        </p:spPr>
        <p:txBody>
          <a:bodyPr wrap="square" rtlCol="0">
            <a:spAutoFit/>
          </a:bodyPr>
          <a:lstStyle/>
          <a:p>
            <a:r>
              <a:rPr lang="es-PE" sz="1400" b="1" dirty="0" smtClean="0"/>
              <a:t>Medios de vida </a:t>
            </a:r>
            <a:r>
              <a:rPr lang="es-PE" sz="1400" b="1" dirty="0" err="1" smtClean="0"/>
              <a:t>resilientes</a:t>
            </a:r>
            <a:r>
              <a:rPr lang="es-PE" sz="1400" b="1" dirty="0" smtClean="0"/>
              <a:t> </a:t>
            </a:r>
          </a:p>
        </p:txBody>
      </p:sp>
      <p:sp>
        <p:nvSpPr>
          <p:cNvPr id="27" name="Rectangle 26"/>
          <p:cNvSpPr/>
          <p:nvPr/>
        </p:nvSpPr>
        <p:spPr>
          <a:xfrm>
            <a:off x="3419872" y="2276872"/>
            <a:ext cx="936104" cy="666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28" name="TextBox 27"/>
          <p:cNvSpPr txBox="1"/>
          <p:nvPr/>
        </p:nvSpPr>
        <p:spPr>
          <a:xfrm>
            <a:off x="3419872" y="2258288"/>
            <a:ext cx="1332148" cy="523220"/>
          </a:xfrm>
          <a:prstGeom prst="rect">
            <a:avLst/>
          </a:prstGeom>
          <a:noFill/>
        </p:spPr>
        <p:txBody>
          <a:bodyPr wrap="square" rtlCol="0">
            <a:spAutoFit/>
          </a:bodyPr>
          <a:lstStyle/>
          <a:p>
            <a:r>
              <a:rPr lang="es-PE" sz="1400" b="1" dirty="0" smtClean="0"/>
              <a:t>Encuesta </a:t>
            </a:r>
          </a:p>
          <a:p>
            <a:r>
              <a:rPr lang="es-PE" sz="1400" i="1" dirty="0" smtClean="0"/>
              <a:t>300 hogares</a:t>
            </a:r>
          </a:p>
        </p:txBody>
      </p:sp>
      <p:sp>
        <p:nvSpPr>
          <p:cNvPr id="29" name="Rectangle 28"/>
          <p:cNvSpPr/>
          <p:nvPr/>
        </p:nvSpPr>
        <p:spPr>
          <a:xfrm>
            <a:off x="4644008" y="2276872"/>
            <a:ext cx="1260140" cy="68407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30" name="TextBox 29"/>
          <p:cNvSpPr txBox="1"/>
          <p:nvPr/>
        </p:nvSpPr>
        <p:spPr>
          <a:xfrm>
            <a:off x="4644008" y="2276872"/>
            <a:ext cx="1260140" cy="738664"/>
          </a:xfrm>
          <a:prstGeom prst="rect">
            <a:avLst/>
          </a:prstGeom>
          <a:noFill/>
        </p:spPr>
        <p:txBody>
          <a:bodyPr wrap="square" rtlCol="0">
            <a:spAutoFit/>
          </a:bodyPr>
          <a:lstStyle/>
          <a:p>
            <a:r>
              <a:rPr lang="es-PE" sz="1400" b="1" dirty="0" smtClean="0"/>
              <a:t>Entrevistas  a profundidad</a:t>
            </a:r>
          </a:p>
          <a:p>
            <a:r>
              <a:rPr lang="es-PE" sz="1400" i="1" dirty="0" smtClean="0"/>
              <a:t>. 30 hogares</a:t>
            </a:r>
            <a:endParaRPr lang="es-PE" sz="1400" dirty="0"/>
          </a:p>
        </p:txBody>
      </p:sp>
      <p:sp>
        <p:nvSpPr>
          <p:cNvPr id="31" name="Rectangle 30"/>
          <p:cNvSpPr/>
          <p:nvPr/>
        </p:nvSpPr>
        <p:spPr>
          <a:xfrm>
            <a:off x="3347864" y="3429000"/>
            <a:ext cx="2664296" cy="6480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32" name="TextBox 31"/>
          <p:cNvSpPr txBox="1"/>
          <p:nvPr/>
        </p:nvSpPr>
        <p:spPr>
          <a:xfrm>
            <a:off x="3347864" y="3429000"/>
            <a:ext cx="2664296" cy="738664"/>
          </a:xfrm>
          <a:prstGeom prst="rect">
            <a:avLst/>
          </a:prstGeom>
          <a:noFill/>
        </p:spPr>
        <p:txBody>
          <a:bodyPr wrap="square" rtlCol="0">
            <a:spAutoFit/>
          </a:bodyPr>
          <a:lstStyle/>
          <a:p>
            <a:r>
              <a:rPr lang="es-PE" sz="1400" b="1" dirty="0" smtClean="0"/>
              <a:t>Políticas, instituciones y mercados</a:t>
            </a:r>
          </a:p>
          <a:p>
            <a:r>
              <a:rPr lang="es-PE" sz="1400" i="1" dirty="0" smtClean="0"/>
              <a:t>. Entrevistas chaves, grupos </a:t>
            </a:r>
            <a:r>
              <a:rPr lang="es-PE" sz="1400" i="1" dirty="0" err="1" smtClean="0"/>
              <a:t>focais</a:t>
            </a:r>
            <a:endParaRPr lang="es-PE" sz="1400" i="1" dirty="0" smtClean="0"/>
          </a:p>
        </p:txBody>
      </p:sp>
      <p:sp>
        <p:nvSpPr>
          <p:cNvPr id="33" name="Rectangle 32"/>
          <p:cNvSpPr/>
          <p:nvPr/>
        </p:nvSpPr>
        <p:spPr>
          <a:xfrm>
            <a:off x="6588224" y="1880246"/>
            <a:ext cx="1440160" cy="1260722"/>
          </a:xfrm>
          <a:prstGeom prst="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34" name="TextBox 33"/>
          <p:cNvSpPr txBox="1"/>
          <p:nvPr/>
        </p:nvSpPr>
        <p:spPr>
          <a:xfrm>
            <a:off x="6588224" y="1935412"/>
            <a:ext cx="1584176" cy="1169551"/>
          </a:xfrm>
          <a:prstGeom prst="rect">
            <a:avLst/>
          </a:prstGeom>
          <a:noFill/>
        </p:spPr>
        <p:txBody>
          <a:bodyPr vert="horz" wrap="square" rtlCol="0">
            <a:spAutoFit/>
          </a:bodyPr>
          <a:lstStyle/>
          <a:p>
            <a:r>
              <a:rPr lang="es-PE" sz="1400" b="1" dirty="0" smtClean="0"/>
              <a:t>Análisis integrada</a:t>
            </a:r>
          </a:p>
          <a:p>
            <a:endParaRPr lang="es-PE" sz="1400" i="1" dirty="0" smtClean="0"/>
          </a:p>
          <a:p>
            <a:r>
              <a:rPr lang="es-PE" sz="1400" dirty="0" smtClean="0"/>
              <a:t>. Opciones  por contexto</a:t>
            </a:r>
          </a:p>
          <a:p>
            <a:r>
              <a:rPr lang="es-PE" sz="1400" dirty="0" smtClean="0"/>
              <a:t>. Escalamiento</a:t>
            </a:r>
            <a:endParaRPr lang="es-PE" sz="1400" dirty="0"/>
          </a:p>
        </p:txBody>
      </p:sp>
      <p:cxnSp>
        <p:nvCxnSpPr>
          <p:cNvPr id="36" name="Straight Arrow Connector 35"/>
          <p:cNvCxnSpPr/>
          <p:nvPr/>
        </p:nvCxnSpPr>
        <p:spPr>
          <a:xfrm flipV="1">
            <a:off x="2607823" y="836712"/>
            <a:ext cx="668033" cy="798274"/>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6136215" y="3306080"/>
            <a:ext cx="452009" cy="34513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607824" y="1961838"/>
            <a:ext cx="668032" cy="243027"/>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2607823" y="2371243"/>
            <a:ext cx="668033" cy="1201773"/>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2483769" y="2943528"/>
            <a:ext cx="298011" cy="936684"/>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6127265" y="2510607"/>
            <a:ext cx="410917" cy="3024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6538182" y="1089030"/>
            <a:ext cx="256085" cy="68378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7380312" y="3270074"/>
            <a:ext cx="226004" cy="73499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1369767" y="5861696"/>
            <a:ext cx="452009"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4336015" y="2492896"/>
            <a:ext cx="307993"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7740352" y="4856206"/>
            <a:ext cx="0" cy="372994"/>
          </a:xfrm>
          <a:prstGeom prst="straightConnector1">
            <a:avLst/>
          </a:prstGeom>
          <a:ln w="28575">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flipV="1">
            <a:off x="2843808" y="4856206"/>
            <a:ext cx="0" cy="372994"/>
          </a:xfrm>
          <a:prstGeom prst="straightConnector1">
            <a:avLst/>
          </a:prstGeom>
          <a:ln w="28575">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V="1">
            <a:off x="899592" y="4856206"/>
            <a:ext cx="0" cy="372994"/>
          </a:xfrm>
          <a:prstGeom prst="straightConnector1">
            <a:avLst/>
          </a:prstGeom>
          <a:ln w="28575">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2339752" y="6021288"/>
            <a:ext cx="6624736" cy="677568"/>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1" name="TextBox 70"/>
          <p:cNvSpPr txBox="1"/>
          <p:nvPr/>
        </p:nvSpPr>
        <p:spPr>
          <a:xfrm>
            <a:off x="1907704" y="5229200"/>
            <a:ext cx="6624736" cy="738664"/>
          </a:xfrm>
          <a:prstGeom prst="rect">
            <a:avLst/>
          </a:prstGeom>
          <a:noFill/>
        </p:spPr>
        <p:txBody>
          <a:bodyPr wrap="square" rtlCol="0">
            <a:spAutoFit/>
          </a:bodyPr>
          <a:lstStyle/>
          <a:p>
            <a:r>
              <a:rPr lang="es-PE" sz="1400" b="1" dirty="0" smtClean="0"/>
              <a:t>Adaptación y escalamiento</a:t>
            </a:r>
          </a:p>
          <a:p>
            <a:r>
              <a:rPr lang="es-PE" sz="1400" i="1" dirty="0" smtClean="0"/>
              <a:t>. 15-20 nuevas Unidades Demostrativas (</a:t>
            </a:r>
            <a:r>
              <a:rPr lang="es-PE" sz="1400" i="1" dirty="0" err="1" smtClean="0"/>
              <a:t>Uds</a:t>
            </a:r>
            <a:r>
              <a:rPr lang="es-PE" sz="1400" i="1" dirty="0" smtClean="0"/>
              <a:t>)</a:t>
            </a:r>
          </a:p>
          <a:p>
            <a:r>
              <a:rPr lang="es-PE" sz="1400" dirty="0" smtClean="0"/>
              <a:t>. Capacitación, </a:t>
            </a:r>
            <a:r>
              <a:rPr lang="es-PE" sz="1400" dirty="0" err="1" smtClean="0"/>
              <a:t>co</a:t>
            </a:r>
            <a:r>
              <a:rPr lang="es-PE" sz="1400" dirty="0" smtClean="0"/>
              <a:t>-diseño, implementación, asistencia técnica, aprendizaje</a:t>
            </a:r>
            <a:endParaRPr lang="es-PE" sz="1400" dirty="0"/>
          </a:p>
        </p:txBody>
      </p:sp>
      <p:sp>
        <p:nvSpPr>
          <p:cNvPr id="73" name="Rectangle 72"/>
          <p:cNvSpPr/>
          <p:nvPr/>
        </p:nvSpPr>
        <p:spPr>
          <a:xfrm>
            <a:off x="2411760" y="6093296"/>
            <a:ext cx="792088" cy="533552"/>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4" name="Rectangle 73"/>
          <p:cNvSpPr/>
          <p:nvPr/>
        </p:nvSpPr>
        <p:spPr>
          <a:xfrm>
            <a:off x="3583849" y="6093296"/>
            <a:ext cx="5236623" cy="533552"/>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75" name="Straight Arrow Connector 74"/>
          <p:cNvCxnSpPr/>
          <p:nvPr/>
        </p:nvCxnSpPr>
        <p:spPr>
          <a:xfrm>
            <a:off x="3203848" y="6338816"/>
            <a:ext cx="307993"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2382672" y="6093296"/>
            <a:ext cx="893184" cy="523220"/>
          </a:xfrm>
          <a:prstGeom prst="rect">
            <a:avLst/>
          </a:prstGeom>
          <a:noFill/>
        </p:spPr>
        <p:txBody>
          <a:bodyPr wrap="square" rtlCol="0">
            <a:spAutoFit/>
          </a:bodyPr>
          <a:lstStyle/>
          <a:p>
            <a:r>
              <a:rPr lang="es-PE" sz="1400" b="1" dirty="0" smtClean="0"/>
              <a:t>Línea base</a:t>
            </a:r>
            <a:endParaRPr lang="es-PE" sz="1400" b="1" i="1" dirty="0" smtClean="0"/>
          </a:p>
        </p:txBody>
      </p:sp>
      <p:sp>
        <p:nvSpPr>
          <p:cNvPr id="80" name="TextBox 79"/>
          <p:cNvSpPr txBox="1"/>
          <p:nvPr/>
        </p:nvSpPr>
        <p:spPr>
          <a:xfrm>
            <a:off x="3583849" y="6093296"/>
            <a:ext cx="5164615" cy="523220"/>
          </a:xfrm>
          <a:prstGeom prst="rect">
            <a:avLst/>
          </a:prstGeom>
          <a:noFill/>
        </p:spPr>
        <p:txBody>
          <a:bodyPr wrap="square" rtlCol="0">
            <a:spAutoFit/>
          </a:bodyPr>
          <a:lstStyle/>
          <a:p>
            <a:r>
              <a:rPr lang="es-PE" sz="1400" b="1" dirty="0" smtClean="0"/>
              <a:t>. Monitoreo</a:t>
            </a:r>
            <a:r>
              <a:rPr lang="es-PE" sz="1400" dirty="0" smtClean="0"/>
              <a:t> (indicadores de resultados)</a:t>
            </a:r>
            <a:endParaRPr lang="es-PE" sz="1400" b="1" dirty="0" smtClean="0"/>
          </a:p>
          <a:p>
            <a:r>
              <a:rPr lang="es-PE" sz="1400" b="1" dirty="0" smtClean="0"/>
              <a:t>. Factores de adopción e innovación</a:t>
            </a:r>
          </a:p>
        </p:txBody>
      </p:sp>
      <p:sp>
        <p:nvSpPr>
          <p:cNvPr id="87" name="TextBox 86"/>
          <p:cNvSpPr txBox="1"/>
          <p:nvPr/>
        </p:nvSpPr>
        <p:spPr>
          <a:xfrm>
            <a:off x="899592" y="4851415"/>
            <a:ext cx="1152128" cy="276999"/>
          </a:xfrm>
          <a:prstGeom prst="rect">
            <a:avLst/>
          </a:prstGeom>
          <a:noFill/>
        </p:spPr>
        <p:txBody>
          <a:bodyPr wrap="square" rtlCol="0">
            <a:spAutoFit/>
          </a:bodyPr>
          <a:lstStyle/>
          <a:p>
            <a:r>
              <a:rPr lang="es-PE" sz="1200" i="1" dirty="0" smtClean="0"/>
              <a:t>Octubre 2017</a:t>
            </a:r>
            <a:endParaRPr lang="es-PE" sz="1200" i="1" dirty="0"/>
          </a:p>
        </p:txBody>
      </p:sp>
      <p:sp>
        <p:nvSpPr>
          <p:cNvPr id="88" name="TextBox 87"/>
          <p:cNvSpPr txBox="1"/>
          <p:nvPr/>
        </p:nvSpPr>
        <p:spPr>
          <a:xfrm>
            <a:off x="2843808" y="4869160"/>
            <a:ext cx="1008112" cy="276999"/>
          </a:xfrm>
          <a:prstGeom prst="rect">
            <a:avLst/>
          </a:prstGeom>
          <a:noFill/>
        </p:spPr>
        <p:txBody>
          <a:bodyPr wrap="square" rtlCol="0">
            <a:spAutoFit/>
          </a:bodyPr>
          <a:lstStyle/>
          <a:p>
            <a:r>
              <a:rPr lang="es-PE" sz="1200" i="1" dirty="0" smtClean="0"/>
              <a:t>Marzo 2018</a:t>
            </a:r>
            <a:endParaRPr lang="es-PE" sz="1200" i="1" dirty="0"/>
          </a:p>
        </p:txBody>
      </p:sp>
      <p:sp>
        <p:nvSpPr>
          <p:cNvPr id="89" name="TextBox 88"/>
          <p:cNvSpPr txBox="1"/>
          <p:nvPr/>
        </p:nvSpPr>
        <p:spPr>
          <a:xfrm>
            <a:off x="7740352" y="4869160"/>
            <a:ext cx="1008112" cy="276999"/>
          </a:xfrm>
          <a:prstGeom prst="rect">
            <a:avLst/>
          </a:prstGeom>
          <a:noFill/>
        </p:spPr>
        <p:txBody>
          <a:bodyPr wrap="square" rtlCol="0">
            <a:spAutoFit/>
          </a:bodyPr>
          <a:lstStyle/>
          <a:p>
            <a:r>
              <a:rPr lang="es-PE" sz="1200" i="1" dirty="0" smtClean="0"/>
              <a:t>Enero 2019</a:t>
            </a:r>
            <a:endParaRPr lang="es-PE" sz="1200" i="1" dirty="0"/>
          </a:p>
        </p:txBody>
      </p:sp>
      <p:cxnSp>
        <p:nvCxnSpPr>
          <p:cNvPr id="55" name="Straight Arrow Connector 54"/>
          <p:cNvCxnSpPr/>
          <p:nvPr/>
        </p:nvCxnSpPr>
        <p:spPr>
          <a:xfrm flipV="1">
            <a:off x="5076056" y="4054536"/>
            <a:ext cx="0" cy="1162670"/>
          </a:xfrm>
          <a:prstGeom prst="straightConnector1">
            <a:avLst/>
          </a:prstGeom>
          <a:ln w="28575">
            <a:solidFill>
              <a:srgbClr val="C0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323528" y="332656"/>
            <a:ext cx="432048"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98088" y="131380"/>
            <a:ext cx="966931" cy="369332"/>
          </a:xfrm>
          <a:prstGeom prst="rect">
            <a:avLst/>
          </a:prstGeom>
          <a:noFill/>
        </p:spPr>
        <p:txBody>
          <a:bodyPr wrap="none" rtlCol="0">
            <a:spAutoFit/>
          </a:bodyPr>
          <a:lstStyle/>
          <a:p>
            <a:r>
              <a:rPr lang="es-PE" dirty="0" smtClean="0"/>
              <a:t>insumos</a:t>
            </a:r>
            <a:endParaRPr lang="es-PE" dirty="0"/>
          </a:p>
        </p:txBody>
      </p:sp>
      <p:sp>
        <p:nvSpPr>
          <p:cNvPr id="59" name="TextBox 58"/>
          <p:cNvSpPr txBox="1"/>
          <p:nvPr/>
        </p:nvSpPr>
        <p:spPr>
          <a:xfrm>
            <a:off x="5508103" y="4869160"/>
            <a:ext cx="1286163" cy="276999"/>
          </a:xfrm>
          <a:prstGeom prst="rect">
            <a:avLst/>
          </a:prstGeom>
          <a:noFill/>
        </p:spPr>
        <p:txBody>
          <a:bodyPr wrap="square" rtlCol="0">
            <a:spAutoFit/>
          </a:bodyPr>
          <a:lstStyle/>
          <a:p>
            <a:r>
              <a:rPr lang="es-PE" sz="1200" i="1" dirty="0" smtClean="0"/>
              <a:t>Septiembre 2018</a:t>
            </a:r>
            <a:endParaRPr lang="es-PE" sz="1200" i="1" dirty="0"/>
          </a:p>
        </p:txBody>
      </p:sp>
      <p:cxnSp>
        <p:nvCxnSpPr>
          <p:cNvPr id="61" name="Straight Arrow Connector 60"/>
          <p:cNvCxnSpPr/>
          <p:nvPr/>
        </p:nvCxnSpPr>
        <p:spPr>
          <a:xfrm flipV="1">
            <a:off x="6935248" y="3212976"/>
            <a:ext cx="0" cy="1969668"/>
          </a:xfrm>
          <a:prstGeom prst="straightConnector1">
            <a:avLst/>
          </a:prstGeom>
          <a:ln w="28575">
            <a:solidFill>
              <a:srgbClr val="C000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179512" y="4005064"/>
            <a:ext cx="1512168" cy="792088"/>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69" name="TextBox 68"/>
          <p:cNvSpPr txBox="1"/>
          <p:nvPr/>
        </p:nvSpPr>
        <p:spPr>
          <a:xfrm>
            <a:off x="179512" y="4149080"/>
            <a:ext cx="1512168" cy="523220"/>
          </a:xfrm>
          <a:prstGeom prst="rect">
            <a:avLst/>
          </a:prstGeom>
          <a:noFill/>
        </p:spPr>
        <p:txBody>
          <a:bodyPr wrap="square" rtlCol="0">
            <a:spAutoFit/>
          </a:bodyPr>
          <a:lstStyle/>
          <a:p>
            <a:pPr algn="ctr"/>
            <a:r>
              <a:rPr lang="es-PE" sz="1400" b="1" dirty="0" smtClean="0">
                <a:solidFill>
                  <a:srgbClr val="C00000"/>
                </a:solidFill>
              </a:rPr>
              <a:t>Plataforma de </a:t>
            </a:r>
          </a:p>
          <a:p>
            <a:pPr algn="ctr"/>
            <a:r>
              <a:rPr lang="es-PE" sz="1400" b="1" dirty="0" err="1" smtClean="0">
                <a:solidFill>
                  <a:srgbClr val="C00000"/>
                </a:solidFill>
              </a:rPr>
              <a:t>co</a:t>
            </a:r>
            <a:r>
              <a:rPr lang="es-PE" sz="1400" b="1" dirty="0" smtClean="0">
                <a:solidFill>
                  <a:srgbClr val="C00000"/>
                </a:solidFill>
              </a:rPr>
              <a:t>-aprendizaje</a:t>
            </a:r>
            <a:endParaRPr lang="es-PE" sz="1400" b="1" dirty="0">
              <a:solidFill>
                <a:srgbClr val="C00000"/>
              </a:solidFill>
            </a:endParaRPr>
          </a:p>
        </p:txBody>
      </p:sp>
      <p:sp>
        <p:nvSpPr>
          <p:cNvPr id="72" name="Rectangle 71"/>
          <p:cNvSpPr/>
          <p:nvPr/>
        </p:nvSpPr>
        <p:spPr>
          <a:xfrm flipV="1">
            <a:off x="323528" y="567844"/>
            <a:ext cx="432048" cy="124852"/>
          </a:xfrm>
          <a:prstGeom prst="rect">
            <a:avLst/>
          </a:prstGeom>
          <a:pattFill prst="ltUpDiag">
            <a:fgClr>
              <a:srgbClr val="C00000"/>
            </a:fgClr>
            <a:bgClr>
              <a:schemeClr val="bg1"/>
            </a:bgClr>
          </a:patt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6" name="TextBox 75"/>
          <p:cNvSpPr txBox="1"/>
          <p:nvPr/>
        </p:nvSpPr>
        <p:spPr>
          <a:xfrm>
            <a:off x="828381" y="404664"/>
            <a:ext cx="1562479" cy="369332"/>
          </a:xfrm>
          <a:prstGeom prst="rect">
            <a:avLst/>
          </a:prstGeom>
          <a:noFill/>
        </p:spPr>
        <p:txBody>
          <a:bodyPr wrap="none" rtlCol="0">
            <a:spAutoFit/>
          </a:bodyPr>
          <a:lstStyle/>
          <a:p>
            <a:r>
              <a:rPr lang="es-PE" dirty="0" err="1" smtClean="0"/>
              <a:t>co</a:t>
            </a:r>
            <a:r>
              <a:rPr lang="es-PE" dirty="0" smtClean="0"/>
              <a:t>-aprendizaje</a:t>
            </a:r>
            <a:endParaRPr lang="es-PE" dirty="0"/>
          </a:p>
        </p:txBody>
      </p:sp>
    </p:spTree>
    <p:extLst>
      <p:ext uri="{BB962C8B-B14F-4D97-AF65-F5344CB8AC3E}">
        <p14:creationId xmlns:p14="http://schemas.microsoft.com/office/powerpoint/2010/main" val="24011405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PE" dirty="0" smtClean="0"/>
              <a:t>Preguntas de investigación sobre mercados y políticas</a:t>
            </a:r>
            <a:endParaRPr lang="es-PE" dirty="0"/>
          </a:p>
        </p:txBody>
      </p:sp>
      <p:sp>
        <p:nvSpPr>
          <p:cNvPr id="3" name="Content Placeholder 2"/>
          <p:cNvSpPr>
            <a:spLocks noGrp="1"/>
          </p:cNvSpPr>
          <p:nvPr>
            <p:ph idx="1"/>
          </p:nvPr>
        </p:nvSpPr>
        <p:spPr/>
        <p:txBody>
          <a:bodyPr>
            <a:normAutofit fontScale="85000" lnSpcReduction="10000"/>
          </a:bodyPr>
          <a:lstStyle/>
          <a:p>
            <a:r>
              <a:rPr lang="es-PE" dirty="0" smtClean="0"/>
              <a:t>¿ Qué influencia tienen las políticas actuales </a:t>
            </a:r>
            <a:r>
              <a:rPr lang="es-PE" dirty="0" smtClean="0"/>
              <a:t>sobre la adopción</a:t>
            </a:r>
            <a:r>
              <a:rPr lang="es-PE" dirty="0" smtClean="0"/>
              <a:t> de diferentes tipos de </a:t>
            </a:r>
            <a:r>
              <a:rPr lang="es-PE" dirty="0" err="1" smtClean="0"/>
              <a:t>SAFs</a:t>
            </a:r>
            <a:r>
              <a:rPr lang="es-PE" dirty="0" smtClean="0"/>
              <a:t>?</a:t>
            </a:r>
          </a:p>
          <a:p>
            <a:r>
              <a:rPr lang="es-PE" dirty="0" smtClean="0"/>
              <a:t>¿ Qué </a:t>
            </a:r>
            <a:r>
              <a:rPr lang="es-PE" dirty="0" smtClean="0"/>
              <a:t>políticas son necesarias para apoyar a los tipos de </a:t>
            </a:r>
            <a:r>
              <a:rPr lang="es-PE" dirty="0" err="1" smtClean="0"/>
              <a:t>SAFs</a:t>
            </a:r>
            <a:r>
              <a:rPr lang="es-PE" dirty="0" smtClean="0"/>
              <a:t> preferidos pelos agricultores?</a:t>
            </a:r>
          </a:p>
          <a:p>
            <a:r>
              <a:rPr lang="es-PE" dirty="0" smtClean="0"/>
              <a:t>¿ Cuáles son los cuellos de botella y las</a:t>
            </a:r>
            <a:r>
              <a:rPr lang="es-PE" dirty="0" smtClean="0"/>
              <a:t> oportunidades en las cadenas de valor de los productos principales?</a:t>
            </a:r>
          </a:p>
          <a:p>
            <a:r>
              <a:rPr lang="es-PE" dirty="0" smtClean="0"/>
              <a:t>¿ Cuáles son l</a:t>
            </a:r>
            <a:r>
              <a:rPr lang="es-PE" dirty="0" smtClean="0"/>
              <a:t>as características deseadas por los actores principales (agricultores, transformadores) en un modelo de negocios?</a:t>
            </a:r>
          </a:p>
          <a:p>
            <a:r>
              <a:rPr lang="es-PE" dirty="0" smtClean="0"/>
              <a:t>¿ Cómo </a:t>
            </a:r>
            <a:r>
              <a:rPr lang="es-PE" dirty="0" smtClean="0"/>
              <a:t>desarrollar cadenas de valor más inclusivas (género, grupos marginalizados)?</a:t>
            </a:r>
          </a:p>
          <a:p>
            <a:endParaRPr lang="es-PE" dirty="0" smtClean="0"/>
          </a:p>
          <a:p>
            <a:endParaRPr lang="es-PE" dirty="0"/>
          </a:p>
        </p:txBody>
      </p:sp>
    </p:spTree>
    <p:extLst>
      <p:ext uri="{BB962C8B-B14F-4D97-AF65-F5344CB8AC3E}">
        <p14:creationId xmlns:p14="http://schemas.microsoft.com/office/powerpoint/2010/main" val="29253219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6135"/>
            <a:ext cx="9039412" cy="3821540"/>
          </a:xfrm>
          <a:prstGeom prst="rect">
            <a:avLst/>
          </a:prstGeom>
        </p:spPr>
      </p:pic>
      <p:sp>
        <p:nvSpPr>
          <p:cNvPr id="5" name="CuadroTexto 4"/>
          <p:cNvSpPr txBox="1"/>
          <p:nvPr/>
        </p:nvSpPr>
        <p:spPr>
          <a:xfrm>
            <a:off x="1045882" y="4044698"/>
            <a:ext cx="7067176" cy="1815882"/>
          </a:xfrm>
          <a:prstGeom prst="rect">
            <a:avLst/>
          </a:prstGeom>
          <a:solidFill>
            <a:srgbClr val="660066"/>
          </a:solidFill>
        </p:spPr>
        <p:txBody>
          <a:bodyPr wrap="square" rtlCol="0">
            <a:spAutoFit/>
          </a:bodyPr>
          <a:lstStyle/>
          <a:p>
            <a:pPr algn="ctr"/>
            <a:r>
              <a:rPr lang="es-PE" sz="2800" dirty="0" smtClean="0">
                <a:solidFill>
                  <a:schemeClr val="bg1"/>
                </a:solidFill>
              </a:rPr>
              <a:t>La perspectiva de todos los actores a lo largo de la cadena de valor es fundamental para identificar los cuellos de botella y las oportunidades de innovación</a:t>
            </a:r>
            <a:endParaRPr lang="es-PE" sz="2800" dirty="0">
              <a:solidFill>
                <a:schemeClr val="bg1"/>
              </a:solidFill>
            </a:endParaRPr>
          </a:p>
        </p:txBody>
      </p:sp>
    </p:spTree>
    <p:extLst>
      <p:ext uri="{BB962C8B-B14F-4D97-AF65-F5344CB8AC3E}">
        <p14:creationId xmlns:p14="http://schemas.microsoft.com/office/powerpoint/2010/main" val="24992841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PE" dirty="0" smtClean="0"/>
              <a:t>Entrevistas con actores claves</a:t>
            </a:r>
            <a:endParaRPr lang="es-PE" dirty="0"/>
          </a:p>
        </p:txBody>
      </p:sp>
      <p:sp>
        <p:nvSpPr>
          <p:cNvPr id="3" name="Marcador de contenido 2"/>
          <p:cNvSpPr>
            <a:spLocks noGrp="1"/>
          </p:cNvSpPr>
          <p:nvPr>
            <p:ph idx="1"/>
          </p:nvPr>
        </p:nvSpPr>
        <p:spPr>
          <a:xfrm>
            <a:off x="672352" y="1417639"/>
            <a:ext cx="7724589" cy="4319774"/>
          </a:xfrm>
        </p:spPr>
        <p:txBody>
          <a:bodyPr>
            <a:normAutofit fontScale="92500"/>
          </a:bodyPr>
          <a:lstStyle/>
          <a:p>
            <a:r>
              <a:rPr lang="es-PE" dirty="0" smtClean="0"/>
              <a:t>Sus percepciones sobre los cuellos de botella, las oportunidades y </a:t>
            </a:r>
            <a:r>
              <a:rPr lang="es-PE" b="1" dirty="0" smtClean="0"/>
              <a:t>innovaciones</a:t>
            </a:r>
            <a:r>
              <a:rPr lang="es-PE" dirty="0" smtClean="0"/>
              <a:t> posibles en la cadena de valor y planos de negocios</a:t>
            </a:r>
          </a:p>
          <a:p>
            <a:pPr lvl="1"/>
            <a:r>
              <a:rPr lang="es-PE" dirty="0" smtClean="0"/>
              <a:t>Directores de organizaciones agrícolas</a:t>
            </a:r>
          </a:p>
          <a:p>
            <a:pPr lvl="1"/>
            <a:r>
              <a:rPr lang="es-PE" dirty="0" smtClean="0"/>
              <a:t>Intermediarios e transformadores</a:t>
            </a:r>
          </a:p>
          <a:p>
            <a:pPr lvl="1"/>
            <a:r>
              <a:rPr lang="es-PE" dirty="0" smtClean="0"/>
              <a:t>Proveedores de servicios (crédito, insumos, asistencia técnica)</a:t>
            </a:r>
          </a:p>
          <a:p>
            <a:pPr lvl="1"/>
            <a:r>
              <a:rPr lang="es-PE" dirty="0" smtClean="0"/>
              <a:t>Oficiales de gobierno</a:t>
            </a:r>
          </a:p>
          <a:p>
            <a:pPr lvl="1"/>
            <a:r>
              <a:rPr lang="es-PE" dirty="0" smtClean="0"/>
              <a:t>Institutos de investigación (</a:t>
            </a:r>
            <a:r>
              <a:rPr lang="es-PE" dirty="0" err="1" smtClean="0"/>
              <a:t>Embrapa</a:t>
            </a:r>
            <a:r>
              <a:rPr lang="es-PE" dirty="0" smtClean="0"/>
              <a:t>, etc.)</a:t>
            </a:r>
          </a:p>
          <a:p>
            <a:pPr marL="457200" lvl="1" indent="0">
              <a:buNone/>
            </a:pPr>
            <a:endParaRPr lang="es-PE" dirty="0"/>
          </a:p>
        </p:txBody>
      </p:sp>
      <p:sp>
        <p:nvSpPr>
          <p:cNvPr id="4" name="CuadroTexto 3"/>
          <p:cNvSpPr txBox="1"/>
          <p:nvPr/>
        </p:nvSpPr>
        <p:spPr>
          <a:xfrm>
            <a:off x="1165412" y="5693345"/>
            <a:ext cx="6738470" cy="954107"/>
          </a:xfrm>
          <a:prstGeom prst="rect">
            <a:avLst/>
          </a:prstGeom>
          <a:solidFill>
            <a:srgbClr val="660066"/>
          </a:solidFill>
        </p:spPr>
        <p:txBody>
          <a:bodyPr wrap="square" rtlCol="0">
            <a:spAutoFit/>
          </a:bodyPr>
          <a:lstStyle/>
          <a:p>
            <a:pPr algn="ctr"/>
            <a:r>
              <a:rPr lang="es-PE" sz="2800" dirty="0" smtClean="0">
                <a:solidFill>
                  <a:schemeClr val="bg1"/>
                </a:solidFill>
              </a:rPr>
              <a:t>Construcción conjunta de nuevos modelos de negocio</a:t>
            </a:r>
            <a:endParaRPr lang="es-PE" sz="2800" dirty="0">
              <a:solidFill>
                <a:schemeClr val="bg1"/>
              </a:solidFill>
            </a:endParaRPr>
          </a:p>
        </p:txBody>
      </p:sp>
    </p:spTree>
    <p:extLst>
      <p:ext uri="{BB962C8B-B14F-4D97-AF65-F5344CB8AC3E}">
        <p14:creationId xmlns:p14="http://schemas.microsoft.com/office/powerpoint/2010/main" val="22629950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ES" dirty="0" smtClean="0"/>
              <a:t>RETOS</a:t>
            </a:r>
            <a:endParaRPr lang="es-ES" dirty="0"/>
          </a:p>
        </p:txBody>
      </p:sp>
      <p:sp>
        <p:nvSpPr>
          <p:cNvPr id="5" name="Marcador de texto 4"/>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7005921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PE" dirty="0" smtClean="0"/>
              <a:t>Retos...</a:t>
            </a:r>
            <a:endParaRPr lang="es-PE" dirty="0"/>
          </a:p>
        </p:txBody>
      </p:sp>
      <p:sp>
        <p:nvSpPr>
          <p:cNvPr id="3" name="Content Placeholder 2"/>
          <p:cNvSpPr>
            <a:spLocks noGrp="1"/>
          </p:cNvSpPr>
          <p:nvPr>
            <p:ph idx="1"/>
          </p:nvPr>
        </p:nvSpPr>
        <p:spPr/>
        <p:txBody>
          <a:bodyPr>
            <a:normAutofit fontScale="85000" lnSpcReduction="10000"/>
          </a:bodyPr>
          <a:lstStyle/>
          <a:p>
            <a:r>
              <a:rPr lang="es-PE" dirty="0" smtClean="0"/>
              <a:t>Integración de perspectivas de ciencias naturales y ciencias sociales en todas las etapas de investigación</a:t>
            </a:r>
          </a:p>
          <a:p>
            <a:r>
              <a:rPr lang="es-PE" dirty="0" smtClean="0"/>
              <a:t> Involucramiento de múltiples actores: Natura, CAMTA, diferentes tipos de productores, empresas de palma aceitera, etc. cada uno con sus prioridades (a veces conflictivas)</a:t>
            </a:r>
          </a:p>
          <a:p>
            <a:r>
              <a:rPr lang="es-PE" dirty="0" smtClean="0"/>
              <a:t>Trabajo a diferentes escalas: diferentes factores tienen diferentes  “dominios de escalamiento” (</a:t>
            </a:r>
            <a:r>
              <a:rPr lang="es-PE" dirty="0" err="1" smtClean="0"/>
              <a:t>scaling</a:t>
            </a:r>
            <a:r>
              <a:rPr lang="es-PE" dirty="0" smtClean="0"/>
              <a:t> </a:t>
            </a:r>
            <a:r>
              <a:rPr lang="es-PE" dirty="0" err="1" smtClean="0"/>
              <a:t>domains</a:t>
            </a:r>
            <a:r>
              <a:rPr lang="es-PE" dirty="0" smtClean="0"/>
              <a:t>)</a:t>
            </a:r>
          </a:p>
          <a:p>
            <a:r>
              <a:rPr lang="es-PE" dirty="0" smtClean="0"/>
              <a:t>No hay “receta”: dise</a:t>
            </a:r>
            <a:r>
              <a:rPr lang="es-PE" dirty="0" smtClean="0"/>
              <a:t>ño de la investigación debe ser iterativo, adaptado a los objetivos y al contexto</a:t>
            </a:r>
            <a:endParaRPr lang="es-PE" dirty="0" smtClean="0"/>
          </a:p>
          <a:p>
            <a:endParaRPr lang="es-PE" dirty="0" smtClean="0"/>
          </a:p>
          <a:p>
            <a:endParaRPr lang="es-PE" dirty="0"/>
          </a:p>
        </p:txBody>
      </p:sp>
    </p:spTree>
    <p:extLst>
      <p:ext uri="{BB962C8B-B14F-4D97-AF65-F5344CB8AC3E}">
        <p14:creationId xmlns:p14="http://schemas.microsoft.com/office/powerpoint/2010/main" val="22766717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722313" y="2580967"/>
            <a:ext cx="7772400" cy="663211"/>
          </a:xfrm>
        </p:spPr>
        <p:txBody>
          <a:bodyPr>
            <a:normAutofit fontScale="90000"/>
          </a:bodyPr>
          <a:lstStyle/>
          <a:p>
            <a:r>
              <a:rPr lang="es-ES" dirty="0" smtClean="0"/>
              <a:t>MUCHAS GRACIAS</a:t>
            </a:r>
            <a:endParaRPr lang="es-ES" dirty="0"/>
          </a:p>
        </p:txBody>
      </p:sp>
      <p:sp>
        <p:nvSpPr>
          <p:cNvPr id="5" name="Marcador de texto 4"/>
          <p:cNvSpPr>
            <a:spLocks noGrp="1"/>
          </p:cNvSpPr>
          <p:nvPr>
            <p:ph type="body" idx="1"/>
          </p:nvPr>
        </p:nvSpPr>
        <p:spPr/>
        <p:txBody>
          <a:bodyPr/>
          <a:lstStyle/>
          <a:p>
            <a:r>
              <a:rPr lang="es-ES" dirty="0" smtClean="0"/>
              <a:t>Contacto: Sarah-Lan Mathez-Stiefel – s.mathez@cgiar.org</a:t>
            </a:r>
            <a:endParaRPr lang="es-ES" dirty="0"/>
          </a:p>
        </p:txBody>
      </p:sp>
    </p:spTree>
    <p:extLst>
      <p:ext uri="{BB962C8B-B14F-4D97-AF65-F5344CB8AC3E}">
        <p14:creationId xmlns:p14="http://schemas.microsoft.com/office/powerpoint/2010/main" val="274991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4988</TotalTime>
  <Words>3438</Words>
  <Application>Microsoft Office PowerPoint</Application>
  <PresentationFormat>On-screen Show (4:3)</PresentationFormat>
  <Paragraphs>548</Paragraphs>
  <Slides>47</Slides>
  <Notes>13</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Proyecto SAFDENDE en Pará, Brasil: opciones por contexto y enfoque territorial para la diversificación de la palma aceitera en sistemas agroforestales</vt:lpstr>
      <vt:lpstr>Proyecto SAFDENDE: Conciliando conservación con medios de vida</vt:lpstr>
      <vt:lpstr>Investigación coordinada por ICRAF</vt:lpstr>
      <vt:lpstr>Enfoque territorial integrado y opciones por contexto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Estudio del contexto</vt:lpstr>
      <vt:lpstr>Objetivos</vt:lpstr>
      <vt:lpstr>PowerPoint Presentation</vt:lpstr>
      <vt:lpstr>PowerPoint Presentation</vt:lpstr>
      <vt:lpstr>PowerPoint Presentation</vt:lpstr>
      <vt:lpstr>Caracterización de los safs</vt:lpstr>
      <vt:lpstr>PowerPoint Presentation</vt:lpstr>
      <vt:lpstr>Inventario y agrupación de SAFs en tipologías generales</vt:lpstr>
      <vt:lpstr>PowerPoint Presentation</vt:lpstr>
      <vt:lpstr>PowerPoint Presentation</vt:lpstr>
      <vt:lpstr>PowerPoint Presentation</vt:lpstr>
      <vt:lpstr>PowerPoint Presentation</vt:lpstr>
      <vt:lpstr>PowerPoint Presentation</vt:lpstr>
      <vt:lpstr>MeDios de vida resilientes</vt:lpstr>
      <vt:lpstr>PowerPoint Presentation</vt:lpstr>
      <vt:lpstr>Preguntas de investigación</vt:lpstr>
      <vt:lpstr>Encuesta a hogares</vt:lpstr>
      <vt:lpstr>PowerPoint Presentation</vt:lpstr>
      <vt:lpstr>Recursos Naturales</vt:lpstr>
      <vt:lpstr>Recursos Sociales</vt:lpstr>
      <vt:lpstr>Recursos Humanos</vt:lpstr>
      <vt:lpstr>Recursos Físicos</vt:lpstr>
      <vt:lpstr>Recursos Financieros</vt:lpstr>
      <vt:lpstr>Enfoque transversal de género en la encuesta a hogares:</vt:lpstr>
      <vt:lpstr>Sistemas SAFs</vt:lpstr>
      <vt:lpstr>Experimento de elección sobre SAFs</vt:lpstr>
      <vt:lpstr>Entrevistas a profundidad</vt:lpstr>
      <vt:lpstr>Políticas, Instituciones y MERCADOS</vt:lpstr>
      <vt:lpstr>PowerPoint Presentation</vt:lpstr>
      <vt:lpstr>Preguntas de investigación sobre mercados y políticas</vt:lpstr>
      <vt:lpstr>PowerPoint Presentation</vt:lpstr>
      <vt:lpstr>Entrevistas con actores claves</vt:lpstr>
      <vt:lpstr>RETOS</vt:lpstr>
      <vt:lpstr>Retos...</vt:lpstr>
      <vt:lpstr>MUCHAS GRACIAS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ICRAF COMMUNICATIONS</dc:creator>
  <cp:lastModifiedBy>Sarah-lan Mathez</cp:lastModifiedBy>
  <cp:revision>114</cp:revision>
  <dcterms:created xsi:type="dcterms:W3CDTF">2014-02-05T09:16:03Z</dcterms:created>
  <dcterms:modified xsi:type="dcterms:W3CDTF">2017-11-28T19:58:40Z</dcterms:modified>
</cp:coreProperties>
</file>