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1" r:id="rId4"/>
    <p:sldId id="262" r:id="rId5"/>
    <p:sldId id="263" r:id="rId6"/>
    <p:sldId id="260" r:id="rId7"/>
    <p:sldId id="259" r:id="rId8"/>
    <p:sldId id="264" r:id="rId9"/>
    <p:sldId id="265" r:id="rId10"/>
    <p:sldId id="267" r:id="rId11"/>
    <p:sldId id="266" r:id="rId12"/>
    <p:sldId id="268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197F0B"/>
    <a:srgbClr val="FFFFFF"/>
    <a:srgbClr val="F7D597"/>
    <a:srgbClr val="7F7F7F"/>
    <a:srgbClr val="0064B6"/>
    <a:srgbClr val="003263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6865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0357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7557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9033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976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6929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95983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5787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338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5140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6967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28B0-4EDD-4D04-B0E6-31BA2D1D5F4E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F69C0-0C1F-45C5-A259-78431E136B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250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0" b="1"/>
          <a:stretch/>
        </p:blipFill>
        <p:spPr>
          <a:xfrm>
            <a:off x="0" y="0"/>
            <a:ext cx="12274856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95"/>
            <a:ext cx="1799064" cy="1683804"/>
          </a:xfrm>
          <a:prstGeom prst="rect">
            <a:avLst/>
          </a:prstGeom>
        </p:spPr>
      </p:pic>
      <p:sp>
        <p:nvSpPr>
          <p:cNvPr id="3" name="Subtítulo 2"/>
          <p:cNvSpPr txBox="1">
            <a:spLocks/>
          </p:cNvSpPr>
          <p:nvPr/>
        </p:nvSpPr>
        <p:spPr>
          <a:xfrm>
            <a:off x="537882" y="5762299"/>
            <a:ext cx="10972800" cy="1142999"/>
          </a:xfrm>
          <a:prstGeom prst="rect">
            <a:avLst/>
          </a:prstGeom>
          <a:solidFill>
            <a:srgbClr val="7F7F7F">
              <a:alpha val="58824"/>
            </a:srgb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PE" sz="3200" b="1" dirty="0" smtClean="0">
                <a:latin typeface="Arial Narrow" panose="020B0606020202030204" pitchFamily="34" charset="0"/>
              </a:rPr>
              <a:t>¿Cómo mejorar el manejo de ganado y la condición de los </a:t>
            </a:r>
            <a:r>
              <a:rPr lang="es-PE" sz="3200" b="1" dirty="0" smtClean="0">
                <a:latin typeface="Arial Narrow" panose="020B0606020202030204" pitchFamily="34" charset="0"/>
              </a:rPr>
              <a:t>pastores y los pastizales </a:t>
            </a:r>
            <a:r>
              <a:rPr lang="es-PE" sz="3200" b="1" dirty="0" smtClean="0">
                <a:latin typeface="Arial Narrow" panose="020B0606020202030204" pitchFamily="34" charset="0"/>
              </a:rPr>
              <a:t>de puna? 				</a:t>
            </a:r>
            <a:r>
              <a:rPr lang="es-PE" b="1" dirty="0" smtClean="0">
                <a:latin typeface="Arial Narrow" panose="020B0606020202030204" pitchFamily="34" charset="0"/>
              </a:rPr>
              <a:t>Beatriz </a:t>
            </a:r>
            <a:r>
              <a:rPr lang="es-PE" b="1" dirty="0" err="1" smtClean="0">
                <a:latin typeface="Arial Narrow" panose="020B0606020202030204" pitchFamily="34" charset="0"/>
              </a:rPr>
              <a:t>Fuentealba</a:t>
            </a:r>
            <a:r>
              <a:rPr lang="es-PE" b="1" dirty="0" smtClean="0">
                <a:latin typeface="Arial Narrow" panose="020B0606020202030204" pitchFamily="34" charset="0"/>
              </a:rPr>
              <a:t> D.</a:t>
            </a:r>
            <a:r>
              <a:rPr lang="es-PE" sz="3200" b="1" dirty="0" smtClean="0">
                <a:latin typeface="Arial Narrow" panose="020B0606020202030204" pitchFamily="34" charset="0"/>
              </a:rPr>
              <a:t>   </a:t>
            </a:r>
            <a:endParaRPr lang="es-PE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2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1" t="13529" r="25094"/>
          <a:stretch/>
        </p:blipFill>
        <p:spPr>
          <a:xfrm>
            <a:off x="-14069" y="-11100"/>
            <a:ext cx="2058389" cy="68691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6" name="Title 15"/>
          <p:cNvSpPr txBox="1">
            <a:spLocks/>
          </p:cNvSpPr>
          <p:nvPr/>
        </p:nvSpPr>
        <p:spPr>
          <a:xfrm>
            <a:off x="2226689" y="480975"/>
            <a:ext cx="7831711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ENFOQUE DEL TRABAJO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52698" y="2086298"/>
            <a:ext cx="1891862" cy="583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466568" y="3773219"/>
            <a:ext cx="1891862" cy="583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FAMILIA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304361" y="2031115"/>
            <a:ext cx="2212058" cy="8303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DEL GANADO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564402" y="2283364"/>
            <a:ext cx="2176386" cy="77514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CONDICIÓN DEL PASTIZAL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564402" y="3678613"/>
            <a:ext cx="2176386" cy="709464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CONDICIÓN DEL SUELO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330635" y="3678613"/>
            <a:ext cx="2185784" cy="8303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USOS DE SUELO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de flecha 13"/>
          <p:cNvCxnSpPr>
            <a:stCxn id="8" idx="0"/>
            <a:endCxn id="7" idx="2"/>
          </p:cNvCxnSpPr>
          <p:nvPr/>
        </p:nvCxnSpPr>
        <p:spPr>
          <a:xfrm flipH="1" flipV="1">
            <a:off x="3398629" y="2669622"/>
            <a:ext cx="13870" cy="1103597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>
            <a:stCxn id="12" idx="0"/>
            <a:endCxn id="9" idx="2"/>
          </p:cNvCxnSpPr>
          <p:nvPr/>
        </p:nvCxnSpPr>
        <p:spPr>
          <a:xfrm flipH="1" flipV="1">
            <a:off x="6410390" y="2861433"/>
            <a:ext cx="13137" cy="81718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endCxn id="9" idx="1"/>
          </p:cNvCxnSpPr>
          <p:nvPr/>
        </p:nvCxnSpPr>
        <p:spPr>
          <a:xfrm flipV="1">
            <a:off x="3426369" y="2446274"/>
            <a:ext cx="1877992" cy="798794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>
            <a:endCxn id="12" idx="1"/>
          </p:cNvCxnSpPr>
          <p:nvPr/>
        </p:nvCxnSpPr>
        <p:spPr>
          <a:xfrm>
            <a:off x="3419185" y="3263470"/>
            <a:ext cx="1911450" cy="830302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11" idx="0"/>
            <a:endCxn id="10" idx="2"/>
          </p:cNvCxnSpPr>
          <p:nvPr/>
        </p:nvCxnSpPr>
        <p:spPr>
          <a:xfrm flipV="1">
            <a:off x="9652595" y="3058510"/>
            <a:ext cx="0" cy="620103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>
            <a:stCxn id="9" idx="3"/>
            <a:endCxn id="10" idx="1"/>
          </p:cNvCxnSpPr>
          <p:nvPr/>
        </p:nvCxnSpPr>
        <p:spPr>
          <a:xfrm>
            <a:off x="7516419" y="2446274"/>
            <a:ext cx="1047983" cy="224663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>
            <a:off x="2680138" y="4968308"/>
            <a:ext cx="806065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9523638" y="499984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endParaRPr lang="es-P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3683158" y="4495809"/>
            <a:ext cx="2709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Decisiones de manejo</a:t>
            </a:r>
            <a:endParaRPr lang="es-P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7840676" y="2054029"/>
            <a:ext cx="421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b="1" dirty="0" smtClean="0"/>
              <a:t>¿?</a:t>
            </a:r>
            <a:endParaRPr lang="es-PE" sz="2000" b="1" dirty="0"/>
          </a:p>
        </p:txBody>
      </p:sp>
    </p:spTree>
    <p:extLst>
      <p:ext uri="{BB962C8B-B14F-4D97-AF65-F5344CB8AC3E}">
        <p14:creationId xmlns:p14="http://schemas.microsoft.com/office/powerpoint/2010/main" val="184889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8"/>
          <a:stretch/>
        </p:blipFill>
        <p:spPr>
          <a:xfrm>
            <a:off x="0" y="-19838"/>
            <a:ext cx="12232341" cy="6918179"/>
          </a:xfrm>
          <a:prstGeom prst="rect">
            <a:avLst/>
          </a:prstGeom>
        </p:spPr>
      </p:pic>
      <p:sp>
        <p:nvSpPr>
          <p:cNvPr id="3" name="Subtítulo 2"/>
          <p:cNvSpPr txBox="1">
            <a:spLocks/>
          </p:cNvSpPr>
          <p:nvPr/>
        </p:nvSpPr>
        <p:spPr>
          <a:xfrm>
            <a:off x="5959366" y="6164316"/>
            <a:ext cx="6111610" cy="693683"/>
          </a:xfrm>
          <a:prstGeom prst="rect">
            <a:avLst/>
          </a:prstGeom>
          <a:solidFill>
            <a:srgbClr val="7F7F7F">
              <a:alpha val="58824"/>
            </a:srgb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es-PE" sz="3200" b="1" dirty="0" smtClean="0">
                <a:latin typeface="Arial Narrow" panose="020B0606020202030204" pitchFamily="34" charset="0"/>
              </a:rPr>
              <a:t>Manada = Ganadería familiar		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552" y="0"/>
            <a:ext cx="1471447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9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28299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22626"/>
            <a:ext cx="1654768" cy="154902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71" y="0"/>
            <a:ext cx="9697176" cy="6858000"/>
          </a:xfrm>
          <a:prstGeom prst="rect">
            <a:avLst/>
          </a:prstGeom>
        </p:spPr>
      </p:pic>
      <p:sp>
        <p:nvSpPr>
          <p:cNvPr id="129" name="Subtítulo 2"/>
          <p:cNvSpPr txBox="1">
            <a:spLocks/>
          </p:cNvSpPr>
          <p:nvPr/>
        </p:nvSpPr>
        <p:spPr>
          <a:xfrm>
            <a:off x="7677806" y="5959365"/>
            <a:ext cx="3594538" cy="693683"/>
          </a:xfrm>
          <a:prstGeom prst="rect">
            <a:avLst/>
          </a:prstGeom>
          <a:solidFill>
            <a:srgbClr val="FFFFFF">
              <a:alpha val="81961"/>
            </a:srgb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es-PE" sz="3200" b="1" dirty="0" smtClean="0">
                <a:latin typeface="Arial Narrow" panose="020B0606020202030204" pitchFamily="34" charset="0"/>
              </a:rPr>
              <a:t>Rotación del ganado	</a:t>
            </a:r>
          </a:p>
        </p:txBody>
      </p:sp>
      <p:sp>
        <p:nvSpPr>
          <p:cNvPr id="3" name="Estrella de 5 puntas 2"/>
          <p:cNvSpPr/>
          <p:nvPr/>
        </p:nvSpPr>
        <p:spPr>
          <a:xfrm>
            <a:off x="4130565" y="5322626"/>
            <a:ext cx="346841" cy="331075"/>
          </a:xfrm>
          <a:prstGeom prst="star5">
            <a:avLst/>
          </a:prstGeom>
          <a:solidFill>
            <a:srgbClr val="FF00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7" name="Estrella de 5 puntas 166"/>
          <p:cNvSpPr/>
          <p:nvPr/>
        </p:nvSpPr>
        <p:spPr>
          <a:xfrm>
            <a:off x="1893798" y="666543"/>
            <a:ext cx="346841" cy="331075"/>
          </a:xfrm>
          <a:prstGeom prst="star5">
            <a:avLst/>
          </a:prstGeom>
          <a:solidFill>
            <a:srgbClr val="FF00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405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/>
          <p:cNvSpPr txBox="1">
            <a:spLocks/>
          </p:cNvSpPr>
          <p:nvPr/>
        </p:nvSpPr>
        <p:spPr>
          <a:xfrm>
            <a:off x="2084799" y="240487"/>
            <a:ext cx="9746947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USOS DE SUELO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4" r="18483"/>
          <a:stretch/>
        </p:blipFill>
        <p:spPr>
          <a:xfrm>
            <a:off x="0" y="0"/>
            <a:ext cx="1965278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103" y="921475"/>
            <a:ext cx="4665668" cy="33003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47" y="921475"/>
            <a:ext cx="4881801" cy="345318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500" y="3267651"/>
            <a:ext cx="4623149" cy="327022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085065" y="4189995"/>
            <a:ext cx="2211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CANRAY GRANDE</a:t>
            </a:r>
            <a:endParaRPr lang="es-P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191671" y="4321676"/>
            <a:ext cx="2728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CORDILLERA BLANCA</a:t>
            </a:r>
            <a:endParaRPr lang="es-P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168344" y="6431907"/>
            <a:ext cx="2924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latin typeface="Arial" panose="020B0604020202020204" pitchFamily="34" charset="0"/>
                <a:cs typeface="Arial" panose="020B0604020202020204" pitchFamily="34" charset="0"/>
              </a:rPr>
              <a:t>LOS ANDES DE RECUAY</a:t>
            </a:r>
            <a:endParaRPr lang="es-P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506717" y="4808482"/>
            <a:ext cx="1789531" cy="409903"/>
          </a:xfrm>
          <a:prstGeom prst="rect">
            <a:avLst/>
          </a:prstGeom>
          <a:solidFill>
            <a:srgbClr val="F7D597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 smtClean="0">
                <a:solidFill>
                  <a:schemeClr val="tx1"/>
                </a:solidFill>
              </a:rPr>
              <a:t>AGRICULTURA</a:t>
            </a:r>
            <a:endParaRPr lang="es-PE" sz="2000" b="1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506716" y="5325649"/>
            <a:ext cx="1789531" cy="409903"/>
          </a:xfrm>
          <a:prstGeom prst="rect">
            <a:avLst/>
          </a:prstGeom>
          <a:solidFill>
            <a:srgbClr val="197F0B"/>
          </a:solidFill>
          <a:ln>
            <a:solidFill>
              <a:srgbClr val="197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 smtClean="0">
                <a:solidFill>
                  <a:srgbClr val="FFFFFF"/>
                </a:solidFill>
              </a:rPr>
              <a:t>BOSQUE</a:t>
            </a:r>
            <a:endParaRPr lang="es-PE" sz="2000" b="1" dirty="0">
              <a:solidFill>
                <a:srgbClr val="FFFFFF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506716" y="5842816"/>
            <a:ext cx="1789531" cy="4099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 smtClean="0">
                <a:solidFill>
                  <a:schemeClr val="tx1"/>
                </a:solidFill>
              </a:rPr>
              <a:t>PASTIZAL</a:t>
            </a:r>
            <a:endParaRPr lang="es-PE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25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3" name="Title 15"/>
          <p:cNvSpPr txBox="1">
            <a:spLocks/>
          </p:cNvSpPr>
          <p:nvPr/>
        </p:nvSpPr>
        <p:spPr>
          <a:xfrm>
            <a:off x="2305517" y="354851"/>
            <a:ext cx="9746947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LA HISTORIA CUENTA…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1" t="13529" r="25094"/>
          <a:stretch/>
        </p:blipFill>
        <p:spPr>
          <a:xfrm>
            <a:off x="-14069" y="-11100"/>
            <a:ext cx="2058389" cy="6869100"/>
          </a:xfrm>
          <a:prstGeom prst="rect">
            <a:avLst/>
          </a:prstGeom>
        </p:spPr>
      </p:pic>
      <p:sp>
        <p:nvSpPr>
          <p:cNvPr id="10" name="TextBox 16"/>
          <p:cNvSpPr txBox="1"/>
          <p:nvPr/>
        </p:nvSpPr>
        <p:spPr>
          <a:xfrm>
            <a:off x="2305517" y="1755867"/>
            <a:ext cx="8685402" cy="3347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Usos de suelo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actual se explican por el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uso de suelo durante la época de la hacienda. </a:t>
            </a: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Ganadería en manadas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–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como usaban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arrendatarios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en época de la hacienda. </a:t>
            </a: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Forma de manejo de ganado no ha cambiado en la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historia reciente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(caso </a:t>
            </a:r>
            <a:r>
              <a:rPr lang="es-ES_tradnl" sz="2800" dirty="0" err="1" smtClean="0">
                <a:latin typeface="Arial" charset="0"/>
                <a:ea typeface="Arial" charset="0"/>
                <a:cs typeface="Arial" charset="0"/>
              </a:rPr>
              <a:t>Rurec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s-ES_tradnl" sz="2800" dirty="0" err="1" smtClean="0">
                <a:latin typeface="Arial" charset="0"/>
                <a:ea typeface="Arial" charset="0"/>
                <a:cs typeface="Arial" charset="0"/>
              </a:rPr>
              <a:t>Arhuaycancha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923335" y="5500717"/>
            <a:ext cx="3254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PE" sz="28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</a:t>
            </a:r>
            <a:r>
              <a:rPr lang="es-PE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28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dependance</a:t>
            </a:r>
            <a:r>
              <a:rPr lang="es-PE" sz="2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PE" sz="2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3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28299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22626"/>
            <a:ext cx="1654768" cy="1549021"/>
          </a:xfrm>
          <a:prstGeom prst="rect">
            <a:avLst/>
          </a:prstGeom>
        </p:spPr>
      </p:pic>
      <p:sp>
        <p:nvSpPr>
          <p:cNvPr id="80" name="Flecha abajo 79"/>
          <p:cNvSpPr/>
          <p:nvPr/>
        </p:nvSpPr>
        <p:spPr>
          <a:xfrm>
            <a:off x="3938793" y="2055352"/>
            <a:ext cx="300626" cy="25254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81" name="Conector recto 80"/>
          <p:cNvCxnSpPr/>
          <p:nvPr/>
        </p:nvCxnSpPr>
        <p:spPr>
          <a:xfrm flipV="1">
            <a:off x="2770239" y="2557722"/>
            <a:ext cx="222093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lecha abajo 95"/>
          <p:cNvSpPr/>
          <p:nvPr/>
        </p:nvSpPr>
        <p:spPr>
          <a:xfrm>
            <a:off x="3942780" y="1700269"/>
            <a:ext cx="300626" cy="252545"/>
          </a:xfrm>
          <a:prstGeom prst="down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1" name="Flecha arriba 120"/>
          <p:cNvSpPr/>
          <p:nvPr/>
        </p:nvSpPr>
        <p:spPr>
          <a:xfrm>
            <a:off x="3925217" y="894331"/>
            <a:ext cx="335755" cy="242608"/>
          </a:xfrm>
          <a:prstGeom prst="up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2" name="Elipse 121"/>
          <p:cNvSpPr/>
          <p:nvPr/>
        </p:nvSpPr>
        <p:spPr>
          <a:xfrm>
            <a:off x="3973776" y="1300155"/>
            <a:ext cx="238635" cy="21741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0" name="Flecha arriba 129"/>
          <p:cNvSpPr/>
          <p:nvPr/>
        </p:nvSpPr>
        <p:spPr>
          <a:xfrm>
            <a:off x="3925217" y="520637"/>
            <a:ext cx="335755" cy="242608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66" name="Grupo 165"/>
          <p:cNvGrpSpPr/>
          <p:nvPr/>
        </p:nvGrpSpPr>
        <p:grpSpPr>
          <a:xfrm>
            <a:off x="4735772" y="102357"/>
            <a:ext cx="6905768" cy="6653283"/>
            <a:chOff x="2906972" y="29902"/>
            <a:chExt cx="6905768" cy="6653283"/>
          </a:xfrm>
        </p:grpSpPr>
        <p:grpSp>
          <p:nvGrpSpPr>
            <p:cNvPr id="69" name="Grupo 68"/>
            <p:cNvGrpSpPr/>
            <p:nvPr/>
          </p:nvGrpSpPr>
          <p:grpSpPr>
            <a:xfrm>
              <a:off x="2906972" y="29902"/>
              <a:ext cx="6905768" cy="6653283"/>
              <a:chOff x="3657599" y="204716"/>
              <a:chExt cx="6414449" cy="6182436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28" t="3235" r="16292" b="6848"/>
              <a:stretch/>
            </p:blipFill>
            <p:spPr>
              <a:xfrm>
                <a:off x="3657599" y="204716"/>
                <a:ext cx="6414449" cy="6182436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</p:pic>
          <p:sp>
            <p:nvSpPr>
              <p:cNvPr id="22" name="Elipse 21"/>
              <p:cNvSpPr/>
              <p:nvPr/>
            </p:nvSpPr>
            <p:spPr>
              <a:xfrm>
                <a:off x="5453626" y="3140870"/>
                <a:ext cx="128587" cy="12858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  <p:sp>
            <p:nvSpPr>
              <p:cNvPr id="23" name="Elipse 22"/>
              <p:cNvSpPr/>
              <p:nvPr/>
            </p:nvSpPr>
            <p:spPr>
              <a:xfrm>
                <a:off x="5231604" y="3307559"/>
                <a:ext cx="140496" cy="13811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  <p:cxnSp>
            <p:nvCxnSpPr>
              <p:cNvPr id="26" name="Conector recto 25"/>
              <p:cNvCxnSpPr/>
              <p:nvPr/>
            </p:nvCxnSpPr>
            <p:spPr>
              <a:xfrm flipV="1">
                <a:off x="5705556" y="4443405"/>
                <a:ext cx="206292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Elipse 27"/>
              <p:cNvSpPr/>
              <p:nvPr/>
            </p:nvSpPr>
            <p:spPr>
              <a:xfrm>
                <a:off x="5304416" y="5084187"/>
                <a:ext cx="221657" cy="202027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  <p:sp>
            <p:nvSpPr>
              <p:cNvPr id="33" name="Flecha abajo 32"/>
              <p:cNvSpPr/>
              <p:nvPr/>
            </p:nvSpPr>
            <p:spPr>
              <a:xfrm>
                <a:off x="5675387" y="4177300"/>
                <a:ext cx="279238" cy="234673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  <p:sp>
            <p:nvSpPr>
              <p:cNvPr id="65" name="Flecha arriba 64"/>
              <p:cNvSpPr/>
              <p:nvPr/>
            </p:nvSpPr>
            <p:spPr>
              <a:xfrm>
                <a:off x="5642757" y="1024022"/>
                <a:ext cx="311867" cy="225439"/>
              </a:xfrm>
              <a:prstGeom prst="upArrow">
                <a:avLst/>
              </a:prstGeom>
              <a:solidFill>
                <a:srgbClr val="00B0F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</p:grpSp>
        <p:sp>
          <p:nvSpPr>
            <p:cNvPr id="71" name="Flecha abajo 70"/>
            <p:cNvSpPr/>
            <p:nvPr/>
          </p:nvSpPr>
          <p:spPr>
            <a:xfrm>
              <a:off x="5184075" y="4969070"/>
              <a:ext cx="300626" cy="25254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72" name="Flecha abajo 71"/>
            <p:cNvSpPr/>
            <p:nvPr/>
          </p:nvSpPr>
          <p:spPr>
            <a:xfrm>
              <a:off x="4965797" y="5403344"/>
              <a:ext cx="300626" cy="25254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73" name="Conector recto 72"/>
            <p:cNvCxnSpPr/>
            <p:nvPr/>
          </p:nvCxnSpPr>
          <p:spPr>
            <a:xfrm flipV="1">
              <a:off x="5222803" y="5256368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/>
            <p:cNvCxnSpPr/>
            <p:nvPr/>
          </p:nvCxnSpPr>
          <p:spPr>
            <a:xfrm flipV="1">
              <a:off x="5003244" y="5703169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Flecha abajo 74"/>
            <p:cNvSpPr/>
            <p:nvPr/>
          </p:nvSpPr>
          <p:spPr>
            <a:xfrm>
              <a:off x="3750278" y="1497549"/>
              <a:ext cx="300626" cy="25254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76" name="Conector recto 75"/>
            <p:cNvCxnSpPr/>
            <p:nvPr/>
          </p:nvCxnSpPr>
          <p:spPr>
            <a:xfrm flipV="1">
              <a:off x="3789544" y="1783558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recto 76"/>
            <p:cNvCxnSpPr/>
            <p:nvPr/>
          </p:nvCxnSpPr>
          <p:spPr>
            <a:xfrm flipV="1">
              <a:off x="7643511" y="4805069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Flecha abajo 77"/>
            <p:cNvSpPr/>
            <p:nvPr/>
          </p:nvSpPr>
          <p:spPr>
            <a:xfrm>
              <a:off x="6052243" y="1266777"/>
              <a:ext cx="300626" cy="25254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79" name="Conector recto 78"/>
            <p:cNvCxnSpPr/>
            <p:nvPr/>
          </p:nvCxnSpPr>
          <p:spPr>
            <a:xfrm flipV="1">
              <a:off x="6099263" y="1547552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Flecha abajo 81"/>
            <p:cNvSpPr/>
            <p:nvPr/>
          </p:nvSpPr>
          <p:spPr>
            <a:xfrm>
              <a:off x="5556234" y="2366682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3" name="Flecha abajo 82"/>
            <p:cNvSpPr/>
            <p:nvPr/>
          </p:nvSpPr>
          <p:spPr>
            <a:xfrm>
              <a:off x="6884671" y="1674873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4" name="Flecha abajo 83"/>
            <p:cNvSpPr/>
            <p:nvPr/>
          </p:nvSpPr>
          <p:spPr>
            <a:xfrm>
              <a:off x="6831749" y="2667282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5" name="Flecha abajo 84"/>
            <p:cNvSpPr/>
            <p:nvPr/>
          </p:nvSpPr>
          <p:spPr>
            <a:xfrm>
              <a:off x="8725721" y="3176454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6" name="Flecha abajo 85"/>
            <p:cNvSpPr/>
            <p:nvPr/>
          </p:nvSpPr>
          <p:spPr>
            <a:xfrm>
              <a:off x="6818515" y="3886739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7" name="Flecha abajo 86"/>
            <p:cNvSpPr/>
            <p:nvPr/>
          </p:nvSpPr>
          <p:spPr>
            <a:xfrm>
              <a:off x="5474962" y="443214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88" name="Conector recto 87"/>
            <p:cNvCxnSpPr/>
            <p:nvPr/>
          </p:nvCxnSpPr>
          <p:spPr>
            <a:xfrm flipV="1">
              <a:off x="5500580" y="737092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/>
            <p:cNvCxnSpPr/>
            <p:nvPr/>
          </p:nvCxnSpPr>
          <p:spPr>
            <a:xfrm flipV="1">
              <a:off x="6928135" y="1964449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/>
            <p:cNvCxnSpPr/>
            <p:nvPr/>
          </p:nvCxnSpPr>
          <p:spPr>
            <a:xfrm flipV="1">
              <a:off x="6871016" y="2617395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ector recto 90"/>
            <p:cNvCxnSpPr/>
            <p:nvPr/>
          </p:nvCxnSpPr>
          <p:spPr>
            <a:xfrm flipV="1">
              <a:off x="8756414" y="3472443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cto 91"/>
            <p:cNvCxnSpPr/>
            <p:nvPr/>
          </p:nvCxnSpPr>
          <p:spPr>
            <a:xfrm flipV="1">
              <a:off x="6860022" y="3831222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Flecha abajo 92"/>
            <p:cNvSpPr/>
            <p:nvPr/>
          </p:nvSpPr>
          <p:spPr>
            <a:xfrm>
              <a:off x="4133475" y="5020517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4" name="Flecha abajo 93"/>
            <p:cNvSpPr/>
            <p:nvPr/>
          </p:nvSpPr>
          <p:spPr>
            <a:xfrm>
              <a:off x="7606267" y="4504359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5" name="Flecha abajo 94"/>
            <p:cNvSpPr/>
            <p:nvPr/>
          </p:nvSpPr>
          <p:spPr>
            <a:xfrm>
              <a:off x="6593526" y="5764225"/>
              <a:ext cx="300626" cy="252545"/>
            </a:xfrm>
            <a:prstGeom prst="downArrow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97" name="Conector recto 96"/>
            <p:cNvCxnSpPr/>
            <p:nvPr/>
          </p:nvCxnSpPr>
          <p:spPr>
            <a:xfrm flipV="1">
              <a:off x="4693042" y="5239440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recto 97"/>
            <p:cNvCxnSpPr/>
            <p:nvPr/>
          </p:nvCxnSpPr>
          <p:spPr>
            <a:xfrm flipV="1">
              <a:off x="7495949" y="5389695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ector recto 98"/>
            <p:cNvCxnSpPr/>
            <p:nvPr/>
          </p:nvCxnSpPr>
          <p:spPr>
            <a:xfrm flipV="1">
              <a:off x="5708223" y="4454050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Elipse 99"/>
            <p:cNvSpPr/>
            <p:nvPr/>
          </p:nvSpPr>
          <p:spPr>
            <a:xfrm>
              <a:off x="5708223" y="4503968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1" name="Elipse 100"/>
            <p:cNvSpPr/>
            <p:nvPr/>
          </p:nvSpPr>
          <p:spPr>
            <a:xfrm>
              <a:off x="7494502" y="5124116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2" name="Elipse 101"/>
            <p:cNvSpPr/>
            <p:nvPr/>
          </p:nvSpPr>
          <p:spPr>
            <a:xfrm>
              <a:off x="5478710" y="2946158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3" name="Elipse 102"/>
            <p:cNvSpPr/>
            <p:nvPr/>
          </p:nvSpPr>
          <p:spPr>
            <a:xfrm>
              <a:off x="7407681" y="1800503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4" name="Elipse 103"/>
            <p:cNvSpPr/>
            <p:nvPr/>
          </p:nvSpPr>
          <p:spPr>
            <a:xfrm>
              <a:off x="8893309" y="2603167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105" name="Conector recto 104"/>
            <p:cNvCxnSpPr/>
            <p:nvPr/>
          </p:nvCxnSpPr>
          <p:spPr>
            <a:xfrm flipV="1">
              <a:off x="5495252" y="3213892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ector recto 105"/>
            <p:cNvCxnSpPr/>
            <p:nvPr/>
          </p:nvCxnSpPr>
          <p:spPr>
            <a:xfrm flipV="1">
              <a:off x="7435001" y="2068732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cto 106"/>
            <p:cNvCxnSpPr/>
            <p:nvPr/>
          </p:nvCxnSpPr>
          <p:spPr>
            <a:xfrm flipV="1">
              <a:off x="8906075" y="2871055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Elipse 107"/>
            <p:cNvSpPr/>
            <p:nvPr/>
          </p:nvSpPr>
          <p:spPr>
            <a:xfrm>
              <a:off x="4232271" y="1262207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9" name="Elipse 108"/>
            <p:cNvSpPr/>
            <p:nvPr/>
          </p:nvSpPr>
          <p:spPr>
            <a:xfrm>
              <a:off x="6505204" y="1771653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10" name="Elipse 109"/>
            <p:cNvSpPr/>
            <p:nvPr/>
          </p:nvSpPr>
          <p:spPr>
            <a:xfrm>
              <a:off x="5939788" y="955269"/>
              <a:ext cx="238635" cy="21741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111" name="Conector recto 110"/>
            <p:cNvCxnSpPr/>
            <p:nvPr/>
          </p:nvCxnSpPr>
          <p:spPr>
            <a:xfrm flipV="1">
              <a:off x="4248813" y="1529796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cto 111"/>
            <p:cNvCxnSpPr/>
            <p:nvPr/>
          </p:nvCxnSpPr>
          <p:spPr>
            <a:xfrm flipV="1">
              <a:off x="5939788" y="911605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ector recto 112"/>
            <p:cNvCxnSpPr/>
            <p:nvPr/>
          </p:nvCxnSpPr>
          <p:spPr>
            <a:xfrm flipV="1">
              <a:off x="5101015" y="1227700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cto 113"/>
            <p:cNvCxnSpPr/>
            <p:nvPr/>
          </p:nvCxnSpPr>
          <p:spPr>
            <a:xfrm flipV="1">
              <a:off x="5301310" y="2234268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ector recto 114"/>
            <p:cNvCxnSpPr/>
            <p:nvPr/>
          </p:nvCxnSpPr>
          <p:spPr>
            <a:xfrm flipV="1">
              <a:off x="6689024" y="1700370"/>
              <a:ext cx="222093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Flecha arriba 116"/>
            <p:cNvSpPr/>
            <p:nvPr/>
          </p:nvSpPr>
          <p:spPr>
            <a:xfrm>
              <a:off x="6633145" y="1398767"/>
              <a:ext cx="335755" cy="242608"/>
            </a:xfrm>
            <a:prstGeom prst="upArrow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18" name="Flecha arriba 117"/>
            <p:cNvSpPr/>
            <p:nvPr/>
          </p:nvSpPr>
          <p:spPr>
            <a:xfrm>
              <a:off x="5165971" y="2334262"/>
              <a:ext cx="335755" cy="242608"/>
            </a:xfrm>
            <a:prstGeom prst="upArrow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19" name="Flecha arriba 118"/>
            <p:cNvSpPr/>
            <p:nvPr/>
          </p:nvSpPr>
          <p:spPr>
            <a:xfrm>
              <a:off x="7438389" y="2968375"/>
              <a:ext cx="335755" cy="242608"/>
            </a:xfrm>
            <a:prstGeom prst="upArrow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0" name="Flecha arriba 119"/>
            <p:cNvSpPr/>
            <p:nvPr/>
          </p:nvSpPr>
          <p:spPr>
            <a:xfrm>
              <a:off x="5187648" y="3986464"/>
              <a:ext cx="335755" cy="242608"/>
            </a:xfrm>
            <a:prstGeom prst="upArrow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3" name="Flecha arriba 122"/>
            <p:cNvSpPr/>
            <p:nvPr/>
          </p:nvSpPr>
          <p:spPr>
            <a:xfrm>
              <a:off x="5701186" y="5048716"/>
              <a:ext cx="335755" cy="24260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4" name="Flecha arriba 123"/>
            <p:cNvSpPr/>
            <p:nvPr/>
          </p:nvSpPr>
          <p:spPr>
            <a:xfrm>
              <a:off x="7526999" y="4028736"/>
              <a:ext cx="335755" cy="24260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5" name="Flecha arriba 124"/>
            <p:cNvSpPr/>
            <p:nvPr/>
          </p:nvSpPr>
          <p:spPr>
            <a:xfrm>
              <a:off x="6271391" y="808696"/>
              <a:ext cx="335755" cy="24260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6" name="Flecha arriba 125"/>
            <p:cNvSpPr/>
            <p:nvPr/>
          </p:nvSpPr>
          <p:spPr>
            <a:xfrm>
              <a:off x="4596459" y="3210983"/>
              <a:ext cx="335755" cy="242608"/>
            </a:xfrm>
            <a:prstGeom prst="upArrow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7" name="Flecha arriba 126"/>
            <p:cNvSpPr/>
            <p:nvPr/>
          </p:nvSpPr>
          <p:spPr>
            <a:xfrm>
              <a:off x="7053147" y="1262207"/>
              <a:ext cx="335755" cy="24260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8" name="Flecha arriba 127"/>
            <p:cNvSpPr/>
            <p:nvPr/>
          </p:nvSpPr>
          <p:spPr>
            <a:xfrm>
              <a:off x="5241232" y="1935242"/>
              <a:ext cx="335755" cy="24260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1" name="Elipse 130"/>
            <p:cNvSpPr/>
            <p:nvPr/>
          </p:nvSpPr>
          <p:spPr>
            <a:xfrm>
              <a:off x="8820510" y="3226930"/>
              <a:ext cx="111047" cy="1101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2" name="Elipse 131"/>
            <p:cNvSpPr/>
            <p:nvPr/>
          </p:nvSpPr>
          <p:spPr>
            <a:xfrm>
              <a:off x="8958123" y="2656908"/>
              <a:ext cx="111047" cy="1101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3" name="Elipse 132"/>
            <p:cNvSpPr/>
            <p:nvPr/>
          </p:nvSpPr>
          <p:spPr>
            <a:xfrm>
              <a:off x="6921785" y="2712005"/>
              <a:ext cx="111047" cy="1101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4" name="Elipse 133"/>
            <p:cNvSpPr/>
            <p:nvPr/>
          </p:nvSpPr>
          <p:spPr>
            <a:xfrm>
              <a:off x="7471203" y="1858533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5" name="Elipse 134"/>
            <p:cNvSpPr/>
            <p:nvPr/>
          </p:nvSpPr>
          <p:spPr>
            <a:xfrm>
              <a:off x="7546047" y="3052509"/>
              <a:ext cx="111047" cy="1101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6" name="Elipse 135"/>
            <p:cNvSpPr/>
            <p:nvPr/>
          </p:nvSpPr>
          <p:spPr>
            <a:xfrm>
              <a:off x="5544741" y="2998722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7" name="Elipse 136"/>
            <p:cNvSpPr/>
            <p:nvPr/>
          </p:nvSpPr>
          <p:spPr>
            <a:xfrm>
              <a:off x="4708812" y="3310206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8" name="Flecha arriba 137"/>
            <p:cNvSpPr/>
            <p:nvPr/>
          </p:nvSpPr>
          <p:spPr>
            <a:xfrm>
              <a:off x="6075021" y="6185366"/>
              <a:ext cx="335755" cy="24260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39" name="Elipse 138"/>
            <p:cNvSpPr/>
            <p:nvPr/>
          </p:nvSpPr>
          <p:spPr>
            <a:xfrm>
              <a:off x="6911117" y="3957914"/>
              <a:ext cx="111047" cy="1101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0" name="Elipse 139"/>
            <p:cNvSpPr/>
            <p:nvPr/>
          </p:nvSpPr>
          <p:spPr>
            <a:xfrm>
              <a:off x="7560822" y="5180359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1" name="Elipse 140"/>
            <p:cNvSpPr/>
            <p:nvPr/>
          </p:nvSpPr>
          <p:spPr>
            <a:xfrm>
              <a:off x="7699612" y="4566366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2" name="Elipse 141"/>
            <p:cNvSpPr/>
            <p:nvPr/>
          </p:nvSpPr>
          <p:spPr>
            <a:xfrm>
              <a:off x="7642923" y="4112952"/>
              <a:ext cx="111047" cy="1101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3" name="Elipse 142"/>
            <p:cNvSpPr/>
            <p:nvPr/>
          </p:nvSpPr>
          <p:spPr>
            <a:xfrm>
              <a:off x="6683294" y="5829050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4" name="Elipse 143"/>
            <p:cNvSpPr/>
            <p:nvPr/>
          </p:nvSpPr>
          <p:spPr>
            <a:xfrm>
              <a:off x="6187374" y="6251573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5" name="Elipse 144"/>
            <p:cNvSpPr/>
            <p:nvPr/>
          </p:nvSpPr>
          <p:spPr>
            <a:xfrm>
              <a:off x="5278324" y="5023481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6" name="Elipse 145"/>
            <p:cNvSpPr/>
            <p:nvPr/>
          </p:nvSpPr>
          <p:spPr>
            <a:xfrm>
              <a:off x="5061880" y="5460082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7" name="Elipse 146"/>
            <p:cNvSpPr/>
            <p:nvPr/>
          </p:nvSpPr>
          <p:spPr>
            <a:xfrm>
              <a:off x="5812725" y="5129246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8" name="Elipse 147"/>
            <p:cNvSpPr/>
            <p:nvPr/>
          </p:nvSpPr>
          <p:spPr>
            <a:xfrm>
              <a:off x="4232271" y="5072359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9" name="Elipse 148"/>
            <p:cNvSpPr/>
            <p:nvPr/>
          </p:nvSpPr>
          <p:spPr>
            <a:xfrm>
              <a:off x="4744050" y="5334598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0" name="Elipse 149"/>
            <p:cNvSpPr/>
            <p:nvPr/>
          </p:nvSpPr>
          <p:spPr>
            <a:xfrm>
              <a:off x="5167279" y="4354579"/>
              <a:ext cx="111047" cy="1101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1" name="Elipse 150"/>
            <p:cNvSpPr/>
            <p:nvPr/>
          </p:nvSpPr>
          <p:spPr>
            <a:xfrm>
              <a:off x="5304685" y="4075544"/>
              <a:ext cx="111047" cy="1101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2" name="Elipse 151"/>
            <p:cNvSpPr/>
            <p:nvPr/>
          </p:nvSpPr>
          <p:spPr>
            <a:xfrm>
              <a:off x="5772016" y="4557578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3" name="Elipse 152"/>
            <p:cNvSpPr/>
            <p:nvPr/>
          </p:nvSpPr>
          <p:spPr>
            <a:xfrm>
              <a:off x="6972202" y="1739609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4" name="Elipse 153"/>
            <p:cNvSpPr/>
            <p:nvPr/>
          </p:nvSpPr>
          <p:spPr>
            <a:xfrm>
              <a:off x="7165500" y="1337952"/>
              <a:ext cx="111047" cy="1101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5" name="Elipse 154"/>
            <p:cNvSpPr/>
            <p:nvPr/>
          </p:nvSpPr>
          <p:spPr>
            <a:xfrm>
              <a:off x="6569227" y="1825262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6" name="Elipse 155"/>
            <p:cNvSpPr/>
            <p:nvPr/>
          </p:nvSpPr>
          <p:spPr>
            <a:xfrm>
              <a:off x="6741116" y="1481189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7" name="Elipse 156"/>
            <p:cNvSpPr/>
            <p:nvPr/>
          </p:nvSpPr>
          <p:spPr>
            <a:xfrm>
              <a:off x="6003581" y="1005701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8" name="Elipse 157"/>
            <p:cNvSpPr/>
            <p:nvPr/>
          </p:nvSpPr>
          <p:spPr>
            <a:xfrm>
              <a:off x="6141422" y="1321426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9" name="Elipse 158"/>
            <p:cNvSpPr/>
            <p:nvPr/>
          </p:nvSpPr>
          <p:spPr>
            <a:xfrm>
              <a:off x="6385584" y="900172"/>
              <a:ext cx="111047" cy="1101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0" name="Elipse 159"/>
            <p:cNvSpPr/>
            <p:nvPr/>
          </p:nvSpPr>
          <p:spPr>
            <a:xfrm>
              <a:off x="5356630" y="2023787"/>
              <a:ext cx="111047" cy="1101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1" name="Elipse 160"/>
            <p:cNvSpPr/>
            <p:nvPr/>
          </p:nvSpPr>
          <p:spPr>
            <a:xfrm>
              <a:off x="5278323" y="2423600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2" name="Elipse 161"/>
            <p:cNvSpPr/>
            <p:nvPr/>
          </p:nvSpPr>
          <p:spPr>
            <a:xfrm>
              <a:off x="5645662" y="2430171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3" name="Elipse 162"/>
            <p:cNvSpPr/>
            <p:nvPr/>
          </p:nvSpPr>
          <p:spPr>
            <a:xfrm>
              <a:off x="3845066" y="1560124"/>
              <a:ext cx="111047" cy="11019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4" name="Elipse 163"/>
            <p:cNvSpPr/>
            <p:nvPr/>
          </p:nvSpPr>
          <p:spPr>
            <a:xfrm>
              <a:off x="4296064" y="1315816"/>
              <a:ext cx="111047" cy="110194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5" name="Elipse 164"/>
            <p:cNvSpPr/>
            <p:nvPr/>
          </p:nvSpPr>
          <p:spPr>
            <a:xfrm>
              <a:off x="5155376" y="995486"/>
              <a:ext cx="111047" cy="110194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68" name="CuadroTexto 167"/>
          <p:cNvSpPr txBox="1"/>
          <p:nvPr/>
        </p:nvSpPr>
        <p:spPr>
          <a:xfrm>
            <a:off x="2597307" y="146337"/>
            <a:ext cx="1983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CONDICIÓN SUELO</a:t>
            </a:r>
            <a:endParaRPr lang="es-PE" b="1" dirty="0"/>
          </a:p>
        </p:txBody>
      </p:sp>
      <p:sp>
        <p:nvSpPr>
          <p:cNvPr id="169" name="CuadroTexto 168"/>
          <p:cNvSpPr txBox="1"/>
          <p:nvPr/>
        </p:nvSpPr>
        <p:spPr>
          <a:xfrm>
            <a:off x="2610051" y="423519"/>
            <a:ext cx="1327608" cy="19295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5000"/>
              </a:lnSpc>
            </a:pPr>
            <a:r>
              <a:rPr lang="es-PE" dirty="0" smtClean="0"/>
              <a:t>MUY BIEN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BIEN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REGULAR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POBRE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MUY POBRE</a:t>
            </a:r>
            <a:endParaRPr lang="es-PE" dirty="0"/>
          </a:p>
        </p:txBody>
      </p:sp>
      <p:sp>
        <p:nvSpPr>
          <p:cNvPr id="170" name="CuadroTexto 169"/>
          <p:cNvSpPr txBox="1"/>
          <p:nvPr/>
        </p:nvSpPr>
        <p:spPr>
          <a:xfrm>
            <a:off x="2605549" y="4280558"/>
            <a:ext cx="1327608" cy="19295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5000"/>
              </a:lnSpc>
            </a:pPr>
            <a:r>
              <a:rPr lang="es-PE" dirty="0" smtClean="0"/>
              <a:t>MUY BIEN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BIEN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REGULAR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POBRE</a:t>
            </a:r>
          </a:p>
          <a:p>
            <a:pPr>
              <a:lnSpc>
                <a:spcPct val="135000"/>
              </a:lnSpc>
            </a:pPr>
            <a:r>
              <a:rPr lang="es-PE" dirty="0" smtClean="0"/>
              <a:t>MUY POBRE</a:t>
            </a:r>
            <a:endParaRPr lang="es-PE" dirty="0"/>
          </a:p>
        </p:txBody>
      </p:sp>
      <p:sp>
        <p:nvSpPr>
          <p:cNvPr id="171" name="CuadroTexto 170"/>
          <p:cNvSpPr txBox="1"/>
          <p:nvPr/>
        </p:nvSpPr>
        <p:spPr>
          <a:xfrm>
            <a:off x="2592254" y="4001344"/>
            <a:ext cx="2088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CONDICIÓN PASTOS</a:t>
            </a:r>
            <a:endParaRPr lang="es-PE" b="1" dirty="0"/>
          </a:p>
        </p:txBody>
      </p:sp>
      <p:sp>
        <p:nvSpPr>
          <p:cNvPr id="172" name="Elipse 171"/>
          <p:cNvSpPr/>
          <p:nvPr/>
        </p:nvSpPr>
        <p:spPr>
          <a:xfrm>
            <a:off x="3927446" y="4450016"/>
            <a:ext cx="177343" cy="195388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3" name="Elipse 172"/>
          <p:cNvSpPr/>
          <p:nvPr/>
        </p:nvSpPr>
        <p:spPr>
          <a:xfrm>
            <a:off x="3926838" y="4826389"/>
            <a:ext cx="177343" cy="19538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4" name="Elipse 173"/>
          <p:cNvSpPr/>
          <p:nvPr/>
        </p:nvSpPr>
        <p:spPr>
          <a:xfrm>
            <a:off x="3926838" y="5188360"/>
            <a:ext cx="177343" cy="1953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5" name="Elipse 174"/>
          <p:cNvSpPr/>
          <p:nvPr/>
        </p:nvSpPr>
        <p:spPr>
          <a:xfrm>
            <a:off x="3922560" y="5526391"/>
            <a:ext cx="177343" cy="195388"/>
          </a:xfrm>
          <a:prstGeom prst="ellipse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6" name="Elipse 175"/>
          <p:cNvSpPr/>
          <p:nvPr/>
        </p:nvSpPr>
        <p:spPr>
          <a:xfrm>
            <a:off x="3929187" y="5879593"/>
            <a:ext cx="177343" cy="19538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7" name="Elipse 176"/>
          <p:cNvSpPr/>
          <p:nvPr/>
        </p:nvSpPr>
        <p:spPr>
          <a:xfrm>
            <a:off x="2784729" y="2623829"/>
            <a:ext cx="177343" cy="1953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8" name="Rectángulo 177"/>
          <p:cNvSpPr/>
          <p:nvPr/>
        </p:nvSpPr>
        <p:spPr>
          <a:xfrm>
            <a:off x="3116596" y="2456397"/>
            <a:ext cx="696024" cy="4337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s-PE" dirty="0" smtClean="0"/>
              <a:t>CIMA</a:t>
            </a:r>
            <a:endParaRPr lang="es-PE" dirty="0"/>
          </a:p>
        </p:txBody>
      </p:sp>
      <p:sp>
        <p:nvSpPr>
          <p:cNvPr id="179" name="Elipse 178"/>
          <p:cNvSpPr/>
          <p:nvPr/>
        </p:nvSpPr>
        <p:spPr>
          <a:xfrm>
            <a:off x="2779602" y="3000737"/>
            <a:ext cx="177343" cy="1953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0" name="Elipse 179"/>
          <p:cNvSpPr/>
          <p:nvPr/>
        </p:nvSpPr>
        <p:spPr>
          <a:xfrm>
            <a:off x="2794036" y="3481775"/>
            <a:ext cx="177343" cy="1953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81" name="Conector recto 180"/>
          <p:cNvCxnSpPr/>
          <p:nvPr/>
        </p:nvCxnSpPr>
        <p:spPr>
          <a:xfrm flipV="1">
            <a:off x="2769878" y="3278051"/>
            <a:ext cx="222093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Rectángulo 181"/>
          <p:cNvSpPr/>
          <p:nvPr/>
        </p:nvSpPr>
        <p:spPr>
          <a:xfrm>
            <a:off x="3111341" y="2845283"/>
            <a:ext cx="928459" cy="4337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s-PE" dirty="0" smtClean="0"/>
              <a:t>LADERA</a:t>
            </a:r>
            <a:endParaRPr lang="es-PE" dirty="0"/>
          </a:p>
        </p:txBody>
      </p:sp>
      <p:sp>
        <p:nvSpPr>
          <p:cNvPr id="183" name="Rectángulo 182"/>
          <p:cNvSpPr/>
          <p:nvPr/>
        </p:nvSpPr>
        <p:spPr>
          <a:xfrm>
            <a:off x="3120107" y="3297974"/>
            <a:ext cx="851195" cy="4337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5000"/>
              </a:lnSpc>
            </a:pPr>
            <a:r>
              <a:rPr lang="es-PE" dirty="0" smtClean="0"/>
              <a:t>PAMPA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8780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3" name="Title 15"/>
          <p:cNvSpPr txBox="1">
            <a:spLocks/>
          </p:cNvSpPr>
          <p:nvPr/>
        </p:nvSpPr>
        <p:spPr>
          <a:xfrm>
            <a:off x="2226689" y="480975"/>
            <a:ext cx="9746947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CONDICIÓN DE PASTOS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2163624" y="1602962"/>
            <a:ext cx="9565921" cy="4637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La condición del suelo es mejor (más fértil y profundo) en las zonas de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pampa,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que en laderas y cimas.</a:t>
            </a:r>
          </a:p>
          <a:p>
            <a:pPr marL="457200" indent="-4572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La condición del pasto se relaciona con la ubicación fisiográfica, y con la humedad que retiene el suelo. </a:t>
            </a:r>
            <a:endParaRPr lang="es-ES_tradnl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Sólo en una comunidad el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manejo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diferencia ladera de pendiente – vacunos de ovinos. </a:t>
            </a:r>
          </a:p>
          <a:p>
            <a:pPr marL="457200" indent="-4572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Percepción general, antes más ganado y mejor pasto.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s-ES_tradnl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es-ES_tradnl" sz="2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4" r="18483"/>
          <a:stretch/>
        </p:blipFill>
        <p:spPr>
          <a:xfrm>
            <a:off x="0" y="0"/>
            <a:ext cx="1965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9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1" t="13529" r="25094"/>
          <a:stretch/>
        </p:blipFill>
        <p:spPr>
          <a:xfrm>
            <a:off x="-14069" y="-11100"/>
            <a:ext cx="2058389" cy="68691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6" name="Title 15"/>
          <p:cNvSpPr txBox="1">
            <a:spLocks/>
          </p:cNvSpPr>
          <p:nvPr/>
        </p:nvSpPr>
        <p:spPr>
          <a:xfrm>
            <a:off x="2226689" y="480975"/>
            <a:ext cx="7831711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ENFOQUE DEL TRABAJO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52698" y="2086298"/>
            <a:ext cx="1891862" cy="583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466568" y="3773219"/>
            <a:ext cx="1891862" cy="583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FAMILIA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304361" y="2031115"/>
            <a:ext cx="2212058" cy="8303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DEL GANADO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564402" y="2283364"/>
            <a:ext cx="2176386" cy="775146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CONDICIÓN DEL PASTIZAL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564402" y="3678613"/>
            <a:ext cx="2176386" cy="709464"/>
          </a:xfrm>
          <a:prstGeom prst="rect">
            <a:avLst/>
          </a:prstGeom>
          <a:solidFill>
            <a:srgbClr val="92D050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CONDICIÓN DEL SUELO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330635" y="3678613"/>
            <a:ext cx="2185784" cy="8303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ACTIVIDADES</a:t>
            </a:r>
            <a:endParaRPr lang="es-P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de flecha 13"/>
          <p:cNvCxnSpPr>
            <a:stCxn id="8" idx="0"/>
            <a:endCxn id="7" idx="2"/>
          </p:cNvCxnSpPr>
          <p:nvPr/>
        </p:nvCxnSpPr>
        <p:spPr>
          <a:xfrm flipH="1" flipV="1">
            <a:off x="3398629" y="2669622"/>
            <a:ext cx="13870" cy="1103597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>
            <a:stCxn id="12" idx="0"/>
            <a:endCxn id="9" idx="2"/>
          </p:cNvCxnSpPr>
          <p:nvPr/>
        </p:nvCxnSpPr>
        <p:spPr>
          <a:xfrm flipH="1" flipV="1">
            <a:off x="6410390" y="2861433"/>
            <a:ext cx="13137" cy="81718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V="1">
            <a:off x="4371877" y="3165448"/>
            <a:ext cx="2058528" cy="845645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>
            <a:stCxn id="11" idx="0"/>
            <a:endCxn id="10" idx="2"/>
          </p:cNvCxnSpPr>
          <p:nvPr/>
        </p:nvCxnSpPr>
        <p:spPr>
          <a:xfrm flipV="1">
            <a:off x="9652595" y="3058510"/>
            <a:ext cx="0" cy="620103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>
            <a:stCxn id="9" idx="3"/>
            <a:endCxn id="10" idx="1"/>
          </p:cNvCxnSpPr>
          <p:nvPr/>
        </p:nvCxnSpPr>
        <p:spPr>
          <a:xfrm>
            <a:off x="7516419" y="2446274"/>
            <a:ext cx="1047983" cy="224663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/>
          <p:nvPr/>
        </p:nvCxnSpPr>
        <p:spPr>
          <a:xfrm>
            <a:off x="2680138" y="4968308"/>
            <a:ext cx="806065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9523638" y="499984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endParaRPr lang="es-P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3683158" y="4495809"/>
            <a:ext cx="2709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Decisiones de manejo</a:t>
            </a:r>
            <a:endParaRPr lang="es-P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4812639" y="3255734"/>
            <a:ext cx="421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2000" b="1" dirty="0" smtClean="0"/>
              <a:t>¿?</a:t>
            </a:r>
            <a:endParaRPr lang="es-PE" sz="2000" b="1" dirty="0"/>
          </a:p>
        </p:txBody>
      </p:sp>
    </p:spTree>
    <p:extLst>
      <p:ext uri="{BB962C8B-B14F-4D97-AF65-F5344CB8AC3E}">
        <p14:creationId xmlns:p14="http://schemas.microsoft.com/office/powerpoint/2010/main" val="23324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3" name="Title 15"/>
          <p:cNvSpPr txBox="1">
            <a:spLocks/>
          </p:cNvSpPr>
          <p:nvPr/>
        </p:nvSpPr>
        <p:spPr>
          <a:xfrm>
            <a:off x="2305517" y="354851"/>
            <a:ext cx="9746947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MARCO DE ANÁLISIS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1" t="13529" r="25094"/>
          <a:stretch/>
        </p:blipFill>
        <p:spPr>
          <a:xfrm>
            <a:off x="-14069" y="-11100"/>
            <a:ext cx="2058389" cy="68691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949" y="1121990"/>
            <a:ext cx="7181642" cy="50271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443545" y="6149139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Ostrom</a:t>
            </a:r>
            <a:r>
              <a:rPr lang="es-PE" dirty="0" smtClean="0">
                <a:latin typeface="Arial" panose="020B0604020202020204" pitchFamily="34" charset="0"/>
                <a:cs typeface="Arial" panose="020B0604020202020204" pitchFamily="34" charset="0"/>
              </a:rPr>
              <a:t> 2009)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3" name="Title 15"/>
          <p:cNvSpPr txBox="1">
            <a:spLocks/>
          </p:cNvSpPr>
          <p:nvPr/>
        </p:nvSpPr>
        <p:spPr>
          <a:xfrm>
            <a:off x="2226689" y="480975"/>
            <a:ext cx="9746947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LECCIONES APRENDIDAS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2163625" y="1522280"/>
            <a:ext cx="9487092" cy="4483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La ganadería </a:t>
            </a:r>
            <a:r>
              <a:rPr lang="es-ES_tradnl" sz="2800" dirty="0" err="1" smtClean="0">
                <a:latin typeface="Arial" charset="0"/>
                <a:ea typeface="Arial" charset="0"/>
                <a:cs typeface="Arial" charset="0"/>
              </a:rPr>
              <a:t>altoandina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 es más compleja de </a:t>
            </a:r>
            <a:r>
              <a:rPr lang="es-ES_tradnl" sz="2800" smtClean="0">
                <a:latin typeface="Arial" charset="0"/>
                <a:ea typeface="Arial" charset="0"/>
                <a:cs typeface="Arial" charset="0"/>
              </a:rPr>
              <a:t>lo esperado. </a:t>
            </a: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escala de paisaje la define el área de influencia de las familias campesinas.</a:t>
            </a: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Enfoque multidisciplinario es necesario para responder preguntas “socio-ambientales”.</a:t>
            </a: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Existen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prácticas de manejo, en general, que mejoran la calidad de los pastos.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4" r="18483"/>
          <a:stretch/>
        </p:blipFill>
        <p:spPr>
          <a:xfrm>
            <a:off x="0" y="0"/>
            <a:ext cx="1965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0"/>
            <a:ext cx="1451212" cy="1358473"/>
          </a:xfrm>
          <a:prstGeom prst="rect">
            <a:avLst/>
          </a:prstGeom>
        </p:spPr>
      </p:pic>
      <p:sp>
        <p:nvSpPr>
          <p:cNvPr id="3" name="Title 15"/>
          <p:cNvSpPr txBox="1">
            <a:spLocks/>
          </p:cNvSpPr>
          <p:nvPr/>
        </p:nvSpPr>
        <p:spPr>
          <a:xfrm>
            <a:off x="2226689" y="480975"/>
            <a:ext cx="9746947" cy="8774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RETOS PENDIENTES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2163625" y="1602962"/>
            <a:ext cx="9487092" cy="4637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Incorporar el tiempo en el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marco de análisis.</a:t>
            </a: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>
                <a:latin typeface="Arial" charset="0"/>
                <a:ea typeface="Arial" charset="0"/>
                <a:cs typeface="Arial" charset="0"/>
              </a:rPr>
              <a:t>Identificar los tipos de familias y forma de toma de decisiones es primordial para entender el manejo del paisaje. </a:t>
            </a:r>
            <a:endParaRPr lang="es-ES_tradnl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Integrar información que proviene de diferentes fuentes y enfoques de trabajo. </a:t>
            </a:r>
            <a:endParaRPr lang="es-ES_tradnl" sz="2800" dirty="0">
              <a:latin typeface="Arial" charset="0"/>
              <a:ea typeface="Arial" charset="0"/>
              <a:cs typeface="Arial" charset="0"/>
            </a:endParaRP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endParaRPr lang="es-ES_tradnl" sz="2800" dirty="0" smtClean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es-ES_tradnl" sz="2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4" r="18483"/>
          <a:stretch/>
        </p:blipFill>
        <p:spPr>
          <a:xfrm>
            <a:off x="0" y="0"/>
            <a:ext cx="1965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337</Words>
  <Application>Microsoft Office PowerPoint</Application>
  <PresentationFormat>Panorámica</PresentationFormat>
  <Paragraphs>66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BFD</dc:creator>
  <cp:lastModifiedBy>BFD</cp:lastModifiedBy>
  <cp:revision>97</cp:revision>
  <dcterms:created xsi:type="dcterms:W3CDTF">2017-11-08T02:01:00Z</dcterms:created>
  <dcterms:modified xsi:type="dcterms:W3CDTF">2017-11-28T13:44:24Z</dcterms:modified>
</cp:coreProperties>
</file>