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5"/>
  </p:notesMasterIdLst>
  <p:sldIdLst>
    <p:sldId id="256" r:id="rId2"/>
    <p:sldId id="286" r:id="rId3"/>
    <p:sldId id="288" r:id="rId4"/>
    <p:sldId id="295" r:id="rId5"/>
    <p:sldId id="257" r:id="rId6"/>
    <p:sldId id="290" r:id="rId7"/>
    <p:sldId id="260" r:id="rId8"/>
    <p:sldId id="291" r:id="rId9"/>
    <p:sldId id="261" r:id="rId10"/>
    <p:sldId id="285" r:id="rId11"/>
    <p:sldId id="299" r:id="rId12"/>
    <p:sldId id="284" r:id="rId13"/>
    <p:sldId id="265" r:id="rId14"/>
    <p:sldId id="292" r:id="rId15"/>
    <p:sldId id="298" r:id="rId16"/>
    <p:sldId id="297" r:id="rId17"/>
    <p:sldId id="294" r:id="rId18"/>
    <p:sldId id="262" r:id="rId19"/>
    <p:sldId id="304" r:id="rId20"/>
    <p:sldId id="305" r:id="rId21"/>
    <p:sldId id="301" r:id="rId22"/>
    <p:sldId id="269" r:id="rId23"/>
    <p:sldId id="303" r:id="rId24"/>
  </p:sldIdLst>
  <p:sldSz cx="9144000" cy="5143500" type="screen16x9"/>
  <p:notesSz cx="6858000" cy="9144000"/>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249" userDrawn="1">
          <p15:clr>
            <a:srgbClr val="A4A3A4"/>
          </p15:clr>
        </p15:guide>
        <p15:guide id="4" pos="5556" userDrawn="1">
          <p15:clr>
            <a:srgbClr val="A4A3A4"/>
          </p15:clr>
        </p15:guide>
        <p15:guide id="5" orient="horz" pos="3072" userDrawn="1">
          <p15:clr>
            <a:srgbClr val="A4A3A4"/>
          </p15:clr>
        </p15:guide>
        <p15:guide id="6" orient="horz" pos="395" userDrawn="1">
          <p15:clr>
            <a:srgbClr val="A4A3A4"/>
          </p15:clr>
        </p15:guide>
        <p15:guide id="7" orient="horz" pos="5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9900"/>
    <a:srgbClr val="9900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3" autoAdjust="0"/>
    <p:restoredTop sz="85179" autoAdjust="0"/>
  </p:normalViewPr>
  <p:slideViewPr>
    <p:cSldViewPr>
      <p:cViewPr varScale="1">
        <p:scale>
          <a:sx n="65" d="100"/>
          <a:sy n="65" d="100"/>
        </p:scale>
        <p:origin x="66" y="516"/>
      </p:cViewPr>
      <p:guideLst>
        <p:guide orient="horz" pos="1620"/>
        <p:guide pos="2880"/>
        <p:guide pos="249"/>
        <p:guide pos="5556"/>
        <p:guide orient="horz" pos="3072"/>
        <p:guide orient="horz" pos="395"/>
        <p:guide orient="horz" pos="5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G:\ESTADISTICA%202017.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file:///G:\ESTADISTICA%202017.xlsx"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G:\ESTADISTICA%20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s-BO" sz="1600"/>
              <a:t>Población por comunidad</a:t>
            </a:r>
          </a:p>
        </c:rich>
      </c:tx>
      <c:layout/>
      <c:overlay val="0"/>
    </c:title>
    <c:autoTitleDeleted val="0"/>
    <c:plotArea>
      <c:layout/>
      <c:barChart>
        <c:barDir val="col"/>
        <c:grouping val="clustered"/>
        <c:varyColors val="0"/>
        <c:ser>
          <c:idx val="0"/>
          <c:order val="0"/>
          <c:tx>
            <c:strRef>
              <c:f>'pob-mig'!$C$8</c:f>
              <c:strCache>
                <c:ptCount val="1"/>
                <c:pt idx="0">
                  <c:v>Habitantes 2001</c:v>
                </c:pt>
              </c:strCache>
            </c:strRef>
          </c:tx>
          <c:invertIfNegative val="0"/>
          <c:dLbls>
            <c:numFmt formatCode="#,##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'pob-mig'!$C$9:$C$12</c:f>
              <c:numCache>
                <c:formatCode>General</c:formatCode>
                <c:ptCount val="4"/>
                <c:pt idx="0">
                  <c:v>319</c:v>
                </c:pt>
                <c:pt idx="1">
                  <c:v>747</c:v>
                </c:pt>
                <c:pt idx="2">
                  <c:v>133</c:v>
                </c:pt>
                <c:pt idx="3">
                  <c:v>98</c:v>
                </c:pt>
              </c:numCache>
            </c:numRef>
          </c:val>
          <c:extLst>
            <c:ext xmlns:c16="http://schemas.microsoft.com/office/drawing/2014/chart" uri="{C3380CC4-5D6E-409C-BE32-E72D297353CC}">
              <c16:uniqueId val="{00000000-C67A-4EFD-950C-EEE2BD99C496}"/>
            </c:ext>
          </c:extLst>
        </c:ser>
        <c:ser>
          <c:idx val="1"/>
          <c:order val="1"/>
          <c:tx>
            <c:strRef>
              <c:f>'pob-mig'!$D$8</c:f>
              <c:strCache>
                <c:ptCount val="1"/>
                <c:pt idx="0">
                  <c:v>Habitantes 2012</c:v>
                </c:pt>
              </c:strCache>
            </c:strRef>
          </c:tx>
          <c:invertIfNegative val="0"/>
          <c:dLbls>
            <c:numFmt formatCode="#,##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'pob-mig'!$D$9:$D$12</c:f>
              <c:numCache>
                <c:formatCode>General</c:formatCode>
                <c:ptCount val="4"/>
                <c:pt idx="0">
                  <c:v>448</c:v>
                </c:pt>
                <c:pt idx="1">
                  <c:v>720</c:v>
                </c:pt>
                <c:pt idx="2">
                  <c:v>134</c:v>
                </c:pt>
                <c:pt idx="3">
                  <c:v>115</c:v>
                </c:pt>
              </c:numCache>
            </c:numRef>
          </c:val>
          <c:extLst>
            <c:ext xmlns:c16="http://schemas.microsoft.com/office/drawing/2014/chart" uri="{C3380CC4-5D6E-409C-BE32-E72D297353CC}">
              <c16:uniqueId val="{00000001-C67A-4EFD-950C-EEE2BD99C496}"/>
            </c:ext>
          </c:extLst>
        </c:ser>
        <c:dLbls>
          <c:showLegendKey val="0"/>
          <c:showVal val="0"/>
          <c:showCatName val="0"/>
          <c:showSerName val="0"/>
          <c:showPercent val="0"/>
          <c:showBubbleSize val="0"/>
        </c:dLbls>
        <c:gapWidth val="75"/>
        <c:overlap val="-25"/>
        <c:axId val="113544576"/>
        <c:axId val="113671552"/>
      </c:barChart>
      <c:catAx>
        <c:axId val="113544576"/>
        <c:scaling>
          <c:orientation val="minMax"/>
        </c:scaling>
        <c:delete val="0"/>
        <c:axPos val="b"/>
        <c:numFmt formatCode="General" sourceLinked="0"/>
        <c:majorTickMark val="none"/>
        <c:minorTickMark val="none"/>
        <c:tickLblPos val="nextTo"/>
        <c:txPr>
          <a:bodyPr/>
          <a:lstStyle/>
          <a:p>
            <a:pPr>
              <a:defRPr sz="1400"/>
            </a:pPr>
            <a:endParaRPr lang="es-BO"/>
          </a:p>
        </c:txPr>
        <c:crossAx val="113671552"/>
        <c:crosses val="autoZero"/>
        <c:auto val="1"/>
        <c:lblAlgn val="ctr"/>
        <c:lblOffset val="100"/>
        <c:noMultiLvlLbl val="0"/>
      </c:catAx>
      <c:valAx>
        <c:axId val="113671552"/>
        <c:scaling>
          <c:orientation val="minMax"/>
        </c:scaling>
        <c:delete val="0"/>
        <c:axPos val="l"/>
        <c:title>
          <c:tx>
            <c:rich>
              <a:bodyPr/>
              <a:lstStyle/>
              <a:p>
                <a:pPr>
                  <a:defRPr sz="1400"/>
                </a:pPr>
                <a:r>
                  <a:rPr lang="es-ES" sz="1400" dirty="0" smtClean="0"/>
                  <a:t>Habitantes</a:t>
                </a:r>
                <a:endParaRPr lang="es-BO" sz="1400" dirty="0"/>
              </a:p>
            </c:rich>
          </c:tx>
          <c:layout>
            <c:manualLayout>
              <c:xMode val="edge"/>
              <c:yMode val="edge"/>
              <c:x val="1.6422900817058713E-2"/>
              <c:y val="0.1521248270394199"/>
            </c:manualLayout>
          </c:layout>
          <c:overlay val="0"/>
        </c:title>
        <c:numFmt formatCode="General" sourceLinked="1"/>
        <c:majorTickMark val="none"/>
        <c:minorTickMark val="none"/>
        <c:tickLblPos val="nextTo"/>
        <c:spPr>
          <a:ln w="6350">
            <a:noFill/>
          </a:ln>
        </c:spPr>
        <c:txPr>
          <a:bodyPr/>
          <a:lstStyle/>
          <a:p>
            <a:pPr>
              <a:defRPr sz="1200"/>
            </a:pPr>
            <a:endParaRPr lang="es-BO"/>
          </a:p>
        </c:txPr>
        <c:crossAx val="113544576"/>
        <c:crosses val="autoZero"/>
        <c:crossBetween val="between"/>
      </c:valAx>
    </c:plotArea>
    <c:legend>
      <c:legendPos val="b"/>
      <c:layout/>
      <c:overlay val="0"/>
      <c:txPr>
        <a:bodyPr/>
        <a:lstStyle/>
        <a:p>
          <a:pPr>
            <a:defRPr sz="1200"/>
          </a:pPr>
          <a:endParaRPr lang="es-BO"/>
        </a:p>
      </c:txPr>
    </c:legend>
    <c:plotVisOnly val="1"/>
    <c:dispBlanksAs val="gap"/>
    <c:showDLblsOverMax val="0"/>
  </c:chart>
  <c:txPr>
    <a:bodyPr/>
    <a:lstStyle/>
    <a:p>
      <a:pPr>
        <a:defRPr sz="900"/>
      </a:pPr>
      <a:endParaRPr lang="es-B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Superficie Comunal (ha)</a:t>
            </a:r>
          </a:p>
        </c:rich>
      </c:tx>
      <c:layout/>
      <c:overlay val="0"/>
    </c:title>
    <c:autoTitleDeleted val="0"/>
    <c:plotArea>
      <c:layout/>
      <c:barChart>
        <c:barDir val="col"/>
        <c:grouping val="clustered"/>
        <c:varyColors val="0"/>
        <c:ser>
          <c:idx val="0"/>
          <c:order val="0"/>
          <c:tx>
            <c:strRef>
              <c:f>'pob-mig'!$E$8</c:f>
              <c:strCache>
                <c:ptCount val="1"/>
                <c:pt idx="0">
                  <c:v>Superficies (ha)</c:v>
                </c:pt>
              </c:strCache>
            </c:strRef>
          </c:tx>
          <c:spPr>
            <a:solidFill>
              <a:srgbClr val="92D050"/>
            </a:solidFill>
          </c:spPr>
          <c:invertIfNegative val="0"/>
          <c:dLbls>
            <c:numFmt formatCode="#,##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'pob-mig'!$E$9:$E$12</c:f>
              <c:numCache>
                <c:formatCode>General</c:formatCode>
                <c:ptCount val="4"/>
                <c:pt idx="0">
                  <c:v>707</c:v>
                </c:pt>
                <c:pt idx="1">
                  <c:v>1972</c:v>
                </c:pt>
                <c:pt idx="2">
                  <c:v>3290</c:v>
                </c:pt>
                <c:pt idx="3">
                  <c:v>3961</c:v>
                </c:pt>
              </c:numCache>
            </c:numRef>
          </c:val>
          <c:extLst>
            <c:ext xmlns:c16="http://schemas.microsoft.com/office/drawing/2014/chart" uri="{C3380CC4-5D6E-409C-BE32-E72D297353CC}">
              <c16:uniqueId val="{00000000-D27F-4C20-A425-36DBC677B36D}"/>
            </c:ext>
          </c:extLst>
        </c:ser>
        <c:dLbls>
          <c:showLegendKey val="0"/>
          <c:showVal val="0"/>
          <c:showCatName val="0"/>
          <c:showSerName val="0"/>
          <c:showPercent val="0"/>
          <c:showBubbleSize val="0"/>
        </c:dLbls>
        <c:gapWidth val="120"/>
        <c:overlap val="-25"/>
        <c:axId val="114409472"/>
        <c:axId val="114411392"/>
      </c:barChart>
      <c:catAx>
        <c:axId val="114409472"/>
        <c:scaling>
          <c:orientation val="minMax"/>
        </c:scaling>
        <c:delete val="0"/>
        <c:axPos val="b"/>
        <c:numFmt formatCode="General" sourceLinked="0"/>
        <c:majorTickMark val="none"/>
        <c:minorTickMark val="none"/>
        <c:tickLblPos val="nextTo"/>
        <c:txPr>
          <a:bodyPr/>
          <a:lstStyle/>
          <a:p>
            <a:pPr>
              <a:defRPr sz="1400"/>
            </a:pPr>
            <a:endParaRPr lang="es-BO"/>
          </a:p>
        </c:txPr>
        <c:crossAx val="114411392"/>
        <c:crosses val="autoZero"/>
        <c:auto val="1"/>
        <c:lblAlgn val="ctr"/>
        <c:lblOffset val="100"/>
        <c:noMultiLvlLbl val="0"/>
      </c:catAx>
      <c:valAx>
        <c:axId val="114411392"/>
        <c:scaling>
          <c:orientation val="minMax"/>
        </c:scaling>
        <c:delete val="0"/>
        <c:axPos val="l"/>
        <c:title>
          <c:tx>
            <c:rich>
              <a:bodyPr/>
              <a:lstStyle/>
              <a:p>
                <a:pPr>
                  <a:defRPr sz="1400"/>
                </a:pPr>
                <a:r>
                  <a:rPr lang="es-BO" sz="1400" dirty="0" smtClean="0"/>
                  <a:t>Hectárea</a:t>
                </a:r>
                <a:endParaRPr lang="es-BO" sz="1400" dirty="0"/>
              </a:p>
            </c:rich>
          </c:tx>
          <c:layout>
            <c:manualLayout>
              <c:xMode val="edge"/>
              <c:yMode val="edge"/>
              <c:x val="3.0528079690306922E-2"/>
              <c:y val="0.15153681950869055"/>
            </c:manualLayout>
          </c:layout>
          <c:overlay val="0"/>
        </c:title>
        <c:numFmt formatCode="General" sourceLinked="1"/>
        <c:majorTickMark val="none"/>
        <c:minorTickMark val="none"/>
        <c:tickLblPos val="nextTo"/>
        <c:spPr>
          <a:ln w="6350">
            <a:noFill/>
          </a:ln>
        </c:spPr>
        <c:txPr>
          <a:bodyPr/>
          <a:lstStyle/>
          <a:p>
            <a:pPr>
              <a:defRPr sz="1200"/>
            </a:pPr>
            <a:endParaRPr lang="es-BO"/>
          </a:p>
        </c:txPr>
        <c:crossAx val="114409472"/>
        <c:crosses val="autoZero"/>
        <c:crossBetween val="between"/>
      </c:valAx>
    </c:plotArea>
    <c:plotVisOnly val="1"/>
    <c:dispBlanksAs val="gap"/>
    <c:showDLblsOverMax val="0"/>
  </c:chart>
  <c:txPr>
    <a:bodyPr/>
    <a:lstStyle/>
    <a:p>
      <a:pPr>
        <a:defRPr sz="900"/>
      </a:pPr>
      <a:endParaRPr lang="es-B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s-BO" sz="1600" dirty="0"/>
              <a:t>Densidad </a:t>
            </a:r>
            <a:r>
              <a:rPr lang="es-BO" sz="1600" dirty="0" smtClean="0"/>
              <a:t>poblacional</a:t>
            </a:r>
            <a:r>
              <a:rPr lang="es-BO" sz="1600" baseline="0" dirty="0" smtClean="0"/>
              <a:t> por comunidad</a:t>
            </a:r>
            <a:endParaRPr lang="es-BO" sz="1600" dirty="0"/>
          </a:p>
        </c:rich>
      </c:tx>
      <c:layout/>
      <c:overlay val="0"/>
    </c:title>
    <c:autoTitleDeleted val="0"/>
    <c:plotArea>
      <c:layout/>
      <c:barChart>
        <c:barDir val="col"/>
        <c:grouping val="clustered"/>
        <c:varyColors val="0"/>
        <c:ser>
          <c:idx val="0"/>
          <c:order val="0"/>
          <c:tx>
            <c:strRef>
              <c:f>'pob-mig'!$F$8</c:f>
              <c:strCache>
                <c:ptCount val="1"/>
                <c:pt idx="0">
                  <c:v>Densidad poblacional (per/ha) 2012</c:v>
                </c:pt>
              </c:strCache>
            </c:strRef>
          </c:tx>
          <c:invertIfNegative val="0"/>
          <c:dLbls>
            <c:numFmt formatCode="#,##0.0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'pob-mig'!$F$9:$F$12</c:f>
              <c:numCache>
                <c:formatCode>0.000</c:formatCode>
                <c:ptCount val="4"/>
                <c:pt idx="0">
                  <c:v>0.63366336633663367</c:v>
                </c:pt>
                <c:pt idx="1">
                  <c:v>0.36511156186612576</c:v>
                </c:pt>
                <c:pt idx="2">
                  <c:v>4.0729483282674769E-2</c:v>
                </c:pt>
                <c:pt idx="3">
                  <c:v>2.9033072456450391E-2</c:v>
                </c:pt>
              </c:numCache>
            </c:numRef>
          </c:val>
          <c:extLst>
            <c:ext xmlns:c16="http://schemas.microsoft.com/office/drawing/2014/chart" uri="{C3380CC4-5D6E-409C-BE32-E72D297353CC}">
              <c16:uniqueId val="{00000000-7434-47EF-8D9B-4C7DF7643567}"/>
            </c:ext>
          </c:extLst>
        </c:ser>
        <c:dLbls>
          <c:showLegendKey val="0"/>
          <c:showVal val="0"/>
          <c:showCatName val="0"/>
          <c:showSerName val="0"/>
          <c:showPercent val="0"/>
          <c:showBubbleSize val="0"/>
        </c:dLbls>
        <c:gapWidth val="75"/>
        <c:overlap val="-25"/>
        <c:axId val="115631616"/>
        <c:axId val="115738112"/>
      </c:barChart>
      <c:catAx>
        <c:axId val="115631616"/>
        <c:scaling>
          <c:orientation val="minMax"/>
        </c:scaling>
        <c:delete val="0"/>
        <c:axPos val="b"/>
        <c:numFmt formatCode="General" sourceLinked="0"/>
        <c:majorTickMark val="none"/>
        <c:minorTickMark val="none"/>
        <c:tickLblPos val="nextTo"/>
        <c:txPr>
          <a:bodyPr/>
          <a:lstStyle/>
          <a:p>
            <a:pPr>
              <a:defRPr sz="1400"/>
            </a:pPr>
            <a:endParaRPr lang="es-BO"/>
          </a:p>
        </c:txPr>
        <c:crossAx val="115738112"/>
        <c:crosses val="autoZero"/>
        <c:auto val="1"/>
        <c:lblAlgn val="ctr"/>
        <c:lblOffset val="100"/>
        <c:noMultiLvlLbl val="0"/>
      </c:catAx>
      <c:valAx>
        <c:axId val="115738112"/>
        <c:scaling>
          <c:orientation val="minMax"/>
        </c:scaling>
        <c:delete val="0"/>
        <c:axPos val="l"/>
        <c:title>
          <c:tx>
            <c:rich>
              <a:bodyPr/>
              <a:lstStyle/>
              <a:p>
                <a:pPr>
                  <a:defRPr sz="1400"/>
                </a:pPr>
                <a:r>
                  <a:rPr lang="es-ES" sz="1400" dirty="0" smtClean="0"/>
                  <a:t>Habitantes por hectárea</a:t>
                </a:r>
                <a:endParaRPr lang="es-BO" sz="1400" dirty="0"/>
              </a:p>
            </c:rich>
          </c:tx>
          <c:layout>
            <c:manualLayout>
              <c:xMode val="edge"/>
              <c:yMode val="edge"/>
              <c:x val="1.9384246438182876E-2"/>
              <c:y val="0.18255860459948894"/>
            </c:manualLayout>
          </c:layout>
          <c:overlay val="0"/>
        </c:title>
        <c:numFmt formatCode="0.0" sourceLinked="0"/>
        <c:majorTickMark val="none"/>
        <c:minorTickMark val="none"/>
        <c:tickLblPos val="nextTo"/>
        <c:spPr>
          <a:ln w="6350">
            <a:noFill/>
          </a:ln>
        </c:spPr>
        <c:txPr>
          <a:bodyPr/>
          <a:lstStyle/>
          <a:p>
            <a:pPr>
              <a:defRPr sz="1400"/>
            </a:pPr>
            <a:endParaRPr lang="es-BO"/>
          </a:p>
        </c:txPr>
        <c:crossAx val="115631616"/>
        <c:crosses val="autoZero"/>
        <c:crossBetween val="between"/>
      </c:valAx>
    </c:plotArea>
    <c:plotVisOnly val="1"/>
    <c:dispBlanksAs val="gap"/>
    <c:showDLblsOverMax val="0"/>
  </c:chart>
  <c:txPr>
    <a:bodyPr/>
    <a:lstStyle/>
    <a:p>
      <a:pPr>
        <a:defRPr sz="900"/>
      </a:pPr>
      <a:endParaRPr lang="es-B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s-BO" sz="1600" dirty="0"/>
              <a:t>Tenencia promedio</a:t>
            </a:r>
            <a:r>
              <a:rPr lang="es-BO" sz="1600" baseline="0" dirty="0"/>
              <a:t> de </a:t>
            </a:r>
            <a:r>
              <a:rPr lang="es-BO" sz="1600" baseline="0" dirty="0" smtClean="0"/>
              <a:t>tierra</a:t>
            </a:r>
            <a:endParaRPr lang="es-BO" sz="1600" dirty="0"/>
          </a:p>
        </c:rich>
      </c:tx>
      <c:layout/>
      <c:overlay val="0"/>
    </c:title>
    <c:autoTitleDeleted val="0"/>
    <c:plotArea>
      <c:layout/>
      <c:barChart>
        <c:barDir val="col"/>
        <c:grouping val="clustered"/>
        <c:varyColors val="0"/>
        <c:ser>
          <c:idx val="0"/>
          <c:order val="0"/>
          <c:tx>
            <c:strRef>
              <c:f>'pob-mig'!$G$8</c:f>
              <c:strCache>
                <c:ptCount val="1"/>
                <c:pt idx="0">
                  <c:v>Densidad poblacional (ha/per) 2013</c:v>
                </c:pt>
              </c:strCache>
            </c:strRef>
          </c:tx>
          <c:invertIfNegative val="0"/>
          <c:dLbls>
            <c:numFmt formatCode="#,##0.0" sourceLinked="0"/>
            <c:spPr>
              <a:noFill/>
              <a:ln>
                <a:noFill/>
              </a:ln>
              <a:effectLst/>
            </c:spPr>
            <c:txPr>
              <a:bodyPr wrap="square" lIns="38100" tIns="19050" rIns="38100" bIns="19050" anchor="ctr">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'pob-mig'!$B$9:$B$12</c:f>
              <c:strCache>
                <c:ptCount val="4"/>
                <c:pt idx="0">
                  <c:v>Cutusuma</c:v>
                </c:pt>
                <c:pt idx="1">
                  <c:v>Igachi</c:v>
                </c:pt>
                <c:pt idx="2">
                  <c:v>Huallatiri</c:v>
                </c:pt>
                <c:pt idx="3">
                  <c:v>Aroma</c:v>
                </c:pt>
              </c:strCache>
            </c:strRef>
          </c:cat>
          <c:val>
            <c:numRef>
              <c:f>'pob-mig'!$G$9:$G$12</c:f>
              <c:numCache>
                <c:formatCode>0.00</c:formatCode>
                <c:ptCount val="4"/>
                <c:pt idx="0">
                  <c:v>4.7133333333333329</c:v>
                </c:pt>
                <c:pt idx="1">
                  <c:v>7.8879999999999999</c:v>
                </c:pt>
                <c:pt idx="2">
                  <c:v>60.925925925925924</c:v>
                </c:pt>
                <c:pt idx="3">
                  <c:v>123.78125</c:v>
                </c:pt>
              </c:numCache>
            </c:numRef>
          </c:val>
          <c:extLst>
            <c:ext xmlns:c16="http://schemas.microsoft.com/office/drawing/2014/chart" uri="{C3380CC4-5D6E-409C-BE32-E72D297353CC}">
              <c16:uniqueId val="{00000000-C53C-4C58-8819-C44566F43FC8}"/>
            </c:ext>
          </c:extLst>
        </c:ser>
        <c:dLbls>
          <c:showLegendKey val="0"/>
          <c:showVal val="0"/>
          <c:showCatName val="0"/>
          <c:showSerName val="0"/>
          <c:showPercent val="0"/>
          <c:showBubbleSize val="0"/>
        </c:dLbls>
        <c:gapWidth val="150"/>
        <c:axId val="124019456"/>
        <c:axId val="124769408"/>
      </c:barChart>
      <c:catAx>
        <c:axId val="124019456"/>
        <c:scaling>
          <c:orientation val="minMax"/>
        </c:scaling>
        <c:delete val="0"/>
        <c:axPos val="b"/>
        <c:numFmt formatCode="General" sourceLinked="0"/>
        <c:majorTickMark val="out"/>
        <c:minorTickMark val="none"/>
        <c:tickLblPos val="nextTo"/>
        <c:txPr>
          <a:bodyPr/>
          <a:lstStyle/>
          <a:p>
            <a:pPr>
              <a:defRPr sz="1400"/>
            </a:pPr>
            <a:endParaRPr lang="es-BO"/>
          </a:p>
        </c:txPr>
        <c:crossAx val="124769408"/>
        <c:crosses val="autoZero"/>
        <c:auto val="1"/>
        <c:lblAlgn val="ctr"/>
        <c:lblOffset val="100"/>
        <c:noMultiLvlLbl val="0"/>
      </c:catAx>
      <c:valAx>
        <c:axId val="124769408"/>
        <c:scaling>
          <c:orientation val="minMax"/>
        </c:scaling>
        <c:delete val="0"/>
        <c:axPos val="l"/>
        <c:title>
          <c:tx>
            <c:rich>
              <a:bodyPr/>
              <a:lstStyle/>
              <a:p>
                <a:pPr>
                  <a:defRPr sz="1400"/>
                </a:pPr>
                <a:r>
                  <a:rPr lang="es-ES" sz="1400" dirty="0" smtClean="0"/>
                  <a:t>Hectárea</a:t>
                </a:r>
                <a:endParaRPr lang="es-BO" sz="1400" dirty="0"/>
              </a:p>
            </c:rich>
          </c:tx>
          <c:layout>
            <c:manualLayout>
              <c:xMode val="edge"/>
              <c:yMode val="edge"/>
              <c:x val="2.9895366218236172E-2"/>
              <c:y val="0.13057817838834235"/>
            </c:manualLayout>
          </c:layout>
          <c:overlay val="0"/>
        </c:title>
        <c:numFmt formatCode="0" sourceLinked="0"/>
        <c:majorTickMark val="out"/>
        <c:minorTickMark val="none"/>
        <c:tickLblPos val="nextTo"/>
        <c:txPr>
          <a:bodyPr/>
          <a:lstStyle/>
          <a:p>
            <a:pPr>
              <a:defRPr sz="1400"/>
            </a:pPr>
            <a:endParaRPr lang="es-BO"/>
          </a:p>
        </c:txPr>
        <c:crossAx val="124019456"/>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sz="1800"/>
            </a:pPr>
            <a:r>
              <a:rPr lang="en-US" sz="1800" dirty="0" err="1"/>
              <a:t>Superficie</a:t>
            </a:r>
            <a:r>
              <a:rPr lang="en-US" sz="1800" dirty="0"/>
              <a:t> </a:t>
            </a:r>
            <a:r>
              <a:rPr lang="en-US" sz="1800" dirty="0" err="1" smtClean="0"/>
              <a:t>productiva</a:t>
            </a:r>
            <a:r>
              <a:rPr lang="en-US" sz="1800" baseline="0" dirty="0" smtClean="0"/>
              <a:t> </a:t>
            </a:r>
            <a:r>
              <a:rPr lang="en-US" sz="1800" dirty="0" smtClean="0"/>
              <a:t>(</a:t>
            </a:r>
            <a:r>
              <a:rPr lang="en-US" sz="1800" dirty="0"/>
              <a:t>Ha)</a:t>
            </a:r>
          </a:p>
        </c:rich>
      </c:tx>
      <c:layout/>
      <c:overlay val="0"/>
    </c:title>
    <c:autoTitleDeleted val="0"/>
    <c:plotArea>
      <c:layout/>
      <c:barChart>
        <c:barDir val="bar"/>
        <c:grouping val="clustered"/>
        <c:varyColors val="0"/>
        <c:ser>
          <c:idx val="0"/>
          <c:order val="0"/>
          <c:tx>
            <c:strRef>
              <c:f>'Sup-cul (2)'!$M$2</c:f>
              <c:strCache>
                <c:ptCount val="1"/>
                <c:pt idx="0">
                  <c:v>Superficie Total (Ha)</c:v>
                </c:pt>
              </c:strCache>
            </c:strRef>
          </c:tx>
          <c:spPr>
            <a:solidFill>
              <a:srgbClr val="FF9900"/>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'Sup-cul (2)'!$J$3:$J$12</c:f>
              <c:strCache>
                <c:ptCount val="10"/>
                <c:pt idx="0">
                  <c:v>Avena </c:v>
                </c:pt>
                <c:pt idx="1">
                  <c:v>Haba verde</c:v>
                </c:pt>
                <c:pt idx="2">
                  <c:v>Oca</c:v>
                </c:pt>
                <c:pt idx="3">
                  <c:v>Cebada en grano</c:v>
                </c:pt>
                <c:pt idx="4">
                  <c:v>Quinua</c:v>
                </c:pt>
                <c:pt idx="5">
                  <c:v>Cebada forrajera</c:v>
                </c:pt>
                <c:pt idx="6">
                  <c:v>Papa</c:v>
                </c:pt>
                <c:pt idx="7">
                  <c:v>Tierras en Barbecho-descanso</c:v>
                </c:pt>
                <c:pt idx="8">
                  <c:v>Pastos Naturales</c:v>
                </c:pt>
                <c:pt idx="9">
                  <c:v>Alfalfa </c:v>
                </c:pt>
              </c:strCache>
            </c:strRef>
          </c:cat>
          <c:val>
            <c:numRef>
              <c:f>'Sup-cul (2)'!$M$3:$M$12</c:f>
              <c:numCache>
                <c:formatCode>_(* #,##0.00_);_(* \(#,##0.00\);_(* "-"??_);_(@_)</c:formatCode>
                <c:ptCount val="10"/>
                <c:pt idx="0">
                  <c:v>0.25</c:v>
                </c:pt>
                <c:pt idx="1">
                  <c:v>0.35</c:v>
                </c:pt>
                <c:pt idx="2">
                  <c:v>1.2</c:v>
                </c:pt>
                <c:pt idx="3">
                  <c:v>8.5399999999999991</c:v>
                </c:pt>
                <c:pt idx="4">
                  <c:v>11.88</c:v>
                </c:pt>
                <c:pt idx="5">
                  <c:v>36.57</c:v>
                </c:pt>
                <c:pt idx="6">
                  <c:v>51.76</c:v>
                </c:pt>
                <c:pt idx="7">
                  <c:v>100.65</c:v>
                </c:pt>
                <c:pt idx="8">
                  <c:v>101.8</c:v>
                </c:pt>
                <c:pt idx="9">
                  <c:v>114.92</c:v>
                </c:pt>
              </c:numCache>
            </c:numRef>
          </c:val>
          <c:extLst>
            <c:ext xmlns:c16="http://schemas.microsoft.com/office/drawing/2014/chart" uri="{C3380CC4-5D6E-409C-BE32-E72D297353CC}">
              <c16:uniqueId val="{00000000-2DA1-4AE1-A647-999FBE1A2E57}"/>
            </c:ext>
          </c:extLst>
        </c:ser>
        <c:dLbls>
          <c:showLegendKey val="0"/>
          <c:showVal val="0"/>
          <c:showCatName val="0"/>
          <c:showSerName val="0"/>
          <c:showPercent val="0"/>
          <c:showBubbleSize val="0"/>
        </c:dLbls>
        <c:gapWidth val="100"/>
        <c:axId val="200815360"/>
        <c:axId val="199996544"/>
      </c:barChart>
      <c:valAx>
        <c:axId val="199996544"/>
        <c:scaling>
          <c:orientation val="minMax"/>
        </c:scaling>
        <c:delete val="1"/>
        <c:axPos val="b"/>
        <c:numFmt formatCode="_(* #,##0.00_);_(* \(#,##0.00\);_(* &quot;-&quot;??_);_(@_)" sourceLinked="1"/>
        <c:majorTickMark val="out"/>
        <c:minorTickMark val="none"/>
        <c:tickLblPos val="nextTo"/>
        <c:crossAx val="200815360"/>
        <c:crosses val="autoZero"/>
        <c:crossBetween val="between"/>
      </c:valAx>
      <c:catAx>
        <c:axId val="200815360"/>
        <c:scaling>
          <c:orientation val="minMax"/>
        </c:scaling>
        <c:delete val="0"/>
        <c:axPos val="l"/>
        <c:numFmt formatCode="General" sourceLinked="0"/>
        <c:majorTickMark val="out"/>
        <c:minorTickMark val="none"/>
        <c:tickLblPos val="nextTo"/>
        <c:txPr>
          <a:bodyPr/>
          <a:lstStyle/>
          <a:p>
            <a:pPr>
              <a:defRPr sz="1400"/>
            </a:pPr>
            <a:endParaRPr lang="es-BO"/>
          </a:p>
        </c:txPr>
        <c:crossAx val="199996544"/>
        <c:crosses val="autoZero"/>
        <c:auto val="1"/>
        <c:lblAlgn val="ctr"/>
        <c:lblOffset val="100"/>
        <c:noMultiLvlLbl val="0"/>
      </c:catAx>
    </c:plotArea>
    <c:plotVisOnly val="1"/>
    <c:dispBlanksAs val="gap"/>
    <c:showDLblsOverMax val="0"/>
  </c:chart>
  <c:txPr>
    <a:bodyPr/>
    <a:lstStyle/>
    <a:p>
      <a:pPr>
        <a:defRPr sz="1200"/>
      </a:pPr>
      <a:endParaRPr lang="es-B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b="1" i="0" baseline="0" dirty="0" err="1" smtClean="0">
                <a:effectLst/>
              </a:rPr>
              <a:t>Superficie</a:t>
            </a:r>
            <a:r>
              <a:rPr lang="en-US" sz="1800" b="1" i="0" baseline="0" dirty="0" smtClean="0">
                <a:effectLst/>
              </a:rPr>
              <a:t> </a:t>
            </a:r>
            <a:r>
              <a:rPr lang="en-US" sz="1800" b="1" i="0" baseline="0" dirty="0" err="1" smtClean="0">
                <a:effectLst/>
              </a:rPr>
              <a:t>productiva</a:t>
            </a:r>
            <a:r>
              <a:rPr lang="en-US" sz="1800" b="1" i="0" baseline="0" dirty="0" smtClean="0">
                <a:effectLst/>
              </a:rPr>
              <a:t> (Ha)</a:t>
            </a:r>
            <a:endParaRPr lang="es-BO" sz="1800" dirty="0">
              <a:effectLst/>
            </a:endParaRPr>
          </a:p>
        </c:rich>
      </c:tx>
      <c:layout/>
      <c:overlay val="0"/>
    </c:title>
    <c:autoTitleDeleted val="0"/>
    <c:plotArea>
      <c:layout/>
      <c:barChart>
        <c:barDir val="bar"/>
        <c:grouping val="clustered"/>
        <c:varyColors val="0"/>
        <c:ser>
          <c:idx val="0"/>
          <c:order val="0"/>
          <c:spPr>
            <a:solidFill>
              <a:srgbClr val="FF9900"/>
            </a:solidFill>
          </c:spPr>
          <c:invertIfNegative val="0"/>
          <c:dLbls>
            <c:numFmt formatCode="#,##0" sourceLinked="0"/>
            <c:spPr>
              <a:noFill/>
              <a:ln>
                <a:noFill/>
              </a:ln>
              <a:effectLst/>
            </c:spPr>
            <c:txPr>
              <a:bodyPr lIns="38100" tIns="19050" rIns="38100" bIns="19050">
                <a:spAutoFit/>
              </a:bodyPr>
              <a:lstStyle/>
              <a:p>
                <a:pPr>
                  <a:defRPr sz="1200"/>
                </a:pPr>
                <a:endParaRPr lang="es-B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'Sup-cul (2)'!$J$32:$J$34</c:f>
              <c:strCache>
                <c:ptCount val="3"/>
                <c:pt idx="0">
                  <c:v>Forrajes</c:v>
                </c:pt>
                <c:pt idx="1">
                  <c:v>Quinua</c:v>
                </c:pt>
                <c:pt idx="2">
                  <c:v>Tierras en Barbecho-descanso</c:v>
                </c:pt>
              </c:strCache>
            </c:strRef>
          </c:cat>
          <c:val>
            <c:numRef>
              <c:f>'Sup-cul (2)'!$M$32:$M$34</c:f>
              <c:numCache>
                <c:formatCode>_(* #,##0.00_);_(* \(#,##0.00\);_(* "-"??_);_(@_)</c:formatCode>
                <c:ptCount val="3"/>
                <c:pt idx="0">
                  <c:v>5.76</c:v>
                </c:pt>
                <c:pt idx="1">
                  <c:v>105.7488</c:v>
                </c:pt>
                <c:pt idx="2">
                  <c:v>294.15999999999997</c:v>
                </c:pt>
              </c:numCache>
            </c:numRef>
          </c:val>
          <c:extLst>
            <c:ext xmlns:c16="http://schemas.microsoft.com/office/drawing/2014/chart" uri="{C3380CC4-5D6E-409C-BE32-E72D297353CC}">
              <c16:uniqueId val="{00000000-16E6-4116-A663-9EA2FF4F8D8F}"/>
            </c:ext>
          </c:extLst>
        </c:ser>
        <c:dLbls>
          <c:showLegendKey val="0"/>
          <c:showVal val="0"/>
          <c:showCatName val="0"/>
          <c:showSerName val="0"/>
          <c:showPercent val="0"/>
          <c:showBubbleSize val="0"/>
        </c:dLbls>
        <c:gapWidth val="150"/>
        <c:overlap val="-25"/>
        <c:axId val="26596096"/>
        <c:axId val="337595008"/>
      </c:barChart>
      <c:valAx>
        <c:axId val="337595008"/>
        <c:scaling>
          <c:orientation val="minMax"/>
        </c:scaling>
        <c:delete val="1"/>
        <c:axPos val="b"/>
        <c:numFmt formatCode="_(* #,##0.00_);_(* \(#,##0.00\);_(* &quot;-&quot;??_);_(@_)" sourceLinked="1"/>
        <c:majorTickMark val="none"/>
        <c:minorTickMark val="none"/>
        <c:tickLblPos val="nextTo"/>
        <c:crossAx val="26596096"/>
        <c:crosses val="autoZero"/>
        <c:crossBetween val="between"/>
      </c:valAx>
      <c:catAx>
        <c:axId val="26596096"/>
        <c:scaling>
          <c:orientation val="minMax"/>
        </c:scaling>
        <c:delete val="0"/>
        <c:axPos val="l"/>
        <c:numFmt formatCode="General" sourceLinked="0"/>
        <c:majorTickMark val="none"/>
        <c:minorTickMark val="none"/>
        <c:tickLblPos val="nextTo"/>
        <c:txPr>
          <a:bodyPr/>
          <a:lstStyle/>
          <a:p>
            <a:pPr>
              <a:defRPr sz="1400"/>
            </a:pPr>
            <a:endParaRPr lang="es-BO"/>
          </a:p>
        </c:txPr>
        <c:crossAx val="337595008"/>
        <c:crosses val="autoZero"/>
        <c:auto val="1"/>
        <c:lblAlgn val="ctr"/>
        <c:lblOffset val="100"/>
        <c:noMultiLvlLbl val="0"/>
      </c:cat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B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24D29E-228E-4ED2-B89E-3E09D2987925}" type="datetimeFigureOut">
              <a:rPr lang="es-BO" smtClean="0"/>
              <a:t>28/11/2017</a:t>
            </a:fld>
            <a:endParaRPr lang="es-BO"/>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B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B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DF0D05-64FA-4F46-8C4B-638FF369CDD0}" type="slidenum">
              <a:rPr lang="es-BO" smtClean="0"/>
              <a:t>‹Nº›</a:t>
            </a:fld>
            <a:endParaRPr lang="es-BO"/>
          </a:p>
        </p:txBody>
      </p:sp>
    </p:spTree>
    <p:extLst>
      <p:ext uri="{BB962C8B-B14F-4D97-AF65-F5344CB8AC3E}">
        <p14:creationId xmlns:p14="http://schemas.microsoft.com/office/powerpoint/2010/main" val="2881454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Mejorar el título</a:t>
            </a:r>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a:t>
            </a:fld>
            <a:endParaRPr lang="es-BO"/>
          </a:p>
        </p:txBody>
      </p:sp>
    </p:spTree>
    <p:extLst>
      <p:ext uri="{BB962C8B-B14F-4D97-AF65-F5344CB8AC3E}">
        <p14:creationId xmlns:p14="http://schemas.microsoft.com/office/powerpoint/2010/main" val="26719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spcAft>
                <a:spcPts val="1200"/>
              </a:spcAft>
            </a:pPr>
            <a:r>
              <a:rPr lang="es-ES" dirty="0" smtClean="0"/>
              <a:t>Tema de investigación priorizado en la agenda de la RAI </a:t>
            </a:r>
            <a:r>
              <a:rPr lang="es-ES" dirty="0" err="1" smtClean="0"/>
              <a:t>Yapuchiri</a:t>
            </a:r>
            <a:endParaRPr lang="es-ES" dirty="0" smtClean="0"/>
          </a:p>
          <a:p>
            <a:pPr>
              <a:spcAft>
                <a:spcPts val="1200"/>
              </a:spcAft>
            </a:pPr>
            <a:r>
              <a:rPr lang="es-ES" dirty="0" err="1" smtClean="0"/>
              <a:t>Yapuchiris</a:t>
            </a:r>
            <a:r>
              <a:rPr lang="es-ES" baseline="0" dirty="0" smtClean="0"/>
              <a:t> han encontrado dificultades en su trabajo de AT que demandaban formas de lograr:</a:t>
            </a:r>
          </a:p>
          <a:p>
            <a:pPr marL="171450" indent="-171450">
              <a:spcAft>
                <a:spcPts val="1200"/>
              </a:spcAft>
              <a:buFont typeface="Arial" panose="020B0604020202020204" pitchFamily="34" charset="0"/>
              <a:buChar char="•"/>
            </a:pPr>
            <a:r>
              <a:rPr lang="es-ES" baseline="0" dirty="0" smtClean="0"/>
              <a:t>Recomendaciones más adecuadas o adaptadas al contexto. Habiendo encontrado el suelo como un factor clave y estratégico, llegando a construir una agenda.</a:t>
            </a:r>
            <a:endParaRPr lang="es-ES" dirty="0" smtClean="0"/>
          </a:p>
        </p:txBody>
      </p:sp>
      <p:sp>
        <p:nvSpPr>
          <p:cNvPr id="4" name="3 Marcador de número de diapositiva"/>
          <p:cNvSpPr>
            <a:spLocks noGrp="1"/>
          </p:cNvSpPr>
          <p:nvPr>
            <p:ph type="sldNum" sz="quarter" idx="10"/>
          </p:nvPr>
        </p:nvSpPr>
        <p:spPr/>
        <p:txBody>
          <a:bodyPr/>
          <a:lstStyle/>
          <a:p>
            <a:fld id="{99DF0D05-64FA-4F46-8C4B-638FF369CDD0}" type="slidenum">
              <a:rPr lang="es-BO" smtClean="0"/>
              <a:t>2</a:t>
            </a:fld>
            <a:endParaRPr lang="es-BO"/>
          </a:p>
        </p:txBody>
      </p:sp>
    </p:spTree>
    <p:extLst>
      <p:ext uri="{BB962C8B-B14F-4D97-AF65-F5344CB8AC3E}">
        <p14:creationId xmlns:p14="http://schemas.microsoft.com/office/powerpoint/2010/main" val="3171917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Yapuchiris replican en sus comunidades las formas de analizar el estado de salud de los suelos.</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Procesos</a:t>
            </a:r>
            <a:r>
              <a:rPr lang="es-ES" sz="1200" i="1" baseline="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 de reflexión y análisis promovida por los </a:t>
            </a:r>
            <a:r>
              <a:rPr lang="es-ES" sz="1200" i="1" baseline="0"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yapuchiris</a:t>
            </a:r>
            <a:r>
              <a:rPr lang="es-ES" sz="1200" i="1" baseline="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i="1" baseline="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¿En que son diferentes o similares los suelos? ¿Qué técnicas utilizar para mejorar el conocimiento? ¿Cómo utilizar los conocimientos locales? ¿Cómo integrar estos conocimientos? ¿Cuáles son las limitaciones? ¿cómo generar soluciones considerando la heterogeneidad de los suelos, medio ambiente, conocimientos, organización social? ¿El uso de </a:t>
            </a:r>
            <a:r>
              <a:rPr lang="es-ES" sz="1200" i="1" baseline="0"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bioinsumos</a:t>
            </a:r>
            <a:r>
              <a:rPr lang="es-ES" sz="1200" i="1" baseline="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 es suficiente para lograr un buen manejo de los suelos?</a:t>
            </a:r>
            <a:endPar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endParaRPr>
          </a:p>
          <a:p>
            <a:endParaRPr lang="es-BO" dirty="0"/>
          </a:p>
        </p:txBody>
      </p:sp>
      <p:sp>
        <p:nvSpPr>
          <p:cNvPr id="4" name="3 Marcador de número de diapositiva"/>
          <p:cNvSpPr>
            <a:spLocks noGrp="1"/>
          </p:cNvSpPr>
          <p:nvPr>
            <p:ph type="sldNum" sz="quarter" idx="10"/>
          </p:nvPr>
        </p:nvSpPr>
        <p:spPr/>
        <p:txBody>
          <a:bodyPr/>
          <a:lstStyle/>
          <a:p>
            <a:fld id="{99DF0D05-64FA-4F46-8C4B-638FF369CDD0}" type="slidenum">
              <a:rPr lang="es-BO" smtClean="0"/>
              <a:t>3</a:t>
            </a:fld>
            <a:endParaRPr lang="es-BO"/>
          </a:p>
        </p:txBody>
      </p:sp>
    </p:spTree>
    <p:extLst>
      <p:ext uri="{BB962C8B-B14F-4D97-AF65-F5344CB8AC3E}">
        <p14:creationId xmlns:p14="http://schemas.microsoft.com/office/powerpoint/2010/main" val="2317266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i="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Yapuchiris replican en sus comunidades las formas de analizar el estado de salud de los suelos.</a:t>
            </a:r>
          </a:p>
          <a:p>
            <a:endParaRPr lang="es-BO" dirty="0"/>
          </a:p>
        </p:txBody>
      </p:sp>
      <p:sp>
        <p:nvSpPr>
          <p:cNvPr id="4" name="3 Marcador de número de diapositiva"/>
          <p:cNvSpPr>
            <a:spLocks noGrp="1"/>
          </p:cNvSpPr>
          <p:nvPr>
            <p:ph type="sldNum" sz="quarter" idx="10"/>
          </p:nvPr>
        </p:nvSpPr>
        <p:spPr/>
        <p:txBody>
          <a:bodyPr/>
          <a:lstStyle/>
          <a:p>
            <a:fld id="{99DF0D05-64FA-4F46-8C4B-638FF369CDD0}" type="slidenum">
              <a:rPr lang="es-BO" smtClean="0"/>
              <a:t>4</a:t>
            </a:fld>
            <a:endParaRPr lang="es-BO"/>
          </a:p>
        </p:txBody>
      </p:sp>
    </p:spTree>
    <p:extLst>
      <p:ext uri="{BB962C8B-B14F-4D97-AF65-F5344CB8AC3E}">
        <p14:creationId xmlns:p14="http://schemas.microsoft.com/office/powerpoint/2010/main" val="2317266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5</a:t>
            </a:fld>
            <a:endParaRPr lang="es-BO"/>
          </a:p>
        </p:txBody>
      </p:sp>
    </p:spTree>
    <p:extLst>
      <p:ext uri="{BB962C8B-B14F-4D97-AF65-F5344CB8AC3E}">
        <p14:creationId xmlns:p14="http://schemas.microsoft.com/office/powerpoint/2010/main" val="588121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7</a:t>
            </a:fld>
            <a:endParaRPr lang="es-BO"/>
          </a:p>
        </p:txBody>
      </p:sp>
    </p:spTree>
    <p:extLst>
      <p:ext uri="{BB962C8B-B14F-4D97-AF65-F5344CB8AC3E}">
        <p14:creationId xmlns:p14="http://schemas.microsoft.com/office/powerpoint/2010/main" val="2954094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8</a:t>
            </a:fld>
            <a:endParaRPr lang="es-BO"/>
          </a:p>
        </p:txBody>
      </p:sp>
    </p:spTree>
    <p:extLst>
      <p:ext uri="{BB962C8B-B14F-4D97-AF65-F5344CB8AC3E}">
        <p14:creationId xmlns:p14="http://schemas.microsoft.com/office/powerpoint/2010/main" val="4219130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9</a:t>
            </a:fld>
            <a:endParaRPr lang="es-BO"/>
          </a:p>
        </p:txBody>
      </p:sp>
    </p:spTree>
    <p:extLst>
      <p:ext uri="{BB962C8B-B14F-4D97-AF65-F5344CB8AC3E}">
        <p14:creationId xmlns:p14="http://schemas.microsoft.com/office/powerpoint/2010/main" val="4095712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13</a:t>
            </a:fld>
            <a:endParaRPr lang="es-BO"/>
          </a:p>
        </p:txBody>
      </p:sp>
    </p:spTree>
    <p:extLst>
      <p:ext uri="{BB962C8B-B14F-4D97-AF65-F5344CB8AC3E}">
        <p14:creationId xmlns:p14="http://schemas.microsoft.com/office/powerpoint/2010/main" val="410732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14</a:t>
            </a:fld>
            <a:endParaRPr lang="es-BO"/>
          </a:p>
        </p:txBody>
      </p:sp>
    </p:spTree>
    <p:extLst>
      <p:ext uri="{BB962C8B-B14F-4D97-AF65-F5344CB8AC3E}">
        <p14:creationId xmlns:p14="http://schemas.microsoft.com/office/powerpoint/2010/main" val="3286547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16</a:t>
            </a:fld>
            <a:endParaRPr lang="es-BO"/>
          </a:p>
        </p:txBody>
      </p:sp>
    </p:spTree>
    <p:extLst>
      <p:ext uri="{BB962C8B-B14F-4D97-AF65-F5344CB8AC3E}">
        <p14:creationId xmlns:p14="http://schemas.microsoft.com/office/powerpoint/2010/main" val="60718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17</a:t>
            </a:fld>
            <a:endParaRPr lang="es-BO"/>
          </a:p>
        </p:txBody>
      </p:sp>
    </p:spTree>
    <p:extLst>
      <p:ext uri="{BB962C8B-B14F-4D97-AF65-F5344CB8AC3E}">
        <p14:creationId xmlns:p14="http://schemas.microsoft.com/office/powerpoint/2010/main" val="3526901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19</a:t>
            </a:fld>
            <a:endParaRPr lang="es-BO"/>
          </a:p>
        </p:txBody>
      </p:sp>
    </p:spTree>
    <p:extLst>
      <p:ext uri="{BB962C8B-B14F-4D97-AF65-F5344CB8AC3E}">
        <p14:creationId xmlns:p14="http://schemas.microsoft.com/office/powerpoint/2010/main" val="3753515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20</a:t>
            </a:fld>
            <a:endParaRPr lang="es-BO"/>
          </a:p>
        </p:txBody>
      </p:sp>
    </p:spTree>
    <p:extLst>
      <p:ext uri="{BB962C8B-B14F-4D97-AF65-F5344CB8AC3E}">
        <p14:creationId xmlns:p14="http://schemas.microsoft.com/office/powerpoint/2010/main" val="3695337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99DF0D05-64FA-4F46-8C4B-638FF369CDD0}" type="slidenum">
              <a:rPr lang="es-BO" smtClean="0"/>
              <a:t>22</a:t>
            </a:fld>
            <a:endParaRPr lang="es-BO"/>
          </a:p>
        </p:txBody>
      </p:sp>
    </p:spTree>
    <p:extLst>
      <p:ext uri="{BB962C8B-B14F-4D97-AF65-F5344CB8AC3E}">
        <p14:creationId xmlns:p14="http://schemas.microsoft.com/office/powerpoint/2010/main" val="101366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841772"/>
            <a:ext cx="6858000" cy="1790700"/>
          </a:xfrm>
        </p:spPr>
        <p:txBody>
          <a:bodyPr anchor="b"/>
          <a:lstStyle>
            <a:lvl1pPr algn="ctr">
              <a:defRPr sz="4500"/>
            </a:lvl1pPr>
          </a:lstStyle>
          <a:p>
            <a:r>
              <a:rPr lang="es-ES" smtClean="0"/>
              <a:t>Haga clic para modificar el estilo de título del patrón</a:t>
            </a:r>
            <a:endParaRPr lang="es-BO"/>
          </a:p>
        </p:txBody>
      </p:sp>
      <p:sp>
        <p:nvSpPr>
          <p:cNvPr id="3" name="Subtítulo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BO"/>
          </a:p>
        </p:txBody>
      </p:sp>
      <p:sp>
        <p:nvSpPr>
          <p:cNvPr id="4" name="Marcador de fecha 3"/>
          <p:cNvSpPr>
            <a:spLocks noGrp="1"/>
          </p:cNvSpPr>
          <p:nvPr>
            <p:ph type="dt" sz="half" idx="10"/>
          </p:nvPr>
        </p:nvSpPr>
        <p:spPr/>
        <p:txBody>
          <a:bodyPr/>
          <a:lstStyle/>
          <a:p>
            <a:fld id="{F5707331-59B2-4A95-A4D8-00606DB2C951}" type="datetimeFigureOut">
              <a:rPr lang="es-BO" smtClean="0"/>
              <a:t>28/11/2017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3696023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p>
            <a:fld id="{F5707331-59B2-4A95-A4D8-00606DB2C951}" type="datetimeFigureOut">
              <a:rPr lang="es-BO" smtClean="0"/>
              <a:t>28/11/2017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8896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282304"/>
            <a:ext cx="7886700" cy="2139553"/>
          </a:xfrm>
        </p:spPr>
        <p:txBody>
          <a:bodyPr anchor="b"/>
          <a:lstStyle>
            <a:lvl1pPr>
              <a:defRPr sz="4500"/>
            </a:lvl1p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F5707331-59B2-4A95-A4D8-00606DB2C951}" type="datetimeFigureOut">
              <a:rPr lang="es-BO" smtClean="0"/>
              <a:t>28/11/2017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145010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sz="half" idx="1"/>
          </p:nvPr>
        </p:nvSpPr>
        <p:spPr>
          <a:xfrm>
            <a:off x="628650" y="1369219"/>
            <a:ext cx="3886200" cy="326350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contenido 3"/>
          <p:cNvSpPr>
            <a:spLocks noGrp="1"/>
          </p:cNvSpPr>
          <p:nvPr>
            <p:ph sz="half" idx="2"/>
          </p:nvPr>
        </p:nvSpPr>
        <p:spPr>
          <a:xfrm>
            <a:off x="4629150" y="1369219"/>
            <a:ext cx="3886200" cy="3263504"/>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5" name="Marcador de fecha 4"/>
          <p:cNvSpPr>
            <a:spLocks noGrp="1"/>
          </p:cNvSpPr>
          <p:nvPr>
            <p:ph type="dt" sz="half" idx="10"/>
          </p:nvPr>
        </p:nvSpPr>
        <p:spPr/>
        <p:txBody>
          <a:bodyPr/>
          <a:lstStyle/>
          <a:p>
            <a:fld id="{F5707331-59B2-4A95-A4D8-00606DB2C951}" type="datetimeFigureOut">
              <a:rPr lang="es-BO" smtClean="0"/>
              <a:t>28/11/2017</a:t>
            </a:fld>
            <a:endParaRPr lang="es-BO"/>
          </a:p>
        </p:txBody>
      </p:sp>
      <p:sp>
        <p:nvSpPr>
          <p:cNvPr id="6" name="Marcador de pie de página 5"/>
          <p:cNvSpPr>
            <a:spLocks noGrp="1"/>
          </p:cNvSpPr>
          <p:nvPr>
            <p:ph type="ftr" sz="quarter" idx="11"/>
          </p:nvPr>
        </p:nvSpPr>
        <p:spPr/>
        <p:txBody>
          <a:bodyPr/>
          <a:lstStyle/>
          <a:p>
            <a:endParaRPr lang="es-BO"/>
          </a:p>
        </p:txBody>
      </p:sp>
      <p:sp>
        <p:nvSpPr>
          <p:cNvPr id="7" name="Marcador de número de diapositiva 6"/>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3525229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273844"/>
            <a:ext cx="7886700" cy="994172"/>
          </a:xfrm>
        </p:spPr>
        <p:txBody>
          <a:body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1878806"/>
            <a:ext cx="3868340" cy="276344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5" name="Marcador de texto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1878806"/>
            <a:ext cx="3887391" cy="276344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7" name="Marcador de fecha 6"/>
          <p:cNvSpPr>
            <a:spLocks noGrp="1"/>
          </p:cNvSpPr>
          <p:nvPr>
            <p:ph type="dt" sz="half" idx="10"/>
          </p:nvPr>
        </p:nvSpPr>
        <p:spPr/>
        <p:txBody>
          <a:bodyPr/>
          <a:lstStyle/>
          <a:p>
            <a:fld id="{F5707331-59B2-4A95-A4D8-00606DB2C951}" type="datetimeFigureOut">
              <a:rPr lang="es-BO" smtClean="0"/>
              <a:t>28/11/2017</a:t>
            </a:fld>
            <a:endParaRPr lang="es-BO"/>
          </a:p>
        </p:txBody>
      </p:sp>
      <p:sp>
        <p:nvSpPr>
          <p:cNvPr id="8" name="Marcador de pie de página 7"/>
          <p:cNvSpPr>
            <a:spLocks noGrp="1"/>
          </p:cNvSpPr>
          <p:nvPr>
            <p:ph type="ftr" sz="quarter" idx="11"/>
          </p:nvPr>
        </p:nvSpPr>
        <p:spPr/>
        <p:txBody>
          <a:bodyPr/>
          <a:lstStyle/>
          <a:p>
            <a:endParaRPr lang="es-BO"/>
          </a:p>
        </p:txBody>
      </p:sp>
      <p:sp>
        <p:nvSpPr>
          <p:cNvPr id="9" name="Marcador de número de diapositiva 8"/>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1748011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fecha 2"/>
          <p:cNvSpPr>
            <a:spLocks noGrp="1"/>
          </p:cNvSpPr>
          <p:nvPr>
            <p:ph type="dt" sz="half" idx="10"/>
          </p:nvPr>
        </p:nvSpPr>
        <p:spPr/>
        <p:txBody>
          <a:bodyPr/>
          <a:lstStyle/>
          <a:p>
            <a:fld id="{F5707331-59B2-4A95-A4D8-00606DB2C951}" type="datetimeFigureOut">
              <a:rPr lang="es-BO" smtClean="0"/>
              <a:t>28/11/2017</a:t>
            </a:fld>
            <a:endParaRPr lang="es-BO"/>
          </a:p>
        </p:txBody>
      </p:sp>
      <p:sp>
        <p:nvSpPr>
          <p:cNvPr id="4" name="Marcador de pie de página 3"/>
          <p:cNvSpPr>
            <a:spLocks noGrp="1"/>
          </p:cNvSpPr>
          <p:nvPr>
            <p:ph type="ftr" sz="quarter" idx="11"/>
          </p:nvPr>
        </p:nvSpPr>
        <p:spPr/>
        <p:txBody>
          <a:bodyPr/>
          <a:lstStyle/>
          <a:p>
            <a:endParaRPr lang="es-BO"/>
          </a:p>
        </p:txBody>
      </p:sp>
      <p:sp>
        <p:nvSpPr>
          <p:cNvPr id="5" name="Marcador de número de diapositiva 4"/>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4412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5707331-59B2-4A95-A4D8-00606DB2C951}" type="datetimeFigureOut">
              <a:rPr lang="es-BO" smtClean="0"/>
              <a:t>28/11/2017</a:t>
            </a:fld>
            <a:endParaRPr lang="es-BO"/>
          </a:p>
        </p:txBody>
      </p:sp>
      <p:sp>
        <p:nvSpPr>
          <p:cNvPr id="3" name="Marcador de pie de página 2"/>
          <p:cNvSpPr>
            <a:spLocks noGrp="1"/>
          </p:cNvSpPr>
          <p:nvPr>
            <p:ph type="ftr" sz="quarter" idx="11"/>
          </p:nvPr>
        </p:nvSpPr>
        <p:spPr/>
        <p:txBody>
          <a:bodyPr/>
          <a:lstStyle/>
          <a:p>
            <a:endParaRPr lang="es-BO"/>
          </a:p>
        </p:txBody>
      </p:sp>
      <p:sp>
        <p:nvSpPr>
          <p:cNvPr id="4" name="Marcador de número de diapositiva 3"/>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432622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smtClean="0"/>
              <a:t>Haga clic para modificar el estilo de título del patrón</a:t>
            </a:r>
            <a:endParaRPr lang="es-BO"/>
          </a:p>
        </p:txBody>
      </p:sp>
      <p:sp>
        <p:nvSpPr>
          <p:cNvPr id="3" name="Marcador de contenido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F5707331-59B2-4A95-A4D8-00606DB2C951}" type="datetimeFigureOut">
              <a:rPr lang="es-BO" smtClean="0"/>
              <a:t>28/11/2017</a:t>
            </a:fld>
            <a:endParaRPr lang="es-BO"/>
          </a:p>
        </p:txBody>
      </p:sp>
      <p:sp>
        <p:nvSpPr>
          <p:cNvPr id="6" name="Marcador de pie de página 5"/>
          <p:cNvSpPr>
            <a:spLocks noGrp="1"/>
          </p:cNvSpPr>
          <p:nvPr>
            <p:ph type="ftr" sz="quarter" idx="11"/>
          </p:nvPr>
        </p:nvSpPr>
        <p:spPr/>
        <p:txBody>
          <a:bodyPr/>
          <a:lstStyle/>
          <a:p>
            <a:endParaRPr lang="es-BO"/>
          </a:p>
        </p:txBody>
      </p:sp>
      <p:sp>
        <p:nvSpPr>
          <p:cNvPr id="7" name="Marcador de número de diapositiva 6"/>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1381734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smtClean="0"/>
              <a:t>Haga clic para modificar el estilo de título del patrón</a:t>
            </a:r>
            <a:endParaRPr lang="es-BO"/>
          </a:p>
        </p:txBody>
      </p:sp>
      <p:sp>
        <p:nvSpPr>
          <p:cNvPr id="3" name="Marcador de posición de imagen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BO"/>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F5707331-59B2-4A95-A4D8-00606DB2C951}" type="datetimeFigureOut">
              <a:rPr lang="es-BO" smtClean="0"/>
              <a:t>28/11/2017</a:t>
            </a:fld>
            <a:endParaRPr lang="es-BO"/>
          </a:p>
        </p:txBody>
      </p:sp>
      <p:sp>
        <p:nvSpPr>
          <p:cNvPr id="6" name="Marcador de pie de página 5"/>
          <p:cNvSpPr>
            <a:spLocks noGrp="1"/>
          </p:cNvSpPr>
          <p:nvPr>
            <p:ph type="ftr" sz="quarter" idx="11"/>
          </p:nvPr>
        </p:nvSpPr>
        <p:spPr/>
        <p:txBody>
          <a:bodyPr/>
          <a:lstStyle/>
          <a:p>
            <a:endParaRPr lang="es-BO"/>
          </a:p>
        </p:txBody>
      </p:sp>
      <p:sp>
        <p:nvSpPr>
          <p:cNvPr id="7" name="Marcador de número de diapositiva 6"/>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63306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p>
            <a:fld id="{F5707331-59B2-4A95-A4D8-00606DB2C951}" type="datetimeFigureOut">
              <a:rPr lang="es-BO" smtClean="0"/>
              <a:t>28/11/2017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739240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273844"/>
            <a:ext cx="1971675" cy="4358879"/>
          </a:xfrm>
        </p:spPr>
        <p:txBody>
          <a:bodyPr vert="eaVert"/>
          <a:lstStyle/>
          <a:p>
            <a:r>
              <a:rPr lang="es-ES" smtClean="0"/>
              <a:t>Haga clic para modificar el estilo de título del patrón</a:t>
            </a:r>
            <a:endParaRPr lang="es-BO"/>
          </a:p>
        </p:txBody>
      </p:sp>
      <p:sp>
        <p:nvSpPr>
          <p:cNvPr id="3" name="Marcador de texto vertical 2"/>
          <p:cNvSpPr>
            <a:spLocks noGrp="1"/>
          </p:cNvSpPr>
          <p:nvPr>
            <p:ph type="body" orient="vert" idx="1"/>
          </p:nvPr>
        </p:nvSpPr>
        <p:spPr>
          <a:xfrm>
            <a:off x="628650" y="273844"/>
            <a:ext cx="5800725" cy="4358879"/>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p>
            <a:fld id="{F5707331-59B2-4A95-A4D8-00606DB2C951}" type="datetimeFigureOut">
              <a:rPr lang="es-BO" smtClean="0"/>
              <a:t>28/11/2017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ED1CDBE4-EF02-4469-A14B-F6CD043A17E6}" type="slidenum">
              <a:rPr lang="es-BO" smtClean="0"/>
              <a:t>‹Nº›</a:t>
            </a:fld>
            <a:endParaRPr lang="es-BO"/>
          </a:p>
        </p:txBody>
      </p:sp>
    </p:spTree>
    <p:extLst>
      <p:ext uri="{BB962C8B-B14F-4D97-AF65-F5344CB8AC3E}">
        <p14:creationId xmlns:p14="http://schemas.microsoft.com/office/powerpoint/2010/main" val="2791945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5707331-59B2-4A95-A4D8-00606DB2C951}" type="datetimeFigureOut">
              <a:rPr lang="es-BO" smtClean="0"/>
              <a:t>28/11/2017</a:t>
            </a:fld>
            <a:endParaRPr lang="es-BO"/>
          </a:p>
        </p:txBody>
      </p:sp>
      <p:sp>
        <p:nvSpPr>
          <p:cNvPr id="5" name="Marcador de pie de página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BO"/>
          </a:p>
        </p:txBody>
      </p:sp>
      <p:sp>
        <p:nvSpPr>
          <p:cNvPr id="6" name="Marcador de número de diapositiva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D1CDBE4-EF02-4469-A14B-F6CD043A17E6}" type="slidenum">
              <a:rPr lang="es-BO" smtClean="0"/>
              <a:t>‹Nº›</a:t>
            </a:fld>
            <a:endParaRPr lang="es-BO"/>
          </a:p>
        </p:txBody>
      </p:sp>
    </p:spTree>
    <p:extLst>
      <p:ext uri="{BB962C8B-B14F-4D97-AF65-F5344CB8AC3E}">
        <p14:creationId xmlns:p14="http://schemas.microsoft.com/office/powerpoint/2010/main" val="3036218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B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tmp"/></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6.w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2"/>
            <a:ext cx="9146903" cy="5145132"/>
          </a:xfrm>
          <a:prstGeom prst="rect">
            <a:avLst/>
          </a:prstGeom>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87624" y="3939902"/>
            <a:ext cx="1798332" cy="1079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Rectángulo"/>
          <p:cNvSpPr/>
          <p:nvPr/>
        </p:nvSpPr>
        <p:spPr>
          <a:xfrm>
            <a:off x="1115616" y="2427734"/>
            <a:ext cx="3312368" cy="523220"/>
          </a:xfrm>
          <a:prstGeom prst="rect">
            <a:avLst/>
          </a:prstGeom>
        </p:spPr>
        <p:txBody>
          <a:bodyPr wrap="square">
            <a:spAutoFit/>
          </a:bodyPr>
          <a:lstStyle/>
          <a:p>
            <a:r>
              <a:rPr lang="es-ES" sz="1400" spc="50" dirty="0" smtClean="0">
                <a:solidFill>
                  <a:schemeClr val="bg1"/>
                </a:solidFill>
                <a:latin typeface="Segoe UI Semibold" panose="020B0702040204020203" pitchFamily="34" charset="0"/>
                <a:cs typeface="Segoe UI Semibold" panose="020B0702040204020203" pitchFamily="34" charset="0"/>
              </a:rPr>
              <a:t>Proyecto</a:t>
            </a:r>
            <a:r>
              <a:rPr lang="es-ES" sz="1400" spc="50" dirty="0">
                <a:solidFill>
                  <a:schemeClr val="bg1"/>
                </a:solidFill>
                <a:latin typeface="Segoe UI Semibold" panose="020B0702040204020203" pitchFamily="34" charset="0"/>
                <a:cs typeface="Segoe UI Semibold" panose="020B0702040204020203" pitchFamily="34" charset="0"/>
              </a:rPr>
              <a:t>: </a:t>
            </a:r>
          </a:p>
          <a:p>
            <a:r>
              <a:rPr lang="es-ES" sz="1400" spc="50" dirty="0">
                <a:solidFill>
                  <a:schemeClr val="bg1"/>
                </a:solidFill>
                <a:latin typeface="Segoe UI Semibold" panose="020B0702040204020203" pitchFamily="34" charset="0"/>
                <a:cs typeface="Segoe UI Semibold" panose="020B0702040204020203" pitchFamily="34" charset="0"/>
              </a:rPr>
              <a:t>Extensión del modelo Yapuchiri </a:t>
            </a:r>
            <a:r>
              <a:rPr lang="es-ES" sz="1400" spc="50" dirty="0" smtClean="0">
                <a:solidFill>
                  <a:schemeClr val="bg1"/>
                </a:solidFill>
                <a:latin typeface="Segoe UI Semibold" panose="020B0702040204020203" pitchFamily="34" charset="0"/>
                <a:cs typeface="Segoe UI Semibold" panose="020B0702040204020203" pitchFamily="34" charset="0"/>
              </a:rPr>
              <a:t>II</a:t>
            </a:r>
            <a:endParaRPr lang="es-ES" sz="1400" spc="50" dirty="0">
              <a:solidFill>
                <a:schemeClr val="bg1"/>
              </a:solidFill>
              <a:latin typeface="Segoe UI Semibold" panose="020B0702040204020203" pitchFamily="34" charset="0"/>
              <a:cs typeface="Segoe UI Semibold" panose="020B0702040204020203" pitchFamily="34" charset="0"/>
            </a:endParaRPr>
          </a:p>
        </p:txBody>
      </p:sp>
      <p:sp>
        <p:nvSpPr>
          <p:cNvPr id="8" name="12 Rectángulo"/>
          <p:cNvSpPr/>
          <p:nvPr/>
        </p:nvSpPr>
        <p:spPr>
          <a:xfrm>
            <a:off x="1909507" y="222753"/>
            <a:ext cx="5036954" cy="1386470"/>
          </a:xfrm>
          <a:prstGeom prst="rect">
            <a:avLst/>
          </a:prstGeom>
          <a:effectLst>
            <a:glow rad="228600">
              <a:schemeClr val="accent5">
                <a:satMod val="175000"/>
                <a:alpha val="40000"/>
              </a:schemeClr>
            </a:glow>
            <a:outerShdw blurRad="50800" dist="38100" dir="5400000" algn="t" rotWithShape="0">
              <a:prstClr val="black">
                <a:alpha val="40000"/>
              </a:prstClr>
            </a:outerShdw>
          </a:effectLst>
        </p:spPr>
        <p:txBody>
          <a:bodyPr wrap="square">
            <a:spAutoFit/>
          </a:bodyPr>
          <a:lstStyle/>
          <a:p>
            <a:pPr algn="ctr">
              <a:lnSpc>
                <a:spcPts val="2500"/>
              </a:lnSpc>
            </a:pPr>
            <a:r>
              <a:rPr lang="es-BO" sz="2800" b="1" spc="50" dirty="0" smtClean="0">
                <a:solidFill>
                  <a:srgbClr val="FFFF00"/>
                </a:solidFill>
                <a:effectLst>
                  <a:outerShdw blurRad="38100" dist="38100" dir="2700000" algn="tl">
                    <a:srgbClr val="000000">
                      <a:alpha val="43137"/>
                    </a:srgbClr>
                  </a:outerShdw>
                </a:effectLst>
                <a:latin typeface="+mj-lt"/>
                <a:cs typeface="Segoe UI Semibold" panose="020B0702040204020203" pitchFamily="34" charset="0"/>
              </a:rPr>
              <a:t>Caracterización de los suelos a nivel comunal para su manejo y conservación sostenible con fines productivos</a:t>
            </a:r>
            <a:endParaRPr lang="es-ES" b="1" dirty="0">
              <a:solidFill>
                <a:srgbClr val="FFFF00"/>
              </a:solidFill>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endParaRPr>
          </a:p>
        </p:txBody>
      </p:sp>
      <p:pic>
        <p:nvPicPr>
          <p:cNvPr id="3" name="Imagen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5616" y="3208711"/>
            <a:ext cx="1872208" cy="749257"/>
          </a:xfrm>
          <a:prstGeom prst="rect">
            <a:avLst/>
          </a:prstGeom>
        </p:spPr>
      </p:pic>
    </p:spTree>
    <p:extLst>
      <p:ext uri="{BB962C8B-B14F-4D97-AF65-F5344CB8AC3E}">
        <p14:creationId xmlns:p14="http://schemas.microsoft.com/office/powerpoint/2010/main" val="3363632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607" y="1"/>
            <a:ext cx="7849567" cy="627062"/>
          </a:xfrm>
        </p:spPr>
        <p:txBody>
          <a:bodyPr/>
          <a:lstStyle/>
          <a:p>
            <a:r>
              <a:rPr lang="es-BO" b="1" dirty="0" smtClean="0">
                <a:solidFill>
                  <a:srgbClr val="990000"/>
                </a:solidFill>
              </a:rPr>
              <a:t>Antecedentes</a:t>
            </a:r>
            <a:endParaRPr lang="es-BO" b="1" dirty="0">
              <a:solidFill>
                <a:srgbClr val="990000"/>
              </a:solidFill>
            </a:endParaRPr>
          </a:p>
        </p:txBody>
      </p:sp>
      <p:pic>
        <p:nvPicPr>
          <p:cNvPr id="5" name="4 Imagen"/>
          <p:cNvPicPr>
            <a:picLocks noChangeAspect="1"/>
          </p:cNvPicPr>
          <p:nvPr/>
        </p:nvPicPr>
        <p:blipFill rotWithShape="1">
          <a:blip r:embed="rId3" cstate="print">
            <a:extLst>
              <a:ext uri="{28A0092B-C50C-407E-A947-70E740481C1C}">
                <a14:useLocalDpi xmlns:a14="http://schemas.microsoft.com/office/drawing/2010/main" val="0"/>
              </a:ext>
            </a:extLst>
          </a:blip>
          <a:srcRect t="12278" r="3217" b="20608"/>
          <a:stretch/>
        </p:blipFill>
        <p:spPr>
          <a:xfrm>
            <a:off x="430220" y="627063"/>
            <a:ext cx="6474429" cy="3485515"/>
          </a:xfrm>
          <a:prstGeom prst="rect">
            <a:avLst/>
          </a:prstGeom>
        </p:spPr>
      </p:pic>
      <p:sp>
        <p:nvSpPr>
          <p:cNvPr id="7" name="6 CuadroTexto"/>
          <p:cNvSpPr txBox="1"/>
          <p:nvPr/>
        </p:nvSpPr>
        <p:spPr>
          <a:xfrm>
            <a:off x="7380312" y="2574969"/>
            <a:ext cx="1022394" cy="461665"/>
          </a:xfrm>
          <a:prstGeom prst="rect">
            <a:avLst/>
          </a:prstGeom>
          <a:solidFill>
            <a:srgbClr val="990000"/>
          </a:solidFill>
        </p:spPr>
        <p:txBody>
          <a:bodyPr wrap="square" rtlCol="0">
            <a:spAutoFit/>
          </a:bodyPr>
          <a:lstStyle/>
          <a:p>
            <a:pPr algn="ctr"/>
            <a:r>
              <a:rPr lang="es-BO" sz="2400" b="1" dirty="0" smtClean="0">
                <a:solidFill>
                  <a:schemeClr val="accent2">
                    <a:lumMod val="40000"/>
                    <a:lumOff val="60000"/>
                  </a:schemeClr>
                </a:solidFill>
                <a:latin typeface="Vijaya" pitchFamily="34" charset="0"/>
                <a:cs typeface="Vijaya" pitchFamily="34" charset="0"/>
              </a:rPr>
              <a:t>Suelo</a:t>
            </a:r>
            <a:endParaRPr lang="es-BO" sz="2400" b="1" dirty="0">
              <a:solidFill>
                <a:schemeClr val="accent2">
                  <a:lumMod val="40000"/>
                  <a:lumOff val="60000"/>
                </a:schemeClr>
              </a:solidFill>
              <a:latin typeface="Vijaya" pitchFamily="34" charset="0"/>
              <a:cs typeface="Vijaya" pitchFamily="34" charset="0"/>
            </a:endParaRPr>
          </a:p>
        </p:txBody>
      </p:sp>
      <p:sp>
        <p:nvSpPr>
          <p:cNvPr id="8" name="7 CuadroTexto"/>
          <p:cNvSpPr txBox="1"/>
          <p:nvPr/>
        </p:nvSpPr>
        <p:spPr>
          <a:xfrm>
            <a:off x="4932040" y="4112578"/>
            <a:ext cx="2088232" cy="707886"/>
          </a:xfrm>
          <a:prstGeom prst="rect">
            <a:avLst/>
          </a:prstGeom>
          <a:noFill/>
        </p:spPr>
        <p:txBody>
          <a:bodyPr wrap="square" rtlCol="0">
            <a:spAutoFit/>
          </a:bodyPr>
          <a:lstStyle>
            <a:defPPr>
              <a:defRPr lang="es-BO"/>
            </a:defPPr>
            <a:lvl1pPr algn="ctr">
              <a:defRPr sz="2000">
                <a:solidFill>
                  <a:schemeClr val="accent2">
                    <a:lumMod val="50000"/>
                  </a:schemeClr>
                </a:solidFill>
                <a:latin typeface="Arial Narrow" pitchFamily="34" charset="0"/>
                <a:cs typeface="Vijaya" pitchFamily="34" charset="0"/>
              </a:defRPr>
            </a:lvl1pPr>
          </a:lstStyle>
          <a:p>
            <a:r>
              <a:rPr lang="es-BO" dirty="0"/>
              <a:t>Métodos </a:t>
            </a:r>
            <a:r>
              <a:rPr lang="es-BO" dirty="0" smtClean="0"/>
              <a:t>  prácticos de análisis</a:t>
            </a:r>
            <a:endParaRPr lang="es-BO" dirty="0"/>
          </a:p>
        </p:txBody>
      </p:sp>
      <p:sp>
        <p:nvSpPr>
          <p:cNvPr id="9" name="8 CuadroTexto"/>
          <p:cNvSpPr txBox="1"/>
          <p:nvPr/>
        </p:nvSpPr>
        <p:spPr>
          <a:xfrm>
            <a:off x="7569781" y="3425294"/>
            <a:ext cx="1323393" cy="707886"/>
          </a:xfrm>
          <a:prstGeom prst="rect">
            <a:avLst/>
          </a:prstGeom>
          <a:noFill/>
        </p:spPr>
        <p:txBody>
          <a:bodyPr wrap="square" rtlCol="0">
            <a:spAutoFit/>
          </a:bodyPr>
          <a:lstStyle/>
          <a:p>
            <a:pPr algn="ctr"/>
            <a:r>
              <a:rPr lang="es-BO" sz="2000" dirty="0" smtClean="0">
                <a:solidFill>
                  <a:schemeClr val="accent2">
                    <a:lumMod val="50000"/>
                  </a:schemeClr>
                </a:solidFill>
                <a:latin typeface="Arial Narrow" pitchFamily="34" charset="0"/>
                <a:cs typeface="Vijaya" pitchFamily="34" charset="0"/>
              </a:rPr>
              <a:t>Control de la erosión</a:t>
            </a:r>
            <a:endParaRPr lang="es-BO" sz="2000" dirty="0">
              <a:solidFill>
                <a:schemeClr val="accent2">
                  <a:lumMod val="50000"/>
                </a:schemeClr>
              </a:solidFill>
              <a:latin typeface="Arial Narrow" pitchFamily="34" charset="0"/>
              <a:cs typeface="Vijaya" pitchFamily="34" charset="0"/>
            </a:endParaRPr>
          </a:p>
        </p:txBody>
      </p:sp>
      <p:sp>
        <p:nvSpPr>
          <p:cNvPr id="10" name="9 CuadroTexto"/>
          <p:cNvSpPr txBox="1"/>
          <p:nvPr/>
        </p:nvSpPr>
        <p:spPr>
          <a:xfrm>
            <a:off x="7334950" y="681177"/>
            <a:ext cx="1476164" cy="1323439"/>
          </a:xfrm>
          <a:prstGeom prst="rect">
            <a:avLst/>
          </a:prstGeom>
          <a:noFill/>
        </p:spPr>
        <p:txBody>
          <a:bodyPr wrap="square" rtlCol="0">
            <a:spAutoFit/>
          </a:bodyPr>
          <a:lstStyle>
            <a:defPPr>
              <a:defRPr lang="es-BO"/>
            </a:defPPr>
            <a:lvl1pPr algn="ctr">
              <a:defRPr sz="2000">
                <a:solidFill>
                  <a:schemeClr val="accent2">
                    <a:lumMod val="50000"/>
                  </a:schemeClr>
                </a:solidFill>
                <a:latin typeface="Arial Narrow" pitchFamily="34" charset="0"/>
                <a:cs typeface="Vijaya" pitchFamily="34" charset="0"/>
              </a:defRPr>
            </a:lvl1pPr>
          </a:lstStyle>
          <a:p>
            <a:r>
              <a:rPr lang="es-BO" dirty="0"/>
              <a:t>Innovar prácticas para </a:t>
            </a:r>
            <a:r>
              <a:rPr lang="es-BO" dirty="0" smtClean="0"/>
              <a:t>mejorar los suelos</a:t>
            </a:r>
            <a:endParaRPr lang="es-BO" dirty="0"/>
          </a:p>
        </p:txBody>
      </p:sp>
      <p:cxnSp>
        <p:nvCxnSpPr>
          <p:cNvPr id="12" name="11 Conector angular"/>
          <p:cNvCxnSpPr>
            <a:stCxn id="7" idx="0"/>
            <a:endCxn id="10" idx="2"/>
          </p:cNvCxnSpPr>
          <p:nvPr/>
        </p:nvCxnSpPr>
        <p:spPr>
          <a:xfrm rot="5400000" flipH="1" flipV="1">
            <a:off x="7697094" y="2199032"/>
            <a:ext cx="570353" cy="181523"/>
          </a:xfrm>
          <a:prstGeom prst="bentConnector3">
            <a:avLst>
              <a:gd name="adj1" fmla="val 50000"/>
            </a:avLst>
          </a:prstGeom>
          <a:ln w="28575">
            <a:solidFill>
              <a:srgbClr val="FF99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Conector angular"/>
          <p:cNvCxnSpPr>
            <a:stCxn id="7" idx="2"/>
            <a:endCxn id="9" idx="0"/>
          </p:cNvCxnSpPr>
          <p:nvPr/>
        </p:nvCxnSpPr>
        <p:spPr>
          <a:xfrm rot="16200000" flipH="1">
            <a:off x="7867163" y="3060979"/>
            <a:ext cx="388660" cy="339969"/>
          </a:xfrm>
          <a:prstGeom prst="bentConnector3">
            <a:avLst>
              <a:gd name="adj1" fmla="val 50000"/>
            </a:avLst>
          </a:prstGeom>
          <a:ln w="28575">
            <a:solidFill>
              <a:srgbClr val="FF9900"/>
            </a:solidFill>
            <a:tailEnd type="arrow"/>
          </a:ln>
        </p:spPr>
        <p:style>
          <a:lnRef idx="1">
            <a:schemeClr val="accent1"/>
          </a:lnRef>
          <a:fillRef idx="0">
            <a:schemeClr val="accent1"/>
          </a:fillRef>
          <a:effectRef idx="0">
            <a:schemeClr val="accent1"/>
          </a:effectRef>
          <a:fontRef idx="minor">
            <a:schemeClr val="tx1"/>
          </a:fontRef>
        </p:style>
      </p:cxnSp>
      <p:cxnSp>
        <p:nvCxnSpPr>
          <p:cNvPr id="14" name="13 Conector angular"/>
          <p:cNvCxnSpPr>
            <a:stCxn id="7" idx="1"/>
            <a:endCxn id="8" idx="3"/>
          </p:cNvCxnSpPr>
          <p:nvPr/>
        </p:nvCxnSpPr>
        <p:spPr>
          <a:xfrm rot="10800000" flipV="1">
            <a:off x="7020272" y="2805801"/>
            <a:ext cx="360040" cy="1660719"/>
          </a:xfrm>
          <a:prstGeom prst="bentConnector3">
            <a:avLst>
              <a:gd name="adj1" fmla="val 50000"/>
            </a:avLst>
          </a:prstGeom>
          <a:ln w="2857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41" name="Flecha derecha 40"/>
          <p:cNvSpPr/>
          <p:nvPr/>
        </p:nvSpPr>
        <p:spPr>
          <a:xfrm>
            <a:off x="334102" y="1928281"/>
            <a:ext cx="674309" cy="404805"/>
          </a:xfrm>
          <a:prstGeom prst="rightArrow">
            <a:avLst/>
          </a:prstGeom>
          <a:solidFill>
            <a:srgbClr val="00FF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Elipse 2"/>
          <p:cNvSpPr/>
          <p:nvPr/>
        </p:nvSpPr>
        <p:spPr>
          <a:xfrm>
            <a:off x="2102973" y="1896403"/>
            <a:ext cx="432048" cy="404805"/>
          </a:xfrm>
          <a:prstGeom prst="ellipse">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194160854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7. FOTOS PROSUCO POR PROYECTO\2 MCKNIGHT\3 Fotos DIC_2013_2014\NUCLEOS\Suelos\20131024_1342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7332" y="627063"/>
            <a:ext cx="5761268" cy="4320951"/>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9" name="1 Título"/>
          <p:cNvSpPr>
            <a:spLocks noGrp="1"/>
          </p:cNvSpPr>
          <p:nvPr>
            <p:ph type="title"/>
          </p:nvPr>
        </p:nvSpPr>
        <p:spPr>
          <a:xfrm>
            <a:off x="1043607" y="1"/>
            <a:ext cx="7849567" cy="627062"/>
          </a:xfrm>
        </p:spPr>
        <p:txBody>
          <a:bodyPr/>
          <a:lstStyle/>
          <a:p>
            <a:r>
              <a:rPr lang="es-BO" b="1" dirty="0" smtClean="0">
                <a:solidFill>
                  <a:srgbClr val="990000"/>
                </a:solidFill>
              </a:rPr>
              <a:t>Antecedentes</a:t>
            </a:r>
            <a:endParaRPr lang="es-BO" b="1" dirty="0">
              <a:solidFill>
                <a:srgbClr val="990000"/>
              </a:solidFill>
            </a:endParaRPr>
          </a:p>
        </p:txBody>
      </p:sp>
      <p:sp>
        <p:nvSpPr>
          <p:cNvPr id="2" name="Nube 1"/>
          <p:cNvSpPr/>
          <p:nvPr/>
        </p:nvSpPr>
        <p:spPr>
          <a:xfrm>
            <a:off x="5436096" y="771550"/>
            <a:ext cx="864096" cy="638013"/>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 name="Rectángulo 5"/>
          <p:cNvSpPr/>
          <p:nvPr/>
        </p:nvSpPr>
        <p:spPr>
          <a:xfrm>
            <a:off x="3995936" y="3723878"/>
            <a:ext cx="1728192" cy="646331"/>
          </a:xfrm>
          <a:prstGeom prst="rect">
            <a:avLst/>
          </a:prstGeom>
          <a:noFill/>
        </p:spPr>
        <p:txBody>
          <a:bodyPr wrap="square">
            <a:spAutoFit/>
          </a:bodyPr>
          <a:lstStyle/>
          <a:p>
            <a:pPr algn="ctr"/>
            <a:r>
              <a:rPr lang="es-ES"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Diversidad de su</a:t>
            </a:r>
            <a:r>
              <a:rPr lang="es-ES"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elo</a:t>
            </a:r>
            <a:endParaRPr lang="es-BO" b="1" dirty="0">
              <a:solidFill>
                <a:srgbClr val="FF0000"/>
              </a:solidFill>
            </a:endParaRPr>
          </a:p>
        </p:txBody>
      </p:sp>
      <p:sp>
        <p:nvSpPr>
          <p:cNvPr id="7" name="Rectángulo 6"/>
          <p:cNvSpPr/>
          <p:nvPr/>
        </p:nvSpPr>
        <p:spPr>
          <a:xfrm>
            <a:off x="5292080" y="2046892"/>
            <a:ext cx="1800200" cy="369332"/>
          </a:xfrm>
          <a:prstGeom prst="rect">
            <a:avLst/>
          </a:prstGeom>
          <a:noFill/>
        </p:spPr>
        <p:txBody>
          <a:bodyPr wrap="square">
            <a:spAutoFit/>
          </a:bodyPr>
          <a:lstStyle/>
          <a:p>
            <a:pPr algn="ctr"/>
            <a:r>
              <a:rPr lang="es-ES" b="1" dirty="0" smtClean="0">
                <a:solidFill>
                  <a:srgbClr val="00FF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Bioinsumos</a:t>
            </a:r>
            <a:endParaRPr lang="es-BO" b="1" dirty="0">
              <a:solidFill>
                <a:srgbClr val="00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42378896"/>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7. FOTOS PROSUCO POR PROYECTO\2 MCKNIGHT\3 Fotos DIC_2013_2014\NUCLEOS\Suelos\20131024_1034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4886" y="627062"/>
            <a:ext cx="5665257" cy="4248943"/>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9" name="1 Título"/>
          <p:cNvSpPr>
            <a:spLocks noGrp="1"/>
          </p:cNvSpPr>
          <p:nvPr>
            <p:ph type="title"/>
          </p:nvPr>
        </p:nvSpPr>
        <p:spPr>
          <a:xfrm>
            <a:off x="1043607" y="1"/>
            <a:ext cx="7849567" cy="627062"/>
          </a:xfrm>
        </p:spPr>
        <p:txBody>
          <a:bodyPr/>
          <a:lstStyle/>
          <a:p>
            <a:r>
              <a:rPr lang="es-BO" b="1" dirty="0" smtClean="0">
                <a:solidFill>
                  <a:srgbClr val="990000"/>
                </a:solidFill>
              </a:rPr>
              <a:t>Antecedentes</a:t>
            </a:r>
            <a:endParaRPr lang="es-BO" b="1" dirty="0">
              <a:solidFill>
                <a:srgbClr val="990000"/>
              </a:solidFill>
            </a:endParaRPr>
          </a:p>
        </p:txBody>
      </p:sp>
      <p:sp>
        <p:nvSpPr>
          <p:cNvPr id="11" name="Rectángulo 10"/>
          <p:cNvSpPr/>
          <p:nvPr/>
        </p:nvSpPr>
        <p:spPr>
          <a:xfrm>
            <a:off x="2060854" y="1347614"/>
            <a:ext cx="1547664" cy="369332"/>
          </a:xfrm>
          <a:prstGeom prst="rect">
            <a:avLst/>
          </a:prstGeom>
          <a:noFill/>
        </p:spPr>
        <p:txBody>
          <a:bodyPr wrap="square">
            <a:spAutoFit/>
          </a:bodyPr>
          <a:lstStyle/>
          <a:p>
            <a:pPr algn="ctr"/>
            <a:r>
              <a:rPr lang="es-ES" b="1" dirty="0" err="1" smtClean="0">
                <a:solidFill>
                  <a:srgbClr val="00FF00"/>
                </a:solidFill>
                <a:latin typeface="Verdana" panose="020B0604030504040204" pitchFamily="34" charset="0"/>
                <a:ea typeface="Verdana" panose="020B0604030504040204" pitchFamily="34" charset="0"/>
                <a:cs typeface="Verdana" panose="020B0604030504040204" pitchFamily="34" charset="0"/>
              </a:rPr>
              <a:t>Yapuchris</a:t>
            </a:r>
            <a:endParaRPr lang="es-BO" b="1" dirty="0">
              <a:solidFill>
                <a:srgbClr val="00FF00"/>
              </a:solidFill>
            </a:endParaRPr>
          </a:p>
        </p:txBody>
      </p:sp>
      <p:sp>
        <p:nvSpPr>
          <p:cNvPr id="7" name="Rectángulo 6"/>
          <p:cNvSpPr/>
          <p:nvPr/>
        </p:nvSpPr>
        <p:spPr>
          <a:xfrm>
            <a:off x="4211960" y="3147814"/>
            <a:ext cx="2304256" cy="369332"/>
          </a:xfrm>
          <a:prstGeom prst="rect">
            <a:avLst/>
          </a:prstGeom>
          <a:noFill/>
        </p:spPr>
        <p:txBody>
          <a:bodyPr wrap="square">
            <a:spAutoFit/>
          </a:bodyPr>
          <a:lstStyle/>
          <a:p>
            <a:pPr algn="ctr"/>
            <a:r>
              <a:rPr lang="es-ES"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Comunidad</a:t>
            </a:r>
            <a:endParaRPr lang="es-BO" b="1" dirty="0">
              <a:solidFill>
                <a:srgbClr val="FF0000"/>
              </a:solidFill>
            </a:endParaRPr>
          </a:p>
        </p:txBody>
      </p:sp>
    </p:spTree>
    <p:extLst>
      <p:ext uri="{BB962C8B-B14F-4D97-AF65-F5344CB8AC3E}">
        <p14:creationId xmlns:p14="http://schemas.microsoft.com/office/powerpoint/2010/main" val="3299117337"/>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txBox="1">
            <a:spLocks/>
          </p:cNvSpPr>
          <p:nvPr/>
        </p:nvSpPr>
        <p:spPr>
          <a:xfrm>
            <a:off x="398360" y="951334"/>
            <a:ext cx="3381552" cy="3240831"/>
          </a:xfrm>
          <a:prstGeom prst="rect">
            <a:avLst/>
          </a:prstGeom>
        </p:spPr>
        <p:txBody>
          <a:bodyPr vert="horz" lIns="91440" tIns="45720" rIns="91440" bIns="45720" rtlCol="0">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2000" dirty="0" smtClean="0"/>
              <a:t>Conocer la salud de sus suelos.</a:t>
            </a:r>
          </a:p>
          <a:p>
            <a:r>
              <a:rPr lang="es-BO" sz="2000" dirty="0" smtClean="0"/>
              <a:t> Saber si sus practicas productivas son buenas o no.</a:t>
            </a:r>
          </a:p>
          <a:p>
            <a:r>
              <a:rPr lang="es-BO" sz="2000" dirty="0" smtClean="0"/>
              <a:t>Discutir políticas comunales de manejo y conservación de suelos:</a:t>
            </a:r>
          </a:p>
          <a:p>
            <a:pPr lvl="1"/>
            <a:r>
              <a:rPr lang="es-BO" dirty="0" smtClean="0"/>
              <a:t>Regular el uso del tractor</a:t>
            </a:r>
          </a:p>
          <a:p>
            <a:pPr lvl="1"/>
            <a:r>
              <a:rPr lang="es-BO" dirty="0" smtClean="0"/>
              <a:t>Incorporación de guanos</a:t>
            </a:r>
          </a:p>
          <a:p>
            <a:pPr lvl="1"/>
            <a:r>
              <a:rPr lang="es-BO" dirty="0" smtClean="0"/>
              <a:t>Recuperar los conocimientos y práctica antiguas de manejo de suelos (canales de drenaje, usos de guano de burro).</a:t>
            </a:r>
            <a:endParaRPr lang="es-BO" dirty="0"/>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912" y="1000272"/>
            <a:ext cx="5204884" cy="3903663"/>
          </a:xfrm>
          <a:prstGeom prst="rect">
            <a:avLst/>
          </a:prstGeom>
          <a:noFill/>
          <a:effectLst>
            <a:outerShdw blurRad="76200" dir="13500000" sy="23000" kx="1200000" algn="br" rotWithShape="0">
              <a:prstClr val="black">
                <a:alpha val="20000"/>
              </a:prstClr>
            </a:outerShdw>
          </a:effectLst>
        </p:spPr>
      </p:pic>
      <p:sp>
        <p:nvSpPr>
          <p:cNvPr id="5" name="1 Título"/>
          <p:cNvSpPr>
            <a:spLocks noGrp="1"/>
          </p:cNvSpPr>
          <p:nvPr>
            <p:ph type="title"/>
          </p:nvPr>
        </p:nvSpPr>
        <p:spPr>
          <a:xfrm>
            <a:off x="1043607" y="1"/>
            <a:ext cx="7849567" cy="627062"/>
          </a:xfrm>
        </p:spPr>
        <p:txBody>
          <a:bodyPr/>
          <a:lstStyle/>
          <a:p>
            <a:r>
              <a:rPr lang="es-BO" b="1" dirty="0" smtClean="0">
                <a:solidFill>
                  <a:srgbClr val="990000"/>
                </a:solidFill>
              </a:rPr>
              <a:t>Antecedentes</a:t>
            </a:r>
            <a:endParaRPr lang="es-BO" b="1" dirty="0">
              <a:solidFill>
                <a:srgbClr val="990000"/>
              </a:solidFill>
            </a:endParaRPr>
          </a:p>
        </p:txBody>
      </p:sp>
    </p:spTree>
    <p:extLst>
      <p:ext uri="{BB962C8B-B14F-4D97-AF65-F5344CB8AC3E}">
        <p14:creationId xmlns:p14="http://schemas.microsoft.com/office/powerpoint/2010/main" val="1380823535"/>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28650" y="1347614"/>
            <a:ext cx="7886700" cy="1944687"/>
          </a:xfrm>
        </p:spPr>
        <p:txBody>
          <a:bodyPr>
            <a:normAutofit/>
          </a:bodyPr>
          <a:lstStyle/>
          <a:p>
            <a:pPr marL="114300" indent="0" algn="ctr">
              <a:buNone/>
            </a:pPr>
            <a:r>
              <a:rPr lang="es-BO" sz="6000" dirty="0" smtClean="0"/>
              <a:t>Información del contexto</a:t>
            </a:r>
          </a:p>
        </p:txBody>
      </p:sp>
    </p:spTree>
    <p:extLst>
      <p:ext uri="{BB962C8B-B14F-4D97-AF65-F5344CB8AC3E}">
        <p14:creationId xmlns:p14="http://schemas.microsoft.com/office/powerpoint/2010/main" val="2960917039"/>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1 Gráfico"/>
          <p:cNvGraphicFramePr>
            <a:graphicFrameLocks/>
          </p:cNvGraphicFramePr>
          <p:nvPr>
            <p:extLst>
              <p:ext uri="{D42A27DB-BD31-4B8C-83A1-F6EECF244321}">
                <p14:modId xmlns:p14="http://schemas.microsoft.com/office/powerpoint/2010/main" val="374553550"/>
              </p:ext>
            </p:extLst>
          </p:nvPr>
        </p:nvGraphicFramePr>
        <p:xfrm>
          <a:off x="417416" y="987574"/>
          <a:ext cx="4226592" cy="31683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2 Gráfico"/>
          <p:cNvGraphicFramePr>
            <a:graphicFrameLocks/>
          </p:cNvGraphicFramePr>
          <p:nvPr>
            <p:extLst>
              <p:ext uri="{D42A27DB-BD31-4B8C-83A1-F6EECF244321}">
                <p14:modId xmlns:p14="http://schemas.microsoft.com/office/powerpoint/2010/main" val="2842165553"/>
              </p:ext>
            </p:extLst>
          </p:nvPr>
        </p:nvGraphicFramePr>
        <p:xfrm>
          <a:off x="4788024" y="987574"/>
          <a:ext cx="4032126" cy="3456384"/>
        </p:xfrm>
        <a:graphic>
          <a:graphicData uri="http://schemas.openxmlformats.org/drawingml/2006/chart">
            <c:chart xmlns:c="http://schemas.openxmlformats.org/drawingml/2006/chart" xmlns:r="http://schemas.openxmlformats.org/officeDocument/2006/relationships" r:id="rId4"/>
          </a:graphicData>
        </a:graphic>
      </p:graphicFrame>
      <p:sp>
        <p:nvSpPr>
          <p:cNvPr id="6"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Contexto socioeconómico</a:t>
            </a:r>
            <a:endParaRPr lang="es-BO" b="1" dirty="0">
              <a:solidFill>
                <a:srgbClr val="990000"/>
              </a:solidFill>
            </a:endParaRPr>
          </a:p>
        </p:txBody>
      </p:sp>
    </p:spTree>
    <p:extLst>
      <p:ext uri="{BB962C8B-B14F-4D97-AF65-F5344CB8AC3E}">
        <p14:creationId xmlns:p14="http://schemas.microsoft.com/office/powerpoint/2010/main" val="3952883092"/>
      </p:ext>
    </p:extLst>
  </p:cSld>
  <p:clrMapOvr>
    <a:masterClrMapping/>
  </p:clrMapOvr>
  <mc:AlternateContent xmlns:mc="http://schemas.openxmlformats.org/markup-compatibility/2006" xmlns:p14="http://schemas.microsoft.com/office/powerpoint/2010/main">
    <mc:Choice Requires="p14">
      <p:transition spd="slow">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3 Gráfico"/>
          <p:cNvGraphicFramePr>
            <a:graphicFrameLocks/>
          </p:cNvGraphicFramePr>
          <p:nvPr>
            <p:extLst>
              <p:ext uri="{D42A27DB-BD31-4B8C-83A1-F6EECF244321}">
                <p14:modId xmlns:p14="http://schemas.microsoft.com/office/powerpoint/2010/main" val="3852787644"/>
              </p:ext>
            </p:extLst>
          </p:nvPr>
        </p:nvGraphicFramePr>
        <p:xfrm>
          <a:off x="395288" y="915988"/>
          <a:ext cx="3888432" cy="36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4 Gráfico"/>
          <p:cNvGraphicFramePr>
            <a:graphicFrameLocks/>
          </p:cNvGraphicFramePr>
          <p:nvPr>
            <p:extLst>
              <p:ext uri="{D42A27DB-BD31-4B8C-83A1-F6EECF244321}">
                <p14:modId xmlns:p14="http://schemas.microsoft.com/office/powerpoint/2010/main" val="139354758"/>
              </p:ext>
            </p:extLst>
          </p:nvPr>
        </p:nvGraphicFramePr>
        <p:xfrm>
          <a:off x="4539216" y="915988"/>
          <a:ext cx="4248150" cy="3600400"/>
        </p:xfrm>
        <a:graphic>
          <a:graphicData uri="http://schemas.openxmlformats.org/drawingml/2006/chart">
            <c:chart xmlns:c="http://schemas.openxmlformats.org/drawingml/2006/chart" xmlns:r="http://schemas.openxmlformats.org/officeDocument/2006/relationships" r:id="rId4"/>
          </a:graphicData>
        </a:graphic>
      </p:graphicFrame>
      <p:sp>
        <p:nvSpPr>
          <p:cNvPr id="5"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Contexto socioeconómico</a:t>
            </a:r>
            <a:endParaRPr lang="es-BO" b="1" dirty="0">
              <a:solidFill>
                <a:srgbClr val="990000"/>
              </a:solidFill>
            </a:endParaRPr>
          </a:p>
        </p:txBody>
      </p:sp>
    </p:spTree>
    <p:extLst>
      <p:ext uri="{BB962C8B-B14F-4D97-AF65-F5344CB8AC3E}">
        <p14:creationId xmlns:p14="http://schemas.microsoft.com/office/powerpoint/2010/main" val="3888612037"/>
      </p:ext>
    </p:extLst>
  </p:cSld>
  <p:clrMapOvr>
    <a:masterClrMapping/>
  </p:clrMapOvr>
  <mc:AlternateContent xmlns:mc="http://schemas.openxmlformats.org/markup-compatibility/2006" xmlns:p14="http://schemas.microsoft.com/office/powerpoint/2010/main">
    <mc:Choice Requires="p14">
      <p:transition spd="slow">
        <p14:prism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695" y="627063"/>
            <a:ext cx="3584399" cy="2016224"/>
          </a:xfrm>
          <a:prstGeom prst="rect">
            <a:avLst/>
          </a:prstGeo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9694" y="2789872"/>
            <a:ext cx="3584399" cy="2016224"/>
          </a:xfrm>
          <a:prstGeom prst="rect">
            <a:avLst/>
          </a:prstGeom>
          <a:effectLst>
            <a:outerShdw blurRad="76200" dir="18900000" sy="23000" kx="-1200000" algn="bl" rotWithShape="0">
              <a:prstClr val="black">
                <a:alpha val="20000"/>
              </a:prstClr>
            </a:outerShdw>
          </a:effectLst>
        </p:spPr>
      </p:pic>
      <p:graphicFrame>
        <p:nvGraphicFramePr>
          <p:cNvPr id="7" name="1 Gráfico"/>
          <p:cNvGraphicFramePr>
            <a:graphicFrameLocks/>
          </p:cNvGraphicFramePr>
          <p:nvPr>
            <p:extLst>
              <p:ext uri="{D42A27DB-BD31-4B8C-83A1-F6EECF244321}">
                <p14:modId xmlns:p14="http://schemas.microsoft.com/office/powerpoint/2010/main" val="2097632196"/>
              </p:ext>
            </p:extLst>
          </p:nvPr>
        </p:nvGraphicFramePr>
        <p:xfrm>
          <a:off x="4183361" y="735075"/>
          <a:ext cx="4427984" cy="38164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7 Tabla"/>
          <p:cNvGraphicFramePr>
            <a:graphicFrameLocks noGrp="1"/>
          </p:cNvGraphicFramePr>
          <p:nvPr>
            <p:extLst>
              <p:ext uri="{D42A27DB-BD31-4B8C-83A1-F6EECF244321}">
                <p14:modId xmlns:p14="http://schemas.microsoft.com/office/powerpoint/2010/main" val="3859200403"/>
              </p:ext>
            </p:extLst>
          </p:nvPr>
        </p:nvGraphicFramePr>
        <p:xfrm>
          <a:off x="7236296" y="3579862"/>
          <a:ext cx="762000" cy="436245"/>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20000"/>
                    </a:ext>
                  </a:extLst>
                </a:gridCol>
              </a:tblGrid>
              <a:tr h="190500">
                <a:tc>
                  <a:txBody>
                    <a:bodyPr/>
                    <a:lstStyle/>
                    <a:p>
                      <a:pPr algn="r" fontAlgn="b"/>
                      <a:r>
                        <a:rPr lang="es-BO" sz="2800" u="none" strike="noStrike" dirty="0">
                          <a:effectLst/>
                        </a:rPr>
                        <a:t>51%</a:t>
                      </a:r>
                      <a:endParaRPr lang="es-BO" sz="2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bl>
          </a:graphicData>
        </a:graphic>
      </p:graphicFrame>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Com. </a:t>
            </a:r>
            <a:r>
              <a:rPr lang="es-BO" b="1" dirty="0" err="1" smtClean="0">
                <a:solidFill>
                  <a:srgbClr val="990000"/>
                </a:solidFill>
              </a:rPr>
              <a:t>Cutusuma</a:t>
            </a:r>
            <a:r>
              <a:rPr lang="es-BO" b="1" dirty="0" smtClean="0">
                <a:solidFill>
                  <a:srgbClr val="990000"/>
                </a:solidFill>
              </a:rPr>
              <a:t> – Batallas</a:t>
            </a:r>
            <a:endParaRPr lang="es-BO" b="1" dirty="0">
              <a:solidFill>
                <a:srgbClr val="990000"/>
              </a:solidFill>
            </a:endParaRPr>
          </a:p>
        </p:txBody>
      </p:sp>
    </p:spTree>
    <p:extLst>
      <p:ext uri="{BB962C8B-B14F-4D97-AF65-F5344CB8AC3E}">
        <p14:creationId xmlns:p14="http://schemas.microsoft.com/office/powerpoint/2010/main" val="2443344371"/>
      </p:ext>
    </p:extLst>
  </p:cSld>
  <p:clrMapOvr>
    <a:masterClrMapping/>
  </p:clrMapOvr>
  <mc:AlternateContent xmlns:mc="http://schemas.openxmlformats.org/markup-compatibility/2006" xmlns:p14="http://schemas.microsoft.com/office/powerpoint/2010/main">
    <mc:Choice Requires="p14">
      <p:transition spd="slow">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Gráfico"/>
          <p:cNvGraphicFramePr>
            <a:graphicFrameLocks/>
          </p:cNvGraphicFramePr>
          <p:nvPr>
            <p:extLst>
              <p:ext uri="{D42A27DB-BD31-4B8C-83A1-F6EECF244321}">
                <p14:modId xmlns:p14="http://schemas.microsoft.com/office/powerpoint/2010/main" val="3350315234"/>
              </p:ext>
            </p:extLst>
          </p:nvPr>
        </p:nvGraphicFramePr>
        <p:xfrm>
          <a:off x="4427984" y="788642"/>
          <a:ext cx="4242048" cy="2575196"/>
        </p:xfrm>
        <a:graphic>
          <a:graphicData uri="http://schemas.openxmlformats.org/drawingml/2006/chart">
            <c:chart xmlns:c="http://schemas.openxmlformats.org/drawingml/2006/chart" xmlns:r="http://schemas.openxmlformats.org/officeDocument/2006/relationships" r:id="rId2"/>
          </a:graphicData>
        </a:graphic>
      </p:graphicFrame>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288" y="787141"/>
            <a:ext cx="3401175" cy="1913161"/>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976" y="2818828"/>
            <a:ext cx="3401175" cy="1913161"/>
          </a:xfrm>
          <a:prstGeom prst="rect">
            <a:avLst/>
          </a:prstGeom>
          <a:effectLst>
            <a:outerShdw blurRad="76200" dir="18900000" sy="23000" kx="-1200000" algn="bl" rotWithShape="0">
              <a:prstClr val="black">
                <a:alpha val="20000"/>
              </a:prstClr>
            </a:outerShdw>
          </a:effectLst>
        </p:spPr>
      </p:pic>
      <p:graphicFrame>
        <p:nvGraphicFramePr>
          <p:cNvPr id="8" name="7 Tabla"/>
          <p:cNvGraphicFramePr>
            <a:graphicFrameLocks noGrp="1"/>
          </p:cNvGraphicFramePr>
          <p:nvPr>
            <p:extLst>
              <p:ext uri="{D42A27DB-BD31-4B8C-83A1-F6EECF244321}">
                <p14:modId xmlns:p14="http://schemas.microsoft.com/office/powerpoint/2010/main" val="1946573006"/>
              </p:ext>
            </p:extLst>
          </p:nvPr>
        </p:nvGraphicFramePr>
        <p:xfrm>
          <a:off x="7236296" y="3579862"/>
          <a:ext cx="762000" cy="436245"/>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20000"/>
                    </a:ext>
                  </a:extLst>
                </a:gridCol>
              </a:tblGrid>
              <a:tr h="190500">
                <a:tc>
                  <a:txBody>
                    <a:bodyPr/>
                    <a:lstStyle/>
                    <a:p>
                      <a:pPr algn="r" fontAlgn="b"/>
                      <a:r>
                        <a:rPr lang="es-BO" sz="2800" u="none" strike="noStrike" dirty="0" smtClean="0">
                          <a:effectLst/>
                        </a:rPr>
                        <a:t>10%</a:t>
                      </a:r>
                      <a:endParaRPr lang="es-BO" sz="28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bl>
          </a:graphicData>
        </a:graphic>
      </p:graphicFrame>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Com. Aroma – Salinas de </a:t>
            </a:r>
            <a:r>
              <a:rPr lang="es-BO" b="1" dirty="0" err="1" smtClean="0">
                <a:solidFill>
                  <a:srgbClr val="990000"/>
                </a:solidFill>
              </a:rPr>
              <a:t>Garci</a:t>
            </a:r>
            <a:r>
              <a:rPr lang="es-BO" b="1" dirty="0" smtClean="0">
                <a:solidFill>
                  <a:srgbClr val="990000"/>
                </a:solidFill>
              </a:rPr>
              <a:t> Mendoza</a:t>
            </a:r>
            <a:endParaRPr lang="es-BO" b="1" dirty="0">
              <a:solidFill>
                <a:srgbClr val="990000"/>
              </a:solidFill>
            </a:endParaRPr>
          </a:p>
        </p:txBody>
      </p:sp>
    </p:spTree>
    <p:extLst>
      <p:ext uri="{BB962C8B-B14F-4D97-AF65-F5344CB8AC3E}">
        <p14:creationId xmlns:p14="http://schemas.microsoft.com/office/powerpoint/2010/main" val="497490224"/>
      </p:ext>
    </p:extLst>
  </p:cSld>
  <p:clrMapOvr>
    <a:masterClrMapping/>
  </p:clrMapOvr>
  <mc:AlternateContent xmlns:mc="http://schemas.openxmlformats.org/markup-compatibility/2006" xmlns:p14="http://schemas.microsoft.com/office/powerpoint/2010/main">
    <mc:Choice Requires="p14">
      <p:transition spd="slow">
        <p14:prism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67544" y="515878"/>
            <a:ext cx="5328592" cy="400110"/>
          </a:xfrm>
          <a:prstGeom prst="rect">
            <a:avLst/>
          </a:prstGeom>
        </p:spPr>
        <p:txBody>
          <a:bodyPr wrap="square">
            <a:spAutoFit/>
          </a:bodyPr>
          <a:lstStyle/>
          <a:p>
            <a:r>
              <a:rPr lang="es-ES"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Enfoque de la investigación </a:t>
            </a:r>
            <a:endParaRPr lang="es-BO" sz="2000"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ángulo 4"/>
          <p:cNvSpPr/>
          <p:nvPr/>
        </p:nvSpPr>
        <p:spPr>
          <a:xfrm>
            <a:off x="2843808" y="1779662"/>
            <a:ext cx="4032448" cy="1323439"/>
          </a:xfrm>
          <a:prstGeom prst="rect">
            <a:avLst/>
          </a:prstGeom>
        </p:spPr>
        <p:txBody>
          <a:bodyPr wrap="square">
            <a:spAutoFit/>
          </a:bodyPr>
          <a:lstStyle/>
          <a:p>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Abordar la agenda de investigación de suelos con enfoque de integralidad y opciones por contexto.</a:t>
            </a:r>
            <a:r>
              <a:rPr lang="es-ES" sz="2000" dirty="0" smtClean="0">
                <a:latin typeface="Verdana" panose="020B0604030504040204" pitchFamily="34" charset="0"/>
                <a:ea typeface="Verdana" panose="020B0604030504040204" pitchFamily="34" charset="0"/>
                <a:cs typeface="Verdana" panose="020B0604030504040204" pitchFamily="34" charset="0"/>
              </a:rPr>
              <a:t> </a:t>
            </a:r>
            <a:endParaRPr lang="es-BO"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39205266"/>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15"/>
          <p:cNvSpPr>
            <a:spLocks noGrp="1"/>
          </p:cNvSpPr>
          <p:nvPr>
            <p:ph idx="1"/>
          </p:nvPr>
        </p:nvSpPr>
        <p:spPr>
          <a:xfrm>
            <a:off x="395288" y="1200150"/>
            <a:ext cx="8424862" cy="2932085"/>
          </a:xfrm>
          <a:prstGeom prst="rect">
            <a:avLst/>
          </a:prstGeom>
        </p:spPr>
        <p:txBody>
          <a:bodyPr wrap="square">
            <a:spAutoFit/>
          </a:bodyPr>
          <a:lstStyle/>
          <a:p>
            <a:pPr marL="622300" indent="-622300" algn="just">
              <a:spcAft>
                <a:spcPts val="1200"/>
              </a:spcAft>
              <a:buClr>
                <a:srgbClr val="C00000"/>
              </a:buClr>
              <a:buFont typeface="Wingdings 2" panose="05020102010507070707" pitchFamily="18" charset="2"/>
              <a:buChar char=""/>
            </a:pPr>
            <a:r>
              <a:rPr lang="es-ES" sz="2400" dirty="0" smtClean="0">
                <a:latin typeface="Times New Roman" pitchFamily="18" charset="0"/>
                <a:ea typeface="Verdana" panose="020B0604030504040204" pitchFamily="34" charset="0"/>
                <a:cs typeface="Times New Roman" pitchFamily="18" charset="0"/>
              </a:rPr>
              <a:t>¿Cuáles son los criterios y conocimiento locales para caracterizar y clasificar los suelos? </a:t>
            </a:r>
            <a:r>
              <a:rPr lang="es-ES" sz="2400" i="1" dirty="0" smtClean="0">
                <a:solidFill>
                  <a:srgbClr val="C00000"/>
                </a:solidFill>
                <a:latin typeface="Times New Roman" pitchFamily="18" charset="0"/>
                <a:ea typeface="Verdana" panose="020B0604030504040204" pitchFamily="34" charset="0"/>
                <a:cs typeface="Times New Roman" pitchFamily="18" charset="0"/>
              </a:rPr>
              <a:t>Confiabilidad</a:t>
            </a:r>
          </a:p>
          <a:p>
            <a:pPr marL="622300" indent="-622300" algn="just">
              <a:spcAft>
                <a:spcPts val="1200"/>
              </a:spcAft>
              <a:buClr>
                <a:srgbClr val="C00000"/>
              </a:buClr>
              <a:buFont typeface="Wingdings 2" panose="05020102010507070707" pitchFamily="18" charset="2"/>
              <a:buChar char=""/>
            </a:pPr>
            <a:r>
              <a:rPr lang="es-ES" sz="2400" dirty="0" smtClean="0">
                <a:latin typeface="Times New Roman" pitchFamily="18" charset="0"/>
                <a:ea typeface="Verdana" panose="020B0604030504040204" pitchFamily="34" charset="0"/>
                <a:cs typeface="Times New Roman" pitchFamily="18" charset="0"/>
              </a:rPr>
              <a:t>¿En que medida armoniza, la clasificación local de suelos con la clasificación científica? </a:t>
            </a:r>
            <a:r>
              <a:rPr lang="es-ES" sz="2400" i="1" dirty="0" smtClean="0">
                <a:solidFill>
                  <a:srgbClr val="C00000"/>
                </a:solidFill>
                <a:latin typeface="Times New Roman" pitchFamily="18" charset="0"/>
                <a:ea typeface="Verdana" panose="020B0604030504040204" pitchFamily="34" charset="0"/>
                <a:cs typeface="Times New Roman" pitchFamily="18" charset="0"/>
              </a:rPr>
              <a:t>Rigor metodológico</a:t>
            </a:r>
          </a:p>
          <a:p>
            <a:pPr marL="622300" indent="-622300" algn="just">
              <a:spcAft>
                <a:spcPts val="1200"/>
              </a:spcAft>
              <a:buClr>
                <a:srgbClr val="C00000"/>
              </a:buClr>
              <a:buFont typeface="Wingdings 2" panose="05020102010507070707" pitchFamily="18" charset="2"/>
              <a:buChar char=""/>
            </a:pPr>
            <a:r>
              <a:rPr lang="es-ES" sz="2400" dirty="0" smtClean="0">
                <a:latin typeface="Times New Roman" pitchFamily="18" charset="0"/>
                <a:ea typeface="Verdana" panose="020B0604030504040204" pitchFamily="34" charset="0"/>
                <a:cs typeface="Times New Roman" pitchFamily="18" charset="0"/>
              </a:rPr>
              <a:t>¿En que medida la información y conocimientos generados, puede contribuir al manejo </a:t>
            </a:r>
            <a:r>
              <a:rPr lang="es-ES" sz="2400" dirty="0">
                <a:latin typeface="Times New Roman" pitchFamily="18" charset="0"/>
                <a:ea typeface="Verdana" panose="020B0604030504040204" pitchFamily="34" charset="0"/>
                <a:cs typeface="Times New Roman" pitchFamily="18" charset="0"/>
              </a:rPr>
              <a:t>y conservación </a:t>
            </a:r>
            <a:r>
              <a:rPr lang="es-ES" sz="2400" dirty="0" smtClean="0">
                <a:latin typeface="Times New Roman" pitchFamily="18" charset="0"/>
                <a:ea typeface="Verdana" panose="020B0604030504040204" pitchFamily="34" charset="0"/>
                <a:cs typeface="Times New Roman" pitchFamily="18" charset="0"/>
              </a:rPr>
              <a:t>de los suelos a nivel comunal? </a:t>
            </a:r>
            <a:r>
              <a:rPr lang="es-ES" sz="2400" i="1" dirty="0" smtClean="0">
                <a:solidFill>
                  <a:srgbClr val="C00000"/>
                </a:solidFill>
                <a:latin typeface="Times New Roman" pitchFamily="18" charset="0"/>
                <a:ea typeface="Verdana" panose="020B0604030504040204" pitchFamily="34" charset="0"/>
                <a:cs typeface="Times New Roman" pitchFamily="18" charset="0"/>
              </a:rPr>
              <a:t>Investigación participativa</a:t>
            </a:r>
          </a:p>
        </p:txBody>
      </p:sp>
      <p:sp>
        <p:nvSpPr>
          <p:cNvPr id="5" name="1 Título"/>
          <p:cNvSpPr txBox="1">
            <a:spLocks/>
          </p:cNvSpPr>
          <p:nvPr/>
        </p:nvSpPr>
        <p:spPr>
          <a:xfrm>
            <a:off x="970583" y="411510"/>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Preguntas de investigación</a:t>
            </a:r>
            <a:endParaRPr lang="es-BO" b="1" dirty="0">
              <a:solidFill>
                <a:srgbClr val="990000"/>
              </a:solidFill>
            </a:endParaRPr>
          </a:p>
        </p:txBody>
      </p:sp>
    </p:spTree>
    <p:extLst>
      <p:ext uri="{BB962C8B-B14F-4D97-AF65-F5344CB8AC3E}">
        <p14:creationId xmlns:p14="http://schemas.microsoft.com/office/powerpoint/2010/main" val="4157571786"/>
      </p:ext>
    </p:extLst>
  </p:cSld>
  <p:clrMapOvr>
    <a:masterClrMapping/>
  </p:clrMapOvr>
  <mc:AlternateContent xmlns:mc="http://schemas.openxmlformats.org/markup-compatibility/2006" xmlns:p14="http://schemas.microsoft.com/office/powerpoint/2010/main">
    <mc:Choice Requires="p14">
      <p:transition spd="slow">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970583" y="411510"/>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Objetivos</a:t>
            </a:r>
            <a:endParaRPr lang="es-BO" b="1" dirty="0">
              <a:solidFill>
                <a:srgbClr val="990000"/>
              </a:solidFill>
            </a:endParaRPr>
          </a:p>
        </p:txBody>
      </p:sp>
      <p:sp>
        <p:nvSpPr>
          <p:cNvPr id="2" name="Rectángulo 1"/>
          <p:cNvSpPr/>
          <p:nvPr/>
        </p:nvSpPr>
        <p:spPr>
          <a:xfrm>
            <a:off x="2799544" y="915988"/>
            <a:ext cx="3544912" cy="923330"/>
          </a:xfrm>
          <a:prstGeom prst="rect">
            <a:avLst/>
          </a:prstGeom>
          <a:solidFill>
            <a:srgbClr val="FF9900">
              <a:alpha val="20000"/>
            </a:srgbClr>
          </a:solidFill>
          <a:effectLst>
            <a:outerShdw blurRad="76200" dir="13500000" sy="23000" kx="1200000" algn="br" rotWithShape="0">
              <a:prstClr val="black">
                <a:alpha val="20000"/>
              </a:prstClr>
            </a:outerShdw>
          </a:effectLst>
        </p:spPr>
        <p:txBody>
          <a:bodyPr wrap="square">
            <a:spAutoFit/>
          </a:bodyPr>
          <a:lstStyle/>
          <a:p>
            <a:r>
              <a:rPr lang="es-BO" dirty="0"/>
              <a:t>OG: Caracterizar y evaluar los suelos a  nivel comunal a través de metodología mixta</a:t>
            </a:r>
          </a:p>
        </p:txBody>
      </p:sp>
      <p:sp>
        <p:nvSpPr>
          <p:cNvPr id="3" name="Rectángulo 2"/>
          <p:cNvSpPr/>
          <p:nvPr/>
        </p:nvSpPr>
        <p:spPr>
          <a:xfrm>
            <a:off x="395288" y="2571750"/>
            <a:ext cx="2520280" cy="1200329"/>
          </a:xfrm>
          <a:prstGeom prst="rect">
            <a:avLst/>
          </a:prstGeom>
          <a:solidFill>
            <a:srgbClr val="FF9900">
              <a:alpha val="20000"/>
            </a:srgbClr>
          </a:solidFill>
          <a:effectLst>
            <a:outerShdw blurRad="76200" dir="13500000" sy="23000" kx="1200000" algn="br" rotWithShape="0">
              <a:prstClr val="black">
                <a:alpha val="20000"/>
              </a:prstClr>
            </a:outerShdw>
          </a:effectLst>
        </p:spPr>
        <p:txBody>
          <a:bodyPr wrap="square">
            <a:spAutoFit/>
          </a:bodyPr>
          <a:lstStyle/>
          <a:p>
            <a:r>
              <a:rPr lang="es-BO" dirty="0"/>
              <a:t>OE1: Identificar y caracterizar zonas homogéneas mediante criterios locales</a:t>
            </a:r>
          </a:p>
        </p:txBody>
      </p:sp>
      <p:sp>
        <p:nvSpPr>
          <p:cNvPr id="6" name="Rectángulo 5"/>
          <p:cNvSpPr/>
          <p:nvPr/>
        </p:nvSpPr>
        <p:spPr>
          <a:xfrm>
            <a:off x="3220244" y="2571750"/>
            <a:ext cx="2736304" cy="1754326"/>
          </a:xfrm>
          <a:prstGeom prst="rect">
            <a:avLst/>
          </a:prstGeom>
          <a:solidFill>
            <a:srgbClr val="FF9900">
              <a:alpha val="20000"/>
            </a:srgbClr>
          </a:solidFill>
          <a:effectLst>
            <a:outerShdw blurRad="76200" dir="13500000" sy="23000" kx="1200000" algn="br" rotWithShape="0">
              <a:prstClr val="black">
                <a:alpha val="20000"/>
              </a:prstClr>
            </a:outerShdw>
          </a:effectLst>
        </p:spPr>
        <p:txBody>
          <a:bodyPr wrap="square">
            <a:spAutoFit/>
          </a:bodyPr>
          <a:lstStyle/>
          <a:p>
            <a:r>
              <a:rPr lang="es-BO" dirty="0"/>
              <a:t>OE2: Caracterizar y comparar las propiedades físico químicos de los suelos en base a conocimiento local y conocimiento técnico</a:t>
            </a:r>
          </a:p>
        </p:txBody>
      </p:sp>
      <p:sp>
        <p:nvSpPr>
          <p:cNvPr id="7" name="Rectángulo 6"/>
          <p:cNvSpPr/>
          <p:nvPr/>
        </p:nvSpPr>
        <p:spPr>
          <a:xfrm>
            <a:off x="6261224" y="2571750"/>
            <a:ext cx="2569294" cy="1477328"/>
          </a:xfrm>
          <a:prstGeom prst="rect">
            <a:avLst/>
          </a:prstGeom>
          <a:solidFill>
            <a:srgbClr val="FF9900">
              <a:alpha val="20000"/>
            </a:srgbClr>
          </a:solidFill>
          <a:effectLst>
            <a:outerShdw blurRad="76200" dir="13500000" sy="23000" kx="1200000" algn="br" rotWithShape="0">
              <a:prstClr val="black">
                <a:alpha val="20000"/>
              </a:prstClr>
            </a:outerShdw>
          </a:effectLst>
        </p:spPr>
        <p:txBody>
          <a:bodyPr wrap="square">
            <a:spAutoFit/>
          </a:bodyPr>
          <a:lstStyle/>
          <a:p>
            <a:r>
              <a:rPr lang="es-BO" dirty="0"/>
              <a:t>OE3: Evaluar el uso actual y potencial de los suelos para establecer recomendaciones de manejo comunal</a:t>
            </a:r>
          </a:p>
        </p:txBody>
      </p:sp>
      <p:cxnSp>
        <p:nvCxnSpPr>
          <p:cNvPr id="10" name="Conector curvado 9"/>
          <p:cNvCxnSpPr>
            <a:stCxn id="2" idx="2"/>
            <a:endCxn id="3" idx="0"/>
          </p:cNvCxnSpPr>
          <p:nvPr/>
        </p:nvCxnSpPr>
        <p:spPr>
          <a:xfrm rot="5400000">
            <a:off x="2747498" y="747248"/>
            <a:ext cx="732432" cy="2916572"/>
          </a:xfrm>
          <a:prstGeom prst="curvedConnector3">
            <a:avLst/>
          </a:prstGeom>
          <a:ln w="28575">
            <a:solidFill>
              <a:srgbClr val="FF9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Conector curvado 12"/>
          <p:cNvCxnSpPr>
            <a:stCxn id="2" idx="2"/>
            <a:endCxn id="7" idx="0"/>
          </p:cNvCxnSpPr>
          <p:nvPr/>
        </p:nvCxnSpPr>
        <p:spPr>
          <a:xfrm rot="16200000" flipH="1">
            <a:off x="5692719" y="718598"/>
            <a:ext cx="732432" cy="2973871"/>
          </a:xfrm>
          <a:prstGeom prst="curvedConnector3">
            <a:avLst/>
          </a:prstGeom>
          <a:ln w="28575">
            <a:solidFill>
              <a:srgbClr val="FF9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Conector curvado 15"/>
          <p:cNvCxnSpPr>
            <a:stCxn id="2" idx="2"/>
            <a:endCxn id="6" idx="0"/>
          </p:cNvCxnSpPr>
          <p:nvPr/>
        </p:nvCxnSpPr>
        <p:spPr>
          <a:xfrm rot="16200000" flipH="1">
            <a:off x="4213982" y="2197336"/>
            <a:ext cx="732432" cy="16396"/>
          </a:xfrm>
          <a:prstGeom prst="curvedConnector3">
            <a:avLst/>
          </a:prstGeom>
          <a:ln w="28575">
            <a:solidFill>
              <a:srgbClr val="FF9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694544"/>
      </p:ext>
    </p:extLst>
  </p:cSld>
  <p:clrMapOvr>
    <a:masterClrMapping/>
  </p:clrMapOvr>
  <mc:AlternateContent xmlns:mc="http://schemas.openxmlformats.org/markup-compatibility/2006" xmlns:p14="http://schemas.microsoft.com/office/powerpoint/2010/main">
    <mc:Choice Requires="p14">
      <p:transition spd="slow">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3" cstate="print">
            <a:extLst>
              <a:ext uri="{28A0092B-C50C-407E-A947-70E740481C1C}">
                <a14:useLocalDpi xmlns:a14="http://schemas.microsoft.com/office/drawing/2010/main" val="0"/>
              </a:ext>
            </a:extLst>
          </a:blip>
          <a:srcRect l="21586" r="25438"/>
          <a:stretch/>
        </p:blipFill>
        <p:spPr>
          <a:xfrm>
            <a:off x="5003726" y="627063"/>
            <a:ext cx="3816424" cy="4249737"/>
          </a:xfrm>
          <a:prstGeom prst="rect">
            <a:avLst/>
          </a:prstGeom>
          <a:ln>
            <a:solidFill>
              <a:schemeClr val="bg1">
                <a:lumMod val="85000"/>
              </a:schemeClr>
            </a:solidFill>
          </a:ln>
          <a:effectLst>
            <a:outerShdw blurRad="76200" dir="18900000" sy="23000" kx="-1200000" algn="bl" rotWithShape="0">
              <a:prstClr val="black">
                <a:alpha val="20000"/>
              </a:prstClr>
            </a:outerShdw>
          </a:effectLst>
        </p:spPr>
      </p:pic>
      <p:sp>
        <p:nvSpPr>
          <p:cNvPr id="5"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Metodología</a:t>
            </a:r>
            <a:endParaRPr lang="es-BO" b="1" dirty="0">
              <a:solidFill>
                <a:srgbClr val="990000"/>
              </a:solidFill>
            </a:endParaRPr>
          </a:p>
        </p:txBody>
      </p:sp>
      <p:pic>
        <p:nvPicPr>
          <p:cNvPr id="4" name="Imagen 3" descr="Recorte de pantalla"/>
          <p:cNvPicPr>
            <a:picLocks noChangeAspect="1"/>
          </p:cNvPicPr>
          <p:nvPr/>
        </p:nvPicPr>
        <p:blipFill rotWithShape="1">
          <a:blip r:embed="rId4">
            <a:extLst>
              <a:ext uri="{28A0092B-C50C-407E-A947-70E740481C1C}">
                <a14:useLocalDpi xmlns:a14="http://schemas.microsoft.com/office/drawing/2010/main" val="0"/>
              </a:ext>
            </a:extLst>
          </a:blip>
          <a:srcRect l="2962" r="30930"/>
          <a:stretch/>
        </p:blipFill>
        <p:spPr>
          <a:xfrm>
            <a:off x="395289" y="613574"/>
            <a:ext cx="4176712" cy="4274418"/>
          </a:xfrm>
          <a:prstGeom prst="rect">
            <a:avLst/>
          </a:prstGeom>
          <a:ln>
            <a:solidFill>
              <a:schemeClr val="bg1">
                <a:lumMod val="85000"/>
              </a:schemeClr>
            </a:solidFill>
          </a:ln>
        </p:spPr>
      </p:pic>
    </p:spTree>
    <p:extLst>
      <p:ext uri="{BB962C8B-B14F-4D97-AF65-F5344CB8AC3E}">
        <p14:creationId xmlns:p14="http://schemas.microsoft.com/office/powerpoint/2010/main" val="3757692994"/>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79" y="1187644"/>
            <a:ext cx="4565576" cy="2880320"/>
          </a:xfrm>
          <a:prstGeom prst="rect">
            <a:avLst/>
          </a:prstGeom>
          <a:ln>
            <a:solidFill>
              <a:schemeClr val="bg1">
                <a:lumMod val="85000"/>
              </a:schemeClr>
            </a:solidFill>
          </a:ln>
        </p:spPr>
      </p:pic>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Metodología</a:t>
            </a:r>
            <a:endParaRPr lang="es-BO" b="1" dirty="0">
              <a:solidFill>
                <a:srgbClr val="990000"/>
              </a:solidFill>
            </a:endParaRPr>
          </a:p>
        </p:txBody>
      </p:sp>
      <p:graphicFrame>
        <p:nvGraphicFramePr>
          <p:cNvPr id="2" name="Objeto 1"/>
          <p:cNvGraphicFramePr>
            <a:graphicFrameLocks noChangeAspect="1"/>
          </p:cNvGraphicFramePr>
          <p:nvPr>
            <p:extLst>
              <p:ext uri="{D42A27DB-BD31-4B8C-83A1-F6EECF244321}">
                <p14:modId xmlns:p14="http://schemas.microsoft.com/office/powerpoint/2010/main" val="657930303"/>
              </p:ext>
            </p:extLst>
          </p:nvPr>
        </p:nvGraphicFramePr>
        <p:xfrm>
          <a:off x="4533197" y="1203598"/>
          <a:ext cx="4631073" cy="2864366"/>
        </p:xfrm>
        <a:graphic>
          <a:graphicData uri="http://schemas.openxmlformats.org/presentationml/2006/ole">
            <mc:AlternateContent xmlns:mc="http://schemas.openxmlformats.org/markup-compatibility/2006">
              <mc:Choice xmlns:v="urn:schemas-microsoft-com:vml" Requires="v">
                <p:oleObj spid="_x0000_s1054" name="Image" r:id="rId4" imgW="5625360" imgH="3479040" progId="Photoshop.Image.16">
                  <p:embed/>
                </p:oleObj>
              </mc:Choice>
              <mc:Fallback>
                <p:oleObj name="Image" r:id="rId4" imgW="5625360" imgH="3479040" progId="Photoshop.Image.16">
                  <p:embed/>
                  <p:pic>
                    <p:nvPicPr>
                      <p:cNvPr id="0" name=""/>
                      <p:cNvPicPr/>
                      <p:nvPr/>
                    </p:nvPicPr>
                    <p:blipFill>
                      <a:blip r:embed="rId5"/>
                      <a:stretch>
                        <a:fillRect/>
                      </a:stretch>
                    </p:blipFill>
                    <p:spPr>
                      <a:xfrm>
                        <a:off x="4533197" y="1203598"/>
                        <a:ext cx="4631073" cy="2864366"/>
                      </a:xfrm>
                      <a:prstGeom prst="rect">
                        <a:avLst/>
                      </a:prstGeom>
                      <a:ln>
                        <a:solidFill>
                          <a:schemeClr val="bg1">
                            <a:lumMod val="85000"/>
                          </a:schemeClr>
                        </a:solidFill>
                      </a:ln>
                    </p:spPr>
                  </p:pic>
                </p:oleObj>
              </mc:Fallback>
            </mc:AlternateContent>
          </a:graphicData>
        </a:graphic>
      </p:graphicFrame>
    </p:spTree>
    <p:extLst>
      <p:ext uri="{BB962C8B-B14F-4D97-AF65-F5344CB8AC3E}">
        <p14:creationId xmlns:p14="http://schemas.microsoft.com/office/powerpoint/2010/main" val="3206467457"/>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t="5017"/>
          <a:stretch/>
        </p:blipFill>
        <p:spPr>
          <a:xfrm>
            <a:off x="395288" y="693730"/>
            <a:ext cx="4482809" cy="2906001"/>
          </a:xfrm>
          <a:prstGeom prst="rect">
            <a:avLst/>
          </a:prstGeom>
          <a:ln>
            <a:solidFill>
              <a:schemeClr val="bg1">
                <a:lumMod val="85000"/>
              </a:schemeClr>
            </a:solidFill>
          </a:ln>
        </p:spPr>
      </p:pic>
      <p:sp>
        <p:nvSpPr>
          <p:cNvPr id="3" name="2 CuadroTexto"/>
          <p:cNvSpPr txBox="1"/>
          <p:nvPr/>
        </p:nvSpPr>
        <p:spPr>
          <a:xfrm>
            <a:off x="360039" y="4045830"/>
            <a:ext cx="4067945" cy="646331"/>
          </a:xfrm>
          <a:prstGeom prst="rect">
            <a:avLst/>
          </a:prstGeom>
          <a:noFill/>
        </p:spPr>
        <p:txBody>
          <a:bodyPr wrap="square" rtlCol="0">
            <a:spAutoFit/>
          </a:bodyPr>
          <a:lstStyle/>
          <a:p>
            <a:pPr marL="182563" indent="-182563"/>
            <a:r>
              <a:rPr lang="es-BO" dirty="0" smtClean="0"/>
              <a:t>Revisión </a:t>
            </a:r>
            <a:r>
              <a:rPr lang="es-BO" dirty="0" smtClean="0"/>
              <a:t>de modelos globales (FAO, </a:t>
            </a:r>
            <a:r>
              <a:rPr lang="es-BO" dirty="0" err="1" smtClean="0"/>
              <a:t>MDPyEP</a:t>
            </a:r>
            <a:r>
              <a:rPr lang="es-BO" dirty="0" smtClean="0"/>
              <a:t>, Navarro y Ferreira). </a:t>
            </a:r>
            <a:endParaRPr lang="es-BO" sz="1600" dirty="0"/>
          </a:p>
        </p:txBody>
      </p:sp>
      <p:pic>
        <p:nvPicPr>
          <p:cNvPr id="7" name="6 Imagen"/>
          <p:cNvPicPr>
            <a:picLocks noChangeAspect="1"/>
          </p:cNvPicPr>
          <p:nvPr/>
        </p:nvPicPr>
        <p:blipFill rotWithShape="1">
          <a:blip r:embed="rId4" cstate="print">
            <a:extLst>
              <a:ext uri="{28A0092B-C50C-407E-A947-70E740481C1C}">
                <a14:useLocalDpi xmlns:a14="http://schemas.microsoft.com/office/drawing/2010/main" val="0"/>
              </a:ext>
            </a:extLst>
          </a:blip>
          <a:srcRect t="5017"/>
          <a:stretch/>
        </p:blipFill>
        <p:spPr>
          <a:xfrm>
            <a:off x="2215159" y="1139828"/>
            <a:ext cx="4574324" cy="2906002"/>
          </a:xfrm>
          <a:prstGeom prst="rect">
            <a:avLst/>
          </a:prstGeom>
          <a:ln>
            <a:solidFill>
              <a:schemeClr val="bg1">
                <a:lumMod val="85000"/>
              </a:schemeClr>
            </a:solidFill>
          </a:ln>
        </p:spPr>
      </p:pic>
      <p:pic>
        <p:nvPicPr>
          <p:cNvPr id="9" name="8 Imagen"/>
          <p:cNvPicPr>
            <a:picLocks noChangeAspect="1"/>
          </p:cNvPicPr>
          <p:nvPr/>
        </p:nvPicPr>
        <p:blipFill rotWithShape="1">
          <a:blip r:embed="rId5" cstate="print">
            <a:extLst>
              <a:ext uri="{28A0092B-C50C-407E-A947-70E740481C1C}">
                <a14:useLocalDpi xmlns:a14="http://schemas.microsoft.com/office/drawing/2010/main" val="0"/>
              </a:ext>
            </a:extLst>
          </a:blip>
          <a:srcRect t="5159"/>
          <a:stretch/>
        </p:blipFill>
        <p:spPr>
          <a:xfrm>
            <a:off x="4595681" y="1851670"/>
            <a:ext cx="4574325" cy="2891721"/>
          </a:xfrm>
          <a:prstGeom prst="rect">
            <a:avLst/>
          </a:prstGeom>
          <a:ln>
            <a:solidFill>
              <a:schemeClr val="bg1">
                <a:lumMod val="85000"/>
              </a:schemeClr>
            </a:solidFill>
          </a:ln>
        </p:spPr>
      </p:pic>
      <p:sp>
        <p:nvSpPr>
          <p:cNvPr id="8"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BO" b="1" dirty="0" smtClean="0">
                <a:solidFill>
                  <a:srgbClr val="990000"/>
                </a:solidFill>
              </a:rPr>
              <a:t>Metodología</a:t>
            </a:r>
            <a:endParaRPr lang="es-BO" b="1" dirty="0">
              <a:solidFill>
                <a:srgbClr val="990000"/>
              </a:solidFill>
            </a:endParaRPr>
          </a:p>
        </p:txBody>
      </p:sp>
    </p:spTree>
    <p:extLst>
      <p:ext uri="{BB962C8B-B14F-4D97-AF65-F5344CB8AC3E}">
        <p14:creationId xmlns:p14="http://schemas.microsoft.com/office/powerpoint/2010/main" val="32655336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10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627062"/>
            <a:ext cx="4929884" cy="3168823"/>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3688" y="1131590"/>
            <a:ext cx="4973367" cy="3168824"/>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
        <p:nvSpPr>
          <p:cNvPr id="7"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Determinación de ZH</a:t>
            </a:r>
            <a:endParaRPr lang="es-BO" b="1" dirty="0">
              <a:solidFill>
                <a:srgbClr val="990000"/>
              </a:solidFill>
            </a:endParaRPr>
          </a:p>
        </p:txBody>
      </p:sp>
      <p:pic>
        <p:nvPicPr>
          <p:cNvPr id="9" name="8 Imagen"/>
          <p:cNvPicPr>
            <a:picLocks noChangeAspect="1"/>
          </p:cNvPicPr>
          <p:nvPr/>
        </p:nvPicPr>
        <p:blipFill rotWithShape="1">
          <a:blip r:embed="rId5" cstate="print">
            <a:extLst>
              <a:ext uri="{28A0092B-C50C-407E-A947-70E740481C1C}">
                <a14:useLocalDpi xmlns:a14="http://schemas.microsoft.com/office/drawing/2010/main" val="0"/>
              </a:ext>
            </a:extLst>
          </a:blip>
          <a:srcRect l="18406"/>
          <a:stretch/>
        </p:blipFill>
        <p:spPr>
          <a:xfrm>
            <a:off x="3779912" y="1635646"/>
            <a:ext cx="5038960" cy="3168824"/>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58644312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9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287" y="627062"/>
            <a:ext cx="6274039" cy="2952799"/>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1" name="10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375" y="1059346"/>
            <a:ext cx="6147854" cy="3024807"/>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2" name="1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8998" y="1563616"/>
            <a:ext cx="6138783" cy="2957778"/>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3" name="1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85591" y="1949880"/>
            <a:ext cx="6160087" cy="2926920"/>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Determinación de ZH</a:t>
            </a:r>
            <a:endParaRPr lang="es-BO" b="1" dirty="0">
              <a:solidFill>
                <a:srgbClr val="990000"/>
              </a:solidFill>
            </a:endParaRPr>
          </a:p>
        </p:txBody>
      </p:sp>
    </p:spTree>
    <p:extLst>
      <p:ext uri="{BB962C8B-B14F-4D97-AF65-F5344CB8AC3E}">
        <p14:creationId xmlns:p14="http://schemas.microsoft.com/office/powerpoint/2010/main" val="86866829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Ejemplo, mapa de textura</a:t>
            </a:r>
            <a:endParaRPr lang="es-BO" b="1" dirty="0">
              <a:solidFill>
                <a:srgbClr val="990000"/>
              </a:solidFill>
            </a:endParaRP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627063"/>
            <a:ext cx="7485616" cy="4313640"/>
          </a:xfrm>
          <a:prstGeom prst="rect">
            <a:avLst/>
          </a:prstGeom>
        </p:spPr>
      </p:pic>
    </p:spTree>
    <p:extLst>
      <p:ext uri="{BB962C8B-B14F-4D97-AF65-F5344CB8AC3E}">
        <p14:creationId xmlns:p14="http://schemas.microsoft.com/office/powerpoint/2010/main" val="4148255462"/>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Ejemplo, mapa de pH</a:t>
            </a:r>
            <a:endParaRPr lang="es-BO" b="1" dirty="0">
              <a:solidFill>
                <a:srgbClr val="990000"/>
              </a:solidFill>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342" y="627063"/>
            <a:ext cx="7185316" cy="4311189"/>
          </a:xfrm>
          <a:prstGeom prst="rect">
            <a:avLst/>
          </a:prstGeom>
        </p:spPr>
      </p:pic>
    </p:spTree>
    <p:extLst>
      <p:ext uri="{BB962C8B-B14F-4D97-AF65-F5344CB8AC3E}">
        <p14:creationId xmlns:p14="http://schemas.microsoft.com/office/powerpoint/2010/main" val="2086184833"/>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rotWithShape="1">
          <a:blip r:embed="rId2" cstate="print">
            <a:extLst>
              <a:ext uri="{28A0092B-C50C-407E-A947-70E740481C1C}">
                <a14:useLocalDpi xmlns:a14="http://schemas.microsoft.com/office/drawing/2010/main" val="0"/>
              </a:ext>
            </a:extLst>
          </a:blip>
          <a:srcRect l="15931"/>
          <a:stretch/>
        </p:blipFill>
        <p:spPr>
          <a:xfrm>
            <a:off x="395287" y="627062"/>
            <a:ext cx="5762343" cy="3456856"/>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1" name="10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037" y="1059582"/>
            <a:ext cx="6739323" cy="3312839"/>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10" name="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3360" y="1451819"/>
            <a:ext cx="7276030" cy="3456855"/>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
        <p:nvSpPr>
          <p:cNvPr id="6"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Conflicto de uso</a:t>
            </a:r>
            <a:endParaRPr lang="es-BO" b="1" dirty="0">
              <a:solidFill>
                <a:srgbClr val="990000"/>
              </a:solidFill>
            </a:endParaRPr>
          </a:p>
        </p:txBody>
      </p:sp>
    </p:spTree>
    <p:extLst>
      <p:ext uri="{BB962C8B-B14F-4D97-AF65-F5344CB8AC3E}">
        <p14:creationId xmlns:p14="http://schemas.microsoft.com/office/powerpoint/2010/main" val="231882270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839" y="667090"/>
            <a:ext cx="6445751" cy="3128796"/>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115" y="987574"/>
            <a:ext cx="6417994" cy="3200804"/>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9389" y="1491630"/>
            <a:ext cx="6478002" cy="3168352"/>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pic>
        <p:nvPicPr>
          <p:cNvPr id="7" name="6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25420" y="1851670"/>
            <a:ext cx="5876034" cy="3074425"/>
          </a:xfrm>
          <a:prstGeom prst="rect">
            <a:avLst/>
          </a:prstGeom>
          <a:ln>
            <a:solidFill>
              <a:schemeClr val="bg1">
                <a:lumMod val="85000"/>
              </a:schemeClr>
            </a:solidFill>
          </a:ln>
          <a:effectLst>
            <a:outerShdw blurRad="76200" dir="13500000" sy="23000" kx="1200000" algn="br" rotWithShape="0">
              <a:prstClr val="black">
                <a:alpha val="20000"/>
              </a:prstClr>
            </a:outerShdw>
          </a:effectLst>
        </p:spPr>
      </p:pic>
      <p:sp>
        <p:nvSpPr>
          <p:cNvPr id="8" name="1 Título"/>
          <p:cNvSpPr txBox="1">
            <a:spLocks/>
          </p:cNvSpPr>
          <p:nvPr/>
        </p:nvSpPr>
        <p:spPr>
          <a:xfrm>
            <a:off x="1043607" y="1"/>
            <a:ext cx="7849567"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Resultados: Recomendación de medidas</a:t>
            </a:r>
            <a:endParaRPr lang="es-BO" b="1" dirty="0">
              <a:solidFill>
                <a:srgbClr val="990000"/>
              </a:solidFill>
            </a:endParaRPr>
          </a:p>
        </p:txBody>
      </p:sp>
    </p:spTree>
    <p:extLst>
      <p:ext uri="{BB962C8B-B14F-4D97-AF65-F5344CB8AC3E}">
        <p14:creationId xmlns:p14="http://schemas.microsoft.com/office/powerpoint/2010/main" val="367391415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683568" y="971178"/>
            <a:ext cx="3384377" cy="3785652"/>
          </a:xfrm>
          <a:prstGeom prst="rect">
            <a:avLst/>
          </a:prstGeom>
        </p:spPr>
        <p:txBody>
          <a:bodyPr wrap="square">
            <a:spAutoFit/>
          </a:bodyPr>
          <a:lstStyle/>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Aprovechar del aporte </a:t>
            </a: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metodológico.</a:t>
            </a:r>
          </a:p>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Viabilidad de las acciones a partir de la experiencia en líderes en la misma comunidad.</a:t>
            </a:r>
          </a:p>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Es posible realizar investigación a través de la red de agricultores.</a:t>
            </a:r>
            <a:endPar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1 Título"/>
          <p:cNvSpPr txBox="1">
            <a:spLocks/>
          </p:cNvSpPr>
          <p:nvPr/>
        </p:nvSpPr>
        <p:spPr>
          <a:xfrm>
            <a:off x="683568" y="7632"/>
            <a:ext cx="3888433"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Lecciones</a:t>
            </a:r>
            <a:endParaRPr lang="es-BO" b="1" dirty="0">
              <a:solidFill>
                <a:srgbClr val="990000"/>
              </a:solidFill>
            </a:endParaRPr>
          </a:p>
        </p:txBody>
      </p:sp>
      <p:sp>
        <p:nvSpPr>
          <p:cNvPr id="11" name="1 Título"/>
          <p:cNvSpPr txBox="1">
            <a:spLocks/>
          </p:cNvSpPr>
          <p:nvPr/>
        </p:nvSpPr>
        <p:spPr>
          <a:xfrm>
            <a:off x="4644008" y="8145"/>
            <a:ext cx="2736304" cy="6270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b="1" dirty="0" smtClean="0">
                <a:solidFill>
                  <a:srgbClr val="990000"/>
                </a:solidFill>
              </a:rPr>
              <a:t>Retos</a:t>
            </a:r>
            <a:endParaRPr lang="es-BO" b="1" dirty="0">
              <a:solidFill>
                <a:srgbClr val="990000"/>
              </a:solidFill>
            </a:endParaRPr>
          </a:p>
        </p:txBody>
      </p:sp>
      <p:sp>
        <p:nvSpPr>
          <p:cNvPr id="12" name="Rectángulo 11"/>
          <p:cNvSpPr/>
          <p:nvPr/>
        </p:nvSpPr>
        <p:spPr>
          <a:xfrm>
            <a:off x="4644008" y="971178"/>
            <a:ext cx="4379514" cy="1938992"/>
          </a:xfrm>
          <a:prstGeom prst="rect">
            <a:avLst/>
          </a:prstGeom>
        </p:spPr>
        <p:txBody>
          <a:bodyPr wrap="square">
            <a:spAutoFit/>
          </a:bodyPr>
          <a:lstStyle/>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Integrar </a:t>
            </a: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en las agendas de formación y </a:t>
            </a: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asistencia técnica</a:t>
            </a: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 </a:t>
            </a: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de </a:t>
            </a: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Yapuchiris (otros agricultores, temas).</a:t>
            </a:r>
            <a:endPar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Trabajar en los protocolos de aplicación con la comunidad</a:t>
            </a:r>
            <a:r>
              <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t>
            </a:r>
            <a:endParaRPr lang="es-ES" sz="2000" dirty="0" smtClean="0">
              <a:solidFill>
                <a:srgbClr val="0070C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16463529"/>
      </p:ext>
    </p:extLst>
  </p:cSld>
  <p:clrMapOvr>
    <a:masterClrMapping/>
  </p:clrMapOvr>
  <p:transition spd="slow"/>
  <p:timing>
    <p:tnLst>
      <p:par>
        <p:cTn id="1" dur="indefinite" restart="never" nodeType="tmRoot"/>
      </p:par>
    </p:tnLst>
  </p:timing>
</p:sld>
</file>

<file path=ppt/theme/_rels/themeOverride1.xml.rels><?xml version="1.0" encoding="UTF-8" standalone="yes"?>
<Relationships xmlns="http://schemas.openxmlformats.org/package/2006/relationships"><Relationship Id="rId1" Type="http://schemas.openxmlformats.org/officeDocument/2006/relationships/image" Target="../media/image9.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Override>
</file>

<file path=ppt/theme/themeOverride2.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3159</TotalTime>
  <Words>604</Words>
  <Application>Microsoft Office PowerPoint</Application>
  <PresentationFormat>Presentación en pantalla (16:9)</PresentationFormat>
  <Paragraphs>89</Paragraphs>
  <Slides>23</Slides>
  <Notes>15</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23</vt:i4>
      </vt:variant>
    </vt:vector>
  </HeadingPairs>
  <TitlesOfParts>
    <vt:vector size="34" baseType="lpstr">
      <vt:lpstr>Arial</vt:lpstr>
      <vt:lpstr>Arial Narrow</vt:lpstr>
      <vt:lpstr>Calibri</vt:lpstr>
      <vt:lpstr>Calibri Light</vt:lpstr>
      <vt:lpstr>Segoe UI Semibold</vt:lpstr>
      <vt:lpstr>Times New Roman</vt:lpstr>
      <vt:lpstr>Verdana</vt:lpstr>
      <vt:lpstr>Vijaya</vt:lpstr>
      <vt:lpstr>Wingdings 2</vt:lpstr>
      <vt:lpstr>Tema de Office</vt:lpstr>
      <vt:lpstr>Image</vt:lpstr>
      <vt:lpstr>Presentación de PowerPoint</vt:lpstr>
      <vt:lpstr>Antecedentes</vt:lpstr>
      <vt:lpstr>Antecedentes</vt:lpstr>
      <vt:lpstr>Antecedentes</vt:lpstr>
      <vt:lpstr>Antecedentes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Caracterización de los suelos a nivel comunal para su manejo y conservación con fines productivos</dc:title>
  <dc:creator>Seven</dc:creator>
  <cp:lastModifiedBy>Eleodoro Baldiviezo</cp:lastModifiedBy>
  <cp:revision>159</cp:revision>
  <dcterms:created xsi:type="dcterms:W3CDTF">2017-07-05T14:17:09Z</dcterms:created>
  <dcterms:modified xsi:type="dcterms:W3CDTF">2017-11-28T19:59:49Z</dcterms:modified>
</cp:coreProperties>
</file>