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72" r:id="rId4"/>
    <p:sldId id="265" r:id="rId5"/>
    <p:sldId id="283" r:id="rId6"/>
    <p:sldId id="285" r:id="rId7"/>
    <p:sldId id="281" r:id="rId8"/>
    <p:sldId id="287" r:id="rId9"/>
    <p:sldId id="260" r:id="rId10"/>
    <p:sldId id="289" r:id="rId11"/>
    <p:sldId id="269" r:id="rId12"/>
    <p:sldId id="290" r:id="rId13"/>
    <p:sldId id="291" r:id="rId14"/>
    <p:sldId id="292" r:id="rId15"/>
    <p:sldId id="256" r:id="rId16"/>
    <p:sldId id="271" r:id="rId17"/>
    <p:sldId id="288" r:id="rId18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3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teve:Documents:Work%20Folder:McKnight.Diversificacion:TA%20Quito%20data%20analysis%20meeting:Peru%20Mean%20Calcs%20+%20spiderweb%20plot%20pre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9309657928036E-2"/>
          <c:y val="3.9877300613496897E-2"/>
          <c:w val="0.89341541398234303"/>
          <c:h val="0.790608482108053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'ZM only'!$O$114</c:f>
              <c:strCache>
                <c:ptCount val="1"/>
                <c:pt idx="0">
                  <c:v>C en el Suelo</c:v>
                </c:pt>
              </c:strCache>
            </c:strRef>
          </c:tx>
          <c:spPr>
            <a:solidFill>
              <a:srgbClr val="80400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'ZM only'!$O$125:$O$132</c:f>
                <c:numCache>
                  <c:formatCode>General</c:formatCode>
                  <c:ptCount val="8"/>
                  <c:pt idx="0">
                    <c:v>4.498896392450014</c:v>
                  </c:pt>
                  <c:pt idx="1">
                    <c:v>11.79535167790079</c:v>
                  </c:pt>
                  <c:pt idx="2">
                    <c:v>5.4037600445474601</c:v>
                  </c:pt>
                  <c:pt idx="3">
                    <c:v>7.4398821115212099</c:v>
                  </c:pt>
                  <c:pt idx="4">
                    <c:v>4.0146859866530864</c:v>
                  </c:pt>
                  <c:pt idx="5">
                    <c:v>2.7014445473248769</c:v>
                  </c:pt>
                  <c:pt idx="6">
                    <c:v>3.935622895976941</c:v>
                  </c:pt>
                  <c:pt idx="7">
                    <c:v>3.4520332831257541</c:v>
                  </c:pt>
                </c:numCache>
              </c:numRef>
            </c:plus>
            <c:minus>
              <c:numRef>
                <c:f>'ZM only'!$O$125:$O$132</c:f>
                <c:numCache>
                  <c:formatCode>General</c:formatCode>
                  <c:ptCount val="8"/>
                  <c:pt idx="0">
                    <c:v>4.498896392450014</c:v>
                  </c:pt>
                  <c:pt idx="1">
                    <c:v>11.79535167790079</c:v>
                  </c:pt>
                  <c:pt idx="2">
                    <c:v>5.4037600445474601</c:v>
                  </c:pt>
                  <c:pt idx="3">
                    <c:v>7.4398821115212099</c:v>
                  </c:pt>
                  <c:pt idx="4">
                    <c:v>4.0146859866530864</c:v>
                  </c:pt>
                  <c:pt idx="5">
                    <c:v>2.7014445473248769</c:v>
                  </c:pt>
                  <c:pt idx="6">
                    <c:v>3.935622895976941</c:v>
                  </c:pt>
                  <c:pt idx="7">
                    <c:v>3.4520332831257541</c:v>
                  </c:pt>
                </c:numCache>
              </c:numRef>
            </c:minus>
          </c:errBars>
          <c:cat>
            <c:strRef>
              <c:f>'ZM only'!$J$115:$J$122</c:f>
              <c:strCache>
                <c:ptCount val="8"/>
                <c:pt idx="0">
                  <c:v>Eucalipto</c:v>
                </c:pt>
                <c:pt idx="1">
                  <c:v>Bosque Aliso</c:v>
                </c:pt>
                <c:pt idx="2">
                  <c:v>Bosque Mixto</c:v>
                </c:pt>
                <c:pt idx="3">
                  <c:v>Terreno Degradado</c:v>
                </c:pt>
                <c:pt idx="4">
                  <c:v>Pasto Permante</c:v>
                </c:pt>
                <c:pt idx="5">
                  <c:v>Papa+Cultivos (Sin Descanso)</c:v>
                </c:pt>
                <c:pt idx="6">
                  <c:v>Papa+Cultivos (Con Descanso)</c:v>
                </c:pt>
                <c:pt idx="7">
                  <c:v>Papa+Forrajes (Con Riego)</c:v>
                </c:pt>
              </c:strCache>
            </c:strRef>
          </c:cat>
          <c:val>
            <c:numRef>
              <c:f>'ZM only'!$O$115:$O$122</c:f>
              <c:numCache>
                <c:formatCode>0.0</c:formatCode>
                <c:ptCount val="8"/>
                <c:pt idx="0">
                  <c:v>67.52000000000001</c:v>
                </c:pt>
                <c:pt idx="1">
                  <c:v>79.10222222222221</c:v>
                </c:pt>
                <c:pt idx="2">
                  <c:v>71.948571428571441</c:v>
                </c:pt>
                <c:pt idx="3">
                  <c:v>28.2</c:v>
                </c:pt>
                <c:pt idx="4">
                  <c:v>44.184285714285707</c:v>
                </c:pt>
                <c:pt idx="5">
                  <c:v>33.499250000000004</c:v>
                </c:pt>
                <c:pt idx="6">
                  <c:v>41.495595238095241</c:v>
                </c:pt>
                <c:pt idx="7">
                  <c:v>56.163125000000001</c:v>
                </c:pt>
              </c:numCache>
            </c:numRef>
          </c:val>
        </c:ser>
        <c:ser>
          <c:idx val="1"/>
          <c:order val="1"/>
          <c:tx>
            <c:strRef>
              <c:f>'ZM only'!$P$114</c:f>
              <c:strCache>
                <c:ptCount val="1"/>
                <c:pt idx="0">
                  <c:v>C en Biomasa Aerea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'ZM only'!$P$125:$P$132</c:f>
                <c:numCache>
                  <c:formatCode>General</c:formatCode>
                  <c:ptCount val="8"/>
                  <c:pt idx="0">
                    <c:v>6.9041056122828453</c:v>
                  </c:pt>
                  <c:pt idx="1">
                    <c:v>6.4067109454765436</c:v>
                  </c:pt>
                  <c:pt idx="2">
                    <c:v>11.38354950816141</c:v>
                  </c:pt>
                  <c:pt idx="3">
                    <c:v>5.2712156364271699E-2</c:v>
                  </c:pt>
                  <c:pt idx="4">
                    <c:v>8.0983537421708898E-2</c:v>
                  </c:pt>
                  <c:pt idx="5">
                    <c:v>0.31725748759210798</c:v>
                  </c:pt>
                  <c:pt idx="6">
                    <c:v>0.33914735244725103</c:v>
                  </c:pt>
                  <c:pt idx="7">
                    <c:v>0.27942370091506902</c:v>
                  </c:pt>
                </c:numCache>
              </c:numRef>
            </c:plus>
            <c:minus>
              <c:numRef>
                <c:f>'ZM only'!$P$125:$P$132</c:f>
                <c:numCache>
                  <c:formatCode>General</c:formatCode>
                  <c:ptCount val="8"/>
                  <c:pt idx="0">
                    <c:v>6.9041056122828453</c:v>
                  </c:pt>
                  <c:pt idx="1">
                    <c:v>6.4067109454765436</c:v>
                  </c:pt>
                  <c:pt idx="2">
                    <c:v>11.38354950816141</c:v>
                  </c:pt>
                  <c:pt idx="3">
                    <c:v>5.2712156364271699E-2</c:v>
                  </c:pt>
                  <c:pt idx="4">
                    <c:v>8.0983537421708898E-2</c:v>
                  </c:pt>
                  <c:pt idx="5">
                    <c:v>0.31725748759210798</c:v>
                  </c:pt>
                  <c:pt idx="6">
                    <c:v>0.33914735244725103</c:v>
                  </c:pt>
                  <c:pt idx="7">
                    <c:v>0.27942370091506902</c:v>
                  </c:pt>
                </c:numCache>
              </c:numRef>
            </c:minus>
          </c:errBars>
          <c:cat>
            <c:strRef>
              <c:f>'ZM only'!$J$115:$J$122</c:f>
              <c:strCache>
                <c:ptCount val="8"/>
                <c:pt idx="0">
                  <c:v>Eucalipto</c:v>
                </c:pt>
                <c:pt idx="1">
                  <c:v>Bosque Aliso</c:v>
                </c:pt>
                <c:pt idx="2">
                  <c:v>Bosque Mixto</c:v>
                </c:pt>
                <c:pt idx="3">
                  <c:v>Terreno Degradado</c:v>
                </c:pt>
                <c:pt idx="4">
                  <c:v>Pasto Permante</c:v>
                </c:pt>
                <c:pt idx="5">
                  <c:v>Papa+Cultivos (Sin Descanso)</c:v>
                </c:pt>
                <c:pt idx="6">
                  <c:v>Papa+Cultivos (Con Descanso)</c:v>
                </c:pt>
                <c:pt idx="7">
                  <c:v>Papa+Forrajes (Con Riego)</c:v>
                </c:pt>
              </c:strCache>
            </c:strRef>
          </c:cat>
          <c:val>
            <c:numRef>
              <c:f>'ZM only'!$P$115:$P$122</c:f>
              <c:numCache>
                <c:formatCode>0.0</c:formatCode>
                <c:ptCount val="8"/>
                <c:pt idx="0">
                  <c:v>49.982222222222227</c:v>
                </c:pt>
                <c:pt idx="1">
                  <c:v>29.851111111111109</c:v>
                </c:pt>
                <c:pt idx="2">
                  <c:v>39.124285714285712</c:v>
                </c:pt>
                <c:pt idx="3">
                  <c:v>0.154285714285714</c:v>
                </c:pt>
                <c:pt idx="4">
                  <c:v>0.3</c:v>
                </c:pt>
                <c:pt idx="5">
                  <c:v>2.1381250000000001</c:v>
                </c:pt>
                <c:pt idx="6">
                  <c:v>1.2346428571428569</c:v>
                </c:pt>
                <c:pt idx="7">
                  <c:v>1.824583333333333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8420352"/>
        <c:axId val="588413280"/>
      </c:barChart>
      <c:catAx>
        <c:axId val="588420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s-PE"/>
          </a:p>
        </c:txPr>
        <c:crossAx val="588413280"/>
        <c:crosses val="autoZero"/>
        <c:auto val="1"/>
        <c:lblAlgn val="ctr"/>
        <c:lblOffset val="100"/>
        <c:noMultiLvlLbl val="0"/>
      </c:catAx>
      <c:valAx>
        <c:axId val="588413280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s-PE"/>
          </a:p>
        </c:txPr>
        <c:crossAx val="588420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392417615613958"/>
          <c:y val="0.176080533250175"/>
          <c:w val="0.39418745156756901"/>
          <c:h val="0.130633819287441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000" b="1" i="0"/>
          </a:pPr>
          <a:endParaRPr lang="es-PE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6573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4396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6599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5611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8724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78044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7103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11505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213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61373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4877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52011-E89B-4EE5-B2D4-1F469A5059CB}" type="datetimeFigureOut">
              <a:rPr lang="es-PE" smtClean="0"/>
              <a:t>29/11/2017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C4F65-09A6-4E22-8CFC-467B0B8C03C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2952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s://www.ncbi.nlm.nih.gov/pubmed/28117908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18249" y="1940943"/>
            <a:ext cx="9149751" cy="1569019"/>
          </a:xfrm>
        </p:spPr>
        <p:txBody>
          <a:bodyPr>
            <a:normAutofit fontScale="90000"/>
          </a:bodyPr>
          <a:lstStyle/>
          <a:p>
            <a:r>
              <a:rPr lang="es-PE" dirty="0" smtClean="0">
                <a:latin typeface="+mn-lt"/>
              </a:rPr>
              <a:t>VISION DE PAISAJE DESDE LA INVESTIGACION PARTICIPATIVA</a:t>
            </a:r>
            <a:endParaRPr lang="es-PE" dirty="0"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342094" y="4502989"/>
            <a:ext cx="3708774" cy="310386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s-PE" sz="2000" dirty="0" smtClean="0"/>
              <a:t>Quito, 29 de Noviembre de 2017</a:t>
            </a:r>
            <a:endParaRPr lang="es-PE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0014"/>
            <a:ext cx="2199736" cy="12750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737" y="1"/>
            <a:ext cx="2234240" cy="12567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77" y="0"/>
            <a:ext cx="2432649" cy="125676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625" y="0"/>
            <a:ext cx="2666933" cy="12550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559" y="0"/>
            <a:ext cx="2690527" cy="12594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61" y="4658182"/>
            <a:ext cx="2053277" cy="151736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6591" y="5357513"/>
            <a:ext cx="3602539" cy="922263"/>
          </a:xfrm>
          <a:prstGeom prst="rect">
            <a:avLst/>
          </a:prstGeom>
        </p:spPr>
      </p:pic>
      <p:sp>
        <p:nvSpPr>
          <p:cNvPr id="11" name="Subtítulo 2"/>
          <p:cNvSpPr txBox="1">
            <a:spLocks/>
          </p:cNvSpPr>
          <p:nvPr/>
        </p:nvSpPr>
        <p:spPr>
          <a:xfrm>
            <a:off x="1676400" y="3662363"/>
            <a:ext cx="9144000" cy="3917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dirty="0" smtClean="0"/>
              <a:t>INTEGRANDO ASPECTOS SOCIALES Y AMBIENTALES</a:t>
            </a:r>
            <a:endParaRPr lang="es-PE" dirty="0"/>
          </a:p>
        </p:txBody>
      </p:sp>
      <p:sp>
        <p:nvSpPr>
          <p:cNvPr id="12" name="CuadroTexto 11"/>
          <p:cNvSpPr txBox="1"/>
          <p:nvPr/>
        </p:nvSpPr>
        <p:spPr>
          <a:xfrm>
            <a:off x="120770" y="1492370"/>
            <a:ext cx="4874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smtClean="0"/>
              <a:t>“Diversificación de descansos y paisajes andinos”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544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96218" y="0"/>
            <a:ext cx="444835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/>
              <a:t>ZONA DE ESTUDIO</a:t>
            </a:r>
            <a:endParaRPr lang="es-PE" dirty="0"/>
          </a:p>
        </p:txBody>
      </p:sp>
      <p:pic>
        <p:nvPicPr>
          <p:cNvPr id="1026" name="Picture 2" descr="Resultado de imagen para mapa del pe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87" y="1268147"/>
            <a:ext cx="4221983" cy="558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lamada ovalada 1"/>
          <p:cNvSpPr/>
          <p:nvPr/>
        </p:nvSpPr>
        <p:spPr>
          <a:xfrm>
            <a:off x="5755341" y="1559859"/>
            <a:ext cx="5486399" cy="3012141"/>
          </a:xfrm>
          <a:prstGeom prst="wedgeEllipseCallout">
            <a:avLst>
              <a:gd name="adj1" fmla="val -106763"/>
              <a:gd name="adj2" fmla="val 59906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Comunidad Campesina de Quilcas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Distrito de Quilcas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Provincia de Huancayo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Región Junín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Altitud: De 3200 a 4500 m.s.n.m.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S 11,939 – W 75.259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Superficie: 7,858 ha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1764 ha. Zona  baja e intermedia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6094 ha. Zona alta</a:t>
            </a:r>
          </a:p>
          <a:p>
            <a:pPr algn="ctr"/>
            <a:r>
              <a:rPr lang="es-PE" sz="1600" dirty="0" smtClean="0">
                <a:solidFill>
                  <a:schemeClr val="tx1"/>
                </a:solidFill>
              </a:rPr>
              <a:t>Tenencia de tierra: Comunal e individual</a:t>
            </a:r>
            <a:endParaRPr lang="es-PE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23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1071" y="43950"/>
            <a:ext cx="10515600" cy="1325563"/>
          </a:xfrm>
        </p:spPr>
        <p:txBody>
          <a:bodyPr/>
          <a:lstStyle/>
          <a:p>
            <a:pPr algn="ctr"/>
            <a:r>
              <a:rPr lang="es-PE" dirty="0" smtClean="0">
                <a:solidFill>
                  <a:srgbClr val="002060"/>
                </a:solidFill>
              </a:rPr>
              <a:t>Caracterizando del paisaje de la CC de Quilcas</a:t>
            </a:r>
            <a:endParaRPr lang="es-PE" dirty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83" y="1369513"/>
            <a:ext cx="3714911" cy="27931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89" y="4531990"/>
            <a:ext cx="3528590" cy="220416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087" y="4453229"/>
            <a:ext cx="3660608" cy="24047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682" y="1372771"/>
            <a:ext cx="3966884" cy="28088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87" y="1372771"/>
            <a:ext cx="3406419" cy="278988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194" y="4531990"/>
            <a:ext cx="4081372" cy="232600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442037" y="4083897"/>
            <a:ext cx="1438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rgbClr val="002060"/>
                </a:solidFill>
              </a:rPr>
              <a:t>Zona baja</a:t>
            </a:r>
            <a:endParaRPr lang="es-PE" dirty="0">
              <a:solidFill>
                <a:srgbClr val="00206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820926" y="4172155"/>
            <a:ext cx="1896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rgbClr val="002060"/>
                </a:solidFill>
              </a:rPr>
              <a:t>Zona intermedia</a:t>
            </a:r>
            <a:endParaRPr lang="es-PE" dirty="0">
              <a:solidFill>
                <a:srgbClr val="00206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444947" y="6551485"/>
            <a:ext cx="132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rgbClr val="002060"/>
                </a:solidFill>
              </a:rPr>
              <a:t>Zona alta</a:t>
            </a:r>
            <a:endParaRPr lang="es-P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2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570" y="0"/>
            <a:ext cx="2009955" cy="12422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526" y="-1"/>
            <a:ext cx="1673524" cy="124220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108" y="0"/>
            <a:ext cx="1797104" cy="12422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632" y="0"/>
            <a:ext cx="2202545" cy="12422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949570" cy="124220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514" y="0"/>
            <a:ext cx="1919244" cy="124220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734767" y="1972742"/>
            <a:ext cx="110159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/>
              <a:t>OBJETIVO:</a:t>
            </a:r>
          </a:p>
          <a:p>
            <a:r>
              <a:rPr lang="es-ES" sz="2400" dirty="0" smtClean="0">
                <a:cs typeface="Arial" panose="020B0604020202020204" pitchFamily="34" charset="0"/>
              </a:rPr>
              <a:t>Entender la contribución ecológica y económica de componente espaciales en finca y paisajes. Evaluar los servicios ecosistémicos aportados por diferentes usos de la tierra en la Comunidad Campesina de Quilcas.</a:t>
            </a:r>
          </a:p>
          <a:p>
            <a:endParaRPr lang="es-ES" sz="2400" dirty="0">
              <a:cs typeface="Arial" panose="020B0604020202020204" pitchFamily="34" charset="0"/>
            </a:endParaRPr>
          </a:p>
          <a:p>
            <a:r>
              <a:rPr lang="es-ES" sz="2400" b="1" dirty="0" smtClean="0">
                <a:cs typeface="Arial" panose="020B0604020202020204" pitchFamily="34" charset="0"/>
              </a:rPr>
              <a:t>Objetivos específicos:</a:t>
            </a:r>
          </a:p>
          <a:p>
            <a:pPr marL="515938" lvl="1" indent="-398463">
              <a:buFont typeface="Arial" pitchFamily="34" charset="0"/>
              <a:buChar char="•"/>
            </a:pPr>
            <a:r>
              <a:rPr lang="es-ES" sz="2400" dirty="0" smtClean="0">
                <a:cs typeface="Arial" panose="020B0604020202020204" pitchFamily="34" charset="0"/>
              </a:rPr>
              <a:t>Determinar los componente mas importantes</a:t>
            </a:r>
          </a:p>
          <a:p>
            <a:pPr marL="515938" lvl="1" indent="-398463">
              <a:buFont typeface="Arial" pitchFamily="34" charset="0"/>
              <a:buChar char="•"/>
            </a:pPr>
            <a:r>
              <a:rPr lang="es-ES" sz="2400" dirty="0" smtClean="0">
                <a:cs typeface="Arial" panose="020B0604020202020204" pitchFamily="34" charset="0"/>
              </a:rPr>
              <a:t>Hacer un inventario de los servicios ecosistémicos, biodiversidad y contribución económica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91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18565" y="847165"/>
            <a:ext cx="106231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/>
          </a:p>
          <a:p>
            <a:pPr algn="ctr"/>
            <a:r>
              <a:rPr lang="es-PE" sz="2000" dirty="0" smtClean="0"/>
              <a:t>Los diferentes usos de suelo, los factores socioeconómicos y el arreglo del paisaje tienen un impacto que se pude mejorar en la provisión de servicios ecosistémicos?  </a:t>
            </a:r>
            <a:endParaRPr lang="es-PE" sz="2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264024" y="349624"/>
            <a:ext cx="7584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>
                <a:solidFill>
                  <a:srgbClr val="002060"/>
                </a:solidFill>
              </a:rPr>
              <a:t>PREGUNTA DE INVESTIGACIÓN</a:t>
            </a:r>
            <a:endParaRPr lang="es-PE" sz="2400" b="1" dirty="0">
              <a:solidFill>
                <a:srgbClr val="00206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75781" y="3165894"/>
            <a:ext cx="947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smtClean="0"/>
              <a:t>Paisaje: </a:t>
            </a:r>
            <a:endParaRPr lang="es-PE" dirty="0"/>
          </a:p>
        </p:txBody>
      </p:sp>
      <p:sp>
        <p:nvSpPr>
          <p:cNvPr id="5" name="CuadroTexto 4"/>
          <p:cNvSpPr txBox="1"/>
          <p:nvPr/>
        </p:nvSpPr>
        <p:spPr>
          <a:xfrm>
            <a:off x="254976" y="5776548"/>
            <a:ext cx="11315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/>
              <a:t>Servicios ecosistémicos</a:t>
            </a:r>
            <a:r>
              <a:rPr lang="es-PE" dirty="0" smtClean="0"/>
              <a:t>: Definimos como los bienes </a:t>
            </a:r>
            <a:r>
              <a:rPr lang="es-PE" dirty="0"/>
              <a:t>o</a:t>
            </a:r>
            <a:r>
              <a:rPr lang="es-PE" dirty="0" smtClean="0"/>
              <a:t> servicios que los ecosistemas proveen a los seres humanos,</a:t>
            </a:r>
          </a:p>
          <a:p>
            <a:r>
              <a:rPr lang="es-PE" dirty="0" smtClean="0"/>
              <a:t>Apoyan a la productividad agrícola y la provisión de otros recursos importantes. A veces decimos: “lo que el suelo y la naturaleza proveen”</a:t>
            </a:r>
            <a:endParaRPr lang="es-PE" dirty="0"/>
          </a:p>
        </p:txBody>
      </p:sp>
      <p:pic>
        <p:nvPicPr>
          <p:cNvPr id="7" name="Picture 2" descr="C:\Users\sjfonte\Documents\Work Folder\CIAT\McKnight.Inception Phase\Workshop Notes and Planning\fotos de Fredy Almendras\DSC0152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76776" y="1842677"/>
            <a:ext cx="7021903" cy="385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3890513" y="2587925"/>
            <a:ext cx="1328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rgbClr val="FF0000"/>
                </a:solidFill>
              </a:rPr>
              <a:t>Bosques de eucaliptos</a:t>
            </a:r>
            <a:endParaRPr lang="es-PE" dirty="0">
              <a:solidFill>
                <a:srgbClr val="FF000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875253" y="4287328"/>
            <a:ext cx="153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rgbClr val="FF0000"/>
                </a:solidFill>
              </a:rPr>
              <a:t>Cultivos</a:t>
            </a:r>
            <a:endParaRPr lang="es-PE" dirty="0">
              <a:solidFill>
                <a:srgbClr val="FF0000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126082" y="3266567"/>
            <a:ext cx="1621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rgbClr val="FF0000"/>
                </a:solidFill>
              </a:rPr>
              <a:t>Aliso en borde</a:t>
            </a:r>
            <a:endParaRPr lang="es-PE" dirty="0">
              <a:solidFill>
                <a:srgbClr val="FF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877246" y="3398808"/>
            <a:ext cx="1809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rgbClr val="FF0000"/>
                </a:solidFill>
              </a:rPr>
              <a:t>Pastos naturales</a:t>
            </a:r>
            <a:endParaRPr lang="es-PE" dirty="0">
              <a:solidFill>
                <a:srgbClr val="FF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865298" y="3840458"/>
            <a:ext cx="176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rgbClr val="FF0000"/>
                </a:solidFill>
              </a:rPr>
              <a:t>Cultivo</a:t>
            </a:r>
            <a:r>
              <a:rPr lang="es-PE" dirty="0" smtClean="0"/>
              <a:t> </a:t>
            </a:r>
            <a:r>
              <a:rPr lang="es-PE" dirty="0" smtClean="0">
                <a:solidFill>
                  <a:srgbClr val="FF0000"/>
                </a:solidFill>
              </a:rPr>
              <a:t>con riego</a:t>
            </a:r>
            <a:endParaRPr lang="es-P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97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390845" y="1891218"/>
            <a:ext cx="2743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QUE HICIMOS</a:t>
            </a:r>
            <a:endParaRPr lang="es-PE" sz="3200" b="1" dirty="0">
              <a:solidFill>
                <a:srgbClr val="00206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955828" y="3298681"/>
            <a:ext cx="381106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 smtClean="0"/>
              <a:t>Identificación de usos relevantes y mapeo participativo con la comunidad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 smtClean="0"/>
              <a:t>Digitación de los polígonos en QGIS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 smtClean="0"/>
              <a:t>Ubicación de los puntos de muestreo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 smtClean="0"/>
              <a:t>Muestreo intensivo en campo por </a:t>
            </a:r>
            <a:r>
              <a:rPr lang="es-PE" sz="2000" dirty="0" err="1" smtClean="0"/>
              <a:t>componenetes</a:t>
            </a:r>
            <a:r>
              <a:rPr lang="es-PE" sz="2000" dirty="0" smtClean="0"/>
              <a:t> y procesamiento de datos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9211" y="0"/>
            <a:ext cx="4152118" cy="3077317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8232" y="-13447"/>
            <a:ext cx="4159758" cy="2638359"/>
          </a:xfrm>
          <a:prstGeom prst="rect">
            <a:avLst/>
          </a:prstGeom>
        </p:spPr>
      </p:pic>
      <p:pic>
        <p:nvPicPr>
          <p:cNvPr id="9" name="Picture 2" descr="E:\Yanapai\Corte 30-04-14\Casacancha lote 1 y 2\Nueva carpeta\P1050585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01000" y="3077318"/>
            <a:ext cx="4104973" cy="3780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51114"/>
            <a:ext cx="3893506" cy="400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3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s-BO" sz="3600" b="1" dirty="0">
                <a:solidFill>
                  <a:srgbClr val="002060"/>
                </a:solidFill>
              </a:rPr>
              <a:t>Muestreo en Campo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7907" y="815788"/>
            <a:ext cx="783291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spcAft>
                <a:spcPts val="1200"/>
              </a:spcAft>
            </a:pPr>
            <a:r>
              <a:rPr lang="es-PE" sz="2800" b="1" dirty="0"/>
              <a:t>Variables/Serivicios Evaluados:</a:t>
            </a:r>
          </a:p>
          <a:p>
            <a:pPr marL="341313" indent="-285750" fontAlgn="t">
              <a:spcAft>
                <a:spcPts val="1200"/>
              </a:spcAft>
              <a:buFont typeface="Arial"/>
              <a:buChar char="•"/>
            </a:pPr>
            <a:r>
              <a:rPr lang="es-PE" sz="2800" dirty="0"/>
              <a:t>Datos generales (pendiente, altura, etc.)</a:t>
            </a:r>
          </a:p>
          <a:p>
            <a:pPr marL="341313" indent="-285750" fontAlgn="t">
              <a:spcAft>
                <a:spcPts val="1200"/>
              </a:spcAft>
              <a:buFont typeface="Arial"/>
              <a:buChar char="•"/>
            </a:pPr>
            <a:r>
              <a:rPr lang="es-PE" sz="2800" dirty="0"/>
              <a:t>Fertilidad de suelos (P, K, materia orgánica)</a:t>
            </a:r>
          </a:p>
          <a:p>
            <a:pPr marL="341313" indent="-285750" fontAlgn="t">
              <a:spcAft>
                <a:spcPts val="1200"/>
              </a:spcAft>
              <a:buFont typeface="Arial"/>
              <a:buChar char="•"/>
            </a:pPr>
            <a:r>
              <a:rPr lang="es-PE" sz="2800" dirty="0"/>
              <a:t>Diversidad y actividad biológica de suelos (macrofauna)</a:t>
            </a:r>
          </a:p>
          <a:p>
            <a:pPr marL="341313" indent="-285750" fontAlgn="t">
              <a:spcAft>
                <a:spcPts val="1200"/>
              </a:spcAft>
              <a:buFont typeface="Arial"/>
              <a:buChar char="•"/>
            </a:pPr>
            <a:r>
              <a:rPr lang="es-PE" sz="2800" dirty="0"/>
              <a:t>Diversidad vegetación baja</a:t>
            </a:r>
          </a:p>
          <a:p>
            <a:pPr marL="341313" indent="-285750" fontAlgn="t">
              <a:spcAft>
                <a:spcPts val="1200"/>
              </a:spcAft>
              <a:buFont typeface="Arial"/>
              <a:buChar char="•"/>
            </a:pPr>
            <a:r>
              <a:rPr lang="es-PE" sz="2800" dirty="0"/>
              <a:t>Control de erosión (cobertura, Infiltración de agua y compactación)</a:t>
            </a:r>
          </a:p>
          <a:p>
            <a:pPr marL="341313" indent="-285750" fontAlgn="t">
              <a:spcAft>
                <a:spcPts val="1200"/>
              </a:spcAft>
              <a:buFont typeface="Arial"/>
              <a:buChar char="•"/>
            </a:pPr>
            <a:r>
              <a:rPr lang="es-PE" sz="2800" dirty="0"/>
              <a:t>Almacenamiento de C (suelos y biomasa aérea)</a:t>
            </a:r>
          </a:p>
          <a:p>
            <a:pPr marL="341313" indent="-285750" fontAlgn="t">
              <a:spcAft>
                <a:spcPts val="1200"/>
              </a:spcAft>
              <a:buFont typeface="Arial"/>
              <a:buChar char="•"/>
            </a:pPr>
            <a:r>
              <a:rPr lang="es-PE" sz="2800" dirty="0"/>
              <a:t>Producción de cultivos, pastos etc. (valor económica)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31" y="317191"/>
            <a:ext cx="3419157" cy="2326341"/>
          </a:xfrm>
        </p:spPr>
      </p:pic>
      <p:pic>
        <p:nvPicPr>
          <p:cNvPr id="5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3586" y="2643533"/>
            <a:ext cx="1095571" cy="1991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35352"/>
            <a:ext cx="2323586" cy="1991218"/>
          </a:xfrm>
          <a:prstGeom prst="rect">
            <a:avLst/>
          </a:prstGeom>
        </p:spPr>
      </p:pic>
      <p:pic>
        <p:nvPicPr>
          <p:cNvPr id="8" name="Picture 5" descr="100_1359"/>
          <p:cNvPicPr>
            <a:picLocks noChangeAspect="1" noChangeArrowheads="1"/>
          </p:cNvPicPr>
          <p:nvPr/>
        </p:nvPicPr>
        <p:blipFill>
          <a:blip r:embed="rId5" cstate="email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52681"/>
            <a:ext cx="1721224" cy="194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9648" y="4652682"/>
            <a:ext cx="1759509" cy="1962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87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209690" y="1804954"/>
            <a:ext cx="2734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QUE HICIMOS</a:t>
            </a:r>
            <a:endParaRPr lang="es-PE" sz="3200" b="1" dirty="0">
              <a:solidFill>
                <a:srgbClr val="00206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141526" y="2891793"/>
            <a:ext cx="32543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Interpretación de datos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Presentación de resultados a la comunidad – distrito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Presentación de resultados a </a:t>
            </a:r>
            <a:r>
              <a:rPr lang="es-PE" dirty="0" smtClean="0"/>
              <a:t>nivel de autoridades y a nivel académico  de la región</a:t>
            </a:r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Publicación de resultados.</a:t>
            </a:r>
          </a:p>
        </p:txBody>
      </p:sp>
      <p:graphicFrame>
        <p:nvGraphicFramePr>
          <p:cNvPr id="11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697313"/>
              </p:ext>
            </p:extLst>
          </p:nvPr>
        </p:nvGraphicFramePr>
        <p:xfrm>
          <a:off x="53621" y="573406"/>
          <a:ext cx="3654576" cy="263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806824" y="282389"/>
            <a:ext cx="2017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 smtClean="0"/>
              <a:t>Almacenamiento de carbono</a:t>
            </a:r>
            <a:endParaRPr lang="es-PE" sz="12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32" y="282389"/>
            <a:ext cx="4638941" cy="260940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1" y="4061012"/>
            <a:ext cx="4067105" cy="27969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88" y="3792877"/>
            <a:ext cx="4276762" cy="296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30725" y="1268084"/>
            <a:ext cx="8686800" cy="879894"/>
          </a:xfrm>
        </p:spPr>
        <p:txBody>
          <a:bodyPr>
            <a:normAutofit fontScale="90000"/>
          </a:bodyPr>
          <a:lstStyle/>
          <a:p>
            <a:r>
              <a:rPr lang="es-PE" dirty="0"/>
              <a:t/>
            </a:r>
            <a:br>
              <a:rPr lang="es-PE" dirty="0"/>
            </a:br>
            <a:r>
              <a:rPr lang="es-PE" dirty="0"/>
              <a:t>SERVICIOS ECOSISTEMICOS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2648309"/>
            <a:ext cx="9144000" cy="4045789"/>
          </a:xfrm>
        </p:spPr>
        <p:txBody>
          <a:bodyPr>
            <a:normAutofit fontScale="55000" lnSpcReduction="20000"/>
          </a:bodyPr>
          <a:lstStyle/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endParaRPr lang="es-PE" sz="2800" dirty="0" smtClean="0"/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r>
              <a:rPr lang="es-PE" sz="4400" dirty="0"/>
              <a:t>Provee alimentos para las plantas y </a:t>
            </a:r>
            <a:r>
              <a:rPr lang="es-PE" sz="4400" dirty="0" smtClean="0"/>
              <a:t>cultivos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endParaRPr lang="es-PE" sz="4400" dirty="0" smtClean="0"/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r>
              <a:rPr lang="es-PE" sz="4400" dirty="0" smtClean="0"/>
              <a:t>Control de la erosión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endParaRPr lang="es-PE" sz="4400" dirty="0" smtClean="0"/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r>
              <a:rPr lang="es-PE" sz="4400" dirty="0" smtClean="0"/>
              <a:t>Almacenamiento de carbono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endParaRPr lang="es-PE" sz="4400" dirty="0" smtClean="0"/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r>
              <a:rPr lang="es-PE" sz="4400" dirty="0" smtClean="0"/>
              <a:t>Control de cambio climático y disminución de riesgo</a:t>
            </a:r>
          </a:p>
          <a:p>
            <a:pPr lvl="1" algn="just">
              <a:defRPr/>
            </a:pPr>
            <a:endParaRPr lang="es-PE" sz="4400" dirty="0" smtClean="0"/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r>
              <a:rPr lang="es-PE" sz="4400" dirty="0" smtClean="0"/>
              <a:t>Hogar de la macro fauna.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endParaRPr lang="es-PE" sz="4400" dirty="0"/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r>
              <a:rPr lang="es-PE" sz="4400" dirty="0" smtClean="0"/>
              <a:t>Conservación de la Biodiversidad Biológica</a:t>
            </a:r>
            <a:endParaRPr lang="es-PE" sz="4400" dirty="0"/>
          </a:p>
          <a:p>
            <a:pPr marL="800100" lvl="1" indent="-342900" algn="just">
              <a:buFont typeface="Wingdings" panose="05000000000000000000" pitchFamily="2" charset="2"/>
              <a:buChar char="§"/>
              <a:defRPr/>
            </a:pPr>
            <a:endParaRPr lang="es-ES" sz="4400" dirty="0"/>
          </a:p>
          <a:p>
            <a:pPr lvl="1" algn="just">
              <a:defRPr/>
            </a:pPr>
            <a:endParaRPr lang="es-ES" sz="3400" dirty="0"/>
          </a:p>
          <a:p>
            <a:endParaRPr lang="es-P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59" y="0"/>
            <a:ext cx="2056524" cy="115679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83" y="0"/>
            <a:ext cx="2059349" cy="115679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406" y="-8199"/>
            <a:ext cx="2073945" cy="116499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930" y="-1"/>
            <a:ext cx="2059349" cy="115679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412" y="0"/>
            <a:ext cx="2637724" cy="11715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6" t="12075" r="42206" b="15472"/>
          <a:stretch/>
        </p:blipFill>
        <p:spPr>
          <a:xfrm>
            <a:off x="509954" y="-8200"/>
            <a:ext cx="1362808" cy="116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7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554941" y="470647"/>
            <a:ext cx="6279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Resultados Alcanzados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12693" y="1196788"/>
            <a:ext cx="1054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 smtClean="0"/>
              <a:t>Los servicios ecosistémicos </a:t>
            </a:r>
            <a:r>
              <a:rPr lang="es-ES" sz="2400" dirty="0" smtClean="0">
                <a:cs typeface="Arial" panose="020B0604020202020204" pitchFamily="34" charset="0"/>
              </a:rPr>
              <a:t>se </a:t>
            </a:r>
            <a:r>
              <a:rPr lang="es-ES" sz="2400" dirty="0">
                <a:cs typeface="Arial" panose="020B0604020202020204" pitchFamily="34" charset="0"/>
              </a:rPr>
              <a:t>realizan en escalas distintas y cada uno </a:t>
            </a:r>
            <a:r>
              <a:rPr lang="es-ES" sz="2400" dirty="0" smtClean="0">
                <a:cs typeface="Arial" panose="020B0604020202020204" pitchFamily="34" charset="0"/>
              </a:rPr>
              <a:t>beneficia </a:t>
            </a:r>
            <a:r>
              <a:rPr lang="es-ES" sz="2400" dirty="0">
                <a:cs typeface="Arial" panose="020B0604020202020204" pitchFamily="34" charset="0"/>
              </a:rPr>
              <a:t>a públicos diferentes</a:t>
            </a:r>
            <a:endParaRPr lang="es-PE" sz="2400" dirty="0"/>
          </a:p>
        </p:txBody>
      </p:sp>
      <p:sp>
        <p:nvSpPr>
          <p:cNvPr id="7" name="TextBox 84"/>
          <p:cNvSpPr txBox="1"/>
          <p:nvPr/>
        </p:nvSpPr>
        <p:spPr>
          <a:xfrm>
            <a:off x="4106174" y="2424022"/>
            <a:ext cx="688007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/>
              <a:t>Así tenemos que:</a:t>
            </a:r>
          </a:p>
          <a:p>
            <a:endParaRPr lang="es-BO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400" dirty="0" smtClean="0"/>
              <a:t>La provisión de agua y nutrientes al cultivo, beneficia al productor o la familia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400" dirty="0" smtClean="0"/>
              <a:t>El control </a:t>
            </a:r>
            <a:r>
              <a:rPr lang="es-BO" sz="2400" dirty="0"/>
              <a:t>de erosión, </a:t>
            </a:r>
            <a:r>
              <a:rPr lang="es-BO" sz="2400" dirty="0" smtClean="0"/>
              <a:t>provisión </a:t>
            </a:r>
            <a:r>
              <a:rPr lang="es-BO" sz="2400" dirty="0"/>
              <a:t>de leña, biocontrol (de plagas), </a:t>
            </a:r>
            <a:r>
              <a:rPr lang="es-BO" sz="2400" dirty="0" smtClean="0"/>
              <a:t>beneficia </a:t>
            </a:r>
            <a:r>
              <a:rPr lang="es-BO" sz="2400" dirty="0"/>
              <a:t>a la </a:t>
            </a:r>
            <a:r>
              <a:rPr lang="es-BO" sz="2400" dirty="0" smtClean="0"/>
              <a:t>comunidad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400" dirty="0" smtClean="0"/>
              <a:t>El mantener </a:t>
            </a:r>
            <a:r>
              <a:rPr lang="es-BO" sz="2400" dirty="0"/>
              <a:t>flujo y calidad de agua, </a:t>
            </a:r>
            <a:r>
              <a:rPr lang="es-BO" sz="2400" dirty="0" smtClean="0"/>
              <a:t>beneficia a </a:t>
            </a:r>
            <a:r>
              <a:rPr lang="es-BO" sz="2400" dirty="0"/>
              <a:t>la región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400" dirty="0" smtClean="0"/>
              <a:t>La regulación </a:t>
            </a:r>
            <a:r>
              <a:rPr lang="es-BO" sz="2400" dirty="0"/>
              <a:t>climática, </a:t>
            </a:r>
            <a:r>
              <a:rPr lang="es-BO" sz="2400" dirty="0" smtClean="0"/>
              <a:t>tiene un impacto global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400" dirty="0" smtClean="0"/>
              <a:t>Almacenamiento de carbono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400" dirty="0" smtClean="0"/>
              <a:t>Belleza paisajística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BO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1" b="17052"/>
          <a:stretch/>
        </p:blipFill>
        <p:spPr>
          <a:xfrm>
            <a:off x="450225" y="2230705"/>
            <a:ext cx="3413007" cy="410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4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275" y="3280874"/>
            <a:ext cx="2874368" cy="357712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47313" y="714143"/>
            <a:ext cx="36062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/>
              <a:t>VARONES: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Preferencia por los temas de bosques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Agua,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suelos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Temas integrales de la comunidad</a:t>
            </a:r>
          </a:p>
          <a:p>
            <a:r>
              <a:rPr lang="es-PE" b="1" dirty="0" smtClean="0"/>
              <a:t>MUJERES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Manejo de nuevos cultivos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Alimentación sana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Animales menores.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Temas individuales.</a:t>
            </a:r>
            <a:endParaRPr lang="es-PE" dirty="0"/>
          </a:p>
        </p:txBody>
      </p:sp>
      <p:sp>
        <p:nvSpPr>
          <p:cNvPr id="3" name="CuadroTexto 2"/>
          <p:cNvSpPr txBox="1"/>
          <p:nvPr/>
        </p:nvSpPr>
        <p:spPr>
          <a:xfrm>
            <a:off x="1268083" y="4416725"/>
            <a:ext cx="52958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/>
              <a:t>PUNTOS DE CONVERGENCIA.</a:t>
            </a:r>
          </a:p>
          <a:p>
            <a:r>
              <a:rPr lang="es-PE" dirty="0" smtClean="0"/>
              <a:t>Mayor área de  pastos cultivados - Forraje</a:t>
            </a:r>
          </a:p>
          <a:p>
            <a:r>
              <a:rPr lang="es-PE" dirty="0" smtClean="0"/>
              <a:t>Aumento del área bajo riego</a:t>
            </a:r>
          </a:p>
          <a:p>
            <a:r>
              <a:rPr lang="es-PE" dirty="0" smtClean="0"/>
              <a:t>Cambios en la asignación del uso de la tierra</a:t>
            </a:r>
          </a:p>
          <a:p>
            <a:r>
              <a:rPr lang="es-PE" dirty="0" smtClean="0"/>
              <a:t>Optimizar los </a:t>
            </a:r>
            <a:r>
              <a:rPr lang="es-PE" dirty="0" err="1" smtClean="0"/>
              <a:t>SEs</a:t>
            </a:r>
            <a:r>
              <a:rPr lang="es-PE" dirty="0" smtClean="0"/>
              <a:t> en el mejoramiento de la calidad de vida.</a:t>
            </a:r>
          </a:p>
          <a:p>
            <a:r>
              <a:rPr lang="es-PE" dirty="0" smtClean="0"/>
              <a:t>Generación de igualdad de oportunidades</a:t>
            </a:r>
          </a:p>
          <a:p>
            <a:r>
              <a:rPr lang="es-PE" dirty="0" smtClean="0"/>
              <a:t>Asegurar una alimentación local sana.</a:t>
            </a:r>
          </a:p>
          <a:p>
            <a:r>
              <a:rPr lang="es-PE" dirty="0" smtClean="0"/>
              <a:t>Fortalecer las capacidades individuales y colectivas.</a:t>
            </a:r>
            <a:endParaRPr lang="es-P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806" y="714143"/>
            <a:ext cx="4380014" cy="246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4"/>
          <p:cNvSpPr txBox="1"/>
          <p:nvPr/>
        </p:nvSpPr>
        <p:spPr>
          <a:xfrm>
            <a:off x="1111045" y="1986116"/>
            <a:ext cx="94684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dirty="0"/>
              <a:t>Herramientas, métodos, enfoque generados </a:t>
            </a:r>
          </a:p>
          <a:p>
            <a:r>
              <a:rPr lang="es-PE" sz="2800" dirty="0" smtClean="0"/>
              <a:t>Devolución </a:t>
            </a:r>
            <a:r>
              <a:rPr lang="es-PE" sz="2800" dirty="0"/>
              <a:t>de resultados por actores: comunal, distrital, regional</a:t>
            </a:r>
            <a:r>
              <a:rPr lang="es-PE" sz="2800" dirty="0" smtClean="0"/>
              <a:t>.</a:t>
            </a:r>
          </a:p>
          <a:p>
            <a:r>
              <a:rPr lang="es-PE" sz="2800" dirty="0" smtClean="0"/>
              <a:t>Plataforma Regional de suelos</a:t>
            </a:r>
          </a:p>
          <a:p>
            <a:r>
              <a:rPr lang="es-PE" sz="2800" dirty="0" smtClean="0"/>
              <a:t>Gobierno Regional:</a:t>
            </a:r>
          </a:p>
          <a:p>
            <a:r>
              <a:rPr lang="es-PE" sz="2800" dirty="0" smtClean="0"/>
              <a:t>.</a:t>
            </a:r>
            <a:endParaRPr lang="es-P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BO" sz="2400" dirty="0"/>
          </a:p>
          <a:p>
            <a:endParaRPr lang="es-PE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6" y="0"/>
            <a:ext cx="2700068" cy="15187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54" y="0"/>
            <a:ext cx="2700067" cy="15187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521" y="0"/>
            <a:ext cx="2703776" cy="15187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588" y="80577"/>
            <a:ext cx="2556819" cy="1438211"/>
          </a:xfrm>
          <a:prstGeom prst="rect">
            <a:avLst/>
          </a:prstGeom>
        </p:spPr>
      </p:pic>
      <p:pic>
        <p:nvPicPr>
          <p:cNvPr id="8" name="Marcador de contenido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3612"/>
            <a:ext cx="4079888" cy="2294388"/>
          </a:xfrm>
          <a:prstGeom prst="rect">
            <a:avLst/>
          </a:prstGeom>
        </p:spPr>
      </p:pic>
      <p:pic>
        <p:nvPicPr>
          <p:cNvPr id="9" name="Marcador de contenido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62" y="4523418"/>
            <a:ext cx="3125638" cy="233458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268360" y="1518788"/>
            <a:ext cx="4702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b="1" dirty="0" smtClean="0"/>
              <a:t>Compartir Información: </a:t>
            </a:r>
            <a:endParaRPr lang="es-PE" sz="3200" b="1" dirty="0"/>
          </a:p>
        </p:txBody>
      </p:sp>
      <p:pic>
        <p:nvPicPr>
          <p:cNvPr id="11" name="Marcador de contenido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1"/>
          <a:stretch/>
        </p:blipFill>
        <p:spPr>
          <a:xfrm>
            <a:off x="5024284" y="4621160"/>
            <a:ext cx="3171481" cy="223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7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716656" y="1242204"/>
            <a:ext cx="96326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 smtClean="0"/>
          </a:p>
          <a:p>
            <a:r>
              <a:rPr lang="es-PE" dirty="0" smtClean="0"/>
              <a:t>GOBIERNO REGIONAL DE JUNIN, Gerencia Regional de Recursos Naturales y Gestión del Medio Ambiente.</a:t>
            </a:r>
          </a:p>
          <a:p>
            <a:r>
              <a:rPr lang="es-PE" dirty="0" smtClean="0"/>
              <a:t>Mesas Técnicas: Diversidad Biológica, Educación Ambiental, Cambio Climático</a:t>
            </a:r>
          </a:p>
          <a:p>
            <a:r>
              <a:rPr lang="es-PE" dirty="0" smtClean="0"/>
              <a:t>PLAN MAESTRO DEL AREA DE CONSERVACION REGIONAL HUAYTAPALLANA</a:t>
            </a:r>
          </a:p>
          <a:p>
            <a:r>
              <a:rPr lang="es-PE" dirty="0" smtClean="0"/>
              <a:t>CENTRAL:</a:t>
            </a:r>
          </a:p>
          <a:p>
            <a:r>
              <a:rPr lang="es-PE" dirty="0" smtClean="0"/>
              <a:t>MINISTERIO DEL AMBIENTE CREACION DE RESERVAS</a:t>
            </a:r>
          </a:p>
          <a:p>
            <a:r>
              <a:rPr lang="es-PE" dirty="0" smtClean="0"/>
              <a:t>Desarrollo estratégico de los recursos Naturales: Diversificación </a:t>
            </a:r>
            <a:r>
              <a:rPr lang="es-PE" dirty="0" err="1" smtClean="0"/>
              <a:t>Biologica</a:t>
            </a:r>
            <a:r>
              <a:rPr lang="es-PE" dirty="0" smtClean="0"/>
              <a:t> y Plan de Ordenamiento Territorial.</a:t>
            </a:r>
            <a:endParaRPr lang="es-P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976" y="3642983"/>
            <a:ext cx="4312024" cy="321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0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097" y="4764230"/>
            <a:ext cx="4925994" cy="276707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692601" y="290045"/>
            <a:ext cx="4225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>
                <a:solidFill>
                  <a:srgbClr val="002060"/>
                </a:solidFill>
              </a:rPr>
              <a:t>Utilidad del estudio</a:t>
            </a:r>
            <a:endParaRPr lang="es-PE" sz="2400" b="1" dirty="0">
              <a:solidFill>
                <a:srgbClr val="00206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38354" y="891972"/>
            <a:ext cx="83577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 A partir de la interrogantes: Qué, para que y porque? </a:t>
            </a:r>
          </a:p>
          <a:p>
            <a:endParaRPr lang="es-PE" dirty="0" smtClean="0"/>
          </a:p>
          <a:p>
            <a:r>
              <a:rPr lang="es-PE" dirty="0" smtClean="0"/>
              <a:t>Los agricultores y agricultoras de Quilcas comprendieron la importancia de los servicios ecosistémicos que brinda el paisaje.</a:t>
            </a:r>
          </a:p>
          <a:p>
            <a:r>
              <a:rPr lang="es-PE" dirty="0" smtClean="0"/>
              <a:t>Los mapas se convirtieron en una herramienta de gestión agroecológica porque les permite identificar potencialidades y limitaciones de los diferentes usos sectoriales de los terrenos.</a:t>
            </a:r>
          </a:p>
          <a:p>
            <a:r>
              <a:rPr lang="es-PE" dirty="0" smtClean="0"/>
              <a:t>Los comuneros acordaron futuras acciones de acuerdo con la situación actual presentada en el mapa y su visión de cambios esperados.</a:t>
            </a:r>
          </a:p>
          <a:p>
            <a:r>
              <a:rPr lang="es-PE" dirty="0" smtClean="0"/>
              <a:t>Un tema fuerte es la conservación de los recursos naturales suelo, agua y bosques que les permite priorizar e identificar potenciales  áreas para la reforestación, almacenamiento de agua y recuperación de la fertilidad de los suelos, cobertura vegetal de terrenos eriazos </a:t>
            </a:r>
          </a:p>
          <a:p>
            <a:endParaRPr lang="es-PE" dirty="0" smtClean="0"/>
          </a:p>
          <a:p>
            <a:endParaRPr lang="es-P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189" y="0"/>
            <a:ext cx="3132811" cy="17597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" y="4736978"/>
            <a:ext cx="5016137" cy="282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7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4" r="10219" b="8443"/>
          <a:stretch/>
        </p:blipFill>
        <p:spPr>
          <a:xfrm>
            <a:off x="4415509" y="3756188"/>
            <a:ext cx="3405169" cy="23017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723" y="0"/>
            <a:ext cx="3786619" cy="23059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37"/>
          <a:stretch/>
        </p:blipFill>
        <p:spPr>
          <a:xfrm>
            <a:off x="8222259" y="-1"/>
            <a:ext cx="3625088" cy="23059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" y="3901059"/>
            <a:ext cx="3834384" cy="215684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" y="0"/>
            <a:ext cx="3803904" cy="230593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9" r="12671"/>
          <a:stretch/>
        </p:blipFill>
        <p:spPr>
          <a:xfrm>
            <a:off x="8222259" y="3845291"/>
            <a:ext cx="3457907" cy="2255698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424415" y="2322127"/>
            <a:ext cx="1421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err="1" smtClean="0"/>
              <a:t>Pomavilca</a:t>
            </a:r>
            <a:endParaRPr lang="es-PE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006692" y="0"/>
            <a:ext cx="198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err="1" smtClean="0">
                <a:solidFill>
                  <a:srgbClr val="FF0000"/>
                </a:solidFill>
              </a:rPr>
              <a:t>Pacchomolinos</a:t>
            </a:r>
            <a:endParaRPr lang="es-PE" dirty="0">
              <a:solidFill>
                <a:srgbClr val="FF0000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8660921" y="2389517"/>
            <a:ext cx="223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Santa Cruz de </a:t>
            </a:r>
            <a:r>
              <a:rPr lang="es-PE" dirty="0" err="1" smtClean="0"/>
              <a:t>Paccho</a:t>
            </a:r>
            <a:endParaRPr lang="es-PE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63399" y="6100989"/>
            <a:ext cx="557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smtClean="0"/>
              <a:t>Tizo</a:t>
            </a:r>
            <a:endParaRPr lang="es-PE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253487" y="6100988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err="1" smtClean="0"/>
              <a:t>Huahuanca</a:t>
            </a:r>
            <a:endParaRPr lang="es-PE" dirty="0"/>
          </a:p>
        </p:txBody>
      </p:sp>
      <p:sp>
        <p:nvSpPr>
          <p:cNvPr id="19" name="CuadroTexto 18"/>
          <p:cNvSpPr txBox="1"/>
          <p:nvPr/>
        </p:nvSpPr>
        <p:spPr>
          <a:xfrm>
            <a:off x="9204385" y="6168379"/>
            <a:ext cx="1107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err="1" smtClean="0"/>
              <a:t>Ranra</a:t>
            </a:r>
            <a:endParaRPr lang="es-PE" dirty="0"/>
          </a:p>
        </p:txBody>
      </p:sp>
      <p:sp>
        <p:nvSpPr>
          <p:cNvPr id="2" name="CuadroTexto 1"/>
          <p:cNvSpPr txBox="1"/>
          <p:nvPr/>
        </p:nvSpPr>
        <p:spPr>
          <a:xfrm>
            <a:off x="2684206" y="3028335"/>
            <a:ext cx="2458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solidFill>
                  <a:srgbClr val="FF0000"/>
                </a:solidFill>
              </a:rPr>
              <a:t>Nuevas áreas de acción </a:t>
            </a:r>
            <a:endParaRPr lang="es-P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55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5490" y="311284"/>
            <a:ext cx="9893030" cy="1507787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PE" sz="1800" b="1" dirty="0" smtClean="0"/>
              <a:t>LECCIONES APRENDIDAD – TEMAS DE DISCUSION</a:t>
            </a:r>
            <a:r>
              <a:rPr lang="es-PE" sz="1800" dirty="0" smtClean="0"/>
              <a:t/>
            </a:r>
            <a:br>
              <a:rPr lang="es-PE" sz="1800" dirty="0" smtClean="0"/>
            </a:br>
            <a:r>
              <a:rPr lang="es-PE" sz="1800" dirty="0" smtClean="0"/>
              <a:t/>
            </a:r>
            <a:br>
              <a:rPr lang="es-PE" sz="1800" dirty="0" smtClean="0"/>
            </a:br>
            <a:r>
              <a:rPr lang="es-PE" sz="1800" dirty="0" smtClean="0"/>
              <a:t>Escalamiento</a:t>
            </a:r>
            <a:br>
              <a:rPr lang="es-PE" sz="1800" dirty="0" smtClean="0"/>
            </a:br>
            <a:r>
              <a:rPr lang="es-PE" sz="1800" dirty="0" smtClean="0"/>
              <a:t>Soporte del proyecto</a:t>
            </a:r>
            <a:br>
              <a:rPr lang="es-PE" sz="1800" dirty="0" smtClean="0"/>
            </a:br>
            <a:r>
              <a:rPr lang="es-PE" sz="1800" dirty="0" smtClean="0"/>
              <a:t>Articulación a la comunidad, regional, nacional.</a:t>
            </a:r>
            <a:br>
              <a:rPr lang="es-PE" sz="1800" dirty="0" smtClean="0"/>
            </a:br>
            <a:r>
              <a:rPr lang="es-PE" sz="1800" dirty="0" smtClean="0"/>
              <a:t> </a:t>
            </a:r>
            <a:endParaRPr lang="es-PE" sz="18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69" y="1639917"/>
            <a:ext cx="10303871" cy="5787978"/>
          </a:xfrm>
        </p:spPr>
      </p:pic>
    </p:spTree>
    <p:extLst>
      <p:ext uri="{BB962C8B-B14F-4D97-AF65-F5344CB8AC3E}">
        <p14:creationId xmlns:p14="http://schemas.microsoft.com/office/powerpoint/2010/main" val="410916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69342" y="731112"/>
            <a:ext cx="82207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>
                <a:solidFill>
                  <a:srgbClr val="002060"/>
                </a:solidFill>
              </a:rPr>
              <a:t>http://www.leisa-al.org/web/index.php/volumen-33-numero-1/2827-importancia-de-los-servicios-ecosistemicos-en-un-paisaje-andino-de-la-sierra-central-del-peru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03318" y="1418290"/>
            <a:ext cx="7955372" cy="193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Land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use as a driver of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soil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fertility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and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biodiversity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across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an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 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agricultural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landscape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in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the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Central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Peruvian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  <a:hlinkClick r:id="rId2"/>
              </a:rPr>
              <a:t> Andes.</a:t>
            </a:r>
            <a:endParaRPr kumimoji="0" lang="es-PE" altLang="es-PE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de Valença AW, Vanek SJ, Meza K, Ccanto R, Olivera E, Scurrah M, Lantinga EA, Fonte SJ.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Ecol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Appl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. 2017 Jun;27(4):1138-1154.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doi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: 10.1002/eap.1508. </a:t>
            </a:r>
            <a:r>
              <a:rPr kumimoji="0" lang="es-PE" altLang="es-PE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Epub</a:t>
            </a: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 2017 Mar 24.</a:t>
            </a:r>
            <a:endParaRPr kumimoji="0" lang="es-PE" altLang="es-PE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PMID: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 28117908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469342" y="3398129"/>
            <a:ext cx="79553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Evaluación de la fertilidad de los suelos en la Comunidad  </a:t>
            </a:r>
            <a:r>
              <a:rPr lang="es-PE" dirty="0"/>
              <a:t>C</a:t>
            </a:r>
            <a:r>
              <a:rPr lang="es-PE" dirty="0" smtClean="0"/>
              <a:t>ampesina de Quilcas</a:t>
            </a:r>
          </a:p>
          <a:p>
            <a:r>
              <a:rPr lang="es-PE" dirty="0" err="1" smtClean="0"/>
              <a:t>Jhon</a:t>
            </a:r>
            <a:r>
              <a:rPr lang="es-PE" dirty="0" smtClean="0"/>
              <a:t> Huaraca Ingaruca.- Tesis para optar el Título Profesional de Ingeniero Agrónomo</a:t>
            </a:r>
          </a:p>
          <a:p>
            <a:r>
              <a:rPr lang="es-PE" dirty="0" smtClean="0"/>
              <a:t>Universidad Nacional del Centro del Perú</a:t>
            </a:r>
          </a:p>
          <a:p>
            <a:r>
              <a:rPr lang="es-PE" dirty="0" smtClean="0"/>
              <a:t>Facultad de Agronomía</a:t>
            </a:r>
            <a:endParaRPr lang="es-PE" dirty="0"/>
          </a:p>
        </p:txBody>
      </p:sp>
      <p:sp>
        <p:nvSpPr>
          <p:cNvPr id="3" name="CuadroTexto 2"/>
          <p:cNvSpPr txBox="1"/>
          <p:nvPr/>
        </p:nvSpPr>
        <p:spPr>
          <a:xfrm>
            <a:off x="618564" y="135983"/>
            <a:ext cx="5244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dirty="0" smtClean="0">
                <a:solidFill>
                  <a:srgbClr val="002060"/>
                </a:solidFill>
              </a:rPr>
              <a:t>Publicación de resultados</a:t>
            </a:r>
            <a:endParaRPr lang="es-PE" sz="2800" dirty="0">
              <a:solidFill>
                <a:srgbClr val="00206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503318" y="4875457"/>
            <a:ext cx="79553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La Macrofauna del Suelo en la Comunidad Campesina de Quilcas</a:t>
            </a:r>
          </a:p>
          <a:p>
            <a:r>
              <a:rPr lang="es-PE" dirty="0" smtClean="0"/>
              <a:t>Roberto Carlos Solano Porras.- Tesis para optar el Título Profesional de Ingeniero Agrónomo</a:t>
            </a:r>
          </a:p>
          <a:p>
            <a:r>
              <a:rPr lang="es-PE" dirty="0" smtClean="0"/>
              <a:t>Universidad Nacional del Centro del Perú</a:t>
            </a:r>
          </a:p>
          <a:p>
            <a:r>
              <a:rPr lang="es-PE" dirty="0" smtClean="0"/>
              <a:t>Facultad de Agronomía</a:t>
            </a:r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1" y="731112"/>
            <a:ext cx="3162191" cy="562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889</Words>
  <Application>Microsoft Office PowerPoint</Application>
  <PresentationFormat>Panorámica</PresentationFormat>
  <Paragraphs>141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Tema de Office</vt:lpstr>
      <vt:lpstr>VISION DE PAISAJE DESDE LA INVESTIGACION PARTICIPATIVA</vt:lpstr>
      <vt:lpstr>Presentación de PowerPoint</vt:lpstr>
      <vt:lpstr>Caracterizando del paisaje de la CC de Quilcas</vt:lpstr>
      <vt:lpstr>Presentación de PowerPoint</vt:lpstr>
      <vt:lpstr>Presentación de PowerPoint</vt:lpstr>
      <vt:lpstr>Presentación de PowerPoint</vt:lpstr>
      <vt:lpstr>Muestreo en Campo</vt:lpstr>
      <vt:lpstr>Presentación de PowerPoint</vt:lpstr>
      <vt:lpstr> SERVICIOS ECOSISTEMICOS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LECCIONES APRENDIDAD – TEMAS DE DISCUSION  Escalamiento Soporte del proyecto Articulación a la comunidad, regional, nacional. 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Edgar</dc:creator>
  <cp:lastModifiedBy>Edgar</cp:lastModifiedBy>
  <cp:revision>82</cp:revision>
  <dcterms:created xsi:type="dcterms:W3CDTF">2017-11-22T17:48:38Z</dcterms:created>
  <dcterms:modified xsi:type="dcterms:W3CDTF">2017-11-29T12:12:17Z</dcterms:modified>
</cp:coreProperties>
</file>