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65" r:id="rId3"/>
    <p:sldId id="278" r:id="rId4"/>
    <p:sldId id="259" r:id="rId5"/>
    <p:sldId id="261" r:id="rId6"/>
    <p:sldId id="267" r:id="rId7"/>
    <p:sldId id="260" r:id="rId8"/>
    <p:sldId id="262" r:id="rId9"/>
    <p:sldId id="268" r:id="rId10"/>
    <p:sldId id="269" r:id="rId11"/>
    <p:sldId id="272" r:id="rId12"/>
    <p:sldId id="273" r:id="rId13"/>
    <p:sldId id="285" r:id="rId14"/>
    <p:sldId id="286" r:id="rId15"/>
    <p:sldId id="257" r:id="rId16"/>
    <p:sldId id="275" r:id="rId17"/>
    <p:sldId id="282" r:id="rId18"/>
    <p:sldId id="270" r:id="rId19"/>
    <p:sldId id="279" r:id="rId20"/>
    <p:sldId id="283" r:id="rId21"/>
    <p:sldId id="287" r:id="rId22"/>
    <p:sldId id="284" r:id="rId23"/>
    <p:sldId id="271" r:id="rId24"/>
    <p:sldId id="263" r:id="rId25"/>
    <p:sldId id="276" r:id="rId26"/>
    <p:sldId id="264" r:id="rId27"/>
    <p:sldId id="277" r:id="rId28"/>
    <p:sldId id="289" r:id="rId29"/>
    <p:sldId id="290" r:id="rId30"/>
    <p:sldId id="291" r:id="rId31"/>
    <p:sldId id="292" r:id="rId32"/>
    <p:sldId id="293" r:id="rId33"/>
    <p:sldId id="295" r:id="rId34"/>
    <p:sldId id="296" r:id="rId35"/>
  </p:sldIdLst>
  <p:sldSz cx="9144000" cy="6858000" type="screen4x3"/>
  <p:notesSz cx="6858000" cy="9144000"/>
  <p:defaultTextStyle>
    <a:defPPr>
      <a:defRPr lang="es-P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inimized">
    <p:restoredLeft sz="15620"/>
    <p:restoredTop sz="95815" autoAdjust="0"/>
  </p:normalViewPr>
  <p:slideViewPr>
    <p:cSldViewPr>
      <p:cViewPr>
        <p:scale>
          <a:sx n="120" d="100"/>
          <a:sy n="120" d="100"/>
        </p:scale>
        <p:origin x="-198" y="-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196"/>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2" Type="http://schemas.openxmlformats.org/officeDocument/2006/relationships/oleObject" Target="file:///C:\Users\Maria%20Scurrah\Documents\SEPIA\SEPIA%20XIV\Excel%20grafioc%20generados%20para%20SEPIA%2014.xls"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C:\Users\Maria%20Scurrah\Documents\SEPIA\SEPIA%20XIV\Porcentaje%2520de%2520ni&#241;os%20que%20consume%20los%20diferentes%20alimento%20en%20abundancia%20y%20escasez%20(con%20graficos2).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s-PE"/>
  <c:clrMapOvr bg1="lt1" tx1="dk1" bg2="lt2" tx2="dk2" accent1="accent1" accent2="accent2" accent3="accent3" accent4="accent4" accent5="accent5" accent6="accent6" hlink="hlink" folHlink="folHlink"/>
  <c:chart>
    <c:title>
      <c:tx>
        <c:rich>
          <a:bodyPr/>
          <a:lstStyle/>
          <a:p>
            <a:pPr>
              <a:defRPr/>
            </a:pPr>
            <a:r>
              <a:rPr lang="es-PE"/>
              <a:t>% de niños que no cubren su ingesta recomendada</a:t>
            </a:r>
            <a:r>
              <a:rPr lang="es-PE" baseline="0"/>
              <a:t> de enrgia y nutrientes </a:t>
            </a:r>
            <a:endParaRPr lang="es-PE"/>
          </a:p>
        </c:rich>
      </c:tx>
      <c:layout/>
    </c:title>
    <c:plotArea>
      <c:layout/>
      <c:barChart>
        <c:barDir val="col"/>
        <c:grouping val="clustered"/>
        <c:ser>
          <c:idx val="0"/>
          <c:order val="0"/>
          <c:tx>
            <c:strRef>
              <c:f>Hoja6!$B$2:$B$3</c:f>
              <c:strCache>
                <c:ptCount val="1"/>
                <c:pt idx="0">
                  <c:v>Abundancia 6-24</c:v>
                </c:pt>
              </c:strCache>
            </c:strRef>
          </c:tx>
          <c:cat>
            <c:strRef>
              <c:f>Hoja6!$A$4:$A$14</c:f>
              <c:strCache>
                <c:ptCount val="11"/>
                <c:pt idx="0">
                  <c:v>Energía</c:v>
                </c:pt>
                <c:pt idx="1">
                  <c:v>Acido fólico</c:v>
                </c:pt>
                <c:pt idx="2">
                  <c:v>Calcio</c:v>
                </c:pt>
                <c:pt idx="3">
                  <c:v>Hierro </c:v>
                </c:pt>
                <c:pt idx="4">
                  <c:v>Zinc </c:v>
                </c:pt>
                <c:pt idx="5">
                  <c:v>Niacina</c:v>
                </c:pt>
                <c:pt idx="6">
                  <c:v>Tiamina</c:v>
                </c:pt>
                <c:pt idx="7">
                  <c:v>Proteína</c:v>
                </c:pt>
                <c:pt idx="8">
                  <c:v>Riboflavina</c:v>
                </c:pt>
                <c:pt idx="9">
                  <c:v>Vitamina A</c:v>
                </c:pt>
                <c:pt idx="10">
                  <c:v>Vitamina C</c:v>
                </c:pt>
              </c:strCache>
            </c:strRef>
          </c:cat>
          <c:val>
            <c:numRef>
              <c:f>Hoja6!$B$4:$B$14</c:f>
              <c:numCache>
                <c:formatCode>General</c:formatCode>
                <c:ptCount val="11"/>
                <c:pt idx="0">
                  <c:v>20.399999999999999</c:v>
                </c:pt>
                <c:pt idx="1">
                  <c:v>61.1</c:v>
                </c:pt>
                <c:pt idx="2">
                  <c:v>75</c:v>
                </c:pt>
                <c:pt idx="3">
                  <c:v>76.900000000000006</c:v>
                </c:pt>
                <c:pt idx="4">
                  <c:v>80.599999999999994</c:v>
                </c:pt>
                <c:pt idx="5">
                  <c:v>38</c:v>
                </c:pt>
                <c:pt idx="6">
                  <c:v>36.1</c:v>
                </c:pt>
                <c:pt idx="7">
                  <c:v>13.9</c:v>
                </c:pt>
                <c:pt idx="8">
                  <c:v>23.1</c:v>
                </c:pt>
                <c:pt idx="9">
                  <c:v>31.5</c:v>
                </c:pt>
                <c:pt idx="10">
                  <c:v>2.8</c:v>
                </c:pt>
              </c:numCache>
            </c:numRef>
          </c:val>
        </c:ser>
        <c:ser>
          <c:idx val="1"/>
          <c:order val="1"/>
          <c:tx>
            <c:strRef>
              <c:f>Hoja6!$C$2:$C$3</c:f>
              <c:strCache>
                <c:ptCount val="1"/>
                <c:pt idx="0">
                  <c:v>Escasez 6-24</c:v>
                </c:pt>
              </c:strCache>
            </c:strRef>
          </c:tx>
          <c:cat>
            <c:strRef>
              <c:f>Hoja6!$A$4:$A$14</c:f>
              <c:strCache>
                <c:ptCount val="11"/>
                <c:pt idx="0">
                  <c:v>Energía</c:v>
                </c:pt>
                <c:pt idx="1">
                  <c:v>Acido fólico</c:v>
                </c:pt>
                <c:pt idx="2">
                  <c:v>Calcio</c:v>
                </c:pt>
                <c:pt idx="3">
                  <c:v>Hierro </c:v>
                </c:pt>
                <c:pt idx="4">
                  <c:v>Zinc </c:v>
                </c:pt>
                <c:pt idx="5">
                  <c:v>Niacina</c:v>
                </c:pt>
                <c:pt idx="6">
                  <c:v>Tiamina</c:v>
                </c:pt>
                <c:pt idx="7">
                  <c:v>Proteína</c:v>
                </c:pt>
                <c:pt idx="8">
                  <c:v>Riboflavina</c:v>
                </c:pt>
                <c:pt idx="9">
                  <c:v>Vitamina A</c:v>
                </c:pt>
                <c:pt idx="10">
                  <c:v>Vitamina C</c:v>
                </c:pt>
              </c:strCache>
            </c:strRef>
          </c:cat>
          <c:val>
            <c:numRef>
              <c:f>Hoja6!$C$4:$C$14</c:f>
              <c:numCache>
                <c:formatCode>General</c:formatCode>
                <c:ptCount val="11"/>
                <c:pt idx="0">
                  <c:v>26.3</c:v>
                </c:pt>
                <c:pt idx="1">
                  <c:v>61.4</c:v>
                </c:pt>
                <c:pt idx="2">
                  <c:v>64.900000000000006</c:v>
                </c:pt>
                <c:pt idx="3">
                  <c:v>57.9</c:v>
                </c:pt>
                <c:pt idx="4">
                  <c:v>70.2</c:v>
                </c:pt>
                <c:pt idx="5">
                  <c:v>42.1</c:v>
                </c:pt>
                <c:pt idx="6">
                  <c:v>42.1</c:v>
                </c:pt>
                <c:pt idx="7">
                  <c:v>7</c:v>
                </c:pt>
                <c:pt idx="8">
                  <c:v>10.5</c:v>
                </c:pt>
                <c:pt idx="9">
                  <c:v>10.5</c:v>
                </c:pt>
                <c:pt idx="10">
                  <c:v>5.3</c:v>
                </c:pt>
              </c:numCache>
            </c:numRef>
          </c:val>
        </c:ser>
        <c:ser>
          <c:idx val="2"/>
          <c:order val="2"/>
          <c:tx>
            <c:strRef>
              <c:f>Hoja6!$D$2:$D$3</c:f>
              <c:strCache>
                <c:ptCount val="1"/>
                <c:pt idx="0">
                  <c:v>Abundancia 24-42</c:v>
                </c:pt>
              </c:strCache>
            </c:strRef>
          </c:tx>
          <c:cat>
            <c:strRef>
              <c:f>Hoja6!$A$4:$A$14</c:f>
              <c:strCache>
                <c:ptCount val="11"/>
                <c:pt idx="0">
                  <c:v>Energía</c:v>
                </c:pt>
                <c:pt idx="1">
                  <c:v>Acido fólico</c:v>
                </c:pt>
                <c:pt idx="2">
                  <c:v>Calcio</c:v>
                </c:pt>
                <c:pt idx="3">
                  <c:v>Hierro </c:v>
                </c:pt>
                <c:pt idx="4">
                  <c:v>Zinc </c:v>
                </c:pt>
                <c:pt idx="5">
                  <c:v>Niacina</c:v>
                </c:pt>
                <c:pt idx="6">
                  <c:v>Tiamina</c:v>
                </c:pt>
                <c:pt idx="7">
                  <c:v>Proteína</c:v>
                </c:pt>
                <c:pt idx="8">
                  <c:v>Riboflavina</c:v>
                </c:pt>
                <c:pt idx="9">
                  <c:v>Vitamina A</c:v>
                </c:pt>
                <c:pt idx="10">
                  <c:v>Vitamina C</c:v>
                </c:pt>
              </c:strCache>
            </c:strRef>
          </c:cat>
          <c:val>
            <c:numRef>
              <c:f>Hoja6!$D$4:$D$14</c:f>
              <c:numCache>
                <c:formatCode>General</c:formatCode>
                <c:ptCount val="11"/>
                <c:pt idx="0">
                  <c:v>40.9</c:v>
                </c:pt>
                <c:pt idx="1">
                  <c:v>74.2</c:v>
                </c:pt>
                <c:pt idx="2">
                  <c:v>75.8</c:v>
                </c:pt>
                <c:pt idx="3">
                  <c:v>57.6</c:v>
                </c:pt>
                <c:pt idx="4">
                  <c:v>75.8</c:v>
                </c:pt>
                <c:pt idx="5">
                  <c:v>25.8</c:v>
                </c:pt>
                <c:pt idx="6">
                  <c:v>21.2</c:v>
                </c:pt>
                <c:pt idx="7">
                  <c:v>9.1</c:v>
                </c:pt>
                <c:pt idx="8">
                  <c:v>18.2</c:v>
                </c:pt>
                <c:pt idx="9">
                  <c:v>28.8</c:v>
                </c:pt>
                <c:pt idx="10">
                  <c:v>10.6</c:v>
                </c:pt>
              </c:numCache>
            </c:numRef>
          </c:val>
        </c:ser>
        <c:ser>
          <c:idx val="3"/>
          <c:order val="3"/>
          <c:tx>
            <c:strRef>
              <c:f>Hoja6!$E$2:$E$3</c:f>
              <c:strCache>
                <c:ptCount val="1"/>
                <c:pt idx="0">
                  <c:v>Escasez 24 42</c:v>
                </c:pt>
              </c:strCache>
            </c:strRef>
          </c:tx>
          <c:cat>
            <c:strRef>
              <c:f>Hoja6!$A$4:$A$14</c:f>
              <c:strCache>
                <c:ptCount val="11"/>
                <c:pt idx="0">
                  <c:v>Energía</c:v>
                </c:pt>
                <c:pt idx="1">
                  <c:v>Acido fólico</c:v>
                </c:pt>
                <c:pt idx="2">
                  <c:v>Calcio</c:v>
                </c:pt>
                <c:pt idx="3">
                  <c:v>Hierro </c:v>
                </c:pt>
                <c:pt idx="4">
                  <c:v>Zinc </c:v>
                </c:pt>
                <c:pt idx="5">
                  <c:v>Niacina</c:v>
                </c:pt>
                <c:pt idx="6">
                  <c:v>Tiamina</c:v>
                </c:pt>
                <c:pt idx="7">
                  <c:v>Proteína</c:v>
                </c:pt>
                <c:pt idx="8">
                  <c:v>Riboflavina</c:v>
                </c:pt>
                <c:pt idx="9">
                  <c:v>Vitamina A</c:v>
                </c:pt>
                <c:pt idx="10">
                  <c:v>Vitamina C</c:v>
                </c:pt>
              </c:strCache>
            </c:strRef>
          </c:cat>
          <c:val>
            <c:numRef>
              <c:f>Hoja6!$E$4:$E$14</c:f>
              <c:numCache>
                <c:formatCode>General</c:formatCode>
                <c:ptCount val="11"/>
                <c:pt idx="0">
                  <c:v>37.1</c:v>
                </c:pt>
                <c:pt idx="1">
                  <c:v>48.5</c:v>
                </c:pt>
                <c:pt idx="2">
                  <c:v>72.2</c:v>
                </c:pt>
                <c:pt idx="3">
                  <c:v>34</c:v>
                </c:pt>
                <c:pt idx="4">
                  <c:v>49.5</c:v>
                </c:pt>
                <c:pt idx="5">
                  <c:v>24.7</c:v>
                </c:pt>
                <c:pt idx="6">
                  <c:v>24.7</c:v>
                </c:pt>
                <c:pt idx="7">
                  <c:v>9.3000000000000007</c:v>
                </c:pt>
                <c:pt idx="8">
                  <c:v>14.4</c:v>
                </c:pt>
                <c:pt idx="9">
                  <c:v>63.9</c:v>
                </c:pt>
                <c:pt idx="10">
                  <c:v>11.3</c:v>
                </c:pt>
              </c:numCache>
            </c:numRef>
          </c:val>
        </c:ser>
        <c:axId val="46476672"/>
        <c:axId val="46498944"/>
      </c:barChart>
      <c:catAx>
        <c:axId val="46476672"/>
        <c:scaling>
          <c:orientation val="minMax"/>
        </c:scaling>
        <c:axPos val="b"/>
        <c:majorTickMark val="none"/>
        <c:tickLblPos val="nextTo"/>
        <c:txPr>
          <a:bodyPr/>
          <a:lstStyle/>
          <a:p>
            <a:pPr>
              <a:defRPr sz="1380" b="1" baseline="0"/>
            </a:pPr>
            <a:endParaRPr lang="es-PE"/>
          </a:p>
        </c:txPr>
        <c:crossAx val="46498944"/>
        <c:crosses val="autoZero"/>
        <c:auto val="1"/>
        <c:lblAlgn val="ctr"/>
        <c:lblOffset val="100"/>
      </c:catAx>
      <c:valAx>
        <c:axId val="46498944"/>
        <c:scaling>
          <c:orientation val="minMax"/>
        </c:scaling>
        <c:axPos val="l"/>
        <c:majorGridlines/>
        <c:numFmt formatCode="General" sourceLinked="1"/>
        <c:majorTickMark val="none"/>
        <c:tickLblPos val="nextTo"/>
        <c:crossAx val="46476672"/>
        <c:crosses val="autoZero"/>
        <c:crossBetween val="between"/>
      </c:valAx>
    </c:plotArea>
    <c:legend>
      <c:legendPos val="r"/>
      <c:layout>
        <c:manualLayout>
          <c:xMode val="edge"/>
          <c:yMode val="edge"/>
          <c:x val="0.69649568228363934"/>
          <c:y val="0.34762723945506763"/>
          <c:w val="0.28674545531321916"/>
          <c:h val="0.45921632252149891"/>
        </c:manualLayout>
      </c:layout>
      <c:txPr>
        <a:bodyPr/>
        <a:lstStyle/>
        <a:p>
          <a:pPr>
            <a:defRPr sz="1380" b="1" baseline="0"/>
          </a:pPr>
          <a:endParaRPr lang="es-PE"/>
        </a:p>
      </c:txPr>
    </c:legend>
    <c:plotVisOnly val="1"/>
    <c:dispBlanksAs val="gap"/>
  </c:chart>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s-PE"/>
  <c:clrMapOvr bg1="lt1" tx1="dk1" bg2="lt2" tx2="dk2" accent1="accent1" accent2="accent2" accent3="accent3" accent4="accent4" accent5="accent5" accent6="accent6" hlink="hlink" folHlink="folHlink"/>
  <c:chart>
    <c:title>
      <c:tx>
        <c:rich>
          <a:bodyPr/>
          <a:lstStyle/>
          <a:p>
            <a:pPr>
              <a:defRPr/>
            </a:pPr>
            <a:r>
              <a:rPr lang="es-PE"/>
              <a:t>alimento % y frecuencia de consumo</a:t>
            </a:r>
          </a:p>
        </c:rich>
      </c:tx>
      <c:layout/>
    </c:title>
    <c:plotArea>
      <c:layout/>
      <c:barChart>
        <c:barDir val="bar"/>
        <c:grouping val="clustered"/>
        <c:ser>
          <c:idx val="0"/>
          <c:order val="0"/>
          <c:tx>
            <c:strRef>
              <c:f>'abun y escaces dif '!$C$3</c:f>
              <c:strCache>
                <c:ptCount val="1"/>
                <c:pt idx="0">
                  <c:v>% niños en Abundancia n=183</c:v>
                </c:pt>
              </c:strCache>
            </c:strRef>
          </c:tx>
          <c:cat>
            <c:strRef>
              <c:f>'abun y escaces dif '!$B$4:$B$26</c:f>
              <c:strCache>
                <c:ptCount val="23"/>
                <c:pt idx="0">
                  <c:v>papa yungay </c:v>
                </c:pt>
                <c:pt idx="1">
                  <c:v>cebada (moron americano)</c:v>
                </c:pt>
                <c:pt idx="2">
                  <c:v>papa nativa </c:v>
                </c:pt>
                <c:pt idx="3">
                  <c:v>leche materna</c:v>
                </c:pt>
                <c:pt idx="4">
                  <c:v>mandarina, </c:v>
                </c:pt>
                <c:pt idx="5">
                  <c:v>papilla minsa </c:v>
                </c:pt>
                <c:pt idx="6">
                  <c:v>col silvestre </c:v>
                </c:pt>
                <c:pt idx="7">
                  <c:v>platano monito </c:v>
                </c:pt>
                <c:pt idx="8">
                  <c:v>olluco </c:v>
                </c:pt>
                <c:pt idx="9">
                  <c:v>queso fresco</c:v>
                </c:pt>
                <c:pt idx="10">
                  <c:v>maiz, cancha tostada de</c:v>
                </c:pt>
                <c:pt idx="11">
                  <c:v>carnero frito</c:v>
                </c:pt>
                <c:pt idx="12">
                  <c:v>leche fresca de vaca</c:v>
                </c:pt>
                <c:pt idx="13">
                  <c:v>trigo</c:v>
                </c:pt>
                <c:pt idx="14">
                  <c:v>maiz amarillo</c:v>
                </c:pt>
                <c:pt idx="15">
                  <c:v>papa blanca y Canchan </c:v>
                </c:pt>
                <c:pt idx="16">
                  <c:v>cebada mashka </c:v>
                </c:pt>
                <c:pt idx="17">
                  <c:v>pescado trucha frita</c:v>
                </c:pt>
                <c:pt idx="18">
                  <c:v>alpaca, </c:v>
                </c:pt>
                <c:pt idx="19">
                  <c:v>chispitas</c:v>
                </c:pt>
                <c:pt idx="20">
                  <c:v>maiz amarillo</c:v>
                </c:pt>
                <c:pt idx="21">
                  <c:v>mango  p.c.</c:v>
                </c:pt>
                <c:pt idx="22">
                  <c:v>hojas de mostaza</c:v>
                </c:pt>
              </c:strCache>
            </c:strRef>
          </c:cat>
          <c:val>
            <c:numRef>
              <c:f>'abun y escaces dif '!$C$4:$C$26</c:f>
              <c:numCache>
                <c:formatCode>####.0</c:formatCode>
                <c:ptCount val="23"/>
                <c:pt idx="0">
                  <c:v>91.256830601092901</c:v>
                </c:pt>
                <c:pt idx="1">
                  <c:v>68.852459016393084</c:v>
                </c:pt>
                <c:pt idx="2">
                  <c:v>56.830601092895975</c:v>
                </c:pt>
                <c:pt idx="3">
                  <c:v>68.852459016393084</c:v>
                </c:pt>
                <c:pt idx="4">
                  <c:v>38.251366120218428</c:v>
                </c:pt>
                <c:pt idx="5">
                  <c:v>26.22950819672122</c:v>
                </c:pt>
                <c:pt idx="6">
                  <c:v>21.311475409836191</c:v>
                </c:pt>
                <c:pt idx="7">
                  <c:v>21.311475409836191</c:v>
                </c:pt>
                <c:pt idx="8">
                  <c:v>16.393442622950786</c:v>
                </c:pt>
                <c:pt idx="9">
                  <c:v>16.393442622950786</c:v>
                </c:pt>
                <c:pt idx="10">
                  <c:v>15.300546448087481</c:v>
                </c:pt>
                <c:pt idx="11">
                  <c:v>12.568306010929001</c:v>
                </c:pt>
                <c:pt idx="12">
                  <c:v>12.021857923497267</c:v>
                </c:pt>
                <c:pt idx="13">
                  <c:v>9.8360655737704921</c:v>
                </c:pt>
                <c:pt idx="14">
                  <c:v>3.2786885245901627</c:v>
                </c:pt>
                <c:pt idx="15">
                  <c:v>0.5</c:v>
                </c:pt>
                <c:pt idx="16">
                  <c:v>5.464480874316906</c:v>
                </c:pt>
                <c:pt idx="17">
                  <c:v>4.918032786885246</c:v>
                </c:pt>
                <c:pt idx="18">
                  <c:v>4.3715846994535505</c:v>
                </c:pt>
                <c:pt idx="19">
                  <c:v>4.3715846994535505</c:v>
                </c:pt>
                <c:pt idx="20">
                  <c:v>3.2786885245901627</c:v>
                </c:pt>
                <c:pt idx="21">
                  <c:v>0.54644808743169404</c:v>
                </c:pt>
              </c:numCache>
            </c:numRef>
          </c:val>
        </c:ser>
        <c:ser>
          <c:idx val="1"/>
          <c:order val="1"/>
          <c:tx>
            <c:strRef>
              <c:f>'abun y escaces dif '!$D$3</c:f>
              <c:strCache>
                <c:ptCount val="1"/>
                <c:pt idx="0">
                  <c:v>% niños en Escasezn =159</c:v>
                </c:pt>
              </c:strCache>
            </c:strRef>
          </c:tx>
          <c:cat>
            <c:strRef>
              <c:f>'abun y escaces dif '!$B$4:$B$26</c:f>
              <c:strCache>
                <c:ptCount val="23"/>
                <c:pt idx="0">
                  <c:v>papa yungay </c:v>
                </c:pt>
                <c:pt idx="1">
                  <c:v>cebada (moron americano)</c:v>
                </c:pt>
                <c:pt idx="2">
                  <c:v>papa nativa </c:v>
                </c:pt>
                <c:pt idx="3">
                  <c:v>leche materna</c:v>
                </c:pt>
                <c:pt idx="4">
                  <c:v>mandarina, </c:v>
                </c:pt>
                <c:pt idx="5">
                  <c:v>papilla minsa </c:v>
                </c:pt>
                <c:pt idx="6">
                  <c:v>col silvestre </c:v>
                </c:pt>
                <c:pt idx="7">
                  <c:v>platano monito </c:v>
                </c:pt>
                <c:pt idx="8">
                  <c:v>olluco </c:v>
                </c:pt>
                <c:pt idx="9">
                  <c:v>queso fresco</c:v>
                </c:pt>
                <c:pt idx="10">
                  <c:v>maiz, cancha tostada de</c:v>
                </c:pt>
                <c:pt idx="11">
                  <c:v>carnero frito</c:v>
                </c:pt>
                <c:pt idx="12">
                  <c:v>leche fresca de vaca</c:v>
                </c:pt>
                <c:pt idx="13">
                  <c:v>trigo</c:v>
                </c:pt>
                <c:pt idx="14">
                  <c:v>maiz amarillo</c:v>
                </c:pt>
                <c:pt idx="15">
                  <c:v>papa blanca y Canchan </c:v>
                </c:pt>
                <c:pt idx="16">
                  <c:v>cebada mashka </c:v>
                </c:pt>
                <c:pt idx="17">
                  <c:v>pescado trucha frita</c:v>
                </c:pt>
                <c:pt idx="18">
                  <c:v>alpaca, </c:v>
                </c:pt>
                <c:pt idx="19">
                  <c:v>chispitas</c:v>
                </c:pt>
                <c:pt idx="20">
                  <c:v>maiz amarillo</c:v>
                </c:pt>
                <c:pt idx="21">
                  <c:v>mango  p.c.</c:v>
                </c:pt>
                <c:pt idx="22">
                  <c:v>hojas de mostaza</c:v>
                </c:pt>
              </c:strCache>
            </c:strRef>
          </c:cat>
          <c:val>
            <c:numRef>
              <c:f>'abun y escaces dif '!$D$4:$D$26</c:f>
              <c:numCache>
                <c:formatCode>General</c:formatCode>
                <c:ptCount val="23"/>
                <c:pt idx="0">
                  <c:v>68.599999999999994</c:v>
                </c:pt>
                <c:pt idx="1">
                  <c:v>78.599999999999994</c:v>
                </c:pt>
                <c:pt idx="2">
                  <c:v>45.9</c:v>
                </c:pt>
                <c:pt idx="3">
                  <c:v>50.3</c:v>
                </c:pt>
                <c:pt idx="5">
                  <c:v>43.4</c:v>
                </c:pt>
                <c:pt idx="6">
                  <c:v>11.3</c:v>
                </c:pt>
                <c:pt idx="7">
                  <c:v>10.1</c:v>
                </c:pt>
                <c:pt idx="8">
                  <c:v>0.60000000000000064</c:v>
                </c:pt>
                <c:pt idx="9">
                  <c:v>11.9</c:v>
                </c:pt>
                <c:pt idx="10">
                  <c:v>25.8</c:v>
                </c:pt>
                <c:pt idx="11">
                  <c:v>7.5</c:v>
                </c:pt>
                <c:pt idx="12">
                  <c:v>6.3</c:v>
                </c:pt>
                <c:pt idx="13">
                  <c:v>2.5</c:v>
                </c:pt>
                <c:pt idx="14">
                  <c:v>16.399999999999999</c:v>
                </c:pt>
                <c:pt idx="15">
                  <c:v>10.4</c:v>
                </c:pt>
                <c:pt idx="16">
                  <c:v>8.2000000000000011</c:v>
                </c:pt>
                <c:pt idx="17">
                  <c:v>1.3</c:v>
                </c:pt>
                <c:pt idx="18">
                  <c:v>0.60000000000000064</c:v>
                </c:pt>
                <c:pt idx="19">
                  <c:v>27</c:v>
                </c:pt>
                <c:pt idx="20">
                  <c:v>16.399999999999999</c:v>
                </c:pt>
                <c:pt idx="21">
                  <c:v>17.600000000000001</c:v>
                </c:pt>
                <c:pt idx="22">
                  <c:v>6.9</c:v>
                </c:pt>
              </c:numCache>
            </c:numRef>
          </c:val>
        </c:ser>
        <c:axId val="46751744"/>
        <c:axId val="46753280"/>
      </c:barChart>
      <c:catAx>
        <c:axId val="46751744"/>
        <c:scaling>
          <c:orientation val="minMax"/>
        </c:scaling>
        <c:axPos val="l"/>
        <c:majorTickMark val="none"/>
        <c:tickLblPos val="nextTo"/>
        <c:txPr>
          <a:bodyPr/>
          <a:lstStyle/>
          <a:p>
            <a:pPr>
              <a:defRPr sz="1060" b="1" i="0" baseline="0"/>
            </a:pPr>
            <a:endParaRPr lang="es-PE"/>
          </a:p>
        </c:txPr>
        <c:crossAx val="46753280"/>
        <c:crosses val="autoZero"/>
        <c:auto val="1"/>
        <c:lblAlgn val="ctr"/>
        <c:lblOffset val="100"/>
      </c:catAx>
      <c:valAx>
        <c:axId val="46753280"/>
        <c:scaling>
          <c:orientation val="minMax"/>
        </c:scaling>
        <c:axPos val="b"/>
        <c:majorGridlines/>
        <c:numFmt formatCode="####.0" sourceLinked="1"/>
        <c:majorTickMark val="none"/>
        <c:tickLblPos val="nextTo"/>
        <c:txPr>
          <a:bodyPr/>
          <a:lstStyle/>
          <a:p>
            <a:pPr>
              <a:defRPr sz="1070" b="1" i="0" baseline="0"/>
            </a:pPr>
            <a:endParaRPr lang="es-PE"/>
          </a:p>
        </c:txPr>
        <c:crossAx val="46751744"/>
        <c:crosses val="autoZero"/>
        <c:crossBetween val="between"/>
      </c:valAx>
    </c:plotArea>
    <c:legend>
      <c:legendPos val="r"/>
      <c:layout/>
      <c:txPr>
        <a:bodyPr/>
        <a:lstStyle/>
        <a:p>
          <a:pPr>
            <a:defRPr sz="1360" b="1" i="0" baseline="0"/>
          </a:pPr>
          <a:endParaRPr lang="es-PE"/>
        </a:p>
      </c:txPr>
    </c:legend>
    <c:plotVisOnly val="1"/>
    <c:dispBlanksAs val="gap"/>
  </c:chart>
  <c:externalData r:id="rId2"/>
  <c:userShapes r:id="rId3"/>
</c:chartSpace>
</file>

<file path=ppt/drawings/_rels/vmlDrawing1.v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image" Target="../media/image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image" Target="../media/image43.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image" Target="../media/image5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9.emf"/></Relationships>
</file>

<file path=ppt/drawings/drawing1.xml><?xml version="1.0" encoding="utf-8"?>
<c:userShapes xmlns:c="http://schemas.openxmlformats.org/drawingml/2006/chart">
  <cdr:relSizeAnchor xmlns:cdr="http://schemas.openxmlformats.org/drawingml/2006/chartDrawing">
    <cdr:from>
      <cdr:x>0</cdr:x>
      <cdr:y>0.77143</cdr:y>
    </cdr:from>
    <cdr:to>
      <cdr:x>0.27083</cdr:x>
      <cdr:y>0.94286</cdr:y>
    </cdr:to>
    <cdr:sp macro="" textlink="">
      <cdr:nvSpPr>
        <cdr:cNvPr id="2" name="1 Elipse"/>
        <cdr:cNvSpPr/>
      </cdr:nvSpPr>
      <cdr:spPr>
        <a:xfrm xmlns:a="http://schemas.openxmlformats.org/drawingml/2006/main">
          <a:off x="0" y="3888432"/>
          <a:ext cx="1872208" cy="864096"/>
        </a:xfrm>
        <a:prstGeom xmlns:a="http://schemas.openxmlformats.org/drawingml/2006/main" prst="ellipse">
          <a:avLst/>
        </a:prstGeom>
        <a:noFill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s-PE"/>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s-PE"/>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D17E8983-8F1C-4362-92AF-A3BB50617CF0}" type="datetimeFigureOut">
              <a:rPr lang="es-PE"/>
              <a:pPr>
                <a:defRPr/>
              </a:pPr>
              <a:t>16/07/2014</a:t>
            </a:fld>
            <a:endParaRPr lang="es-PE"/>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PE" noProof="0" smtClean="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PE" noProof="0" smtClean="0"/>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s-PE"/>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E37AF04-C77D-4BA6-ADA1-479B73538253}" type="slidenum">
              <a:rPr lang="es-PE"/>
              <a:pPr>
                <a:defRPr/>
              </a:pPr>
              <a:t>‹Nº›</a:t>
            </a:fld>
            <a:endParaRPr lang="es-P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5" tIns="45718" rIns="91435" bIns="45718" anchor="b"/>
          <a:lstStyle/>
          <a:p>
            <a:pPr algn="r"/>
            <a:fld id="{9D60AA62-191A-4EF1-86DC-AA8883C3AC40}" type="slidenum">
              <a:rPr lang="en-US" altLang="es-PE" sz="1200">
                <a:latin typeface="Calibri" pitchFamily="34" charset="0"/>
              </a:rPr>
              <a:pPr algn="r"/>
              <a:t>8</a:t>
            </a:fld>
            <a:endParaRPr lang="en-US" altLang="es-PE" sz="1200">
              <a:latin typeface="Calibri" pitchFamily="34" charset="0"/>
            </a:endParaRPr>
          </a:p>
        </p:txBody>
      </p:sp>
      <p:sp>
        <p:nvSpPr>
          <p:cNvPr id="256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6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s-PE" smtClean="0"/>
              <a:t>a quality that is particularly welcome in regions where land is scarce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026"/>
          <p:cNvSpPr>
            <a:spLocks noGrp="1" noRot="1" noChangeAspect="1" noChangeArrowheads="1" noTextEdit="1"/>
          </p:cNvSpPr>
          <p:nvPr>
            <p:ph type="sldImg"/>
          </p:nvPr>
        </p:nvSpPr>
        <p:spPr bwMode="auto">
          <a:noFill/>
          <a:ln>
            <a:solidFill>
              <a:srgbClr val="000000"/>
            </a:solidFill>
            <a:miter lim="800000"/>
            <a:headEnd/>
            <a:tailEnd/>
          </a:ln>
        </p:spPr>
      </p:sp>
      <p:sp>
        <p:nvSpPr>
          <p:cNvPr id="26627" name="Rectangle 1027"/>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_tradnl" altLang="es-PE"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5" tIns="45718" rIns="91435" bIns="45718" anchor="b"/>
          <a:lstStyle/>
          <a:p>
            <a:pPr algn="r"/>
            <a:fld id="{D7DA6324-3B24-4023-874E-4E4EB1515BFD}" type="slidenum">
              <a:rPr lang="en-US" altLang="es-PE" sz="1200">
                <a:latin typeface="Calibri" pitchFamily="34" charset="0"/>
              </a:rPr>
              <a:pPr algn="r"/>
              <a:t>10</a:t>
            </a:fld>
            <a:endParaRPr lang="en-US" altLang="es-PE" sz="1200">
              <a:latin typeface="Calibri" pitchFamily="34" charset="0"/>
            </a:endParaRPr>
          </a:p>
        </p:txBody>
      </p:sp>
      <p:sp>
        <p:nvSpPr>
          <p:cNvPr id="276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765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ltLang="es-PE"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40837818-AA91-424A-8DB2-C62E408718B9}" type="slidenum">
              <a:rPr lang="en-US" altLang="es-PE" sz="1200"/>
              <a:pPr algn="r"/>
              <a:t>11</a:t>
            </a:fld>
            <a:endParaRPr lang="en-US" altLang="es-PE" sz="1200"/>
          </a:p>
        </p:txBody>
      </p:sp>
      <p:sp>
        <p:nvSpPr>
          <p:cNvPr id="286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676"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endParaRPr lang="es-ES" altLang="es-PE"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969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_tradnl" altLang="es-PE"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781C146-8316-4A0D-A4AE-C122D34C8C47}" type="slidenum">
              <a:rPr lang="en-US" smtClean="0"/>
              <a:pPr>
                <a:defRPr/>
              </a:pPr>
              <a:t>13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781C146-8316-4A0D-A4AE-C122D34C8C47}" type="slidenum">
              <a:rPr lang="en-US" smtClean="0"/>
              <a:pPr>
                <a:defRPr/>
              </a:pPr>
              <a:t>14</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PE" altLang="es-PE" smtClean="0"/>
          </a:p>
        </p:txBody>
      </p:sp>
      <p:sp>
        <p:nvSpPr>
          <p:cNvPr id="29700" name="Slide Number Placeholder 3"/>
          <p:cNvSpPr>
            <a:spLocks noGrp="1"/>
          </p:cNvSpPr>
          <p:nvPr>
            <p:ph type="sldNum" sz="quarter" idx="5"/>
          </p:nvPr>
        </p:nvSpPr>
        <p:spPr bwMode="auto">
          <a:extLst>
            <a:ext uri="{909E8E84-426E-40DD-AFC4-6F175D3DCCD1}"/>
            <a:ext uri="{91240B29-F687-4F45-9708-019B960494DF}"/>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7CEB8D6-F3C9-4380-BE86-BDF3898F0B98}" type="slidenum">
              <a:rPr lang="en-US" altLang="es-PE" smtClean="0"/>
              <a:pPr fontAlgn="base">
                <a:spcBef>
                  <a:spcPct val="0"/>
                </a:spcBef>
                <a:spcAft>
                  <a:spcPct val="0"/>
                </a:spcAft>
                <a:defRPr/>
              </a:pPr>
              <a:t>16</a:t>
            </a:fld>
            <a:endParaRPr lang="en-US" altLang="es-PE"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p:spPr>
        <p:txBody>
          <a:bodyPr/>
          <a:lstStyle/>
          <a:p>
            <a:pPr marL="228600" indent="-228600">
              <a:lnSpc>
                <a:spcPct val="80000"/>
              </a:lnSpc>
            </a:pPr>
            <a:r>
              <a:rPr lang="en-US" sz="900" smtClean="0"/>
              <a:t>Zinc and iron are important micronutrients for human health for which widespread deficiency occurs in many regions of the world including South America. Breeding efforts for enriching potato tubers with more zinc and iron are in progress in International Potato Center (CIP). Further knowledge on genotype _ environment interaction of these nutrients in the tubers is expected to contribute to better understand the magnitude of this interaction and the potential identification of more stable genotypes for this trait. Analysis of the stability of micronutrient traits will be applied to strategies for biofortification and the dissemination of its products.Twenty-two native varieties representing five taxonomic groups of cultivated potato conserved in the germplasm collection at CIP were evaluated in a multilocation trial in the Highland of Peru to determine genotype _ environment (GE) interactions for nutrient traits. Vitamin C concentration were available for 6 environments, while zinc and iron concentration of tuber for 5 environments. </a:t>
            </a:r>
          </a:p>
          <a:p>
            <a:pPr marL="228600" indent="-228600">
              <a:lnSpc>
                <a:spcPct val="80000"/>
              </a:lnSpc>
            </a:pPr>
            <a:endParaRPr lang="en-US" sz="900" b="1" u="sng" smtClean="0"/>
          </a:p>
          <a:p>
            <a:pPr marL="228600" indent="-228600">
              <a:lnSpc>
                <a:spcPct val="80000"/>
              </a:lnSpc>
            </a:pPr>
            <a:endParaRPr lang="en-US" sz="900" b="1" u="sng" smtClean="0"/>
          </a:p>
          <a:p>
            <a:pPr marL="228600" indent="-228600">
              <a:lnSpc>
                <a:spcPct val="80000"/>
              </a:lnSpc>
            </a:pPr>
            <a:r>
              <a:rPr lang="en-US" sz="900" smtClean="0"/>
              <a:t>Material.- Twenty-two native varieties representing five taxonomic groups of cultivated potato conserved in the germplasm collection at CIP were used for this study. Samples of tubers were taken from seed plots grown in randomized complete block designs with three replications of one hills per plot in each of 6 sites of the central Peruvian Andes in 2010: Ccasapata (3765 masl); Sotopampa (3754 masl); Ccollpaccasa (4067 masl); Conayca (4178 masl) these four localities are in the region of Huancavelica, la Victoria (3265 masl) and Rangra (3323 masl) from Region of Junin. Well-matured tubers were harvested to 150 and 180 days. </a:t>
            </a:r>
          </a:p>
          <a:p>
            <a:pPr marL="228600" indent="-228600">
              <a:lnSpc>
                <a:spcPct val="80000"/>
              </a:lnSpc>
            </a:pPr>
            <a:endParaRPr lang="en-US" sz="900" smtClean="0"/>
          </a:p>
          <a:p>
            <a:pPr marL="228600" indent="-228600">
              <a:lnSpc>
                <a:spcPct val="80000"/>
              </a:lnSpc>
            </a:pPr>
            <a:r>
              <a:rPr lang="en-US" sz="900" b="1" u="sng" smtClean="0">
                <a:effectLst>
                  <a:outerShdw blurRad="38100" dist="38100" dir="2700000" algn="tl">
                    <a:srgbClr val="C0C0C0"/>
                  </a:outerShdw>
                </a:effectLst>
              </a:rPr>
              <a:t>Statistics method.-</a:t>
            </a:r>
            <a:r>
              <a:rPr lang="en-US" sz="900" smtClean="0"/>
              <a:t>  Analysis of variance describes only the main effects; it tests the significance of the G  E interaction but provides no insight into the particular patterns of genotypes or environments that give rise to the G  E interaction. </a:t>
            </a:r>
          </a:p>
          <a:p>
            <a:pPr marL="228600" indent="-228600">
              <a:lnSpc>
                <a:spcPct val="80000"/>
              </a:lnSpc>
            </a:pPr>
            <a:r>
              <a:rPr lang="en-US" sz="900" smtClean="0"/>
              <a:t>Multiplicative models for multi-environment trials have been used for studying G  E interaction, examining genotypic yield stability and adaptation, and developing methods for clustering sites or cultivars into groups with statistically negligible crossover G  E interaction (Crossa and</a:t>
            </a:r>
            <a:r>
              <a:rPr lang="en-US" sz="600" smtClean="0"/>
              <a:t> Cornelius, 1997; Crossa et al., 2002). </a:t>
            </a:r>
          </a:p>
          <a:p>
            <a:pPr marL="228600" indent="-228600">
              <a:lnSpc>
                <a:spcPct val="80000"/>
              </a:lnSpc>
            </a:pPr>
            <a:r>
              <a:rPr lang="en-US" sz="600" smtClean="0"/>
              <a:t>Multiplicative models </a:t>
            </a:r>
            <a:r>
              <a:rPr lang="en-US" sz="900" smtClean="0"/>
              <a:t>have an additive</a:t>
            </a:r>
            <a:r>
              <a:rPr lang="en-US" sz="600" smtClean="0"/>
              <a:t> (</a:t>
            </a:r>
            <a:r>
              <a:rPr lang="en-US" sz="900" smtClean="0"/>
              <a:t>linear) component (i.e., intercept, main effects of sites and/or genotypes) and a multiplicative (bilinear) component (G  E interaction) and, thus, are also named linear–bilinear models.</a:t>
            </a:r>
          </a:p>
          <a:p>
            <a:pPr marL="228600" indent="-228600">
              <a:lnSpc>
                <a:spcPct val="80000"/>
              </a:lnSpc>
            </a:pPr>
            <a:r>
              <a:rPr lang="en-US" sz="900" smtClean="0"/>
              <a:t>A type of linear–bilinear model suitable for grouping sites and cultivars without cultivar rank change is the AMMI model (Addite Main Effects and Multiplicative Interactions). </a:t>
            </a:r>
          </a:p>
          <a:p>
            <a:pPr marL="228600" indent="-228600">
              <a:lnSpc>
                <a:spcPct val="80000"/>
              </a:lnSpc>
            </a:pPr>
            <a:endParaRPr lang="en-US" sz="900" smtClean="0"/>
          </a:p>
          <a:p>
            <a:pPr marL="228600" indent="-228600">
              <a:lnSpc>
                <a:spcPct val="80000"/>
              </a:lnSpc>
            </a:pPr>
            <a:endParaRPr lang="en-US" sz="900" smtClean="0"/>
          </a:p>
          <a:p>
            <a:pPr marL="228600" indent="-228600">
              <a:lnSpc>
                <a:spcPct val="80000"/>
              </a:lnSpc>
            </a:pPr>
            <a:r>
              <a:rPr lang="en-US" sz="900" b="1" u="sng" smtClean="0">
                <a:effectLst>
                  <a:outerShdw blurRad="38100" dist="38100" dir="2700000" algn="tl">
                    <a:srgbClr val="C0C0C0"/>
                  </a:outerShdw>
                </a:effectLst>
              </a:rPr>
              <a:t>Results.-</a:t>
            </a:r>
            <a:r>
              <a:rPr lang="en-US" sz="900" smtClean="0"/>
              <a:t> The contribution to variance for 22 genotypes, 6 environments, and the GxE interaction is found in this table. </a:t>
            </a:r>
          </a:p>
          <a:p>
            <a:pPr marL="228600" indent="-228600">
              <a:lnSpc>
                <a:spcPct val="80000"/>
              </a:lnSpc>
            </a:pPr>
            <a:r>
              <a:rPr lang="en-US" sz="900" smtClean="0"/>
              <a:t> </a:t>
            </a:r>
          </a:p>
          <a:p>
            <a:pPr marL="228600" indent="-228600">
              <a:lnSpc>
                <a:spcPct val="80000"/>
              </a:lnSpc>
            </a:pPr>
            <a:endParaRPr lang="en-US" sz="900" smtClean="0"/>
          </a:p>
          <a:p>
            <a:pPr marL="228600" indent="-228600">
              <a:lnSpc>
                <a:spcPct val="80000"/>
              </a:lnSpc>
              <a:buFontTx/>
              <a:buAutoNum type="alphaLcParenR"/>
            </a:pPr>
            <a:r>
              <a:rPr lang="en-US" sz="900" b="1" smtClean="0">
                <a:effectLst>
                  <a:outerShdw blurRad="38100" dist="38100" dir="2700000" algn="tl">
                    <a:srgbClr val="C0C0C0"/>
                  </a:outerShdw>
                </a:effectLst>
              </a:rPr>
              <a:t> For Vitamin C :</a:t>
            </a:r>
            <a:r>
              <a:rPr lang="en-US" sz="900" smtClean="0"/>
              <a:t>  The large contribution to variance in ANOVA model with 53% of the total sums of squares for content of vitamin in FW was for genotypes. This was almost as twice as the contribution of environments with 32% and a significant GxE interaction contain around of 12% of total variation. Using the AMMI model the GxE interaction was decomposed into five components, the first two components accounted aprox. 79 % of the variability in the model, and therefore, only these two were retained in both cases for Vitamin C. </a:t>
            </a:r>
          </a:p>
          <a:p>
            <a:pPr marL="228600" indent="-228600">
              <a:lnSpc>
                <a:spcPct val="80000"/>
              </a:lnSpc>
            </a:pPr>
            <a:r>
              <a:rPr lang="en-US" sz="900" b="1" smtClean="0">
                <a:effectLst>
                  <a:outerShdw blurRad="38100" dist="38100" dir="2700000" algn="tl">
                    <a:srgbClr val="C0C0C0"/>
                  </a:outerShdw>
                </a:effectLst>
              </a:rPr>
              <a:t>b) For Zinc:</a:t>
            </a:r>
            <a:r>
              <a:rPr lang="en-US" sz="900" smtClean="0"/>
              <a:t>  The low contribution to variance in ANOVA model with 24% of the total sums of squares for content of Zinc in FW was for genotypes. The contribution of environments with 42% was two times more than genotypes; and a significant GxE interaction contain around of 17% of total variation. Using the AMMI model, the GxE interaction was decomposed into four components, the first two components accounted aprox. 73 % of the variability in the model, and therefore, only these two were retained in both cases for Zinc. </a:t>
            </a:r>
          </a:p>
          <a:p>
            <a:pPr marL="228600" indent="-228600">
              <a:lnSpc>
                <a:spcPct val="80000"/>
              </a:lnSpc>
            </a:pPr>
            <a:r>
              <a:rPr lang="en-US" sz="900" b="1" smtClean="0">
                <a:effectLst>
                  <a:outerShdw blurRad="38100" dist="38100" dir="2700000" algn="tl">
                    <a:srgbClr val="C0C0C0"/>
                  </a:outerShdw>
                </a:effectLst>
              </a:rPr>
              <a:t>c) For Iron:</a:t>
            </a:r>
            <a:r>
              <a:rPr lang="en-US" sz="900" smtClean="0"/>
              <a:t>  The good contribution to variance in ANOVA model with 36% of the total sums of squares for content of Iron in FW was for genotypes. The contribution of environments with 30 % was only a little less than genotypes; and a significant GxE interaction contain around of 19% of total variation. Using the AMMI mode,l the GxE interaction was decomposed into four components, the first two components accounted approximate 65 % of the variability in the model, and therefore, only these two were retained in both cases for Iron. </a:t>
            </a:r>
          </a:p>
          <a:p>
            <a:pPr marL="228600" indent="-228600">
              <a:lnSpc>
                <a:spcPct val="80000"/>
              </a:lnSpc>
            </a:pPr>
            <a:endParaRPr lang="en-US" sz="900" smtClean="0"/>
          </a:p>
          <a:p>
            <a:pPr marL="228600" indent="-228600">
              <a:lnSpc>
                <a:spcPct val="80000"/>
              </a:lnSpc>
            </a:pPr>
            <a:endParaRPr lang="en-US" sz="900" smtClean="0"/>
          </a:p>
          <a:p>
            <a:pPr marL="228600" indent="-228600">
              <a:lnSpc>
                <a:spcPct val="80000"/>
              </a:lnSpc>
            </a:pPr>
            <a:r>
              <a:rPr lang="en-US" sz="600" smtClean="0"/>
              <a:t>Many tools and techniques have been suggested for characterizing and grouping environments, with biplot analysis considered the most valuable. Interpretation of performance of a number of genotypes in a broad range of  environments is generally affected by large G  E interactions (Gauch and Zobel, 1996).</a:t>
            </a:r>
          </a:p>
          <a:p>
            <a:pPr marL="228600" indent="-228600">
              <a:lnSpc>
                <a:spcPct val="80000"/>
              </a:lnSpc>
            </a:pPr>
            <a:r>
              <a:rPr lang="en-US" sz="800" smtClean="0"/>
              <a:t>Biplots obtained from graphing the first two components of the multiplicative part of AMMI model are useful for summarizing and approximating patterns of response that exist in the original data (Gabriel, 1971, 1978). </a:t>
            </a:r>
          </a:p>
          <a:p>
            <a:pPr marL="228600" indent="-228600">
              <a:lnSpc>
                <a:spcPct val="80000"/>
              </a:lnSpc>
            </a:pPr>
            <a:endParaRPr lang="en-US" sz="800" smtClean="0"/>
          </a:p>
          <a:p>
            <a:pPr marL="228600" indent="-228600">
              <a:lnSpc>
                <a:spcPct val="80000"/>
              </a:lnSpc>
            </a:pPr>
            <a:r>
              <a:rPr lang="en-US" sz="800" smtClean="0"/>
              <a:t>The stable genotypes through sites are within the circle of dotted lines and the genotypes the highlighted within this circle have concentration over general average. (The idea are for the three biplots: Vitamin C, Zinc and Iron). </a:t>
            </a:r>
          </a:p>
          <a:p>
            <a:pPr marL="228600" indent="-228600">
              <a:lnSpc>
                <a:spcPct val="80000"/>
              </a:lnSpc>
            </a:pPr>
            <a:r>
              <a:rPr lang="en-US" sz="800" smtClean="0"/>
              <a:t>The non stable genotypes through sites are outside the circle of dotted lines and the genotypes highlighted outside this circle have concentration over general average. (The idea are for the three biplots: Vitamin C, Zinc and Iron)</a:t>
            </a:r>
          </a:p>
          <a:p>
            <a:pPr marL="228600" indent="-228600">
              <a:lnSpc>
                <a:spcPct val="80000"/>
              </a:lnSpc>
            </a:pPr>
            <a:r>
              <a:rPr lang="en-US" sz="800" smtClean="0"/>
              <a:t>The environments with colour green have concentration over general average according to biplot.</a:t>
            </a:r>
          </a:p>
          <a:p>
            <a:pPr marL="228600" indent="-228600">
              <a:lnSpc>
                <a:spcPct val="80000"/>
              </a:lnSpc>
            </a:pPr>
            <a:endParaRPr lang="es-ES_tradnl" sz="80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p:spPr>
        <p:txBody>
          <a:bodyPr/>
          <a:lstStyle/>
          <a:p>
            <a:endParaRPr lang="es-ES_tradnl"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a:noFill/>
          <a:ln/>
        </p:spPr>
        <p:txBody>
          <a:bodyPr/>
          <a:lstStyle/>
          <a:p>
            <a:r>
              <a:rPr lang="en-NZ" smtClean="0"/>
              <a:t>Mejorar el grafico OK : One point of interest is that women put a high priority on high nutriente content, This is probably  the result  of capacity buidling and explaining that this materiasl  was slected for high nutrient content.  This may be the first change necessary for consciousness raising .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noFill/>
          <a:ln/>
        </p:spPr>
        <p:txBody>
          <a:bodyPr/>
          <a:lstStyle/>
          <a:p>
            <a:r>
              <a:rPr lang="es-ES_tradnl" dirty="0" smtClean="0"/>
              <a:t> </a:t>
            </a:r>
            <a:r>
              <a:rPr lang="en-IE" dirty="0" smtClean="0"/>
              <a:t>trial location; </a:t>
            </a:r>
            <a:r>
              <a:rPr lang="en-IE" dirty="0" err="1" smtClean="0"/>
              <a:t>Ccollpaccasa</a:t>
            </a:r>
            <a:r>
              <a:rPr lang="en-IE" dirty="0" smtClean="0"/>
              <a:t>, 4200 </a:t>
            </a:r>
            <a:r>
              <a:rPr lang="en-IE" dirty="0" err="1" smtClean="0"/>
              <a:t>m.a.s.l</a:t>
            </a:r>
            <a:r>
              <a:rPr lang="en-IE" dirty="0" smtClean="0"/>
              <a:t>.. Yields variable. Part to insure all families take these for baby trials.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PE"/>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PE"/>
          </a:p>
        </p:txBody>
      </p:sp>
      <p:sp>
        <p:nvSpPr>
          <p:cNvPr id="4" name="3 Marcador de fecha"/>
          <p:cNvSpPr>
            <a:spLocks noGrp="1"/>
          </p:cNvSpPr>
          <p:nvPr>
            <p:ph type="dt" sz="half" idx="10"/>
          </p:nvPr>
        </p:nvSpPr>
        <p:spPr/>
        <p:txBody>
          <a:bodyPr/>
          <a:lstStyle>
            <a:lvl1pPr>
              <a:defRPr/>
            </a:lvl1pPr>
          </a:lstStyle>
          <a:p>
            <a:pPr>
              <a:defRPr/>
            </a:pPr>
            <a:fld id="{9FA2770B-8E77-4F21-8451-EFF3F811B692}" type="datetimeFigureOut">
              <a:rPr lang="es-PE"/>
              <a:pPr>
                <a:defRPr/>
              </a:pPr>
              <a:t>16/07/2014</a:t>
            </a:fld>
            <a:endParaRPr lang="es-PE"/>
          </a:p>
        </p:txBody>
      </p:sp>
      <p:sp>
        <p:nvSpPr>
          <p:cNvPr id="5" name="4 Marcador de pie de página"/>
          <p:cNvSpPr>
            <a:spLocks noGrp="1"/>
          </p:cNvSpPr>
          <p:nvPr>
            <p:ph type="ftr" sz="quarter" idx="11"/>
          </p:nvPr>
        </p:nvSpPr>
        <p:spPr/>
        <p:txBody>
          <a:bodyPr/>
          <a:lstStyle>
            <a:lvl1pPr>
              <a:defRPr/>
            </a:lvl1pPr>
          </a:lstStyle>
          <a:p>
            <a:pPr>
              <a:defRPr/>
            </a:pPr>
            <a:endParaRPr lang="es-PE"/>
          </a:p>
        </p:txBody>
      </p:sp>
      <p:sp>
        <p:nvSpPr>
          <p:cNvPr id="6" name="5 Marcador de número de diapositiva"/>
          <p:cNvSpPr>
            <a:spLocks noGrp="1"/>
          </p:cNvSpPr>
          <p:nvPr>
            <p:ph type="sldNum" sz="quarter" idx="12"/>
          </p:nvPr>
        </p:nvSpPr>
        <p:spPr/>
        <p:txBody>
          <a:bodyPr/>
          <a:lstStyle>
            <a:lvl1pPr>
              <a:defRPr/>
            </a:lvl1pPr>
          </a:lstStyle>
          <a:p>
            <a:pPr>
              <a:defRPr/>
            </a:pPr>
            <a:fld id="{8D33DF41-773B-4D49-9052-36ED12E4095C}" type="slidenum">
              <a:rPr lang="es-PE"/>
              <a:pPr>
                <a:defRPr/>
              </a:pPr>
              <a:t>‹Nº›</a:t>
            </a:fld>
            <a:endParaRPr lang="es-P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lvl1pPr>
              <a:defRPr/>
            </a:lvl1pPr>
          </a:lstStyle>
          <a:p>
            <a:pPr>
              <a:defRPr/>
            </a:pPr>
            <a:fld id="{ED753D35-DD28-45A1-ADF1-730EACAE4FCA}" type="datetimeFigureOut">
              <a:rPr lang="es-PE"/>
              <a:pPr>
                <a:defRPr/>
              </a:pPr>
              <a:t>16/07/2014</a:t>
            </a:fld>
            <a:endParaRPr lang="es-PE"/>
          </a:p>
        </p:txBody>
      </p:sp>
      <p:sp>
        <p:nvSpPr>
          <p:cNvPr id="5" name="4 Marcador de pie de página"/>
          <p:cNvSpPr>
            <a:spLocks noGrp="1"/>
          </p:cNvSpPr>
          <p:nvPr>
            <p:ph type="ftr" sz="quarter" idx="11"/>
          </p:nvPr>
        </p:nvSpPr>
        <p:spPr/>
        <p:txBody>
          <a:bodyPr/>
          <a:lstStyle>
            <a:lvl1pPr>
              <a:defRPr/>
            </a:lvl1pPr>
          </a:lstStyle>
          <a:p>
            <a:pPr>
              <a:defRPr/>
            </a:pPr>
            <a:endParaRPr lang="es-PE"/>
          </a:p>
        </p:txBody>
      </p:sp>
      <p:sp>
        <p:nvSpPr>
          <p:cNvPr id="6" name="5 Marcador de número de diapositiva"/>
          <p:cNvSpPr>
            <a:spLocks noGrp="1"/>
          </p:cNvSpPr>
          <p:nvPr>
            <p:ph type="sldNum" sz="quarter" idx="12"/>
          </p:nvPr>
        </p:nvSpPr>
        <p:spPr/>
        <p:txBody>
          <a:bodyPr/>
          <a:lstStyle>
            <a:lvl1pPr>
              <a:defRPr/>
            </a:lvl1pPr>
          </a:lstStyle>
          <a:p>
            <a:pPr>
              <a:defRPr/>
            </a:pPr>
            <a:fld id="{EFC289F5-2D76-4857-96DB-226F437A4454}" type="slidenum">
              <a:rPr lang="es-PE"/>
              <a:pPr>
                <a:defRPr/>
              </a:pPr>
              <a:t>‹Nº›</a:t>
            </a:fld>
            <a:endParaRPr lang="es-P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3958D5E7-39DF-488B-A6FD-DB6E6C4CC740}" type="datetimeFigureOut">
              <a:rPr lang="es-PE"/>
              <a:pPr>
                <a:defRPr/>
              </a:pPr>
              <a:t>16/07/2014</a:t>
            </a:fld>
            <a:endParaRPr lang="es-PE"/>
          </a:p>
        </p:txBody>
      </p:sp>
      <p:sp>
        <p:nvSpPr>
          <p:cNvPr id="5" name="4 Marcador de pie de página"/>
          <p:cNvSpPr>
            <a:spLocks noGrp="1"/>
          </p:cNvSpPr>
          <p:nvPr>
            <p:ph type="ftr" sz="quarter" idx="11"/>
          </p:nvPr>
        </p:nvSpPr>
        <p:spPr/>
        <p:txBody>
          <a:bodyPr/>
          <a:lstStyle>
            <a:lvl1pPr>
              <a:defRPr/>
            </a:lvl1pPr>
          </a:lstStyle>
          <a:p>
            <a:pPr>
              <a:defRPr/>
            </a:pPr>
            <a:endParaRPr lang="es-PE"/>
          </a:p>
        </p:txBody>
      </p:sp>
      <p:sp>
        <p:nvSpPr>
          <p:cNvPr id="6" name="5 Marcador de número de diapositiva"/>
          <p:cNvSpPr>
            <a:spLocks noGrp="1"/>
          </p:cNvSpPr>
          <p:nvPr>
            <p:ph type="sldNum" sz="quarter" idx="12"/>
          </p:nvPr>
        </p:nvSpPr>
        <p:spPr/>
        <p:txBody>
          <a:bodyPr/>
          <a:lstStyle>
            <a:lvl1pPr>
              <a:defRPr/>
            </a:lvl1pPr>
          </a:lstStyle>
          <a:p>
            <a:pPr>
              <a:defRPr/>
            </a:pPr>
            <a:fld id="{D2060CBB-E3F8-4860-9AFF-6737CF40E01D}" type="slidenum">
              <a:rPr lang="es-PE"/>
              <a:pPr>
                <a:defRPr/>
              </a:pPr>
              <a:t>‹Nº›</a:t>
            </a:fld>
            <a:endParaRPr lang="es-P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3 Marcador de fecha"/>
          <p:cNvSpPr>
            <a:spLocks noGrp="1"/>
          </p:cNvSpPr>
          <p:nvPr>
            <p:ph type="dt" sz="half" idx="10"/>
          </p:nvPr>
        </p:nvSpPr>
        <p:spPr/>
        <p:txBody>
          <a:bodyPr/>
          <a:lstStyle>
            <a:lvl1pPr>
              <a:defRPr/>
            </a:lvl1pPr>
          </a:lstStyle>
          <a:p>
            <a:pPr>
              <a:defRPr/>
            </a:pPr>
            <a:fld id="{B47B203E-59C4-46A0-840D-55329C4073D2}" type="datetimeFigureOut">
              <a:rPr lang="es-PE"/>
              <a:pPr>
                <a:defRPr/>
              </a:pPr>
              <a:t>16/07/2014</a:t>
            </a:fld>
            <a:endParaRPr lang="es-PE"/>
          </a:p>
        </p:txBody>
      </p:sp>
      <p:sp>
        <p:nvSpPr>
          <p:cNvPr id="6" name="4 Marcador de pie de página"/>
          <p:cNvSpPr>
            <a:spLocks noGrp="1"/>
          </p:cNvSpPr>
          <p:nvPr>
            <p:ph type="ftr" sz="quarter" idx="11"/>
          </p:nvPr>
        </p:nvSpPr>
        <p:spPr/>
        <p:txBody>
          <a:bodyPr/>
          <a:lstStyle>
            <a:lvl1pPr>
              <a:defRPr/>
            </a:lvl1pPr>
          </a:lstStyle>
          <a:p>
            <a:pPr>
              <a:defRPr/>
            </a:pPr>
            <a:endParaRPr lang="es-PE"/>
          </a:p>
        </p:txBody>
      </p:sp>
      <p:sp>
        <p:nvSpPr>
          <p:cNvPr id="7" name="5 Marcador de número de diapositiva"/>
          <p:cNvSpPr>
            <a:spLocks noGrp="1"/>
          </p:cNvSpPr>
          <p:nvPr>
            <p:ph type="sldNum" sz="quarter" idx="12"/>
          </p:nvPr>
        </p:nvSpPr>
        <p:spPr/>
        <p:txBody>
          <a:bodyPr/>
          <a:lstStyle>
            <a:lvl1pPr>
              <a:defRPr/>
            </a:lvl1pPr>
          </a:lstStyle>
          <a:p>
            <a:pPr>
              <a:defRPr/>
            </a:pPr>
            <a:fld id="{57FB3E06-FCA3-403B-9FD5-1BF9728CC03F}" type="slidenum">
              <a:rPr lang="es-PE"/>
              <a:pPr>
                <a:defRPr/>
              </a:pPr>
              <a:t>‹Nº›</a:t>
            </a:fld>
            <a:endParaRPr lang="es-P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7" name="3 Marcador de fecha"/>
          <p:cNvSpPr>
            <a:spLocks noGrp="1"/>
          </p:cNvSpPr>
          <p:nvPr>
            <p:ph type="dt" sz="half" idx="10"/>
          </p:nvPr>
        </p:nvSpPr>
        <p:spPr/>
        <p:txBody>
          <a:bodyPr/>
          <a:lstStyle>
            <a:lvl1pPr>
              <a:defRPr/>
            </a:lvl1pPr>
          </a:lstStyle>
          <a:p>
            <a:pPr>
              <a:defRPr/>
            </a:pPr>
            <a:fld id="{EDC346D5-1A14-4876-BA3E-6D8DE66535E1}" type="datetimeFigureOut">
              <a:rPr lang="es-PE"/>
              <a:pPr>
                <a:defRPr/>
              </a:pPr>
              <a:t>16/07/2014</a:t>
            </a:fld>
            <a:endParaRPr lang="es-PE"/>
          </a:p>
        </p:txBody>
      </p:sp>
      <p:sp>
        <p:nvSpPr>
          <p:cNvPr id="8" name="4 Marcador de pie de página"/>
          <p:cNvSpPr>
            <a:spLocks noGrp="1"/>
          </p:cNvSpPr>
          <p:nvPr>
            <p:ph type="ftr" sz="quarter" idx="11"/>
          </p:nvPr>
        </p:nvSpPr>
        <p:spPr/>
        <p:txBody>
          <a:bodyPr/>
          <a:lstStyle>
            <a:lvl1pPr>
              <a:defRPr/>
            </a:lvl1pPr>
          </a:lstStyle>
          <a:p>
            <a:pPr>
              <a:defRPr/>
            </a:pPr>
            <a:endParaRPr lang="es-PE"/>
          </a:p>
        </p:txBody>
      </p:sp>
      <p:sp>
        <p:nvSpPr>
          <p:cNvPr id="9" name="5 Marcador de número de diapositiva"/>
          <p:cNvSpPr>
            <a:spLocks noGrp="1"/>
          </p:cNvSpPr>
          <p:nvPr>
            <p:ph type="sldNum" sz="quarter" idx="12"/>
          </p:nvPr>
        </p:nvSpPr>
        <p:spPr/>
        <p:txBody>
          <a:bodyPr/>
          <a:lstStyle>
            <a:lvl1pPr>
              <a:defRPr/>
            </a:lvl1pPr>
          </a:lstStyle>
          <a:p>
            <a:pPr>
              <a:defRPr/>
            </a:pPr>
            <a:fld id="{3B756077-666D-45D4-A072-1C86EAAFB368}" type="slidenum">
              <a:rPr lang="es-PE"/>
              <a:pPr>
                <a:defRPr/>
              </a:pPr>
              <a:t>‹Nº›</a:t>
            </a:fld>
            <a:endParaRPr lang="es-P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3 Marcador de fecha"/>
          <p:cNvSpPr>
            <a:spLocks noGrp="1"/>
          </p:cNvSpPr>
          <p:nvPr>
            <p:ph type="dt" sz="half" idx="10"/>
          </p:nvPr>
        </p:nvSpPr>
        <p:spPr/>
        <p:txBody>
          <a:bodyPr/>
          <a:lstStyle>
            <a:lvl1pPr>
              <a:defRPr/>
            </a:lvl1pPr>
          </a:lstStyle>
          <a:p>
            <a:pPr>
              <a:defRPr/>
            </a:pPr>
            <a:fld id="{69887474-D952-4506-92F9-532D858C1093}" type="datetimeFigureOut">
              <a:rPr lang="es-PE"/>
              <a:pPr>
                <a:defRPr/>
              </a:pPr>
              <a:t>16/07/2014</a:t>
            </a:fld>
            <a:endParaRPr lang="es-PE"/>
          </a:p>
        </p:txBody>
      </p:sp>
      <p:sp>
        <p:nvSpPr>
          <p:cNvPr id="4" name="4 Marcador de pie de página"/>
          <p:cNvSpPr>
            <a:spLocks noGrp="1"/>
          </p:cNvSpPr>
          <p:nvPr>
            <p:ph type="ftr" sz="quarter" idx="11"/>
          </p:nvPr>
        </p:nvSpPr>
        <p:spPr/>
        <p:txBody>
          <a:bodyPr/>
          <a:lstStyle>
            <a:lvl1pPr>
              <a:defRPr/>
            </a:lvl1pPr>
          </a:lstStyle>
          <a:p>
            <a:pPr>
              <a:defRPr/>
            </a:pPr>
            <a:endParaRPr lang="es-PE"/>
          </a:p>
        </p:txBody>
      </p:sp>
      <p:sp>
        <p:nvSpPr>
          <p:cNvPr id="5" name="5 Marcador de número de diapositiva"/>
          <p:cNvSpPr>
            <a:spLocks noGrp="1"/>
          </p:cNvSpPr>
          <p:nvPr>
            <p:ph type="sldNum" sz="quarter" idx="12"/>
          </p:nvPr>
        </p:nvSpPr>
        <p:spPr/>
        <p:txBody>
          <a:bodyPr/>
          <a:lstStyle>
            <a:lvl1pPr>
              <a:defRPr/>
            </a:lvl1pPr>
          </a:lstStyle>
          <a:p>
            <a:pPr>
              <a:defRPr/>
            </a:pPr>
            <a:fld id="{64E782F1-5FE4-48E3-BA1B-A92B6CD0305C}" type="slidenum">
              <a:rPr lang="es-PE"/>
              <a:pPr>
                <a:defRPr/>
              </a:pPr>
              <a:t>‹Nº›</a:t>
            </a:fld>
            <a:endParaRPr lang="es-P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A5CA3E75-C3E4-45A5-8EA7-A914854B11BE}" type="datetimeFigureOut">
              <a:rPr lang="es-PE"/>
              <a:pPr>
                <a:defRPr/>
              </a:pPr>
              <a:t>16/07/2014</a:t>
            </a:fld>
            <a:endParaRPr lang="es-PE"/>
          </a:p>
        </p:txBody>
      </p:sp>
      <p:sp>
        <p:nvSpPr>
          <p:cNvPr id="3" name="4 Marcador de pie de página"/>
          <p:cNvSpPr>
            <a:spLocks noGrp="1"/>
          </p:cNvSpPr>
          <p:nvPr>
            <p:ph type="ftr" sz="quarter" idx="11"/>
          </p:nvPr>
        </p:nvSpPr>
        <p:spPr/>
        <p:txBody>
          <a:bodyPr/>
          <a:lstStyle>
            <a:lvl1pPr>
              <a:defRPr/>
            </a:lvl1pPr>
          </a:lstStyle>
          <a:p>
            <a:pPr>
              <a:defRPr/>
            </a:pPr>
            <a:endParaRPr lang="es-PE"/>
          </a:p>
        </p:txBody>
      </p:sp>
      <p:sp>
        <p:nvSpPr>
          <p:cNvPr id="4" name="5 Marcador de número de diapositiva"/>
          <p:cNvSpPr>
            <a:spLocks noGrp="1"/>
          </p:cNvSpPr>
          <p:nvPr>
            <p:ph type="sldNum" sz="quarter" idx="12"/>
          </p:nvPr>
        </p:nvSpPr>
        <p:spPr/>
        <p:txBody>
          <a:bodyPr/>
          <a:lstStyle>
            <a:lvl1pPr>
              <a:defRPr/>
            </a:lvl1pPr>
          </a:lstStyle>
          <a:p>
            <a:pPr>
              <a:defRPr/>
            </a:pPr>
            <a:fld id="{7EEFF9B4-03D7-427E-BCEE-1A7DFFB203C7}" type="slidenum">
              <a:rPr lang="es-PE"/>
              <a:pPr>
                <a:defRPr/>
              </a:pPr>
              <a:t>‹Nº›</a:t>
            </a:fld>
            <a:endParaRPr lang="es-P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PE"/>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07F51D51-F559-4612-AACA-A57F2BB0FED1}" type="datetimeFigureOut">
              <a:rPr lang="es-PE"/>
              <a:pPr>
                <a:defRPr/>
              </a:pPr>
              <a:t>16/07/2014</a:t>
            </a:fld>
            <a:endParaRPr lang="es-PE"/>
          </a:p>
        </p:txBody>
      </p:sp>
      <p:sp>
        <p:nvSpPr>
          <p:cNvPr id="6" name="4 Marcador de pie de página"/>
          <p:cNvSpPr>
            <a:spLocks noGrp="1"/>
          </p:cNvSpPr>
          <p:nvPr>
            <p:ph type="ftr" sz="quarter" idx="11"/>
          </p:nvPr>
        </p:nvSpPr>
        <p:spPr/>
        <p:txBody>
          <a:bodyPr/>
          <a:lstStyle>
            <a:lvl1pPr>
              <a:defRPr/>
            </a:lvl1pPr>
          </a:lstStyle>
          <a:p>
            <a:pPr>
              <a:defRPr/>
            </a:pPr>
            <a:endParaRPr lang="es-PE"/>
          </a:p>
        </p:txBody>
      </p:sp>
      <p:sp>
        <p:nvSpPr>
          <p:cNvPr id="7" name="5 Marcador de número de diapositiva"/>
          <p:cNvSpPr>
            <a:spLocks noGrp="1"/>
          </p:cNvSpPr>
          <p:nvPr>
            <p:ph type="sldNum" sz="quarter" idx="12"/>
          </p:nvPr>
        </p:nvSpPr>
        <p:spPr/>
        <p:txBody>
          <a:bodyPr/>
          <a:lstStyle>
            <a:lvl1pPr>
              <a:defRPr/>
            </a:lvl1pPr>
          </a:lstStyle>
          <a:p>
            <a:pPr>
              <a:defRPr/>
            </a:pPr>
            <a:fld id="{B7D64EBD-6E47-4798-8471-EE565D3C7B41}" type="slidenum">
              <a:rPr lang="es-PE"/>
              <a:pPr>
                <a:defRPr/>
              </a:pPr>
              <a:t>‹Nº›</a:t>
            </a:fld>
            <a:endParaRPr lang="es-P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PE"/>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PE"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99404B7B-064D-457B-BE45-8834CD6B2D23}" type="datetimeFigureOut">
              <a:rPr lang="es-PE"/>
              <a:pPr>
                <a:defRPr/>
              </a:pPr>
              <a:t>16/07/2014</a:t>
            </a:fld>
            <a:endParaRPr lang="es-PE"/>
          </a:p>
        </p:txBody>
      </p:sp>
      <p:sp>
        <p:nvSpPr>
          <p:cNvPr id="6" name="4 Marcador de pie de página"/>
          <p:cNvSpPr>
            <a:spLocks noGrp="1"/>
          </p:cNvSpPr>
          <p:nvPr>
            <p:ph type="ftr" sz="quarter" idx="11"/>
          </p:nvPr>
        </p:nvSpPr>
        <p:spPr/>
        <p:txBody>
          <a:bodyPr/>
          <a:lstStyle>
            <a:lvl1pPr>
              <a:defRPr/>
            </a:lvl1pPr>
          </a:lstStyle>
          <a:p>
            <a:pPr>
              <a:defRPr/>
            </a:pPr>
            <a:endParaRPr lang="es-PE"/>
          </a:p>
        </p:txBody>
      </p:sp>
      <p:sp>
        <p:nvSpPr>
          <p:cNvPr id="7" name="5 Marcador de número de diapositiva"/>
          <p:cNvSpPr>
            <a:spLocks noGrp="1"/>
          </p:cNvSpPr>
          <p:nvPr>
            <p:ph type="sldNum" sz="quarter" idx="12"/>
          </p:nvPr>
        </p:nvSpPr>
        <p:spPr/>
        <p:txBody>
          <a:bodyPr/>
          <a:lstStyle>
            <a:lvl1pPr>
              <a:defRPr/>
            </a:lvl1pPr>
          </a:lstStyle>
          <a:p>
            <a:pPr>
              <a:defRPr/>
            </a:pPr>
            <a:fld id="{75C10104-1EE2-42C6-A53D-F4C66038EB83}" type="slidenum">
              <a:rPr lang="es-PE"/>
              <a:pPr>
                <a:defRPr/>
              </a:pPr>
              <a:t>‹Nº›</a:t>
            </a:fld>
            <a:endParaRPr lang="es-P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lvl1pPr>
              <a:defRPr/>
            </a:lvl1pPr>
          </a:lstStyle>
          <a:p>
            <a:pPr>
              <a:defRPr/>
            </a:pPr>
            <a:fld id="{ECE46649-9CE3-4E56-80D1-7753AD61D503}" type="datetimeFigureOut">
              <a:rPr lang="es-PE"/>
              <a:pPr>
                <a:defRPr/>
              </a:pPr>
              <a:t>16/07/2014</a:t>
            </a:fld>
            <a:endParaRPr lang="es-PE"/>
          </a:p>
        </p:txBody>
      </p:sp>
      <p:sp>
        <p:nvSpPr>
          <p:cNvPr id="5" name="4 Marcador de pie de página"/>
          <p:cNvSpPr>
            <a:spLocks noGrp="1"/>
          </p:cNvSpPr>
          <p:nvPr>
            <p:ph type="ftr" sz="quarter" idx="11"/>
          </p:nvPr>
        </p:nvSpPr>
        <p:spPr/>
        <p:txBody>
          <a:bodyPr/>
          <a:lstStyle>
            <a:lvl1pPr>
              <a:defRPr/>
            </a:lvl1pPr>
          </a:lstStyle>
          <a:p>
            <a:pPr>
              <a:defRPr/>
            </a:pPr>
            <a:endParaRPr lang="es-PE"/>
          </a:p>
        </p:txBody>
      </p:sp>
      <p:sp>
        <p:nvSpPr>
          <p:cNvPr id="6" name="5 Marcador de número de diapositiva"/>
          <p:cNvSpPr>
            <a:spLocks noGrp="1"/>
          </p:cNvSpPr>
          <p:nvPr>
            <p:ph type="sldNum" sz="quarter" idx="12"/>
          </p:nvPr>
        </p:nvSpPr>
        <p:spPr/>
        <p:txBody>
          <a:bodyPr/>
          <a:lstStyle>
            <a:lvl1pPr>
              <a:defRPr/>
            </a:lvl1pPr>
          </a:lstStyle>
          <a:p>
            <a:pPr>
              <a:defRPr/>
            </a:pPr>
            <a:fld id="{F1B18DC7-9C00-4700-ADB0-59814BB4C4C7}" type="slidenum">
              <a:rPr lang="es-PE"/>
              <a:pPr>
                <a:defRPr/>
              </a:pPr>
              <a:t>‹Nº›</a:t>
            </a:fld>
            <a:endParaRPr lang="es-P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lvl1pPr>
              <a:defRPr/>
            </a:lvl1pPr>
          </a:lstStyle>
          <a:p>
            <a:pPr>
              <a:defRPr/>
            </a:pPr>
            <a:fld id="{0FFDEB6E-F23C-446F-9385-FA16DA117BAB}" type="datetimeFigureOut">
              <a:rPr lang="es-PE"/>
              <a:pPr>
                <a:defRPr/>
              </a:pPr>
              <a:t>16/07/2014</a:t>
            </a:fld>
            <a:endParaRPr lang="es-PE"/>
          </a:p>
        </p:txBody>
      </p:sp>
      <p:sp>
        <p:nvSpPr>
          <p:cNvPr id="5" name="4 Marcador de pie de página"/>
          <p:cNvSpPr>
            <a:spLocks noGrp="1"/>
          </p:cNvSpPr>
          <p:nvPr>
            <p:ph type="ftr" sz="quarter" idx="11"/>
          </p:nvPr>
        </p:nvSpPr>
        <p:spPr/>
        <p:txBody>
          <a:bodyPr/>
          <a:lstStyle>
            <a:lvl1pPr>
              <a:defRPr/>
            </a:lvl1pPr>
          </a:lstStyle>
          <a:p>
            <a:pPr>
              <a:defRPr/>
            </a:pPr>
            <a:endParaRPr lang="es-PE"/>
          </a:p>
        </p:txBody>
      </p:sp>
      <p:sp>
        <p:nvSpPr>
          <p:cNvPr id="6" name="5 Marcador de número de diapositiva"/>
          <p:cNvSpPr>
            <a:spLocks noGrp="1"/>
          </p:cNvSpPr>
          <p:nvPr>
            <p:ph type="sldNum" sz="quarter" idx="12"/>
          </p:nvPr>
        </p:nvSpPr>
        <p:spPr/>
        <p:txBody>
          <a:bodyPr/>
          <a:lstStyle>
            <a:lvl1pPr>
              <a:defRPr/>
            </a:lvl1pPr>
          </a:lstStyle>
          <a:p>
            <a:pPr>
              <a:defRPr/>
            </a:pPr>
            <a:fld id="{F617F0C2-174A-41B5-8043-5144715787C8}" type="slidenum">
              <a:rPr lang="es-PE"/>
              <a:pPr>
                <a:defRPr/>
              </a:pPr>
              <a:t>‹Nº›</a:t>
            </a:fld>
            <a:endParaRPr lang="es-P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5699954D-472E-4078-9585-41E2DCF0E2EF}" type="datetimeFigureOut">
              <a:rPr lang="en-US"/>
              <a:pPr>
                <a:defRPr/>
              </a:pPr>
              <a:t>7/16/2014</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1E54221-3125-4A9A-8B9D-13DB1A423F57}" type="slidenum">
              <a:rPr lang="en-US"/>
              <a:pPr>
                <a:defRPr/>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altLang="es-PE" smtClean="0"/>
              <a:t>Haga clic para modificar el estilo de título del patrón</a:t>
            </a:r>
            <a:endParaRPr lang="es-PE" altLang="es-PE" smtClean="0"/>
          </a:p>
        </p:txBody>
      </p:sp>
      <p:sp>
        <p:nvSpPr>
          <p:cNvPr id="614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altLang="es-PE" smtClean="0"/>
              <a:t>Haga clic para modificar el estilo de texto del patrón</a:t>
            </a:r>
          </a:p>
          <a:p>
            <a:pPr lvl="1"/>
            <a:r>
              <a:rPr lang="es-ES" altLang="es-PE" smtClean="0"/>
              <a:t>Segundo nivel</a:t>
            </a:r>
          </a:p>
          <a:p>
            <a:pPr lvl="2"/>
            <a:r>
              <a:rPr lang="es-ES" altLang="es-PE" smtClean="0"/>
              <a:t>Tercer nivel</a:t>
            </a:r>
          </a:p>
          <a:p>
            <a:pPr lvl="3"/>
            <a:r>
              <a:rPr lang="es-ES" altLang="es-PE" smtClean="0"/>
              <a:t>Cuarto nivel</a:t>
            </a:r>
          </a:p>
          <a:p>
            <a:pPr lvl="4"/>
            <a:r>
              <a:rPr lang="es-ES" altLang="es-PE" smtClean="0"/>
              <a:t>Quinto nivel</a:t>
            </a:r>
            <a:endParaRPr lang="es-PE" altLang="es-PE" smtClean="0"/>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85ED671-DB9D-4388-90C8-C626E329851D}" type="datetimeFigureOut">
              <a:rPr lang="es-PE"/>
              <a:pPr>
                <a:defRPr/>
              </a:pPr>
              <a:t>16/07/2014</a:t>
            </a:fld>
            <a:endParaRPr lang="es-PE"/>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s-PE"/>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BE12D91A-0B62-4502-A4CE-FA898C68A6A5}" type="slidenum">
              <a:rPr lang="es-PE"/>
              <a:pPr>
                <a:defRPr/>
              </a:pPr>
              <a:t>‹Nº›</a:t>
            </a:fld>
            <a:endParaRPr lang="es-P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oleObject" Target="../embeddings/Hoja_de_c_lculo_de_Microsoft_Office_Excel_97-20034.xls"/><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Hoja_de_c_lculo_de_Microsoft_Office_Excel_97-20033.xls"/><Relationship Id="rId5" Type="http://schemas.openxmlformats.org/officeDocument/2006/relationships/oleObject" Target="../embeddings/Hoja_de_c_lculo_de_Microsoft_Office_Excel_97-20032.xls"/><Relationship Id="rId4" Type="http://schemas.openxmlformats.org/officeDocument/2006/relationships/oleObject" Target="../embeddings/Hoja_de_c_lculo_de_Microsoft_Office_Excel_97-20031.xls"/></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Hoja_de_c_lculo_de_Microsoft_Office_Excel_97-20035.xls"/></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oleObject" Target="../embeddings/Hoja_de_c_lculo_de_Microsoft_Office_Excel_97-20038.xls"/><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Hoja_de_c_lculo_de_Microsoft_Office_Excel_97-20037.xls"/><Relationship Id="rId5" Type="http://schemas.openxmlformats.org/officeDocument/2006/relationships/oleObject" Target="../embeddings/Hoja_de_c_lculo_de_Microsoft_Office_Excel_97-20036.xls"/><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2.jpeg"/><Relationship Id="rId18" Type="http://schemas.openxmlformats.org/officeDocument/2006/relationships/image" Target="../media/image27.jpeg"/><Relationship Id="rId3" Type="http://schemas.openxmlformats.org/officeDocument/2006/relationships/image" Target="../media/image12.jpeg"/><Relationship Id="rId21" Type="http://schemas.openxmlformats.org/officeDocument/2006/relationships/image" Target="../media/image30.jpeg"/><Relationship Id="rId7" Type="http://schemas.openxmlformats.org/officeDocument/2006/relationships/image" Target="../media/image16.jpeg"/><Relationship Id="rId12" Type="http://schemas.openxmlformats.org/officeDocument/2006/relationships/image" Target="../media/image21.jpeg"/><Relationship Id="rId17" Type="http://schemas.openxmlformats.org/officeDocument/2006/relationships/image" Target="../media/image26.jpeg"/><Relationship Id="rId2" Type="http://schemas.openxmlformats.org/officeDocument/2006/relationships/notesSlide" Target="../notesSlides/notesSlide4.xml"/><Relationship Id="rId16" Type="http://schemas.openxmlformats.org/officeDocument/2006/relationships/image" Target="../media/image25.jpeg"/><Relationship Id="rId20"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image" Target="../media/image15.jpeg"/><Relationship Id="rId11" Type="http://schemas.openxmlformats.org/officeDocument/2006/relationships/image" Target="../media/image20.jpeg"/><Relationship Id="rId5" Type="http://schemas.openxmlformats.org/officeDocument/2006/relationships/image" Target="../media/image14.jpeg"/><Relationship Id="rId15" Type="http://schemas.openxmlformats.org/officeDocument/2006/relationships/image" Target="../media/image24.jpeg"/><Relationship Id="rId10" Type="http://schemas.openxmlformats.org/officeDocument/2006/relationships/image" Target="../media/image19.jpeg"/><Relationship Id="rId19" Type="http://schemas.openxmlformats.org/officeDocument/2006/relationships/image" Target="../media/image28.jpeg"/><Relationship Id="rId4" Type="http://schemas.openxmlformats.org/officeDocument/2006/relationships/image" Target="../media/image13.jpeg"/><Relationship Id="rId9" Type="http://schemas.openxmlformats.org/officeDocument/2006/relationships/image" Target="../media/image18.jpeg"/><Relationship Id="rId14" Type="http://schemas.openxmlformats.org/officeDocument/2006/relationships/image" Target="../media/image23.jpeg"/><Relationship Id="rId22"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33.jpeg"/><Relationship Id="rId4" Type="http://schemas.openxmlformats.org/officeDocument/2006/relationships/oleObject" Target="../embeddings/Hoja_de_c_lculo_de_Microsoft_Office_Excel_97-20039.xls"/></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oleObject" Target="../embeddings/oleObject1.bin"/><Relationship Id="rId4" Type="http://schemas.openxmlformats.org/officeDocument/2006/relationships/oleObject" Target="../embeddings/Hoja_de_c_lculo_de_Microsoft_Office_Excel_97-200310.xls"/></Relationships>
</file>

<file path=ppt/slides/_rels/slide1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jpeg"/><Relationship Id="rId7" Type="http://schemas.openxmlformats.org/officeDocument/2006/relationships/image" Target="../media/image50.jpeg"/><Relationship Id="rId12" Type="http://schemas.openxmlformats.org/officeDocument/2006/relationships/image" Target="../media/image55.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49.jpeg"/><Relationship Id="rId11" Type="http://schemas.openxmlformats.org/officeDocument/2006/relationships/image" Target="../media/image54.jpeg"/><Relationship Id="rId5" Type="http://schemas.openxmlformats.org/officeDocument/2006/relationships/image" Target="../media/image48.jpeg"/><Relationship Id="rId10" Type="http://schemas.openxmlformats.org/officeDocument/2006/relationships/image" Target="../media/image53.jpeg"/><Relationship Id="rId4" Type="http://schemas.openxmlformats.org/officeDocument/2006/relationships/image" Target="../media/image47.jpeg"/><Relationship Id="rId9" Type="http://schemas.openxmlformats.org/officeDocument/2006/relationships/image" Target="../media/image52.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oleObject" Target="../embeddings/Hoja_de_c_lculo_de_Microsoft_Office_Excel_97-200312.xls"/><Relationship Id="rId4" Type="http://schemas.openxmlformats.org/officeDocument/2006/relationships/oleObject" Target="../embeddings/Hoja_de_c_lculo_de_Microsoft_Office_Excel_97-200311.xls"/></Relationships>
</file>

<file path=ppt/slides/_rels/slide2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62.jpe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oleObject" Target="../embeddings/Hoja_de_c_lculo_de_Microsoft_Office_Excel_97-200313.xls"/></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image" Target="../media/image63.jpeg"/><Relationship Id="rId1" Type="http://schemas.openxmlformats.org/officeDocument/2006/relationships/slideLayout" Target="../slideLayouts/slideLayout2.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827088" y="1052513"/>
            <a:ext cx="7772400" cy="1470025"/>
          </a:xfrm>
        </p:spPr>
        <p:txBody>
          <a:bodyPr rtlCol="0">
            <a:normAutofit fontScale="90000"/>
          </a:bodyPr>
          <a:lstStyle/>
          <a:p>
            <a:pPr eaLnBrk="1" fontAlgn="auto" hangingPunct="1">
              <a:spcAft>
                <a:spcPts val="0"/>
              </a:spcAft>
              <a:defRPr/>
            </a:pPr>
            <a:r>
              <a:rPr lang="es-ES" b="1" dirty="0"/>
              <a:t>Papas con alto contenido nutricional</a:t>
            </a:r>
            <a:r>
              <a:rPr lang="es-ES" b="1" dirty="0" smtClean="0"/>
              <a:t>:</a:t>
            </a:r>
            <a:r>
              <a:rPr lang="es-PE" dirty="0"/>
              <a:t/>
            </a:r>
            <a:br>
              <a:rPr lang="es-PE" dirty="0"/>
            </a:br>
            <a:endParaRPr lang="es-PE" dirty="0"/>
          </a:p>
        </p:txBody>
      </p:sp>
      <p:sp>
        <p:nvSpPr>
          <p:cNvPr id="3" name="2 Subtítulo"/>
          <p:cNvSpPr>
            <a:spLocks noGrp="1"/>
          </p:cNvSpPr>
          <p:nvPr>
            <p:ph type="subTitle" idx="1"/>
          </p:nvPr>
        </p:nvSpPr>
        <p:spPr>
          <a:xfrm>
            <a:off x="1547813" y="2781300"/>
            <a:ext cx="6400800" cy="1752600"/>
          </a:xfrm>
        </p:spPr>
        <p:txBody>
          <a:bodyPr rtlCol="0">
            <a:normAutofit/>
          </a:bodyPr>
          <a:lstStyle/>
          <a:p>
            <a:pPr eaLnBrk="1" fontAlgn="auto" hangingPunct="1">
              <a:spcAft>
                <a:spcPts val="0"/>
              </a:spcAft>
              <a:buFont typeface="Arial" pitchFamily="34" charset="0"/>
              <a:buNone/>
              <a:defRPr/>
            </a:pPr>
            <a:r>
              <a:rPr lang="es-ES" b="1" dirty="0" smtClean="0"/>
              <a:t>una alternativa para mejorar la nutrición infantil en las Comunidades </a:t>
            </a:r>
            <a:r>
              <a:rPr lang="es-ES" b="1" dirty="0" err="1" smtClean="0"/>
              <a:t>Altoandinas</a:t>
            </a:r>
            <a:r>
              <a:rPr lang="es-ES" b="1" dirty="0" smtClean="0"/>
              <a:t> del Perú</a:t>
            </a:r>
            <a:endParaRPr lang="es-PE" dirty="0"/>
          </a:p>
        </p:txBody>
      </p:sp>
      <p:sp>
        <p:nvSpPr>
          <p:cNvPr id="7172" name="3 CuadroTexto"/>
          <p:cNvSpPr txBox="1">
            <a:spLocks noChangeArrowheads="1"/>
          </p:cNvSpPr>
          <p:nvPr/>
        </p:nvSpPr>
        <p:spPr bwMode="auto">
          <a:xfrm>
            <a:off x="1908175" y="5084763"/>
            <a:ext cx="6119813" cy="369887"/>
          </a:xfrm>
          <a:prstGeom prst="rect">
            <a:avLst/>
          </a:prstGeom>
          <a:noFill/>
          <a:ln w="9525">
            <a:noFill/>
            <a:miter lim="800000"/>
            <a:headEnd/>
            <a:tailEnd/>
          </a:ln>
        </p:spPr>
        <p:txBody>
          <a:bodyPr>
            <a:spAutoFit/>
          </a:bodyPr>
          <a:lstStyle/>
          <a:p>
            <a:r>
              <a:rPr lang="es-PE" altLang="es-PE">
                <a:latin typeface="Calibri" pitchFamily="34" charset="0"/>
              </a:rPr>
              <a:t>Raul Ccanto, Maria Scurrah, Walter Amoros, M. Boneirbale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número de diapositiva"/>
          <p:cNvSpPr>
            <a:spLocks noGrp="1"/>
          </p:cNvSpPr>
          <p:nvPr>
            <p:ph type="sldNum" sz="quarter" idx="12"/>
          </p:nvPr>
        </p:nvSpPr>
        <p:spPr/>
        <p:txBody>
          <a:bodyPr/>
          <a:lstStyle/>
          <a:p>
            <a:pPr>
              <a:defRPr/>
            </a:pPr>
            <a:fld id="{3F90619B-0EAB-4789-989C-E0CB809B66FF}" type="slidenum">
              <a:rPr lang="es-ES" altLang="en-US"/>
              <a:pPr>
                <a:defRPr/>
              </a:pPr>
              <a:t>2</a:t>
            </a:fld>
            <a:endParaRPr lang="es-ES" altLang="en-US"/>
          </a:p>
        </p:txBody>
      </p:sp>
      <p:pic>
        <p:nvPicPr>
          <p:cNvPr id="8195" name="Picture 5" descr="C:\Users\Maria Scurrah\Desktop\fotocdp7\Ccasapata paisaje.jpg"/>
          <p:cNvPicPr>
            <a:picLocks noChangeAspect="1" noChangeArrowheads="1"/>
          </p:cNvPicPr>
          <p:nvPr/>
        </p:nvPicPr>
        <p:blipFill>
          <a:blip r:embed="rId2" cstate="print"/>
          <a:srcRect/>
          <a:stretch>
            <a:fillRect/>
          </a:stretch>
        </p:blipFill>
        <p:spPr bwMode="auto">
          <a:xfrm>
            <a:off x="4859338" y="260350"/>
            <a:ext cx="4068762" cy="4100513"/>
          </a:xfrm>
          <a:prstGeom prst="rect">
            <a:avLst/>
          </a:prstGeom>
          <a:noFill/>
          <a:ln w="9525">
            <a:noFill/>
            <a:miter lim="800000"/>
            <a:headEnd/>
            <a:tailEnd/>
          </a:ln>
        </p:spPr>
      </p:pic>
      <p:sp>
        <p:nvSpPr>
          <p:cNvPr id="8196" name="10 CuadroTexto"/>
          <p:cNvSpPr txBox="1">
            <a:spLocks noChangeArrowheads="1"/>
          </p:cNvSpPr>
          <p:nvPr/>
        </p:nvSpPr>
        <p:spPr bwMode="auto">
          <a:xfrm>
            <a:off x="5219700" y="4508500"/>
            <a:ext cx="3673475" cy="369888"/>
          </a:xfrm>
          <a:prstGeom prst="rect">
            <a:avLst/>
          </a:prstGeom>
          <a:noFill/>
          <a:ln w="9525">
            <a:noFill/>
            <a:miter lim="800000"/>
            <a:headEnd/>
            <a:tailEnd/>
          </a:ln>
        </p:spPr>
        <p:txBody>
          <a:bodyPr>
            <a:spAutoFit/>
          </a:bodyPr>
          <a:lstStyle/>
          <a:p>
            <a:r>
              <a:rPr lang="es-PE" altLang="es-PE" b="1">
                <a:latin typeface="Calibri" pitchFamily="34" charset="0"/>
              </a:rPr>
              <a:t>Centro Poblado  Ccasapata </a:t>
            </a:r>
          </a:p>
        </p:txBody>
      </p:sp>
      <p:sp>
        <p:nvSpPr>
          <p:cNvPr id="8197" name="7 CuadroTexto"/>
          <p:cNvSpPr txBox="1">
            <a:spLocks noChangeArrowheads="1"/>
          </p:cNvSpPr>
          <p:nvPr/>
        </p:nvSpPr>
        <p:spPr bwMode="auto">
          <a:xfrm>
            <a:off x="5003800" y="5735638"/>
            <a:ext cx="4140200" cy="646112"/>
          </a:xfrm>
          <a:prstGeom prst="rect">
            <a:avLst/>
          </a:prstGeom>
          <a:noFill/>
          <a:ln w="9525">
            <a:noFill/>
            <a:miter lim="800000"/>
            <a:headEnd/>
            <a:tailEnd/>
          </a:ln>
        </p:spPr>
        <p:txBody>
          <a:bodyPr>
            <a:spAutoFit/>
          </a:bodyPr>
          <a:lstStyle/>
          <a:p>
            <a:r>
              <a:rPr lang="es-PE" altLang="es-PE" b="1">
                <a:latin typeface="Calibri" pitchFamily="34" charset="0"/>
              </a:rPr>
              <a:t>11,000 ha., 2100 familias,</a:t>
            </a:r>
          </a:p>
          <a:p>
            <a:r>
              <a:rPr lang="es-PE" altLang="es-PE" b="1">
                <a:latin typeface="Calibri" pitchFamily="34" charset="0"/>
              </a:rPr>
              <a:t> 10,500 habitantes </a:t>
            </a:r>
          </a:p>
        </p:txBody>
      </p:sp>
      <p:pic>
        <p:nvPicPr>
          <p:cNvPr id="8198" name="Picture 3"/>
          <p:cNvPicPr>
            <a:picLocks noChangeAspect="1"/>
          </p:cNvPicPr>
          <p:nvPr/>
        </p:nvPicPr>
        <p:blipFill>
          <a:blip r:embed="rId3" cstate="print"/>
          <a:srcRect/>
          <a:stretch>
            <a:fillRect/>
          </a:stretch>
        </p:blipFill>
        <p:spPr bwMode="auto">
          <a:xfrm>
            <a:off x="41275" y="692150"/>
            <a:ext cx="4627563" cy="523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número de diapositiva"/>
          <p:cNvSpPr>
            <a:spLocks noGrp="1"/>
          </p:cNvSpPr>
          <p:nvPr>
            <p:ph type="sldNum" sz="quarter" idx="12"/>
          </p:nvPr>
        </p:nvSpPr>
        <p:spPr/>
        <p:txBody>
          <a:bodyPr/>
          <a:lstStyle/>
          <a:p>
            <a:pPr>
              <a:defRPr/>
            </a:pPr>
            <a:fld id="{227114B1-9AF4-41A0-909F-14BA0D3BD65B}" type="slidenum">
              <a:rPr lang="es-ES" altLang="en-US" smtClean="0"/>
              <a:pPr>
                <a:defRPr/>
              </a:pPr>
              <a:t>3</a:t>
            </a:fld>
            <a:endParaRPr lang="es-ES" altLang="en-US"/>
          </a:p>
        </p:txBody>
      </p:sp>
      <p:pic>
        <p:nvPicPr>
          <p:cNvPr id="10244" name="6 Imagen" descr="comunidad Chopcca2.jpg"/>
          <p:cNvPicPr>
            <a:picLocks noChangeAspect="1"/>
          </p:cNvPicPr>
          <p:nvPr/>
        </p:nvPicPr>
        <p:blipFill>
          <a:blip r:embed="rId2" cstate="print"/>
          <a:srcRect/>
          <a:stretch>
            <a:fillRect/>
          </a:stretch>
        </p:blipFill>
        <p:spPr bwMode="auto">
          <a:xfrm>
            <a:off x="323850" y="0"/>
            <a:ext cx="4311650" cy="6261100"/>
          </a:xfrm>
          <a:prstGeom prst="rect">
            <a:avLst/>
          </a:prstGeom>
          <a:noFill/>
          <a:ln w="9525">
            <a:noFill/>
            <a:miter lim="800000"/>
            <a:headEnd/>
            <a:tailEnd/>
          </a:ln>
        </p:spPr>
      </p:pic>
      <p:sp>
        <p:nvSpPr>
          <p:cNvPr id="10245" name="7 CuadroTexto"/>
          <p:cNvSpPr txBox="1">
            <a:spLocks noChangeArrowheads="1"/>
          </p:cNvSpPr>
          <p:nvPr/>
        </p:nvSpPr>
        <p:spPr bwMode="auto">
          <a:xfrm>
            <a:off x="4787900" y="5013325"/>
            <a:ext cx="4176713" cy="369888"/>
          </a:xfrm>
          <a:prstGeom prst="rect">
            <a:avLst/>
          </a:prstGeom>
          <a:noFill/>
          <a:ln w="9525">
            <a:noFill/>
            <a:miter lim="800000"/>
            <a:headEnd/>
            <a:tailEnd/>
          </a:ln>
        </p:spPr>
        <p:txBody>
          <a:bodyPr>
            <a:spAutoFit/>
          </a:bodyPr>
          <a:lstStyle/>
          <a:p>
            <a:r>
              <a:rPr lang="es-PE" b="1"/>
              <a:t>Limites de la Comunidad Chopcca </a:t>
            </a:r>
          </a:p>
        </p:txBody>
      </p:sp>
      <p:sp>
        <p:nvSpPr>
          <p:cNvPr id="10" name="9 Flecha izquierda"/>
          <p:cNvSpPr/>
          <p:nvPr/>
        </p:nvSpPr>
        <p:spPr>
          <a:xfrm>
            <a:off x="4427538" y="5084763"/>
            <a:ext cx="433387" cy="2159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PE"/>
          </a:p>
        </p:txBody>
      </p:sp>
      <p:sp>
        <p:nvSpPr>
          <p:cNvPr id="10248" name="7 CuadroTexto"/>
          <p:cNvSpPr txBox="1">
            <a:spLocks noChangeArrowheads="1"/>
          </p:cNvSpPr>
          <p:nvPr/>
        </p:nvSpPr>
        <p:spPr bwMode="auto">
          <a:xfrm>
            <a:off x="5003800" y="5735638"/>
            <a:ext cx="4140200" cy="646112"/>
          </a:xfrm>
          <a:prstGeom prst="rect">
            <a:avLst/>
          </a:prstGeom>
          <a:noFill/>
          <a:ln w="9525">
            <a:noFill/>
            <a:miter lim="800000"/>
            <a:headEnd/>
            <a:tailEnd/>
          </a:ln>
        </p:spPr>
        <p:txBody>
          <a:bodyPr>
            <a:spAutoFit/>
          </a:bodyPr>
          <a:lstStyle/>
          <a:p>
            <a:r>
              <a:rPr lang="es-PE" b="1"/>
              <a:t>11,000 ha., 2100 familias,</a:t>
            </a:r>
          </a:p>
          <a:p>
            <a:r>
              <a:rPr lang="es-PE" b="1"/>
              <a:t> 10,500 habitantes </a:t>
            </a:r>
          </a:p>
        </p:txBody>
      </p:sp>
      <p:sp>
        <p:nvSpPr>
          <p:cNvPr id="9" name="8 Rectángulo"/>
          <p:cNvSpPr/>
          <p:nvPr/>
        </p:nvSpPr>
        <p:spPr>
          <a:xfrm>
            <a:off x="5004048" y="1268760"/>
            <a:ext cx="3744416" cy="2308324"/>
          </a:xfrm>
          <a:prstGeom prst="rect">
            <a:avLst/>
          </a:prstGeom>
        </p:spPr>
        <p:txBody>
          <a:bodyPr wrap="square">
            <a:spAutoFit/>
          </a:bodyPr>
          <a:lstStyle/>
          <a:p>
            <a:pPr eaLnBrk="1" fontAlgn="auto" hangingPunct="1">
              <a:spcAft>
                <a:spcPts val="0"/>
              </a:spcAft>
              <a:buFont typeface="Arial" pitchFamily="34" charset="0"/>
              <a:buChar char="•"/>
              <a:defRPr/>
            </a:pPr>
            <a:r>
              <a:rPr lang="es-PE" dirty="0"/>
              <a:t>La desnutrición crónica o atraso en el crecimiento y desarrollo es uno de los principales problemas que afectan la niñez temprana en las comunidades </a:t>
            </a:r>
            <a:r>
              <a:rPr lang="es-PE" dirty="0" err="1"/>
              <a:t>Chopcca</a:t>
            </a:r>
            <a:r>
              <a:rPr lang="es-PE" dirty="0"/>
              <a:t>. </a:t>
            </a:r>
            <a:endParaRPr lang="es-PE" dirty="0" smtClean="0"/>
          </a:p>
          <a:p>
            <a:pPr eaLnBrk="1" fontAlgn="auto" hangingPunct="1">
              <a:spcAft>
                <a:spcPts val="0"/>
              </a:spcAft>
              <a:buFont typeface="Arial" pitchFamily="34" charset="0"/>
              <a:buChar char="•"/>
              <a:defRPr/>
            </a:pPr>
            <a:r>
              <a:rPr lang="es-PE" dirty="0" smtClean="0"/>
              <a:t>54.6</a:t>
            </a:r>
            <a:r>
              <a:rPr lang="es-PE" dirty="0"/>
              <a:t>% de desnutrición crónica, el índice más alto del país (INEI, 2011). </a:t>
            </a:r>
          </a:p>
        </p:txBody>
      </p:sp>
      <p:sp>
        <p:nvSpPr>
          <p:cNvPr id="11" name="10 CuadroTexto"/>
          <p:cNvSpPr txBox="1"/>
          <p:nvPr/>
        </p:nvSpPr>
        <p:spPr>
          <a:xfrm>
            <a:off x="5076056" y="332656"/>
            <a:ext cx="3600400" cy="400110"/>
          </a:xfrm>
          <a:prstGeom prst="rect">
            <a:avLst/>
          </a:prstGeom>
          <a:noFill/>
        </p:spPr>
        <p:txBody>
          <a:bodyPr wrap="square" rtlCol="0">
            <a:spAutoFit/>
          </a:bodyPr>
          <a:lstStyle/>
          <a:p>
            <a:r>
              <a:rPr lang="es-PE" sz="2000" dirty="0" smtClean="0"/>
              <a:t>DESNUTRICIÓN CRÓNICA  </a:t>
            </a:r>
            <a:endParaRPr lang="es-PE"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8 Título"/>
          <p:cNvSpPr>
            <a:spLocks noGrp="1"/>
          </p:cNvSpPr>
          <p:nvPr>
            <p:ph type="title"/>
          </p:nvPr>
        </p:nvSpPr>
        <p:spPr/>
        <p:txBody>
          <a:bodyPr/>
          <a:lstStyle/>
          <a:p>
            <a:pPr eaLnBrk="1" hangingPunct="1"/>
            <a:r>
              <a:rPr lang="es-PE" altLang="es-PE" smtClean="0"/>
              <a:t>Desnutrcion Cronica</a:t>
            </a:r>
          </a:p>
        </p:txBody>
      </p:sp>
      <p:sp>
        <p:nvSpPr>
          <p:cNvPr id="10" name="9 Marcador de contenido"/>
          <p:cNvSpPr>
            <a:spLocks noGrp="1"/>
          </p:cNvSpPr>
          <p:nvPr>
            <p:ph sz="half" idx="1"/>
          </p:nvPr>
        </p:nvSpPr>
        <p:spPr>
          <a:xfrm>
            <a:off x="457200" y="1600200"/>
            <a:ext cx="3178696" cy="4525963"/>
          </a:xfrm>
        </p:spPr>
        <p:txBody>
          <a:bodyPr rtlCol="0">
            <a:normAutofit/>
          </a:bodyPr>
          <a:lstStyle/>
          <a:p>
            <a:pPr eaLnBrk="1" fontAlgn="auto" hangingPunct="1">
              <a:spcAft>
                <a:spcPts val="0"/>
              </a:spcAft>
              <a:buFont typeface="Arial" pitchFamily="34" charset="0"/>
              <a:buChar char="•"/>
              <a:defRPr/>
            </a:pPr>
            <a:r>
              <a:rPr lang="es-PE" dirty="0" smtClean="0"/>
              <a:t>La deficiencia de micronutrientes , en especial Fe y Zn fue identificado como uno de los principales causas</a:t>
            </a:r>
            <a:endParaRPr lang="es-PE" dirty="0"/>
          </a:p>
        </p:txBody>
      </p:sp>
      <p:graphicFrame>
        <p:nvGraphicFramePr>
          <p:cNvPr id="5" name="2 Gráfico"/>
          <p:cNvGraphicFramePr>
            <a:graphicFrameLocks noGrp="1"/>
          </p:cNvGraphicFramePr>
          <p:nvPr>
            <p:ph sz="half" idx="2"/>
          </p:nvPr>
        </p:nvGraphicFramePr>
        <p:xfrm>
          <a:off x="4139952" y="1772816"/>
          <a:ext cx="4546848" cy="4353347"/>
        </p:xfrm>
        <a:graphic>
          <a:graphicData uri="http://schemas.openxmlformats.org/drawingml/2006/chart">
            <c:chart xmlns:c="http://schemas.openxmlformats.org/drawingml/2006/chart" xmlns:r="http://schemas.openxmlformats.org/officeDocument/2006/relationships" r:id="rId2"/>
          </a:graphicData>
        </a:graphic>
      </p:graphicFrame>
      <p:sp>
        <p:nvSpPr>
          <p:cNvPr id="6" name="5 CuadroTexto"/>
          <p:cNvSpPr txBox="1"/>
          <p:nvPr/>
        </p:nvSpPr>
        <p:spPr>
          <a:xfrm>
            <a:off x="4572000" y="1412776"/>
            <a:ext cx="2592288" cy="369332"/>
          </a:xfrm>
          <a:prstGeom prst="rect">
            <a:avLst/>
          </a:prstGeom>
          <a:noFill/>
        </p:spPr>
        <p:txBody>
          <a:bodyPr wrap="square" rtlCol="0">
            <a:spAutoFit/>
          </a:bodyPr>
          <a:lstStyle/>
          <a:p>
            <a:r>
              <a:rPr lang="es-PE" dirty="0" smtClean="0"/>
              <a:t>LINEA DE BASE </a:t>
            </a:r>
            <a:endParaRPr lang="es-PE"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rtlCol="0">
            <a:normAutofit fontScale="90000"/>
          </a:bodyPr>
          <a:lstStyle/>
          <a:p>
            <a:pPr eaLnBrk="1" fontAlgn="auto" hangingPunct="1">
              <a:spcAft>
                <a:spcPts val="0"/>
              </a:spcAft>
              <a:defRPr/>
            </a:pPr>
            <a:r>
              <a:rPr lang="es-PE" dirty="0" smtClean="0"/>
              <a:t>Intervención agrícola sensible a nutrición </a:t>
            </a:r>
            <a:endParaRPr lang="es-PE" dirty="0"/>
          </a:p>
        </p:txBody>
      </p:sp>
      <p:sp>
        <p:nvSpPr>
          <p:cNvPr id="12291" name="2 Marcador de contenido"/>
          <p:cNvSpPr>
            <a:spLocks noGrp="1"/>
          </p:cNvSpPr>
          <p:nvPr>
            <p:ph sz="half" idx="1"/>
          </p:nvPr>
        </p:nvSpPr>
        <p:spPr/>
        <p:txBody>
          <a:bodyPr/>
          <a:lstStyle/>
          <a:p>
            <a:pPr eaLnBrk="1" hangingPunct="1">
              <a:buNone/>
            </a:pPr>
            <a:r>
              <a:rPr lang="en-US" altLang="es-PE" dirty="0" smtClean="0"/>
              <a:t>Clones con alto </a:t>
            </a:r>
            <a:r>
              <a:rPr lang="en-US" altLang="es-PE" dirty="0" err="1" smtClean="0"/>
              <a:t>contenido</a:t>
            </a:r>
            <a:r>
              <a:rPr lang="en-US" altLang="es-PE" dirty="0" smtClean="0"/>
              <a:t> </a:t>
            </a:r>
            <a:r>
              <a:rPr lang="en-US" altLang="es-PE" dirty="0" err="1" smtClean="0"/>
              <a:t>nutricional</a:t>
            </a:r>
            <a:endParaRPr lang="en-US" altLang="es-PE" dirty="0" smtClean="0"/>
          </a:p>
          <a:p>
            <a:pPr eaLnBrk="1" hangingPunct="1"/>
            <a:r>
              <a:rPr lang="en-US" altLang="es-PE" dirty="0" smtClean="0"/>
              <a:t>No </a:t>
            </a:r>
            <a:r>
              <a:rPr lang="en-US" altLang="es-PE" dirty="0" err="1" smtClean="0"/>
              <a:t>requieren</a:t>
            </a:r>
            <a:r>
              <a:rPr lang="en-US" altLang="es-PE" dirty="0" smtClean="0"/>
              <a:t> </a:t>
            </a:r>
            <a:r>
              <a:rPr lang="en-US" altLang="es-PE" dirty="0" err="1" smtClean="0"/>
              <a:t>cambios</a:t>
            </a:r>
            <a:r>
              <a:rPr lang="en-US" altLang="es-PE" dirty="0" smtClean="0"/>
              <a:t> de </a:t>
            </a:r>
            <a:r>
              <a:rPr lang="en-US" altLang="es-PE" dirty="0" err="1" smtClean="0"/>
              <a:t>comportamientos</a:t>
            </a:r>
            <a:r>
              <a:rPr lang="en-US" altLang="es-PE" dirty="0" smtClean="0"/>
              <a:t> </a:t>
            </a:r>
            <a:r>
              <a:rPr lang="en-US" altLang="es-PE" dirty="0" err="1" smtClean="0"/>
              <a:t>alimenticios</a:t>
            </a:r>
            <a:endParaRPr lang="en-US" altLang="es-PE" dirty="0" smtClean="0"/>
          </a:p>
          <a:p>
            <a:pPr eaLnBrk="1" hangingPunct="1"/>
            <a:r>
              <a:rPr lang="en-US" altLang="es-PE" dirty="0" err="1" smtClean="0"/>
              <a:t>beneficios</a:t>
            </a:r>
            <a:r>
              <a:rPr lang="en-US" altLang="es-PE" dirty="0" smtClean="0"/>
              <a:t> </a:t>
            </a:r>
            <a:r>
              <a:rPr lang="en-US" altLang="es-PE" dirty="0" err="1" smtClean="0"/>
              <a:t>nutricionales</a:t>
            </a:r>
            <a:endParaRPr lang="en-US" altLang="es-PE" dirty="0" smtClean="0"/>
          </a:p>
          <a:p>
            <a:pPr lvl="1" eaLnBrk="1" hangingPunct="1"/>
            <a:r>
              <a:rPr lang="en-US" altLang="es-PE" dirty="0" smtClean="0"/>
              <a:t>sin </a:t>
            </a:r>
            <a:r>
              <a:rPr lang="en-US" altLang="es-PE" dirty="0" err="1" smtClean="0"/>
              <a:t>costos</a:t>
            </a:r>
            <a:r>
              <a:rPr lang="en-US" altLang="es-PE" dirty="0" smtClean="0"/>
              <a:t> </a:t>
            </a:r>
            <a:r>
              <a:rPr lang="en-US" altLang="es-PE" dirty="0" err="1" smtClean="0"/>
              <a:t>adicionales</a:t>
            </a:r>
            <a:endParaRPr lang="en-US" altLang="es-PE" dirty="0" smtClean="0"/>
          </a:p>
          <a:p>
            <a:pPr lvl="1" eaLnBrk="1" hangingPunct="1"/>
            <a:r>
              <a:rPr lang="en-US" altLang="es-PE" dirty="0" err="1" smtClean="0">
                <a:sym typeface="Wingdings" pitchFamily="2" charset="2"/>
              </a:rPr>
              <a:t>estrategia</a:t>
            </a:r>
            <a:r>
              <a:rPr lang="en-US" altLang="es-PE" dirty="0" smtClean="0">
                <a:sym typeface="Wingdings" pitchFamily="2" charset="2"/>
              </a:rPr>
              <a:t> </a:t>
            </a:r>
            <a:r>
              <a:rPr lang="en-US" altLang="es-PE" dirty="0" err="1" smtClean="0">
                <a:sym typeface="Wingdings" pitchFamily="2" charset="2"/>
              </a:rPr>
              <a:t>sostenible</a:t>
            </a:r>
            <a:endParaRPr lang="es-PE" altLang="es-PE" dirty="0" smtClean="0"/>
          </a:p>
          <a:p>
            <a:pPr eaLnBrk="1" hangingPunct="1"/>
            <a:endParaRPr lang="es-PE" altLang="es-PE" dirty="0" smtClean="0"/>
          </a:p>
        </p:txBody>
      </p:sp>
      <p:pic>
        <p:nvPicPr>
          <p:cNvPr id="7" name="6 Marcador de contenido" descr="niña en una cosecha de papas comiendo papas.jpg"/>
          <p:cNvPicPr>
            <a:picLocks noGrp="1" noChangeAspect="1"/>
          </p:cNvPicPr>
          <p:nvPr>
            <p:ph sz="half" idx="2"/>
          </p:nvPr>
        </p:nvPicPr>
        <p:blipFill>
          <a:blip r:embed="rId2" cstate="print"/>
          <a:stretch>
            <a:fillRect/>
          </a:stretch>
        </p:blipFill>
        <p:spPr>
          <a:xfrm>
            <a:off x="4648200" y="1772816"/>
            <a:ext cx="4038600" cy="3816424"/>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Título"/>
          <p:cNvSpPr>
            <a:spLocks noGrp="1"/>
          </p:cNvSpPr>
          <p:nvPr>
            <p:ph type="title"/>
          </p:nvPr>
        </p:nvSpPr>
        <p:spPr/>
        <p:txBody>
          <a:bodyPr rtlCol="0">
            <a:normAutofit fontScale="90000"/>
          </a:bodyPr>
          <a:lstStyle/>
          <a:p>
            <a:pPr eaLnBrk="1" fontAlgn="auto" hangingPunct="1">
              <a:spcAft>
                <a:spcPts val="0"/>
              </a:spcAft>
              <a:defRPr/>
            </a:pPr>
            <a:r>
              <a:rPr lang="es-PE" smtClean="0"/>
              <a:t>Diferencias en consumo en Abundancia y Escasez </a:t>
            </a:r>
          </a:p>
        </p:txBody>
      </p:sp>
      <p:sp>
        <p:nvSpPr>
          <p:cNvPr id="3" name="2 Marcador de número de diapositiva"/>
          <p:cNvSpPr>
            <a:spLocks noGrp="1"/>
          </p:cNvSpPr>
          <p:nvPr>
            <p:ph type="sldNum" sz="quarter" idx="12"/>
          </p:nvPr>
        </p:nvSpPr>
        <p:spPr/>
        <p:txBody>
          <a:bodyPr/>
          <a:lstStyle/>
          <a:p>
            <a:pPr>
              <a:defRPr/>
            </a:pPr>
            <a:fld id="{032D69A4-3D09-4295-9F21-68897EC727A3}" type="slidenum">
              <a:rPr lang="es-ES" altLang="en-US"/>
              <a:pPr>
                <a:defRPr/>
              </a:pPr>
              <a:t>6</a:t>
            </a:fld>
            <a:endParaRPr lang="es-ES" altLang="en-US"/>
          </a:p>
        </p:txBody>
      </p:sp>
      <p:graphicFrame>
        <p:nvGraphicFramePr>
          <p:cNvPr id="6" name="4 Gráfico"/>
          <p:cNvGraphicFramePr/>
          <p:nvPr/>
        </p:nvGraphicFramePr>
        <p:xfrm>
          <a:off x="611560" y="1556792"/>
          <a:ext cx="6912768" cy="5040560"/>
        </p:xfrm>
        <a:graphic>
          <a:graphicData uri="http://schemas.openxmlformats.org/drawingml/2006/chart">
            <c:chart xmlns:c="http://schemas.openxmlformats.org/drawingml/2006/chart" xmlns:r="http://schemas.openxmlformats.org/officeDocument/2006/relationships" r:id="rId2"/>
          </a:graphicData>
        </a:graphic>
      </p:graphicFrame>
      <p:cxnSp>
        <p:nvCxnSpPr>
          <p:cNvPr id="7" name="6 Conector recto de flecha"/>
          <p:cNvCxnSpPr/>
          <p:nvPr/>
        </p:nvCxnSpPr>
        <p:spPr>
          <a:xfrm>
            <a:off x="684213" y="5229225"/>
            <a:ext cx="719137"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0" name="9 Conector recto de flecha"/>
          <p:cNvCxnSpPr/>
          <p:nvPr/>
        </p:nvCxnSpPr>
        <p:spPr>
          <a:xfrm>
            <a:off x="971550" y="2708275"/>
            <a:ext cx="720725"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Título"/>
          <p:cNvSpPr>
            <a:spLocks noGrp="1"/>
          </p:cNvSpPr>
          <p:nvPr>
            <p:ph type="title"/>
          </p:nvPr>
        </p:nvSpPr>
        <p:spPr/>
        <p:txBody>
          <a:bodyPr/>
          <a:lstStyle/>
          <a:p>
            <a:pPr eaLnBrk="1" hangingPunct="1"/>
            <a:r>
              <a:rPr lang="es-PE" altLang="es-PE" sz="3200" smtClean="0"/>
              <a:t>VINCULOS ENTRE AGRICULTURA Y NUTRICION </a:t>
            </a:r>
          </a:p>
        </p:txBody>
      </p:sp>
      <p:sp>
        <p:nvSpPr>
          <p:cNvPr id="3" name="2 Marcador de contenido"/>
          <p:cNvSpPr>
            <a:spLocks noGrp="1"/>
          </p:cNvSpPr>
          <p:nvPr>
            <p:ph sz="half" idx="1"/>
          </p:nvPr>
        </p:nvSpPr>
        <p:spPr/>
        <p:txBody>
          <a:bodyPr rtlCol="0">
            <a:normAutofit lnSpcReduction="10000"/>
          </a:bodyPr>
          <a:lstStyle/>
          <a:p>
            <a:pPr eaLnBrk="1" fontAlgn="auto" hangingPunct="1">
              <a:spcAft>
                <a:spcPts val="0"/>
              </a:spcAft>
              <a:buFont typeface="Arial" pitchFamily="34" charset="0"/>
              <a:buChar char="•"/>
              <a:defRPr/>
            </a:pPr>
            <a:r>
              <a:rPr lang="en-US" dirty="0" err="1" smtClean="0"/>
              <a:t>Desarrollo</a:t>
            </a:r>
            <a:r>
              <a:rPr lang="en-US" dirty="0" smtClean="0"/>
              <a:t> de </a:t>
            </a:r>
            <a:r>
              <a:rPr lang="en-US" dirty="0" err="1" smtClean="0"/>
              <a:t>alimentos</a:t>
            </a:r>
            <a:r>
              <a:rPr lang="en-US" dirty="0" smtClean="0"/>
              <a:t> </a:t>
            </a:r>
            <a:r>
              <a:rPr lang="en-US" dirty="0" err="1" smtClean="0"/>
              <a:t>básicos</a:t>
            </a:r>
            <a:r>
              <a:rPr lang="en-US" dirty="0" smtClean="0"/>
              <a:t> </a:t>
            </a:r>
            <a:r>
              <a:rPr lang="en-US" dirty="0" err="1" smtClean="0"/>
              <a:t>mejorados</a:t>
            </a:r>
            <a:r>
              <a:rPr lang="en-US" dirty="0" smtClean="0"/>
              <a:t> </a:t>
            </a:r>
            <a:r>
              <a:rPr lang="en-US" dirty="0" err="1" smtClean="0"/>
              <a:t>como</a:t>
            </a:r>
            <a:r>
              <a:rPr lang="en-US" dirty="0" smtClean="0"/>
              <a:t> </a:t>
            </a:r>
            <a:r>
              <a:rPr lang="en-US" dirty="0" err="1" smtClean="0"/>
              <a:t>fuente</a:t>
            </a:r>
            <a:r>
              <a:rPr lang="en-US" dirty="0" smtClean="0"/>
              <a:t> </a:t>
            </a:r>
            <a:r>
              <a:rPr lang="en-US" dirty="0" err="1" smtClean="0"/>
              <a:t>rica</a:t>
            </a:r>
            <a:r>
              <a:rPr lang="en-US" dirty="0" smtClean="0"/>
              <a:t> en </a:t>
            </a:r>
            <a:r>
              <a:rPr lang="en-US" dirty="0" err="1" smtClean="0"/>
              <a:t>micronutrientes</a:t>
            </a:r>
            <a:r>
              <a:rPr lang="en-US" dirty="0" smtClean="0"/>
              <a:t>.</a:t>
            </a:r>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r>
              <a:rPr lang="en-US" dirty="0" err="1" smtClean="0"/>
              <a:t>Complementaria</a:t>
            </a:r>
            <a:r>
              <a:rPr lang="en-US" dirty="0" smtClean="0"/>
              <a:t> a la </a:t>
            </a:r>
            <a:r>
              <a:rPr lang="en-US" dirty="0" err="1" smtClean="0"/>
              <a:t>diversificación</a:t>
            </a:r>
            <a:r>
              <a:rPr lang="en-US" dirty="0" smtClean="0"/>
              <a:t> de la </a:t>
            </a:r>
            <a:r>
              <a:rPr lang="en-US" dirty="0" err="1" smtClean="0"/>
              <a:t>dieta</a:t>
            </a:r>
            <a:r>
              <a:rPr lang="en-US" dirty="0" smtClean="0"/>
              <a:t>,  suplementación y </a:t>
            </a:r>
            <a:r>
              <a:rPr lang="en-US" dirty="0" err="1" smtClean="0"/>
              <a:t>fortificación</a:t>
            </a:r>
            <a:r>
              <a:rPr lang="en-US" dirty="0" smtClean="0"/>
              <a:t> </a:t>
            </a:r>
            <a:r>
              <a:rPr lang="en-US" dirty="0" err="1" smtClean="0"/>
              <a:t>alimentaria</a:t>
            </a:r>
            <a:r>
              <a:rPr lang="en-US" dirty="0" smtClean="0"/>
              <a:t>.</a:t>
            </a:r>
          </a:p>
          <a:p>
            <a:pPr eaLnBrk="1" fontAlgn="auto" hangingPunct="1">
              <a:spcAft>
                <a:spcPts val="0"/>
              </a:spcAft>
              <a:buFont typeface="Arial" pitchFamily="34" charset="0"/>
              <a:buChar char="•"/>
              <a:defRPr/>
            </a:pPr>
            <a:endParaRPr lang="en-US" dirty="0" smtClean="0"/>
          </a:p>
        </p:txBody>
      </p:sp>
      <p:pic>
        <p:nvPicPr>
          <p:cNvPr id="5" name="4 Marcador de contenido" descr="P1010040.JPG"/>
          <p:cNvPicPr>
            <a:picLocks noGrp="1" noChangeAspect="1"/>
          </p:cNvPicPr>
          <p:nvPr>
            <p:ph sz="half" idx="2"/>
          </p:nvPr>
        </p:nvPicPr>
        <p:blipFill>
          <a:blip r:embed="rId2" cstate="print"/>
          <a:stretch>
            <a:fillRect/>
          </a:stretch>
        </p:blipFill>
        <p:spPr>
          <a:xfrm>
            <a:off x="4970264" y="1600200"/>
            <a:ext cx="3394472" cy="4525963"/>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Rectangle 2"/>
          <p:cNvSpPr>
            <a:spLocks noGrp="1" noChangeArrowheads="1"/>
          </p:cNvSpPr>
          <p:nvPr>
            <p:ph type="title" idx="4294967295"/>
          </p:nvPr>
        </p:nvSpPr>
        <p:spPr>
          <a:xfrm>
            <a:off x="0" y="76200"/>
            <a:ext cx="9144000" cy="1066800"/>
          </a:xfrm>
          <a:solidFill>
            <a:schemeClr val="bg1"/>
          </a:solidFill>
          <a:ln>
            <a:solidFill>
              <a:schemeClr val="bg1"/>
            </a:solidFill>
          </a:ln>
        </p:spPr>
        <p:txBody>
          <a:bodyPr/>
          <a:lstStyle/>
          <a:p>
            <a:pPr eaLnBrk="1" hangingPunct="1"/>
            <a:r>
              <a:rPr lang="es-VE" altLang="es-PE" sz="3600" b="1" smtClean="0"/>
              <a:t>Variabilidad en recursos genéticos de papa para concentraciones de </a:t>
            </a:r>
            <a:r>
              <a:rPr lang="en-US" altLang="es-PE" sz="3600" b="1" smtClean="0"/>
              <a:t>Fe &amp; Zn </a:t>
            </a:r>
          </a:p>
        </p:txBody>
      </p:sp>
      <p:graphicFrame>
        <p:nvGraphicFramePr>
          <p:cNvPr id="1026" name="Object 2"/>
          <p:cNvGraphicFramePr>
            <a:graphicFrameLocks noChangeAspect="1"/>
          </p:cNvGraphicFramePr>
          <p:nvPr/>
        </p:nvGraphicFramePr>
        <p:xfrm>
          <a:off x="381000" y="1143000"/>
          <a:ext cx="3962400" cy="5486400"/>
        </p:xfrm>
        <a:graphic>
          <a:graphicData uri="http://schemas.openxmlformats.org/presentationml/2006/ole">
            <p:oleObj spid="_x0000_s1026" name="Gráfico" r:id="rId4" imgW="1417298" imgH="2286013" progId="Excel.Sheet.8">
              <p:embed/>
            </p:oleObj>
          </a:graphicData>
        </a:graphic>
      </p:graphicFrame>
      <p:graphicFrame>
        <p:nvGraphicFramePr>
          <p:cNvPr id="1027" name="Object 3"/>
          <p:cNvGraphicFramePr>
            <a:graphicFrameLocks noChangeAspect="1"/>
          </p:cNvGraphicFramePr>
          <p:nvPr/>
        </p:nvGraphicFramePr>
        <p:xfrm>
          <a:off x="4419600" y="1143000"/>
          <a:ext cx="4038600" cy="5486400"/>
        </p:xfrm>
        <a:graphic>
          <a:graphicData uri="http://schemas.openxmlformats.org/presentationml/2006/ole">
            <p:oleObj spid="_x0000_s1027" name="Gráfico" r:id="rId5" imgW="1463080" imgH="2316462" progId="Excel.Sheet.8">
              <p:embed/>
            </p:oleObj>
          </a:graphicData>
        </a:graphic>
      </p:graphicFrame>
      <p:sp>
        <p:nvSpPr>
          <p:cNvPr id="1031" name="Text Box 6"/>
          <p:cNvSpPr txBox="1">
            <a:spLocks noChangeArrowheads="1"/>
          </p:cNvSpPr>
          <p:nvPr/>
        </p:nvSpPr>
        <p:spPr bwMode="auto">
          <a:xfrm rot="-5400000">
            <a:off x="1654969" y="5522119"/>
            <a:ext cx="1200150" cy="366712"/>
          </a:xfrm>
          <a:prstGeom prst="rect">
            <a:avLst/>
          </a:prstGeom>
          <a:solidFill>
            <a:srgbClr val="FFFF99"/>
          </a:solidFill>
          <a:ln w="9525">
            <a:noFill/>
            <a:miter lim="800000"/>
            <a:headEnd/>
            <a:tailEnd/>
          </a:ln>
        </p:spPr>
        <p:txBody>
          <a:bodyPr>
            <a:spAutoFit/>
          </a:bodyPr>
          <a:lstStyle/>
          <a:p>
            <a:r>
              <a:rPr lang="es-PE" altLang="es-PE" b="1">
                <a:solidFill>
                  <a:srgbClr val="82302E"/>
                </a:solidFill>
                <a:latin typeface="Calibri" pitchFamily="34" charset="0"/>
              </a:rPr>
              <a:t>Landrace</a:t>
            </a:r>
            <a:endParaRPr lang="es-ES" altLang="es-PE" b="1">
              <a:solidFill>
                <a:srgbClr val="82302E"/>
              </a:solidFill>
              <a:latin typeface="Calibri" pitchFamily="34" charset="0"/>
            </a:endParaRPr>
          </a:p>
        </p:txBody>
      </p:sp>
      <p:sp>
        <p:nvSpPr>
          <p:cNvPr id="1032" name="Text Box 8"/>
          <p:cNvSpPr txBox="1">
            <a:spLocks noChangeArrowheads="1"/>
          </p:cNvSpPr>
          <p:nvPr/>
        </p:nvSpPr>
        <p:spPr bwMode="auto">
          <a:xfrm rot="-5400000">
            <a:off x="5634038" y="5429250"/>
            <a:ext cx="1200150" cy="396875"/>
          </a:xfrm>
          <a:prstGeom prst="rect">
            <a:avLst/>
          </a:prstGeom>
          <a:solidFill>
            <a:srgbClr val="FFFF99"/>
          </a:solidFill>
          <a:ln w="9525">
            <a:noFill/>
            <a:miter lim="800000"/>
            <a:headEnd/>
            <a:tailEnd/>
          </a:ln>
        </p:spPr>
        <p:txBody>
          <a:bodyPr>
            <a:spAutoFit/>
          </a:bodyPr>
          <a:lstStyle/>
          <a:p>
            <a:r>
              <a:rPr lang="es-PE" altLang="es-PE" sz="2000" b="1">
                <a:solidFill>
                  <a:schemeClr val="tx2"/>
                </a:solidFill>
                <a:latin typeface="Franklin Gothic Medium" pitchFamily="34" charset="0"/>
              </a:rPr>
              <a:t>Landrace</a:t>
            </a:r>
            <a:endParaRPr lang="es-ES" altLang="es-PE" sz="2000" b="1">
              <a:solidFill>
                <a:schemeClr val="tx2"/>
              </a:solidFill>
              <a:latin typeface="Franklin Gothic Medium" pitchFamily="34" charset="0"/>
            </a:endParaRPr>
          </a:p>
        </p:txBody>
      </p:sp>
      <p:grpSp>
        <p:nvGrpSpPr>
          <p:cNvPr id="1033" name="Group 11"/>
          <p:cNvGrpSpPr>
            <a:grpSpLocks/>
          </p:cNvGrpSpPr>
          <p:nvPr/>
        </p:nvGrpSpPr>
        <p:grpSpPr bwMode="auto">
          <a:xfrm>
            <a:off x="366713" y="1143000"/>
            <a:ext cx="3962400" cy="5486400"/>
            <a:chOff x="231" y="720"/>
            <a:chExt cx="2496" cy="3456"/>
          </a:xfrm>
        </p:grpSpPr>
        <p:graphicFrame>
          <p:nvGraphicFramePr>
            <p:cNvPr id="1029" name="Object 4"/>
            <p:cNvGraphicFramePr>
              <a:graphicFrameLocks noChangeAspect="1"/>
            </p:cNvGraphicFramePr>
            <p:nvPr/>
          </p:nvGraphicFramePr>
          <p:xfrm>
            <a:off x="231" y="720"/>
            <a:ext cx="2496" cy="3456"/>
          </p:xfrm>
          <a:graphic>
            <a:graphicData uri="http://schemas.openxmlformats.org/presentationml/2006/ole">
              <p:oleObj spid="_x0000_s1029" name="Gráfico" r:id="rId6" imgW="1417298" imgH="2286013" progId="Excel.Sheet.8">
                <p:embed/>
              </p:oleObj>
            </a:graphicData>
          </a:graphic>
        </p:graphicFrame>
        <p:sp>
          <p:nvSpPr>
            <p:cNvPr id="1036" name="Text Box 10"/>
            <p:cNvSpPr txBox="1">
              <a:spLocks noChangeArrowheads="1"/>
            </p:cNvSpPr>
            <p:nvPr/>
          </p:nvSpPr>
          <p:spPr bwMode="auto">
            <a:xfrm rot="-5400000">
              <a:off x="1034" y="3478"/>
              <a:ext cx="756" cy="231"/>
            </a:xfrm>
            <a:prstGeom prst="rect">
              <a:avLst/>
            </a:prstGeom>
            <a:solidFill>
              <a:srgbClr val="FFFF99"/>
            </a:solidFill>
            <a:ln w="9525">
              <a:noFill/>
              <a:miter lim="800000"/>
              <a:headEnd/>
              <a:tailEnd/>
            </a:ln>
          </p:spPr>
          <p:txBody>
            <a:bodyPr>
              <a:spAutoFit/>
            </a:bodyPr>
            <a:lstStyle/>
            <a:p>
              <a:r>
                <a:rPr lang="es-PE" altLang="es-PE" b="1">
                  <a:solidFill>
                    <a:srgbClr val="82302E"/>
                  </a:solidFill>
                  <a:latin typeface="Calibri" pitchFamily="34" charset="0"/>
                </a:rPr>
                <a:t>Landrace</a:t>
              </a:r>
              <a:endParaRPr lang="es-ES" altLang="es-PE" b="1">
                <a:solidFill>
                  <a:srgbClr val="82302E"/>
                </a:solidFill>
                <a:latin typeface="Calibri" pitchFamily="34" charset="0"/>
              </a:endParaRPr>
            </a:p>
          </p:txBody>
        </p:sp>
      </p:grpSp>
      <p:grpSp>
        <p:nvGrpSpPr>
          <p:cNvPr id="1034" name="Group 14"/>
          <p:cNvGrpSpPr>
            <a:grpSpLocks/>
          </p:cNvGrpSpPr>
          <p:nvPr/>
        </p:nvGrpSpPr>
        <p:grpSpPr bwMode="auto">
          <a:xfrm>
            <a:off x="4419600" y="1143000"/>
            <a:ext cx="4038600" cy="5486400"/>
            <a:chOff x="2784" y="720"/>
            <a:chExt cx="2544" cy="3456"/>
          </a:xfrm>
        </p:grpSpPr>
        <p:graphicFrame>
          <p:nvGraphicFramePr>
            <p:cNvPr id="1028" name="Object 5"/>
            <p:cNvGraphicFramePr>
              <a:graphicFrameLocks noChangeAspect="1"/>
            </p:cNvGraphicFramePr>
            <p:nvPr/>
          </p:nvGraphicFramePr>
          <p:xfrm>
            <a:off x="2784" y="720"/>
            <a:ext cx="2544" cy="3456"/>
          </p:xfrm>
          <a:graphic>
            <a:graphicData uri="http://schemas.openxmlformats.org/presentationml/2006/ole">
              <p:oleObj spid="_x0000_s1028" name="Gráfico" r:id="rId7" imgW="1463080" imgH="2316462" progId="Excel.Sheet.8">
                <p:embed/>
              </p:oleObj>
            </a:graphicData>
          </a:graphic>
        </p:graphicFrame>
        <p:sp>
          <p:nvSpPr>
            <p:cNvPr id="1035" name="Text Box 13"/>
            <p:cNvSpPr txBox="1">
              <a:spLocks noChangeArrowheads="1"/>
            </p:cNvSpPr>
            <p:nvPr/>
          </p:nvSpPr>
          <p:spPr bwMode="auto">
            <a:xfrm rot="-5400000">
              <a:off x="3549" y="3420"/>
              <a:ext cx="756" cy="250"/>
            </a:xfrm>
            <a:prstGeom prst="rect">
              <a:avLst/>
            </a:prstGeom>
            <a:solidFill>
              <a:srgbClr val="FFFF99"/>
            </a:solidFill>
            <a:ln w="9525">
              <a:noFill/>
              <a:miter lim="800000"/>
              <a:headEnd/>
              <a:tailEnd/>
            </a:ln>
          </p:spPr>
          <p:txBody>
            <a:bodyPr>
              <a:spAutoFit/>
            </a:bodyPr>
            <a:lstStyle/>
            <a:p>
              <a:r>
                <a:rPr lang="es-PE" altLang="es-PE" sz="2000" b="1">
                  <a:solidFill>
                    <a:schemeClr val="tx2"/>
                  </a:solidFill>
                  <a:latin typeface="Franklin Gothic Medium" pitchFamily="34" charset="0"/>
                </a:rPr>
                <a:t>Landrace</a:t>
              </a:r>
              <a:endParaRPr lang="es-ES" altLang="es-PE" sz="2000" b="1">
                <a:solidFill>
                  <a:schemeClr val="tx2"/>
                </a:solidFill>
                <a:latin typeface="Franklin Gothic Medium" pitchFamily="34" charset="0"/>
              </a:endParaRPr>
            </a:p>
          </p:txBody>
        </p:sp>
      </p:gr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5"/>
          <p:cNvGraphicFramePr>
            <a:graphicFrameLocks noChangeAspect="1"/>
          </p:cNvGraphicFramePr>
          <p:nvPr/>
        </p:nvGraphicFramePr>
        <p:xfrm>
          <a:off x="3200400" y="2209800"/>
          <a:ext cx="5648325" cy="4198938"/>
        </p:xfrm>
        <a:graphic>
          <a:graphicData uri="http://schemas.openxmlformats.org/presentationml/2006/ole">
            <p:oleObj spid="_x0000_s2050" name="Chart" r:id="rId4" imgW="3714687" imgH="2181364" progId="Excel.Sheet.8">
              <p:embed/>
            </p:oleObj>
          </a:graphicData>
        </a:graphic>
      </p:graphicFrame>
      <p:sp>
        <p:nvSpPr>
          <p:cNvPr id="55298" name="Rectangle 2"/>
          <p:cNvSpPr>
            <a:spLocks noChangeArrowheads="1"/>
          </p:cNvSpPr>
          <p:nvPr/>
        </p:nvSpPr>
        <p:spPr bwMode="auto">
          <a:xfrm>
            <a:off x="0" y="0"/>
            <a:ext cx="9144000" cy="1066800"/>
          </a:xfrm>
          <a:prstGeom prst="rect">
            <a:avLst/>
          </a:prstGeom>
          <a:solidFill>
            <a:srgbClr val="FFCC00">
              <a:alpha val="67000"/>
            </a:srgbClr>
          </a:solidFill>
          <a:ln w="9525">
            <a:solidFill>
              <a:schemeClr val="tx1"/>
            </a:solidFill>
            <a:miter lim="800000"/>
            <a:headEnd/>
            <a:tailEnd/>
          </a:ln>
        </p:spPr>
        <p:txBody>
          <a:bodyPr anchor="ctr"/>
          <a:lstStyle/>
          <a:p>
            <a:pPr fontAlgn="auto">
              <a:spcBef>
                <a:spcPts val="0"/>
              </a:spcBef>
              <a:spcAft>
                <a:spcPts val="0"/>
              </a:spcAft>
              <a:defRPr/>
            </a:pPr>
            <a:r>
              <a:rPr lang="en-US" sz="3200">
                <a:solidFill>
                  <a:srgbClr val="990000"/>
                </a:solidFill>
                <a:effectLst>
                  <a:outerShdw blurRad="38100" dist="38100" dir="2700000" algn="tl">
                    <a:srgbClr val="000000"/>
                  </a:outerShdw>
                </a:effectLst>
                <a:cs typeface="+mn-cs"/>
              </a:rPr>
              <a:t>Diversity:</a:t>
            </a:r>
            <a:r>
              <a:rPr lang="en-US" sz="3200">
                <a:solidFill>
                  <a:srgbClr val="336600"/>
                </a:solidFill>
                <a:effectLst>
                  <a:outerShdw blurRad="38100" dist="38100" dir="2700000" algn="tl">
                    <a:srgbClr val="000000"/>
                  </a:outerShdw>
                </a:effectLst>
                <a:cs typeface="+mn-cs"/>
              </a:rPr>
              <a:t> Genetic Variability of Potato for Vitamin C Concentration</a:t>
            </a:r>
            <a:endParaRPr lang="en-US" sz="3200">
              <a:solidFill>
                <a:schemeClr val="bg1"/>
              </a:solidFill>
              <a:effectLst>
                <a:outerShdw blurRad="38100" dist="38100" dir="2700000" algn="tl">
                  <a:srgbClr val="FFFFFF"/>
                </a:outerShdw>
              </a:effectLst>
              <a:cs typeface="+mn-cs"/>
            </a:endParaRPr>
          </a:p>
        </p:txBody>
      </p:sp>
      <p:sp>
        <p:nvSpPr>
          <p:cNvPr id="2052" name="Text Box 7"/>
          <p:cNvSpPr txBox="1">
            <a:spLocks noChangeArrowheads="1"/>
          </p:cNvSpPr>
          <p:nvPr/>
        </p:nvSpPr>
        <p:spPr bwMode="auto">
          <a:xfrm rot="16200000" flipH="1">
            <a:off x="3247231" y="2543969"/>
            <a:ext cx="333375" cy="274638"/>
          </a:xfrm>
          <a:prstGeom prst="rect">
            <a:avLst/>
          </a:prstGeom>
          <a:noFill/>
          <a:ln w="9525">
            <a:noFill/>
            <a:miter lim="800000"/>
            <a:headEnd/>
            <a:tailEnd/>
          </a:ln>
        </p:spPr>
        <p:txBody>
          <a:bodyPr wrap="none">
            <a:spAutoFit/>
          </a:bodyPr>
          <a:lstStyle/>
          <a:p>
            <a:pPr eaLnBrk="0" hangingPunct="0"/>
            <a:r>
              <a:rPr lang="en-US" altLang="es-PE" sz="1200">
                <a:solidFill>
                  <a:schemeClr val="bg1"/>
                </a:solidFill>
                <a:latin typeface="Tahoma" pitchFamily="34" charset="0"/>
              </a:rPr>
              <a:t>%</a:t>
            </a:r>
          </a:p>
        </p:txBody>
      </p:sp>
      <p:sp>
        <p:nvSpPr>
          <p:cNvPr id="2053" name="Text Box 8"/>
          <p:cNvSpPr txBox="1">
            <a:spLocks noChangeArrowheads="1"/>
          </p:cNvSpPr>
          <p:nvPr/>
        </p:nvSpPr>
        <p:spPr bwMode="auto">
          <a:xfrm>
            <a:off x="5257800" y="2438400"/>
            <a:ext cx="2890838" cy="396875"/>
          </a:xfrm>
          <a:prstGeom prst="rect">
            <a:avLst/>
          </a:prstGeom>
          <a:noFill/>
          <a:ln w="9525">
            <a:noFill/>
            <a:miter lim="800000"/>
            <a:headEnd/>
            <a:tailEnd/>
          </a:ln>
        </p:spPr>
        <p:txBody>
          <a:bodyPr wrap="none">
            <a:spAutoFit/>
          </a:bodyPr>
          <a:lstStyle/>
          <a:p>
            <a:pPr eaLnBrk="0" hangingPunct="0"/>
            <a:r>
              <a:rPr lang="en-US" altLang="es-PE" sz="2000">
                <a:solidFill>
                  <a:srgbClr val="CC3300"/>
                </a:solidFill>
                <a:latin typeface="Tahoma" pitchFamily="34" charset="0"/>
              </a:rPr>
              <a:t>82% retention in boiling</a:t>
            </a:r>
          </a:p>
        </p:txBody>
      </p:sp>
      <p:sp>
        <p:nvSpPr>
          <p:cNvPr id="2054" name="Text Box 9"/>
          <p:cNvSpPr txBox="1">
            <a:spLocks noChangeArrowheads="1"/>
          </p:cNvSpPr>
          <p:nvPr/>
        </p:nvSpPr>
        <p:spPr bwMode="auto">
          <a:xfrm>
            <a:off x="5562600" y="2971800"/>
            <a:ext cx="708025" cy="398463"/>
          </a:xfrm>
          <a:prstGeom prst="rect">
            <a:avLst/>
          </a:prstGeom>
          <a:noFill/>
          <a:ln w="9525">
            <a:noFill/>
            <a:miter lim="800000"/>
            <a:headEnd/>
            <a:tailEnd/>
          </a:ln>
        </p:spPr>
        <p:txBody>
          <a:bodyPr wrap="none">
            <a:spAutoFit/>
          </a:bodyPr>
          <a:lstStyle/>
          <a:p>
            <a:pPr eaLnBrk="0" hangingPunct="0"/>
            <a:r>
              <a:rPr lang="en-US" altLang="es-PE" sz="2000">
                <a:solidFill>
                  <a:srgbClr val="CC3300"/>
                </a:solidFill>
                <a:latin typeface="Tahoma" pitchFamily="34" charset="0"/>
              </a:rPr>
              <a:t>75%</a:t>
            </a:r>
          </a:p>
        </p:txBody>
      </p:sp>
      <p:grpSp>
        <p:nvGrpSpPr>
          <p:cNvPr id="2055" name="Group 48"/>
          <p:cNvGrpSpPr>
            <a:grpSpLocks/>
          </p:cNvGrpSpPr>
          <p:nvPr/>
        </p:nvGrpSpPr>
        <p:grpSpPr bwMode="auto">
          <a:xfrm>
            <a:off x="381000" y="1905000"/>
            <a:ext cx="2503488" cy="4321175"/>
            <a:chOff x="240" y="1200"/>
            <a:chExt cx="1577" cy="2722"/>
          </a:xfrm>
        </p:grpSpPr>
        <p:sp>
          <p:nvSpPr>
            <p:cNvPr id="2057" name="AutoShape 12"/>
            <p:cNvSpPr>
              <a:spLocks noChangeAspect="1" noChangeArrowheads="1" noTextEdit="1"/>
            </p:cNvSpPr>
            <p:nvPr/>
          </p:nvSpPr>
          <p:spPr bwMode="auto">
            <a:xfrm>
              <a:off x="240" y="1200"/>
              <a:ext cx="1577" cy="2722"/>
            </a:xfrm>
            <a:prstGeom prst="rect">
              <a:avLst/>
            </a:prstGeom>
            <a:noFill/>
            <a:ln w="9525">
              <a:noFill/>
              <a:miter lim="800000"/>
              <a:headEnd/>
              <a:tailEnd/>
            </a:ln>
          </p:spPr>
          <p:txBody>
            <a:bodyPr/>
            <a:lstStyle/>
            <a:p>
              <a:endParaRPr lang="es-PE"/>
            </a:p>
          </p:txBody>
        </p:sp>
        <p:sp>
          <p:nvSpPr>
            <p:cNvPr id="2058" name="Rectangle 13"/>
            <p:cNvSpPr>
              <a:spLocks noChangeArrowheads="1"/>
            </p:cNvSpPr>
            <p:nvPr/>
          </p:nvSpPr>
          <p:spPr bwMode="auto">
            <a:xfrm>
              <a:off x="297" y="1257"/>
              <a:ext cx="1455" cy="2608"/>
            </a:xfrm>
            <a:prstGeom prst="rect">
              <a:avLst/>
            </a:prstGeom>
            <a:solidFill>
              <a:srgbClr val="FFFFFF"/>
            </a:solidFill>
            <a:ln w="12700">
              <a:solidFill>
                <a:srgbClr val="000000"/>
              </a:solidFill>
              <a:miter lim="800000"/>
              <a:headEnd/>
              <a:tailEnd/>
            </a:ln>
          </p:spPr>
          <p:txBody>
            <a:bodyPr/>
            <a:lstStyle/>
            <a:p>
              <a:endParaRPr lang="es-PE" altLang="es-PE">
                <a:latin typeface="Calibri" pitchFamily="34" charset="0"/>
              </a:endParaRPr>
            </a:p>
          </p:txBody>
        </p:sp>
        <p:sp>
          <p:nvSpPr>
            <p:cNvPr id="2059" name="Rectangle 14"/>
            <p:cNvSpPr>
              <a:spLocks noChangeArrowheads="1"/>
            </p:cNvSpPr>
            <p:nvPr/>
          </p:nvSpPr>
          <p:spPr bwMode="auto">
            <a:xfrm>
              <a:off x="790" y="1435"/>
              <a:ext cx="962" cy="1612"/>
            </a:xfrm>
            <a:prstGeom prst="rect">
              <a:avLst/>
            </a:prstGeom>
            <a:noFill/>
            <a:ln w="9525">
              <a:noFill/>
              <a:miter lim="800000"/>
              <a:headEnd/>
              <a:tailEnd/>
            </a:ln>
          </p:spPr>
          <p:txBody>
            <a:bodyPr/>
            <a:lstStyle/>
            <a:p>
              <a:endParaRPr lang="es-PE" altLang="es-PE">
                <a:latin typeface="Calibri" pitchFamily="34" charset="0"/>
              </a:endParaRPr>
            </a:p>
          </p:txBody>
        </p:sp>
        <p:sp>
          <p:nvSpPr>
            <p:cNvPr id="2060" name="Rectangle 15"/>
            <p:cNvSpPr>
              <a:spLocks noChangeArrowheads="1"/>
            </p:cNvSpPr>
            <p:nvPr/>
          </p:nvSpPr>
          <p:spPr bwMode="auto">
            <a:xfrm>
              <a:off x="790" y="1435"/>
              <a:ext cx="962" cy="1612"/>
            </a:xfrm>
            <a:prstGeom prst="rect">
              <a:avLst/>
            </a:prstGeom>
            <a:noFill/>
            <a:ln w="12700">
              <a:solidFill>
                <a:srgbClr val="808080"/>
              </a:solidFill>
              <a:miter lim="800000"/>
              <a:headEnd/>
              <a:tailEnd/>
            </a:ln>
          </p:spPr>
          <p:txBody>
            <a:bodyPr/>
            <a:lstStyle/>
            <a:p>
              <a:endParaRPr lang="es-PE" altLang="es-PE">
                <a:latin typeface="Calibri" pitchFamily="34" charset="0"/>
              </a:endParaRPr>
            </a:p>
          </p:txBody>
        </p:sp>
        <p:sp>
          <p:nvSpPr>
            <p:cNvPr id="2061" name="Rectangle 16"/>
            <p:cNvSpPr>
              <a:spLocks noChangeArrowheads="1"/>
            </p:cNvSpPr>
            <p:nvPr/>
          </p:nvSpPr>
          <p:spPr bwMode="auto">
            <a:xfrm>
              <a:off x="927" y="1710"/>
              <a:ext cx="203" cy="1167"/>
            </a:xfrm>
            <a:prstGeom prst="rect">
              <a:avLst/>
            </a:prstGeom>
            <a:solidFill>
              <a:srgbClr val="FF9900"/>
            </a:solidFill>
            <a:ln w="12700">
              <a:solidFill>
                <a:srgbClr val="FF6600"/>
              </a:solidFill>
              <a:miter lim="800000"/>
              <a:headEnd/>
              <a:tailEnd/>
            </a:ln>
          </p:spPr>
          <p:txBody>
            <a:bodyPr/>
            <a:lstStyle/>
            <a:p>
              <a:endParaRPr lang="es-PE" altLang="es-PE">
                <a:latin typeface="Calibri" pitchFamily="34" charset="0"/>
              </a:endParaRPr>
            </a:p>
          </p:txBody>
        </p:sp>
        <p:sp>
          <p:nvSpPr>
            <p:cNvPr id="2062" name="Rectangle 17"/>
            <p:cNvSpPr>
              <a:spLocks noChangeArrowheads="1"/>
            </p:cNvSpPr>
            <p:nvPr/>
          </p:nvSpPr>
          <p:spPr bwMode="auto">
            <a:xfrm>
              <a:off x="1413" y="1710"/>
              <a:ext cx="194" cy="1167"/>
            </a:xfrm>
            <a:prstGeom prst="rect">
              <a:avLst/>
            </a:prstGeom>
            <a:solidFill>
              <a:srgbClr val="FF9900"/>
            </a:solidFill>
            <a:ln w="12700">
              <a:solidFill>
                <a:srgbClr val="FF6600"/>
              </a:solidFill>
              <a:miter lim="800000"/>
              <a:headEnd/>
              <a:tailEnd/>
            </a:ln>
          </p:spPr>
          <p:txBody>
            <a:bodyPr/>
            <a:lstStyle/>
            <a:p>
              <a:endParaRPr lang="es-PE" altLang="es-PE">
                <a:latin typeface="Calibri" pitchFamily="34" charset="0"/>
              </a:endParaRPr>
            </a:p>
          </p:txBody>
        </p:sp>
        <p:sp>
          <p:nvSpPr>
            <p:cNvPr id="2063" name="Line 18"/>
            <p:cNvSpPr>
              <a:spLocks noChangeShapeType="1"/>
            </p:cNvSpPr>
            <p:nvPr/>
          </p:nvSpPr>
          <p:spPr bwMode="auto">
            <a:xfrm>
              <a:off x="790" y="1435"/>
              <a:ext cx="0" cy="1612"/>
            </a:xfrm>
            <a:prstGeom prst="line">
              <a:avLst/>
            </a:prstGeom>
            <a:noFill/>
            <a:ln w="0">
              <a:solidFill>
                <a:srgbClr val="000000"/>
              </a:solidFill>
              <a:round/>
              <a:headEnd/>
              <a:tailEnd/>
            </a:ln>
          </p:spPr>
          <p:txBody>
            <a:bodyPr/>
            <a:lstStyle/>
            <a:p>
              <a:endParaRPr lang="es-PE"/>
            </a:p>
          </p:txBody>
        </p:sp>
        <p:sp>
          <p:nvSpPr>
            <p:cNvPr id="2064" name="Line 19"/>
            <p:cNvSpPr>
              <a:spLocks noChangeShapeType="1"/>
            </p:cNvSpPr>
            <p:nvPr/>
          </p:nvSpPr>
          <p:spPr bwMode="auto">
            <a:xfrm>
              <a:off x="758" y="3047"/>
              <a:ext cx="32" cy="0"/>
            </a:xfrm>
            <a:prstGeom prst="line">
              <a:avLst/>
            </a:prstGeom>
            <a:noFill/>
            <a:ln w="0">
              <a:solidFill>
                <a:srgbClr val="000000"/>
              </a:solidFill>
              <a:round/>
              <a:headEnd/>
              <a:tailEnd/>
            </a:ln>
          </p:spPr>
          <p:txBody>
            <a:bodyPr/>
            <a:lstStyle/>
            <a:p>
              <a:endParaRPr lang="es-PE"/>
            </a:p>
          </p:txBody>
        </p:sp>
        <p:sp>
          <p:nvSpPr>
            <p:cNvPr id="2065" name="Line 20"/>
            <p:cNvSpPr>
              <a:spLocks noChangeShapeType="1"/>
            </p:cNvSpPr>
            <p:nvPr/>
          </p:nvSpPr>
          <p:spPr bwMode="auto">
            <a:xfrm>
              <a:off x="758" y="2642"/>
              <a:ext cx="32" cy="0"/>
            </a:xfrm>
            <a:prstGeom prst="line">
              <a:avLst/>
            </a:prstGeom>
            <a:noFill/>
            <a:ln w="0">
              <a:solidFill>
                <a:srgbClr val="000000"/>
              </a:solidFill>
              <a:round/>
              <a:headEnd/>
              <a:tailEnd/>
            </a:ln>
          </p:spPr>
          <p:txBody>
            <a:bodyPr/>
            <a:lstStyle/>
            <a:p>
              <a:endParaRPr lang="es-PE"/>
            </a:p>
          </p:txBody>
        </p:sp>
        <p:sp>
          <p:nvSpPr>
            <p:cNvPr id="2066" name="Line 21"/>
            <p:cNvSpPr>
              <a:spLocks noChangeShapeType="1"/>
            </p:cNvSpPr>
            <p:nvPr/>
          </p:nvSpPr>
          <p:spPr bwMode="auto">
            <a:xfrm>
              <a:off x="758" y="2245"/>
              <a:ext cx="32" cy="0"/>
            </a:xfrm>
            <a:prstGeom prst="line">
              <a:avLst/>
            </a:prstGeom>
            <a:noFill/>
            <a:ln w="0">
              <a:solidFill>
                <a:srgbClr val="000000"/>
              </a:solidFill>
              <a:round/>
              <a:headEnd/>
              <a:tailEnd/>
            </a:ln>
          </p:spPr>
          <p:txBody>
            <a:bodyPr/>
            <a:lstStyle/>
            <a:p>
              <a:endParaRPr lang="es-PE"/>
            </a:p>
          </p:txBody>
        </p:sp>
        <p:sp>
          <p:nvSpPr>
            <p:cNvPr id="2067" name="Line 22"/>
            <p:cNvSpPr>
              <a:spLocks noChangeShapeType="1"/>
            </p:cNvSpPr>
            <p:nvPr/>
          </p:nvSpPr>
          <p:spPr bwMode="auto">
            <a:xfrm>
              <a:off x="758" y="1840"/>
              <a:ext cx="32" cy="0"/>
            </a:xfrm>
            <a:prstGeom prst="line">
              <a:avLst/>
            </a:prstGeom>
            <a:noFill/>
            <a:ln w="0">
              <a:solidFill>
                <a:srgbClr val="000000"/>
              </a:solidFill>
              <a:round/>
              <a:headEnd/>
              <a:tailEnd/>
            </a:ln>
          </p:spPr>
          <p:txBody>
            <a:bodyPr/>
            <a:lstStyle/>
            <a:p>
              <a:endParaRPr lang="es-PE"/>
            </a:p>
          </p:txBody>
        </p:sp>
        <p:sp>
          <p:nvSpPr>
            <p:cNvPr id="2068" name="Line 23"/>
            <p:cNvSpPr>
              <a:spLocks noChangeShapeType="1"/>
            </p:cNvSpPr>
            <p:nvPr/>
          </p:nvSpPr>
          <p:spPr bwMode="auto">
            <a:xfrm>
              <a:off x="758" y="1435"/>
              <a:ext cx="32" cy="0"/>
            </a:xfrm>
            <a:prstGeom prst="line">
              <a:avLst/>
            </a:prstGeom>
            <a:noFill/>
            <a:ln w="0">
              <a:solidFill>
                <a:srgbClr val="000000"/>
              </a:solidFill>
              <a:round/>
              <a:headEnd/>
              <a:tailEnd/>
            </a:ln>
          </p:spPr>
          <p:txBody>
            <a:bodyPr/>
            <a:lstStyle/>
            <a:p>
              <a:endParaRPr lang="es-PE"/>
            </a:p>
          </p:txBody>
        </p:sp>
        <p:sp>
          <p:nvSpPr>
            <p:cNvPr id="2069" name="Line 24"/>
            <p:cNvSpPr>
              <a:spLocks noChangeShapeType="1"/>
            </p:cNvSpPr>
            <p:nvPr/>
          </p:nvSpPr>
          <p:spPr bwMode="auto">
            <a:xfrm>
              <a:off x="790" y="3047"/>
              <a:ext cx="962" cy="0"/>
            </a:xfrm>
            <a:prstGeom prst="line">
              <a:avLst/>
            </a:prstGeom>
            <a:noFill/>
            <a:ln w="0">
              <a:solidFill>
                <a:srgbClr val="000000"/>
              </a:solidFill>
              <a:round/>
              <a:headEnd/>
              <a:tailEnd/>
            </a:ln>
          </p:spPr>
          <p:txBody>
            <a:bodyPr/>
            <a:lstStyle/>
            <a:p>
              <a:endParaRPr lang="es-PE"/>
            </a:p>
          </p:txBody>
        </p:sp>
        <p:sp>
          <p:nvSpPr>
            <p:cNvPr id="2070" name="Line 25"/>
            <p:cNvSpPr>
              <a:spLocks noChangeShapeType="1"/>
            </p:cNvSpPr>
            <p:nvPr/>
          </p:nvSpPr>
          <p:spPr bwMode="auto">
            <a:xfrm flipV="1">
              <a:off x="790" y="3047"/>
              <a:ext cx="0" cy="41"/>
            </a:xfrm>
            <a:prstGeom prst="line">
              <a:avLst/>
            </a:prstGeom>
            <a:noFill/>
            <a:ln w="0">
              <a:solidFill>
                <a:srgbClr val="000000"/>
              </a:solidFill>
              <a:round/>
              <a:headEnd/>
              <a:tailEnd/>
            </a:ln>
          </p:spPr>
          <p:txBody>
            <a:bodyPr/>
            <a:lstStyle/>
            <a:p>
              <a:endParaRPr lang="es-PE"/>
            </a:p>
          </p:txBody>
        </p:sp>
        <p:sp>
          <p:nvSpPr>
            <p:cNvPr id="2071" name="Line 26"/>
            <p:cNvSpPr>
              <a:spLocks noChangeShapeType="1"/>
            </p:cNvSpPr>
            <p:nvPr/>
          </p:nvSpPr>
          <p:spPr bwMode="auto">
            <a:xfrm flipV="1">
              <a:off x="1275" y="3047"/>
              <a:ext cx="0" cy="41"/>
            </a:xfrm>
            <a:prstGeom prst="line">
              <a:avLst/>
            </a:prstGeom>
            <a:noFill/>
            <a:ln w="0">
              <a:solidFill>
                <a:srgbClr val="000000"/>
              </a:solidFill>
              <a:round/>
              <a:headEnd/>
              <a:tailEnd/>
            </a:ln>
          </p:spPr>
          <p:txBody>
            <a:bodyPr/>
            <a:lstStyle/>
            <a:p>
              <a:endParaRPr lang="es-PE"/>
            </a:p>
          </p:txBody>
        </p:sp>
        <p:sp>
          <p:nvSpPr>
            <p:cNvPr id="2072" name="Line 27"/>
            <p:cNvSpPr>
              <a:spLocks noChangeShapeType="1"/>
            </p:cNvSpPr>
            <p:nvPr/>
          </p:nvSpPr>
          <p:spPr bwMode="auto">
            <a:xfrm flipV="1">
              <a:off x="1752" y="3047"/>
              <a:ext cx="0" cy="41"/>
            </a:xfrm>
            <a:prstGeom prst="line">
              <a:avLst/>
            </a:prstGeom>
            <a:noFill/>
            <a:ln w="0">
              <a:solidFill>
                <a:srgbClr val="000000"/>
              </a:solidFill>
              <a:round/>
              <a:headEnd/>
              <a:tailEnd/>
            </a:ln>
          </p:spPr>
          <p:txBody>
            <a:bodyPr/>
            <a:lstStyle/>
            <a:p>
              <a:endParaRPr lang="es-PE"/>
            </a:p>
          </p:txBody>
        </p:sp>
        <p:sp>
          <p:nvSpPr>
            <p:cNvPr id="235548" name="Rectangle 28"/>
            <p:cNvSpPr>
              <a:spLocks noChangeArrowheads="1"/>
            </p:cNvSpPr>
            <p:nvPr/>
          </p:nvSpPr>
          <p:spPr bwMode="auto">
            <a:xfrm>
              <a:off x="679" y="2982"/>
              <a:ext cx="58" cy="125"/>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US" sz="1300">
                  <a:solidFill>
                    <a:schemeClr val="bg1"/>
                  </a:solidFill>
                  <a:cs typeface="+mn-cs"/>
                </a:rPr>
                <a:t>0</a:t>
              </a:r>
              <a:endParaRPr lang="en-US">
                <a:solidFill>
                  <a:schemeClr val="bg1"/>
                </a:solidFill>
                <a:effectLst>
                  <a:outerShdw blurRad="38100" dist="38100" dir="2700000" algn="tl">
                    <a:srgbClr val="C0C0C0"/>
                  </a:outerShdw>
                </a:effectLst>
                <a:latin typeface="+mn-lt"/>
                <a:cs typeface="+mn-cs"/>
              </a:endParaRPr>
            </a:p>
          </p:txBody>
        </p:sp>
        <p:sp>
          <p:nvSpPr>
            <p:cNvPr id="235549" name="Rectangle 29"/>
            <p:cNvSpPr>
              <a:spLocks noChangeArrowheads="1"/>
            </p:cNvSpPr>
            <p:nvPr/>
          </p:nvSpPr>
          <p:spPr bwMode="auto">
            <a:xfrm>
              <a:off x="627" y="2577"/>
              <a:ext cx="116" cy="125"/>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US" sz="1300">
                  <a:solidFill>
                    <a:schemeClr val="bg1"/>
                  </a:solidFill>
                  <a:cs typeface="+mn-cs"/>
                </a:rPr>
                <a:t>10</a:t>
              </a:r>
              <a:endParaRPr lang="en-US">
                <a:solidFill>
                  <a:schemeClr val="bg1"/>
                </a:solidFill>
                <a:effectLst>
                  <a:outerShdw blurRad="38100" dist="38100" dir="2700000" algn="tl">
                    <a:srgbClr val="C0C0C0"/>
                  </a:outerShdw>
                </a:effectLst>
                <a:latin typeface="+mn-lt"/>
                <a:cs typeface="+mn-cs"/>
              </a:endParaRPr>
            </a:p>
          </p:txBody>
        </p:sp>
        <p:sp>
          <p:nvSpPr>
            <p:cNvPr id="235550" name="Rectangle 30"/>
            <p:cNvSpPr>
              <a:spLocks noChangeArrowheads="1"/>
            </p:cNvSpPr>
            <p:nvPr/>
          </p:nvSpPr>
          <p:spPr bwMode="auto">
            <a:xfrm>
              <a:off x="627" y="2180"/>
              <a:ext cx="116" cy="125"/>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US" sz="1300">
                  <a:solidFill>
                    <a:schemeClr val="bg1"/>
                  </a:solidFill>
                  <a:cs typeface="+mn-cs"/>
                </a:rPr>
                <a:t>20</a:t>
              </a:r>
              <a:endParaRPr lang="en-US">
                <a:solidFill>
                  <a:schemeClr val="bg1"/>
                </a:solidFill>
                <a:effectLst>
                  <a:outerShdw blurRad="38100" dist="38100" dir="2700000" algn="tl">
                    <a:srgbClr val="C0C0C0"/>
                  </a:outerShdw>
                </a:effectLst>
                <a:latin typeface="+mn-lt"/>
                <a:cs typeface="+mn-cs"/>
              </a:endParaRPr>
            </a:p>
          </p:txBody>
        </p:sp>
        <p:sp>
          <p:nvSpPr>
            <p:cNvPr id="235551" name="Rectangle 31"/>
            <p:cNvSpPr>
              <a:spLocks noChangeArrowheads="1"/>
            </p:cNvSpPr>
            <p:nvPr/>
          </p:nvSpPr>
          <p:spPr bwMode="auto">
            <a:xfrm>
              <a:off x="627" y="1775"/>
              <a:ext cx="116" cy="125"/>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US" sz="1300">
                  <a:solidFill>
                    <a:schemeClr val="bg1"/>
                  </a:solidFill>
                  <a:cs typeface="+mn-cs"/>
                </a:rPr>
                <a:t>30</a:t>
              </a:r>
              <a:endParaRPr lang="en-US">
                <a:solidFill>
                  <a:schemeClr val="bg1"/>
                </a:solidFill>
                <a:effectLst>
                  <a:outerShdw blurRad="38100" dist="38100" dir="2700000" algn="tl">
                    <a:srgbClr val="C0C0C0"/>
                  </a:outerShdw>
                </a:effectLst>
                <a:latin typeface="+mn-lt"/>
                <a:cs typeface="+mn-cs"/>
              </a:endParaRPr>
            </a:p>
          </p:txBody>
        </p:sp>
        <p:sp>
          <p:nvSpPr>
            <p:cNvPr id="235552" name="Rectangle 32"/>
            <p:cNvSpPr>
              <a:spLocks noChangeArrowheads="1"/>
            </p:cNvSpPr>
            <p:nvPr/>
          </p:nvSpPr>
          <p:spPr bwMode="auto">
            <a:xfrm>
              <a:off x="627" y="1370"/>
              <a:ext cx="116" cy="125"/>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US" sz="1300">
                  <a:solidFill>
                    <a:schemeClr val="bg1"/>
                  </a:solidFill>
                  <a:cs typeface="+mn-cs"/>
                </a:rPr>
                <a:t>40</a:t>
              </a:r>
              <a:endParaRPr lang="en-US">
                <a:solidFill>
                  <a:schemeClr val="bg1"/>
                </a:solidFill>
                <a:effectLst>
                  <a:outerShdw blurRad="38100" dist="38100" dir="2700000" algn="tl">
                    <a:srgbClr val="C0C0C0"/>
                  </a:outerShdw>
                </a:effectLst>
                <a:latin typeface="+mn-lt"/>
                <a:cs typeface="+mn-cs"/>
              </a:endParaRPr>
            </a:p>
          </p:txBody>
        </p:sp>
        <p:sp>
          <p:nvSpPr>
            <p:cNvPr id="235553" name="Rectangle 33"/>
            <p:cNvSpPr>
              <a:spLocks noChangeArrowheads="1"/>
            </p:cNvSpPr>
            <p:nvPr/>
          </p:nvSpPr>
          <p:spPr bwMode="auto">
            <a:xfrm rot="16200000">
              <a:off x="693" y="3236"/>
              <a:ext cx="485" cy="163"/>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US" sz="1700">
                  <a:solidFill>
                    <a:schemeClr val="bg1"/>
                  </a:solidFill>
                  <a:cs typeface="+mn-cs"/>
                </a:rPr>
                <a:t>Natives</a:t>
              </a:r>
              <a:endParaRPr lang="en-US">
                <a:solidFill>
                  <a:schemeClr val="bg1"/>
                </a:solidFill>
                <a:effectLst>
                  <a:outerShdw blurRad="38100" dist="38100" dir="2700000" algn="tl">
                    <a:srgbClr val="C0C0C0"/>
                  </a:outerShdw>
                </a:effectLst>
                <a:latin typeface="+mn-lt"/>
                <a:cs typeface="+mn-cs"/>
              </a:endParaRPr>
            </a:p>
          </p:txBody>
        </p:sp>
        <p:sp>
          <p:nvSpPr>
            <p:cNvPr id="235554" name="Rectangle 34"/>
            <p:cNvSpPr>
              <a:spLocks noChangeArrowheads="1"/>
            </p:cNvSpPr>
            <p:nvPr/>
          </p:nvSpPr>
          <p:spPr bwMode="auto">
            <a:xfrm rot="16200000">
              <a:off x="874" y="3253"/>
              <a:ext cx="480" cy="163"/>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US" sz="1700">
                  <a:solidFill>
                    <a:schemeClr val="bg1"/>
                  </a:solidFill>
                  <a:cs typeface="+mn-cs"/>
                </a:rPr>
                <a:t>(n=626)</a:t>
              </a:r>
              <a:endParaRPr lang="en-US">
                <a:solidFill>
                  <a:schemeClr val="bg1"/>
                </a:solidFill>
                <a:effectLst>
                  <a:outerShdw blurRad="38100" dist="38100" dir="2700000" algn="tl">
                    <a:srgbClr val="C0C0C0"/>
                  </a:outerShdw>
                </a:effectLst>
                <a:latin typeface="+mn-lt"/>
                <a:cs typeface="+mn-cs"/>
              </a:endParaRPr>
            </a:p>
          </p:txBody>
        </p:sp>
        <p:sp>
          <p:nvSpPr>
            <p:cNvPr id="235555" name="Rectangle 35"/>
            <p:cNvSpPr>
              <a:spLocks noChangeArrowheads="1"/>
            </p:cNvSpPr>
            <p:nvPr/>
          </p:nvSpPr>
          <p:spPr bwMode="auto">
            <a:xfrm rot="16200000">
              <a:off x="1108" y="3287"/>
              <a:ext cx="613" cy="163"/>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US" sz="1700">
                  <a:solidFill>
                    <a:schemeClr val="bg1"/>
                  </a:solidFill>
                  <a:cs typeface="+mn-cs"/>
                </a:rPr>
                <a:t>Improved</a:t>
              </a:r>
              <a:endParaRPr lang="en-US">
                <a:solidFill>
                  <a:schemeClr val="bg1"/>
                </a:solidFill>
                <a:effectLst>
                  <a:outerShdw blurRad="38100" dist="38100" dir="2700000" algn="tl">
                    <a:srgbClr val="C0C0C0"/>
                  </a:outerShdw>
                </a:effectLst>
                <a:latin typeface="+mn-lt"/>
                <a:cs typeface="+mn-cs"/>
              </a:endParaRPr>
            </a:p>
          </p:txBody>
        </p:sp>
        <p:sp>
          <p:nvSpPr>
            <p:cNvPr id="235556" name="Rectangle 36"/>
            <p:cNvSpPr>
              <a:spLocks noChangeArrowheads="1"/>
            </p:cNvSpPr>
            <p:nvPr/>
          </p:nvSpPr>
          <p:spPr bwMode="auto">
            <a:xfrm rot="16200000">
              <a:off x="1352" y="3311"/>
              <a:ext cx="480" cy="163"/>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US" sz="1700">
                  <a:solidFill>
                    <a:schemeClr val="bg1"/>
                  </a:solidFill>
                  <a:cs typeface="+mn-cs"/>
                </a:rPr>
                <a:t>(n=315)</a:t>
              </a:r>
              <a:endParaRPr lang="en-US">
                <a:solidFill>
                  <a:schemeClr val="bg1"/>
                </a:solidFill>
                <a:effectLst>
                  <a:outerShdw blurRad="38100" dist="38100" dir="2700000" algn="tl">
                    <a:srgbClr val="C0C0C0"/>
                  </a:outerShdw>
                </a:effectLst>
                <a:latin typeface="+mn-lt"/>
                <a:cs typeface="+mn-cs"/>
              </a:endParaRPr>
            </a:p>
          </p:txBody>
        </p:sp>
        <p:sp>
          <p:nvSpPr>
            <p:cNvPr id="235557" name="Rectangle 37"/>
            <p:cNvSpPr>
              <a:spLocks noChangeArrowheads="1"/>
            </p:cNvSpPr>
            <p:nvPr/>
          </p:nvSpPr>
          <p:spPr bwMode="auto">
            <a:xfrm rot="16200000">
              <a:off x="0" y="2106"/>
              <a:ext cx="961" cy="125"/>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US" sz="1300">
                  <a:solidFill>
                    <a:schemeClr val="bg1"/>
                  </a:solidFill>
                  <a:cs typeface="+mn-cs"/>
                </a:rPr>
                <a:t>Vit C (mg/100g DW)</a:t>
              </a:r>
              <a:endParaRPr lang="en-US">
                <a:solidFill>
                  <a:schemeClr val="bg1"/>
                </a:solidFill>
                <a:effectLst>
                  <a:outerShdw blurRad="38100" dist="38100" dir="2700000" algn="tl">
                    <a:srgbClr val="C0C0C0"/>
                  </a:outerShdw>
                </a:effectLst>
                <a:latin typeface="+mn-lt"/>
                <a:cs typeface="+mn-cs"/>
              </a:endParaRPr>
            </a:p>
          </p:txBody>
        </p:sp>
        <p:sp>
          <p:nvSpPr>
            <p:cNvPr id="2083" name="Rectangle 38"/>
            <p:cNvSpPr>
              <a:spLocks noChangeArrowheads="1"/>
            </p:cNvSpPr>
            <p:nvPr/>
          </p:nvSpPr>
          <p:spPr bwMode="auto">
            <a:xfrm>
              <a:off x="297" y="1257"/>
              <a:ext cx="1455" cy="2608"/>
            </a:xfrm>
            <a:prstGeom prst="rect">
              <a:avLst/>
            </a:prstGeom>
            <a:noFill/>
            <a:ln w="12700">
              <a:solidFill>
                <a:srgbClr val="000000"/>
              </a:solidFill>
              <a:miter lim="800000"/>
              <a:headEnd/>
              <a:tailEnd/>
            </a:ln>
          </p:spPr>
          <p:txBody>
            <a:bodyPr/>
            <a:lstStyle/>
            <a:p>
              <a:endParaRPr lang="es-PE" altLang="es-PE">
                <a:latin typeface="Calibri" pitchFamily="34" charset="0"/>
              </a:endParaRPr>
            </a:p>
          </p:txBody>
        </p:sp>
        <p:sp>
          <p:nvSpPr>
            <p:cNvPr id="2084" name="Rectangle 39"/>
            <p:cNvSpPr>
              <a:spLocks noChangeArrowheads="1"/>
            </p:cNvSpPr>
            <p:nvPr/>
          </p:nvSpPr>
          <p:spPr bwMode="auto">
            <a:xfrm>
              <a:off x="863" y="2869"/>
              <a:ext cx="283" cy="154"/>
            </a:xfrm>
            <a:prstGeom prst="rect">
              <a:avLst/>
            </a:prstGeom>
            <a:solidFill>
              <a:srgbClr val="FFFFFF"/>
            </a:solidFill>
            <a:ln w="9525">
              <a:noFill/>
              <a:miter lim="800000"/>
              <a:headEnd/>
              <a:tailEnd/>
            </a:ln>
          </p:spPr>
          <p:txBody>
            <a:bodyPr/>
            <a:lstStyle/>
            <a:p>
              <a:endParaRPr lang="es-PE" altLang="es-PE">
                <a:latin typeface="Calibri" pitchFamily="34" charset="0"/>
              </a:endParaRPr>
            </a:p>
          </p:txBody>
        </p:sp>
        <p:sp>
          <p:nvSpPr>
            <p:cNvPr id="235560" name="Rectangle 40"/>
            <p:cNvSpPr>
              <a:spLocks noChangeArrowheads="1"/>
            </p:cNvSpPr>
            <p:nvPr/>
          </p:nvSpPr>
          <p:spPr bwMode="auto">
            <a:xfrm>
              <a:off x="914" y="2877"/>
              <a:ext cx="155" cy="134"/>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US" sz="1400">
                  <a:solidFill>
                    <a:schemeClr val="bg1"/>
                  </a:solidFill>
                  <a:cs typeface="+mn-cs"/>
                </a:rPr>
                <a:t>4.2</a:t>
              </a:r>
              <a:endParaRPr lang="en-US" sz="1400">
                <a:solidFill>
                  <a:schemeClr val="bg1"/>
                </a:solidFill>
                <a:effectLst>
                  <a:outerShdw blurRad="38100" dist="38100" dir="2700000" algn="tl">
                    <a:srgbClr val="C0C0C0"/>
                  </a:outerShdw>
                </a:effectLst>
                <a:latin typeface="+mn-lt"/>
                <a:cs typeface="+mn-cs"/>
              </a:endParaRPr>
            </a:p>
          </p:txBody>
        </p:sp>
        <p:sp>
          <p:nvSpPr>
            <p:cNvPr id="2086" name="Rectangle 41"/>
            <p:cNvSpPr>
              <a:spLocks noChangeArrowheads="1"/>
            </p:cNvSpPr>
            <p:nvPr/>
          </p:nvSpPr>
          <p:spPr bwMode="auto">
            <a:xfrm>
              <a:off x="863" y="1484"/>
              <a:ext cx="283" cy="153"/>
            </a:xfrm>
            <a:prstGeom prst="rect">
              <a:avLst/>
            </a:prstGeom>
            <a:solidFill>
              <a:srgbClr val="FFFFFF"/>
            </a:solidFill>
            <a:ln w="9525">
              <a:noFill/>
              <a:miter lim="800000"/>
              <a:headEnd/>
              <a:tailEnd/>
            </a:ln>
          </p:spPr>
          <p:txBody>
            <a:bodyPr/>
            <a:lstStyle/>
            <a:p>
              <a:endParaRPr lang="es-PE" altLang="es-PE">
                <a:latin typeface="Calibri" pitchFamily="34" charset="0"/>
              </a:endParaRPr>
            </a:p>
          </p:txBody>
        </p:sp>
        <p:sp>
          <p:nvSpPr>
            <p:cNvPr id="235562" name="Rectangle 42"/>
            <p:cNvSpPr>
              <a:spLocks noChangeArrowheads="1"/>
            </p:cNvSpPr>
            <p:nvPr/>
          </p:nvSpPr>
          <p:spPr bwMode="auto">
            <a:xfrm>
              <a:off x="916" y="1492"/>
              <a:ext cx="217" cy="134"/>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US" sz="1400">
                  <a:solidFill>
                    <a:schemeClr val="bg1"/>
                  </a:solidFill>
                  <a:cs typeface="+mn-cs"/>
                </a:rPr>
                <a:t>33.2</a:t>
              </a:r>
              <a:endParaRPr lang="en-US" sz="1400">
                <a:solidFill>
                  <a:schemeClr val="bg1"/>
                </a:solidFill>
                <a:effectLst>
                  <a:outerShdw blurRad="38100" dist="38100" dir="2700000" algn="tl">
                    <a:srgbClr val="C0C0C0"/>
                  </a:outerShdw>
                </a:effectLst>
                <a:latin typeface="+mn-lt"/>
                <a:cs typeface="+mn-cs"/>
              </a:endParaRPr>
            </a:p>
          </p:txBody>
        </p:sp>
        <p:sp>
          <p:nvSpPr>
            <p:cNvPr id="2088" name="Rectangle 43"/>
            <p:cNvSpPr>
              <a:spLocks noChangeArrowheads="1"/>
            </p:cNvSpPr>
            <p:nvPr/>
          </p:nvSpPr>
          <p:spPr bwMode="auto">
            <a:xfrm>
              <a:off x="1413" y="2869"/>
              <a:ext cx="283" cy="154"/>
            </a:xfrm>
            <a:prstGeom prst="rect">
              <a:avLst/>
            </a:prstGeom>
            <a:solidFill>
              <a:srgbClr val="FFFFFF"/>
            </a:solidFill>
            <a:ln w="9525">
              <a:noFill/>
              <a:miter lim="800000"/>
              <a:headEnd/>
              <a:tailEnd/>
            </a:ln>
          </p:spPr>
          <p:txBody>
            <a:bodyPr/>
            <a:lstStyle/>
            <a:p>
              <a:endParaRPr lang="es-PE" altLang="es-PE">
                <a:latin typeface="Calibri" pitchFamily="34" charset="0"/>
              </a:endParaRPr>
            </a:p>
          </p:txBody>
        </p:sp>
        <p:sp>
          <p:nvSpPr>
            <p:cNvPr id="235564" name="Rectangle 44"/>
            <p:cNvSpPr>
              <a:spLocks noChangeArrowheads="1"/>
            </p:cNvSpPr>
            <p:nvPr/>
          </p:nvSpPr>
          <p:spPr bwMode="auto">
            <a:xfrm>
              <a:off x="1464" y="2877"/>
              <a:ext cx="155" cy="134"/>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US" sz="1400">
                  <a:solidFill>
                    <a:schemeClr val="bg1"/>
                  </a:solidFill>
                  <a:cs typeface="+mn-cs"/>
                </a:rPr>
                <a:t>4.2</a:t>
              </a:r>
              <a:endParaRPr lang="en-US" sz="1400">
                <a:solidFill>
                  <a:schemeClr val="bg1"/>
                </a:solidFill>
                <a:effectLst>
                  <a:outerShdw blurRad="38100" dist="38100" dir="2700000" algn="tl">
                    <a:srgbClr val="C0C0C0"/>
                  </a:outerShdw>
                </a:effectLst>
                <a:latin typeface="+mn-lt"/>
                <a:cs typeface="+mn-cs"/>
              </a:endParaRPr>
            </a:p>
          </p:txBody>
        </p:sp>
        <p:sp>
          <p:nvSpPr>
            <p:cNvPr id="2090" name="Rectangle 45"/>
            <p:cNvSpPr>
              <a:spLocks noChangeArrowheads="1"/>
            </p:cNvSpPr>
            <p:nvPr/>
          </p:nvSpPr>
          <p:spPr bwMode="auto">
            <a:xfrm>
              <a:off x="1340" y="1484"/>
              <a:ext cx="283" cy="153"/>
            </a:xfrm>
            <a:prstGeom prst="rect">
              <a:avLst/>
            </a:prstGeom>
            <a:solidFill>
              <a:srgbClr val="FFFFFF"/>
            </a:solidFill>
            <a:ln w="9525">
              <a:noFill/>
              <a:miter lim="800000"/>
              <a:headEnd/>
              <a:tailEnd/>
            </a:ln>
          </p:spPr>
          <p:txBody>
            <a:bodyPr/>
            <a:lstStyle/>
            <a:p>
              <a:endParaRPr lang="es-PE" altLang="es-PE">
                <a:latin typeface="Calibri" pitchFamily="34" charset="0"/>
              </a:endParaRPr>
            </a:p>
          </p:txBody>
        </p:sp>
        <p:sp>
          <p:nvSpPr>
            <p:cNvPr id="235566" name="Rectangle 46"/>
            <p:cNvSpPr>
              <a:spLocks noChangeArrowheads="1"/>
            </p:cNvSpPr>
            <p:nvPr/>
          </p:nvSpPr>
          <p:spPr bwMode="auto">
            <a:xfrm>
              <a:off x="1393" y="1492"/>
              <a:ext cx="217" cy="134"/>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US" sz="1400">
                  <a:solidFill>
                    <a:schemeClr val="bg1"/>
                  </a:solidFill>
                  <a:cs typeface="+mn-cs"/>
                </a:rPr>
                <a:t>33.2</a:t>
              </a:r>
              <a:endParaRPr lang="en-US" sz="1400">
                <a:solidFill>
                  <a:schemeClr val="bg1"/>
                </a:solidFill>
                <a:effectLst>
                  <a:outerShdw blurRad="38100" dist="38100" dir="2700000" algn="tl">
                    <a:srgbClr val="C0C0C0"/>
                  </a:outerShdw>
                </a:effectLst>
                <a:latin typeface="+mn-lt"/>
                <a:cs typeface="+mn-cs"/>
              </a:endParaRPr>
            </a:p>
          </p:txBody>
        </p:sp>
      </p:grpSp>
      <p:sp>
        <p:nvSpPr>
          <p:cNvPr id="235567" name="Text Box 47"/>
          <p:cNvSpPr txBox="1">
            <a:spLocks noChangeArrowheads="1"/>
          </p:cNvSpPr>
          <p:nvPr/>
        </p:nvSpPr>
        <p:spPr bwMode="auto">
          <a:xfrm>
            <a:off x="4191000" y="1828800"/>
            <a:ext cx="3429000" cy="641350"/>
          </a:xfrm>
          <a:prstGeom prst="rect">
            <a:avLst/>
          </a:prstGeom>
          <a:noFill/>
          <a:ln w="9525" algn="ctr">
            <a:noFill/>
            <a:miter lim="800000"/>
            <a:headEnd/>
            <a:tailEnd/>
          </a:ln>
          <a:effectLst/>
        </p:spPr>
        <p:txBody>
          <a:bodyPr>
            <a:spAutoFit/>
          </a:bodyPr>
          <a:lstStyle/>
          <a:p>
            <a:pPr fontAlgn="auto">
              <a:spcBef>
                <a:spcPct val="50000"/>
              </a:spcBef>
              <a:spcAft>
                <a:spcPts val="0"/>
              </a:spcAft>
              <a:defRPr/>
            </a:pPr>
            <a:endParaRPr lang="es-ES_tradnl">
              <a:effectLst>
                <a:outerShdw blurRad="38100" dist="38100" dir="2700000" algn="tl">
                  <a:srgbClr val="C0C0C0"/>
                </a:outerShdw>
              </a:effectLst>
              <a:latin typeface="+mn-lt"/>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2"/>
          <p:cNvSpPr>
            <a:spLocks noChangeArrowheads="1"/>
          </p:cNvSpPr>
          <p:nvPr/>
        </p:nvSpPr>
        <p:spPr bwMode="auto">
          <a:xfrm>
            <a:off x="0" y="0"/>
            <a:ext cx="9144000" cy="1066800"/>
          </a:xfrm>
          <a:prstGeom prst="rect">
            <a:avLst/>
          </a:prstGeom>
          <a:solidFill>
            <a:schemeClr val="bg1"/>
          </a:solidFill>
          <a:ln w="9525">
            <a:solidFill>
              <a:schemeClr val="bg1"/>
            </a:solidFill>
            <a:miter lim="800000"/>
            <a:headEnd/>
            <a:tailEnd/>
          </a:ln>
        </p:spPr>
        <p:txBody>
          <a:bodyPr anchor="ctr"/>
          <a:lstStyle/>
          <a:p>
            <a:pPr algn="ctr"/>
            <a:r>
              <a:rPr lang="en-US" altLang="es-PE" sz="3600" b="1">
                <a:latin typeface="Calibri" pitchFamily="34" charset="0"/>
              </a:rPr>
              <a:t>Retención de of Fe &amp; Zn en papa hervida</a:t>
            </a:r>
          </a:p>
        </p:txBody>
      </p:sp>
      <p:sp>
        <p:nvSpPr>
          <p:cNvPr id="3078" name="Text Box 109"/>
          <p:cNvSpPr txBox="1">
            <a:spLocks noChangeArrowheads="1"/>
          </p:cNvSpPr>
          <p:nvPr/>
        </p:nvSpPr>
        <p:spPr bwMode="auto">
          <a:xfrm>
            <a:off x="381000" y="1905000"/>
            <a:ext cx="2670175" cy="1938338"/>
          </a:xfrm>
          <a:prstGeom prst="rect">
            <a:avLst/>
          </a:prstGeom>
          <a:noFill/>
          <a:ln w="9525" algn="ctr">
            <a:noFill/>
            <a:miter lim="800000"/>
            <a:headEnd/>
            <a:tailEnd/>
          </a:ln>
        </p:spPr>
        <p:txBody>
          <a:bodyPr>
            <a:spAutoFit/>
          </a:bodyPr>
          <a:lstStyle/>
          <a:p>
            <a:r>
              <a:rPr lang="es-PE" altLang="es-PE" sz="2400">
                <a:solidFill>
                  <a:srgbClr val="000099"/>
                </a:solidFill>
                <a:latin typeface="Calibri" pitchFamily="34" charset="0"/>
              </a:rPr>
              <a:t>No hay reducciones significativas en la concentración de Fe &amp; Zn tras la ebullición</a:t>
            </a:r>
            <a:endParaRPr lang="es-ES" altLang="es-PE" sz="2400">
              <a:solidFill>
                <a:srgbClr val="000099"/>
              </a:solidFill>
              <a:latin typeface="Calibri" pitchFamily="34" charset="0"/>
            </a:endParaRPr>
          </a:p>
        </p:txBody>
      </p:sp>
      <p:pic>
        <p:nvPicPr>
          <p:cNvPr id="3079" name="Picture 19" descr="PapasNativas"/>
          <p:cNvPicPr>
            <a:picLocks noChangeAspect="1" noChangeArrowheads="1"/>
          </p:cNvPicPr>
          <p:nvPr/>
        </p:nvPicPr>
        <p:blipFill>
          <a:blip r:embed="rId4" cstate="print"/>
          <a:srcRect/>
          <a:stretch>
            <a:fillRect/>
          </a:stretch>
        </p:blipFill>
        <p:spPr bwMode="auto">
          <a:xfrm>
            <a:off x="533400" y="3989388"/>
            <a:ext cx="3048000" cy="2640012"/>
          </a:xfrm>
          <a:prstGeom prst="rect">
            <a:avLst/>
          </a:prstGeom>
          <a:noFill/>
          <a:ln w="9525">
            <a:noFill/>
            <a:miter lim="800000"/>
            <a:headEnd/>
            <a:tailEnd/>
          </a:ln>
        </p:spPr>
      </p:pic>
      <p:graphicFrame>
        <p:nvGraphicFramePr>
          <p:cNvPr id="3074" name="Object 2"/>
          <p:cNvGraphicFramePr>
            <a:graphicFrameLocks noChangeAspect="1"/>
          </p:cNvGraphicFramePr>
          <p:nvPr/>
        </p:nvGraphicFramePr>
        <p:xfrm>
          <a:off x="3894138" y="1295400"/>
          <a:ext cx="4716462" cy="2589213"/>
        </p:xfrm>
        <a:graphic>
          <a:graphicData uri="http://schemas.openxmlformats.org/presentationml/2006/ole">
            <p:oleObj spid="_x0000_s3074" name="Gráfico" r:id="rId5" imgW="3650032" imgH="2003987" progId="Excel.Sheet.8">
              <p:embed/>
            </p:oleObj>
          </a:graphicData>
        </a:graphic>
      </p:graphicFrame>
      <p:graphicFrame>
        <p:nvGraphicFramePr>
          <p:cNvPr id="3075" name="Object 3"/>
          <p:cNvGraphicFramePr>
            <a:graphicFrameLocks noChangeAspect="1"/>
          </p:cNvGraphicFramePr>
          <p:nvPr/>
        </p:nvGraphicFramePr>
        <p:xfrm>
          <a:off x="3886200" y="3962400"/>
          <a:ext cx="4648200" cy="2514600"/>
        </p:xfrm>
        <a:graphic>
          <a:graphicData uri="http://schemas.openxmlformats.org/presentationml/2006/ole">
            <p:oleObj spid="_x0000_s3075" name="Gráfico" r:id="rId6" imgW="3650032" imgH="1859302" progId="Excel.Sheet.8">
              <p:embed/>
            </p:oleObj>
          </a:graphicData>
        </a:graphic>
      </p:graphicFrame>
      <p:sp>
        <p:nvSpPr>
          <p:cNvPr id="3080" name="Text Box 8"/>
          <p:cNvSpPr txBox="1">
            <a:spLocks noChangeArrowheads="1"/>
          </p:cNvSpPr>
          <p:nvPr/>
        </p:nvSpPr>
        <p:spPr bwMode="auto">
          <a:xfrm>
            <a:off x="7239000" y="1462088"/>
            <a:ext cx="450850" cy="366712"/>
          </a:xfrm>
          <a:prstGeom prst="rect">
            <a:avLst/>
          </a:prstGeom>
          <a:noFill/>
          <a:ln w="9525">
            <a:noFill/>
            <a:miter lim="800000"/>
            <a:headEnd/>
            <a:tailEnd/>
          </a:ln>
        </p:spPr>
        <p:txBody>
          <a:bodyPr wrap="none">
            <a:spAutoFit/>
          </a:bodyPr>
          <a:lstStyle/>
          <a:p>
            <a:r>
              <a:rPr lang="es-PE" altLang="es-PE" b="1">
                <a:latin typeface="Calibri" pitchFamily="34" charset="0"/>
              </a:rPr>
              <a:t>Fe</a:t>
            </a:r>
            <a:endParaRPr lang="es-ES" altLang="es-PE" b="1">
              <a:latin typeface="Calibri" pitchFamily="34" charset="0"/>
            </a:endParaRPr>
          </a:p>
        </p:txBody>
      </p:sp>
      <p:graphicFrame>
        <p:nvGraphicFramePr>
          <p:cNvPr id="3076" name="Object 4"/>
          <p:cNvGraphicFramePr>
            <a:graphicFrameLocks noChangeAspect="1"/>
          </p:cNvGraphicFramePr>
          <p:nvPr/>
        </p:nvGraphicFramePr>
        <p:xfrm>
          <a:off x="3886200" y="3962400"/>
          <a:ext cx="4648200" cy="2514600"/>
        </p:xfrm>
        <a:graphic>
          <a:graphicData uri="http://schemas.openxmlformats.org/presentationml/2006/ole">
            <p:oleObj spid="_x0000_s3076" name="Gráfico" r:id="rId7" imgW="3650032" imgH="1859302" progId="Excel.Sheet.8">
              <p:embed/>
            </p:oleObj>
          </a:graphicData>
        </a:graphic>
      </p:graphicFrame>
      <p:sp>
        <p:nvSpPr>
          <p:cNvPr id="3081" name="Text Box 10"/>
          <p:cNvSpPr txBox="1">
            <a:spLocks noChangeArrowheads="1"/>
          </p:cNvSpPr>
          <p:nvPr/>
        </p:nvSpPr>
        <p:spPr bwMode="auto">
          <a:xfrm>
            <a:off x="7315200" y="4129088"/>
            <a:ext cx="463550" cy="366712"/>
          </a:xfrm>
          <a:prstGeom prst="rect">
            <a:avLst/>
          </a:prstGeom>
          <a:noFill/>
          <a:ln w="9525">
            <a:noFill/>
            <a:miter lim="800000"/>
            <a:headEnd/>
            <a:tailEnd/>
          </a:ln>
        </p:spPr>
        <p:txBody>
          <a:bodyPr wrap="none">
            <a:spAutoFit/>
          </a:bodyPr>
          <a:lstStyle/>
          <a:p>
            <a:r>
              <a:rPr lang="es-PE" altLang="es-PE" b="1">
                <a:latin typeface="Calibri" pitchFamily="34" charset="0"/>
              </a:rPr>
              <a:t>Zn</a:t>
            </a:r>
            <a:endParaRPr lang="es-ES" altLang="es-PE" b="1">
              <a:latin typeface="Calibri" pitchFamily="34"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572000" y="3962400"/>
            <a:ext cx="1600200" cy="2895600"/>
            <a:chOff x="2879" y="2448"/>
            <a:chExt cx="1008" cy="1824"/>
          </a:xfrm>
        </p:grpSpPr>
        <p:grpSp>
          <p:nvGrpSpPr>
            <p:cNvPr id="14435" name="Group 3"/>
            <p:cNvGrpSpPr>
              <a:grpSpLocks/>
            </p:cNvGrpSpPr>
            <p:nvPr/>
          </p:nvGrpSpPr>
          <p:grpSpPr bwMode="auto">
            <a:xfrm>
              <a:off x="2879" y="3360"/>
              <a:ext cx="1008" cy="912"/>
              <a:chOff x="2879" y="3360"/>
              <a:chExt cx="1008" cy="912"/>
            </a:xfrm>
          </p:grpSpPr>
          <p:pic>
            <p:nvPicPr>
              <p:cNvPr id="14437" name="Picture 4" descr="303832(b)"/>
              <p:cNvPicPr>
                <a:picLocks noChangeAspect="1" noChangeArrowheads="1"/>
              </p:cNvPicPr>
              <p:nvPr/>
            </p:nvPicPr>
            <p:blipFill>
              <a:blip r:embed="rId3" cstate="print"/>
              <a:srcRect/>
              <a:stretch>
                <a:fillRect/>
              </a:stretch>
            </p:blipFill>
            <p:spPr bwMode="auto">
              <a:xfrm>
                <a:off x="2879" y="3360"/>
                <a:ext cx="1008" cy="754"/>
              </a:xfrm>
              <a:prstGeom prst="rect">
                <a:avLst/>
              </a:prstGeom>
              <a:noFill/>
              <a:ln w="9525">
                <a:noFill/>
                <a:miter lim="800000"/>
                <a:headEnd/>
                <a:tailEnd/>
              </a:ln>
            </p:spPr>
          </p:pic>
          <p:sp>
            <p:nvSpPr>
              <p:cNvPr id="14438" name="Text Box 5"/>
              <p:cNvSpPr txBox="1">
                <a:spLocks noChangeArrowheads="1"/>
              </p:cNvSpPr>
              <p:nvPr/>
            </p:nvSpPr>
            <p:spPr bwMode="auto">
              <a:xfrm>
                <a:off x="3072" y="4080"/>
                <a:ext cx="480" cy="192"/>
              </a:xfrm>
              <a:prstGeom prst="rect">
                <a:avLst/>
              </a:prstGeom>
              <a:noFill/>
              <a:ln w="9525">
                <a:noFill/>
                <a:miter lim="800000"/>
                <a:headEnd/>
                <a:tailEnd/>
              </a:ln>
            </p:spPr>
            <p:txBody>
              <a:bodyPr>
                <a:spAutoFit/>
              </a:bodyPr>
              <a:lstStyle/>
              <a:p>
                <a:pPr eaLnBrk="0" hangingPunct="0"/>
                <a:r>
                  <a:rPr lang="en-US" altLang="es-PE" sz="1400">
                    <a:solidFill>
                      <a:srgbClr val="000066"/>
                    </a:solidFill>
                    <a:latin typeface="Times New Roman" pitchFamily="18" charset="0"/>
                  </a:rPr>
                  <a:t>303832</a:t>
                </a:r>
              </a:p>
            </p:txBody>
          </p:sp>
        </p:grpSp>
        <p:sp>
          <p:nvSpPr>
            <p:cNvPr id="14436" name="Line 6"/>
            <p:cNvSpPr>
              <a:spLocks noChangeShapeType="1"/>
            </p:cNvSpPr>
            <p:nvPr/>
          </p:nvSpPr>
          <p:spPr bwMode="auto">
            <a:xfrm>
              <a:off x="3120" y="2448"/>
              <a:ext cx="0" cy="816"/>
            </a:xfrm>
            <a:prstGeom prst="line">
              <a:avLst/>
            </a:prstGeom>
            <a:noFill/>
            <a:ln w="19050">
              <a:solidFill>
                <a:srgbClr val="006600"/>
              </a:solidFill>
              <a:round/>
              <a:headEnd/>
              <a:tailEnd type="arrow" w="med" len="med"/>
            </a:ln>
          </p:spPr>
          <p:txBody>
            <a:bodyPr/>
            <a:lstStyle/>
            <a:p>
              <a:endParaRPr lang="es-PE"/>
            </a:p>
          </p:txBody>
        </p:sp>
      </p:grpSp>
      <p:grpSp>
        <p:nvGrpSpPr>
          <p:cNvPr id="4" name="Group 7"/>
          <p:cNvGrpSpPr>
            <a:grpSpLocks/>
          </p:cNvGrpSpPr>
          <p:nvPr/>
        </p:nvGrpSpPr>
        <p:grpSpPr bwMode="auto">
          <a:xfrm>
            <a:off x="5486400" y="3886200"/>
            <a:ext cx="1587500" cy="2514600"/>
            <a:chOff x="3463" y="2448"/>
            <a:chExt cx="1000" cy="1584"/>
          </a:xfrm>
        </p:grpSpPr>
        <p:grpSp>
          <p:nvGrpSpPr>
            <p:cNvPr id="14431" name="Group 8"/>
            <p:cNvGrpSpPr>
              <a:grpSpLocks/>
            </p:cNvGrpSpPr>
            <p:nvPr/>
          </p:nvGrpSpPr>
          <p:grpSpPr bwMode="auto">
            <a:xfrm>
              <a:off x="3463" y="3120"/>
              <a:ext cx="1000" cy="912"/>
              <a:chOff x="3463" y="3120"/>
              <a:chExt cx="1000" cy="912"/>
            </a:xfrm>
          </p:grpSpPr>
          <p:pic>
            <p:nvPicPr>
              <p:cNvPr id="14433" name="Picture 9" descr="303826(b)"/>
              <p:cNvPicPr>
                <a:picLocks noChangeAspect="1" noChangeArrowheads="1"/>
              </p:cNvPicPr>
              <p:nvPr/>
            </p:nvPicPr>
            <p:blipFill>
              <a:blip r:embed="rId4" cstate="print"/>
              <a:srcRect/>
              <a:stretch>
                <a:fillRect/>
              </a:stretch>
            </p:blipFill>
            <p:spPr bwMode="auto">
              <a:xfrm>
                <a:off x="3463" y="3120"/>
                <a:ext cx="1000" cy="749"/>
              </a:xfrm>
              <a:prstGeom prst="rect">
                <a:avLst/>
              </a:prstGeom>
              <a:noFill/>
              <a:ln w="9525">
                <a:noFill/>
                <a:miter lim="800000"/>
                <a:headEnd/>
                <a:tailEnd/>
              </a:ln>
            </p:spPr>
          </p:pic>
          <p:sp>
            <p:nvSpPr>
              <p:cNvPr id="14434" name="Text Box 10"/>
              <p:cNvSpPr txBox="1">
                <a:spLocks noChangeArrowheads="1"/>
              </p:cNvSpPr>
              <p:nvPr/>
            </p:nvSpPr>
            <p:spPr bwMode="auto">
              <a:xfrm>
                <a:off x="3840" y="3840"/>
                <a:ext cx="480" cy="192"/>
              </a:xfrm>
              <a:prstGeom prst="rect">
                <a:avLst/>
              </a:prstGeom>
              <a:noFill/>
              <a:ln w="9525">
                <a:noFill/>
                <a:miter lim="800000"/>
                <a:headEnd/>
                <a:tailEnd/>
              </a:ln>
            </p:spPr>
            <p:txBody>
              <a:bodyPr>
                <a:spAutoFit/>
              </a:bodyPr>
              <a:lstStyle/>
              <a:p>
                <a:pPr eaLnBrk="0" hangingPunct="0"/>
                <a:r>
                  <a:rPr lang="en-US" altLang="es-PE" sz="1400">
                    <a:solidFill>
                      <a:srgbClr val="000066"/>
                    </a:solidFill>
                    <a:latin typeface="Times New Roman" pitchFamily="18" charset="0"/>
                  </a:rPr>
                  <a:t>303826</a:t>
                </a:r>
              </a:p>
            </p:txBody>
          </p:sp>
        </p:grpSp>
        <p:sp>
          <p:nvSpPr>
            <p:cNvPr id="14432" name="Line 11"/>
            <p:cNvSpPr>
              <a:spLocks noChangeShapeType="1"/>
            </p:cNvSpPr>
            <p:nvPr/>
          </p:nvSpPr>
          <p:spPr bwMode="auto">
            <a:xfrm>
              <a:off x="3648" y="2448"/>
              <a:ext cx="0" cy="624"/>
            </a:xfrm>
            <a:prstGeom prst="line">
              <a:avLst/>
            </a:prstGeom>
            <a:noFill/>
            <a:ln w="19050">
              <a:solidFill>
                <a:srgbClr val="006600"/>
              </a:solidFill>
              <a:round/>
              <a:headEnd/>
              <a:tailEnd type="arrow" w="med" len="med"/>
            </a:ln>
          </p:spPr>
          <p:txBody>
            <a:bodyPr/>
            <a:lstStyle/>
            <a:p>
              <a:endParaRPr lang="es-PE"/>
            </a:p>
          </p:txBody>
        </p:sp>
      </p:grpSp>
      <p:grpSp>
        <p:nvGrpSpPr>
          <p:cNvPr id="6" name="Group 12"/>
          <p:cNvGrpSpPr>
            <a:grpSpLocks/>
          </p:cNvGrpSpPr>
          <p:nvPr/>
        </p:nvGrpSpPr>
        <p:grpSpPr bwMode="auto">
          <a:xfrm>
            <a:off x="3048000" y="3962400"/>
            <a:ext cx="1600200" cy="2895600"/>
            <a:chOff x="1920" y="2448"/>
            <a:chExt cx="1008" cy="1824"/>
          </a:xfrm>
        </p:grpSpPr>
        <p:grpSp>
          <p:nvGrpSpPr>
            <p:cNvPr id="14427" name="Group 13"/>
            <p:cNvGrpSpPr>
              <a:grpSpLocks/>
            </p:cNvGrpSpPr>
            <p:nvPr/>
          </p:nvGrpSpPr>
          <p:grpSpPr bwMode="auto">
            <a:xfrm>
              <a:off x="1920" y="2448"/>
              <a:ext cx="1008" cy="1680"/>
              <a:chOff x="1920" y="2448"/>
              <a:chExt cx="1008" cy="1680"/>
            </a:xfrm>
          </p:grpSpPr>
          <p:pic>
            <p:nvPicPr>
              <p:cNvPr id="14429" name="Picture 14" descr="303841(b)"/>
              <p:cNvPicPr>
                <a:picLocks noChangeAspect="1" noChangeArrowheads="1"/>
              </p:cNvPicPr>
              <p:nvPr/>
            </p:nvPicPr>
            <p:blipFill>
              <a:blip r:embed="rId5" cstate="print"/>
              <a:srcRect/>
              <a:stretch>
                <a:fillRect/>
              </a:stretch>
            </p:blipFill>
            <p:spPr bwMode="auto">
              <a:xfrm>
                <a:off x="1920" y="3373"/>
                <a:ext cx="1008" cy="755"/>
              </a:xfrm>
              <a:prstGeom prst="rect">
                <a:avLst/>
              </a:prstGeom>
              <a:noFill/>
              <a:ln w="9525">
                <a:noFill/>
                <a:miter lim="800000"/>
                <a:headEnd/>
                <a:tailEnd/>
              </a:ln>
            </p:spPr>
          </p:pic>
          <p:sp>
            <p:nvSpPr>
              <p:cNvPr id="14430" name="Line 15"/>
              <p:cNvSpPr>
                <a:spLocks noChangeShapeType="1"/>
              </p:cNvSpPr>
              <p:nvPr/>
            </p:nvSpPr>
            <p:spPr bwMode="auto">
              <a:xfrm>
                <a:off x="2448" y="2448"/>
                <a:ext cx="0" cy="864"/>
              </a:xfrm>
              <a:prstGeom prst="line">
                <a:avLst/>
              </a:prstGeom>
              <a:noFill/>
              <a:ln w="19050">
                <a:solidFill>
                  <a:srgbClr val="006600"/>
                </a:solidFill>
                <a:round/>
                <a:headEnd/>
                <a:tailEnd type="arrow" w="med" len="med"/>
              </a:ln>
            </p:spPr>
            <p:txBody>
              <a:bodyPr/>
              <a:lstStyle/>
              <a:p>
                <a:endParaRPr lang="es-PE"/>
              </a:p>
            </p:txBody>
          </p:sp>
        </p:grpSp>
        <p:sp>
          <p:nvSpPr>
            <p:cNvPr id="14428" name="Text Box 16"/>
            <p:cNvSpPr txBox="1">
              <a:spLocks noChangeArrowheads="1"/>
            </p:cNvSpPr>
            <p:nvPr/>
          </p:nvSpPr>
          <p:spPr bwMode="auto">
            <a:xfrm>
              <a:off x="2208" y="4080"/>
              <a:ext cx="480" cy="192"/>
            </a:xfrm>
            <a:prstGeom prst="rect">
              <a:avLst/>
            </a:prstGeom>
            <a:noFill/>
            <a:ln w="9525">
              <a:noFill/>
              <a:miter lim="800000"/>
              <a:headEnd/>
              <a:tailEnd/>
            </a:ln>
          </p:spPr>
          <p:txBody>
            <a:bodyPr>
              <a:spAutoFit/>
            </a:bodyPr>
            <a:lstStyle/>
            <a:p>
              <a:pPr eaLnBrk="0" hangingPunct="0"/>
              <a:r>
                <a:rPr lang="en-US" altLang="es-PE" sz="1400">
                  <a:solidFill>
                    <a:srgbClr val="000066"/>
                  </a:solidFill>
                  <a:latin typeface="Times New Roman" pitchFamily="18" charset="0"/>
                </a:rPr>
                <a:t>303841</a:t>
              </a:r>
            </a:p>
          </p:txBody>
        </p:sp>
      </p:grpSp>
      <p:pic>
        <p:nvPicPr>
          <p:cNvPr id="14341" name="Picture 17" descr="pollination"/>
          <p:cNvPicPr>
            <a:picLocks noChangeAspect="1" noChangeArrowheads="1"/>
          </p:cNvPicPr>
          <p:nvPr/>
        </p:nvPicPr>
        <p:blipFill>
          <a:blip r:embed="rId6" cstate="print"/>
          <a:srcRect/>
          <a:stretch>
            <a:fillRect/>
          </a:stretch>
        </p:blipFill>
        <p:spPr bwMode="auto">
          <a:xfrm>
            <a:off x="2895600" y="990600"/>
            <a:ext cx="1582738" cy="1185863"/>
          </a:xfrm>
          <a:prstGeom prst="rect">
            <a:avLst/>
          </a:prstGeom>
          <a:noFill/>
          <a:ln w="9525">
            <a:noFill/>
            <a:miter lim="800000"/>
            <a:headEnd/>
            <a:tailEnd/>
          </a:ln>
        </p:spPr>
      </p:pic>
      <p:pic>
        <p:nvPicPr>
          <p:cNvPr id="14342" name="Picture 18" descr="berries-2"/>
          <p:cNvPicPr>
            <a:picLocks noChangeAspect="1" noChangeArrowheads="1"/>
          </p:cNvPicPr>
          <p:nvPr/>
        </p:nvPicPr>
        <p:blipFill>
          <a:blip r:embed="rId7" cstate="print"/>
          <a:srcRect/>
          <a:stretch>
            <a:fillRect/>
          </a:stretch>
        </p:blipFill>
        <p:spPr bwMode="auto">
          <a:xfrm>
            <a:off x="4572000" y="993775"/>
            <a:ext cx="1600200" cy="1201738"/>
          </a:xfrm>
          <a:prstGeom prst="rect">
            <a:avLst/>
          </a:prstGeom>
          <a:noFill/>
          <a:ln w="9525">
            <a:noFill/>
            <a:miter lim="800000"/>
            <a:headEnd/>
            <a:tailEnd/>
          </a:ln>
        </p:spPr>
      </p:pic>
      <p:grpSp>
        <p:nvGrpSpPr>
          <p:cNvPr id="8" name="Group 69"/>
          <p:cNvGrpSpPr>
            <a:grpSpLocks/>
          </p:cNvGrpSpPr>
          <p:nvPr/>
        </p:nvGrpSpPr>
        <p:grpSpPr bwMode="auto">
          <a:xfrm>
            <a:off x="2057400" y="3886200"/>
            <a:ext cx="1600200" cy="2438400"/>
            <a:chOff x="1296" y="2448"/>
            <a:chExt cx="1008" cy="1536"/>
          </a:xfrm>
        </p:grpSpPr>
        <p:sp>
          <p:nvSpPr>
            <p:cNvPr id="14423" name="Text Box 70"/>
            <p:cNvSpPr txBox="1">
              <a:spLocks noChangeArrowheads="1"/>
            </p:cNvSpPr>
            <p:nvPr/>
          </p:nvSpPr>
          <p:spPr bwMode="auto">
            <a:xfrm>
              <a:off x="1488" y="3792"/>
              <a:ext cx="480" cy="192"/>
            </a:xfrm>
            <a:prstGeom prst="rect">
              <a:avLst/>
            </a:prstGeom>
            <a:noFill/>
            <a:ln w="9525">
              <a:noFill/>
              <a:miter lim="800000"/>
              <a:headEnd/>
              <a:tailEnd/>
            </a:ln>
          </p:spPr>
          <p:txBody>
            <a:bodyPr>
              <a:spAutoFit/>
            </a:bodyPr>
            <a:lstStyle/>
            <a:p>
              <a:pPr eaLnBrk="0" hangingPunct="0"/>
              <a:r>
                <a:rPr lang="en-US" altLang="es-PE" sz="1400">
                  <a:solidFill>
                    <a:srgbClr val="000066"/>
                  </a:solidFill>
                  <a:latin typeface="Times New Roman" pitchFamily="18" charset="0"/>
                </a:rPr>
                <a:t>303842</a:t>
              </a:r>
            </a:p>
          </p:txBody>
        </p:sp>
        <p:grpSp>
          <p:nvGrpSpPr>
            <p:cNvPr id="14424" name="Group 71"/>
            <p:cNvGrpSpPr>
              <a:grpSpLocks/>
            </p:cNvGrpSpPr>
            <p:nvPr/>
          </p:nvGrpSpPr>
          <p:grpSpPr bwMode="auto">
            <a:xfrm>
              <a:off x="1296" y="2448"/>
              <a:ext cx="1008" cy="1392"/>
              <a:chOff x="1296" y="2448"/>
              <a:chExt cx="1008" cy="1392"/>
            </a:xfrm>
          </p:grpSpPr>
          <p:sp>
            <p:nvSpPr>
              <p:cNvPr id="14425" name="Line 72"/>
              <p:cNvSpPr>
                <a:spLocks noChangeShapeType="1"/>
              </p:cNvSpPr>
              <p:nvPr/>
            </p:nvSpPr>
            <p:spPr bwMode="auto">
              <a:xfrm>
                <a:off x="1776" y="2448"/>
                <a:ext cx="0" cy="624"/>
              </a:xfrm>
              <a:prstGeom prst="line">
                <a:avLst/>
              </a:prstGeom>
              <a:noFill/>
              <a:ln w="19050">
                <a:solidFill>
                  <a:srgbClr val="006600"/>
                </a:solidFill>
                <a:round/>
                <a:headEnd/>
                <a:tailEnd type="arrow" w="med" len="med"/>
              </a:ln>
            </p:spPr>
            <p:txBody>
              <a:bodyPr/>
              <a:lstStyle/>
              <a:p>
                <a:endParaRPr lang="es-PE"/>
              </a:p>
            </p:txBody>
          </p:sp>
          <p:pic>
            <p:nvPicPr>
              <p:cNvPr id="14426" name="Picture 73" descr="303842(b)"/>
              <p:cNvPicPr>
                <a:picLocks noChangeAspect="1" noChangeArrowheads="1"/>
              </p:cNvPicPr>
              <p:nvPr/>
            </p:nvPicPr>
            <p:blipFill>
              <a:blip r:embed="rId8" cstate="print"/>
              <a:srcRect/>
              <a:stretch>
                <a:fillRect/>
              </a:stretch>
            </p:blipFill>
            <p:spPr bwMode="auto">
              <a:xfrm>
                <a:off x="1296" y="3085"/>
                <a:ext cx="1008" cy="755"/>
              </a:xfrm>
              <a:prstGeom prst="rect">
                <a:avLst/>
              </a:prstGeom>
              <a:noFill/>
              <a:ln w="9525">
                <a:noFill/>
                <a:miter lim="800000"/>
                <a:headEnd/>
                <a:tailEnd/>
              </a:ln>
            </p:spPr>
          </p:pic>
        </p:grpSp>
      </p:grpSp>
      <p:grpSp>
        <p:nvGrpSpPr>
          <p:cNvPr id="10" name="Group 74"/>
          <p:cNvGrpSpPr>
            <a:grpSpLocks/>
          </p:cNvGrpSpPr>
          <p:nvPr/>
        </p:nvGrpSpPr>
        <p:grpSpPr bwMode="auto">
          <a:xfrm>
            <a:off x="1066800" y="3810000"/>
            <a:ext cx="1600200" cy="2209800"/>
            <a:chOff x="672" y="2400"/>
            <a:chExt cx="1008" cy="1392"/>
          </a:xfrm>
        </p:grpSpPr>
        <p:sp>
          <p:nvSpPr>
            <p:cNvPr id="14419" name="Text Box 75"/>
            <p:cNvSpPr txBox="1">
              <a:spLocks noChangeArrowheads="1"/>
            </p:cNvSpPr>
            <p:nvPr/>
          </p:nvSpPr>
          <p:spPr bwMode="auto">
            <a:xfrm>
              <a:off x="816" y="3600"/>
              <a:ext cx="480" cy="192"/>
            </a:xfrm>
            <a:prstGeom prst="rect">
              <a:avLst/>
            </a:prstGeom>
            <a:noFill/>
            <a:ln w="12700">
              <a:noFill/>
              <a:miter lim="800000"/>
              <a:headEnd/>
              <a:tailEnd/>
            </a:ln>
          </p:spPr>
          <p:txBody>
            <a:bodyPr>
              <a:spAutoFit/>
            </a:bodyPr>
            <a:lstStyle/>
            <a:p>
              <a:pPr eaLnBrk="0" hangingPunct="0"/>
              <a:r>
                <a:rPr lang="en-US" altLang="es-PE" sz="1400">
                  <a:solidFill>
                    <a:srgbClr val="000066"/>
                  </a:solidFill>
                  <a:latin typeface="Times New Roman" pitchFamily="18" charset="0"/>
                </a:rPr>
                <a:t>303845</a:t>
              </a:r>
            </a:p>
          </p:txBody>
        </p:sp>
        <p:grpSp>
          <p:nvGrpSpPr>
            <p:cNvPr id="14420" name="Group 76"/>
            <p:cNvGrpSpPr>
              <a:grpSpLocks/>
            </p:cNvGrpSpPr>
            <p:nvPr/>
          </p:nvGrpSpPr>
          <p:grpSpPr bwMode="auto">
            <a:xfrm>
              <a:off x="672" y="2400"/>
              <a:ext cx="1008" cy="1235"/>
              <a:chOff x="672" y="2400"/>
              <a:chExt cx="1008" cy="1235"/>
            </a:xfrm>
          </p:grpSpPr>
          <p:sp>
            <p:nvSpPr>
              <p:cNvPr id="14421" name="Line 77"/>
              <p:cNvSpPr>
                <a:spLocks noChangeShapeType="1"/>
              </p:cNvSpPr>
              <p:nvPr/>
            </p:nvSpPr>
            <p:spPr bwMode="auto">
              <a:xfrm>
                <a:off x="1200" y="2400"/>
                <a:ext cx="0" cy="432"/>
              </a:xfrm>
              <a:prstGeom prst="line">
                <a:avLst/>
              </a:prstGeom>
              <a:noFill/>
              <a:ln w="19050">
                <a:solidFill>
                  <a:srgbClr val="006600"/>
                </a:solidFill>
                <a:round/>
                <a:headEnd/>
                <a:tailEnd type="arrow" w="med" len="med"/>
              </a:ln>
            </p:spPr>
            <p:txBody>
              <a:bodyPr/>
              <a:lstStyle/>
              <a:p>
                <a:endParaRPr lang="es-PE"/>
              </a:p>
            </p:txBody>
          </p:sp>
          <p:pic>
            <p:nvPicPr>
              <p:cNvPr id="14422" name="Picture 78" descr="303845(b)"/>
              <p:cNvPicPr>
                <a:picLocks noChangeAspect="1" noChangeArrowheads="1"/>
              </p:cNvPicPr>
              <p:nvPr/>
            </p:nvPicPr>
            <p:blipFill>
              <a:blip r:embed="rId9" cstate="print"/>
              <a:srcRect/>
              <a:stretch>
                <a:fillRect/>
              </a:stretch>
            </p:blipFill>
            <p:spPr bwMode="auto">
              <a:xfrm>
                <a:off x="672" y="2880"/>
                <a:ext cx="1008" cy="755"/>
              </a:xfrm>
              <a:prstGeom prst="rect">
                <a:avLst/>
              </a:prstGeom>
              <a:noFill/>
              <a:ln w="12700">
                <a:noFill/>
                <a:miter lim="800000"/>
                <a:headEnd/>
                <a:tailEnd/>
              </a:ln>
            </p:spPr>
          </p:pic>
        </p:grpSp>
      </p:grpSp>
      <p:grpSp>
        <p:nvGrpSpPr>
          <p:cNvPr id="12" name="Group 79"/>
          <p:cNvGrpSpPr>
            <a:grpSpLocks/>
          </p:cNvGrpSpPr>
          <p:nvPr/>
        </p:nvGrpSpPr>
        <p:grpSpPr bwMode="auto">
          <a:xfrm>
            <a:off x="228600" y="3810000"/>
            <a:ext cx="1600200" cy="1905000"/>
            <a:chOff x="144" y="2400"/>
            <a:chExt cx="1008" cy="1200"/>
          </a:xfrm>
        </p:grpSpPr>
        <p:sp>
          <p:nvSpPr>
            <p:cNvPr id="14415" name="Text Box 80"/>
            <p:cNvSpPr txBox="1">
              <a:spLocks noChangeArrowheads="1"/>
            </p:cNvSpPr>
            <p:nvPr/>
          </p:nvSpPr>
          <p:spPr bwMode="auto">
            <a:xfrm>
              <a:off x="240" y="3408"/>
              <a:ext cx="480" cy="192"/>
            </a:xfrm>
            <a:prstGeom prst="rect">
              <a:avLst/>
            </a:prstGeom>
            <a:noFill/>
            <a:ln w="9525">
              <a:noFill/>
              <a:miter lim="800000"/>
              <a:headEnd/>
              <a:tailEnd/>
            </a:ln>
          </p:spPr>
          <p:txBody>
            <a:bodyPr>
              <a:spAutoFit/>
            </a:bodyPr>
            <a:lstStyle/>
            <a:p>
              <a:pPr eaLnBrk="0" hangingPunct="0"/>
              <a:r>
                <a:rPr lang="en-US" altLang="es-PE" sz="1400">
                  <a:solidFill>
                    <a:srgbClr val="000066"/>
                  </a:solidFill>
                  <a:latin typeface="Times New Roman" pitchFamily="18" charset="0"/>
                </a:rPr>
                <a:t>303846</a:t>
              </a:r>
            </a:p>
          </p:txBody>
        </p:sp>
        <p:grpSp>
          <p:nvGrpSpPr>
            <p:cNvPr id="14416" name="Group 81"/>
            <p:cNvGrpSpPr>
              <a:grpSpLocks/>
            </p:cNvGrpSpPr>
            <p:nvPr/>
          </p:nvGrpSpPr>
          <p:grpSpPr bwMode="auto">
            <a:xfrm>
              <a:off x="144" y="2400"/>
              <a:ext cx="1008" cy="1043"/>
              <a:chOff x="144" y="2400"/>
              <a:chExt cx="1008" cy="1043"/>
            </a:xfrm>
          </p:grpSpPr>
          <p:pic>
            <p:nvPicPr>
              <p:cNvPr id="14417" name="Picture 82" descr="303846(b)"/>
              <p:cNvPicPr>
                <a:picLocks noChangeAspect="1" noChangeArrowheads="1"/>
              </p:cNvPicPr>
              <p:nvPr/>
            </p:nvPicPr>
            <p:blipFill>
              <a:blip r:embed="rId10" cstate="print"/>
              <a:srcRect/>
              <a:stretch>
                <a:fillRect/>
              </a:stretch>
            </p:blipFill>
            <p:spPr bwMode="auto">
              <a:xfrm>
                <a:off x="144" y="2688"/>
                <a:ext cx="1008" cy="755"/>
              </a:xfrm>
              <a:prstGeom prst="rect">
                <a:avLst/>
              </a:prstGeom>
              <a:noFill/>
              <a:ln w="9525">
                <a:noFill/>
                <a:miter lim="800000"/>
                <a:headEnd/>
                <a:tailEnd/>
              </a:ln>
            </p:spPr>
          </p:pic>
          <p:sp>
            <p:nvSpPr>
              <p:cNvPr id="14418" name="Line 83"/>
              <p:cNvSpPr>
                <a:spLocks noChangeShapeType="1"/>
              </p:cNvSpPr>
              <p:nvPr/>
            </p:nvSpPr>
            <p:spPr bwMode="auto">
              <a:xfrm>
                <a:off x="480" y="2400"/>
                <a:ext cx="0" cy="240"/>
              </a:xfrm>
              <a:prstGeom prst="line">
                <a:avLst/>
              </a:prstGeom>
              <a:noFill/>
              <a:ln w="19050">
                <a:solidFill>
                  <a:srgbClr val="006600"/>
                </a:solidFill>
                <a:round/>
                <a:headEnd/>
                <a:tailEnd type="arrow" w="med" len="med"/>
              </a:ln>
            </p:spPr>
            <p:txBody>
              <a:bodyPr/>
              <a:lstStyle/>
              <a:p>
                <a:endParaRPr lang="es-PE"/>
              </a:p>
            </p:txBody>
          </p:sp>
        </p:grpSp>
      </p:grpSp>
      <p:grpSp>
        <p:nvGrpSpPr>
          <p:cNvPr id="14" name="Group 84"/>
          <p:cNvGrpSpPr>
            <a:grpSpLocks/>
          </p:cNvGrpSpPr>
          <p:nvPr/>
        </p:nvGrpSpPr>
        <p:grpSpPr bwMode="auto">
          <a:xfrm>
            <a:off x="6477000" y="3810000"/>
            <a:ext cx="1587500" cy="2209800"/>
            <a:chOff x="4088" y="2400"/>
            <a:chExt cx="1000" cy="1392"/>
          </a:xfrm>
        </p:grpSpPr>
        <p:grpSp>
          <p:nvGrpSpPr>
            <p:cNvPr id="14411" name="Group 85"/>
            <p:cNvGrpSpPr>
              <a:grpSpLocks/>
            </p:cNvGrpSpPr>
            <p:nvPr/>
          </p:nvGrpSpPr>
          <p:grpSpPr bwMode="auto">
            <a:xfrm>
              <a:off x="4088" y="2880"/>
              <a:ext cx="1000" cy="912"/>
              <a:chOff x="4088" y="2880"/>
              <a:chExt cx="1000" cy="912"/>
            </a:xfrm>
          </p:grpSpPr>
          <p:pic>
            <p:nvPicPr>
              <p:cNvPr id="14413" name="Picture 86" descr="303828(b)"/>
              <p:cNvPicPr>
                <a:picLocks noChangeAspect="1" noChangeArrowheads="1"/>
              </p:cNvPicPr>
              <p:nvPr/>
            </p:nvPicPr>
            <p:blipFill>
              <a:blip r:embed="rId11" cstate="print"/>
              <a:srcRect/>
              <a:stretch>
                <a:fillRect/>
              </a:stretch>
            </p:blipFill>
            <p:spPr bwMode="auto">
              <a:xfrm>
                <a:off x="4088" y="2880"/>
                <a:ext cx="1000" cy="749"/>
              </a:xfrm>
              <a:prstGeom prst="rect">
                <a:avLst/>
              </a:prstGeom>
              <a:noFill/>
              <a:ln w="9525">
                <a:noFill/>
                <a:miter lim="800000"/>
                <a:headEnd/>
                <a:tailEnd/>
              </a:ln>
            </p:spPr>
          </p:pic>
          <p:sp>
            <p:nvSpPr>
              <p:cNvPr id="14414" name="Text Box 87"/>
              <p:cNvSpPr txBox="1">
                <a:spLocks noChangeArrowheads="1"/>
              </p:cNvSpPr>
              <p:nvPr/>
            </p:nvSpPr>
            <p:spPr bwMode="auto">
              <a:xfrm>
                <a:off x="4464" y="3600"/>
                <a:ext cx="480" cy="192"/>
              </a:xfrm>
              <a:prstGeom prst="rect">
                <a:avLst/>
              </a:prstGeom>
              <a:noFill/>
              <a:ln w="9525">
                <a:noFill/>
                <a:miter lim="800000"/>
                <a:headEnd/>
                <a:tailEnd/>
              </a:ln>
            </p:spPr>
            <p:txBody>
              <a:bodyPr>
                <a:spAutoFit/>
              </a:bodyPr>
              <a:lstStyle/>
              <a:p>
                <a:pPr eaLnBrk="0" hangingPunct="0"/>
                <a:r>
                  <a:rPr lang="en-US" altLang="es-PE" sz="1400">
                    <a:solidFill>
                      <a:srgbClr val="000066"/>
                    </a:solidFill>
                    <a:latin typeface="Times New Roman" pitchFamily="18" charset="0"/>
                  </a:rPr>
                  <a:t>303828</a:t>
                </a:r>
              </a:p>
            </p:txBody>
          </p:sp>
        </p:grpSp>
        <p:sp>
          <p:nvSpPr>
            <p:cNvPr id="14412" name="Line 88"/>
            <p:cNvSpPr>
              <a:spLocks noChangeShapeType="1"/>
            </p:cNvSpPr>
            <p:nvPr/>
          </p:nvSpPr>
          <p:spPr bwMode="auto">
            <a:xfrm>
              <a:off x="4320" y="2400"/>
              <a:ext cx="0" cy="480"/>
            </a:xfrm>
            <a:prstGeom prst="line">
              <a:avLst/>
            </a:prstGeom>
            <a:noFill/>
            <a:ln w="19050">
              <a:solidFill>
                <a:srgbClr val="006600"/>
              </a:solidFill>
              <a:round/>
              <a:headEnd/>
              <a:tailEnd type="arrow" w="med" len="med"/>
            </a:ln>
          </p:spPr>
          <p:txBody>
            <a:bodyPr/>
            <a:lstStyle/>
            <a:p>
              <a:endParaRPr lang="es-PE"/>
            </a:p>
          </p:txBody>
        </p:sp>
      </p:grpSp>
      <p:grpSp>
        <p:nvGrpSpPr>
          <p:cNvPr id="16" name="Group 89"/>
          <p:cNvGrpSpPr>
            <a:grpSpLocks/>
          </p:cNvGrpSpPr>
          <p:nvPr/>
        </p:nvGrpSpPr>
        <p:grpSpPr bwMode="auto">
          <a:xfrm>
            <a:off x="7556500" y="3886200"/>
            <a:ext cx="1587500" cy="1828800"/>
            <a:chOff x="4704" y="2448"/>
            <a:chExt cx="1000" cy="1152"/>
          </a:xfrm>
        </p:grpSpPr>
        <p:grpSp>
          <p:nvGrpSpPr>
            <p:cNvPr id="14407" name="Group 90"/>
            <p:cNvGrpSpPr>
              <a:grpSpLocks/>
            </p:cNvGrpSpPr>
            <p:nvPr/>
          </p:nvGrpSpPr>
          <p:grpSpPr bwMode="auto">
            <a:xfrm>
              <a:off x="4704" y="2688"/>
              <a:ext cx="1000" cy="912"/>
              <a:chOff x="4704" y="2688"/>
              <a:chExt cx="1000" cy="912"/>
            </a:xfrm>
          </p:grpSpPr>
          <p:pic>
            <p:nvPicPr>
              <p:cNvPr id="14409" name="Picture 91" descr="303835(b)"/>
              <p:cNvPicPr>
                <a:picLocks noChangeAspect="1" noChangeArrowheads="1"/>
              </p:cNvPicPr>
              <p:nvPr/>
            </p:nvPicPr>
            <p:blipFill>
              <a:blip r:embed="rId12" cstate="print"/>
              <a:srcRect/>
              <a:stretch>
                <a:fillRect/>
              </a:stretch>
            </p:blipFill>
            <p:spPr bwMode="auto">
              <a:xfrm>
                <a:off x="4704" y="2688"/>
                <a:ext cx="1000" cy="749"/>
              </a:xfrm>
              <a:prstGeom prst="rect">
                <a:avLst/>
              </a:prstGeom>
              <a:noFill/>
              <a:ln w="9525">
                <a:noFill/>
                <a:miter lim="800000"/>
                <a:headEnd/>
                <a:tailEnd/>
              </a:ln>
            </p:spPr>
          </p:pic>
          <p:sp>
            <p:nvSpPr>
              <p:cNvPr id="14410" name="Text Box 92"/>
              <p:cNvSpPr txBox="1">
                <a:spLocks noChangeArrowheads="1"/>
              </p:cNvSpPr>
              <p:nvPr/>
            </p:nvSpPr>
            <p:spPr bwMode="auto">
              <a:xfrm>
                <a:off x="5088" y="3408"/>
                <a:ext cx="480" cy="192"/>
              </a:xfrm>
              <a:prstGeom prst="rect">
                <a:avLst/>
              </a:prstGeom>
              <a:noFill/>
              <a:ln w="9525">
                <a:noFill/>
                <a:miter lim="800000"/>
                <a:headEnd/>
                <a:tailEnd/>
              </a:ln>
            </p:spPr>
            <p:txBody>
              <a:bodyPr>
                <a:spAutoFit/>
              </a:bodyPr>
              <a:lstStyle/>
              <a:p>
                <a:pPr eaLnBrk="0" hangingPunct="0"/>
                <a:r>
                  <a:rPr lang="en-US" altLang="es-PE" sz="1400">
                    <a:solidFill>
                      <a:srgbClr val="000066"/>
                    </a:solidFill>
                    <a:latin typeface="Times New Roman" pitchFamily="18" charset="0"/>
                  </a:rPr>
                  <a:t>303835</a:t>
                </a:r>
              </a:p>
            </p:txBody>
          </p:sp>
        </p:grpSp>
        <p:sp>
          <p:nvSpPr>
            <p:cNvPr id="14408" name="Line 93"/>
            <p:cNvSpPr>
              <a:spLocks noChangeShapeType="1"/>
            </p:cNvSpPr>
            <p:nvPr/>
          </p:nvSpPr>
          <p:spPr bwMode="auto">
            <a:xfrm>
              <a:off x="5088" y="2448"/>
              <a:ext cx="0" cy="240"/>
            </a:xfrm>
            <a:prstGeom prst="line">
              <a:avLst/>
            </a:prstGeom>
            <a:noFill/>
            <a:ln w="19050">
              <a:solidFill>
                <a:srgbClr val="006600"/>
              </a:solidFill>
              <a:round/>
              <a:headEnd/>
              <a:tailEnd type="arrow" w="med" len="med"/>
            </a:ln>
          </p:spPr>
          <p:txBody>
            <a:bodyPr/>
            <a:lstStyle/>
            <a:p>
              <a:endParaRPr lang="es-PE"/>
            </a:p>
          </p:txBody>
        </p:sp>
      </p:grpSp>
      <p:pic>
        <p:nvPicPr>
          <p:cNvPr id="60510" name="Picture 94" descr="seedling"/>
          <p:cNvPicPr>
            <a:picLocks noChangeAspect="1" noChangeArrowheads="1"/>
          </p:cNvPicPr>
          <p:nvPr/>
        </p:nvPicPr>
        <p:blipFill>
          <a:blip r:embed="rId13" cstate="print"/>
          <a:srcRect/>
          <a:stretch>
            <a:fillRect/>
          </a:stretch>
        </p:blipFill>
        <p:spPr bwMode="auto">
          <a:xfrm>
            <a:off x="3810000" y="3962400"/>
            <a:ext cx="1447800" cy="892175"/>
          </a:xfrm>
          <a:prstGeom prst="rect">
            <a:avLst/>
          </a:prstGeom>
          <a:noFill/>
          <a:ln w="9525">
            <a:noFill/>
            <a:miter lim="800000"/>
            <a:headEnd/>
            <a:tailEnd/>
          </a:ln>
        </p:spPr>
      </p:pic>
      <p:grpSp>
        <p:nvGrpSpPr>
          <p:cNvPr id="18" name="Group 2148"/>
          <p:cNvGrpSpPr>
            <a:grpSpLocks/>
          </p:cNvGrpSpPr>
          <p:nvPr/>
        </p:nvGrpSpPr>
        <p:grpSpPr bwMode="auto">
          <a:xfrm>
            <a:off x="0" y="457200"/>
            <a:ext cx="4419600" cy="3444875"/>
            <a:chOff x="0" y="288"/>
            <a:chExt cx="2784" cy="2170"/>
          </a:xfrm>
        </p:grpSpPr>
        <p:grpSp>
          <p:nvGrpSpPr>
            <p:cNvPr id="14380" name="Group 19"/>
            <p:cNvGrpSpPr>
              <a:grpSpLocks/>
            </p:cNvGrpSpPr>
            <p:nvPr/>
          </p:nvGrpSpPr>
          <p:grpSpPr bwMode="auto">
            <a:xfrm>
              <a:off x="144" y="288"/>
              <a:ext cx="2640" cy="2170"/>
              <a:chOff x="144" y="278"/>
              <a:chExt cx="2640" cy="2170"/>
            </a:xfrm>
          </p:grpSpPr>
          <p:grpSp>
            <p:nvGrpSpPr>
              <p:cNvPr id="14383" name="Group 20"/>
              <p:cNvGrpSpPr>
                <a:grpSpLocks/>
              </p:cNvGrpSpPr>
              <p:nvPr/>
            </p:nvGrpSpPr>
            <p:grpSpPr bwMode="auto">
              <a:xfrm>
                <a:off x="144" y="624"/>
                <a:ext cx="2640" cy="1824"/>
                <a:chOff x="144" y="624"/>
                <a:chExt cx="2640" cy="1824"/>
              </a:xfrm>
            </p:grpSpPr>
            <p:sp>
              <p:nvSpPr>
                <p:cNvPr id="14385" name="Line 21"/>
                <p:cNvSpPr>
                  <a:spLocks noChangeShapeType="1"/>
                </p:cNvSpPr>
                <p:nvPr/>
              </p:nvSpPr>
              <p:spPr bwMode="auto">
                <a:xfrm flipH="1">
                  <a:off x="432" y="1344"/>
                  <a:ext cx="240" cy="240"/>
                </a:xfrm>
                <a:prstGeom prst="line">
                  <a:avLst/>
                </a:prstGeom>
                <a:noFill/>
                <a:ln w="12700">
                  <a:solidFill>
                    <a:srgbClr val="006600"/>
                  </a:solidFill>
                  <a:round/>
                  <a:headEnd/>
                  <a:tailEnd type="arrow" w="med" len="med"/>
                </a:ln>
              </p:spPr>
              <p:txBody>
                <a:bodyPr/>
                <a:lstStyle/>
                <a:p>
                  <a:endParaRPr lang="es-PE"/>
                </a:p>
              </p:txBody>
            </p:sp>
            <p:sp>
              <p:nvSpPr>
                <p:cNvPr id="14386" name="Line 22"/>
                <p:cNvSpPr>
                  <a:spLocks noChangeShapeType="1"/>
                </p:cNvSpPr>
                <p:nvPr/>
              </p:nvSpPr>
              <p:spPr bwMode="auto">
                <a:xfrm>
                  <a:off x="720" y="1344"/>
                  <a:ext cx="1584" cy="192"/>
                </a:xfrm>
                <a:prstGeom prst="line">
                  <a:avLst/>
                </a:prstGeom>
                <a:noFill/>
                <a:ln w="12700">
                  <a:solidFill>
                    <a:srgbClr val="006600"/>
                  </a:solidFill>
                  <a:round/>
                  <a:headEnd/>
                  <a:tailEnd type="arrow" w="med" len="med"/>
                </a:ln>
              </p:spPr>
              <p:txBody>
                <a:bodyPr/>
                <a:lstStyle/>
                <a:p>
                  <a:endParaRPr lang="es-PE"/>
                </a:p>
              </p:txBody>
            </p:sp>
            <p:sp>
              <p:nvSpPr>
                <p:cNvPr id="14387" name="Line 23"/>
                <p:cNvSpPr>
                  <a:spLocks noChangeShapeType="1"/>
                </p:cNvSpPr>
                <p:nvPr/>
              </p:nvSpPr>
              <p:spPr bwMode="auto">
                <a:xfrm>
                  <a:off x="720" y="1344"/>
                  <a:ext cx="432" cy="240"/>
                </a:xfrm>
                <a:prstGeom prst="line">
                  <a:avLst/>
                </a:prstGeom>
                <a:noFill/>
                <a:ln w="12700">
                  <a:solidFill>
                    <a:srgbClr val="006600"/>
                  </a:solidFill>
                  <a:round/>
                  <a:headEnd/>
                  <a:tailEnd type="arrow" w="med" len="med"/>
                </a:ln>
              </p:spPr>
              <p:txBody>
                <a:bodyPr/>
                <a:lstStyle/>
                <a:p>
                  <a:endParaRPr lang="es-PE"/>
                </a:p>
              </p:txBody>
            </p:sp>
            <p:sp>
              <p:nvSpPr>
                <p:cNvPr id="14388" name="Line 24"/>
                <p:cNvSpPr>
                  <a:spLocks noChangeShapeType="1"/>
                </p:cNvSpPr>
                <p:nvPr/>
              </p:nvSpPr>
              <p:spPr bwMode="auto">
                <a:xfrm>
                  <a:off x="720" y="1344"/>
                  <a:ext cx="1056" cy="240"/>
                </a:xfrm>
                <a:prstGeom prst="line">
                  <a:avLst/>
                </a:prstGeom>
                <a:noFill/>
                <a:ln w="12700">
                  <a:solidFill>
                    <a:srgbClr val="006600"/>
                  </a:solidFill>
                  <a:round/>
                  <a:headEnd/>
                  <a:tailEnd type="arrow" w="med" len="med"/>
                </a:ln>
              </p:spPr>
              <p:txBody>
                <a:bodyPr/>
                <a:lstStyle/>
                <a:p>
                  <a:endParaRPr lang="es-PE"/>
                </a:p>
              </p:txBody>
            </p:sp>
            <p:grpSp>
              <p:nvGrpSpPr>
                <p:cNvPr id="14389" name="Group 25"/>
                <p:cNvGrpSpPr>
                  <a:grpSpLocks/>
                </p:cNvGrpSpPr>
                <p:nvPr/>
              </p:nvGrpSpPr>
              <p:grpSpPr bwMode="auto">
                <a:xfrm>
                  <a:off x="192" y="624"/>
                  <a:ext cx="1440" cy="542"/>
                  <a:chOff x="192" y="624"/>
                  <a:chExt cx="1440" cy="542"/>
                </a:xfrm>
              </p:grpSpPr>
              <p:pic>
                <p:nvPicPr>
                  <p:cNvPr id="14405" name="Picture 26" descr="703421(a)"/>
                  <p:cNvPicPr>
                    <a:picLocks noChangeAspect="1" noChangeArrowheads="1"/>
                  </p:cNvPicPr>
                  <p:nvPr/>
                </p:nvPicPr>
                <p:blipFill>
                  <a:blip r:embed="rId14" cstate="print"/>
                  <a:srcRect/>
                  <a:stretch>
                    <a:fillRect/>
                  </a:stretch>
                </p:blipFill>
                <p:spPr bwMode="auto">
                  <a:xfrm>
                    <a:off x="192" y="624"/>
                    <a:ext cx="960" cy="542"/>
                  </a:xfrm>
                  <a:prstGeom prst="rect">
                    <a:avLst/>
                  </a:prstGeom>
                  <a:noFill/>
                  <a:ln w="9525">
                    <a:noFill/>
                    <a:miter lim="800000"/>
                    <a:headEnd/>
                    <a:tailEnd/>
                  </a:ln>
                </p:spPr>
              </p:pic>
              <p:sp>
                <p:nvSpPr>
                  <p:cNvPr id="14406" name="Text Box 27"/>
                  <p:cNvSpPr txBox="1">
                    <a:spLocks noChangeArrowheads="1"/>
                  </p:cNvSpPr>
                  <p:nvPr/>
                </p:nvSpPr>
                <p:spPr bwMode="auto">
                  <a:xfrm>
                    <a:off x="1104" y="816"/>
                    <a:ext cx="528" cy="288"/>
                  </a:xfrm>
                  <a:prstGeom prst="rect">
                    <a:avLst/>
                  </a:prstGeom>
                  <a:noFill/>
                  <a:ln w="9525">
                    <a:noFill/>
                    <a:miter lim="800000"/>
                    <a:headEnd/>
                    <a:tailEnd/>
                  </a:ln>
                </p:spPr>
                <p:txBody>
                  <a:bodyPr>
                    <a:spAutoFit/>
                  </a:bodyPr>
                  <a:lstStyle/>
                  <a:p>
                    <a:pPr eaLnBrk="0" hangingPunct="0"/>
                    <a:r>
                      <a:rPr lang="en-US" altLang="es-PE" sz="1200">
                        <a:solidFill>
                          <a:srgbClr val="000066"/>
                        </a:solidFill>
                      </a:rPr>
                      <a:t>703421</a:t>
                    </a:r>
                  </a:p>
                  <a:p>
                    <a:pPr eaLnBrk="0" hangingPunct="0"/>
                    <a:r>
                      <a:rPr lang="en-US" altLang="es-PE" sz="1200">
                        <a:solidFill>
                          <a:srgbClr val="000066"/>
                        </a:solidFill>
                      </a:rPr>
                      <a:t>Stn</a:t>
                    </a:r>
                  </a:p>
                </p:txBody>
              </p:sp>
            </p:grpSp>
            <p:grpSp>
              <p:nvGrpSpPr>
                <p:cNvPr id="14390" name="Group 28"/>
                <p:cNvGrpSpPr>
                  <a:grpSpLocks/>
                </p:cNvGrpSpPr>
                <p:nvPr/>
              </p:nvGrpSpPr>
              <p:grpSpPr bwMode="auto">
                <a:xfrm>
                  <a:off x="144" y="1584"/>
                  <a:ext cx="2640" cy="864"/>
                  <a:chOff x="144" y="1584"/>
                  <a:chExt cx="2640" cy="864"/>
                </a:xfrm>
              </p:grpSpPr>
              <p:sp>
                <p:nvSpPr>
                  <p:cNvPr id="14392" name="Rectangle 29"/>
                  <p:cNvSpPr>
                    <a:spLocks noChangeArrowheads="1"/>
                  </p:cNvSpPr>
                  <p:nvPr/>
                </p:nvSpPr>
                <p:spPr bwMode="auto">
                  <a:xfrm>
                    <a:off x="144" y="1584"/>
                    <a:ext cx="2640" cy="624"/>
                  </a:xfrm>
                  <a:prstGeom prst="rect">
                    <a:avLst/>
                  </a:prstGeom>
                  <a:solidFill>
                    <a:srgbClr val="C0C0C0"/>
                  </a:solidFill>
                  <a:ln w="9525">
                    <a:noFill/>
                    <a:miter lim="800000"/>
                    <a:headEnd/>
                    <a:tailEnd/>
                  </a:ln>
                </p:spPr>
                <p:txBody>
                  <a:bodyPr wrap="none" anchor="ctr"/>
                  <a:lstStyle/>
                  <a:p>
                    <a:endParaRPr lang="es-ES" altLang="es-PE">
                      <a:solidFill>
                        <a:srgbClr val="000066"/>
                      </a:solidFill>
                    </a:endParaRPr>
                  </a:p>
                </p:txBody>
              </p:sp>
              <p:grpSp>
                <p:nvGrpSpPr>
                  <p:cNvPr id="14393" name="Group 30"/>
                  <p:cNvGrpSpPr>
                    <a:grpSpLocks/>
                  </p:cNvGrpSpPr>
                  <p:nvPr/>
                </p:nvGrpSpPr>
                <p:grpSpPr bwMode="auto">
                  <a:xfrm>
                    <a:off x="192" y="1632"/>
                    <a:ext cx="528" cy="816"/>
                    <a:chOff x="192" y="1632"/>
                    <a:chExt cx="528" cy="816"/>
                  </a:xfrm>
                </p:grpSpPr>
                <p:pic>
                  <p:nvPicPr>
                    <p:cNvPr id="14403" name="Picture 31" descr="702815(a)"/>
                    <p:cNvPicPr>
                      <a:picLocks noChangeAspect="1" noChangeArrowheads="1"/>
                    </p:cNvPicPr>
                    <p:nvPr/>
                  </p:nvPicPr>
                  <p:blipFill>
                    <a:blip r:embed="rId15" cstate="print"/>
                    <a:srcRect/>
                    <a:stretch>
                      <a:fillRect/>
                    </a:stretch>
                  </p:blipFill>
                  <p:spPr bwMode="auto">
                    <a:xfrm>
                      <a:off x="192" y="1632"/>
                      <a:ext cx="498" cy="519"/>
                    </a:xfrm>
                    <a:prstGeom prst="rect">
                      <a:avLst/>
                    </a:prstGeom>
                    <a:noFill/>
                    <a:ln w="9525">
                      <a:noFill/>
                      <a:miter lim="800000"/>
                      <a:headEnd/>
                      <a:tailEnd/>
                    </a:ln>
                  </p:spPr>
                </p:pic>
                <p:sp>
                  <p:nvSpPr>
                    <p:cNvPr id="14404" name="Text Box 32"/>
                    <p:cNvSpPr txBox="1">
                      <a:spLocks noChangeArrowheads="1"/>
                    </p:cNvSpPr>
                    <p:nvPr/>
                  </p:nvSpPr>
                  <p:spPr bwMode="auto">
                    <a:xfrm>
                      <a:off x="192" y="2160"/>
                      <a:ext cx="528" cy="288"/>
                    </a:xfrm>
                    <a:prstGeom prst="rect">
                      <a:avLst/>
                    </a:prstGeom>
                    <a:noFill/>
                    <a:ln w="9525">
                      <a:noFill/>
                      <a:miter lim="800000"/>
                      <a:headEnd/>
                      <a:tailEnd/>
                    </a:ln>
                  </p:spPr>
                  <p:txBody>
                    <a:bodyPr>
                      <a:spAutoFit/>
                    </a:bodyPr>
                    <a:lstStyle/>
                    <a:p>
                      <a:pPr eaLnBrk="0" hangingPunct="0"/>
                      <a:r>
                        <a:rPr lang="en-US" altLang="es-PE" sz="1200">
                          <a:solidFill>
                            <a:srgbClr val="000066"/>
                          </a:solidFill>
                        </a:rPr>
                        <a:t>702815</a:t>
                      </a:r>
                    </a:p>
                    <a:p>
                      <a:pPr eaLnBrk="0" hangingPunct="0"/>
                      <a:r>
                        <a:rPr lang="en-US" altLang="es-PE" sz="1200">
                          <a:solidFill>
                            <a:srgbClr val="000066"/>
                          </a:solidFill>
                        </a:rPr>
                        <a:t>Stn</a:t>
                      </a:r>
                    </a:p>
                  </p:txBody>
                </p:sp>
              </p:grpSp>
              <p:grpSp>
                <p:nvGrpSpPr>
                  <p:cNvPr id="14394" name="Group 33"/>
                  <p:cNvGrpSpPr>
                    <a:grpSpLocks/>
                  </p:cNvGrpSpPr>
                  <p:nvPr/>
                </p:nvGrpSpPr>
                <p:grpSpPr bwMode="auto">
                  <a:xfrm>
                    <a:off x="720" y="1632"/>
                    <a:ext cx="864" cy="816"/>
                    <a:chOff x="720" y="1632"/>
                    <a:chExt cx="864" cy="816"/>
                  </a:xfrm>
                </p:grpSpPr>
                <p:pic>
                  <p:nvPicPr>
                    <p:cNvPr id="14401" name="Picture 34" descr="703291(a)"/>
                    <p:cNvPicPr>
                      <a:picLocks noChangeAspect="1" noChangeArrowheads="1"/>
                    </p:cNvPicPr>
                    <p:nvPr/>
                  </p:nvPicPr>
                  <p:blipFill>
                    <a:blip r:embed="rId16" cstate="print"/>
                    <a:srcRect/>
                    <a:stretch>
                      <a:fillRect/>
                    </a:stretch>
                  </p:blipFill>
                  <p:spPr bwMode="auto">
                    <a:xfrm>
                      <a:off x="720" y="1632"/>
                      <a:ext cx="864" cy="536"/>
                    </a:xfrm>
                    <a:prstGeom prst="rect">
                      <a:avLst/>
                    </a:prstGeom>
                    <a:noFill/>
                    <a:ln w="9525">
                      <a:noFill/>
                      <a:miter lim="800000"/>
                      <a:headEnd/>
                      <a:tailEnd/>
                    </a:ln>
                  </p:spPr>
                </p:pic>
                <p:sp>
                  <p:nvSpPr>
                    <p:cNvPr id="14402" name="Text Box 35"/>
                    <p:cNvSpPr txBox="1">
                      <a:spLocks noChangeArrowheads="1"/>
                    </p:cNvSpPr>
                    <p:nvPr/>
                  </p:nvSpPr>
                  <p:spPr bwMode="auto">
                    <a:xfrm>
                      <a:off x="864" y="2160"/>
                      <a:ext cx="528" cy="288"/>
                    </a:xfrm>
                    <a:prstGeom prst="rect">
                      <a:avLst/>
                    </a:prstGeom>
                    <a:noFill/>
                    <a:ln w="9525">
                      <a:noFill/>
                      <a:miter lim="800000"/>
                      <a:headEnd/>
                      <a:tailEnd/>
                    </a:ln>
                  </p:spPr>
                  <p:txBody>
                    <a:bodyPr>
                      <a:spAutoFit/>
                    </a:bodyPr>
                    <a:lstStyle/>
                    <a:p>
                      <a:pPr eaLnBrk="0" hangingPunct="0"/>
                      <a:r>
                        <a:rPr lang="en-US" altLang="es-PE" sz="1200">
                          <a:solidFill>
                            <a:srgbClr val="000066"/>
                          </a:solidFill>
                        </a:rPr>
                        <a:t>703291</a:t>
                      </a:r>
                    </a:p>
                    <a:p>
                      <a:pPr eaLnBrk="0" hangingPunct="0"/>
                      <a:r>
                        <a:rPr lang="en-US" altLang="es-PE" sz="1200">
                          <a:solidFill>
                            <a:srgbClr val="000066"/>
                          </a:solidFill>
                        </a:rPr>
                        <a:t>Phu</a:t>
                      </a:r>
                    </a:p>
                  </p:txBody>
                </p:sp>
              </p:grpSp>
              <p:grpSp>
                <p:nvGrpSpPr>
                  <p:cNvPr id="14395" name="Group 36"/>
                  <p:cNvGrpSpPr>
                    <a:grpSpLocks/>
                  </p:cNvGrpSpPr>
                  <p:nvPr/>
                </p:nvGrpSpPr>
                <p:grpSpPr bwMode="auto">
                  <a:xfrm>
                    <a:off x="1569" y="1632"/>
                    <a:ext cx="543" cy="816"/>
                    <a:chOff x="1569" y="1632"/>
                    <a:chExt cx="543" cy="816"/>
                  </a:xfrm>
                </p:grpSpPr>
                <p:pic>
                  <p:nvPicPr>
                    <p:cNvPr id="14399" name="Picture 37" descr="703825(a)"/>
                    <p:cNvPicPr>
                      <a:picLocks noChangeAspect="1" noChangeArrowheads="1"/>
                    </p:cNvPicPr>
                    <p:nvPr/>
                  </p:nvPicPr>
                  <p:blipFill>
                    <a:blip r:embed="rId17" cstate="print"/>
                    <a:srcRect/>
                    <a:stretch>
                      <a:fillRect/>
                    </a:stretch>
                  </p:blipFill>
                  <p:spPr bwMode="auto">
                    <a:xfrm>
                      <a:off x="1569" y="1632"/>
                      <a:ext cx="543" cy="576"/>
                    </a:xfrm>
                    <a:prstGeom prst="rect">
                      <a:avLst/>
                    </a:prstGeom>
                    <a:noFill/>
                    <a:ln w="9525">
                      <a:noFill/>
                      <a:miter lim="800000"/>
                      <a:headEnd/>
                      <a:tailEnd/>
                    </a:ln>
                  </p:spPr>
                </p:pic>
                <p:sp>
                  <p:nvSpPr>
                    <p:cNvPr id="14400" name="Text Box 38"/>
                    <p:cNvSpPr txBox="1">
                      <a:spLocks noChangeArrowheads="1"/>
                    </p:cNvSpPr>
                    <p:nvPr/>
                  </p:nvSpPr>
                  <p:spPr bwMode="auto">
                    <a:xfrm>
                      <a:off x="1584" y="2160"/>
                      <a:ext cx="528" cy="288"/>
                    </a:xfrm>
                    <a:prstGeom prst="rect">
                      <a:avLst/>
                    </a:prstGeom>
                    <a:noFill/>
                    <a:ln w="9525">
                      <a:noFill/>
                      <a:miter lim="800000"/>
                      <a:headEnd/>
                      <a:tailEnd/>
                    </a:ln>
                  </p:spPr>
                  <p:txBody>
                    <a:bodyPr>
                      <a:spAutoFit/>
                    </a:bodyPr>
                    <a:lstStyle/>
                    <a:p>
                      <a:pPr eaLnBrk="0" hangingPunct="0"/>
                      <a:r>
                        <a:rPr lang="en-US" altLang="es-PE" sz="1200">
                          <a:solidFill>
                            <a:srgbClr val="000066"/>
                          </a:solidFill>
                        </a:rPr>
                        <a:t>703825</a:t>
                      </a:r>
                    </a:p>
                    <a:p>
                      <a:pPr eaLnBrk="0" hangingPunct="0"/>
                      <a:r>
                        <a:rPr lang="en-US" altLang="es-PE" sz="1200">
                          <a:solidFill>
                            <a:srgbClr val="000066"/>
                          </a:solidFill>
                        </a:rPr>
                        <a:t>Gon</a:t>
                      </a:r>
                    </a:p>
                  </p:txBody>
                </p:sp>
              </p:grpSp>
              <p:grpSp>
                <p:nvGrpSpPr>
                  <p:cNvPr id="14396" name="Group 39"/>
                  <p:cNvGrpSpPr>
                    <a:grpSpLocks/>
                  </p:cNvGrpSpPr>
                  <p:nvPr/>
                </p:nvGrpSpPr>
                <p:grpSpPr bwMode="auto">
                  <a:xfrm>
                    <a:off x="2160" y="1632"/>
                    <a:ext cx="576" cy="816"/>
                    <a:chOff x="2160" y="1632"/>
                    <a:chExt cx="576" cy="816"/>
                  </a:xfrm>
                </p:grpSpPr>
                <p:pic>
                  <p:nvPicPr>
                    <p:cNvPr id="14397" name="Picture 40" descr="704393(a)"/>
                    <p:cNvPicPr>
                      <a:picLocks noChangeAspect="1" noChangeArrowheads="1"/>
                    </p:cNvPicPr>
                    <p:nvPr/>
                  </p:nvPicPr>
                  <p:blipFill>
                    <a:blip r:embed="rId18" cstate="print"/>
                    <a:srcRect/>
                    <a:stretch>
                      <a:fillRect/>
                    </a:stretch>
                  </p:blipFill>
                  <p:spPr bwMode="auto">
                    <a:xfrm>
                      <a:off x="2206" y="1632"/>
                      <a:ext cx="530" cy="576"/>
                    </a:xfrm>
                    <a:prstGeom prst="rect">
                      <a:avLst/>
                    </a:prstGeom>
                    <a:noFill/>
                    <a:ln w="9525">
                      <a:noFill/>
                      <a:miter lim="800000"/>
                      <a:headEnd/>
                      <a:tailEnd/>
                    </a:ln>
                  </p:spPr>
                </p:pic>
                <p:sp>
                  <p:nvSpPr>
                    <p:cNvPr id="14398" name="Text Box 41"/>
                    <p:cNvSpPr txBox="1">
                      <a:spLocks noChangeArrowheads="1"/>
                    </p:cNvSpPr>
                    <p:nvPr/>
                  </p:nvSpPr>
                  <p:spPr bwMode="auto">
                    <a:xfrm>
                      <a:off x="2160" y="2160"/>
                      <a:ext cx="528" cy="288"/>
                    </a:xfrm>
                    <a:prstGeom prst="rect">
                      <a:avLst/>
                    </a:prstGeom>
                    <a:noFill/>
                    <a:ln w="9525">
                      <a:noFill/>
                      <a:miter lim="800000"/>
                      <a:headEnd/>
                      <a:tailEnd/>
                    </a:ln>
                  </p:spPr>
                  <p:txBody>
                    <a:bodyPr>
                      <a:spAutoFit/>
                    </a:bodyPr>
                    <a:lstStyle/>
                    <a:p>
                      <a:pPr eaLnBrk="0" hangingPunct="0"/>
                      <a:r>
                        <a:rPr lang="en-US" altLang="es-PE" sz="1200">
                          <a:solidFill>
                            <a:srgbClr val="000066"/>
                          </a:solidFill>
                        </a:rPr>
                        <a:t>704393</a:t>
                      </a:r>
                    </a:p>
                    <a:p>
                      <a:pPr eaLnBrk="0" hangingPunct="0"/>
                      <a:r>
                        <a:rPr lang="en-US" altLang="es-PE" sz="1200">
                          <a:solidFill>
                            <a:srgbClr val="000066"/>
                          </a:solidFill>
                        </a:rPr>
                        <a:t>Gon</a:t>
                      </a:r>
                    </a:p>
                  </p:txBody>
                </p:sp>
              </p:grpSp>
            </p:grpSp>
            <p:sp>
              <p:nvSpPr>
                <p:cNvPr id="14391" name="Text Box 42"/>
                <p:cNvSpPr txBox="1">
                  <a:spLocks noChangeArrowheads="1"/>
                </p:cNvSpPr>
                <p:nvPr/>
              </p:nvSpPr>
              <p:spPr bwMode="auto">
                <a:xfrm>
                  <a:off x="624" y="1104"/>
                  <a:ext cx="288" cy="250"/>
                </a:xfrm>
                <a:prstGeom prst="rect">
                  <a:avLst/>
                </a:prstGeom>
                <a:noFill/>
                <a:ln w="9525">
                  <a:noFill/>
                  <a:miter lim="800000"/>
                  <a:headEnd/>
                  <a:tailEnd/>
                </a:ln>
              </p:spPr>
              <p:txBody>
                <a:bodyPr>
                  <a:spAutoFit/>
                </a:bodyPr>
                <a:lstStyle/>
                <a:p>
                  <a:pPr>
                    <a:spcBef>
                      <a:spcPct val="50000"/>
                    </a:spcBef>
                  </a:pPr>
                  <a:r>
                    <a:rPr lang="en-US" altLang="es-PE" sz="2000">
                      <a:solidFill>
                        <a:srgbClr val="000066"/>
                      </a:solidFill>
                      <a:latin typeface="Times New Roman" pitchFamily="18" charset="0"/>
                    </a:rPr>
                    <a:t>X</a:t>
                  </a:r>
                </a:p>
              </p:txBody>
            </p:sp>
          </p:grpSp>
          <p:sp>
            <p:nvSpPr>
              <p:cNvPr id="14384" name="Text Box 43"/>
              <p:cNvSpPr txBox="1">
                <a:spLocks noChangeArrowheads="1"/>
              </p:cNvSpPr>
              <p:nvPr/>
            </p:nvSpPr>
            <p:spPr bwMode="auto">
              <a:xfrm>
                <a:off x="336" y="278"/>
                <a:ext cx="672" cy="250"/>
              </a:xfrm>
              <a:prstGeom prst="rect">
                <a:avLst/>
              </a:prstGeom>
              <a:noFill/>
              <a:ln w="9525">
                <a:noFill/>
                <a:miter lim="800000"/>
                <a:headEnd/>
                <a:tailEnd/>
              </a:ln>
            </p:spPr>
            <p:txBody>
              <a:bodyPr>
                <a:spAutoFit/>
              </a:bodyPr>
              <a:lstStyle/>
              <a:p>
                <a:pPr>
                  <a:spcBef>
                    <a:spcPct val="50000"/>
                  </a:spcBef>
                </a:pPr>
                <a:r>
                  <a:rPr lang="es-PE" altLang="es-PE" sz="2000">
                    <a:solidFill>
                      <a:srgbClr val="000066"/>
                    </a:solidFill>
                    <a:latin typeface="Times New Roman" pitchFamily="18" charset="0"/>
                  </a:rPr>
                  <a:t>Grupo I</a:t>
                </a:r>
              </a:p>
            </p:txBody>
          </p:sp>
        </p:grpSp>
        <p:sp>
          <p:nvSpPr>
            <p:cNvPr id="14381" name="Rectangle 96"/>
            <p:cNvSpPr>
              <a:spLocks noChangeArrowheads="1"/>
            </p:cNvSpPr>
            <p:nvPr/>
          </p:nvSpPr>
          <p:spPr bwMode="auto">
            <a:xfrm>
              <a:off x="1200" y="528"/>
              <a:ext cx="384" cy="288"/>
            </a:xfrm>
            <a:prstGeom prst="rect">
              <a:avLst/>
            </a:prstGeom>
            <a:noFill/>
            <a:ln w="9525">
              <a:noFill/>
              <a:miter lim="800000"/>
              <a:headEnd/>
              <a:tailEnd/>
            </a:ln>
          </p:spPr>
          <p:txBody>
            <a:bodyPr>
              <a:spAutoFit/>
            </a:bodyPr>
            <a:lstStyle/>
            <a:p>
              <a:r>
                <a:rPr lang="en-US" altLang="es-PE" sz="2400">
                  <a:solidFill>
                    <a:srgbClr val="000066"/>
                  </a:solidFill>
                  <a:latin typeface="Arial Black" pitchFamily="34" charset="0"/>
                  <a:cs typeface="Times New Roman" pitchFamily="18" charset="0"/>
                </a:rPr>
                <a:t>♂</a:t>
              </a:r>
              <a:endParaRPr lang="en-US" altLang="es-PE" sz="2400">
                <a:solidFill>
                  <a:srgbClr val="000066"/>
                </a:solidFill>
                <a:latin typeface="Arial Black" pitchFamily="34" charset="0"/>
              </a:endParaRPr>
            </a:p>
          </p:txBody>
        </p:sp>
        <p:sp>
          <p:nvSpPr>
            <p:cNvPr id="14382" name="Rectangle 97"/>
            <p:cNvSpPr>
              <a:spLocks noChangeArrowheads="1"/>
            </p:cNvSpPr>
            <p:nvPr/>
          </p:nvSpPr>
          <p:spPr bwMode="auto">
            <a:xfrm>
              <a:off x="0" y="1296"/>
              <a:ext cx="336" cy="288"/>
            </a:xfrm>
            <a:prstGeom prst="rect">
              <a:avLst/>
            </a:prstGeom>
            <a:noFill/>
            <a:ln w="9525">
              <a:noFill/>
              <a:miter lim="800000"/>
              <a:headEnd/>
              <a:tailEnd/>
            </a:ln>
          </p:spPr>
          <p:txBody>
            <a:bodyPr>
              <a:spAutoFit/>
            </a:bodyPr>
            <a:lstStyle/>
            <a:p>
              <a:r>
                <a:rPr lang="en-US" altLang="es-PE" sz="2400">
                  <a:solidFill>
                    <a:srgbClr val="000066"/>
                  </a:solidFill>
                  <a:latin typeface="Times New Roman" pitchFamily="18" charset="0"/>
                  <a:cs typeface="Times New Roman" pitchFamily="18" charset="0"/>
                </a:rPr>
                <a:t>♀</a:t>
              </a:r>
              <a:r>
                <a:rPr lang="en-US" altLang="es-PE" sz="2400" baseline="-25000">
                  <a:solidFill>
                    <a:srgbClr val="000066"/>
                  </a:solidFill>
                  <a:latin typeface="Times New Roman" pitchFamily="18" charset="0"/>
                  <a:cs typeface="Times New Roman" pitchFamily="18" charset="0"/>
                </a:rPr>
                <a:t>s</a:t>
              </a:r>
              <a:endParaRPr lang="en-US" altLang="es-PE" sz="2400" baseline="-25000">
                <a:solidFill>
                  <a:srgbClr val="000066"/>
                </a:solidFill>
                <a:latin typeface="Times New Roman" pitchFamily="18" charset="0"/>
              </a:endParaRPr>
            </a:p>
          </p:txBody>
        </p:sp>
      </p:grpSp>
      <p:grpSp>
        <p:nvGrpSpPr>
          <p:cNvPr id="27" name="Group 2150"/>
          <p:cNvGrpSpPr>
            <a:grpSpLocks/>
          </p:cNvGrpSpPr>
          <p:nvPr/>
        </p:nvGrpSpPr>
        <p:grpSpPr bwMode="auto">
          <a:xfrm>
            <a:off x="4419600" y="457200"/>
            <a:ext cx="4648200" cy="3433763"/>
            <a:chOff x="2784" y="288"/>
            <a:chExt cx="2928" cy="2163"/>
          </a:xfrm>
        </p:grpSpPr>
        <p:grpSp>
          <p:nvGrpSpPr>
            <p:cNvPr id="14352" name="Group 44"/>
            <p:cNvGrpSpPr>
              <a:grpSpLocks/>
            </p:cNvGrpSpPr>
            <p:nvPr/>
          </p:nvGrpSpPr>
          <p:grpSpPr bwMode="auto">
            <a:xfrm>
              <a:off x="2784" y="288"/>
              <a:ext cx="2784" cy="2163"/>
              <a:chOff x="2784" y="288"/>
              <a:chExt cx="2784" cy="2163"/>
            </a:xfrm>
          </p:grpSpPr>
          <p:grpSp>
            <p:nvGrpSpPr>
              <p:cNvPr id="14356" name="Group 45"/>
              <p:cNvGrpSpPr>
                <a:grpSpLocks/>
              </p:cNvGrpSpPr>
              <p:nvPr/>
            </p:nvGrpSpPr>
            <p:grpSpPr bwMode="auto">
              <a:xfrm>
                <a:off x="2784" y="576"/>
                <a:ext cx="2784" cy="1875"/>
                <a:chOff x="2784" y="576"/>
                <a:chExt cx="2784" cy="1875"/>
              </a:xfrm>
            </p:grpSpPr>
            <p:grpSp>
              <p:nvGrpSpPr>
                <p:cNvPr id="14358" name="Group 46"/>
                <p:cNvGrpSpPr>
                  <a:grpSpLocks/>
                </p:cNvGrpSpPr>
                <p:nvPr/>
              </p:nvGrpSpPr>
              <p:grpSpPr bwMode="auto">
                <a:xfrm>
                  <a:off x="2784" y="1584"/>
                  <a:ext cx="2784" cy="867"/>
                  <a:chOff x="2784" y="1584"/>
                  <a:chExt cx="2784" cy="867"/>
                </a:xfrm>
              </p:grpSpPr>
              <p:sp>
                <p:nvSpPr>
                  <p:cNvPr id="14367" name="Rectangle 47"/>
                  <p:cNvSpPr>
                    <a:spLocks noChangeArrowheads="1"/>
                  </p:cNvSpPr>
                  <p:nvPr/>
                </p:nvSpPr>
                <p:spPr bwMode="auto">
                  <a:xfrm>
                    <a:off x="2784" y="1584"/>
                    <a:ext cx="2784" cy="624"/>
                  </a:xfrm>
                  <a:prstGeom prst="rect">
                    <a:avLst/>
                  </a:prstGeom>
                  <a:solidFill>
                    <a:srgbClr val="C0C0C0"/>
                  </a:solidFill>
                  <a:ln w="9525">
                    <a:noFill/>
                    <a:miter lim="800000"/>
                    <a:headEnd/>
                    <a:tailEnd/>
                  </a:ln>
                </p:spPr>
                <p:txBody>
                  <a:bodyPr wrap="none" anchor="ctr"/>
                  <a:lstStyle/>
                  <a:p>
                    <a:endParaRPr lang="es-ES" altLang="es-PE">
                      <a:solidFill>
                        <a:srgbClr val="000066"/>
                      </a:solidFill>
                    </a:endParaRPr>
                  </a:p>
                </p:txBody>
              </p:sp>
              <p:grpSp>
                <p:nvGrpSpPr>
                  <p:cNvPr id="14368" name="Group 48"/>
                  <p:cNvGrpSpPr>
                    <a:grpSpLocks/>
                  </p:cNvGrpSpPr>
                  <p:nvPr/>
                </p:nvGrpSpPr>
                <p:grpSpPr bwMode="auto">
                  <a:xfrm>
                    <a:off x="2784" y="1632"/>
                    <a:ext cx="528" cy="819"/>
                    <a:chOff x="2784" y="1629"/>
                    <a:chExt cx="528" cy="819"/>
                  </a:xfrm>
                </p:grpSpPr>
                <p:pic>
                  <p:nvPicPr>
                    <p:cNvPr id="14378" name="Picture 49" descr="703168(a)"/>
                    <p:cNvPicPr>
                      <a:picLocks noChangeAspect="1" noChangeArrowheads="1"/>
                    </p:cNvPicPr>
                    <p:nvPr/>
                  </p:nvPicPr>
                  <p:blipFill>
                    <a:blip r:embed="rId19" cstate="print"/>
                    <a:srcRect/>
                    <a:stretch>
                      <a:fillRect/>
                    </a:stretch>
                  </p:blipFill>
                  <p:spPr bwMode="auto">
                    <a:xfrm>
                      <a:off x="2784" y="1629"/>
                      <a:ext cx="517" cy="528"/>
                    </a:xfrm>
                    <a:prstGeom prst="rect">
                      <a:avLst/>
                    </a:prstGeom>
                    <a:noFill/>
                    <a:ln w="9525">
                      <a:noFill/>
                      <a:miter lim="800000"/>
                      <a:headEnd/>
                      <a:tailEnd/>
                    </a:ln>
                  </p:spPr>
                </p:pic>
                <p:sp>
                  <p:nvSpPr>
                    <p:cNvPr id="14379" name="Text Box 50"/>
                    <p:cNvSpPr txBox="1">
                      <a:spLocks noChangeArrowheads="1"/>
                    </p:cNvSpPr>
                    <p:nvPr/>
                  </p:nvSpPr>
                  <p:spPr bwMode="auto">
                    <a:xfrm>
                      <a:off x="2784" y="2160"/>
                      <a:ext cx="528" cy="288"/>
                    </a:xfrm>
                    <a:prstGeom prst="rect">
                      <a:avLst/>
                    </a:prstGeom>
                    <a:noFill/>
                    <a:ln w="9525">
                      <a:noFill/>
                      <a:miter lim="800000"/>
                      <a:headEnd/>
                      <a:tailEnd/>
                    </a:ln>
                  </p:spPr>
                  <p:txBody>
                    <a:bodyPr>
                      <a:spAutoFit/>
                    </a:bodyPr>
                    <a:lstStyle/>
                    <a:p>
                      <a:pPr eaLnBrk="0" hangingPunct="0"/>
                      <a:r>
                        <a:rPr lang="en-US" altLang="es-PE" sz="1200">
                          <a:solidFill>
                            <a:srgbClr val="000066"/>
                          </a:solidFill>
                        </a:rPr>
                        <a:t>703168</a:t>
                      </a:r>
                    </a:p>
                    <a:p>
                      <a:pPr eaLnBrk="0" hangingPunct="0"/>
                      <a:r>
                        <a:rPr lang="en-US" altLang="es-PE" sz="1200">
                          <a:solidFill>
                            <a:srgbClr val="000066"/>
                          </a:solidFill>
                        </a:rPr>
                        <a:t>Gon</a:t>
                      </a:r>
                    </a:p>
                  </p:txBody>
                </p:sp>
              </p:grpSp>
              <p:grpSp>
                <p:nvGrpSpPr>
                  <p:cNvPr id="14369" name="Group 51"/>
                  <p:cNvGrpSpPr>
                    <a:grpSpLocks/>
                  </p:cNvGrpSpPr>
                  <p:nvPr/>
                </p:nvGrpSpPr>
                <p:grpSpPr bwMode="auto">
                  <a:xfrm>
                    <a:off x="3301" y="1629"/>
                    <a:ext cx="672" cy="819"/>
                    <a:chOff x="3301" y="1629"/>
                    <a:chExt cx="672" cy="819"/>
                  </a:xfrm>
                </p:grpSpPr>
                <p:pic>
                  <p:nvPicPr>
                    <p:cNvPr id="14376" name="Picture 52" descr="703831(a)"/>
                    <p:cNvPicPr>
                      <a:picLocks noChangeAspect="1" noChangeArrowheads="1"/>
                    </p:cNvPicPr>
                    <p:nvPr/>
                  </p:nvPicPr>
                  <p:blipFill>
                    <a:blip r:embed="rId20" cstate="print"/>
                    <a:srcRect/>
                    <a:stretch>
                      <a:fillRect/>
                    </a:stretch>
                  </p:blipFill>
                  <p:spPr bwMode="auto">
                    <a:xfrm>
                      <a:off x="3301" y="1629"/>
                      <a:ext cx="672" cy="579"/>
                    </a:xfrm>
                    <a:prstGeom prst="rect">
                      <a:avLst/>
                    </a:prstGeom>
                    <a:noFill/>
                    <a:ln w="9525">
                      <a:noFill/>
                      <a:miter lim="800000"/>
                      <a:headEnd/>
                      <a:tailEnd/>
                    </a:ln>
                  </p:spPr>
                </p:pic>
                <p:sp>
                  <p:nvSpPr>
                    <p:cNvPr id="14377" name="Text Box 53"/>
                    <p:cNvSpPr txBox="1">
                      <a:spLocks noChangeArrowheads="1"/>
                    </p:cNvSpPr>
                    <p:nvPr/>
                  </p:nvSpPr>
                  <p:spPr bwMode="auto">
                    <a:xfrm>
                      <a:off x="3360" y="2160"/>
                      <a:ext cx="528" cy="288"/>
                    </a:xfrm>
                    <a:prstGeom prst="rect">
                      <a:avLst/>
                    </a:prstGeom>
                    <a:noFill/>
                    <a:ln w="9525">
                      <a:noFill/>
                      <a:miter lim="800000"/>
                      <a:headEnd/>
                      <a:tailEnd/>
                    </a:ln>
                  </p:spPr>
                  <p:txBody>
                    <a:bodyPr>
                      <a:spAutoFit/>
                    </a:bodyPr>
                    <a:lstStyle/>
                    <a:p>
                      <a:pPr eaLnBrk="0" hangingPunct="0"/>
                      <a:r>
                        <a:rPr lang="en-US" altLang="es-PE" sz="1200">
                          <a:solidFill>
                            <a:srgbClr val="000066"/>
                          </a:solidFill>
                        </a:rPr>
                        <a:t>703831</a:t>
                      </a:r>
                    </a:p>
                    <a:p>
                      <a:pPr eaLnBrk="0" hangingPunct="0"/>
                      <a:r>
                        <a:rPr lang="en-US" altLang="es-PE" sz="1200">
                          <a:solidFill>
                            <a:srgbClr val="000066"/>
                          </a:solidFill>
                        </a:rPr>
                        <a:t>Gon</a:t>
                      </a:r>
                    </a:p>
                  </p:txBody>
                </p:sp>
              </p:grpSp>
              <p:grpSp>
                <p:nvGrpSpPr>
                  <p:cNvPr id="14370" name="Group 54"/>
                  <p:cNvGrpSpPr>
                    <a:grpSpLocks/>
                  </p:cNvGrpSpPr>
                  <p:nvPr/>
                </p:nvGrpSpPr>
                <p:grpSpPr bwMode="auto">
                  <a:xfrm>
                    <a:off x="3973" y="1629"/>
                    <a:ext cx="587" cy="819"/>
                    <a:chOff x="3973" y="1629"/>
                    <a:chExt cx="587" cy="819"/>
                  </a:xfrm>
                </p:grpSpPr>
                <p:pic>
                  <p:nvPicPr>
                    <p:cNvPr id="14374" name="Picture 55" descr="703352(a)"/>
                    <p:cNvPicPr>
                      <a:picLocks noChangeAspect="1" noChangeArrowheads="1"/>
                    </p:cNvPicPr>
                    <p:nvPr/>
                  </p:nvPicPr>
                  <p:blipFill>
                    <a:blip r:embed="rId21" cstate="print"/>
                    <a:srcRect/>
                    <a:stretch>
                      <a:fillRect/>
                    </a:stretch>
                  </p:blipFill>
                  <p:spPr bwMode="auto">
                    <a:xfrm>
                      <a:off x="3973" y="1629"/>
                      <a:ext cx="576" cy="559"/>
                    </a:xfrm>
                    <a:prstGeom prst="rect">
                      <a:avLst/>
                    </a:prstGeom>
                    <a:noFill/>
                    <a:ln w="9525">
                      <a:noFill/>
                      <a:miter lim="800000"/>
                      <a:headEnd/>
                      <a:tailEnd/>
                    </a:ln>
                  </p:spPr>
                </p:pic>
                <p:sp>
                  <p:nvSpPr>
                    <p:cNvPr id="14375" name="Text Box 56"/>
                    <p:cNvSpPr txBox="1">
                      <a:spLocks noChangeArrowheads="1"/>
                    </p:cNvSpPr>
                    <p:nvPr/>
                  </p:nvSpPr>
                  <p:spPr bwMode="auto">
                    <a:xfrm>
                      <a:off x="4032" y="2160"/>
                      <a:ext cx="528" cy="288"/>
                    </a:xfrm>
                    <a:prstGeom prst="rect">
                      <a:avLst/>
                    </a:prstGeom>
                    <a:noFill/>
                    <a:ln w="9525">
                      <a:noFill/>
                      <a:miter lim="800000"/>
                      <a:headEnd/>
                      <a:tailEnd/>
                    </a:ln>
                  </p:spPr>
                  <p:txBody>
                    <a:bodyPr>
                      <a:spAutoFit/>
                    </a:bodyPr>
                    <a:lstStyle/>
                    <a:p>
                      <a:pPr eaLnBrk="0" hangingPunct="0"/>
                      <a:r>
                        <a:rPr lang="en-US" altLang="es-PE" sz="1200">
                          <a:solidFill>
                            <a:srgbClr val="000066"/>
                          </a:solidFill>
                        </a:rPr>
                        <a:t>703352</a:t>
                      </a:r>
                    </a:p>
                    <a:p>
                      <a:pPr eaLnBrk="0" hangingPunct="0"/>
                      <a:r>
                        <a:rPr lang="en-US" altLang="es-PE" sz="1200">
                          <a:solidFill>
                            <a:srgbClr val="000066"/>
                          </a:solidFill>
                        </a:rPr>
                        <a:t>Gon</a:t>
                      </a:r>
                    </a:p>
                  </p:txBody>
                </p:sp>
              </p:grpSp>
              <p:grpSp>
                <p:nvGrpSpPr>
                  <p:cNvPr id="14371" name="Group 57"/>
                  <p:cNvGrpSpPr>
                    <a:grpSpLocks/>
                  </p:cNvGrpSpPr>
                  <p:nvPr/>
                </p:nvGrpSpPr>
                <p:grpSpPr bwMode="auto">
                  <a:xfrm>
                    <a:off x="4560" y="1632"/>
                    <a:ext cx="1008" cy="816"/>
                    <a:chOff x="4560" y="1632"/>
                    <a:chExt cx="1008" cy="816"/>
                  </a:xfrm>
                </p:grpSpPr>
                <p:pic>
                  <p:nvPicPr>
                    <p:cNvPr id="14372" name="Picture 58" descr="701165(a)"/>
                    <p:cNvPicPr>
                      <a:picLocks noChangeAspect="1" noChangeArrowheads="1"/>
                    </p:cNvPicPr>
                    <p:nvPr/>
                  </p:nvPicPr>
                  <p:blipFill>
                    <a:blip r:embed="rId22" cstate="print"/>
                    <a:srcRect/>
                    <a:stretch>
                      <a:fillRect/>
                    </a:stretch>
                  </p:blipFill>
                  <p:spPr bwMode="auto">
                    <a:xfrm>
                      <a:off x="4560" y="1632"/>
                      <a:ext cx="1008" cy="560"/>
                    </a:xfrm>
                    <a:prstGeom prst="rect">
                      <a:avLst/>
                    </a:prstGeom>
                    <a:noFill/>
                    <a:ln w="9525">
                      <a:noFill/>
                      <a:miter lim="800000"/>
                      <a:headEnd/>
                      <a:tailEnd/>
                    </a:ln>
                  </p:spPr>
                </p:pic>
                <p:sp>
                  <p:nvSpPr>
                    <p:cNvPr id="14373" name="Text Box 59"/>
                    <p:cNvSpPr txBox="1">
                      <a:spLocks noChangeArrowheads="1"/>
                    </p:cNvSpPr>
                    <p:nvPr/>
                  </p:nvSpPr>
                  <p:spPr bwMode="auto">
                    <a:xfrm>
                      <a:off x="4800" y="2160"/>
                      <a:ext cx="528" cy="288"/>
                    </a:xfrm>
                    <a:prstGeom prst="rect">
                      <a:avLst/>
                    </a:prstGeom>
                    <a:noFill/>
                    <a:ln w="9525">
                      <a:noFill/>
                      <a:miter lim="800000"/>
                      <a:headEnd/>
                      <a:tailEnd/>
                    </a:ln>
                  </p:spPr>
                  <p:txBody>
                    <a:bodyPr>
                      <a:spAutoFit/>
                    </a:bodyPr>
                    <a:lstStyle/>
                    <a:p>
                      <a:pPr eaLnBrk="0" hangingPunct="0"/>
                      <a:r>
                        <a:rPr lang="en-US" altLang="es-PE" sz="1200">
                          <a:solidFill>
                            <a:srgbClr val="000066"/>
                          </a:solidFill>
                        </a:rPr>
                        <a:t>701165</a:t>
                      </a:r>
                    </a:p>
                    <a:p>
                      <a:pPr eaLnBrk="0" hangingPunct="0"/>
                      <a:r>
                        <a:rPr lang="en-US" altLang="es-PE" sz="1200">
                          <a:solidFill>
                            <a:srgbClr val="000066"/>
                          </a:solidFill>
                        </a:rPr>
                        <a:t>Phu</a:t>
                      </a:r>
                    </a:p>
                  </p:txBody>
                </p:sp>
              </p:grpSp>
            </p:grpSp>
            <p:grpSp>
              <p:nvGrpSpPr>
                <p:cNvPr id="14359" name="Group 60"/>
                <p:cNvGrpSpPr>
                  <a:grpSpLocks/>
                </p:cNvGrpSpPr>
                <p:nvPr/>
              </p:nvGrpSpPr>
              <p:grpSpPr bwMode="auto">
                <a:xfrm>
                  <a:off x="4416" y="576"/>
                  <a:ext cx="960" cy="576"/>
                  <a:chOff x="4416" y="576"/>
                  <a:chExt cx="960" cy="576"/>
                </a:xfrm>
              </p:grpSpPr>
              <p:pic>
                <p:nvPicPr>
                  <p:cNvPr id="14365" name="Picture 61" descr="703825(a)"/>
                  <p:cNvPicPr>
                    <a:picLocks noChangeAspect="1" noChangeArrowheads="1"/>
                  </p:cNvPicPr>
                  <p:nvPr/>
                </p:nvPicPr>
                <p:blipFill>
                  <a:blip r:embed="rId17" cstate="print"/>
                  <a:srcRect/>
                  <a:stretch>
                    <a:fillRect/>
                  </a:stretch>
                </p:blipFill>
                <p:spPr bwMode="auto">
                  <a:xfrm>
                    <a:off x="4833" y="576"/>
                    <a:ext cx="543" cy="576"/>
                  </a:xfrm>
                  <a:prstGeom prst="rect">
                    <a:avLst/>
                  </a:prstGeom>
                  <a:noFill/>
                  <a:ln w="9525">
                    <a:noFill/>
                    <a:miter lim="800000"/>
                    <a:headEnd/>
                    <a:tailEnd/>
                  </a:ln>
                </p:spPr>
              </p:pic>
              <p:sp>
                <p:nvSpPr>
                  <p:cNvPr id="14366" name="Text Box 62"/>
                  <p:cNvSpPr txBox="1">
                    <a:spLocks noChangeArrowheads="1"/>
                  </p:cNvSpPr>
                  <p:nvPr/>
                </p:nvSpPr>
                <p:spPr bwMode="auto">
                  <a:xfrm>
                    <a:off x="4416" y="720"/>
                    <a:ext cx="480" cy="288"/>
                  </a:xfrm>
                  <a:prstGeom prst="rect">
                    <a:avLst/>
                  </a:prstGeom>
                  <a:noFill/>
                  <a:ln w="9525">
                    <a:noFill/>
                    <a:miter lim="800000"/>
                    <a:headEnd/>
                    <a:tailEnd/>
                  </a:ln>
                </p:spPr>
                <p:txBody>
                  <a:bodyPr>
                    <a:spAutoFit/>
                  </a:bodyPr>
                  <a:lstStyle/>
                  <a:p>
                    <a:pPr eaLnBrk="0" hangingPunct="0"/>
                    <a:r>
                      <a:rPr lang="en-US" altLang="es-PE" sz="1200">
                        <a:solidFill>
                          <a:srgbClr val="000066"/>
                        </a:solidFill>
                      </a:rPr>
                      <a:t>703825</a:t>
                    </a:r>
                  </a:p>
                  <a:p>
                    <a:pPr eaLnBrk="0" hangingPunct="0"/>
                    <a:r>
                      <a:rPr lang="en-US" altLang="es-PE" sz="1200">
                        <a:solidFill>
                          <a:srgbClr val="000066"/>
                        </a:solidFill>
                      </a:rPr>
                      <a:t>Gon</a:t>
                    </a:r>
                  </a:p>
                </p:txBody>
              </p:sp>
            </p:grpSp>
            <p:sp>
              <p:nvSpPr>
                <p:cNvPr id="14360" name="Line 63"/>
                <p:cNvSpPr>
                  <a:spLocks noChangeShapeType="1"/>
                </p:cNvSpPr>
                <p:nvPr/>
              </p:nvSpPr>
              <p:spPr bwMode="auto">
                <a:xfrm flipH="1">
                  <a:off x="3120" y="1344"/>
                  <a:ext cx="1920" cy="192"/>
                </a:xfrm>
                <a:prstGeom prst="line">
                  <a:avLst/>
                </a:prstGeom>
                <a:noFill/>
                <a:ln w="12700">
                  <a:solidFill>
                    <a:srgbClr val="006600"/>
                  </a:solidFill>
                  <a:round/>
                  <a:headEnd/>
                  <a:tailEnd type="arrow" w="med" len="med"/>
                </a:ln>
              </p:spPr>
              <p:txBody>
                <a:bodyPr/>
                <a:lstStyle/>
                <a:p>
                  <a:endParaRPr lang="es-PE"/>
                </a:p>
              </p:txBody>
            </p:sp>
            <p:sp>
              <p:nvSpPr>
                <p:cNvPr id="14361" name="Line 64"/>
                <p:cNvSpPr>
                  <a:spLocks noChangeShapeType="1"/>
                </p:cNvSpPr>
                <p:nvPr/>
              </p:nvSpPr>
              <p:spPr bwMode="auto">
                <a:xfrm>
                  <a:off x="5088" y="1344"/>
                  <a:ext cx="192" cy="240"/>
                </a:xfrm>
                <a:prstGeom prst="line">
                  <a:avLst/>
                </a:prstGeom>
                <a:noFill/>
                <a:ln w="12700">
                  <a:solidFill>
                    <a:srgbClr val="006600"/>
                  </a:solidFill>
                  <a:round/>
                  <a:headEnd/>
                  <a:tailEnd type="arrow" w="med" len="med"/>
                </a:ln>
              </p:spPr>
              <p:txBody>
                <a:bodyPr/>
                <a:lstStyle/>
                <a:p>
                  <a:endParaRPr lang="es-PE"/>
                </a:p>
              </p:txBody>
            </p:sp>
            <p:sp>
              <p:nvSpPr>
                <p:cNvPr id="14362" name="Line 65"/>
                <p:cNvSpPr>
                  <a:spLocks noChangeShapeType="1"/>
                </p:cNvSpPr>
                <p:nvPr/>
              </p:nvSpPr>
              <p:spPr bwMode="auto">
                <a:xfrm flipH="1">
                  <a:off x="3696" y="1344"/>
                  <a:ext cx="1344" cy="240"/>
                </a:xfrm>
                <a:prstGeom prst="line">
                  <a:avLst/>
                </a:prstGeom>
                <a:noFill/>
                <a:ln w="12700">
                  <a:solidFill>
                    <a:srgbClr val="006600"/>
                  </a:solidFill>
                  <a:round/>
                  <a:headEnd/>
                  <a:tailEnd type="arrow" w="med" len="med"/>
                </a:ln>
              </p:spPr>
              <p:txBody>
                <a:bodyPr/>
                <a:lstStyle/>
                <a:p>
                  <a:endParaRPr lang="es-PE"/>
                </a:p>
              </p:txBody>
            </p:sp>
            <p:sp>
              <p:nvSpPr>
                <p:cNvPr id="14363" name="Line 66"/>
                <p:cNvSpPr>
                  <a:spLocks noChangeShapeType="1"/>
                </p:cNvSpPr>
                <p:nvPr/>
              </p:nvSpPr>
              <p:spPr bwMode="auto">
                <a:xfrm flipH="1">
                  <a:off x="4272" y="1344"/>
                  <a:ext cx="768" cy="240"/>
                </a:xfrm>
                <a:prstGeom prst="line">
                  <a:avLst/>
                </a:prstGeom>
                <a:noFill/>
                <a:ln w="12700">
                  <a:solidFill>
                    <a:srgbClr val="006600"/>
                  </a:solidFill>
                  <a:round/>
                  <a:headEnd/>
                  <a:tailEnd type="arrow" w="med" len="med"/>
                </a:ln>
              </p:spPr>
              <p:txBody>
                <a:bodyPr/>
                <a:lstStyle/>
                <a:p>
                  <a:endParaRPr lang="es-PE"/>
                </a:p>
              </p:txBody>
            </p:sp>
            <p:sp>
              <p:nvSpPr>
                <p:cNvPr id="14364" name="Text Box 67"/>
                <p:cNvSpPr txBox="1">
                  <a:spLocks noChangeArrowheads="1"/>
                </p:cNvSpPr>
                <p:nvPr/>
              </p:nvSpPr>
              <p:spPr bwMode="auto">
                <a:xfrm>
                  <a:off x="4944" y="1104"/>
                  <a:ext cx="288" cy="250"/>
                </a:xfrm>
                <a:prstGeom prst="rect">
                  <a:avLst/>
                </a:prstGeom>
                <a:noFill/>
                <a:ln w="9525">
                  <a:noFill/>
                  <a:miter lim="800000"/>
                  <a:headEnd/>
                  <a:tailEnd/>
                </a:ln>
              </p:spPr>
              <p:txBody>
                <a:bodyPr>
                  <a:spAutoFit/>
                </a:bodyPr>
                <a:lstStyle/>
                <a:p>
                  <a:pPr>
                    <a:spcBef>
                      <a:spcPct val="50000"/>
                    </a:spcBef>
                  </a:pPr>
                  <a:r>
                    <a:rPr lang="en-US" altLang="es-PE" sz="2000">
                      <a:solidFill>
                        <a:srgbClr val="000066"/>
                      </a:solidFill>
                      <a:latin typeface="Times New Roman" pitchFamily="18" charset="0"/>
                    </a:rPr>
                    <a:t>X</a:t>
                  </a:r>
                </a:p>
              </p:txBody>
            </p:sp>
          </p:grpSp>
          <p:sp>
            <p:nvSpPr>
              <p:cNvPr id="14357" name="Text Box 68"/>
              <p:cNvSpPr txBox="1">
                <a:spLocks noChangeArrowheads="1"/>
              </p:cNvSpPr>
              <p:nvPr/>
            </p:nvSpPr>
            <p:spPr bwMode="auto">
              <a:xfrm>
                <a:off x="4752" y="288"/>
                <a:ext cx="672" cy="250"/>
              </a:xfrm>
              <a:prstGeom prst="rect">
                <a:avLst/>
              </a:prstGeom>
              <a:noFill/>
              <a:ln w="9525">
                <a:noFill/>
                <a:miter lim="800000"/>
                <a:headEnd/>
                <a:tailEnd/>
              </a:ln>
            </p:spPr>
            <p:txBody>
              <a:bodyPr>
                <a:spAutoFit/>
              </a:bodyPr>
              <a:lstStyle/>
              <a:p>
                <a:pPr>
                  <a:spcBef>
                    <a:spcPct val="50000"/>
                  </a:spcBef>
                </a:pPr>
                <a:r>
                  <a:rPr lang="es-PE" altLang="es-PE" sz="2000">
                    <a:solidFill>
                      <a:srgbClr val="000066"/>
                    </a:solidFill>
                    <a:latin typeface="Times New Roman" pitchFamily="18" charset="0"/>
                  </a:rPr>
                  <a:t>Grupo II</a:t>
                </a:r>
              </a:p>
            </p:txBody>
          </p:sp>
        </p:grpSp>
        <p:grpSp>
          <p:nvGrpSpPr>
            <p:cNvPr id="14353" name="Group 2149"/>
            <p:cNvGrpSpPr>
              <a:grpSpLocks/>
            </p:cNvGrpSpPr>
            <p:nvPr/>
          </p:nvGrpSpPr>
          <p:grpSpPr bwMode="auto">
            <a:xfrm>
              <a:off x="4464" y="528"/>
              <a:ext cx="1248" cy="1056"/>
              <a:chOff x="4464" y="528"/>
              <a:chExt cx="1248" cy="1056"/>
            </a:xfrm>
          </p:grpSpPr>
          <p:sp>
            <p:nvSpPr>
              <p:cNvPr id="14354" name="Rectangle 98"/>
              <p:cNvSpPr>
                <a:spLocks noChangeArrowheads="1"/>
              </p:cNvSpPr>
              <p:nvPr/>
            </p:nvSpPr>
            <p:spPr bwMode="auto">
              <a:xfrm>
                <a:off x="4464" y="528"/>
                <a:ext cx="384" cy="288"/>
              </a:xfrm>
              <a:prstGeom prst="rect">
                <a:avLst/>
              </a:prstGeom>
              <a:noFill/>
              <a:ln w="9525">
                <a:noFill/>
                <a:miter lim="800000"/>
                <a:headEnd/>
                <a:tailEnd/>
              </a:ln>
            </p:spPr>
            <p:txBody>
              <a:bodyPr>
                <a:spAutoFit/>
              </a:bodyPr>
              <a:lstStyle/>
              <a:p>
                <a:r>
                  <a:rPr lang="en-US" altLang="es-PE" sz="2400">
                    <a:solidFill>
                      <a:srgbClr val="000066"/>
                    </a:solidFill>
                    <a:latin typeface="Arial Black" pitchFamily="34" charset="0"/>
                    <a:cs typeface="Times New Roman" pitchFamily="18" charset="0"/>
                  </a:rPr>
                  <a:t>♂</a:t>
                </a:r>
                <a:endParaRPr lang="en-US" altLang="es-PE" sz="2400">
                  <a:solidFill>
                    <a:srgbClr val="000066"/>
                  </a:solidFill>
                  <a:latin typeface="Arial Black" pitchFamily="34" charset="0"/>
                </a:endParaRPr>
              </a:p>
            </p:txBody>
          </p:sp>
          <p:sp>
            <p:nvSpPr>
              <p:cNvPr id="14355" name="Rectangle 99"/>
              <p:cNvSpPr>
                <a:spLocks noChangeArrowheads="1"/>
              </p:cNvSpPr>
              <p:nvPr/>
            </p:nvSpPr>
            <p:spPr bwMode="auto">
              <a:xfrm>
                <a:off x="5376" y="1296"/>
                <a:ext cx="336" cy="288"/>
              </a:xfrm>
              <a:prstGeom prst="rect">
                <a:avLst/>
              </a:prstGeom>
              <a:noFill/>
              <a:ln w="9525">
                <a:noFill/>
                <a:miter lim="800000"/>
                <a:headEnd/>
                <a:tailEnd/>
              </a:ln>
            </p:spPr>
            <p:txBody>
              <a:bodyPr>
                <a:spAutoFit/>
              </a:bodyPr>
              <a:lstStyle/>
              <a:p>
                <a:r>
                  <a:rPr lang="en-US" altLang="es-PE" sz="2400">
                    <a:solidFill>
                      <a:srgbClr val="000066"/>
                    </a:solidFill>
                    <a:latin typeface="Times New Roman" pitchFamily="18" charset="0"/>
                    <a:cs typeface="Times New Roman" pitchFamily="18" charset="0"/>
                  </a:rPr>
                  <a:t>♀</a:t>
                </a:r>
                <a:r>
                  <a:rPr lang="en-US" altLang="es-PE" sz="2400" baseline="-25000">
                    <a:solidFill>
                      <a:srgbClr val="000066"/>
                    </a:solidFill>
                    <a:latin typeface="Times New Roman" pitchFamily="18" charset="0"/>
                    <a:cs typeface="Times New Roman" pitchFamily="18" charset="0"/>
                  </a:rPr>
                  <a:t>s</a:t>
                </a:r>
                <a:endParaRPr lang="en-US" altLang="es-PE" sz="2400" baseline="-25000">
                  <a:solidFill>
                    <a:srgbClr val="000066"/>
                  </a:solidFill>
                  <a:latin typeface="Times New Roman" pitchFamily="18" charset="0"/>
                </a:endParaRPr>
              </a:p>
            </p:txBody>
          </p:sp>
        </p:grpSp>
      </p:grpSp>
      <p:sp>
        <p:nvSpPr>
          <p:cNvPr id="14351" name="Text Box 100"/>
          <p:cNvSpPr txBox="1">
            <a:spLocks noChangeArrowheads="1"/>
          </p:cNvSpPr>
          <p:nvPr/>
        </p:nvSpPr>
        <p:spPr bwMode="auto">
          <a:xfrm>
            <a:off x="1908175" y="242888"/>
            <a:ext cx="5041900" cy="457200"/>
          </a:xfrm>
          <a:prstGeom prst="rect">
            <a:avLst/>
          </a:prstGeom>
          <a:noFill/>
          <a:ln w="9525" algn="ctr">
            <a:noFill/>
            <a:miter lim="800000"/>
            <a:headEnd/>
            <a:tailEnd/>
          </a:ln>
        </p:spPr>
        <p:txBody>
          <a:bodyPr wrap="none">
            <a:spAutoFit/>
          </a:bodyPr>
          <a:lstStyle/>
          <a:p>
            <a:r>
              <a:rPr lang="en-US" altLang="es-PE" sz="2400">
                <a:solidFill>
                  <a:schemeClr val="bg1"/>
                </a:solidFill>
              </a:rPr>
              <a:t>MATING DESING NCD I (CYCLE 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heckerboard(across)">
                                      <p:cBhvr>
                                        <p:cTn id="7" dur="500"/>
                                        <p:tgtEl>
                                          <p:spTgt spid="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strips(downLeft)">
                                      <p:cBhvr>
                                        <p:cTn id="12" dur="3000"/>
                                        <p:tgtEl>
                                          <p:spTgt spid="2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60510"/>
                                        </p:tgtEl>
                                        <p:attrNameLst>
                                          <p:attrName>style.visibility</p:attrName>
                                        </p:attrNameLst>
                                      </p:cBhvr>
                                      <p:to>
                                        <p:strVal val="visible"/>
                                      </p:to>
                                    </p:set>
                                    <p:animEffect transition="in" filter="checkerboard(across)">
                                      <p:cBhvr>
                                        <p:cTn id="17" dur="1000"/>
                                        <p:tgtEl>
                                          <p:spTgt spid="605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edge">
                                      <p:cBhvr>
                                        <p:cTn id="22" dur="1000"/>
                                        <p:tgtEl>
                                          <p:spTgt spid="12"/>
                                        </p:tgtEl>
                                      </p:cBhvr>
                                    </p:animEffect>
                                  </p:childTnLst>
                                </p:cTn>
                              </p:par>
                            </p:childTnLst>
                          </p:cTn>
                        </p:par>
                        <p:par>
                          <p:cTn id="23" fill="hold" nodeType="afterGroup">
                            <p:stCondLst>
                              <p:cond delay="1000"/>
                            </p:stCondLst>
                            <p:childTnLst>
                              <p:par>
                                <p:cTn id="24" presetID="20" presetClass="entr" presetSubtype="0"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edge">
                                      <p:cBhvr>
                                        <p:cTn id="26" dur="1000"/>
                                        <p:tgtEl>
                                          <p:spTgt spid="10"/>
                                        </p:tgtEl>
                                      </p:cBhvr>
                                    </p:animEffect>
                                  </p:childTnLst>
                                </p:cTn>
                              </p:par>
                            </p:childTnLst>
                          </p:cTn>
                        </p:par>
                        <p:par>
                          <p:cTn id="27" fill="hold" nodeType="afterGroup">
                            <p:stCondLst>
                              <p:cond delay="2000"/>
                            </p:stCondLst>
                            <p:childTnLst>
                              <p:par>
                                <p:cTn id="28" presetID="20" presetClass="entr" presetSubtype="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edge">
                                      <p:cBhvr>
                                        <p:cTn id="30" dur="1000"/>
                                        <p:tgtEl>
                                          <p:spTgt spid="8"/>
                                        </p:tgtEl>
                                      </p:cBhvr>
                                    </p:animEffect>
                                  </p:childTnLst>
                                </p:cTn>
                              </p:par>
                            </p:childTnLst>
                          </p:cTn>
                        </p:par>
                        <p:par>
                          <p:cTn id="31" fill="hold" nodeType="afterGroup">
                            <p:stCondLst>
                              <p:cond delay="3000"/>
                            </p:stCondLst>
                            <p:childTnLst>
                              <p:par>
                                <p:cTn id="32" presetID="20" presetClass="entr" presetSubtype="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edge">
                                      <p:cBhvr>
                                        <p:cTn id="34" dur="1000"/>
                                        <p:tgtEl>
                                          <p:spTgt spid="6"/>
                                        </p:tgtEl>
                                      </p:cBhvr>
                                    </p:animEffect>
                                  </p:childTnLst>
                                </p:cTn>
                              </p:par>
                            </p:childTnLst>
                          </p:cTn>
                        </p:par>
                        <p:par>
                          <p:cTn id="35" fill="hold" nodeType="afterGroup">
                            <p:stCondLst>
                              <p:cond delay="4000"/>
                            </p:stCondLst>
                            <p:childTnLst>
                              <p:par>
                                <p:cTn id="36" presetID="20" presetClass="entr" presetSubtype="0"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wedge">
                                      <p:cBhvr>
                                        <p:cTn id="38" dur="1000"/>
                                        <p:tgtEl>
                                          <p:spTgt spid="2"/>
                                        </p:tgtEl>
                                      </p:cBhvr>
                                    </p:animEffect>
                                  </p:childTnLst>
                                </p:cTn>
                              </p:par>
                            </p:childTnLst>
                          </p:cTn>
                        </p:par>
                        <p:par>
                          <p:cTn id="39" fill="hold" nodeType="afterGroup">
                            <p:stCondLst>
                              <p:cond delay="5000"/>
                            </p:stCondLst>
                            <p:childTnLst>
                              <p:par>
                                <p:cTn id="40" presetID="20" presetClass="entr" presetSubtype="0" fill="hold" nodeType="after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edge">
                                      <p:cBhvr>
                                        <p:cTn id="42" dur="1000"/>
                                        <p:tgtEl>
                                          <p:spTgt spid="4"/>
                                        </p:tgtEl>
                                      </p:cBhvr>
                                    </p:animEffect>
                                  </p:childTnLst>
                                </p:cTn>
                              </p:par>
                            </p:childTnLst>
                          </p:cTn>
                        </p:par>
                        <p:par>
                          <p:cTn id="43" fill="hold" nodeType="afterGroup">
                            <p:stCondLst>
                              <p:cond delay="6000"/>
                            </p:stCondLst>
                            <p:childTnLst>
                              <p:par>
                                <p:cTn id="44" presetID="20" presetClass="entr" presetSubtype="0"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edge">
                                      <p:cBhvr>
                                        <p:cTn id="46" dur="1000"/>
                                        <p:tgtEl>
                                          <p:spTgt spid="14"/>
                                        </p:tgtEl>
                                      </p:cBhvr>
                                    </p:animEffect>
                                  </p:childTnLst>
                                </p:cTn>
                              </p:par>
                            </p:childTnLst>
                          </p:cTn>
                        </p:par>
                        <p:par>
                          <p:cTn id="47" fill="hold" nodeType="afterGroup">
                            <p:stCondLst>
                              <p:cond delay="7000"/>
                            </p:stCondLst>
                            <p:childTnLst>
                              <p:par>
                                <p:cTn id="48" presetID="20" presetClass="entr" presetSubtype="0" fill="hold"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edge">
                                      <p:cBhvr>
                                        <p:cTn id="50"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2"/>
          <p:cNvGraphicFramePr>
            <a:graphicFrameLocks noChangeAspect="1"/>
          </p:cNvGraphicFramePr>
          <p:nvPr/>
        </p:nvGraphicFramePr>
        <p:xfrm>
          <a:off x="0" y="1600200"/>
          <a:ext cx="8458200" cy="5257800"/>
        </p:xfrm>
        <a:graphic>
          <a:graphicData uri="http://schemas.openxmlformats.org/presentationml/2006/ole">
            <p:oleObj spid="_x0000_s4098" name="Chart" r:id="rId4" imgW="4552923" imgH="2657569" progId="Excel.Sheet.8">
              <p:embed/>
            </p:oleObj>
          </a:graphicData>
        </a:graphic>
      </p:graphicFrame>
      <p:sp>
        <p:nvSpPr>
          <p:cNvPr id="17411" name="Text Box 6"/>
          <p:cNvSpPr txBox="1">
            <a:spLocks noChangeArrowheads="1"/>
          </p:cNvSpPr>
          <p:nvPr/>
        </p:nvSpPr>
        <p:spPr bwMode="auto">
          <a:xfrm>
            <a:off x="0" y="349250"/>
            <a:ext cx="9144000" cy="1066800"/>
          </a:xfrm>
          <a:prstGeom prst="rect">
            <a:avLst/>
          </a:prstGeom>
          <a:solidFill>
            <a:srgbClr val="FFFF99"/>
          </a:solidFill>
          <a:ln w="9525" algn="ctr">
            <a:noFill/>
            <a:miter lim="800000"/>
            <a:headEnd/>
            <a:tailEnd/>
          </a:ln>
        </p:spPr>
        <p:txBody>
          <a:bodyPr>
            <a:spAutoFit/>
          </a:bodyPr>
          <a:lstStyle/>
          <a:p>
            <a:pPr fontAlgn="auto">
              <a:spcBef>
                <a:spcPts val="0"/>
              </a:spcBef>
              <a:spcAft>
                <a:spcPts val="0"/>
              </a:spcAft>
              <a:defRPr/>
            </a:pPr>
            <a:r>
              <a:rPr lang="en-US" sz="3200">
                <a:solidFill>
                  <a:srgbClr val="800000"/>
                </a:solidFill>
                <a:effectLst>
                  <a:outerShdw blurRad="38100" dist="38100" dir="2700000" algn="tl">
                    <a:srgbClr val="000000"/>
                  </a:outerShdw>
                </a:effectLst>
                <a:cs typeface="+mn-cs"/>
              </a:rPr>
              <a:t>Ranges of Fe in potatoes and  projected advance by selection</a:t>
            </a:r>
          </a:p>
        </p:txBody>
      </p:sp>
      <p:pic>
        <p:nvPicPr>
          <p:cNvPr id="17413" name="Picture 5" descr="magic%20johnson"/>
          <p:cNvPicPr>
            <a:picLocks noChangeAspect="1" noChangeArrowheads="1"/>
          </p:cNvPicPr>
          <p:nvPr/>
        </p:nvPicPr>
        <p:blipFill>
          <a:blip r:embed="rId5" cstate="print"/>
          <a:srcRect l="47002" r="13249"/>
          <a:stretch>
            <a:fillRect/>
          </a:stretch>
        </p:blipFill>
        <p:spPr bwMode="auto">
          <a:xfrm>
            <a:off x="8229600" y="1676400"/>
            <a:ext cx="914400" cy="5029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7413"/>
                                        </p:tgtEl>
                                        <p:attrNameLst>
                                          <p:attrName>style.visibility</p:attrName>
                                        </p:attrNameLst>
                                      </p:cBhvr>
                                      <p:to>
                                        <p:strVal val="visible"/>
                                      </p:to>
                                    </p:set>
                                    <p:animEffect transition="in" filter="dissolve">
                                      <p:cBhvr>
                                        <p:cTn id="7" dur="2000"/>
                                        <p:tgtEl>
                                          <p:spTgt spid="17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2" descr="Fe female 19-50"/>
          <p:cNvPicPr>
            <a:picLocks noChangeAspect="1" noChangeArrowheads="1"/>
          </p:cNvPicPr>
          <p:nvPr/>
        </p:nvPicPr>
        <p:blipFill>
          <a:blip r:embed="rId3" cstate="print"/>
          <a:srcRect/>
          <a:stretch>
            <a:fillRect/>
          </a:stretch>
        </p:blipFill>
        <p:spPr bwMode="auto">
          <a:xfrm>
            <a:off x="838200" y="1066800"/>
            <a:ext cx="6096000" cy="5655325"/>
          </a:xfrm>
          <a:prstGeom prst="rect">
            <a:avLst/>
          </a:prstGeom>
          <a:noFill/>
        </p:spPr>
      </p:pic>
      <p:sp>
        <p:nvSpPr>
          <p:cNvPr id="179203" name="Text Box 3"/>
          <p:cNvSpPr txBox="1">
            <a:spLocks noChangeArrowheads="1"/>
          </p:cNvSpPr>
          <p:nvPr/>
        </p:nvSpPr>
        <p:spPr bwMode="auto">
          <a:xfrm>
            <a:off x="381000" y="188913"/>
            <a:ext cx="8382000" cy="1754326"/>
          </a:xfrm>
          <a:prstGeom prst="rect">
            <a:avLst/>
          </a:prstGeom>
          <a:noFill/>
          <a:ln w="9525">
            <a:noFill/>
            <a:miter lim="800000"/>
            <a:headEnd/>
            <a:tailEnd/>
          </a:ln>
          <a:effectLst/>
        </p:spPr>
        <p:txBody>
          <a:bodyPr wrap="square">
            <a:spAutoFit/>
          </a:bodyPr>
          <a:lstStyle/>
          <a:p>
            <a:pPr algn="ctr"/>
            <a:r>
              <a:rPr lang="es-ES" sz="3600" b="1" dirty="0" smtClean="0">
                <a:latin typeface="+mn-lt"/>
              </a:rPr>
              <a:t>Impacto de la biofortificación en la satisfacción de los requerimientos nutricionales de Fe</a:t>
            </a:r>
            <a:endParaRPr lang="es-ES" sz="3600" b="1" dirty="0">
              <a:latin typeface="+mn-lt"/>
            </a:endParaRPr>
          </a:p>
        </p:txBody>
      </p:sp>
      <p:sp>
        <p:nvSpPr>
          <p:cNvPr id="2" name="TextBox 1"/>
          <p:cNvSpPr txBox="1"/>
          <p:nvPr/>
        </p:nvSpPr>
        <p:spPr>
          <a:xfrm>
            <a:off x="6629400" y="1981200"/>
            <a:ext cx="2286000" cy="3046988"/>
          </a:xfrm>
          <a:prstGeom prst="rect">
            <a:avLst/>
          </a:prstGeom>
          <a:noFill/>
        </p:spPr>
        <p:txBody>
          <a:bodyPr wrap="square" rtlCol="0">
            <a:spAutoFit/>
          </a:bodyPr>
          <a:lstStyle/>
          <a:p>
            <a:r>
              <a:rPr lang="es-PE" sz="2400" dirty="0">
                <a:latin typeface="+mn-lt"/>
              </a:rPr>
              <a:t>Contribución de la papa a los EAR (requerimientos promedio estimados) de Fe para mujeres entre 19 y 50 </a:t>
            </a:r>
            <a:r>
              <a:rPr lang="es-PE" sz="2400" dirty="0" smtClean="0">
                <a:latin typeface="+mn-lt"/>
              </a:rPr>
              <a:t>años.</a:t>
            </a:r>
            <a:endParaRPr lang="en-US" sz="2400" dirty="0">
              <a:latin typeface="+mn-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Picture 2" descr="Zn female 19-50"/>
          <p:cNvPicPr>
            <a:picLocks noChangeAspect="1" noChangeArrowheads="1"/>
          </p:cNvPicPr>
          <p:nvPr/>
        </p:nvPicPr>
        <p:blipFill>
          <a:blip r:embed="rId3" cstate="print"/>
          <a:srcRect/>
          <a:stretch>
            <a:fillRect/>
          </a:stretch>
        </p:blipFill>
        <p:spPr bwMode="auto">
          <a:xfrm>
            <a:off x="1219200" y="1143000"/>
            <a:ext cx="5715000" cy="5715000"/>
          </a:xfrm>
          <a:prstGeom prst="rect">
            <a:avLst/>
          </a:prstGeom>
          <a:noFill/>
        </p:spPr>
      </p:pic>
      <p:sp>
        <p:nvSpPr>
          <p:cNvPr id="180227" name="Text Box 3"/>
          <p:cNvSpPr txBox="1">
            <a:spLocks noChangeArrowheads="1"/>
          </p:cNvSpPr>
          <p:nvPr/>
        </p:nvSpPr>
        <p:spPr bwMode="auto">
          <a:xfrm>
            <a:off x="381000" y="188913"/>
            <a:ext cx="8305800" cy="1754326"/>
          </a:xfrm>
          <a:prstGeom prst="rect">
            <a:avLst/>
          </a:prstGeom>
          <a:noFill/>
          <a:ln w="9525">
            <a:noFill/>
            <a:miter lim="800000"/>
            <a:headEnd/>
            <a:tailEnd/>
          </a:ln>
          <a:effectLst/>
        </p:spPr>
        <p:txBody>
          <a:bodyPr wrap="square">
            <a:spAutoFit/>
          </a:bodyPr>
          <a:lstStyle/>
          <a:p>
            <a:pPr algn="ctr"/>
            <a:r>
              <a:rPr lang="es-ES" sz="3600" b="1" dirty="0">
                <a:latin typeface="+mn-lt"/>
              </a:rPr>
              <a:t>Impacto de la biofortificación en la satisfacción de los requerimientos nutricionales de </a:t>
            </a:r>
            <a:r>
              <a:rPr lang="es-ES" sz="3600" b="1" dirty="0" smtClean="0">
                <a:latin typeface="+mn-lt"/>
              </a:rPr>
              <a:t>Zn</a:t>
            </a:r>
            <a:endParaRPr lang="es-ES" sz="3600" b="1" dirty="0">
              <a:latin typeface="+mn-lt"/>
            </a:endParaRPr>
          </a:p>
        </p:txBody>
      </p:sp>
      <p:sp>
        <p:nvSpPr>
          <p:cNvPr id="4" name="TextBox 3"/>
          <p:cNvSpPr txBox="1"/>
          <p:nvPr/>
        </p:nvSpPr>
        <p:spPr>
          <a:xfrm>
            <a:off x="6629400" y="2134612"/>
            <a:ext cx="2286000" cy="3046988"/>
          </a:xfrm>
          <a:prstGeom prst="rect">
            <a:avLst/>
          </a:prstGeom>
          <a:noFill/>
        </p:spPr>
        <p:txBody>
          <a:bodyPr wrap="square" rtlCol="0">
            <a:spAutoFit/>
          </a:bodyPr>
          <a:lstStyle/>
          <a:p>
            <a:r>
              <a:rPr lang="es-PE" sz="2400" dirty="0">
                <a:latin typeface="+mn-lt"/>
              </a:rPr>
              <a:t>Contribución de la papa a los EAR (requerimientos promedio estimados) de </a:t>
            </a:r>
            <a:r>
              <a:rPr lang="es-PE" sz="2400" dirty="0" smtClean="0">
                <a:latin typeface="+mn-lt"/>
              </a:rPr>
              <a:t>Zn </a:t>
            </a:r>
            <a:r>
              <a:rPr lang="es-PE" sz="2400" dirty="0">
                <a:latin typeface="+mn-lt"/>
              </a:rPr>
              <a:t>para mujeres entre 19 y 50 </a:t>
            </a:r>
            <a:r>
              <a:rPr lang="es-PE" sz="2400" dirty="0" smtClean="0">
                <a:latin typeface="+mn-lt"/>
              </a:rPr>
              <a:t>años.</a:t>
            </a:r>
            <a:endParaRPr lang="en-US" sz="2400" dirty="0">
              <a:latin typeface="+mn-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Título"/>
          <p:cNvSpPr>
            <a:spLocks noGrp="1"/>
          </p:cNvSpPr>
          <p:nvPr>
            <p:ph type="title"/>
          </p:nvPr>
        </p:nvSpPr>
        <p:spPr/>
        <p:txBody>
          <a:bodyPr/>
          <a:lstStyle/>
          <a:p>
            <a:pPr eaLnBrk="1" hangingPunct="1"/>
            <a:r>
              <a:rPr lang="es-PE" altLang="es-PE" sz="3600" smtClean="0"/>
              <a:t>Recomendaciones de Fe y Zn según edad y biodisponibilidad(mg) </a:t>
            </a:r>
          </a:p>
        </p:txBody>
      </p:sp>
      <p:graphicFrame>
        <p:nvGraphicFramePr>
          <p:cNvPr id="4" name="3 Marcador de contenido"/>
          <p:cNvGraphicFramePr>
            <a:graphicFrameLocks noGrp="1"/>
          </p:cNvGraphicFramePr>
          <p:nvPr>
            <p:ph idx="1"/>
          </p:nvPr>
        </p:nvGraphicFramePr>
        <p:xfrm>
          <a:off x="457200" y="1600200"/>
          <a:ext cx="8229600" cy="2026454"/>
        </p:xfrm>
        <a:graphic>
          <a:graphicData uri="http://schemas.openxmlformats.org/drawingml/2006/table">
            <a:tbl>
              <a:tblPr firstRow="1" bandRow="1">
                <a:tableStyleId>{5C22544A-7EE6-4342-B048-85BDC9FD1C3A}</a:tableStyleId>
              </a:tblPr>
              <a:tblGrid>
                <a:gridCol w="1882552"/>
                <a:gridCol w="1080120"/>
                <a:gridCol w="1152128"/>
                <a:gridCol w="1872208"/>
                <a:gridCol w="1080120"/>
                <a:gridCol w="1162472"/>
              </a:tblGrid>
              <a:tr h="914339">
                <a:tc>
                  <a:txBody>
                    <a:bodyPr/>
                    <a:lstStyle/>
                    <a:p>
                      <a:r>
                        <a:rPr lang="es-PE" sz="1800" dirty="0" err="1" smtClean="0"/>
                        <a:t>Biodisponibilidad</a:t>
                      </a:r>
                      <a:r>
                        <a:rPr lang="es-PE" sz="1800" dirty="0" smtClean="0"/>
                        <a:t>  Fe </a:t>
                      </a:r>
                      <a:endParaRPr lang="es-PE" sz="1800" dirty="0"/>
                    </a:p>
                  </a:txBody>
                  <a:tcPr marT="45703" marB="45703"/>
                </a:tc>
                <a:tc>
                  <a:txBody>
                    <a:bodyPr/>
                    <a:lstStyle/>
                    <a:p>
                      <a:r>
                        <a:rPr lang="es-PE" sz="1800" dirty="0" smtClean="0"/>
                        <a:t>Niños</a:t>
                      </a:r>
                      <a:r>
                        <a:rPr lang="es-PE" sz="1800" baseline="0" dirty="0" smtClean="0"/>
                        <a:t>  (mg)</a:t>
                      </a:r>
                      <a:endParaRPr lang="es-PE" sz="1800" dirty="0"/>
                    </a:p>
                  </a:txBody>
                  <a:tcPr marT="45703" marB="45703"/>
                </a:tc>
                <a:tc>
                  <a:txBody>
                    <a:bodyPr/>
                    <a:lstStyle/>
                    <a:p>
                      <a:r>
                        <a:rPr lang="es-PE" sz="1800" dirty="0" smtClean="0"/>
                        <a:t>Mujeres (mg)</a:t>
                      </a:r>
                      <a:endParaRPr lang="es-PE" sz="1800" dirty="0"/>
                    </a:p>
                  </a:txBody>
                  <a:tcPr marT="45703" marB="4570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sz="1800" dirty="0" err="1" smtClean="0"/>
                        <a:t>Biodisponibilidad</a:t>
                      </a:r>
                      <a:r>
                        <a:rPr lang="es-PE" sz="1800" dirty="0" smtClean="0"/>
                        <a:t>  Zn </a:t>
                      </a:r>
                    </a:p>
                    <a:p>
                      <a:endParaRPr lang="es-PE" sz="1800" dirty="0"/>
                    </a:p>
                  </a:txBody>
                  <a:tcPr marT="45703" marB="4570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sz="1800" dirty="0" smtClean="0"/>
                        <a:t>Niños</a:t>
                      </a:r>
                      <a:r>
                        <a:rPr lang="es-PE" sz="1800" baseline="0" dirty="0" smtClean="0"/>
                        <a:t>  (mg)</a:t>
                      </a:r>
                      <a:endParaRPr lang="es-PE" sz="1800" dirty="0" smtClean="0"/>
                    </a:p>
                    <a:p>
                      <a:endParaRPr lang="es-PE" sz="1800" dirty="0"/>
                    </a:p>
                  </a:txBody>
                  <a:tcPr marT="45703" marB="4570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sz="1800" dirty="0" smtClean="0"/>
                        <a:t>Mujeres (mg)</a:t>
                      </a:r>
                    </a:p>
                    <a:p>
                      <a:endParaRPr lang="es-PE" sz="1800" dirty="0"/>
                    </a:p>
                  </a:txBody>
                  <a:tcPr marT="45703" marB="45703"/>
                </a:tc>
              </a:tr>
              <a:tr h="370696">
                <a:tc>
                  <a:txBody>
                    <a:bodyPr/>
                    <a:lstStyle/>
                    <a:p>
                      <a:r>
                        <a:rPr lang="es-PE" sz="1800" dirty="0" smtClean="0"/>
                        <a:t>Muy baja  (5%)</a:t>
                      </a:r>
                      <a:endParaRPr lang="es-PE" sz="1800" dirty="0"/>
                    </a:p>
                  </a:txBody>
                  <a:tcPr marT="45703" marB="45703"/>
                </a:tc>
                <a:tc>
                  <a:txBody>
                    <a:bodyPr/>
                    <a:lstStyle/>
                    <a:p>
                      <a:r>
                        <a:rPr lang="es-PE" sz="1800" dirty="0" smtClean="0"/>
                        <a:t>15</a:t>
                      </a:r>
                      <a:endParaRPr lang="es-PE" sz="1800" dirty="0"/>
                    </a:p>
                  </a:txBody>
                  <a:tcPr marT="45703" marB="45703"/>
                </a:tc>
                <a:tc>
                  <a:txBody>
                    <a:bodyPr/>
                    <a:lstStyle/>
                    <a:p>
                      <a:r>
                        <a:rPr lang="es-PE" sz="1800" dirty="0" smtClean="0"/>
                        <a:t>58.8</a:t>
                      </a:r>
                      <a:endParaRPr lang="es-PE" sz="1800" dirty="0"/>
                    </a:p>
                  </a:txBody>
                  <a:tcPr marT="45703" marB="45703"/>
                </a:tc>
                <a:tc>
                  <a:txBody>
                    <a:bodyPr/>
                    <a:lstStyle/>
                    <a:p>
                      <a:r>
                        <a:rPr lang="es-PE" sz="1800" dirty="0" smtClean="0"/>
                        <a:t>Baja</a:t>
                      </a:r>
                      <a:r>
                        <a:rPr lang="es-PE" sz="1800" baseline="0" dirty="0" smtClean="0"/>
                        <a:t> (10-15%)</a:t>
                      </a:r>
                      <a:endParaRPr lang="es-PE" sz="1800" dirty="0"/>
                    </a:p>
                  </a:txBody>
                  <a:tcPr marT="45703" marB="45703"/>
                </a:tc>
                <a:tc>
                  <a:txBody>
                    <a:bodyPr/>
                    <a:lstStyle/>
                    <a:p>
                      <a:r>
                        <a:rPr lang="es-PE" sz="1800" dirty="0" smtClean="0"/>
                        <a:t>11.05</a:t>
                      </a:r>
                      <a:endParaRPr lang="es-PE" sz="1800" dirty="0"/>
                    </a:p>
                  </a:txBody>
                  <a:tcPr marT="45703" marB="45703"/>
                </a:tc>
                <a:tc>
                  <a:txBody>
                    <a:bodyPr/>
                    <a:lstStyle/>
                    <a:p>
                      <a:r>
                        <a:rPr lang="es-PE" sz="1800" dirty="0" smtClean="0"/>
                        <a:t>13.1</a:t>
                      </a:r>
                      <a:endParaRPr lang="es-PE" sz="1800" dirty="0"/>
                    </a:p>
                  </a:txBody>
                  <a:tcPr marT="45703" marB="45703"/>
                </a:tc>
              </a:tr>
              <a:tr h="370696">
                <a:tc>
                  <a:txBody>
                    <a:bodyPr/>
                    <a:lstStyle/>
                    <a:p>
                      <a:r>
                        <a:rPr lang="es-PE" sz="1800" dirty="0" smtClean="0"/>
                        <a:t>Baja   (10%)</a:t>
                      </a:r>
                      <a:endParaRPr lang="es-PE" sz="1800" dirty="0"/>
                    </a:p>
                  </a:txBody>
                  <a:tcPr marT="45703" marB="45703"/>
                </a:tc>
                <a:tc>
                  <a:txBody>
                    <a:bodyPr/>
                    <a:lstStyle/>
                    <a:p>
                      <a:r>
                        <a:rPr lang="es-PE" sz="1800" dirty="0" smtClean="0"/>
                        <a:t>7.5</a:t>
                      </a:r>
                      <a:endParaRPr lang="es-PE" sz="1800" dirty="0"/>
                    </a:p>
                  </a:txBody>
                  <a:tcPr marT="45703" marB="45703"/>
                </a:tc>
                <a:tc>
                  <a:txBody>
                    <a:bodyPr/>
                    <a:lstStyle/>
                    <a:p>
                      <a:r>
                        <a:rPr lang="es-PE" sz="1800" dirty="0" smtClean="0"/>
                        <a:t>29.4</a:t>
                      </a:r>
                      <a:endParaRPr lang="es-PE" sz="1800" dirty="0"/>
                    </a:p>
                  </a:txBody>
                  <a:tcPr marT="45703" marB="45703"/>
                </a:tc>
                <a:tc>
                  <a:txBody>
                    <a:bodyPr/>
                    <a:lstStyle/>
                    <a:p>
                      <a:r>
                        <a:rPr lang="es-PE" sz="1800" dirty="0" smtClean="0"/>
                        <a:t>Media (30-35%)</a:t>
                      </a:r>
                      <a:endParaRPr lang="es-PE" sz="1800" dirty="0"/>
                    </a:p>
                  </a:txBody>
                  <a:tcPr marT="45703" marB="45703"/>
                </a:tc>
                <a:tc>
                  <a:txBody>
                    <a:bodyPr/>
                    <a:lstStyle/>
                    <a:p>
                      <a:r>
                        <a:rPr lang="es-PE" sz="1800" dirty="0" smtClean="0"/>
                        <a:t>5.55</a:t>
                      </a:r>
                      <a:endParaRPr lang="es-PE" sz="1800" dirty="0"/>
                    </a:p>
                  </a:txBody>
                  <a:tcPr marT="45703" marB="45703"/>
                </a:tc>
                <a:tc>
                  <a:txBody>
                    <a:bodyPr/>
                    <a:lstStyle/>
                    <a:p>
                      <a:r>
                        <a:rPr lang="es-PE" sz="1800" dirty="0" smtClean="0"/>
                        <a:t>6.5</a:t>
                      </a:r>
                      <a:endParaRPr lang="es-PE" sz="1800" dirty="0"/>
                    </a:p>
                  </a:txBody>
                  <a:tcPr marT="45703" marB="45703"/>
                </a:tc>
              </a:tr>
              <a:tr h="370696">
                <a:tc>
                  <a:txBody>
                    <a:bodyPr/>
                    <a:lstStyle/>
                    <a:p>
                      <a:r>
                        <a:rPr lang="es-PE" sz="1800" dirty="0" smtClean="0"/>
                        <a:t>Media  (12%)</a:t>
                      </a:r>
                      <a:endParaRPr lang="es-PE" sz="1800" dirty="0"/>
                    </a:p>
                  </a:txBody>
                  <a:tcPr marT="45703" marB="45703"/>
                </a:tc>
                <a:tc>
                  <a:txBody>
                    <a:bodyPr/>
                    <a:lstStyle/>
                    <a:p>
                      <a:r>
                        <a:rPr lang="es-PE" sz="1800" dirty="0" smtClean="0"/>
                        <a:t>6.25</a:t>
                      </a:r>
                      <a:endParaRPr lang="es-PE" sz="1800" dirty="0"/>
                    </a:p>
                  </a:txBody>
                  <a:tcPr marT="45703" marB="45703"/>
                </a:tc>
                <a:tc>
                  <a:txBody>
                    <a:bodyPr/>
                    <a:lstStyle/>
                    <a:p>
                      <a:r>
                        <a:rPr lang="es-PE" sz="1800" dirty="0" smtClean="0"/>
                        <a:t>24.5</a:t>
                      </a:r>
                      <a:endParaRPr lang="es-PE" sz="1800" dirty="0"/>
                    </a:p>
                  </a:txBody>
                  <a:tcPr marT="45703" marB="45703"/>
                </a:tc>
                <a:tc>
                  <a:txBody>
                    <a:bodyPr/>
                    <a:lstStyle/>
                    <a:p>
                      <a:endParaRPr lang="es-PE" sz="1800" dirty="0"/>
                    </a:p>
                  </a:txBody>
                  <a:tcPr marT="45703" marB="45703"/>
                </a:tc>
                <a:tc>
                  <a:txBody>
                    <a:bodyPr/>
                    <a:lstStyle/>
                    <a:p>
                      <a:endParaRPr lang="es-PE" sz="1800" dirty="0"/>
                    </a:p>
                  </a:txBody>
                  <a:tcPr marT="45703" marB="45703"/>
                </a:tc>
                <a:tc>
                  <a:txBody>
                    <a:bodyPr/>
                    <a:lstStyle/>
                    <a:p>
                      <a:endParaRPr lang="es-PE" sz="1800" dirty="0"/>
                    </a:p>
                  </a:txBody>
                  <a:tcPr marT="45703" marB="45703"/>
                </a:tc>
              </a:tr>
            </a:tbl>
          </a:graphicData>
        </a:graphic>
      </p:graphicFrame>
      <p:pic>
        <p:nvPicPr>
          <p:cNvPr id="6" name="5 Imagen" descr="papas 792.jpg"/>
          <p:cNvPicPr>
            <a:picLocks noChangeAspect="1"/>
          </p:cNvPicPr>
          <p:nvPr/>
        </p:nvPicPr>
        <p:blipFill>
          <a:blip r:embed="rId2" cstate="print"/>
          <a:stretch>
            <a:fillRect/>
          </a:stretch>
        </p:blipFill>
        <p:spPr>
          <a:xfrm>
            <a:off x="611560" y="3789040"/>
            <a:ext cx="3240360" cy="2141476"/>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6 Grupo"/>
          <p:cNvGrpSpPr>
            <a:grpSpLocks/>
          </p:cNvGrpSpPr>
          <p:nvPr/>
        </p:nvGrpSpPr>
        <p:grpSpPr bwMode="auto">
          <a:xfrm>
            <a:off x="5862638" y="4497388"/>
            <a:ext cx="3276600" cy="2360612"/>
            <a:chOff x="5862637" y="4521200"/>
            <a:chExt cx="3276600" cy="2260600"/>
          </a:xfrm>
        </p:grpSpPr>
        <p:pic>
          <p:nvPicPr>
            <p:cNvPr id="15380" name="Picture 21" descr="walter07 - Harvest-HYO"/>
            <p:cNvPicPr>
              <a:picLocks noChangeAspect="1" noChangeArrowheads="1"/>
            </p:cNvPicPr>
            <p:nvPr/>
          </p:nvPicPr>
          <p:blipFill>
            <a:blip r:embed="rId3" cstate="print"/>
            <a:srcRect/>
            <a:stretch>
              <a:fillRect/>
            </a:stretch>
          </p:blipFill>
          <p:spPr bwMode="auto">
            <a:xfrm>
              <a:off x="5862637" y="4521200"/>
              <a:ext cx="3276600" cy="2260600"/>
            </a:xfrm>
            <a:prstGeom prst="rect">
              <a:avLst/>
            </a:prstGeom>
            <a:noFill/>
            <a:ln w="25400">
              <a:noFill/>
              <a:miter lim="800000"/>
              <a:headEnd/>
              <a:tailEnd/>
            </a:ln>
          </p:spPr>
        </p:pic>
        <p:sp>
          <p:nvSpPr>
            <p:cNvPr id="15381" name="Rectangle 22"/>
            <p:cNvSpPr>
              <a:spLocks noChangeArrowheads="1"/>
            </p:cNvSpPr>
            <p:nvPr/>
          </p:nvSpPr>
          <p:spPr bwMode="auto">
            <a:xfrm>
              <a:off x="7539037" y="6197025"/>
              <a:ext cx="1600200" cy="560000"/>
            </a:xfrm>
            <a:prstGeom prst="rect">
              <a:avLst/>
            </a:prstGeom>
            <a:solidFill>
              <a:schemeClr val="bg1"/>
            </a:solidFill>
            <a:ln w="9525">
              <a:noFill/>
              <a:miter lim="800000"/>
              <a:headEnd/>
              <a:tailEnd/>
            </a:ln>
          </p:spPr>
          <p:txBody>
            <a:bodyPr>
              <a:spAutoFit/>
            </a:bodyPr>
            <a:lstStyle/>
            <a:p>
              <a:r>
                <a:rPr lang="en-US" altLang="es-PE" sz="1600">
                  <a:latin typeface="Calibri" pitchFamily="34" charset="0"/>
                </a:rPr>
                <a:t>Huancayo </a:t>
              </a:r>
            </a:p>
            <a:p>
              <a:r>
                <a:rPr lang="en-US" altLang="es-PE" sz="1600">
                  <a:latin typeface="Calibri" pitchFamily="34" charset="0"/>
                </a:rPr>
                <a:t>3265 m.s.n.m</a:t>
              </a:r>
            </a:p>
          </p:txBody>
        </p:sp>
      </p:grpSp>
      <p:grpSp>
        <p:nvGrpSpPr>
          <p:cNvPr id="15363" name="7 Grupo"/>
          <p:cNvGrpSpPr>
            <a:grpSpLocks/>
          </p:cNvGrpSpPr>
          <p:nvPr/>
        </p:nvGrpSpPr>
        <p:grpSpPr bwMode="auto">
          <a:xfrm>
            <a:off x="3048000" y="1905000"/>
            <a:ext cx="3186113" cy="2368550"/>
            <a:chOff x="2514600" y="2528887"/>
            <a:chExt cx="3276601" cy="2195513"/>
          </a:xfrm>
        </p:grpSpPr>
        <p:pic>
          <p:nvPicPr>
            <p:cNvPr id="15378" name="1 Imagen" descr="D:\Evaluaciones tesis\FOTOS MES NOVIEMBRE\100_2171.jpg"/>
            <p:cNvPicPr>
              <a:picLocks noChangeAspect="1" noChangeArrowheads="1"/>
            </p:cNvPicPr>
            <p:nvPr/>
          </p:nvPicPr>
          <p:blipFill>
            <a:blip r:embed="rId4" cstate="print"/>
            <a:srcRect b="12546"/>
            <a:stretch>
              <a:fillRect/>
            </a:stretch>
          </p:blipFill>
          <p:spPr bwMode="auto">
            <a:xfrm>
              <a:off x="2514600" y="2528887"/>
              <a:ext cx="3276601" cy="2195513"/>
            </a:xfrm>
            <a:prstGeom prst="rect">
              <a:avLst/>
            </a:prstGeom>
            <a:noFill/>
            <a:ln w="9525">
              <a:noFill/>
              <a:miter lim="800000"/>
              <a:headEnd/>
              <a:tailEnd/>
            </a:ln>
          </p:spPr>
        </p:pic>
        <p:sp>
          <p:nvSpPr>
            <p:cNvPr id="15379" name="Text Box 8"/>
            <p:cNvSpPr txBox="1">
              <a:spLocks noChangeArrowheads="1"/>
            </p:cNvSpPr>
            <p:nvPr/>
          </p:nvSpPr>
          <p:spPr bwMode="auto">
            <a:xfrm>
              <a:off x="4210857" y="4182879"/>
              <a:ext cx="1567283" cy="538578"/>
            </a:xfrm>
            <a:prstGeom prst="rect">
              <a:avLst/>
            </a:prstGeom>
            <a:solidFill>
              <a:schemeClr val="bg1"/>
            </a:solidFill>
            <a:ln w="9525">
              <a:noFill/>
              <a:miter lim="800000"/>
              <a:headEnd/>
              <a:tailEnd/>
            </a:ln>
          </p:spPr>
          <p:txBody>
            <a:bodyPr>
              <a:spAutoFit/>
            </a:bodyPr>
            <a:lstStyle/>
            <a:p>
              <a:r>
                <a:rPr lang="en-US" altLang="es-PE" sz="1600">
                  <a:latin typeface="Calibri" pitchFamily="34" charset="0"/>
                </a:rPr>
                <a:t>Conayca</a:t>
              </a:r>
            </a:p>
            <a:p>
              <a:r>
                <a:rPr lang="en-US" altLang="es-PE" sz="1600">
                  <a:latin typeface="Calibri" pitchFamily="34" charset="0"/>
                </a:rPr>
                <a:t>4178 m.s.n.m</a:t>
              </a:r>
            </a:p>
          </p:txBody>
        </p:sp>
      </p:grpSp>
      <p:grpSp>
        <p:nvGrpSpPr>
          <p:cNvPr id="15364" name="2 Grupo"/>
          <p:cNvGrpSpPr>
            <a:grpSpLocks/>
          </p:cNvGrpSpPr>
          <p:nvPr/>
        </p:nvGrpSpPr>
        <p:grpSpPr bwMode="auto">
          <a:xfrm>
            <a:off x="0" y="1898650"/>
            <a:ext cx="3276600" cy="2368550"/>
            <a:chOff x="2476500" y="131941"/>
            <a:chExt cx="3276600" cy="2368550"/>
          </a:xfrm>
        </p:grpSpPr>
        <p:pic>
          <p:nvPicPr>
            <p:cNvPr id="15376" name="Picture 2" descr="C:\Users\TOSHIBA\Pictures\Clones nutricion\P1010047.JPG"/>
            <p:cNvPicPr>
              <a:picLocks noChangeAspect="1" noChangeArrowheads="1"/>
            </p:cNvPicPr>
            <p:nvPr/>
          </p:nvPicPr>
          <p:blipFill>
            <a:blip r:embed="rId5" cstate="print"/>
            <a:srcRect/>
            <a:stretch>
              <a:fillRect/>
            </a:stretch>
          </p:blipFill>
          <p:spPr bwMode="auto">
            <a:xfrm>
              <a:off x="2476500" y="131941"/>
              <a:ext cx="3270251" cy="2357636"/>
            </a:xfrm>
            <a:prstGeom prst="rect">
              <a:avLst/>
            </a:prstGeom>
            <a:noFill/>
            <a:ln w="9525">
              <a:noFill/>
              <a:miter lim="800000"/>
              <a:headEnd/>
              <a:tailEnd/>
            </a:ln>
          </p:spPr>
        </p:pic>
        <p:sp>
          <p:nvSpPr>
            <p:cNvPr id="15377" name="Text Box 8"/>
            <p:cNvSpPr txBox="1">
              <a:spLocks noChangeArrowheads="1"/>
            </p:cNvSpPr>
            <p:nvPr/>
          </p:nvSpPr>
          <p:spPr bwMode="auto">
            <a:xfrm>
              <a:off x="4229100" y="1915716"/>
              <a:ext cx="1524000" cy="584775"/>
            </a:xfrm>
            <a:prstGeom prst="rect">
              <a:avLst/>
            </a:prstGeom>
            <a:solidFill>
              <a:schemeClr val="bg1"/>
            </a:solidFill>
            <a:ln w="9525">
              <a:noFill/>
              <a:miter lim="800000"/>
              <a:headEnd/>
              <a:tailEnd/>
            </a:ln>
          </p:spPr>
          <p:txBody>
            <a:bodyPr>
              <a:spAutoFit/>
            </a:bodyPr>
            <a:lstStyle/>
            <a:p>
              <a:r>
                <a:rPr lang="en-US" altLang="es-PE" sz="1600">
                  <a:latin typeface="Calibri" pitchFamily="34" charset="0"/>
                </a:rPr>
                <a:t>Collpaccasa</a:t>
              </a:r>
            </a:p>
            <a:p>
              <a:r>
                <a:rPr lang="en-US" altLang="es-PE" sz="1600">
                  <a:latin typeface="Calibri" pitchFamily="34" charset="0"/>
                </a:rPr>
                <a:t>4067 m.s.n.m</a:t>
              </a:r>
            </a:p>
          </p:txBody>
        </p:sp>
      </p:grpSp>
      <p:grpSp>
        <p:nvGrpSpPr>
          <p:cNvPr id="15365" name="4 Grupo"/>
          <p:cNvGrpSpPr>
            <a:grpSpLocks/>
          </p:cNvGrpSpPr>
          <p:nvPr/>
        </p:nvGrpSpPr>
        <p:grpSpPr bwMode="auto">
          <a:xfrm>
            <a:off x="2957513" y="4449763"/>
            <a:ext cx="3276600" cy="2408237"/>
            <a:chOff x="5862637" y="2406200"/>
            <a:chExt cx="3281363" cy="2242000"/>
          </a:xfrm>
        </p:grpSpPr>
        <p:pic>
          <p:nvPicPr>
            <p:cNvPr id="15374" name="Imagen 16" descr="D:\Evaluaciones tesis\FOTOS MARZO\DSC02827.JPG"/>
            <p:cNvPicPr>
              <a:picLocks noChangeAspect="1" noChangeArrowheads="1"/>
            </p:cNvPicPr>
            <p:nvPr/>
          </p:nvPicPr>
          <p:blipFill>
            <a:blip r:embed="rId6" cstate="print"/>
            <a:srcRect/>
            <a:stretch>
              <a:fillRect/>
            </a:stretch>
          </p:blipFill>
          <p:spPr bwMode="auto">
            <a:xfrm>
              <a:off x="5862637" y="2406200"/>
              <a:ext cx="3281363" cy="2242000"/>
            </a:xfrm>
            <a:prstGeom prst="rect">
              <a:avLst/>
            </a:prstGeom>
            <a:noFill/>
            <a:ln w="9525">
              <a:noFill/>
              <a:miter lim="800000"/>
              <a:headEnd/>
              <a:tailEnd/>
            </a:ln>
          </p:spPr>
        </p:pic>
        <p:sp>
          <p:nvSpPr>
            <p:cNvPr id="15375" name="Text Box 8"/>
            <p:cNvSpPr txBox="1">
              <a:spLocks noChangeArrowheads="1"/>
            </p:cNvSpPr>
            <p:nvPr/>
          </p:nvSpPr>
          <p:spPr bwMode="auto">
            <a:xfrm>
              <a:off x="7478933" y="4063425"/>
              <a:ext cx="1640682" cy="544409"/>
            </a:xfrm>
            <a:prstGeom prst="rect">
              <a:avLst/>
            </a:prstGeom>
            <a:solidFill>
              <a:schemeClr val="bg1"/>
            </a:solidFill>
            <a:ln w="9525">
              <a:noFill/>
              <a:miter lim="800000"/>
              <a:headEnd/>
              <a:tailEnd/>
            </a:ln>
          </p:spPr>
          <p:txBody>
            <a:bodyPr>
              <a:spAutoFit/>
            </a:bodyPr>
            <a:lstStyle/>
            <a:p>
              <a:r>
                <a:rPr lang="en-US" altLang="es-PE" sz="1600">
                  <a:latin typeface="Calibri" pitchFamily="34" charset="0"/>
                </a:rPr>
                <a:t>Rangra</a:t>
              </a:r>
            </a:p>
            <a:p>
              <a:r>
                <a:rPr lang="en-US" altLang="es-PE" sz="1600">
                  <a:latin typeface="Calibri" pitchFamily="34" charset="0"/>
                </a:rPr>
                <a:t>3323 m.s.n.m</a:t>
              </a:r>
            </a:p>
          </p:txBody>
        </p:sp>
      </p:grpSp>
      <p:grpSp>
        <p:nvGrpSpPr>
          <p:cNvPr id="15366" name="1 Grupo"/>
          <p:cNvGrpSpPr>
            <a:grpSpLocks/>
          </p:cNvGrpSpPr>
          <p:nvPr/>
        </p:nvGrpSpPr>
        <p:grpSpPr bwMode="auto">
          <a:xfrm>
            <a:off x="6019800" y="1878013"/>
            <a:ext cx="3124200" cy="2389187"/>
            <a:chOff x="6019800" y="1878013"/>
            <a:chExt cx="3124200" cy="2389187"/>
          </a:xfrm>
        </p:grpSpPr>
        <p:pic>
          <p:nvPicPr>
            <p:cNvPr id="15372" name="9 Imagen"/>
            <p:cNvPicPr>
              <a:picLocks noChangeAspect="1"/>
            </p:cNvPicPr>
            <p:nvPr/>
          </p:nvPicPr>
          <p:blipFill>
            <a:blip r:embed="rId7" cstate="print"/>
            <a:srcRect/>
            <a:stretch>
              <a:fillRect/>
            </a:stretch>
          </p:blipFill>
          <p:spPr bwMode="auto">
            <a:xfrm>
              <a:off x="6019800" y="1878013"/>
              <a:ext cx="3111500" cy="2378075"/>
            </a:xfrm>
            <a:prstGeom prst="rect">
              <a:avLst/>
            </a:prstGeom>
            <a:noFill/>
            <a:ln w="9525">
              <a:noFill/>
              <a:miter lim="800000"/>
              <a:headEnd/>
              <a:tailEnd/>
            </a:ln>
          </p:spPr>
        </p:pic>
        <p:sp>
          <p:nvSpPr>
            <p:cNvPr id="15373" name="Text Box 8"/>
            <p:cNvSpPr txBox="1">
              <a:spLocks noChangeArrowheads="1"/>
            </p:cNvSpPr>
            <p:nvPr/>
          </p:nvSpPr>
          <p:spPr bwMode="auto">
            <a:xfrm>
              <a:off x="7686675" y="3678238"/>
              <a:ext cx="1457325" cy="588962"/>
            </a:xfrm>
            <a:prstGeom prst="rect">
              <a:avLst/>
            </a:prstGeom>
            <a:solidFill>
              <a:schemeClr val="bg1"/>
            </a:solidFill>
            <a:ln w="9525">
              <a:noFill/>
              <a:miter lim="800000"/>
              <a:headEnd/>
              <a:tailEnd/>
            </a:ln>
          </p:spPr>
          <p:txBody>
            <a:bodyPr>
              <a:spAutoFit/>
            </a:bodyPr>
            <a:lstStyle/>
            <a:p>
              <a:r>
                <a:rPr lang="en-US" altLang="es-PE" sz="1600">
                  <a:latin typeface="Calibri" pitchFamily="34" charset="0"/>
                </a:rPr>
                <a:t>Ccasapata </a:t>
              </a:r>
            </a:p>
            <a:p>
              <a:r>
                <a:rPr lang="en-US" altLang="es-PE" sz="1600">
                  <a:latin typeface="Calibri" pitchFamily="34" charset="0"/>
                </a:rPr>
                <a:t>3765 m.s.n.m</a:t>
              </a:r>
            </a:p>
          </p:txBody>
        </p:sp>
      </p:grpSp>
      <p:sp>
        <p:nvSpPr>
          <p:cNvPr id="15367" name="Text Box 27"/>
          <p:cNvSpPr txBox="1">
            <a:spLocks noChangeArrowheads="1"/>
          </p:cNvSpPr>
          <p:nvPr/>
        </p:nvSpPr>
        <p:spPr bwMode="auto">
          <a:xfrm>
            <a:off x="1905000" y="1295400"/>
            <a:ext cx="5634038" cy="457200"/>
          </a:xfrm>
          <a:prstGeom prst="rect">
            <a:avLst/>
          </a:prstGeom>
          <a:solidFill>
            <a:schemeClr val="bg1"/>
          </a:solidFill>
          <a:ln w="9525">
            <a:noFill/>
            <a:miter lim="800000"/>
            <a:headEnd/>
            <a:tailEnd/>
          </a:ln>
        </p:spPr>
        <p:txBody>
          <a:bodyPr>
            <a:spAutoFit/>
          </a:bodyPr>
          <a:lstStyle/>
          <a:p>
            <a:r>
              <a:rPr lang="en-US" altLang="es-PE" sz="2400" b="1">
                <a:solidFill>
                  <a:srgbClr val="990033"/>
                </a:solidFill>
                <a:latin typeface="Calibri" pitchFamily="34" charset="0"/>
              </a:rPr>
              <a:t>6 ambientes, DBCA, 3 repeticiones en Perú</a:t>
            </a:r>
          </a:p>
        </p:txBody>
      </p:sp>
      <p:grpSp>
        <p:nvGrpSpPr>
          <p:cNvPr id="15368" name="3 Grupo"/>
          <p:cNvGrpSpPr>
            <a:grpSpLocks/>
          </p:cNvGrpSpPr>
          <p:nvPr/>
        </p:nvGrpSpPr>
        <p:grpSpPr bwMode="auto">
          <a:xfrm>
            <a:off x="0" y="4418013"/>
            <a:ext cx="3281363" cy="2439987"/>
            <a:chOff x="5862637" y="-1588"/>
            <a:chExt cx="3281363" cy="2439988"/>
          </a:xfrm>
        </p:grpSpPr>
        <p:pic>
          <p:nvPicPr>
            <p:cNvPr id="15370" name="Picture 2" descr="C:\Users\TOSHIBA\Desktop\YANAPAI\Ensayos plastico-INNOMIP\I Capacitación-MIP 2011\DSCF1217.JPG"/>
            <p:cNvPicPr>
              <a:picLocks noChangeAspect="1" noChangeArrowheads="1"/>
            </p:cNvPicPr>
            <p:nvPr/>
          </p:nvPicPr>
          <p:blipFill>
            <a:blip r:embed="rId8" cstate="print"/>
            <a:srcRect/>
            <a:stretch>
              <a:fillRect/>
            </a:stretch>
          </p:blipFill>
          <p:spPr bwMode="auto">
            <a:xfrm>
              <a:off x="5862637" y="-1588"/>
              <a:ext cx="3276600" cy="2439988"/>
            </a:xfrm>
            <a:prstGeom prst="rect">
              <a:avLst/>
            </a:prstGeom>
            <a:noFill/>
            <a:ln w="9525">
              <a:noFill/>
              <a:miter lim="800000"/>
              <a:headEnd/>
              <a:tailEnd/>
            </a:ln>
          </p:spPr>
        </p:pic>
        <p:sp>
          <p:nvSpPr>
            <p:cNvPr id="15371" name="Text Box 6"/>
            <p:cNvSpPr txBox="1">
              <a:spLocks noChangeArrowheads="1"/>
            </p:cNvSpPr>
            <p:nvPr/>
          </p:nvSpPr>
          <p:spPr bwMode="auto">
            <a:xfrm>
              <a:off x="7503318" y="1853625"/>
              <a:ext cx="1640682" cy="584775"/>
            </a:xfrm>
            <a:prstGeom prst="rect">
              <a:avLst/>
            </a:prstGeom>
            <a:solidFill>
              <a:schemeClr val="bg1"/>
            </a:solidFill>
            <a:ln w="9525">
              <a:noFill/>
              <a:miter lim="800000"/>
              <a:headEnd/>
              <a:tailEnd/>
            </a:ln>
          </p:spPr>
          <p:txBody>
            <a:bodyPr>
              <a:spAutoFit/>
            </a:bodyPr>
            <a:lstStyle/>
            <a:p>
              <a:r>
                <a:rPr lang="en-US" altLang="es-PE" sz="1600">
                  <a:latin typeface="Calibri" pitchFamily="34" charset="0"/>
                </a:rPr>
                <a:t>Sotopampa 3754 m.s.n.m</a:t>
              </a:r>
            </a:p>
          </p:txBody>
        </p:sp>
      </p:grpSp>
      <p:sp>
        <p:nvSpPr>
          <p:cNvPr id="15369" name="23551 Rectángulo"/>
          <p:cNvSpPr>
            <a:spLocks noChangeArrowheads="1"/>
          </p:cNvSpPr>
          <p:nvPr/>
        </p:nvSpPr>
        <p:spPr bwMode="auto">
          <a:xfrm>
            <a:off x="382588" y="152400"/>
            <a:ext cx="8228012" cy="1200150"/>
          </a:xfrm>
          <a:prstGeom prst="rect">
            <a:avLst/>
          </a:prstGeom>
          <a:noFill/>
          <a:ln w="9525">
            <a:noFill/>
            <a:miter lim="800000"/>
            <a:headEnd/>
            <a:tailEnd/>
          </a:ln>
        </p:spPr>
        <p:txBody>
          <a:bodyPr>
            <a:spAutoFit/>
          </a:bodyPr>
          <a:lstStyle/>
          <a:p>
            <a:pPr algn="ctr"/>
            <a:r>
              <a:rPr lang="en-US" altLang="es-PE" sz="3600" b="1">
                <a:latin typeface="Calibri" pitchFamily="34" charset="0"/>
              </a:rPr>
              <a:t>Ensayos multi-ambientes (EMAs) para Evaluar la estabilidad y efectos de GxA</a:t>
            </a:r>
            <a:endParaRPr lang="es-CO" altLang="es-PE" sz="3600" b="1">
              <a:latin typeface="Calibri" pitchFamily="34"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Text Box 1026"/>
          <p:cNvSpPr txBox="1">
            <a:spLocks noChangeArrowheads="1"/>
          </p:cNvSpPr>
          <p:nvPr/>
        </p:nvSpPr>
        <p:spPr bwMode="auto">
          <a:xfrm>
            <a:off x="5943600" y="6324600"/>
            <a:ext cx="3200400" cy="274638"/>
          </a:xfrm>
          <a:prstGeom prst="rect">
            <a:avLst/>
          </a:prstGeom>
          <a:solidFill>
            <a:srgbClr val="99CC00"/>
          </a:solidFill>
          <a:ln w="9525">
            <a:noFill/>
            <a:miter lim="800000"/>
            <a:headEnd/>
            <a:tailEnd/>
          </a:ln>
        </p:spPr>
        <p:txBody>
          <a:bodyPr>
            <a:spAutoFit/>
          </a:bodyPr>
          <a:lstStyle/>
          <a:p>
            <a:pPr algn="l">
              <a:spcBef>
                <a:spcPct val="50000"/>
              </a:spcBef>
            </a:pPr>
            <a:r>
              <a:rPr lang="en-US" sz="1200">
                <a:solidFill>
                  <a:schemeClr val="tx1"/>
                </a:solidFill>
                <a:latin typeface="Arial" charset="0"/>
              </a:rPr>
              <a:t>Non Stable –values higher than  mean</a:t>
            </a:r>
          </a:p>
        </p:txBody>
      </p:sp>
      <p:sp>
        <p:nvSpPr>
          <p:cNvPr id="8198" name="Text Box 1027"/>
          <p:cNvSpPr txBox="1">
            <a:spLocks noChangeArrowheads="1"/>
          </p:cNvSpPr>
          <p:nvPr/>
        </p:nvSpPr>
        <p:spPr bwMode="auto">
          <a:xfrm>
            <a:off x="2590800" y="6324600"/>
            <a:ext cx="3200400" cy="274638"/>
          </a:xfrm>
          <a:prstGeom prst="rect">
            <a:avLst/>
          </a:prstGeom>
          <a:solidFill>
            <a:srgbClr val="FF9900"/>
          </a:solidFill>
          <a:ln w="9525">
            <a:noFill/>
            <a:miter lim="800000"/>
            <a:headEnd/>
            <a:tailEnd/>
          </a:ln>
        </p:spPr>
        <p:txBody>
          <a:bodyPr>
            <a:spAutoFit/>
          </a:bodyPr>
          <a:lstStyle/>
          <a:p>
            <a:pPr algn="l">
              <a:spcBef>
                <a:spcPct val="50000"/>
              </a:spcBef>
            </a:pPr>
            <a:r>
              <a:rPr lang="en-US" sz="1200">
                <a:solidFill>
                  <a:schemeClr val="tx1"/>
                </a:solidFill>
                <a:latin typeface="Arial" charset="0"/>
              </a:rPr>
              <a:t>Most Stable –  values higher than mean</a:t>
            </a:r>
          </a:p>
        </p:txBody>
      </p:sp>
      <p:sp>
        <p:nvSpPr>
          <p:cNvPr id="8199" name="Text Box 1028"/>
          <p:cNvSpPr txBox="1">
            <a:spLocks noChangeArrowheads="1"/>
          </p:cNvSpPr>
          <p:nvPr/>
        </p:nvSpPr>
        <p:spPr bwMode="auto">
          <a:xfrm>
            <a:off x="2590800" y="6583363"/>
            <a:ext cx="3200400" cy="274637"/>
          </a:xfrm>
          <a:prstGeom prst="rect">
            <a:avLst/>
          </a:prstGeom>
          <a:solidFill>
            <a:srgbClr val="FF9966"/>
          </a:solidFill>
          <a:ln w="9525">
            <a:noFill/>
            <a:miter lim="800000"/>
            <a:headEnd/>
            <a:tailEnd/>
          </a:ln>
        </p:spPr>
        <p:txBody>
          <a:bodyPr>
            <a:spAutoFit/>
          </a:bodyPr>
          <a:lstStyle/>
          <a:p>
            <a:pPr algn="l">
              <a:spcBef>
                <a:spcPct val="50000"/>
              </a:spcBef>
            </a:pPr>
            <a:r>
              <a:rPr lang="en-US" sz="1200">
                <a:solidFill>
                  <a:schemeClr val="tx1"/>
                </a:solidFill>
                <a:latin typeface="Arial" charset="0"/>
              </a:rPr>
              <a:t>Most Stable_  values lower than mean</a:t>
            </a:r>
          </a:p>
        </p:txBody>
      </p:sp>
      <p:sp>
        <p:nvSpPr>
          <p:cNvPr id="8200" name="Text Box 1029"/>
          <p:cNvSpPr txBox="1">
            <a:spLocks noChangeArrowheads="1"/>
          </p:cNvSpPr>
          <p:nvPr/>
        </p:nvSpPr>
        <p:spPr bwMode="auto">
          <a:xfrm>
            <a:off x="5943600" y="6583363"/>
            <a:ext cx="3200400" cy="274637"/>
          </a:xfrm>
          <a:prstGeom prst="rect">
            <a:avLst/>
          </a:prstGeom>
          <a:solidFill>
            <a:srgbClr val="CCFF99"/>
          </a:solidFill>
          <a:ln w="9525">
            <a:noFill/>
            <a:miter lim="800000"/>
            <a:headEnd/>
            <a:tailEnd/>
          </a:ln>
        </p:spPr>
        <p:txBody>
          <a:bodyPr>
            <a:spAutoFit/>
          </a:bodyPr>
          <a:lstStyle/>
          <a:p>
            <a:pPr algn="l">
              <a:spcBef>
                <a:spcPct val="50000"/>
              </a:spcBef>
            </a:pPr>
            <a:r>
              <a:rPr lang="en-US" sz="1200">
                <a:solidFill>
                  <a:schemeClr val="tx1"/>
                </a:solidFill>
                <a:latin typeface="Arial" charset="0"/>
              </a:rPr>
              <a:t>Non-stable_ values lower than mean</a:t>
            </a:r>
          </a:p>
        </p:txBody>
      </p:sp>
      <p:graphicFrame>
        <p:nvGraphicFramePr>
          <p:cNvPr id="394240" name="Object 1030"/>
          <p:cNvGraphicFramePr>
            <a:graphicFrameLocks noChangeAspect="1"/>
          </p:cNvGraphicFramePr>
          <p:nvPr/>
        </p:nvGraphicFramePr>
        <p:xfrm>
          <a:off x="5943600" y="1752600"/>
          <a:ext cx="2895600" cy="4038600"/>
        </p:xfrm>
        <a:graphic>
          <a:graphicData uri="http://schemas.openxmlformats.org/presentationml/2006/ole">
            <p:oleObj spid="_x0000_s46082" name="Worksheet" r:id="rId4" imgW="3557160" imgH="4365720" progId="Excel.Sheet.8">
              <p:embed/>
            </p:oleObj>
          </a:graphicData>
        </a:graphic>
      </p:graphicFrame>
      <p:sp>
        <p:nvSpPr>
          <p:cNvPr id="395271" name="Text Box 36"/>
          <p:cNvSpPr txBox="1">
            <a:spLocks noChangeArrowheads="1"/>
          </p:cNvSpPr>
          <p:nvPr/>
        </p:nvSpPr>
        <p:spPr bwMode="auto">
          <a:xfrm>
            <a:off x="0" y="198438"/>
            <a:ext cx="9144000" cy="944562"/>
          </a:xfrm>
          <a:prstGeom prst="rect">
            <a:avLst/>
          </a:prstGeom>
          <a:solidFill>
            <a:srgbClr val="FFFF00">
              <a:alpha val="94000"/>
            </a:srgbClr>
          </a:solidFill>
          <a:ln w="9525" algn="ctr">
            <a:noFill/>
            <a:miter lim="800000"/>
            <a:headEnd/>
            <a:tailEnd/>
          </a:ln>
        </p:spPr>
        <p:txBody>
          <a:bodyPr>
            <a:spAutoFit/>
          </a:bodyPr>
          <a:lstStyle/>
          <a:p>
            <a:endParaRPr lang="en-US" sz="2400">
              <a:solidFill>
                <a:srgbClr val="800000"/>
              </a:solidFill>
              <a:effectLst>
                <a:outerShdw blurRad="38100" dist="38100" dir="2700000" algn="tl">
                  <a:srgbClr val="000000"/>
                </a:outerShdw>
              </a:effectLst>
              <a:latin typeface="Arial" charset="0"/>
            </a:endParaRPr>
          </a:p>
          <a:p>
            <a:pPr algn="l"/>
            <a:r>
              <a:rPr lang="en-US" sz="3200">
                <a:solidFill>
                  <a:srgbClr val="800000"/>
                </a:solidFill>
                <a:effectLst>
                  <a:outerShdw blurRad="38100" dist="38100" dir="2700000" algn="tl">
                    <a:srgbClr val="000000"/>
                  </a:outerShdw>
                </a:effectLst>
                <a:latin typeface="Arial" charset="0"/>
              </a:rPr>
              <a:t>Biplot of  G X E Interaction for Iron </a:t>
            </a:r>
            <a:r>
              <a:rPr lang="en-US" sz="2400">
                <a:solidFill>
                  <a:srgbClr val="800000"/>
                </a:solidFill>
                <a:effectLst>
                  <a:outerShdw blurRad="38100" dist="38100" dir="2700000" algn="tl">
                    <a:srgbClr val="000000"/>
                  </a:outerShdw>
                </a:effectLst>
                <a:latin typeface="Arial" charset="0"/>
              </a:rPr>
              <a:t>(mg/100g,FW)</a:t>
            </a:r>
          </a:p>
        </p:txBody>
      </p:sp>
      <p:grpSp>
        <p:nvGrpSpPr>
          <p:cNvPr id="2" name="Group 1032"/>
          <p:cNvGrpSpPr>
            <a:grpSpLocks/>
          </p:cNvGrpSpPr>
          <p:nvPr/>
        </p:nvGrpSpPr>
        <p:grpSpPr bwMode="auto">
          <a:xfrm>
            <a:off x="5638800" y="5791200"/>
            <a:ext cx="3124200" cy="304800"/>
            <a:chOff x="3504" y="3744"/>
            <a:chExt cx="1968" cy="192"/>
          </a:xfrm>
        </p:grpSpPr>
        <p:sp>
          <p:nvSpPr>
            <p:cNvPr id="8215" name="Text Box 1033"/>
            <p:cNvSpPr txBox="1">
              <a:spLocks noChangeArrowheads="1"/>
            </p:cNvSpPr>
            <p:nvPr/>
          </p:nvSpPr>
          <p:spPr bwMode="auto">
            <a:xfrm>
              <a:off x="3504" y="3744"/>
              <a:ext cx="1008" cy="192"/>
            </a:xfrm>
            <a:prstGeom prst="rect">
              <a:avLst/>
            </a:prstGeom>
            <a:solidFill>
              <a:schemeClr val="bg1"/>
            </a:solidFill>
            <a:ln w="9525" algn="ctr">
              <a:noFill/>
              <a:miter lim="800000"/>
              <a:headEnd/>
              <a:tailEnd/>
            </a:ln>
          </p:spPr>
          <p:txBody>
            <a:bodyPr>
              <a:spAutoFit/>
            </a:bodyPr>
            <a:lstStyle/>
            <a:p>
              <a:pPr>
                <a:spcBef>
                  <a:spcPct val="50000"/>
                </a:spcBef>
              </a:pPr>
              <a:r>
                <a:rPr lang="en-US" sz="1000">
                  <a:solidFill>
                    <a:srgbClr val="333399"/>
                  </a:solidFill>
                  <a:latin typeface="Arial" charset="0"/>
                </a:rPr>
                <a:t>General Mean</a:t>
              </a:r>
              <a:r>
                <a:rPr lang="en-US" sz="1400">
                  <a:solidFill>
                    <a:srgbClr val="333399"/>
                  </a:solidFill>
                  <a:latin typeface="Arial" charset="0"/>
                </a:rPr>
                <a:t> </a:t>
              </a:r>
            </a:p>
          </p:txBody>
        </p:sp>
        <p:sp>
          <p:nvSpPr>
            <p:cNvPr id="8216" name="Text Box 1034"/>
            <p:cNvSpPr txBox="1">
              <a:spLocks noChangeArrowheads="1"/>
            </p:cNvSpPr>
            <p:nvPr/>
          </p:nvSpPr>
          <p:spPr bwMode="auto">
            <a:xfrm>
              <a:off x="4368" y="3744"/>
              <a:ext cx="528" cy="173"/>
            </a:xfrm>
            <a:prstGeom prst="rect">
              <a:avLst/>
            </a:prstGeom>
            <a:noFill/>
            <a:ln w="9525">
              <a:noFill/>
              <a:miter lim="800000"/>
              <a:headEnd/>
              <a:tailEnd/>
            </a:ln>
          </p:spPr>
          <p:txBody>
            <a:bodyPr>
              <a:spAutoFit/>
            </a:bodyPr>
            <a:lstStyle/>
            <a:p>
              <a:pPr>
                <a:spcBef>
                  <a:spcPct val="50000"/>
                </a:spcBef>
              </a:pPr>
              <a:r>
                <a:rPr lang="en-US" sz="1200">
                  <a:solidFill>
                    <a:srgbClr val="990033"/>
                  </a:solidFill>
                  <a:latin typeface="Arial" charset="0"/>
                </a:rPr>
                <a:t>0.44</a:t>
              </a:r>
            </a:p>
          </p:txBody>
        </p:sp>
        <p:sp>
          <p:nvSpPr>
            <p:cNvPr id="8217" name="Text Box 1035"/>
            <p:cNvSpPr txBox="1">
              <a:spLocks noChangeArrowheads="1"/>
            </p:cNvSpPr>
            <p:nvPr/>
          </p:nvSpPr>
          <p:spPr bwMode="auto">
            <a:xfrm>
              <a:off x="4944" y="3744"/>
              <a:ext cx="528" cy="173"/>
            </a:xfrm>
            <a:prstGeom prst="rect">
              <a:avLst/>
            </a:prstGeom>
            <a:noFill/>
            <a:ln w="9525">
              <a:noFill/>
              <a:miter lim="800000"/>
              <a:headEnd/>
              <a:tailEnd/>
            </a:ln>
          </p:spPr>
          <p:txBody>
            <a:bodyPr>
              <a:spAutoFit/>
            </a:bodyPr>
            <a:lstStyle/>
            <a:p>
              <a:pPr>
                <a:spcBef>
                  <a:spcPct val="50000"/>
                </a:spcBef>
              </a:pPr>
              <a:r>
                <a:rPr lang="en-US" sz="1200">
                  <a:solidFill>
                    <a:srgbClr val="990033"/>
                  </a:solidFill>
                  <a:latin typeface="Arial" charset="0"/>
                </a:rPr>
                <a:t>15.16</a:t>
              </a:r>
            </a:p>
          </p:txBody>
        </p:sp>
      </p:grpSp>
      <p:grpSp>
        <p:nvGrpSpPr>
          <p:cNvPr id="3" name="Group 1036"/>
          <p:cNvGrpSpPr>
            <a:grpSpLocks/>
          </p:cNvGrpSpPr>
          <p:nvPr/>
        </p:nvGrpSpPr>
        <p:grpSpPr bwMode="auto">
          <a:xfrm>
            <a:off x="609600" y="1828800"/>
            <a:ext cx="5029200" cy="3886200"/>
            <a:chOff x="1020" y="60"/>
            <a:chExt cx="796" cy="595"/>
          </a:xfrm>
        </p:grpSpPr>
        <p:grpSp>
          <p:nvGrpSpPr>
            <p:cNvPr id="4" name="Group 1037"/>
            <p:cNvGrpSpPr>
              <a:grpSpLocks/>
            </p:cNvGrpSpPr>
            <p:nvPr/>
          </p:nvGrpSpPr>
          <p:grpSpPr bwMode="auto">
            <a:xfrm>
              <a:off x="1020" y="60"/>
              <a:ext cx="796" cy="595"/>
              <a:chOff x="103" y="827"/>
              <a:chExt cx="796" cy="531"/>
            </a:xfrm>
          </p:grpSpPr>
          <p:graphicFrame>
            <p:nvGraphicFramePr>
              <p:cNvPr id="394241" name="Object 1038"/>
              <p:cNvGraphicFramePr>
                <a:graphicFrameLocks noChangeAspect="1"/>
              </p:cNvGraphicFramePr>
              <p:nvPr/>
            </p:nvGraphicFramePr>
            <p:xfrm>
              <a:off x="103" y="827"/>
              <a:ext cx="796" cy="531"/>
            </p:xfrm>
            <a:graphic>
              <a:graphicData uri="http://schemas.openxmlformats.org/presentationml/2006/ole">
                <p:oleObj spid="_x0000_s46083" name="Graph" r:id="rId5" imgW="5486400" imgH="3657600" progId="">
                  <p:embed/>
                </p:oleObj>
              </a:graphicData>
            </a:graphic>
          </p:graphicFrame>
          <p:grpSp>
            <p:nvGrpSpPr>
              <p:cNvPr id="5" name="Group 1039"/>
              <p:cNvGrpSpPr>
                <a:grpSpLocks/>
              </p:cNvGrpSpPr>
              <p:nvPr/>
            </p:nvGrpSpPr>
            <p:grpSpPr bwMode="auto">
              <a:xfrm>
                <a:off x="200" y="889"/>
                <a:ext cx="658" cy="394"/>
                <a:chOff x="200" y="889"/>
                <a:chExt cx="658" cy="394"/>
              </a:xfrm>
            </p:grpSpPr>
            <p:sp>
              <p:nvSpPr>
                <p:cNvPr id="8207" name="Line 1040"/>
                <p:cNvSpPr>
                  <a:spLocks noChangeShapeType="1"/>
                </p:cNvSpPr>
                <p:nvPr/>
              </p:nvSpPr>
              <p:spPr bwMode="auto">
                <a:xfrm>
                  <a:off x="564" y="889"/>
                  <a:ext cx="0" cy="394"/>
                </a:xfrm>
                <a:prstGeom prst="line">
                  <a:avLst/>
                </a:prstGeom>
                <a:noFill/>
                <a:ln w="19050">
                  <a:solidFill>
                    <a:srgbClr val="FF0000"/>
                  </a:solidFill>
                  <a:round/>
                  <a:headEnd/>
                  <a:tailEnd/>
                </a:ln>
              </p:spPr>
              <p:txBody>
                <a:bodyPr/>
                <a:lstStyle/>
                <a:p>
                  <a:endParaRPr lang="es-PE"/>
                </a:p>
              </p:txBody>
            </p:sp>
            <p:sp>
              <p:nvSpPr>
                <p:cNvPr id="8208" name="Line 1041"/>
                <p:cNvSpPr>
                  <a:spLocks noChangeShapeType="1"/>
                </p:cNvSpPr>
                <p:nvPr/>
              </p:nvSpPr>
              <p:spPr bwMode="auto">
                <a:xfrm>
                  <a:off x="200" y="1051"/>
                  <a:ext cx="658" cy="0"/>
                </a:xfrm>
                <a:prstGeom prst="line">
                  <a:avLst/>
                </a:prstGeom>
                <a:noFill/>
                <a:ln w="19050">
                  <a:solidFill>
                    <a:srgbClr val="FF0000"/>
                  </a:solidFill>
                  <a:round/>
                  <a:headEnd/>
                  <a:tailEnd/>
                </a:ln>
              </p:spPr>
              <p:txBody>
                <a:bodyPr/>
                <a:lstStyle/>
                <a:p>
                  <a:endParaRPr lang="es-PE"/>
                </a:p>
              </p:txBody>
            </p:sp>
            <p:grpSp>
              <p:nvGrpSpPr>
                <p:cNvPr id="6" name="Group 1042"/>
                <p:cNvGrpSpPr>
                  <a:grpSpLocks/>
                </p:cNvGrpSpPr>
                <p:nvPr/>
              </p:nvGrpSpPr>
              <p:grpSpPr bwMode="auto">
                <a:xfrm>
                  <a:off x="240" y="937"/>
                  <a:ext cx="576" cy="317"/>
                  <a:chOff x="240" y="937"/>
                  <a:chExt cx="576" cy="317"/>
                </a:xfrm>
              </p:grpSpPr>
              <p:sp>
                <p:nvSpPr>
                  <p:cNvPr id="8210" name="Line 1043"/>
                  <p:cNvSpPr>
                    <a:spLocks noChangeShapeType="1"/>
                  </p:cNvSpPr>
                  <p:nvPr/>
                </p:nvSpPr>
                <p:spPr bwMode="auto">
                  <a:xfrm flipV="1">
                    <a:off x="563" y="1001"/>
                    <a:ext cx="48" cy="51"/>
                  </a:xfrm>
                  <a:prstGeom prst="line">
                    <a:avLst/>
                  </a:prstGeom>
                  <a:noFill/>
                  <a:ln w="19050" cap="rnd">
                    <a:solidFill>
                      <a:srgbClr val="FF0000"/>
                    </a:solidFill>
                    <a:prstDash val="sysDot"/>
                    <a:round/>
                    <a:headEnd/>
                    <a:tailEnd type="triangle" w="med" len="med"/>
                  </a:ln>
                </p:spPr>
                <p:txBody>
                  <a:bodyPr/>
                  <a:lstStyle/>
                  <a:p>
                    <a:endParaRPr lang="es-PE"/>
                  </a:p>
                </p:txBody>
              </p:sp>
              <p:sp>
                <p:nvSpPr>
                  <p:cNvPr id="8211" name="Line 1044"/>
                  <p:cNvSpPr>
                    <a:spLocks noChangeShapeType="1"/>
                  </p:cNvSpPr>
                  <p:nvPr/>
                </p:nvSpPr>
                <p:spPr bwMode="auto">
                  <a:xfrm flipH="1" flipV="1">
                    <a:off x="240" y="937"/>
                    <a:ext cx="323" cy="116"/>
                  </a:xfrm>
                  <a:prstGeom prst="line">
                    <a:avLst/>
                  </a:prstGeom>
                  <a:noFill/>
                  <a:ln w="19050" cap="rnd">
                    <a:solidFill>
                      <a:srgbClr val="FF0000"/>
                    </a:solidFill>
                    <a:prstDash val="sysDot"/>
                    <a:round/>
                    <a:headEnd/>
                    <a:tailEnd type="triangle" w="med" len="med"/>
                  </a:ln>
                </p:spPr>
                <p:txBody>
                  <a:bodyPr/>
                  <a:lstStyle/>
                  <a:p>
                    <a:endParaRPr lang="es-PE"/>
                  </a:p>
                </p:txBody>
              </p:sp>
              <p:sp>
                <p:nvSpPr>
                  <p:cNvPr id="8212" name="Line 1045"/>
                  <p:cNvSpPr>
                    <a:spLocks noChangeShapeType="1"/>
                  </p:cNvSpPr>
                  <p:nvPr/>
                </p:nvSpPr>
                <p:spPr bwMode="auto">
                  <a:xfrm flipV="1">
                    <a:off x="563" y="981"/>
                    <a:ext cx="253" cy="73"/>
                  </a:xfrm>
                  <a:prstGeom prst="line">
                    <a:avLst/>
                  </a:prstGeom>
                  <a:noFill/>
                  <a:ln w="19050" cap="rnd">
                    <a:solidFill>
                      <a:srgbClr val="FF0000"/>
                    </a:solidFill>
                    <a:prstDash val="sysDot"/>
                    <a:round/>
                    <a:headEnd/>
                    <a:tailEnd type="triangle" w="med" len="med"/>
                  </a:ln>
                </p:spPr>
                <p:txBody>
                  <a:bodyPr/>
                  <a:lstStyle/>
                  <a:p>
                    <a:endParaRPr lang="es-PE"/>
                  </a:p>
                </p:txBody>
              </p:sp>
              <p:sp>
                <p:nvSpPr>
                  <p:cNvPr id="8213" name="Line 1046"/>
                  <p:cNvSpPr>
                    <a:spLocks noChangeShapeType="1"/>
                  </p:cNvSpPr>
                  <p:nvPr/>
                </p:nvSpPr>
                <p:spPr bwMode="auto">
                  <a:xfrm flipH="1">
                    <a:off x="475" y="1054"/>
                    <a:ext cx="87" cy="200"/>
                  </a:xfrm>
                  <a:prstGeom prst="line">
                    <a:avLst/>
                  </a:prstGeom>
                  <a:noFill/>
                  <a:ln w="19050" cap="rnd">
                    <a:solidFill>
                      <a:srgbClr val="FF0000"/>
                    </a:solidFill>
                    <a:prstDash val="sysDot"/>
                    <a:round/>
                    <a:headEnd/>
                    <a:tailEnd type="triangle" w="med" len="med"/>
                  </a:ln>
                </p:spPr>
                <p:txBody>
                  <a:bodyPr/>
                  <a:lstStyle/>
                  <a:p>
                    <a:endParaRPr lang="es-PE"/>
                  </a:p>
                </p:txBody>
              </p:sp>
              <p:sp>
                <p:nvSpPr>
                  <p:cNvPr id="8214" name="Line 1047"/>
                  <p:cNvSpPr>
                    <a:spLocks noChangeShapeType="1"/>
                  </p:cNvSpPr>
                  <p:nvPr/>
                </p:nvSpPr>
                <p:spPr bwMode="auto">
                  <a:xfrm>
                    <a:off x="565" y="1055"/>
                    <a:ext cx="116" cy="27"/>
                  </a:xfrm>
                  <a:prstGeom prst="line">
                    <a:avLst/>
                  </a:prstGeom>
                  <a:noFill/>
                  <a:ln w="19050" cap="rnd">
                    <a:solidFill>
                      <a:srgbClr val="FF0000"/>
                    </a:solidFill>
                    <a:prstDash val="sysDot"/>
                    <a:round/>
                    <a:headEnd/>
                    <a:tailEnd type="triangle" w="med" len="med"/>
                  </a:ln>
                </p:spPr>
                <p:txBody>
                  <a:bodyPr/>
                  <a:lstStyle/>
                  <a:p>
                    <a:endParaRPr lang="es-PE"/>
                  </a:p>
                </p:txBody>
              </p:sp>
            </p:grpSp>
          </p:grpSp>
        </p:grpSp>
        <p:sp>
          <p:nvSpPr>
            <p:cNvPr id="8205" name="Oval 1048"/>
            <p:cNvSpPr>
              <a:spLocks noChangeArrowheads="1"/>
            </p:cNvSpPr>
            <p:nvPr/>
          </p:nvSpPr>
          <p:spPr bwMode="auto">
            <a:xfrm>
              <a:off x="1327" y="275"/>
              <a:ext cx="296" cy="90"/>
            </a:xfrm>
            <a:prstGeom prst="ellipse">
              <a:avLst/>
            </a:prstGeom>
            <a:noFill/>
            <a:ln w="38100" cap="rnd">
              <a:solidFill>
                <a:srgbClr val="FF0000"/>
              </a:solidFill>
              <a:prstDash val="sysDot"/>
              <a:round/>
              <a:headEnd/>
              <a:tailEnd/>
            </a:ln>
          </p:spPr>
          <p:txBody>
            <a:bodyPr/>
            <a:lstStyle/>
            <a:p>
              <a:endParaRPr lang="es-ES_tradnl" sz="1800">
                <a:solidFill>
                  <a:schemeClr val="bg1"/>
                </a:solidFill>
                <a:latin typeface="Arial" charset="0"/>
              </a:endParaRPr>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rtlCol="0">
            <a:normAutofit fontScale="90000"/>
          </a:bodyPr>
          <a:lstStyle/>
          <a:p>
            <a:pPr eaLnBrk="1" fontAlgn="auto" hangingPunct="1">
              <a:spcAft>
                <a:spcPts val="0"/>
              </a:spcAft>
              <a:defRPr/>
            </a:pPr>
            <a:r>
              <a:rPr lang="es-PE" dirty="0" smtClean="0"/>
              <a:t>Material obtenido CIP con alto contenido nutricional (tops) </a:t>
            </a:r>
            <a:endParaRPr lang="es-PE" dirty="0"/>
          </a:p>
        </p:txBody>
      </p:sp>
      <p:sp>
        <p:nvSpPr>
          <p:cNvPr id="4" name="3 Marcador de contenido"/>
          <p:cNvSpPr>
            <a:spLocks noGrp="1"/>
          </p:cNvSpPr>
          <p:nvPr>
            <p:ph sz="half" idx="1"/>
          </p:nvPr>
        </p:nvSpPr>
        <p:spPr>
          <a:xfrm>
            <a:off x="457200" y="1600200"/>
            <a:ext cx="4186808" cy="4525963"/>
          </a:xfrm>
        </p:spPr>
        <p:txBody>
          <a:bodyPr rtlCol="0">
            <a:normAutofit fontScale="92500"/>
          </a:bodyPr>
          <a:lstStyle/>
          <a:p>
            <a:pPr eaLnBrk="1" fontAlgn="auto" hangingPunct="1">
              <a:spcAft>
                <a:spcPts val="0"/>
              </a:spcAft>
              <a:buFont typeface="Arial" pitchFamily="34" charset="0"/>
              <a:buChar char="•"/>
              <a:defRPr/>
            </a:pPr>
            <a:r>
              <a:rPr lang="es-PE" dirty="0" smtClean="0"/>
              <a:t>Material diverso (nativas y mejoradas)  con alto contenido  nutricional ..32</a:t>
            </a:r>
          </a:p>
          <a:p>
            <a:pPr eaLnBrk="1" fontAlgn="auto" hangingPunct="1">
              <a:spcAft>
                <a:spcPts val="0"/>
              </a:spcAft>
              <a:buFont typeface="Arial" pitchFamily="34" charset="0"/>
              <a:buChar char="•"/>
              <a:defRPr/>
            </a:pPr>
            <a:r>
              <a:rPr lang="es-PE" dirty="0" smtClean="0"/>
              <a:t>Material del programas resistencia rancha (</a:t>
            </a:r>
            <a:r>
              <a:rPr lang="es-PE" dirty="0" err="1" smtClean="0"/>
              <a:t>phythtophtora</a:t>
            </a:r>
            <a:r>
              <a:rPr lang="es-PE" dirty="0" smtClean="0"/>
              <a:t>) …..25</a:t>
            </a:r>
          </a:p>
          <a:p>
            <a:pPr eaLnBrk="1" fontAlgn="auto" hangingPunct="1">
              <a:spcAft>
                <a:spcPts val="0"/>
              </a:spcAft>
              <a:buFont typeface="Arial" pitchFamily="34" charset="0"/>
              <a:buChar char="•"/>
              <a:defRPr/>
            </a:pPr>
            <a:r>
              <a:rPr lang="es-PE" dirty="0" smtClean="0"/>
              <a:t>Materia Precoz …….25</a:t>
            </a:r>
          </a:p>
          <a:p>
            <a:pPr eaLnBrk="1" fontAlgn="auto" hangingPunct="1">
              <a:spcAft>
                <a:spcPts val="0"/>
              </a:spcAft>
              <a:buFont typeface="Arial" pitchFamily="34" charset="0"/>
              <a:buChar char="•"/>
              <a:defRPr/>
            </a:pPr>
            <a:r>
              <a:rPr lang="es-PE" dirty="0" smtClean="0"/>
              <a:t>Var locales …………</a:t>
            </a:r>
          </a:p>
          <a:p>
            <a:pPr eaLnBrk="1" fontAlgn="auto" hangingPunct="1">
              <a:spcAft>
                <a:spcPts val="0"/>
              </a:spcAft>
              <a:buFont typeface="Arial" pitchFamily="34" charset="0"/>
              <a:buChar char="•"/>
              <a:defRPr/>
            </a:pPr>
            <a:endParaRPr lang="es-PE" dirty="0" smtClean="0"/>
          </a:p>
          <a:p>
            <a:pPr eaLnBrk="1" fontAlgn="auto" hangingPunct="1">
              <a:spcAft>
                <a:spcPts val="0"/>
              </a:spcAft>
              <a:buFont typeface="Arial" pitchFamily="34" charset="0"/>
              <a:buNone/>
              <a:defRPr/>
            </a:pPr>
            <a:r>
              <a:rPr lang="es-PE" dirty="0" smtClean="0"/>
              <a:t>TOTAL……………….         82 </a:t>
            </a:r>
            <a:endParaRPr lang="es-PE" dirty="0"/>
          </a:p>
        </p:txBody>
      </p:sp>
      <p:pic>
        <p:nvPicPr>
          <p:cNvPr id="6" name="5 Marcador de contenido" descr="laptop 019.JPG"/>
          <p:cNvPicPr>
            <a:picLocks noGrp="1" noChangeAspect="1"/>
          </p:cNvPicPr>
          <p:nvPr>
            <p:ph sz="half" idx="2"/>
          </p:nvPr>
        </p:nvPicPr>
        <p:blipFill>
          <a:blip r:embed="rId2" cstate="print"/>
          <a:stretch>
            <a:fillRect/>
          </a:stretch>
        </p:blipFill>
        <p:spPr>
          <a:xfrm>
            <a:off x="4932363" y="1700808"/>
            <a:ext cx="3754437" cy="4104456"/>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2"/>
          <p:cNvPicPr>
            <a:picLocks noChangeAspect="1" noChangeArrowheads="1"/>
          </p:cNvPicPr>
          <p:nvPr/>
        </p:nvPicPr>
        <p:blipFill>
          <a:blip r:embed="rId3" cstate="print"/>
          <a:srcRect/>
          <a:stretch>
            <a:fillRect/>
          </a:stretch>
        </p:blipFill>
        <p:spPr bwMode="auto">
          <a:xfrm>
            <a:off x="3505200" y="2954338"/>
            <a:ext cx="2916238" cy="2151062"/>
          </a:xfrm>
          <a:prstGeom prst="rect">
            <a:avLst/>
          </a:prstGeom>
          <a:noFill/>
          <a:ln w="9525">
            <a:noFill/>
            <a:miter lim="800000"/>
            <a:headEnd/>
            <a:tailEnd/>
          </a:ln>
        </p:spPr>
      </p:pic>
      <p:sp>
        <p:nvSpPr>
          <p:cNvPr id="19461" name="Rectangle 3"/>
          <p:cNvSpPr>
            <a:spLocks noChangeArrowheads="1"/>
          </p:cNvSpPr>
          <p:nvPr/>
        </p:nvSpPr>
        <p:spPr bwMode="auto">
          <a:xfrm>
            <a:off x="5562600" y="2590800"/>
            <a:ext cx="1828800" cy="3352800"/>
          </a:xfrm>
          <a:prstGeom prst="rect">
            <a:avLst/>
          </a:prstGeom>
          <a:solidFill>
            <a:srgbClr val="DDDDDD"/>
          </a:solidFill>
          <a:ln w="9525">
            <a:noFill/>
            <a:miter lim="800000"/>
            <a:headEnd/>
            <a:tailEnd/>
          </a:ln>
        </p:spPr>
        <p:txBody>
          <a:bodyPr wrap="none" anchor="ctr"/>
          <a:lstStyle/>
          <a:p>
            <a:endParaRPr lang="es-ES_tradnl" sz="1800">
              <a:solidFill>
                <a:schemeClr val="bg1"/>
              </a:solidFill>
              <a:latin typeface="Arial" charset="0"/>
            </a:endParaRPr>
          </a:p>
        </p:txBody>
      </p:sp>
      <p:sp>
        <p:nvSpPr>
          <p:cNvPr id="19462" name="Rectangle 4"/>
          <p:cNvSpPr>
            <a:spLocks noChangeArrowheads="1"/>
          </p:cNvSpPr>
          <p:nvPr/>
        </p:nvSpPr>
        <p:spPr bwMode="auto">
          <a:xfrm>
            <a:off x="3429000" y="2895600"/>
            <a:ext cx="2209800" cy="2895600"/>
          </a:xfrm>
          <a:prstGeom prst="rect">
            <a:avLst/>
          </a:prstGeom>
          <a:noFill/>
          <a:ln w="9525">
            <a:solidFill>
              <a:schemeClr val="tx1"/>
            </a:solidFill>
            <a:miter lim="800000"/>
            <a:headEnd/>
            <a:tailEnd/>
          </a:ln>
        </p:spPr>
        <p:txBody>
          <a:bodyPr wrap="none" anchor="ctr"/>
          <a:lstStyle/>
          <a:p>
            <a:endParaRPr lang="es-ES_tradnl" sz="1800">
              <a:solidFill>
                <a:schemeClr val="bg1"/>
              </a:solidFill>
              <a:latin typeface="Arial" charset="0"/>
            </a:endParaRPr>
          </a:p>
        </p:txBody>
      </p:sp>
      <p:sp>
        <p:nvSpPr>
          <p:cNvPr id="19463" name="Text Box 5"/>
          <p:cNvSpPr txBox="1">
            <a:spLocks noChangeArrowheads="1"/>
          </p:cNvSpPr>
          <p:nvPr/>
        </p:nvSpPr>
        <p:spPr bwMode="auto">
          <a:xfrm>
            <a:off x="3491880" y="5085184"/>
            <a:ext cx="2198038" cy="369332"/>
          </a:xfrm>
          <a:prstGeom prst="rect">
            <a:avLst/>
          </a:prstGeom>
          <a:noFill/>
          <a:ln w="9525">
            <a:noFill/>
            <a:miter lim="800000"/>
            <a:headEnd/>
            <a:tailEnd/>
          </a:ln>
        </p:spPr>
        <p:txBody>
          <a:bodyPr wrap="none">
            <a:spAutoFit/>
          </a:bodyPr>
          <a:lstStyle/>
          <a:p>
            <a:r>
              <a:rPr lang="en-US" sz="1800" dirty="0" err="1" smtClean="0">
                <a:solidFill>
                  <a:schemeClr val="accent2"/>
                </a:solidFill>
                <a:latin typeface="Arial" charset="0"/>
              </a:rPr>
              <a:t>Diseño</a:t>
            </a:r>
            <a:r>
              <a:rPr lang="en-US" sz="1800" dirty="0" smtClean="0">
                <a:solidFill>
                  <a:schemeClr val="accent2"/>
                </a:solidFill>
                <a:latin typeface="Arial" charset="0"/>
              </a:rPr>
              <a:t> Mama &amp; BB</a:t>
            </a:r>
            <a:endParaRPr lang="en-US" sz="1800" dirty="0">
              <a:solidFill>
                <a:schemeClr val="accent2"/>
              </a:solidFill>
              <a:latin typeface="Arial" charset="0"/>
            </a:endParaRPr>
          </a:p>
        </p:txBody>
      </p:sp>
      <p:pic>
        <p:nvPicPr>
          <p:cNvPr id="19466" name="Picture 3" descr="G:\Alianza Cambio Andino\floracion ccollpaccasa\Picture 109.jpg"/>
          <p:cNvPicPr>
            <a:picLocks noChangeAspect="1" noChangeArrowheads="1"/>
          </p:cNvPicPr>
          <p:nvPr/>
        </p:nvPicPr>
        <p:blipFill>
          <a:blip r:embed="rId4" cstate="print"/>
          <a:srcRect/>
          <a:stretch>
            <a:fillRect/>
          </a:stretch>
        </p:blipFill>
        <p:spPr bwMode="auto">
          <a:xfrm>
            <a:off x="563706" y="980728"/>
            <a:ext cx="2203233" cy="1872208"/>
          </a:xfrm>
          <a:prstGeom prst="rect">
            <a:avLst/>
          </a:prstGeom>
          <a:noFill/>
          <a:ln w="9525">
            <a:noFill/>
            <a:miter lim="800000"/>
            <a:headEnd/>
            <a:tailEnd/>
          </a:ln>
        </p:spPr>
      </p:pic>
      <p:pic>
        <p:nvPicPr>
          <p:cNvPr id="19467" name="Picture 2" descr="E:\ANALI\FOTOS  ANALI 5 AÑOS\chacapunco 25-04-10 COSECHA\SNV38714.JPG"/>
          <p:cNvPicPr>
            <a:picLocks noChangeAspect="1" noChangeArrowheads="1"/>
          </p:cNvPicPr>
          <p:nvPr/>
        </p:nvPicPr>
        <p:blipFill>
          <a:blip r:embed="rId5" cstate="print"/>
          <a:srcRect/>
          <a:stretch>
            <a:fillRect/>
          </a:stretch>
        </p:blipFill>
        <p:spPr bwMode="auto">
          <a:xfrm>
            <a:off x="762000" y="4967288"/>
            <a:ext cx="2011363" cy="1509712"/>
          </a:xfrm>
          <a:prstGeom prst="rect">
            <a:avLst/>
          </a:prstGeom>
          <a:noFill/>
          <a:ln w="9525">
            <a:noFill/>
            <a:miter lim="800000"/>
            <a:headEnd/>
            <a:tailEnd/>
          </a:ln>
        </p:spPr>
      </p:pic>
      <p:pic>
        <p:nvPicPr>
          <p:cNvPr id="19468" name="Picture 11"/>
          <p:cNvPicPr>
            <a:picLocks noChangeAspect="1" noChangeArrowheads="1"/>
          </p:cNvPicPr>
          <p:nvPr/>
        </p:nvPicPr>
        <p:blipFill>
          <a:blip r:embed="rId6" cstate="print"/>
          <a:srcRect/>
          <a:stretch>
            <a:fillRect/>
          </a:stretch>
        </p:blipFill>
        <p:spPr bwMode="auto">
          <a:xfrm>
            <a:off x="762000" y="3749675"/>
            <a:ext cx="2011363" cy="1508125"/>
          </a:xfrm>
          <a:prstGeom prst="rect">
            <a:avLst/>
          </a:prstGeom>
          <a:noFill/>
          <a:ln w="9525">
            <a:noFill/>
            <a:miter lim="800000"/>
            <a:headEnd/>
            <a:tailEnd/>
          </a:ln>
        </p:spPr>
      </p:pic>
      <p:pic>
        <p:nvPicPr>
          <p:cNvPr id="19469" name="Picture 2" descr="G:\Alianza Cambio Andino\floracion ccollpaccasa\DSC02457.JPG"/>
          <p:cNvPicPr>
            <a:picLocks noChangeAspect="1" noChangeArrowheads="1"/>
          </p:cNvPicPr>
          <p:nvPr/>
        </p:nvPicPr>
        <p:blipFill>
          <a:blip r:embed="rId7" cstate="print"/>
          <a:srcRect/>
          <a:stretch>
            <a:fillRect/>
          </a:stretch>
        </p:blipFill>
        <p:spPr bwMode="auto">
          <a:xfrm>
            <a:off x="762000" y="1371600"/>
            <a:ext cx="639763" cy="735013"/>
          </a:xfrm>
          <a:prstGeom prst="rect">
            <a:avLst/>
          </a:prstGeom>
          <a:noFill/>
          <a:ln w="9525">
            <a:noFill/>
            <a:miter lim="800000"/>
            <a:headEnd/>
            <a:tailEnd/>
          </a:ln>
        </p:spPr>
      </p:pic>
      <p:pic>
        <p:nvPicPr>
          <p:cNvPr id="19470" name="Picture 13" descr="Stef014"/>
          <p:cNvPicPr>
            <a:picLocks noChangeAspect="1" noChangeArrowheads="1"/>
          </p:cNvPicPr>
          <p:nvPr/>
        </p:nvPicPr>
        <p:blipFill>
          <a:blip r:embed="rId8" cstate="print"/>
          <a:srcRect/>
          <a:stretch>
            <a:fillRect/>
          </a:stretch>
        </p:blipFill>
        <p:spPr bwMode="auto">
          <a:xfrm>
            <a:off x="6324600" y="1785938"/>
            <a:ext cx="2011363" cy="1338262"/>
          </a:xfrm>
          <a:prstGeom prst="rect">
            <a:avLst/>
          </a:prstGeom>
          <a:noFill/>
          <a:ln w="12700">
            <a:noFill/>
            <a:miter lim="800000"/>
            <a:headEnd/>
            <a:tailEnd/>
          </a:ln>
        </p:spPr>
      </p:pic>
      <p:pic>
        <p:nvPicPr>
          <p:cNvPr id="19471" name="Picture 14" descr="huancayo-potato-market466"/>
          <p:cNvPicPr>
            <a:picLocks noChangeAspect="1" noChangeArrowheads="1"/>
          </p:cNvPicPr>
          <p:nvPr/>
        </p:nvPicPr>
        <p:blipFill>
          <a:blip r:embed="rId9" cstate="print"/>
          <a:srcRect/>
          <a:stretch>
            <a:fillRect/>
          </a:stretch>
        </p:blipFill>
        <p:spPr bwMode="auto">
          <a:xfrm>
            <a:off x="6324600" y="457200"/>
            <a:ext cx="2011363" cy="1511300"/>
          </a:xfrm>
          <a:prstGeom prst="rect">
            <a:avLst/>
          </a:prstGeom>
          <a:noFill/>
          <a:ln w="9525">
            <a:noFill/>
            <a:miter lim="800000"/>
            <a:headEnd/>
            <a:tailEnd/>
          </a:ln>
        </p:spPr>
      </p:pic>
      <p:sp>
        <p:nvSpPr>
          <p:cNvPr id="19472" name="Text Box 15"/>
          <p:cNvSpPr txBox="1">
            <a:spLocks noChangeArrowheads="1"/>
          </p:cNvSpPr>
          <p:nvPr/>
        </p:nvSpPr>
        <p:spPr bwMode="auto">
          <a:xfrm>
            <a:off x="3149600" y="609600"/>
            <a:ext cx="2569934" cy="646331"/>
          </a:xfrm>
          <a:prstGeom prst="rect">
            <a:avLst/>
          </a:prstGeom>
          <a:solidFill>
            <a:srgbClr val="000080"/>
          </a:solidFill>
          <a:ln w="9525">
            <a:noFill/>
            <a:miter lim="800000"/>
            <a:headEnd/>
            <a:tailEnd/>
          </a:ln>
        </p:spPr>
        <p:txBody>
          <a:bodyPr wrap="square">
            <a:spAutoFit/>
          </a:bodyPr>
          <a:lstStyle/>
          <a:p>
            <a:r>
              <a:rPr lang="en-US" sz="1800" b="0" dirty="0" err="1" smtClean="0">
                <a:solidFill>
                  <a:schemeClr val="bg1"/>
                </a:solidFill>
                <a:latin typeface="Arial" charset="0"/>
              </a:rPr>
              <a:t>Seleccion</a:t>
            </a:r>
            <a:r>
              <a:rPr lang="en-US" sz="1800" b="0" dirty="0" smtClean="0">
                <a:solidFill>
                  <a:schemeClr val="bg1"/>
                </a:solidFill>
                <a:latin typeface="Arial" charset="0"/>
              </a:rPr>
              <a:t> </a:t>
            </a:r>
            <a:r>
              <a:rPr lang="en-US" sz="1800" b="0" dirty="0" err="1" smtClean="0">
                <a:solidFill>
                  <a:schemeClr val="bg1"/>
                </a:solidFill>
                <a:latin typeface="Arial" charset="0"/>
              </a:rPr>
              <a:t>Participativa</a:t>
            </a:r>
            <a:r>
              <a:rPr lang="en-US" sz="1800" b="0" dirty="0" smtClean="0">
                <a:solidFill>
                  <a:schemeClr val="bg1"/>
                </a:solidFill>
                <a:latin typeface="Arial" charset="0"/>
              </a:rPr>
              <a:t>  </a:t>
            </a:r>
            <a:r>
              <a:rPr lang="en-US" sz="1800" b="0" dirty="0" err="1" smtClean="0">
                <a:solidFill>
                  <a:schemeClr val="bg1"/>
                </a:solidFill>
                <a:latin typeface="Arial" charset="0"/>
              </a:rPr>
              <a:t>fases</a:t>
            </a:r>
            <a:r>
              <a:rPr lang="en-US" sz="1800" b="0" dirty="0" smtClean="0">
                <a:solidFill>
                  <a:schemeClr val="bg1"/>
                </a:solidFill>
                <a:latin typeface="Arial" charset="0"/>
              </a:rPr>
              <a:t> de la </a:t>
            </a:r>
            <a:r>
              <a:rPr lang="en-US" sz="1800" b="0" dirty="0" err="1" smtClean="0">
                <a:solidFill>
                  <a:schemeClr val="bg1"/>
                </a:solidFill>
                <a:latin typeface="Arial" charset="0"/>
              </a:rPr>
              <a:t>seleccion</a:t>
            </a:r>
            <a:r>
              <a:rPr lang="en-US" sz="1800" b="0" dirty="0" smtClean="0">
                <a:solidFill>
                  <a:schemeClr val="bg1"/>
                </a:solidFill>
                <a:latin typeface="Arial" charset="0"/>
              </a:rPr>
              <a:t> </a:t>
            </a:r>
            <a:endParaRPr lang="en-US" sz="1800" b="0" dirty="0">
              <a:solidFill>
                <a:schemeClr val="bg1"/>
              </a:solidFill>
              <a:latin typeface="Arial" charset="0"/>
            </a:endParaRPr>
          </a:p>
        </p:txBody>
      </p:sp>
      <p:sp>
        <p:nvSpPr>
          <p:cNvPr id="19473" name="Rectangle 16"/>
          <p:cNvSpPr>
            <a:spLocks noChangeArrowheads="1"/>
          </p:cNvSpPr>
          <p:nvPr/>
        </p:nvSpPr>
        <p:spPr bwMode="auto">
          <a:xfrm>
            <a:off x="609600" y="3429000"/>
            <a:ext cx="2286000" cy="3124200"/>
          </a:xfrm>
          <a:prstGeom prst="rect">
            <a:avLst/>
          </a:prstGeom>
          <a:noFill/>
          <a:ln w="15875">
            <a:solidFill>
              <a:schemeClr val="tx1"/>
            </a:solidFill>
            <a:miter lim="800000"/>
            <a:headEnd/>
            <a:tailEnd/>
          </a:ln>
        </p:spPr>
        <p:txBody>
          <a:bodyPr wrap="none" anchor="ctr"/>
          <a:lstStyle/>
          <a:p>
            <a:endParaRPr lang="es-ES_tradnl" sz="1800">
              <a:solidFill>
                <a:schemeClr val="bg1"/>
              </a:solidFill>
              <a:latin typeface="Arial" charset="0"/>
            </a:endParaRPr>
          </a:p>
        </p:txBody>
      </p:sp>
      <p:sp>
        <p:nvSpPr>
          <p:cNvPr id="19474" name="Rectangle 17"/>
          <p:cNvSpPr>
            <a:spLocks noChangeArrowheads="1"/>
          </p:cNvSpPr>
          <p:nvPr/>
        </p:nvSpPr>
        <p:spPr bwMode="auto">
          <a:xfrm>
            <a:off x="609600" y="152400"/>
            <a:ext cx="2286000" cy="3048000"/>
          </a:xfrm>
          <a:prstGeom prst="rect">
            <a:avLst/>
          </a:prstGeom>
          <a:noFill/>
          <a:ln w="15875">
            <a:solidFill>
              <a:schemeClr val="tx1"/>
            </a:solidFill>
            <a:miter lim="800000"/>
            <a:headEnd/>
            <a:tailEnd/>
          </a:ln>
        </p:spPr>
        <p:txBody>
          <a:bodyPr wrap="none" anchor="ctr"/>
          <a:lstStyle/>
          <a:p>
            <a:endParaRPr lang="es-ES_tradnl" sz="1800">
              <a:solidFill>
                <a:schemeClr val="bg1"/>
              </a:solidFill>
              <a:latin typeface="Arial" charset="0"/>
            </a:endParaRPr>
          </a:p>
        </p:txBody>
      </p:sp>
      <p:sp>
        <p:nvSpPr>
          <p:cNvPr id="19475" name="Text Box 18"/>
          <p:cNvSpPr txBox="1">
            <a:spLocks noChangeArrowheads="1"/>
          </p:cNvSpPr>
          <p:nvPr/>
        </p:nvSpPr>
        <p:spPr bwMode="auto">
          <a:xfrm>
            <a:off x="685800" y="228600"/>
            <a:ext cx="2133600" cy="584775"/>
          </a:xfrm>
          <a:prstGeom prst="rect">
            <a:avLst/>
          </a:prstGeom>
          <a:solidFill>
            <a:srgbClr val="DDDDDD"/>
          </a:solidFill>
          <a:ln w="9525">
            <a:noFill/>
            <a:miter lim="800000"/>
            <a:headEnd/>
            <a:tailEnd/>
          </a:ln>
        </p:spPr>
        <p:txBody>
          <a:bodyPr>
            <a:spAutoFit/>
          </a:bodyPr>
          <a:lstStyle/>
          <a:p>
            <a:pPr algn="l"/>
            <a:r>
              <a:rPr lang="en-US" sz="1600" dirty="0">
                <a:solidFill>
                  <a:schemeClr val="accent2"/>
                </a:solidFill>
                <a:latin typeface="Arial" charset="0"/>
              </a:rPr>
              <a:t>1. </a:t>
            </a:r>
            <a:r>
              <a:rPr lang="en-US" sz="1600" dirty="0" err="1" smtClean="0">
                <a:solidFill>
                  <a:schemeClr val="accent2"/>
                </a:solidFill>
                <a:latin typeface="Arial" charset="0"/>
              </a:rPr>
              <a:t>Evaluación</a:t>
            </a:r>
            <a:r>
              <a:rPr lang="en-US" sz="1600" dirty="0" smtClean="0">
                <a:solidFill>
                  <a:schemeClr val="accent2"/>
                </a:solidFill>
                <a:latin typeface="Arial" charset="0"/>
              </a:rPr>
              <a:t> en </a:t>
            </a:r>
            <a:r>
              <a:rPr lang="en-US" sz="1600" dirty="0" err="1" smtClean="0">
                <a:solidFill>
                  <a:schemeClr val="accent2"/>
                </a:solidFill>
                <a:latin typeface="Arial" charset="0"/>
              </a:rPr>
              <a:t>floracion</a:t>
            </a:r>
            <a:r>
              <a:rPr lang="en-US" sz="1600" dirty="0" smtClean="0">
                <a:solidFill>
                  <a:schemeClr val="accent2"/>
                </a:solidFill>
                <a:latin typeface="Arial" charset="0"/>
              </a:rPr>
              <a:t> </a:t>
            </a:r>
            <a:endParaRPr lang="en-US" sz="1600" dirty="0">
              <a:solidFill>
                <a:schemeClr val="accent2"/>
              </a:solidFill>
              <a:latin typeface="Arial" charset="0"/>
            </a:endParaRPr>
          </a:p>
        </p:txBody>
      </p:sp>
      <p:sp>
        <p:nvSpPr>
          <p:cNvPr id="19476" name="Text Box 19"/>
          <p:cNvSpPr txBox="1">
            <a:spLocks noChangeArrowheads="1"/>
          </p:cNvSpPr>
          <p:nvPr/>
        </p:nvSpPr>
        <p:spPr bwMode="auto">
          <a:xfrm>
            <a:off x="762000" y="3473450"/>
            <a:ext cx="2057400" cy="584775"/>
          </a:xfrm>
          <a:prstGeom prst="rect">
            <a:avLst/>
          </a:prstGeom>
          <a:solidFill>
            <a:srgbClr val="DDDDDD"/>
          </a:solidFill>
          <a:ln w="9525">
            <a:noFill/>
            <a:miter lim="800000"/>
            <a:headEnd/>
            <a:tailEnd/>
          </a:ln>
        </p:spPr>
        <p:txBody>
          <a:bodyPr>
            <a:spAutoFit/>
          </a:bodyPr>
          <a:lstStyle/>
          <a:p>
            <a:pPr algn="l"/>
            <a:r>
              <a:rPr lang="en-US" sz="1600" dirty="0">
                <a:solidFill>
                  <a:schemeClr val="accent2"/>
                </a:solidFill>
                <a:latin typeface="Arial" charset="0"/>
              </a:rPr>
              <a:t>2. </a:t>
            </a:r>
            <a:r>
              <a:rPr lang="en-US" sz="1600" dirty="0" err="1" smtClean="0">
                <a:solidFill>
                  <a:schemeClr val="accent2"/>
                </a:solidFill>
                <a:latin typeface="Arial" charset="0"/>
              </a:rPr>
              <a:t>Evaluacion</a:t>
            </a:r>
            <a:r>
              <a:rPr lang="en-US" sz="1600" dirty="0" smtClean="0">
                <a:solidFill>
                  <a:schemeClr val="accent2"/>
                </a:solidFill>
                <a:latin typeface="Arial" charset="0"/>
              </a:rPr>
              <a:t> en </a:t>
            </a:r>
            <a:r>
              <a:rPr lang="en-US" sz="1600" dirty="0" err="1" smtClean="0">
                <a:solidFill>
                  <a:schemeClr val="accent2"/>
                </a:solidFill>
                <a:latin typeface="Arial" charset="0"/>
              </a:rPr>
              <a:t>cosecha</a:t>
            </a:r>
            <a:r>
              <a:rPr lang="en-US" sz="1600" dirty="0" smtClean="0">
                <a:solidFill>
                  <a:schemeClr val="accent2"/>
                </a:solidFill>
                <a:latin typeface="Arial" charset="0"/>
              </a:rPr>
              <a:t> </a:t>
            </a:r>
            <a:endParaRPr lang="en-US" sz="1600" dirty="0">
              <a:solidFill>
                <a:schemeClr val="accent2"/>
              </a:solidFill>
              <a:latin typeface="Arial" charset="0"/>
            </a:endParaRPr>
          </a:p>
        </p:txBody>
      </p:sp>
      <p:sp>
        <p:nvSpPr>
          <p:cNvPr id="19477" name="Rectangle 20"/>
          <p:cNvSpPr>
            <a:spLocks noChangeArrowheads="1"/>
          </p:cNvSpPr>
          <p:nvPr/>
        </p:nvSpPr>
        <p:spPr bwMode="auto">
          <a:xfrm>
            <a:off x="6172200" y="3429000"/>
            <a:ext cx="2286000" cy="3124200"/>
          </a:xfrm>
          <a:prstGeom prst="rect">
            <a:avLst/>
          </a:prstGeom>
          <a:noFill/>
          <a:ln w="15875">
            <a:solidFill>
              <a:schemeClr val="tx1"/>
            </a:solidFill>
            <a:miter lim="800000"/>
            <a:headEnd/>
            <a:tailEnd/>
          </a:ln>
        </p:spPr>
        <p:txBody>
          <a:bodyPr wrap="none" anchor="ctr"/>
          <a:lstStyle/>
          <a:p>
            <a:endParaRPr lang="es-ES_tradnl" sz="1800">
              <a:solidFill>
                <a:schemeClr val="bg1"/>
              </a:solidFill>
              <a:latin typeface="Arial" charset="0"/>
            </a:endParaRPr>
          </a:p>
        </p:txBody>
      </p:sp>
      <p:sp>
        <p:nvSpPr>
          <p:cNvPr id="19478" name="Rectangle 21"/>
          <p:cNvSpPr>
            <a:spLocks noChangeArrowheads="1"/>
          </p:cNvSpPr>
          <p:nvPr/>
        </p:nvSpPr>
        <p:spPr bwMode="auto">
          <a:xfrm>
            <a:off x="6172200" y="152400"/>
            <a:ext cx="2286000" cy="3048000"/>
          </a:xfrm>
          <a:prstGeom prst="rect">
            <a:avLst/>
          </a:prstGeom>
          <a:noFill/>
          <a:ln w="15875">
            <a:solidFill>
              <a:schemeClr val="tx1"/>
            </a:solidFill>
            <a:miter lim="800000"/>
            <a:headEnd/>
            <a:tailEnd/>
          </a:ln>
        </p:spPr>
        <p:txBody>
          <a:bodyPr wrap="none" anchor="ctr"/>
          <a:lstStyle/>
          <a:p>
            <a:endParaRPr lang="es-ES_tradnl" sz="1800">
              <a:solidFill>
                <a:schemeClr val="bg1"/>
              </a:solidFill>
              <a:latin typeface="Arial" charset="0"/>
            </a:endParaRPr>
          </a:p>
        </p:txBody>
      </p:sp>
      <p:sp>
        <p:nvSpPr>
          <p:cNvPr id="19479" name="Text Box 22"/>
          <p:cNvSpPr txBox="1">
            <a:spLocks noChangeArrowheads="1"/>
          </p:cNvSpPr>
          <p:nvPr/>
        </p:nvSpPr>
        <p:spPr bwMode="auto">
          <a:xfrm>
            <a:off x="6324600" y="3505200"/>
            <a:ext cx="2057400" cy="336550"/>
          </a:xfrm>
          <a:prstGeom prst="rect">
            <a:avLst/>
          </a:prstGeom>
          <a:solidFill>
            <a:srgbClr val="DDDDDD"/>
          </a:solidFill>
          <a:ln w="9525">
            <a:noFill/>
            <a:miter lim="800000"/>
            <a:headEnd/>
            <a:tailEnd/>
          </a:ln>
        </p:spPr>
        <p:txBody>
          <a:bodyPr>
            <a:spAutoFit/>
          </a:bodyPr>
          <a:lstStyle/>
          <a:p>
            <a:pPr algn="l"/>
            <a:r>
              <a:rPr lang="en-US" sz="1600" dirty="0">
                <a:solidFill>
                  <a:schemeClr val="accent2"/>
                </a:solidFill>
                <a:latin typeface="Arial" charset="0"/>
              </a:rPr>
              <a:t>3. </a:t>
            </a:r>
            <a:r>
              <a:rPr lang="en-US" sz="1600" dirty="0" err="1" smtClean="0">
                <a:solidFill>
                  <a:schemeClr val="accent2"/>
                </a:solidFill>
                <a:latin typeface="Arial" charset="0"/>
              </a:rPr>
              <a:t>Organoléptica</a:t>
            </a:r>
            <a:r>
              <a:rPr lang="en-US" sz="1600" dirty="0" smtClean="0">
                <a:solidFill>
                  <a:schemeClr val="accent2"/>
                </a:solidFill>
                <a:latin typeface="Arial" charset="0"/>
              </a:rPr>
              <a:t> .   </a:t>
            </a:r>
            <a:endParaRPr lang="en-US" sz="1600" dirty="0">
              <a:solidFill>
                <a:schemeClr val="accent2"/>
              </a:solidFill>
              <a:latin typeface="Arial" charset="0"/>
            </a:endParaRPr>
          </a:p>
        </p:txBody>
      </p:sp>
      <p:sp>
        <p:nvSpPr>
          <p:cNvPr id="19480" name="Text Box 23"/>
          <p:cNvSpPr txBox="1">
            <a:spLocks noChangeArrowheads="1"/>
          </p:cNvSpPr>
          <p:nvPr/>
        </p:nvSpPr>
        <p:spPr bwMode="auto">
          <a:xfrm>
            <a:off x="6324600" y="228600"/>
            <a:ext cx="2057400" cy="338554"/>
          </a:xfrm>
          <a:prstGeom prst="rect">
            <a:avLst/>
          </a:prstGeom>
          <a:solidFill>
            <a:srgbClr val="DDDDDD"/>
          </a:solidFill>
          <a:ln w="9525">
            <a:noFill/>
            <a:miter lim="800000"/>
            <a:headEnd/>
            <a:tailEnd/>
          </a:ln>
        </p:spPr>
        <p:txBody>
          <a:bodyPr>
            <a:spAutoFit/>
          </a:bodyPr>
          <a:lstStyle/>
          <a:p>
            <a:pPr algn="l"/>
            <a:r>
              <a:rPr lang="en-US" sz="1600" dirty="0">
                <a:solidFill>
                  <a:schemeClr val="accent2"/>
                </a:solidFill>
                <a:latin typeface="Arial" charset="0"/>
              </a:rPr>
              <a:t>4. </a:t>
            </a:r>
            <a:r>
              <a:rPr lang="en-US" sz="1600" dirty="0" smtClean="0">
                <a:solidFill>
                  <a:schemeClr val="accent2"/>
                </a:solidFill>
                <a:latin typeface="Arial" charset="0"/>
              </a:rPr>
              <a:t>Post-</a:t>
            </a:r>
            <a:r>
              <a:rPr lang="en-US" sz="1600" dirty="0" err="1" smtClean="0">
                <a:solidFill>
                  <a:schemeClr val="accent2"/>
                </a:solidFill>
                <a:latin typeface="Arial" charset="0"/>
              </a:rPr>
              <a:t>cosecha</a:t>
            </a:r>
            <a:r>
              <a:rPr lang="en-US" sz="1600" dirty="0" smtClean="0">
                <a:solidFill>
                  <a:schemeClr val="accent2"/>
                </a:solidFill>
                <a:latin typeface="Arial" charset="0"/>
              </a:rPr>
              <a:t>    </a:t>
            </a:r>
            <a:endParaRPr lang="en-US" sz="1600" dirty="0">
              <a:solidFill>
                <a:schemeClr val="accent2"/>
              </a:solidFill>
              <a:latin typeface="Arial" charset="0"/>
            </a:endParaRPr>
          </a:p>
        </p:txBody>
      </p:sp>
      <p:sp>
        <p:nvSpPr>
          <p:cNvPr id="19481" name="AutoShape 24"/>
          <p:cNvSpPr>
            <a:spLocks noChangeArrowheads="1"/>
          </p:cNvSpPr>
          <p:nvPr/>
        </p:nvSpPr>
        <p:spPr bwMode="auto">
          <a:xfrm>
            <a:off x="5334000" y="2133600"/>
            <a:ext cx="762000" cy="685800"/>
          </a:xfrm>
          <a:custGeom>
            <a:avLst/>
            <a:gdLst>
              <a:gd name="T0" fmla="*/ 533612 w 21600"/>
              <a:gd name="T1" fmla="*/ 0 h 21600"/>
              <a:gd name="T2" fmla="*/ 533612 w 21600"/>
              <a:gd name="T3" fmla="*/ 386016 h 21600"/>
              <a:gd name="T4" fmla="*/ 114194 w 21600"/>
              <a:gd name="T5" fmla="*/ 685800 h 21600"/>
              <a:gd name="T6" fmla="*/ 762000 w 21600"/>
              <a:gd name="T7" fmla="*/ 19300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0000"/>
          </a:solidFill>
          <a:ln w="9525">
            <a:solidFill>
              <a:srgbClr val="FF0000"/>
            </a:solidFill>
            <a:miter lim="800000"/>
            <a:headEnd/>
            <a:tailEnd/>
          </a:ln>
        </p:spPr>
        <p:txBody>
          <a:bodyPr wrap="none" anchor="ctr"/>
          <a:lstStyle/>
          <a:p>
            <a:endParaRPr lang="es-PE"/>
          </a:p>
        </p:txBody>
      </p:sp>
      <p:sp>
        <p:nvSpPr>
          <p:cNvPr id="19482" name="AutoShape 25"/>
          <p:cNvSpPr>
            <a:spLocks noChangeArrowheads="1"/>
          </p:cNvSpPr>
          <p:nvPr/>
        </p:nvSpPr>
        <p:spPr bwMode="auto">
          <a:xfrm rot="10800000">
            <a:off x="3048000" y="5867400"/>
            <a:ext cx="762000" cy="685800"/>
          </a:xfrm>
          <a:custGeom>
            <a:avLst/>
            <a:gdLst>
              <a:gd name="T0" fmla="*/ 533612 w 21600"/>
              <a:gd name="T1" fmla="*/ 0 h 21600"/>
              <a:gd name="T2" fmla="*/ 533612 w 21600"/>
              <a:gd name="T3" fmla="*/ 386016 h 21600"/>
              <a:gd name="T4" fmla="*/ 114194 w 21600"/>
              <a:gd name="T5" fmla="*/ 685800 h 21600"/>
              <a:gd name="T6" fmla="*/ 762000 w 21600"/>
              <a:gd name="T7" fmla="*/ 19300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0000"/>
          </a:solidFill>
          <a:ln w="9525">
            <a:solidFill>
              <a:srgbClr val="FF0000"/>
            </a:solidFill>
            <a:miter lim="800000"/>
            <a:headEnd/>
            <a:tailEnd/>
          </a:ln>
        </p:spPr>
        <p:txBody>
          <a:bodyPr wrap="none" anchor="ctr"/>
          <a:lstStyle/>
          <a:p>
            <a:endParaRPr lang="es-PE"/>
          </a:p>
        </p:txBody>
      </p:sp>
      <p:sp>
        <p:nvSpPr>
          <p:cNvPr id="19483" name="AutoShape 26"/>
          <p:cNvSpPr>
            <a:spLocks noChangeArrowheads="1"/>
          </p:cNvSpPr>
          <p:nvPr/>
        </p:nvSpPr>
        <p:spPr bwMode="auto">
          <a:xfrm rot="10800000" flipH="1">
            <a:off x="5334000" y="5867400"/>
            <a:ext cx="685800" cy="685800"/>
          </a:xfrm>
          <a:custGeom>
            <a:avLst/>
            <a:gdLst>
              <a:gd name="T0" fmla="*/ 480250 w 21600"/>
              <a:gd name="T1" fmla="*/ 0 h 21600"/>
              <a:gd name="T2" fmla="*/ 480250 w 21600"/>
              <a:gd name="T3" fmla="*/ 386016 h 21600"/>
              <a:gd name="T4" fmla="*/ 102775 w 21600"/>
              <a:gd name="T5" fmla="*/ 685800 h 21600"/>
              <a:gd name="T6" fmla="*/ 685800 w 21600"/>
              <a:gd name="T7" fmla="*/ 19300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0000"/>
          </a:solidFill>
          <a:ln w="9525">
            <a:solidFill>
              <a:srgbClr val="FF0000"/>
            </a:solidFill>
            <a:miter lim="800000"/>
            <a:headEnd/>
            <a:tailEnd/>
          </a:ln>
        </p:spPr>
        <p:txBody>
          <a:bodyPr wrap="none" anchor="ctr"/>
          <a:lstStyle/>
          <a:p>
            <a:endParaRPr lang="es-PE"/>
          </a:p>
        </p:txBody>
      </p:sp>
      <p:sp>
        <p:nvSpPr>
          <p:cNvPr id="19484" name="AutoShape 27"/>
          <p:cNvSpPr>
            <a:spLocks noChangeArrowheads="1"/>
          </p:cNvSpPr>
          <p:nvPr/>
        </p:nvSpPr>
        <p:spPr bwMode="auto">
          <a:xfrm rot="21472734" flipH="1">
            <a:off x="3124200" y="2133600"/>
            <a:ext cx="685800" cy="685800"/>
          </a:xfrm>
          <a:custGeom>
            <a:avLst/>
            <a:gdLst>
              <a:gd name="T0" fmla="*/ 480250 w 21600"/>
              <a:gd name="T1" fmla="*/ 0 h 21600"/>
              <a:gd name="T2" fmla="*/ 480250 w 21600"/>
              <a:gd name="T3" fmla="*/ 386016 h 21600"/>
              <a:gd name="T4" fmla="*/ 102775 w 21600"/>
              <a:gd name="T5" fmla="*/ 685800 h 21600"/>
              <a:gd name="T6" fmla="*/ 685800 w 21600"/>
              <a:gd name="T7" fmla="*/ 19300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0000"/>
          </a:solidFill>
          <a:ln w="9525">
            <a:solidFill>
              <a:srgbClr val="FF0000"/>
            </a:solidFill>
            <a:miter lim="800000"/>
            <a:headEnd/>
            <a:tailEnd/>
          </a:ln>
        </p:spPr>
        <p:txBody>
          <a:bodyPr wrap="none" anchor="ctr"/>
          <a:lstStyle/>
          <a:p>
            <a:endParaRPr lang="es-PE"/>
          </a:p>
        </p:txBody>
      </p:sp>
      <p:pic>
        <p:nvPicPr>
          <p:cNvPr id="37891" name="Picture 3" descr="C:\Users\Maria Scurrah\Documents\CDP\CDP 10\alto cont nutricional\Fotos Raul2014\evaluadndo 1en floracion.jpg"/>
          <p:cNvPicPr>
            <a:picLocks noChangeAspect="1" noChangeArrowheads="1"/>
          </p:cNvPicPr>
          <p:nvPr/>
        </p:nvPicPr>
        <p:blipFill>
          <a:blip r:embed="rId10" cstate="print"/>
          <a:srcRect/>
          <a:stretch>
            <a:fillRect/>
          </a:stretch>
        </p:blipFill>
        <p:spPr bwMode="auto">
          <a:xfrm>
            <a:off x="3275856" y="2924944"/>
            <a:ext cx="2520280" cy="2160240"/>
          </a:xfrm>
          <a:prstGeom prst="rect">
            <a:avLst/>
          </a:prstGeom>
          <a:noFill/>
        </p:spPr>
      </p:pic>
      <p:pic>
        <p:nvPicPr>
          <p:cNvPr id="37892" name="Picture 4" descr="C:\Users\Maria Scurrah\Documents\CDP\CDP 10\alto cont nutricional\degustacion de papas1.jpg"/>
          <p:cNvPicPr>
            <a:picLocks noGrp="1" noChangeAspect="1" noChangeArrowheads="1"/>
          </p:cNvPicPr>
          <p:nvPr>
            <p:ph/>
          </p:nvPr>
        </p:nvPicPr>
        <p:blipFill>
          <a:blip r:embed="rId11" cstate="print"/>
          <a:srcRect/>
          <a:stretch>
            <a:fillRect/>
          </a:stretch>
        </p:blipFill>
        <p:spPr bwMode="auto">
          <a:xfrm>
            <a:off x="6228184" y="4005064"/>
            <a:ext cx="2408478" cy="1944216"/>
          </a:xfrm>
          <a:prstGeom prst="rect">
            <a:avLst/>
          </a:prstGeom>
          <a:noFill/>
        </p:spPr>
      </p:pic>
      <p:pic>
        <p:nvPicPr>
          <p:cNvPr id="27" name="26 Imagen" descr="las1 3 caras en degustacion 0956.jpg"/>
          <p:cNvPicPr>
            <a:picLocks noChangeAspect="1"/>
          </p:cNvPicPr>
          <p:nvPr/>
        </p:nvPicPr>
        <p:blipFill>
          <a:blip r:embed="rId12" cstate="print"/>
          <a:stretch>
            <a:fillRect/>
          </a:stretch>
        </p:blipFill>
        <p:spPr>
          <a:xfrm>
            <a:off x="6228184" y="5723874"/>
            <a:ext cx="2184243" cy="1134126"/>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Text Box 3"/>
          <p:cNvSpPr txBox="1">
            <a:spLocks noChangeArrowheads="1"/>
          </p:cNvSpPr>
          <p:nvPr/>
        </p:nvSpPr>
        <p:spPr bwMode="auto">
          <a:xfrm>
            <a:off x="0" y="319088"/>
            <a:ext cx="9144000" cy="954107"/>
          </a:xfrm>
          <a:prstGeom prst="rect">
            <a:avLst/>
          </a:prstGeom>
          <a:noFill/>
          <a:ln w="9525">
            <a:noFill/>
            <a:miter lim="800000"/>
            <a:headEnd/>
            <a:tailEnd/>
          </a:ln>
        </p:spPr>
        <p:txBody>
          <a:bodyPr>
            <a:spAutoFit/>
          </a:bodyPr>
          <a:lstStyle/>
          <a:p>
            <a:pPr>
              <a:spcBef>
                <a:spcPct val="50000"/>
              </a:spcBef>
            </a:pPr>
            <a:r>
              <a:rPr lang="en-US" sz="2800" dirty="0" err="1" smtClean="0">
                <a:solidFill>
                  <a:schemeClr val="accent2"/>
                </a:solidFill>
                <a:latin typeface="Arial" charset="0"/>
              </a:rPr>
              <a:t>Seleccion</a:t>
            </a:r>
            <a:r>
              <a:rPr lang="en-US" sz="2800" dirty="0" smtClean="0">
                <a:solidFill>
                  <a:schemeClr val="accent2"/>
                </a:solidFill>
                <a:latin typeface="Arial" charset="0"/>
              </a:rPr>
              <a:t> </a:t>
            </a:r>
            <a:r>
              <a:rPr lang="en-US" sz="2800" dirty="0" err="1" smtClean="0">
                <a:solidFill>
                  <a:schemeClr val="accent2"/>
                </a:solidFill>
                <a:latin typeface="Arial" charset="0"/>
              </a:rPr>
              <a:t>Participativa</a:t>
            </a:r>
            <a:r>
              <a:rPr lang="en-US" sz="2800" dirty="0" smtClean="0">
                <a:solidFill>
                  <a:schemeClr val="accent2"/>
                </a:solidFill>
                <a:latin typeface="Arial" charset="0"/>
              </a:rPr>
              <a:t> de </a:t>
            </a:r>
            <a:r>
              <a:rPr lang="en-US" sz="2800" dirty="0" err="1" smtClean="0">
                <a:solidFill>
                  <a:schemeClr val="accent2"/>
                </a:solidFill>
                <a:latin typeface="Arial" charset="0"/>
              </a:rPr>
              <a:t>variedades</a:t>
            </a:r>
            <a:r>
              <a:rPr lang="en-US" sz="2800" dirty="0" smtClean="0">
                <a:solidFill>
                  <a:schemeClr val="accent2"/>
                </a:solidFill>
                <a:latin typeface="Arial" charset="0"/>
              </a:rPr>
              <a:t> (PVS</a:t>
            </a:r>
            <a:r>
              <a:rPr lang="en-US" sz="2800" dirty="0">
                <a:solidFill>
                  <a:schemeClr val="accent2"/>
                </a:solidFill>
                <a:latin typeface="Arial" charset="0"/>
              </a:rPr>
              <a:t>): </a:t>
            </a:r>
            <a:r>
              <a:rPr lang="en-US" sz="2800" dirty="0" err="1" smtClean="0">
                <a:solidFill>
                  <a:schemeClr val="accent2"/>
                </a:solidFill>
                <a:latin typeface="Arial" charset="0"/>
              </a:rPr>
              <a:t>Rankeo</a:t>
            </a:r>
            <a:r>
              <a:rPr lang="en-US" sz="2800" dirty="0" smtClean="0">
                <a:solidFill>
                  <a:schemeClr val="accent2"/>
                </a:solidFill>
                <a:latin typeface="Arial" charset="0"/>
              </a:rPr>
              <a:t> de </a:t>
            </a:r>
            <a:r>
              <a:rPr lang="en-US" sz="2800" dirty="0" err="1" smtClean="0">
                <a:solidFill>
                  <a:schemeClr val="accent2"/>
                </a:solidFill>
                <a:latin typeface="Arial" charset="0"/>
              </a:rPr>
              <a:t>criterios</a:t>
            </a:r>
            <a:r>
              <a:rPr lang="en-US" sz="2800" dirty="0" smtClean="0">
                <a:solidFill>
                  <a:schemeClr val="accent2"/>
                </a:solidFill>
                <a:latin typeface="Arial" charset="0"/>
              </a:rPr>
              <a:t> de </a:t>
            </a:r>
            <a:r>
              <a:rPr lang="en-US" sz="2800" dirty="0" err="1" smtClean="0">
                <a:solidFill>
                  <a:schemeClr val="accent2"/>
                </a:solidFill>
                <a:latin typeface="Arial" charset="0"/>
              </a:rPr>
              <a:t>seleccion</a:t>
            </a:r>
            <a:r>
              <a:rPr lang="en-US" sz="2800" dirty="0" smtClean="0">
                <a:solidFill>
                  <a:schemeClr val="accent2"/>
                </a:solidFill>
                <a:latin typeface="Arial" charset="0"/>
              </a:rPr>
              <a:t> (</a:t>
            </a:r>
            <a:r>
              <a:rPr lang="en-US" sz="2800" dirty="0" err="1" smtClean="0">
                <a:solidFill>
                  <a:schemeClr val="accent2"/>
                </a:solidFill>
                <a:latin typeface="Arial" charset="0"/>
              </a:rPr>
              <a:t>cosecha</a:t>
            </a:r>
            <a:r>
              <a:rPr lang="en-US" sz="2800" dirty="0" smtClean="0">
                <a:solidFill>
                  <a:schemeClr val="accent2"/>
                </a:solidFill>
                <a:latin typeface="Arial" charset="0"/>
              </a:rPr>
              <a:t>)  2011</a:t>
            </a:r>
            <a:endParaRPr lang="en-US" sz="2800" dirty="0">
              <a:solidFill>
                <a:schemeClr val="accent2"/>
              </a:solidFill>
              <a:latin typeface="Arial" charset="0"/>
            </a:endParaRPr>
          </a:p>
        </p:txBody>
      </p:sp>
      <p:graphicFrame>
        <p:nvGraphicFramePr>
          <p:cNvPr id="405504" name="Object 6"/>
          <p:cNvGraphicFramePr>
            <a:graphicFrameLocks noChangeAspect="1"/>
          </p:cNvGraphicFramePr>
          <p:nvPr/>
        </p:nvGraphicFramePr>
        <p:xfrm>
          <a:off x="9396536" y="1988840"/>
          <a:ext cx="6145213" cy="2209800"/>
        </p:xfrm>
        <a:graphic>
          <a:graphicData uri="http://schemas.openxmlformats.org/presentationml/2006/ole">
            <p:oleObj spid="_x0000_s47106" name="Worksheet" r:id="rId4" imgW="9620351" imgH="3143385" progId="Excel.Sheet.8">
              <p:embed/>
            </p:oleObj>
          </a:graphicData>
        </a:graphic>
      </p:graphicFrame>
      <p:sp>
        <p:nvSpPr>
          <p:cNvPr id="425988" name="Rectangle 4"/>
          <p:cNvSpPr>
            <a:spLocks noChangeArrowheads="1"/>
          </p:cNvSpPr>
          <p:nvPr/>
        </p:nvSpPr>
        <p:spPr bwMode="auto">
          <a:xfrm>
            <a:off x="0" y="4437112"/>
            <a:ext cx="2971800" cy="609600"/>
          </a:xfrm>
          <a:prstGeom prst="rect">
            <a:avLst/>
          </a:prstGeom>
          <a:solidFill>
            <a:srgbClr val="FFCCFF"/>
          </a:solidFill>
          <a:ln w="9525">
            <a:noFill/>
            <a:miter lim="800000"/>
            <a:headEnd/>
            <a:tailEnd/>
          </a:ln>
          <a:effectLst/>
        </p:spPr>
        <p:txBody>
          <a:bodyPr anchor="ctr"/>
          <a:lstStyle/>
          <a:p>
            <a:pPr algn="l">
              <a:spcBef>
                <a:spcPct val="50000"/>
              </a:spcBef>
              <a:defRPr/>
            </a:pPr>
            <a:r>
              <a:rPr lang="en-US" sz="1800" dirty="0" smtClean="0">
                <a:solidFill>
                  <a:schemeClr val="accent2"/>
                </a:solidFill>
                <a:effectLst>
                  <a:outerShdw blurRad="38100" dist="38100" dir="2700000" algn="tl">
                    <a:srgbClr val="000000"/>
                  </a:outerShdw>
                </a:effectLst>
                <a:latin typeface="Arial" charset="0"/>
                <a:cs typeface="Arial" charset="0"/>
              </a:rPr>
              <a:t>Paso 2</a:t>
            </a:r>
            <a:r>
              <a:rPr lang="en-US" sz="1800" dirty="0">
                <a:solidFill>
                  <a:schemeClr val="accent2"/>
                </a:solidFill>
                <a:effectLst>
                  <a:outerShdw blurRad="38100" dist="38100" dir="2700000" algn="tl">
                    <a:srgbClr val="000000"/>
                  </a:outerShdw>
                </a:effectLst>
                <a:latin typeface="Arial" charset="0"/>
                <a:cs typeface="Arial" charset="0"/>
              </a:rPr>
              <a:t>.- </a:t>
            </a:r>
            <a:r>
              <a:rPr lang="en-US" sz="1800" dirty="0" err="1" smtClean="0">
                <a:solidFill>
                  <a:schemeClr val="accent2"/>
                </a:solidFill>
                <a:effectLst>
                  <a:outerShdw blurRad="38100" dist="38100" dir="2700000" algn="tl">
                    <a:srgbClr val="000000"/>
                  </a:outerShdw>
                </a:effectLst>
                <a:latin typeface="Arial" charset="0"/>
                <a:cs typeface="Arial" charset="0"/>
              </a:rPr>
              <a:t>Rankeo</a:t>
            </a:r>
            <a:r>
              <a:rPr lang="en-US" sz="1800" dirty="0" smtClean="0">
                <a:solidFill>
                  <a:schemeClr val="accent2"/>
                </a:solidFill>
                <a:effectLst>
                  <a:outerShdw blurRad="38100" dist="38100" dir="2700000" algn="tl">
                    <a:srgbClr val="000000"/>
                  </a:outerShdw>
                </a:effectLst>
                <a:latin typeface="Arial" charset="0"/>
                <a:cs typeface="Arial" charset="0"/>
              </a:rPr>
              <a:t> de los </a:t>
            </a:r>
            <a:r>
              <a:rPr lang="en-US" sz="1800" dirty="0" err="1" smtClean="0">
                <a:solidFill>
                  <a:schemeClr val="accent2"/>
                </a:solidFill>
                <a:effectLst>
                  <a:outerShdw blurRad="38100" dist="38100" dir="2700000" algn="tl">
                    <a:srgbClr val="000000"/>
                  </a:outerShdw>
                </a:effectLst>
                <a:latin typeface="Arial" charset="0"/>
                <a:cs typeface="Arial" charset="0"/>
              </a:rPr>
              <a:t>criterios</a:t>
            </a:r>
            <a:r>
              <a:rPr lang="en-US" sz="1800" dirty="0" smtClean="0">
                <a:solidFill>
                  <a:schemeClr val="accent2"/>
                </a:solidFill>
                <a:effectLst>
                  <a:outerShdw blurRad="38100" dist="38100" dir="2700000" algn="tl">
                    <a:srgbClr val="000000"/>
                  </a:outerShdw>
                </a:effectLst>
                <a:latin typeface="Arial" charset="0"/>
                <a:cs typeface="Arial" charset="0"/>
              </a:rPr>
              <a:t> de </a:t>
            </a:r>
            <a:r>
              <a:rPr lang="en-US" sz="1800" dirty="0" err="1" smtClean="0">
                <a:solidFill>
                  <a:schemeClr val="accent2"/>
                </a:solidFill>
                <a:effectLst>
                  <a:outerShdw blurRad="38100" dist="38100" dir="2700000" algn="tl">
                    <a:srgbClr val="000000"/>
                  </a:outerShdw>
                </a:effectLst>
                <a:latin typeface="Arial" charset="0"/>
                <a:cs typeface="Arial" charset="0"/>
              </a:rPr>
              <a:t>seleccion</a:t>
            </a:r>
            <a:r>
              <a:rPr lang="en-US" sz="1800" dirty="0" smtClean="0">
                <a:solidFill>
                  <a:schemeClr val="accent2"/>
                </a:solidFill>
                <a:effectLst>
                  <a:outerShdw blurRad="38100" dist="38100" dir="2700000" algn="tl">
                    <a:srgbClr val="000000"/>
                  </a:outerShdw>
                </a:effectLst>
                <a:latin typeface="Arial" charset="0"/>
                <a:cs typeface="Arial" charset="0"/>
              </a:rPr>
              <a:t> </a:t>
            </a:r>
            <a:endParaRPr lang="en-US" sz="1800" dirty="0">
              <a:solidFill>
                <a:schemeClr val="accent2"/>
              </a:solidFill>
              <a:effectLst>
                <a:outerShdw blurRad="38100" dist="38100" dir="2700000" algn="tl">
                  <a:srgbClr val="000000"/>
                </a:outerShdw>
              </a:effectLst>
              <a:latin typeface="Arial" charset="0"/>
              <a:cs typeface="Arial" charset="0"/>
            </a:endParaRPr>
          </a:p>
        </p:txBody>
      </p:sp>
      <p:sp>
        <p:nvSpPr>
          <p:cNvPr id="425986" name="Text Box 2"/>
          <p:cNvSpPr txBox="1">
            <a:spLocks noChangeArrowheads="1"/>
          </p:cNvSpPr>
          <p:nvPr/>
        </p:nvSpPr>
        <p:spPr bwMode="auto">
          <a:xfrm>
            <a:off x="6172200" y="980728"/>
            <a:ext cx="2971800" cy="646331"/>
          </a:xfrm>
          <a:prstGeom prst="rect">
            <a:avLst/>
          </a:prstGeom>
          <a:solidFill>
            <a:srgbClr val="FFCCFF"/>
          </a:solidFill>
          <a:ln w="9525">
            <a:noFill/>
            <a:miter lim="800000"/>
            <a:headEnd/>
            <a:tailEnd/>
          </a:ln>
          <a:effectLst/>
        </p:spPr>
        <p:txBody>
          <a:bodyPr wrap="square">
            <a:spAutoFit/>
          </a:bodyPr>
          <a:lstStyle/>
          <a:p>
            <a:pPr algn="l">
              <a:spcBef>
                <a:spcPct val="50000"/>
              </a:spcBef>
            </a:pPr>
            <a:r>
              <a:rPr lang="en-US" sz="1800" dirty="0" smtClean="0">
                <a:solidFill>
                  <a:schemeClr val="accent2"/>
                </a:solidFill>
                <a:effectLst>
                  <a:outerShdw blurRad="38100" dist="38100" dir="2700000" algn="tl">
                    <a:srgbClr val="000000"/>
                  </a:outerShdw>
                </a:effectLst>
                <a:latin typeface="Arial" charset="0"/>
                <a:cs typeface="Arial" charset="0"/>
              </a:rPr>
              <a:t>Paso  </a:t>
            </a:r>
            <a:r>
              <a:rPr lang="en-US" sz="1800" dirty="0">
                <a:solidFill>
                  <a:schemeClr val="accent2"/>
                </a:solidFill>
                <a:effectLst>
                  <a:outerShdw blurRad="38100" dist="38100" dir="2700000" algn="tl">
                    <a:srgbClr val="000000"/>
                  </a:outerShdw>
                </a:effectLst>
                <a:latin typeface="Arial" charset="0"/>
                <a:cs typeface="Arial" charset="0"/>
              </a:rPr>
              <a:t>1.- </a:t>
            </a:r>
            <a:r>
              <a:rPr lang="en-US" sz="1800" dirty="0" err="1" smtClean="0">
                <a:solidFill>
                  <a:schemeClr val="accent2"/>
                </a:solidFill>
                <a:effectLst>
                  <a:outerShdw blurRad="38100" dist="38100" dir="2700000" algn="tl">
                    <a:srgbClr val="000000"/>
                  </a:outerShdw>
                </a:effectLst>
                <a:latin typeface="Arial" charset="0"/>
                <a:cs typeface="Arial" charset="0"/>
              </a:rPr>
              <a:t>listado</a:t>
            </a:r>
            <a:r>
              <a:rPr lang="en-US" sz="1800" dirty="0" smtClean="0">
                <a:solidFill>
                  <a:schemeClr val="accent2"/>
                </a:solidFill>
                <a:effectLst>
                  <a:outerShdw blurRad="38100" dist="38100" dir="2700000" algn="tl">
                    <a:srgbClr val="000000"/>
                  </a:outerShdw>
                </a:effectLst>
                <a:latin typeface="Arial" charset="0"/>
                <a:cs typeface="Arial" charset="0"/>
              </a:rPr>
              <a:t> de </a:t>
            </a:r>
            <a:r>
              <a:rPr lang="en-US" sz="1800" dirty="0" err="1" smtClean="0">
                <a:solidFill>
                  <a:schemeClr val="accent2"/>
                </a:solidFill>
                <a:effectLst>
                  <a:outerShdw blurRad="38100" dist="38100" dir="2700000" algn="tl">
                    <a:srgbClr val="000000"/>
                  </a:outerShdw>
                </a:effectLst>
                <a:latin typeface="Arial" charset="0"/>
                <a:cs typeface="Arial" charset="0"/>
              </a:rPr>
              <a:t>cirterios</a:t>
            </a:r>
            <a:r>
              <a:rPr lang="en-US" sz="1800" dirty="0" smtClean="0">
                <a:solidFill>
                  <a:schemeClr val="accent2"/>
                </a:solidFill>
                <a:effectLst>
                  <a:outerShdw blurRad="38100" dist="38100" dir="2700000" algn="tl">
                    <a:srgbClr val="000000"/>
                  </a:outerShdw>
                </a:effectLst>
                <a:latin typeface="Arial" charset="0"/>
                <a:cs typeface="Arial" charset="0"/>
              </a:rPr>
              <a:t> de </a:t>
            </a:r>
            <a:r>
              <a:rPr lang="en-US" sz="1800" dirty="0" err="1" smtClean="0">
                <a:solidFill>
                  <a:schemeClr val="accent2"/>
                </a:solidFill>
                <a:effectLst>
                  <a:outerShdw blurRad="38100" dist="38100" dir="2700000" algn="tl">
                    <a:srgbClr val="000000"/>
                  </a:outerShdw>
                </a:effectLst>
                <a:latin typeface="Arial" charset="0"/>
                <a:cs typeface="Arial" charset="0"/>
              </a:rPr>
              <a:t>seleccion</a:t>
            </a:r>
            <a:r>
              <a:rPr lang="en-US" sz="1800" dirty="0" smtClean="0">
                <a:solidFill>
                  <a:schemeClr val="accent2"/>
                </a:solidFill>
                <a:effectLst>
                  <a:outerShdw blurRad="38100" dist="38100" dir="2700000" algn="tl">
                    <a:srgbClr val="000000"/>
                  </a:outerShdw>
                </a:effectLst>
                <a:latin typeface="Arial" charset="0"/>
                <a:cs typeface="Arial" charset="0"/>
              </a:rPr>
              <a:t> </a:t>
            </a:r>
            <a:endParaRPr lang="en-US" sz="1800" dirty="0">
              <a:solidFill>
                <a:schemeClr val="accent2"/>
              </a:solidFill>
              <a:effectLst>
                <a:outerShdw blurRad="38100" dist="38100" dir="2700000" algn="tl">
                  <a:srgbClr val="000000"/>
                </a:outerShdw>
              </a:effectLst>
              <a:latin typeface="Arial" charset="0"/>
              <a:cs typeface="Arial" charset="0"/>
            </a:endParaRPr>
          </a:p>
        </p:txBody>
      </p:sp>
      <p:graphicFrame>
        <p:nvGraphicFramePr>
          <p:cNvPr id="405505" name="Object 1"/>
          <p:cNvGraphicFramePr>
            <a:graphicFrameLocks noChangeAspect="1"/>
          </p:cNvGraphicFramePr>
          <p:nvPr/>
        </p:nvGraphicFramePr>
        <p:xfrm>
          <a:off x="2743200" y="3505200"/>
          <a:ext cx="6400800" cy="3352800"/>
        </p:xfrm>
        <a:graphic>
          <a:graphicData uri="http://schemas.openxmlformats.org/presentationml/2006/ole">
            <p:oleObj spid="_x0000_s47107" name="Chart" r:id="rId5" imgW="10109520" imgH="5211000" progId="Excel.Sheet.8">
              <p:embed/>
            </p:oleObj>
          </a:graphicData>
        </a:graphic>
      </p:graphicFrame>
      <p:graphicFrame>
        <p:nvGraphicFramePr>
          <p:cNvPr id="7" name="6 Tabla"/>
          <p:cNvGraphicFramePr>
            <a:graphicFrameLocks noGrp="1"/>
          </p:cNvGraphicFramePr>
          <p:nvPr/>
        </p:nvGraphicFramePr>
        <p:xfrm>
          <a:off x="323528" y="1340768"/>
          <a:ext cx="6120680" cy="2420116"/>
        </p:xfrm>
        <a:graphic>
          <a:graphicData uri="http://schemas.openxmlformats.org/drawingml/2006/table">
            <a:tbl>
              <a:tblPr firstRow="1" bandRow="1">
                <a:tableStyleId>{5C22544A-7EE6-4342-B048-85BDC9FD1C3A}</a:tableStyleId>
              </a:tblPr>
              <a:tblGrid>
                <a:gridCol w="3035730"/>
                <a:gridCol w="1200172"/>
                <a:gridCol w="988377"/>
                <a:gridCol w="896401"/>
              </a:tblGrid>
              <a:tr h="591316">
                <a:tc>
                  <a:txBody>
                    <a:bodyPr/>
                    <a:lstStyle/>
                    <a:p>
                      <a:r>
                        <a:rPr lang="es-PE" dirty="0" smtClean="0"/>
                        <a:t>Criterios</a:t>
                      </a:r>
                      <a:r>
                        <a:rPr lang="es-PE" baseline="0" dirty="0" smtClean="0"/>
                        <a:t> de </a:t>
                      </a:r>
                      <a:r>
                        <a:rPr lang="es-PE" baseline="0" dirty="0" err="1" smtClean="0"/>
                        <a:t>seleccion</a:t>
                      </a:r>
                      <a:endParaRPr lang="es-PE" dirty="0"/>
                    </a:p>
                  </a:txBody>
                  <a:tcPr/>
                </a:tc>
                <a:tc>
                  <a:txBody>
                    <a:bodyPr/>
                    <a:lstStyle/>
                    <a:p>
                      <a:r>
                        <a:rPr lang="es-PE" dirty="0" smtClean="0"/>
                        <a:t>varones</a:t>
                      </a:r>
                      <a:endParaRPr lang="es-PE" dirty="0"/>
                    </a:p>
                  </a:txBody>
                  <a:tcPr/>
                </a:tc>
                <a:tc>
                  <a:txBody>
                    <a:bodyPr/>
                    <a:lstStyle/>
                    <a:p>
                      <a:r>
                        <a:rPr lang="es-PE" dirty="0" smtClean="0"/>
                        <a:t>Mujeres </a:t>
                      </a:r>
                      <a:endParaRPr lang="es-PE" dirty="0"/>
                    </a:p>
                  </a:txBody>
                  <a:tcPr/>
                </a:tc>
                <a:tc>
                  <a:txBody>
                    <a:bodyPr/>
                    <a:lstStyle/>
                    <a:p>
                      <a:r>
                        <a:rPr lang="es-PE" dirty="0" smtClean="0"/>
                        <a:t>Global </a:t>
                      </a:r>
                      <a:endParaRPr lang="es-PE" dirty="0"/>
                    </a:p>
                  </a:txBody>
                  <a:tcPr/>
                </a:tc>
              </a:tr>
              <a:tr h="342588">
                <a:tc>
                  <a:txBody>
                    <a:bodyPr/>
                    <a:lstStyle/>
                    <a:p>
                      <a:r>
                        <a:rPr lang="es-PE" dirty="0" smtClean="0"/>
                        <a:t>Tubérculos grandes</a:t>
                      </a:r>
                      <a:endParaRPr lang="es-PE" dirty="0"/>
                    </a:p>
                  </a:txBody>
                  <a:tcPr/>
                </a:tc>
                <a:tc>
                  <a:txBody>
                    <a:bodyPr/>
                    <a:lstStyle/>
                    <a:p>
                      <a:r>
                        <a:rPr lang="es-PE" dirty="0" smtClean="0"/>
                        <a:t>25</a:t>
                      </a:r>
                      <a:endParaRPr lang="es-PE" dirty="0"/>
                    </a:p>
                  </a:txBody>
                  <a:tcPr/>
                </a:tc>
                <a:tc>
                  <a:txBody>
                    <a:bodyPr/>
                    <a:lstStyle/>
                    <a:p>
                      <a:r>
                        <a:rPr lang="es-PE" dirty="0" smtClean="0"/>
                        <a:t>23</a:t>
                      </a:r>
                      <a:endParaRPr lang="es-PE" dirty="0"/>
                    </a:p>
                  </a:txBody>
                  <a:tcPr/>
                </a:tc>
                <a:tc>
                  <a:txBody>
                    <a:bodyPr/>
                    <a:lstStyle/>
                    <a:p>
                      <a:r>
                        <a:rPr lang="es-PE" dirty="0" smtClean="0"/>
                        <a:t>II</a:t>
                      </a:r>
                      <a:endParaRPr lang="es-PE" dirty="0"/>
                    </a:p>
                  </a:txBody>
                  <a:tcPr/>
                </a:tc>
              </a:tr>
              <a:tr h="342588">
                <a:tc>
                  <a:txBody>
                    <a:bodyPr/>
                    <a:lstStyle/>
                    <a:p>
                      <a:r>
                        <a:rPr lang="es-PE" dirty="0" smtClean="0"/>
                        <a:t>Alto contenido nutricional</a:t>
                      </a:r>
                      <a:endParaRPr lang="es-PE" dirty="0"/>
                    </a:p>
                  </a:txBody>
                  <a:tcPr/>
                </a:tc>
                <a:tc>
                  <a:txBody>
                    <a:bodyPr/>
                    <a:lstStyle/>
                    <a:p>
                      <a:r>
                        <a:rPr lang="es-PE" dirty="0" smtClean="0"/>
                        <a:t>17</a:t>
                      </a:r>
                      <a:endParaRPr lang="es-PE" dirty="0"/>
                    </a:p>
                  </a:txBody>
                  <a:tcPr/>
                </a:tc>
                <a:tc>
                  <a:txBody>
                    <a:bodyPr/>
                    <a:lstStyle/>
                    <a:p>
                      <a:r>
                        <a:rPr lang="es-PE" dirty="0" smtClean="0"/>
                        <a:t>7</a:t>
                      </a:r>
                      <a:endParaRPr lang="es-PE" dirty="0"/>
                    </a:p>
                  </a:txBody>
                  <a:tcPr/>
                </a:tc>
                <a:tc>
                  <a:txBody>
                    <a:bodyPr/>
                    <a:lstStyle/>
                    <a:p>
                      <a:r>
                        <a:rPr lang="es-PE" dirty="0" smtClean="0"/>
                        <a:t>I</a:t>
                      </a:r>
                      <a:endParaRPr lang="es-PE" dirty="0"/>
                    </a:p>
                  </a:txBody>
                  <a:tcPr/>
                </a:tc>
              </a:tr>
              <a:tr h="342588">
                <a:tc>
                  <a:txBody>
                    <a:bodyPr/>
                    <a:lstStyle/>
                    <a:p>
                      <a:r>
                        <a:rPr lang="es-PE" dirty="0" smtClean="0"/>
                        <a:t>Resistencia al gorgojo</a:t>
                      </a:r>
                      <a:endParaRPr lang="es-PE" dirty="0"/>
                    </a:p>
                  </a:txBody>
                  <a:tcPr/>
                </a:tc>
                <a:tc>
                  <a:txBody>
                    <a:bodyPr/>
                    <a:lstStyle/>
                    <a:p>
                      <a:r>
                        <a:rPr lang="es-PE" dirty="0" smtClean="0"/>
                        <a:t>12</a:t>
                      </a:r>
                      <a:endParaRPr lang="es-PE" dirty="0"/>
                    </a:p>
                  </a:txBody>
                  <a:tcPr/>
                </a:tc>
                <a:tc>
                  <a:txBody>
                    <a:bodyPr/>
                    <a:lstStyle/>
                    <a:p>
                      <a:r>
                        <a:rPr lang="es-PE" dirty="0" smtClean="0"/>
                        <a:t>21</a:t>
                      </a:r>
                      <a:endParaRPr lang="es-PE" dirty="0"/>
                    </a:p>
                  </a:txBody>
                  <a:tcPr/>
                </a:tc>
                <a:tc>
                  <a:txBody>
                    <a:bodyPr/>
                    <a:lstStyle/>
                    <a:p>
                      <a:r>
                        <a:rPr lang="es-PE" dirty="0" smtClean="0"/>
                        <a:t>III</a:t>
                      </a:r>
                      <a:endParaRPr lang="es-PE" dirty="0"/>
                    </a:p>
                  </a:txBody>
                  <a:tcPr/>
                </a:tc>
              </a:tr>
              <a:tr h="342588">
                <a:tc>
                  <a:txBody>
                    <a:bodyPr/>
                    <a:lstStyle/>
                    <a:p>
                      <a:r>
                        <a:rPr lang="es-PE" dirty="0" smtClean="0"/>
                        <a:t>Resistencia a la rancha</a:t>
                      </a:r>
                      <a:endParaRPr lang="es-PE" dirty="0"/>
                    </a:p>
                  </a:txBody>
                  <a:tcPr/>
                </a:tc>
                <a:tc>
                  <a:txBody>
                    <a:bodyPr/>
                    <a:lstStyle/>
                    <a:p>
                      <a:r>
                        <a:rPr lang="es-PE" dirty="0" smtClean="0"/>
                        <a:t>18</a:t>
                      </a:r>
                      <a:endParaRPr lang="es-PE" dirty="0"/>
                    </a:p>
                  </a:txBody>
                  <a:tcPr/>
                </a:tc>
                <a:tc>
                  <a:txBody>
                    <a:bodyPr/>
                    <a:lstStyle/>
                    <a:p>
                      <a:r>
                        <a:rPr lang="es-PE" dirty="0" smtClean="0"/>
                        <a:t>13</a:t>
                      </a:r>
                      <a:endParaRPr lang="es-PE" dirty="0"/>
                    </a:p>
                  </a:txBody>
                  <a:tcPr/>
                </a:tc>
                <a:tc>
                  <a:txBody>
                    <a:bodyPr/>
                    <a:lstStyle/>
                    <a:p>
                      <a:r>
                        <a:rPr lang="es-PE" dirty="0" smtClean="0"/>
                        <a:t>IV</a:t>
                      </a:r>
                      <a:endParaRPr lang="es-PE" dirty="0"/>
                    </a:p>
                  </a:txBody>
                  <a:tcPr/>
                </a:tc>
              </a:tr>
              <a:tr h="342588">
                <a:tc>
                  <a:txBody>
                    <a:bodyPr/>
                    <a:lstStyle/>
                    <a:p>
                      <a:r>
                        <a:rPr lang="es-PE" dirty="0" smtClean="0"/>
                        <a:t>Alta</a:t>
                      </a:r>
                      <a:r>
                        <a:rPr lang="es-PE" baseline="0" dirty="0" smtClean="0"/>
                        <a:t> rendimiento</a:t>
                      </a:r>
                      <a:endParaRPr lang="es-PE" dirty="0"/>
                    </a:p>
                  </a:txBody>
                  <a:tcPr/>
                </a:tc>
                <a:tc>
                  <a:txBody>
                    <a:bodyPr/>
                    <a:lstStyle/>
                    <a:p>
                      <a:r>
                        <a:rPr lang="es-PE" dirty="0" smtClean="0"/>
                        <a:t>12</a:t>
                      </a:r>
                      <a:endParaRPr lang="es-PE" dirty="0"/>
                    </a:p>
                  </a:txBody>
                  <a:tcPr/>
                </a:tc>
                <a:tc>
                  <a:txBody>
                    <a:bodyPr/>
                    <a:lstStyle/>
                    <a:p>
                      <a:r>
                        <a:rPr lang="es-PE" dirty="0" smtClean="0"/>
                        <a:t>6</a:t>
                      </a:r>
                      <a:endParaRPr lang="es-PE" dirty="0"/>
                    </a:p>
                  </a:txBody>
                  <a:tcPr/>
                </a:tc>
                <a:tc>
                  <a:txBody>
                    <a:bodyPr/>
                    <a:lstStyle/>
                    <a:p>
                      <a:endParaRPr lang="es-PE" dirty="0"/>
                    </a:p>
                  </a:txBody>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sz="3200" dirty="0" smtClean="0"/>
              <a:t>Club de madres Totora </a:t>
            </a:r>
            <a:r>
              <a:rPr lang="es-PE" sz="3200" dirty="0" err="1" smtClean="0"/>
              <a:t>Chopccapampa</a:t>
            </a:r>
            <a:r>
              <a:rPr lang="es-PE" sz="3200" dirty="0" smtClean="0"/>
              <a:t> 2012-2013 evaluación en floración </a:t>
            </a:r>
            <a:endParaRPr lang="es-PE" sz="3200" dirty="0"/>
          </a:p>
        </p:txBody>
      </p:sp>
      <p:graphicFrame>
        <p:nvGraphicFramePr>
          <p:cNvPr id="3" name="2 Tabla"/>
          <p:cNvGraphicFramePr>
            <a:graphicFrameLocks noGrp="1"/>
          </p:cNvGraphicFramePr>
          <p:nvPr/>
        </p:nvGraphicFramePr>
        <p:xfrm>
          <a:off x="467544" y="1916830"/>
          <a:ext cx="3744416" cy="3600400"/>
        </p:xfrm>
        <a:graphic>
          <a:graphicData uri="http://schemas.openxmlformats.org/drawingml/2006/table">
            <a:tbl>
              <a:tblPr firstRow="1" bandRow="1">
                <a:tableStyleId>{5C22544A-7EE6-4342-B048-85BDC9FD1C3A}</a:tableStyleId>
              </a:tblPr>
              <a:tblGrid>
                <a:gridCol w="936104"/>
                <a:gridCol w="1321404"/>
                <a:gridCol w="991272"/>
                <a:gridCol w="495636"/>
              </a:tblGrid>
              <a:tr h="555944">
                <a:tc>
                  <a:txBody>
                    <a:bodyPr/>
                    <a:lstStyle/>
                    <a:p>
                      <a:pPr algn="ctr" fontAlgn="ctr"/>
                      <a:r>
                        <a:rPr lang="es-PE" sz="1400" b="1" i="0" u="none" strike="noStrike" dirty="0" smtClean="0">
                          <a:solidFill>
                            <a:srgbClr val="000080"/>
                          </a:solidFill>
                          <a:latin typeface="Arial"/>
                        </a:rPr>
                        <a:t>0rden </a:t>
                      </a:r>
                      <a:endParaRPr lang="es-PE" sz="1400" b="1" i="0" u="none" strike="noStrike" dirty="0">
                        <a:solidFill>
                          <a:srgbClr val="000080"/>
                        </a:solidFill>
                        <a:latin typeface="Arial"/>
                      </a:endParaRPr>
                    </a:p>
                  </a:txBody>
                  <a:tcPr marL="0" marR="0" marT="0" marB="0" anchor="ctr"/>
                </a:tc>
                <a:tc>
                  <a:txBody>
                    <a:bodyPr/>
                    <a:lstStyle/>
                    <a:p>
                      <a:pPr algn="ctr" fontAlgn="ctr"/>
                      <a:r>
                        <a:rPr lang="es-PE" sz="1400" b="1" i="0" u="none" strike="noStrike" smtClean="0">
                          <a:solidFill>
                            <a:srgbClr val="000080"/>
                          </a:solidFill>
                          <a:latin typeface="Arial"/>
                        </a:rPr>
                        <a:t>Criterios identificados </a:t>
                      </a:r>
                      <a:endParaRPr lang="es-PE" sz="1400" b="1" i="0" u="none" strike="noStrike" dirty="0">
                        <a:solidFill>
                          <a:srgbClr val="000080"/>
                        </a:solidFill>
                        <a:latin typeface="Arial"/>
                      </a:endParaRPr>
                    </a:p>
                  </a:txBody>
                  <a:tcPr marL="0" marR="0" marT="0" marB="0" anchor="ctr"/>
                </a:tc>
                <a:tc>
                  <a:txBody>
                    <a:bodyPr/>
                    <a:lstStyle/>
                    <a:p>
                      <a:pPr algn="l" fontAlgn="b"/>
                      <a:r>
                        <a:rPr lang="es-PE" sz="1400" b="0" i="0" u="none" strike="noStrike">
                          <a:latin typeface="Arial"/>
                        </a:rPr>
                        <a:t> mujeres</a:t>
                      </a:r>
                    </a:p>
                  </a:txBody>
                  <a:tcPr marL="0" marR="0" marT="0" marB="0" anchor="b"/>
                </a:tc>
                <a:tc>
                  <a:txBody>
                    <a:bodyPr/>
                    <a:lstStyle/>
                    <a:p>
                      <a:pPr algn="ctr" fontAlgn="b"/>
                      <a:r>
                        <a:rPr lang="es-PE" sz="1000" b="0" i="0" u="none" strike="noStrike" dirty="0">
                          <a:latin typeface="Arial"/>
                        </a:rPr>
                        <a:t> </a:t>
                      </a:r>
                    </a:p>
                  </a:txBody>
                  <a:tcPr marL="0" marR="0" marT="0" marB="0" anchor="b"/>
                </a:tc>
              </a:tr>
              <a:tr h="483142">
                <a:tc>
                  <a:txBody>
                    <a:bodyPr/>
                    <a:lstStyle/>
                    <a:p>
                      <a:pPr algn="ctr" fontAlgn="b"/>
                      <a:r>
                        <a:rPr lang="es-PE" sz="1100" b="1" i="0" u="none" strike="noStrike">
                          <a:solidFill>
                            <a:srgbClr val="000080"/>
                          </a:solidFill>
                          <a:latin typeface="Arial"/>
                        </a:rPr>
                        <a:t>1</a:t>
                      </a:r>
                    </a:p>
                  </a:txBody>
                  <a:tcPr marL="0" marR="0" marT="0" marB="0" anchor="b"/>
                </a:tc>
                <a:tc>
                  <a:txBody>
                    <a:bodyPr/>
                    <a:lstStyle/>
                    <a:p>
                      <a:pPr algn="l" fontAlgn="b"/>
                      <a:r>
                        <a:rPr lang="es-PE" sz="1400" b="0" i="0" u="none" strike="noStrike">
                          <a:solidFill>
                            <a:srgbClr val="000080"/>
                          </a:solidFill>
                          <a:latin typeface="Arial"/>
                        </a:rPr>
                        <a:t>Bastante flor</a:t>
                      </a:r>
                    </a:p>
                  </a:txBody>
                  <a:tcPr marL="0" marR="0" marT="0" marB="0" anchor="b"/>
                </a:tc>
                <a:tc>
                  <a:txBody>
                    <a:bodyPr/>
                    <a:lstStyle/>
                    <a:p>
                      <a:pPr algn="r" fontAlgn="b"/>
                      <a:r>
                        <a:rPr lang="es-PE" sz="1400" b="0" i="0" u="none" strike="noStrike">
                          <a:latin typeface="Arial"/>
                        </a:rPr>
                        <a:t>10</a:t>
                      </a:r>
                    </a:p>
                  </a:txBody>
                  <a:tcPr marL="0" marR="0" marT="0" marB="0" anchor="b"/>
                </a:tc>
                <a:tc>
                  <a:txBody>
                    <a:bodyPr/>
                    <a:lstStyle/>
                    <a:p>
                      <a:pPr algn="ctr" fontAlgn="b"/>
                      <a:r>
                        <a:rPr lang="es-PE" sz="1000" b="0" i="0" u="none" strike="noStrike" dirty="0">
                          <a:latin typeface="Arial"/>
                        </a:rPr>
                        <a:t>III</a:t>
                      </a:r>
                    </a:p>
                  </a:txBody>
                  <a:tcPr marL="0" marR="0" marT="0" marB="0" anchor="b"/>
                </a:tc>
              </a:tr>
              <a:tr h="555944">
                <a:tc>
                  <a:txBody>
                    <a:bodyPr/>
                    <a:lstStyle/>
                    <a:p>
                      <a:pPr algn="ctr" fontAlgn="b"/>
                      <a:r>
                        <a:rPr lang="es-PE" sz="1100" b="1" i="0" u="none" strike="noStrike">
                          <a:solidFill>
                            <a:srgbClr val="000080"/>
                          </a:solidFill>
                          <a:latin typeface="Arial"/>
                        </a:rPr>
                        <a:t>2</a:t>
                      </a:r>
                    </a:p>
                  </a:txBody>
                  <a:tcPr marL="0" marR="0" marT="0" marB="0" anchor="b"/>
                </a:tc>
                <a:tc>
                  <a:txBody>
                    <a:bodyPr/>
                    <a:lstStyle/>
                    <a:p>
                      <a:pPr algn="l" fontAlgn="b"/>
                      <a:r>
                        <a:rPr lang="es-PE" sz="1400" b="0" i="0" u="none" strike="noStrike" dirty="0">
                          <a:solidFill>
                            <a:srgbClr val="000080"/>
                          </a:solidFill>
                          <a:latin typeface="Arial"/>
                        </a:rPr>
                        <a:t>Papas nutritivas</a:t>
                      </a:r>
                    </a:p>
                  </a:txBody>
                  <a:tcPr marL="0" marR="0" marT="0" marB="0" anchor="b">
                    <a:solidFill>
                      <a:srgbClr val="FFFF00"/>
                    </a:solidFill>
                  </a:tcPr>
                </a:tc>
                <a:tc>
                  <a:txBody>
                    <a:bodyPr/>
                    <a:lstStyle/>
                    <a:p>
                      <a:pPr algn="r" fontAlgn="b"/>
                      <a:r>
                        <a:rPr lang="es-PE" sz="1400" b="0" i="0" u="none" strike="noStrike" dirty="0">
                          <a:latin typeface="Arial"/>
                        </a:rPr>
                        <a:t>25</a:t>
                      </a:r>
                    </a:p>
                  </a:txBody>
                  <a:tcPr marL="0" marR="0" marT="0" marB="0" anchor="b"/>
                </a:tc>
                <a:tc>
                  <a:txBody>
                    <a:bodyPr/>
                    <a:lstStyle/>
                    <a:p>
                      <a:pPr algn="ctr" fontAlgn="b"/>
                      <a:r>
                        <a:rPr lang="es-PE" sz="1000" b="0" i="0" u="none" strike="noStrike" dirty="0">
                          <a:latin typeface="Arial"/>
                        </a:rPr>
                        <a:t>III</a:t>
                      </a:r>
                    </a:p>
                  </a:txBody>
                  <a:tcPr marL="0" marR="0" marT="0" marB="0" anchor="b"/>
                </a:tc>
              </a:tr>
              <a:tr h="483142">
                <a:tc>
                  <a:txBody>
                    <a:bodyPr/>
                    <a:lstStyle/>
                    <a:p>
                      <a:pPr algn="ctr" fontAlgn="b"/>
                      <a:r>
                        <a:rPr lang="es-PE" sz="1100" b="1" i="0" u="none" strike="noStrike">
                          <a:solidFill>
                            <a:srgbClr val="000080"/>
                          </a:solidFill>
                          <a:latin typeface="Arial"/>
                        </a:rPr>
                        <a:t>3</a:t>
                      </a:r>
                    </a:p>
                  </a:txBody>
                  <a:tcPr marL="0" marR="0" marT="0" marB="0" anchor="b"/>
                </a:tc>
                <a:tc>
                  <a:txBody>
                    <a:bodyPr/>
                    <a:lstStyle/>
                    <a:p>
                      <a:pPr algn="l" fontAlgn="b"/>
                      <a:r>
                        <a:rPr lang="es-PE" sz="1400" b="0" i="0" u="none" strike="noStrike">
                          <a:solidFill>
                            <a:srgbClr val="000080"/>
                          </a:solidFill>
                          <a:latin typeface="Arial"/>
                        </a:rPr>
                        <a:t>Tallos gruesos</a:t>
                      </a:r>
                    </a:p>
                  </a:txBody>
                  <a:tcPr marL="0" marR="0" marT="0" marB="0" anchor="b"/>
                </a:tc>
                <a:tc>
                  <a:txBody>
                    <a:bodyPr/>
                    <a:lstStyle/>
                    <a:p>
                      <a:pPr algn="r" fontAlgn="b"/>
                      <a:r>
                        <a:rPr lang="es-PE" sz="1400" b="0" i="0" u="none" strike="noStrike" dirty="0">
                          <a:latin typeface="Arial"/>
                        </a:rPr>
                        <a:t>36</a:t>
                      </a:r>
                    </a:p>
                  </a:txBody>
                  <a:tcPr marL="0" marR="0" marT="0" marB="0" anchor="b"/>
                </a:tc>
                <a:tc>
                  <a:txBody>
                    <a:bodyPr/>
                    <a:lstStyle/>
                    <a:p>
                      <a:pPr algn="ctr" fontAlgn="b"/>
                      <a:r>
                        <a:rPr lang="es-PE" sz="1000" b="0" i="0" u="none" strike="noStrike" dirty="0">
                          <a:latin typeface="Arial"/>
                        </a:rPr>
                        <a:t>!</a:t>
                      </a:r>
                    </a:p>
                  </a:txBody>
                  <a:tcPr marL="0" marR="0" marT="0" marB="0" anchor="b"/>
                </a:tc>
              </a:tr>
              <a:tr h="483142">
                <a:tc>
                  <a:txBody>
                    <a:bodyPr/>
                    <a:lstStyle/>
                    <a:p>
                      <a:pPr algn="ctr" fontAlgn="b"/>
                      <a:r>
                        <a:rPr lang="es-PE" sz="1100" b="1" i="0" u="none" strike="noStrike">
                          <a:solidFill>
                            <a:srgbClr val="000080"/>
                          </a:solidFill>
                          <a:latin typeface="Arial"/>
                        </a:rPr>
                        <a:t>4</a:t>
                      </a:r>
                    </a:p>
                  </a:txBody>
                  <a:tcPr marL="0" marR="0" marT="0" marB="0" anchor="b"/>
                </a:tc>
                <a:tc>
                  <a:txBody>
                    <a:bodyPr/>
                    <a:lstStyle/>
                    <a:p>
                      <a:pPr algn="l" fontAlgn="b"/>
                      <a:r>
                        <a:rPr lang="es-PE" sz="1400" b="0" i="0" u="none" strike="noStrike">
                          <a:solidFill>
                            <a:srgbClr val="000080"/>
                          </a:solidFill>
                          <a:latin typeface="Arial"/>
                        </a:rPr>
                        <a:t>Tallos altos</a:t>
                      </a:r>
                    </a:p>
                  </a:txBody>
                  <a:tcPr marL="0" marR="0" marT="0" marB="0" anchor="b"/>
                </a:tc>
                <a:tc>
                  <a:txBody>
                    <a:bodyPr/>
                    <a:lstStyle/>
                    <a:p>
                      <a:pPr algn="r" fontAlgn="b"/>
                      <a:r>
                        <a:rPr lang="es-PE" sz="1400" b="0" i="0" u="none" strike="noStrike">
                          <a:latin typeface="Arial"/>
                        </a:rPr>
                        <a:t>5</a:t>
                      </a:r>
                    </a:p>
                  </a:txBody>
                  <a:tcPr marL="0" marR="0" marT="0" marB="0" anchor="b"/>
                </a:tc>
                <a:tc>
                  <a:txBody>
                    <a:bodyPr/>
                    <a:lstStyle/>
                    <a:p>
                      <a:pPr algn="ctr" fontAlgn="b"/>
                      <a:r>
                        <a:rPr lang="es-PE" sz="1000" b="0" i="0" u="none" strike="noStrike" dirty="0">
                          <a:latin typeface="Arial"/>
                        </a:rPr>
                        <a:t>!V</a:t>
                      </a:r>
                    </a:p>
                  </a:txBody>
                  <a:tcPr marL="0" marR="0" marT="0" marB="0" anchor="b"/>
                </a:tc>
              </a:tr>
              <a:tr h="555944">
                <a:tc>
                  <a:txBody>
                    <a:bodyPr/>
                    <a:lstStyle/>
                    <a:p>
                      <a:pPr algn="ctr" fontAlgn="b"/>
                      <a:r>
                        <a:rPr lang="es-PE" sz="1100" b="1" i="0" u="none" strike="noStrike">
                          <a:solidFill>
                            <a:srgbClr val="000080"/>
                          </a:solidFill>
                          <a:latin typeface="Arial"/>
                        </a:rPr>
                        <a:t>5</a:t>
                      </a:r>
                    </a:p>
                  </a:txBody>
                  <a:tcPr marL="0" marR="0" marT="0" marB="0" anchor="b"/>
                </a:tc>
                <a:tc>
                  <a:txBody>
                    <a:bodyPr/>
                    <a:lstStyle/>
                    <a:p>
                      <a:pPr algn="l" fontAlgn="b"/>
                      <a:r>
                        <a:rPr lang="es-PE" sz="1400" b="0" i="0" u="none" strike="noStrike">
                          <a:solidFill>
                            <a:srgbClr val="000080"/>
                          </a:solidFill>
                          <a:latin typeface="Arial"/>
                        </a:rPr>
                        <a:t>Variedades precozes</a:t>
                      </a:r>
                    </a:p>
                  </a:txBody>
                  <a:tcPr marL="0" marR="0" marT="0" marB="0" anchor="b"/>
                </a:tc>
                <a:tc>
                  <a:txBody>
                    <a:bodyPr/>
                    <a:lstStyle/>
                    <a:p>
                      <a:pPr algn="r" fontAlgn="b"/>
                      <a:r>
                        <a:rPr lang="es-PE" sz="1400" b="0" i="0" u="none" strike="noStrike">
                          <a:latin typeface="Arial"/>
                        </a:rPr>
                        <a:t>2</a:t>
                      </a:r>
                    </a:p>
                  </a:txBody>
                  <a:tcPr marL="0" marR="0" marT="0" marB="0" anchor="b"/>
                </a:tc>
                <a:tc>
                  <a:txBody>
                    <a:bodyPr/>
                    <a:lstStyle/>
                    <a:p>
                      <a:pPr algn="ctr" fontAlgn="b"/>
                      <a:r>
                        <a:rPr lang="es-PE" sz="1000" b="0" i="0" u="none" strike="noStrike" dirty="0" smtClean="0">
                          <a:latin typeface="Arial"/>
                        </a:rPr>
                        <a:t>V*</a:t>
                      </a:r>
                      <a:endParaRPr lang="es-PE" sz="1000" b="0" i="0" u="none" strike="noStrike" dirty="0">
                        <a:latin typeface="Arial"/>
                      </a:endParaRPr>
                    </a:p>
                  </a:txBody>
                  <a:tcPr marL="0" marR="0" marT="0" marB="0" anchor="b"/>
                </a:tc>
              </a:tr>
              <a:tr h="483142">
                <a:tc>
                  <a:txBody>
                    <a:bodyPr/>
                    <a:lstStyle/>
                    <a:p>
                      <a:pPr algn="ctr" fontAlgn="ctr"/>
                      <a:r>
                        <a:rPr lang="es-PE" sz="1400" b="0" i="0" u="none" strike="noStrike">
                          <a:solidFill>
                            <a:srgbClr val="000080"/>
                          </a:solidFill>
                          <a:latin typeface="Arial"/>
                        </a:rPr>
                        <a:t> </a:t>
                      </a:r>
                    </a:p>
                  </a:txBody>
                  <a:tcPr marL="0" marR="0" marT="0" marB="0" anchor="ctr"/>
                </a:tc>
                <a:tc>
                  <a:txBody>
                    <a:bodyPr/>
                    <a:lstStyle/>
                    <a:p>
                      <a:pPr algn="ctr" fontAlgn="ctr"/>
                      <a:r>
                        <a:rPr lang="es-PE" sz="1400" b="1" i="0" u="none" strike="noStrike">
                          <a:solidFill>
                            <a:srgbClr val="000080"/>
                          </a:solidFill>
                          <a:latin typeface="Arial"/>
                        </a:rPr>
                        <a:t>TOTAL</a:t>
                      </a:r>
                    </a:p>
                  </a:txBody>
                  <a:tcPr marL="0" marR="0" marT="0" marB="0" anchor="ctr"/>
                </a:tc>
                <a:tc>
                  <a:txBody>
                    <a:bodyPr/>
                    <a:lstStyle/>
                    <a:p>
                      <a:pPr algn="r" fontAlgn="b"/>
                      <a:r>
                        <a:rPr lang="es-PE" sz="1400" b="0" i="0" u="none" strike="noStrike">
                          <a:latin typeface="Arial"/>
                        </a:rPr>
                        <a:t>78</a:t>
                      </a:r>
                    </a:p>
                  </a:txBody>
                  <a:tcPr marL="0" marR="0" marT="0" marB="0" anchor="b"/>
                </a:tc>
                <a:tc>
                  <a:txBody>
                    <a:bodyPr/>
                    <a:lstStyle/>
                    <a:p>
                      <a:pPr algn="ctr" fontAlgn="b"/>
                      <a:r>
                        <a:rPr lang="es-PE" sz="1000" b="0" i="0" u="none" strike="noStrike" dirty="0">
                          <a:latin typeface="Arial"/>
                        </a:rPr>
                        <a:t> </a:t>
                      </a:r>
                    </a:p>
                  </a:txBody>
                  <a:tcPr marL="0" marR="0" marT="0" marB="0" anchor="b"/>
                </a:tc>
              </a:tr>
            </a:tbl>
          </a:graphicData>
        </a:graphic>
      </p:graphicFrame>
      <p:pic>
        <p:nvPicPr>
          <p:cNvPr id="4" name="3 Imagen" descr="evaluadndo 1en floracion.jpg"/>
          <p:cNvPicPr>
            <a:picLocks noChangeAspect="1"/>
          </p:cNvPicPr>
          <p:nvPr/>
        </p:nvPicPr>
        <p:blipFill>
          <a:blip r:embed="rId2" cstate="print"/>
          <a:stretch>
            <a:fillRect/>
          </a:stretch>
        </p:blipFill>
        <p:spPr>
          <a:xfrm>
            <a:off x="4211960" y="1988840"/>
            <a:ext cx="4800533" cy="360040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457200" y="76200"/>
            <a:ext cx="8229600" cy="1143000"/>
          </a:xfrm>
        </p:spPr>
        <p:txBody>
          <a:bodyPr>
            <a:normAutofit/>
          </a:bodyPr>
          <a:lstStyle/>
          <a:p>
            <a:pPr eaLnBrk="1" hangingPunct="1"/>
            <a:r>
              <a:rPr lang="en-US" sz="2800" b="1" dirty="0" err="1" smtClean="0">
                <a:solidFill>
                  <a:schemeClr val="accent2"/>
                </a:solidFill>
              </a:rPr>
              <a:t>Prueba</a:t>
            </a:r>
            <a:r>
              <a:rPr lang="en-US" sz="2800" b="1" dirty="0" smtClean="0">
                <a:solidFill>
                  <a:schemeClr val="accent2"/>
                </a:solidFill>
              </a:rPr>
              <a:t> de </a:t>
            </a:r>
            <a:r>
              <a:rPr lang="en-US" sz="2800" b="1" dirty="0" err="1" smtClean="0">
                <a:solidFill>
                  <a:schemeClr val="accent2"/>
                </a:solidFill>
              </a:rPr>
              <a:t>degustación</a:t>
            </a:r>
            <a:r>
              <a:rPr lang="en-US" sz="2800" b="1" dirty="0" smtClean="0">
                <a:solidFill>
                  <a:schemeClr val="accent2"/>
                </a:solidFill>
              </a:rPr>
              <a:t> en  Ccollpaccasa 4200 m.</a:t>
            </a:r>
            <a:br>
              <a:rPr lang="en-US" sz="2800" b="1" dirty="0" smtClean="0">
                <a:solidFill>
                  <a:schemeClr val="accent2"/>
                </a:solidFill>
              </a:rPr>
            </a:br>
            <a:r>
              <a:rPr lang="en-US" sz="2800" b="1" dirty="0" smtClean="0">
                <a:solidFill>
                  <a:schemeClr val="accent2"/>
                </a:solidFill>
              </a:rPr>
              <a:t>  2011-2012 </a:t>
            </a:r>
          </a:p>
        </p:txBody>
      </p:sp>
      <p:graphicFrame>
        <p:nvGraphicFramePr>
          <p:cNvPr id="21506" name="Object 3"/>
          <p:cNvGraphicFramePr>
            <a:graphicFrameLocks noChangeAspect="1"/>
          </p:cNvGraphicFramePr>
          <p:nvPr>
            <p:ph idx="1"/>
          </p:nvPr>
        </p:nvGraphicFramePr>
        <p:xfrm>
          <a:off x="323528" y="1268760"/>
          <a:ext cx="5292080" cy="2005835"/>
        </p:xfrm>
        <a:graphic>
          <a:graphicData uri="http://schemas.openxmlformats.org/presentationml/2006/ole">
            <p:oleObj spid="_x0000_s48130" name="Worksheet" r:id="rId4" imgW="8143824" imgH="3086100" progId="Excel.Sheet.8">
              <p:embed/>
            </p:oleObj>
          </a:graphicData>
        </a:graphic>
      </p:graphicFrame>
      <p:pic>
        <p:nvPicPr>
          <p:cNvPr id="21509" name="Picture 1" descr="G:\Alianza Cambio Andino\DSC04080.JPG"/>
          <p:cNvPicPr>
            <a:picLocks noChangeAspect="1" noChangeArrowheads="1"/>
          </p:cNvPicPr>
          <p:nvPr/>
        </p:nvPicPr>
        <p:blipFill>
          <a:blip r:embed="rId5" cstate="print"/>
          <a:srcRect/>
          <a:stretch>
            <a:fillRect/>
          </a:stretch>
        </p:blipFill>
        <p:spPr bwMode="auto">
          <a:xfrm>
            <a:off x="2699792" y="3140968"/>
            <a:ext cx="2806700" cy="2105025"/>
          </a:xfrm>
          <a:prstGeom prst="rect">
            <a:avLst/>
          </a:prstGeom>
          <a:noFill/>
          <a:ln w="9525">
            <a:solidFill>
              <a:schemeClr val="bg1"/>
            </a:solidFill>
            <a:miter lim="800000"/>
            <a:headEnd/>
            <a:tailEnd/>
          </a:ln>
        </p:spPr>
      </p:pic>
      <p:pic>
        <p:nvPicPr>
          <p:cNvPr id="21510" name="Picture 6"/>
          <p:cNvPicPr>
            <a:picLocks noChangeAspect="1" noChangeArrowheads="1"/>
          </p:cNvPicPr>
          <p:nvPr/>
        </p:nvPicPr>
        <p:blipFill>
          <a:blip r:embed="rId6" cstate="print"/>
          <a:srcRect/>
          <a:stretch>
            <a:fillRect/>
          </a:stretch>
        </p:blipFill>
        <p:spPr bwMode="auto">
          <a:xfrm>
            <a:off x="179512" y="3212976"/>
            <a:ext cx="2439988" cy="2016224"/>
          </a:xfrm>
          <a:prstGeom prst="rect">
            <a:avLst/>
          </a:prstGeom>
          <a:noFill/>
          <a:ln w="9525">
            <a:noFill/>
            <a:miter lim="800000"/>
            <a:headEnd/>
            <a:tailEnd/>
          </a:ln>
        </p:spPr>
      </p:pic>
      <p:pic>
        <p:nvPicPr>
          <p:cNvPr id="8" name="7 Imagen" descr="degustando Ccasapata084.jpg"/>
          <p:cNvPicPr>
            <a:picLocks noChangeAspect="1"/>
          </p:cNvPicPr>
          <p:nvPr/>
        </p:nvPicPr>
        <p:blipFill>
          <a:blip r:embed="rId7" cstate="print"/>
          <a:stretch>
            <a:fillRect/>
          </a:stretch>
        </p:blipFill>
        <p:spPr>
          <a:xfrm>
            <a:off x="5652120" y="2132856"/>
            <a:ext cx="3348976" cy="3168352"/>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Título"/>
          <p:cNvSpPr>
            <a:spLocks noGrp="1"/>
          </p:cNvSpPr>
          <p:nvPr>
            <p:ph type="title"/>
          </p:nvPr>
        </p:nvSpPr>
        <p:spPr>
          <a:xfrm>
            <a:off x="457200" y="274638"/>
            <a:ext cx="8075613" cy="777875"/>
          </a:xfrm>
        </p:spPr>
        <p:txBody>
          <a:bodyPr/>
          <a:lstStyle/>
          <a:p>
            <a:pPr eaLnBrk="1" hangingPunct="1"/>
            <a:r>
              <a:rPr lang="es-PE" altLang="es-PE" sz="3200" smtClean="0"/>
              <a:t>Selección de material alto en micronutrientes</a:t>
            </a:r>
            <a:r>
              <a:rPr lang="es-PE" altLang="es-PE" sz="3600" smtClean="0"/>
              <a:t>. </a:t>
            </a:r>
          </a:p>
        </p:txBody>
      </p:sp>
      <p:graphicFrame>
        <p:nvGraphicFramePr>
          <p:cNvPr id="4" name="3 Marcador de contenido"/>
          <p:cNvGraphicFramePr>
            <a:graphicFrameLocks noGrp="1"/>
          </p:cNvGraphicFramePr>
          <p:nvPr>
            <p:ph idx="1"/>
          </p:nvPr>
        </p:nvGraphicFramePr>
        <p:xfrm>
          <a:off x="827088" y="1033463"/>
          <a:ext cx="7705725" cy="5692773"/>
        </p:xfrm>
        <a:graphic>
          <a:graphicData uri="http://schemas.openxmlformats.org/drawingml/2006/table">
            <a:tbl>
              <a:tblPr/>
              <a:tblGrid>
                <a:gridCol w="596900"/>
                <a:gridCol w="1268412"/>
                <a:gridCol w="1081088"/>
                <a:gridCol w="782637"/>
                <a:gridCol w="1430338"/>
                <a:gridCol w="536575"/>
                <a:gridCol w="1004887"/>
                <a:gridCol w="1004888"/>
              </a:tblGrid>
              <a:tr h="733433">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1" i="0" u="none" strike="noStrike" cap="none" normalizeH="0" baseline="0" dirty="0" smtClean="0">
                          <a:ln>
                            <a:noFill/>
                          </a:ln>
                          <a:solidFill>
                            <a:srgbClr val="000000"/>
                          </a:solidFill>
                          <a:effectLst/>
                          <a:latin typeface="Times New Roman" pitchFamily="18" charset="0"/>
                          <a:cs typeface="Times New Roman" pitchFamily="18" charset="0"/>
                        </a:rPr>
                        <a:t>Nº</a:t>
                      </a:r>
                      <a:endParaRPr kumimoji="0" lang="es-PE" altLang="es-PE" sz="1100" b="1" i="0" u="none" strike="noStrike" cap="none" normalizeH="0" baseline="0" dirty="0" smtClean="0">
                        <a:ln>
                          <a:noFill/>
                        </a:ln>
                        <a:solidFill>
                          <a:srgbClr val="FFFFFF"/>
                        </a:solidFill>
                        <a:effectLst/>
                        <a:latin typeface="Calibri" pitchFamily="34" charset="0"/>
                        <a:cs typeface="Times New Roman" pitchFamily="18" charset="0"/>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1" i="0" u="none" strike="noStrike" cap="none" normalizeH="0" baseline="0" dirty="0" smtClean="0">
                          <a:ln>
                            <a:noFill/>
                          </a:ln>
                          <a:solidFill>
                            <a:schemeClr val="bg1"/>
                          </a:solidFill>
                          <a:effectLst/>
                          <a:latin typeface="Times New Roman" pitchFamily="18" charset="0"/>
                          <a:cs typeface="Times New Roman" pitchFamily="18" charset="0"/>
                        </a:rPr>
                        <a:t>CLUB DE MADRES </a:t>
                      </a:r>
                      <a:endParaRPr kumimoji="0" lang="es-PE" altLang="es-PE" sz="1100" b="1" i="0" u="none" strike="noStrike" cap="none" normalizeH="0" baseline="0" dirty="0" smtClean="0">
                        <a:ln>
                          <a:noFill/>
                        </a:ln>
                        <a:solidFill>
                          <a:schemeClr val="bg1"/>
                        </a:solidFill>
                        <a:effectLst/>
                        <a:latin typeface="Calibri" pitchFamily="34" charset="0"/>
                        <a:cs typeface="Times New Roman" pitchFamily="18" charset="0"/>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1" i="0" u="none" strike="noStrike" cap="none" normalizeH="0" baseline="0" dirty="0" smtClean="0">
                          <a:ln>
                            <a:noFill/>
                          </a:ln>
                          <a:solidFill>
                            <a:schemeClr val="bg1"/>
                          </a:solidFill>
                          <a:effectLst/>
                          <a:latin typeface="Times New Roman" pitchFamily="18" charset="0"/>
                          <a:cs typeface="Times New Roman" pitchFamily="18" charset="0"/>
                        </a:rPr>
                        <a:t>Localidad</a:t>
                      </a:r>
                      <a:endParaRPr kumimoji="0" lang="es-PE" altLang="es-PE" sz="1100" b="1" i="0" u="none" strike="noStrike" cap="none" normalizeH="0" baseline="0" dirty="0" smtClean="0">
                        <a:ln>
                          <a:noFill/>
                        </a:ln>
                        <a:solidFill>
                          <a:schemeClr val="bg1"/>
                        </a:solidFill>
                        <a:effectLst/>
                        <a:latin typeface="Calibri" pitchFamily="34" charset="0"/>
                        <a:cs typeface="Times New Roman" pitchFamily="18" charset="0"/>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1" i="0" u="none" strike="noStrike" cap="none" normalizeH="0" baseline="0" dirty="0" smtClean="0">
                          <a:ln>
                            <a:noFill/>
                          </a:ln>
                          <a:solidFill>
                            <a:schemeClr val="bg1"/>
                          </a:solidFill>
                          <a:effectLst/>
                          <a:latin typeface="Times New Roman" pitchFamily="18" charset="0"/>
                          <a:cs typeface="Times New Roman" pitchFamily="18" charset="0"/>
                        </a:rPr>
                        <a:t>Nº de participantes</a:t>
                      </a:r>
                      <a:endParaRPr kumimoji="0" lang="es-PE" altLang="es-PE" sz="1100" b="1" i="0" u="none" strike="noStrike" cap="none" normalizeH="0" baseline="0" dirty="0" smtClean="0">
                        <a:ln>
                          <a:noFill/>
                        </a:ln>
                        <a:solidFill>
                          <a:schemeClr val="bg1"/>
                        </a:solidFill>
                        <a:effectLst/>
                        <a:latin typeface="Calibri" pitchFamily="34" charset="0"/>
                        <a:cs typeface="Times New Roman" pitchFamily="18" charset="0"/>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1" i="0" u="none" strike="noStrike" cap="none" normalizeH="0" baseline="0" dirty="0" smtClean="0">
                          <a:ln>
                            <a:noFill/>
                          </a:ln>
                          <a:solidFill>
                            <a:schemeClr val="bg1"/>
                          </a:solidFill>
                          <a:effectLst/>
                          <a:latin typeface="Times New Roman" pitchFamily="18" charset="0"/>
                          <a:cs typeface="Times New Roman" pitchFamily="18" charset="0"/>
                        </a:rPr>
                        <a:t>Material</a:t>
                      </a:r>
                      <a:endParaRPr kumimoji="0" lang="es-PE" altLang="es-PE" sz="1100" b="1" i="0" u="none" strike="noStrike" cap="none" normalizeH="0" baseline="0" dirty="0" smtClean="0">
                        <a:ln>
                          <a:noFill/>
                        </a:ln>
                        <a:solidFill>
                          <a:schemeClr val="bg1"/>
                        </a:solidFill>
                        <a:effectLst/>
                        <a:latin typeface="Calibri" pitchFamily="34" charset="0"/>
                        <a:cs typeface="Times New Roman" pitchFamily="18" charset="0"/>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1" i="0" u="none" strike="noStrike" cap="none" normalizeH="0" baseline="0" dirty="0" smtClean="0">
                          <a:ln>
                            <a:noFill/>
                          </a:ln>
                          <a:solidFill>
                            <a:schemeClr val="bg1"/>
                          </a:solidFill>
                          <a:effectLst/>
                          <a:latin typeface="Times New Roman" pitchFamily="18" charset="0"/>
                          <a:cs typeface="Times New Roman" pitchFamily="18" charset="0"/>
                        </a:rPr>
                        <a:t>Nº de Clones</a:t>
                      </a:r>
                      <a:endParaRPr kumimoji="0" lang="es-PE" altLang="es-PE" sz="1100" b="1" i="0" u="none" strike="noStrike" cap="none" normalizeH="0" baseline="0" dirty="0" smtClean="0">
                        <a:ln>
                          <a:noFill/>
                        </a:ln>
                        <a:solidFill>
                          <a:schemeClr val="bg1"/>
                        </a:solidFill>
                        <a:effectLst/>
                        <a:latin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1" i="0" u="none" strike="noStrike" cap="none" normalizeH="0" baseline="0" dirty="0" smtClean="0">
                          <a:ln>
                            <a:noFill/>
                          </a:ln>
                          <a:solidFill>
                            <a:schemeClr val="bg1"/>
                          </a:solidFill>
                          <a:effectLst/>
                          <a:latin typeface="Times New Roman" pitchFamily="18" charset="0"/>
                          <a:cs typeface="Times New Roman" pitchFamily="18" charset="0"/>
                        </a:rPr>
                        <a:t>10-11</a:t>
                      </a:r>
                      <a:endParaRPr kumimoji="0" lang="es-PE" altLang="es-PE" sz="1100" b="1" i="0" u="none" strike="noStrike" cap="none" normalizeH="0" baseline="0" dirty="0" smtClean="0">
                        <a:ln>
                          <a:noFill/>
                        </a:ln>
                        <a:solidFill>
                          <a:schemeClr val="bg1"/>
                        </a:solidFill>
                        <a:effectLst/>
                        <a:latin typeface="Calibri" pitchFamily="34" charset="0"/>
                        <a:cs typeface="Times New Roman" pitchFamily="18" charset="0"/>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1" i="0" u="none" strike="noStrike" cap="none" normalizeH="0" baseline="0" dirty="0" smtClean="0">
                          <a:ln>
                            <a:noFill/>
                          </a:ln>
                          <a:solidFill>
                            <a:schemeClr val="bg1"/>
                          </a:solidFill>
                          <a:effectLst/>
                          <a:latin typeface="Times New Roman" pitchFamily="18" charset="0"/>
                          <a:cs typeface="Times New Roman" pitchFamily="18" charset="0"/>
                        </a:rPr>
                        <a:t>Nº de Clones</a:t>
                      </a:r>
                      <a:endParaRPr kumimoji="0" lang="es-PE" altLang="es-PE" sz="1100" b="1" i="0" u="none" strike="noStrike" cap="none" normalizeH="0" baseline="0" dirty="0" smtClean="0">
                        <a:ln>
                          <a:noFill/>
                        </a:ln>
                        <a:solidFill>
                          <a:schemeClr val="bg1"/>
                        </a:solidFill>
                        <a:effectLst/>
                        <a:latin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1" i="0" u="none" strike="noStrike" cap="none" normalizeH="0" baseline="0" dirty="0" smtClean="0">
                          <a:ln>
                            <a:noFill/>
                          </a:ln>
                          <a:solidFill>
                            <a:schemeClr val="bg1"/>
                          </a:solidFill>
                          <a:effectLst/>
                          <a:latin typeface="Times New Roman" pitchFamily="18" charset="0"/>
                          <a:cs typeface="Times New Roman" pitchFamily="18" charset="0"/>
                        </a:rPr>
                        <a:t>12-13</a:t>
                      </a:r>
                      <a:endParaRPr kumimoji="0" lang="es-PE" altLang="es-PE" sz="1100" b="1" i="0" u="none" strike="noStrike" cap="none" normalizeH="0" baseline="0" dirty="0" smtClean="0">
                        <a:ln>
                          <a:noFill/>
                        </a:ln>
                        <a:solidFill>
                          <a:schemeClr val="bg1"/>
                        </a:solidFill>
                        <a:effectLst/>
                        <a:latin typeface="Calibri" pitchFamily="34" charset="0"/>
                        <a:cs typeface="Times New Roman" pitchFamily="18" charset="0"/>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1" i="0" u="none" strike="noStrike" cap="none" normalizeH="0" baseline="0" dirty="0" smtClean="0">
                          <a:ln>
                            <a:noFill/>
                          </a:ln>
                          <a:solidFill>
                            <a:schemeClr val="bg1"/>
                          </a:solidFill>
                          <a:effectLst/>
                          <a:latin typeface="Times New Roman" pitchFamily="18" charset="0"/>
                          <a:cs typeface="Times New Roman" pitchFamily="18" charset="0"/>
                        </a:rPr>
                        <a:t>No de clones </a:t>
                      </a:r>
                      <a:endParaRPr kumimoji="0" lang="es-PE" altLang="es-PE" sz="1100" b="1" i="0" u="none" strike="noStrike" cap="none" normalizeH="0" baseline="0" dirty="0" smtClean="0">
                        <a:ln>
                          <a:noFill/>
                        </a:ln>
                        <a:solidFill>
                          <a:schemeClr val="bg1"/>
                        </a:solidFill>
                        <a:effectLst/>
                        <a:latin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1" i="0" u="none" strike="noStrike" cap="none" normalizeH="0" baseline="0" dirty="0" smtClean="0">
                          <a:ln>
                            <a:noFill/>
                          </a:ln>
                          <a:solidFill>
                            <a:schemeClr val="bg1"/>
                          </a:solidFill>
                          <a:effectLst/>
                          <a:latin typeface="Times New Roman" pitchFamily="18" charset="0"/>
                          <a:cs typeface="Times New Roman" pitchFamily="18" charset="0"/>
                        </a:rPr>
                        <a:t>13-14</a:t>
                      </a:r>
                      <a:endParaRPr kumimoji="0" lang="es-PE" altLang="es-PE" sz="1100" b="1" i="0" u="none" strike="noStrike" cap="none" normalizeH="0" baseline="0" dirty="0" smtClean="0">
                        <a:ln>
                          <a:noFill/>
                        </a:ln>
                        <a:solidFill>
                          <a:schemeClr val="bg1"/>
                        </a:solidFill>
                        <a:effectLst/>
                        <a:latin typeface="Calibri" pitchFamily="34"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4769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dirty="0" smtClean="0">
                          <a:ln>
                            <a:noFill/>
                          </a:ln>
                          <a:solidFill>
                            <a:srgbClr val="000000"/>
                          </a:solidFill>
                          <a:effectLst/>
                          <a:latin typeface="Verdana" pitchFamily="34" charset="0"/>
                          <a:cs typeface="Times New Roman" pitchFamily="18" charset="0"/>
                        </a:rPr>
                        <a:t>1</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Centro</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Ccasapata</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7</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Fe Zn  y resist. Rancha</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31</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10</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2+5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65129">
                <a:tc rowSpan="2">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dirty="0" smtClean="0">
                          <a:ln>
                            <a:noFill/>
                          </a:ln>
                          <a:solidFill>
                            <a:srgbClr val="000000"/>
                          </a:solidFill>
                          <a:effectLst/>
                          <a:latin typeface="Verdana" pitchFamily="34" charset="0"/>
                          <a:cs typeface="Times New Roman" pitchFamily="18" charset="0"/>
                        </a:rPr>
                        <a:t>2</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rowSpan="2">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Llunchipampa</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rowSpan="2">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Ccasapata</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rowSpan="2">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21</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Fe, Zn, Vit. C</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20</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4</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2</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85576">
                <a:tc vMerge="1">
                  <a:txBody>
                    <a:bodyPr/>
                    <a:lstStyle/>
                    <a:p>
                      <a:endParaRPr lang="es-PE"/>
                    </a:p>
                  </a:txBody>
                  <a:tcPr/>
                </a:tc>
                <a:tc vMerge="1">
                  <a:txBody>
                    <a:bodyPr/>
                    <a:lstStyle/>
                    <a:p>
                      <a:endParaRPr lang="es-PE"/>
                    </a:p>
                  </a:txBody>
                  <a:tcPr/>
                </a:tc>
                <a:tc vMerge="1">
                  <a:txBody>
                    <a:bodyPr/>
                    <a:lstStyle/>
                    <a:p>
                      <a:endParaRPr lang="es-PE"/>
                    </a:p>
                  </a:txBody>
                  <a:tcPr/>
                </a:tc>
                <a:tc vMerge="1">
                  <a:txBody>
                    <a:bodyPr/>
                    <a:lstStyle/>
                    <a:p>
                      <a:endParaRPr lang="es-PE"/>
                    </a:p>
                  </a:txBody>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Precoz Fe, Zn, Vit. C</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16</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3</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1+2</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65129">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dirty="0" smtClean="0">
                          <a:ln>
                            <a:noFill/>
                          </a:ln>
                          <a:solidFill>
                            <a:srgbClr val="000000"/>
                          </a:solidFill>
                          <a:effectLst/>
                          <a:latin typeface="Verdana" pitchFamily="34" charset="0"/>
                          <a:cs typeface="Times New Roman" pitchFamily="18" charset="0"/>
                        </a:rPr>
                        <a:t>3</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Pulpera</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Ccasapata</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19</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Fe, Zn, Vit. C</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20</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3</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3</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65129">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4</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dirty="0" err="1" smtClean="0">
                          <a:ln>
                            <a:noFill/>
                          </a:ln>
                          <a:solidFill>
                            <a:srgbClr val="000000"/>
                          </a:solidFill>
                          <a:effectLst/>
                          <a:latin typeface="Verdana" pitchFamily="34" charset="0"/>
                          <a:cs typeface="Times New Roman" pitchFamily="18" charset="0"/>
                        </a:rPr>
                        <a:t>Hornopampa</a:t>
                      </a:r>
                      <a:endParaRPr kumimoji="0" lang="es-PE" altLang="es-PE" sz="1100" b="0" i="0" u="none" strike="noStrike" cap="none" normalizeH="0" baseline="0" dirty="0" smtClean="0">
                        <a:ln>
                          <a:noFill/>
                        </a:ln>
                        <a:solidFill>
                          <a:srgbClr val="000000"/>
                        </a:solidFill>
                        <a:effectLst/>
                        <a:latin typeface="Verdana" pitchFamily="34" charset="0"/>
                        <a:cs typeface="Times New Roman" pitchFamily="18" charset="0"/>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Ccasapata</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23</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Fe, Zn, Vit. C</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20</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dirty="0" smtClean="0">
                          <a:ln>
                            <a:noFill/>
                          </a:ln>
                          <a:solidFill>
                            <a:srgbClr val="000000"/>
                          </a:solidFill>
                          <a:effectLst/>
                          <a:latin typeface="Verdana" pitchFamily="34" charset="0"/>
                          <a:cs typeface="Times New Roman" pitchFamily="18" charset="0"/>
                        </a:rPr>
                        <a:t>6</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4</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578364">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5</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dirty="0" smtClean="0">
                          <a:ln>
                            <a:noFill/>
                          </a:ln>
                          <a:solidFill>
                            <a:srgbClr val="000000"/>
                          </a:solidFill>
                          <a:effectLst/>
                          <a:latin typeface="Verdana" pitchFamily="34" charset="0"/>
                          <a:cs typeface="Times New Roman" pitchFamily="18" charset="0"/>
                        </a:rPr>
                        <a:t>Asociación de productoras </a:t>
                      </a:r>
                      <a:r>
                        <a:rPr kumimoji="0" lang="es-PE" altLang="es-PE" sz="1100" b="0" i="0" u="none" strike="noStrike" cap="none" normalizeH="0" baseline="0" dirty="0" err="1" smtClean="0">
                          <a:ln>
                            <a:noFill/>
                          </a:ln>
                          <a:solidFill>
                            <a:srgbClr val="000000"/>
                          </a:solidFill>
                          <a:effectLst/>
                          <a:latin typeface="Verdana" pitchFamily="34" charset="0"/>
                          <a:cs typeface="Times New Roman" pitchFamily="18" charset="0"/>
                        </a:rPr>
                        <a:t>Sotopampa</a:t>
                      </a:r>
                      <a:endParaRPr kumimoji="0" lang="es-PE" altLang="es-PE" sz="1100" b="0" i="0" u="none" strike="noStrike" cap="none" normalizeH="0" baseline="0" dirty="0" smtClean="0">
                        <a:ln>
                          <a:noFill/>
                        </a:ln>
                        <a:solidFill>
                          <a:srgbClr val="000000"/>
                        </a:solidFill>
                        <a:effectLst/>
                        <a:latin typeface="Verdana" pitchFamily="34" charset="0"/>
                        <a:cs typeface="Times New Roman" pitchFamily="18" charset="0"/>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Sotopampa</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14</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Fe, Zn, Vit. C</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24</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8</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2</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65129">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6</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dirty="0" err="1" smtClean="0">
                          <a:ln>
                            <a:noFill/>
                          </a:ln>
                          <a:solidFill>
                            <a:srgbClr val="000000"/>
                          </a:solidFill>
                          <a:effectLst/>
                          <a:latin typeface="Verdana" pitchFamily="34" charset="0"/>
                          <a:cs typeface="Times New Roman" pitchFamily="18" charset="0"/>
                        </a:rPr>
                        <a:t>Chachascullo</a:t>
                      </a:r>
                      <a:endParaRPr kumimoji="0" lang="es-PE" altLang="es-PE" sz="1100" b="0" i="0" u="none" strike="noStrike" cap="none" normalizeH="0" baseline="0" dirty="0" smtClean="0">
                        <a:ln>
                          <a:noFill/>
                        </a:ln>
                        <a:solidFill>
                          <a:srgbClr val="000000"/>
                        </a:solidFill>
                        <a:effectLst/>
                        <a:latin typeface="Verdana" pitchFamily="34" charset="0"/>
                        <a:cs typeface="Times New Roman" pitchFamily="18" charset="0"/>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Sotopampa</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13</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Fe, Zn, Vit. C</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12</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6</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2</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65129">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7</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Centro</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Sotopampa</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25</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Fe, Zn, Vit. C</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6</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6</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2</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855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8</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dirty="0" smtClean="0">
                          <a:ln>
                            <a:noFill/>
                          </a:ln>
                          <a:solidFill>
                            <a:srgbClr val="000000"/>
                          </a:solidFill>
                          <a:effectLst/>
                          <a:latin typeface="Verdana" pitchFamily="34" charset="0"/>
                          <a:cs typeface="Times New Roman" pitchFamily="18" charset="0"/>
                        </a:rPr>
                        <a:t>Club de madres </a:t>
                      </a:r>
                      <a:r>
                        <a:rPr kumimoji="0" lang="es-PE" altLang="es-PE" sz="1100" b="0" i="0" u="none" strike="noStrike" cap="none" normalizeH="0" baseline="0" dirty="0" err="1" smtClean="0">
                          <a:ln>
                            <a:noFill/>
                          </a:ln>
                          <a:solidFill>
                            <a:srgbClr val="000000"/>
                          </a:solidFill>
                          <a:effectLst/>
                          <a:latin typeface="Verdana" pitchFamily="34" charset="0"/>
                          <a:cs typeface="Times New Roman" pitchFamily="18" charset="0"/>
                        </a:rPr>
                        <a:t>Totorapampa</a:t>
                      </a:r>
                      <a:endParaRPr kumimoji="0" lang="es-PE" altLang="es-PE" sz="1100" b="0" i="0" u="none" strike="noStrike" cap="none" normalizeH="0" baseline="0" dirty="0" smtClean="0">
                        <a:ln>
                          <a:noFill/>
                        </a:ln>
                        <a:solidFill>
                          <a:srgbClr val="000000"/>
                        </a:solidFill>
                        <a:effectLst/>
                        <a:latin typeface="Verdana" pitchFamily="34" charset="0"/>
                        <a:cs typeface="Times New Roman" pitchFamily="18" charset="0"/>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dirty="0" err="1" smtClean="0">
                          <a:ln>
                            <a:noFill/>
                          </a:ln>
                          <a:solidFill>
                            <a:srgbClr val="000000"/>
                          </a:solidFill>
                          <a:effectLst/>
                          <a:latin typeface="Verdana" pitchFamily="34" charset="0"/>
                          <a:cs typeface="Times New Roman" pitchFamily="18" charset="0"/>
                        </a:rPr>
                        <a:t>Chopccapampa</a:t>
                      </a:r>
                      <a:endParaRPr kumimoji="0" lang="es-PE" altLang="es-PE" sz="1100" b="0" i="0" u="none" strike="noStrike" cap="none" normalizeH="0" baseline="0" dirty="0" smtClean="0">
                        <a:ln>
                          <a:noFill/>
                        </a:ln>
                        <a:solidFill>
                          <a:srgbClr val="000000"/>
                        </a:solidFill>
                        <a:effectLst/>
                        <a:latin typeface="Verdana" pitchFamily="34" charset="0"/>
                        <a:cs typeface="Times New Roman" pitchFamily="18" charset="0"/>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26</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Precoz Fe, Zn, Vit. C</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11</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6</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2</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85576">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9</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Club de madres Ccollpaccasa</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dirty="0" err="1" smtClean="0">
                          <a:ln>
                            <a:noFill/>
                          </a:ln>
                          <a:solidFill>
                            <a:srgbClr val="000000"/>
                          </a:solidFill>
                          <a:effectLst/>
                          <a:latin typeface="Verdana" pitchFamily="34" charset="0"/>
                          <a:cs typeface="Times New Roman" pitchFamily="18" charset="0"/>
                        </a:rPr>
                        <a:t>Ccollpaccasa</a:t>
                      </a:r>
                      <a:endParaRPr kumimoji="0" lang="es-PE" altLang="es-PE" sz="1100" b="0" i="0" u="none" strike="noStrike" cap="none" normalizeH="0" baseline="0" dirty="0" smtClean="0">
                        <a:ln>
                          <a:noFill/>
                        </a:ln>
                        <a:solidFill>
                          <a:srgbClr val="000000"/>
                        </a:solidFill>
                        <a:effectLst/>
                        <a:latin typeface="Verdana" pitchFamily="34" charset="0"/>
                        <a:cs typeface="Times New Roman" pitchFamily="18" charset="0"/>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21</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Fe, Zn, Vit. C </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25</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5</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Verdana" pitchFamily="34" charset="0"/>
                          <a:cs typeface="Times New Roman" pitchFamily="18" charset="0"/>
                        </a:rPr>
                        <a:t>4</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850909">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Times New Roman" pitchFamily="18" charset="0"/>
                          <a:cs typeface="Times New Roman" pitchFamily="18" charset="0"/>
                        </a:rPr>
                        <a:t> </a:t>
                      </a:r>
                      <a:endParaRPr kumimoji="0" lang="es-PE" altLang="es-PE" sz="1100" b="0" i="0" u="none" strike="noStrike" cap="none" normalizeH="0" baseline="0" smtClean="0">
                        <a:ln>
                          <a:noFill/>
                        </a:ln>
                        <a:solidFill>
                          <a:srgbClr val="000000"/>
                        </a:solidFill>
                        <a:effectLst/>
                        <a:latin typeface="Calibri" pitchFamily="34" charset="0"/>
                        <a:cs typeface="Times New Roman" pitchFamily="18" charset="0"/>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smtClean="0">
                          <a:ln>
                            <a:noFill/>
                          </a:ln>
                          <a:solidFill>
                            <a:srgbClr val="000000"/>
                          </a:solidFill>
                          <a:effectLst/>
                          <a:latin typeface="Calibri" pitchFamily="34" charset="0"/>
                          <a:ea typeface="Times New Roman" pitchFamily="18" charset="0"/>
                          <a:cs typeface="Calibri" pitchFamily="34" charset="0"/>
                        </a:rPr>
                        <a:t>TOTAL</a:t>
                      </a:r>
                    </a:p>
                  </a:txBody>
                  <a:tcPr marL="44450" marR="4445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 </a:t>
                      </a:r>
                    </a:p>
                  </a:txBody>
                  <a:tcPr marL="44450" marR="4445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169</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 </a:t>
                      </a:r>
                    </a:p>
                  </a:txBody>
                  <a:tcPr marL="44450" marR="4445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 80</a:t>
                      </a:r>
                    </a:p>
                  </a:txBody>
                  <a:tcPr marL="44450" marR="4445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0" i="0" u="none" strike="noStrike" cap="none" normalizeH="0" baseline="0" dirty="0" smtClean="0">
                          <a:ln>
                            <a:noFill/>
                          </a:ln>
                          <a:solidFill>
                            <a:srgbClr val="000000"/>
                          </a:solidFill>
                          <a:effectLst/>
                          <a:latin typeface="Calibri" pitchFamily="34" charset="0"/>
                          <a:cs typeface="Times New Roman" pitchFamily="18" charset="0"/>
                        </a:rPr>
                        <a:t>30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s-PE" altLang="es-PE" sz="1100" b="1"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Rancha   6      Precoz     6      Alto </a:t>
                      </a:r>
                      <a:r>
                        <a:rPr kumimoji="0" lang="es-PE" altLang="es-PE" sz="1100" b="1" i="0" u="none" strike="noStrike" cap="none" normalizeH="0" baseline="0" dirty="0" err="1" smtClean="0">
                          <a:ln>
                            <a:noFill/>
                          </a:ln>
                          <a:solidFill>
                            <a:srgbClr val="000000"/>
                          </a:solidFill>
                          <a:effectLst/>
                          <a:latin typeface="Calibri" pitchFamily="34" charset="0"/>
                          <a:ea typeface="Times New Roman" pitchFamily="18" charset="0"/>
                          <a:cs typeface="Calibri" pitchFamily="34" charset="0"/>
                        </a:rPr>
                        <a:t>cont</a:t>
                      </a:r>
                      <a:r>
                        <a:rPr kumimoji="0" lang="es-PE" altLang="es-PE" sz="1100" b="1"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   15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rtlCol="0">
            <a:normAutofit fontScale="90000"/>
          </a:bodyPr>
          <a:lstStyle/>
          <a:p>
            <a:pPr eaLnBrk="1" fontAlgn="auto" hangingPunct="1">
              <a:spcAft>
                <a:spcPts val="0"/>
              </a:spcAft>
              <a:defRPr/>
            </a:pPr>
            <a:r>
              <a:rPr lang="es-PE" dirty="0" smtClean="0"/>
              <a:t>Variedades locales con altos contenidos nutricionales</a:t>
            </a:r>
            <a:endParaRPr lang="es-PE" dirty="0"/>
          </a:p>
        </p:txBody>
      </p:sp>
      <p:graphicFrame>
        <p:nvGraphicFramePr>
          <p:cNvPr id="4" name="3 Marcador de contenido"/>
          <p:cNvGraphicFramePr>
            <a:graphicFrameLocks noGrp="1"/>
          </p:cNvGraphicFramePr>
          <p:nvPr>
            <p:ph idx="1"/>
          </p:nvPr>
        </p:nvGraphicFramePr>
        <p:xfrm>
          <a:off x="539750" y="1628775"/>
          <a:ext cx="7416799" cy="3382960"/>
        </p:xfrm>
        <a:graphic>
          <a:graphicData uri="http://schemas.openxmlformats.org/drawingml/2006/table">
            <a:tbl>
              <a:tblPr firstRow="1" bandRow="1">
                <a:tableStyleId>{5C22544A-7EE6-4342-B048-85BDC9FD1C3A}</a:tableStyleId>
              </a:tblPr>
              <a:tblGrid>
                <a:gridCol w="1764123"/>
                <a:gridCol w="1764123"/>
                <a:gridCol w="1800126"/>
                <a:gridCol w="2088427"/>
              </a:tblGrid>
              <a:tr h="1158250">
                <a:tc>
                  <a:txBody>
                    <a:bodyPr/>
                    <a:lstStyle/>
                    <a:p>
                      <a:r>
                        <a:rPr lang="es-PE" sz="1400" dirty="0" smtClean="0"/>
                        <a:t>Variedad local</a:t>
                      </a:r>
                      <a:endParaRPr lang="es-PE" sz="1400" dirty="0"/>
                    </a:p>
                  </a:txBody>
                  <a:tcPr marL="91436" marR="91436" marT="45713" marB="45713"/>
                </a:tc>
                <a:tc>
                  <a:txBody>
                    <a:bodyPr/>
                    <a:lstStyle/>
                    <a:p>
                      <a:r>
                        <a:rPr lang="es-PE" sz="1400" dirty="0" smtClean="0"/>
                        <a:t>Fe (mg/100g</a:t>
                      </a:r>
                      <a:r>
                        <a:rPr lang="es-PE" sz="1400" baseline="0" dirty="0" smtClean="0"/>
                        <a:t> PF)</a:t>
                      </a:r>
                    </a:p>
                    <a:p>
                      <a:endParaRPr lang="es-PE" sz="1400" baseline="0" dirty="0" smtClean="0"/>
                    </a:p>
                    <a:p>
                      <a:r>
                        <a:rPr lang="es-PE" sz="1400" baseline="0" dirty="0" smtClean="0"/>
                        <a:t>Promedio (</a:t>
                      </a:r>
                      <a:r>
                        <a:rPr lang="es-PE" sz="1400" baseline="0" dirty="0" err="1" smtClean="0"/>
                        <a:t>Sd</a:t>
                      </a:r>
                      <a:r>
                        <a:rPr lang="es-PE" sz="1400" baseline="0" dirty="0" smtClean="0"/>
                        <a:t>)</a:t>
                      </a:r>
                      <a:endParaRPr lang="es-PE" sz="1400" dirty="0"/>
                    </a:p>
                  </a:txBody>
                  <a:tcPr marL="91436" marR="91436" marT="45713" marB="4571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sz="1400" dirty="0" smtClean="0"/>
                        <a:t>Zn (mg/100g</a:t>
                      </a:r>
                      <a:r>
                        <a:rPr lang="es-PE" sz="1400" baseline="0" dirty="0" smtClean="0"/>
                        <a:t> PF)  </a:t>
                      </a:r>
                    </a:p>
                    <a:p>
                      <a:pPr marL="0" marR="0" indent="0" algn="l" defTabSz="914400" rtl="0" eaLnBrk="1" fontAlgn="auto" latinLnBrk="0" hangingPunct="1">
                        <a:lnSpc>
                          <a:spcPct val="100000"/>
                        </a:lnSpc>
                        <a:spcBef>
                          <a:spcPts val="0"/>
                        </a:spcBef>
                        <a:spcAft>
                          <a:spcPts val="0"/>
                        </a:spcAft>
                        <a:buClrTx/>
                        <a:buSzTx/>
                        <a:buFontTx/>
                        <a:buNone/>
                        <a:tabLst/>
                        <a:defRPr/>
                      </a:pPr>
                      <a:endParaRPr lang="es-PE" sz="14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PE" sz="1400" baseline="0" dirty="0" smtClean="0"/>
                        <a:t>Promedio (</a:t>
                      </a:r>
                      <a:r>
                        <a:rPr lang="es-PE" sz="1400" baseline="0" dirty="0" err="1" smtClean="0"/>
                        <a:t>Sd</a:t>
                      </a:r>
                      <a:r>
                        <a:rPr lang="es-PE" sz="1400" baseline="0" dirty="0" smtClean="0"/>
                        <a:t>)</a:t>
                      </a:r>
                      <a:endParaRPr lang="es-PE" sz="14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s-PE" sz="1400" dirty="0" smtClean="0"/>
                    </a:p>
                    <a:p>
                      <a:endParaRPr lang="es-PE" sz="1400" dirty="0"/>
                    </a:p>
                  </a:txBody>
                  <a:tcPr marL="91436" marR="91436" marT="45713" marB="4571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PE" sz="1400" dirty="0" err="1" smtClean="0"/>
                        <a:t>Vit</a:t>
                      </a:r>
                      <a:r>
                        <a:rPr lang="es-PE" sz="1400" baseline="0" dirty="0" smtClean="0"/>
                        <a:t> C </a:t>
                      </a:r>
                      <a:r>
                        <a:rPr lang="es-PE" sz="1400" dirty="0" smtClean="0"/>
                        <a:t> (mg/100g</a:t>
                      </a:r>
                      <a:r>
                        <a:rPr lang="es-PE" sz="1400" baseline="0" dirty="0" smtClean="0"/>
                        <a:t> PF)</a:t>
                      </a:r>
                    </a:p>
                    <a:p>
                      <a:pPr marL="0" marR="0" indent="0" algn="l" defTabSz="914400" rtl="0" eaLnBrk="1" fontAlgn="auto" latinLnBrk="0" hangingPunct="1">
                        <a:lnSpc>
                          <a:spcPct val="100000"/>
                        </a:lnSpc>
                        <a:spcBef>
                          <a:spcPts val="0"/>
                        </a:spcBef>
                        <a:spcAft>
                          <a:spcPts val="0"/>
                        </a:spcAft>
                        <a:buClrTx/>
                        <a:buSzTx/>
                        <a:buFontTx/>
                        <a:buNone/>
                        <a:tabLst/>
                        <a:defRPr/>
                      </a:pPr>
                      <a:endParaRPr lang="es-PE" sz="14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PE" sz="1400" baseline="0" dirty="0" smtClean="0"/>
                        <a:t>Promedio (</a:t>
                      </a:r>
                      <a:r>
                        <a:rPr lang="es-PE" sz="1400" baseline="0" dirty="0" err="1" smtClean="0"/>
                        <a:t>Sd</a:t>
                      </a:r>
                      <a:r>
                        <a:rPr lang="es-PE" sz="1400" baseline="0" dirty="0" smtClean="0"/>
                        <a:t>)</a:t>
                      </a:r>
                      <a:endParaRPr lang="es-PE" sz="1400" dirty="0" smtClean="0"/>
                    </a:p>
                    <a:p>
                      <a:endParaRPr lang="es-PE" sz="1400" dirty="0"/>
                    </a:p>
                  </a:txBody>
                  <a:tcPr marL="91436" marR="91436" marT="45713" marB="45713"/>
                </a:tc>
              </a:tr>
              <a:tr h="370785">
                <a:tc>
                  <a:txBody>
                    <a:bodyPr/>
                    <a:lstStyle/>
                    <a:p>
                      <a:r>
                        <a:rPr lang="es-PE" sz="1400" b="1" dirty="0" smtClean="0"/>
                        <a:t>Botijuela </a:t>
                      </a:r>
                      <a:endParaRPr lang="es-PE" sz="1400" b="1" dirty="0"/>
                    </a:p>
                  </a:txBody>
                  <a:tcPr marL="91436" marR="91436" marT="45713" marB="45713"/>
                </a:tc>
                <a:tc>
                  <a:txBody>
                    <a:bodyPr/>
                    <a:lstStyle/>
                    <a:p>
                      <a:r>
                        <a:rPr lang="es-PE" sz="1400" b="1" dirty="0" smtClean="0"/>
                        <a:t>0.496</a:t>
                      </a:r>
                      <a:r>
                        <a:rPr lang="es-PE" sz="1400" dirty="0" smtClean="0"/>
                        <a:t>  (.015)</a:t>
                      </a:r>
                      <a:endParaRPr lang="es-PE" sz="1400" dirty="0"/>
                    </a:p>
                  </a:txBody>
                  <a:tcPr marL="91436" marR="91436" marT="45713" marB="45713"/>
                </a:tc>
                <a:tc>
                  <a:txBody>
                    <a:bodyPr/>
                    <a:lstStyle/>
                    <a:p>
                      <a:r>
                        <a:rPr lang="es-PE" sz="1400" dirty="0" smtClean="0"/>
                        <a:t>0.468 (.021)</a:t>
                      </a:r>
                      <a:endParaRPr lang="es-PE" sz="1400" dirty="0"/>
                    </a:p>
                  </a:txBody>
                  <a:tcPr marL="91436" marR="91436" marT="45713" marB="45713"/>
                </a:tc>
                <a:tc>
                  <a:txBody>
                    <a:bodyPr/>
                    <a:lstStyle/>
                    <a:p>
                      <a:r>
                        <a:rPr lang="es-PE" sz="1400" dirty="0" smtClean="0"/>
                        <a:t>9.04 (0.18)</a:t>
                      </a:r>
                      <a:endParaRPr lang="es-PE" sz="1400" dirty="0"/>
                    </a:p>
                  </a:txBody>
                  <a:tcPr marL="91436" marR="91436" marT="45713" marB="45713"/>
                </a:tc>
              </a:tr>
              <a:tr h="370785">
                <a:tc>
                  <a:txBody>
                    <a:bodyPr/>
                    <a:lstStyle/>
                    <a:p>
                      <a:r>
                        <a:rPr lang="es-PE" sz="1400" b="1" dirty="0" err="1" smtClean="0"/>
                        <a:t>Docis</a:t>
                      </a:r>
                      <a:endParaRPr lang="es-PE" sz="1400" b="1" dirty="0"/>
                    </a:p>
                  </a:txBody>
                  <a:tcPr marL="91436" marR="91436" marT="45713" marB="45713"/>
                </a:tc>
                <a:tc>
                  <a:txBody>
                    <a:bodyPr/>
                    <a:lstStyle/>
                    <a:p>
                      <a:r>
                        <a:rPr lang="es-PE" sz="1400" b="1" dirty="0" smtClean="0"/>
                        <a:t>0.508</a:t>
                      </a:r>
                      <a:r>
                        <a:rPr lang="es-PE" sz="1400" baseline="0" dirty="0" smtClean="0"/>
                        <a:t>  (.010)</a:t>
                      </a:r>
                      <a:endParaRPr lang="es-PE" sz="1400" dirty="0"/>
                    </a:p>
                  </a:txBody>
                  <a:tcPr marL="91436" marR="91436" marT="45713" marB="45713"/>
                </a:tc>
                <a:tc>
                  <a:txBody>
                    <a:bodyPr/>
                    <a:lstStyle/>
                    <a:p>
                      <a:r>
                        <a:rPr lang="es-PE" sz="1400" dirty="0" smtClean="0"/>
                        <a:t>0.393 (.008)</a:t>
                      </a:r>
                      <a:endParaRPr lang="es-PE" sz="1400" dirty="0"/>
                    </a:p>
                  </a:txBody>
                  <a:tcPr marL="91436" marR="91436" marT="45713" marB="45713"/>
                </a:tc>
                <a:tc>
                  <a:txBody>
                    <a:bodyPr/>
                    <a:lstStyle/>
                    <a:p>
                      <a:r>
                        <a:rPr lang="es-PE" sz="1400" dirty="0" smtClean="0"/>
                        <a:t>23.51 (0.35)</a:t>
                      </a:r>
                      <a:endParaRPr lang="es-PE" sz="1400" dirty="0"/>
                    </a:p>
                  </a:txBody>
                  <a:tcPr marL="91436" marR="91436" marT="45713" marB="45713">
                    <a:solidFill>
                      <a:srgbClr val="FFFF00"/>
                    </a:solidFill>
                  </a:tcPr>
                </a:tc>
              </a:tr>
              <a:tr h="370785">
                <a:tc>
                  <a:txBody>
                    <a:bodyPr/>
                    <a:lstStyle/>
                    <a:p>
                      <a:r>
                        <a:rPr lang="es-PE" sz="1400" b="1" dirty="0" err="1" smtClean="0"/>
                        <a:t>Walash</a:t>
                      </a:r>
                      <a:endParaRPr lang="es-PE" sz="1400" b="1" dirty="0"/>
                    </a:p>
                  </a:txBody>
                  <a:tcPr marL="91436" marR="91436" marT="45713" marB="45713"/>
                </a:tc>
                <a:tc>
                  <a:txBody>
                    <a:bodyPr/>
                    <a:lstStyle/>
                    <a:p>
                      <a:r>
                        <a:rPr lang="es-PE" sz="1400" dirty="0" smtClean="0"/>
                        <a:t>0.415 (.000)</a:t>
                      </a:r>
                      <a:endParaRPr lang="es-PE" sz="1400" dirty="0"/>
                    </a:p>
                  </a:txBody>
                  <a:tcPr marL="91436" marR="91436" marT="45713" marB="45713"/>
                </a:tc>
                <a:tc>
                  <a:txBody>
                    <a:bodyPr/>
                    <a:lstStyle/>
                    <a:p>
                      <a:r>
                        <a:rPr lang="es-PE" sz="1400" dirty="0" smtClean="0"/>
                        <a:t>0.453 (.029)</a:t>
                      </a:r>
                      <a:endParaRPr lang="es-PE" sz="1400" dirty="0"/>
                    </a:p>
                  </a:txBody>
                  <a:tcPr marL="91436" marR="91436" marT="45713" marB="45713"/>
                </a:tc>
                <a:tc>
                  <a:txBody>
                    <a:bodyPr/>
                    <a:lstStyle/>
                    <a:p>
                      <a:r>
                        <a:rPr lang="es-PE" sz="1400" dirty="0" smtClean="0"/>
                        <a:t>8.73 (0.44)</a:t>
                      </a:r>
                      <a:endParaRPr lang="es-PE" sz="1400" dirty="0"/>
                    </a:p>
                  </a:txBody>
                  <a:tcPr marL="91436" marR="91436" marT="45713" marB="45713"/>
                </a:tc>
              </a:tr>
              <a:tr h="370785">
                <a:tc>
                  <a:txBody>
                    <a:bodyPr/>
                    <a:lstStyle/>
                    <a:p>
                      <a:r>
                        <a:rPr lang="es-PE" sz="1400" b="1" dirty="0" err="1" smtClean="0"/>
                        <a:t>Poqya</a:t>
                      </a:r>
                      <a:endParaRPr lang="es-PE" sz="1400" b="1" dirty="0"/>
                    </a:p>
                  </a:txBody>
                  <a:tcPr marL="91436" marR="91436" marT="45713" marB="45713"/>
                </a:tc>
                <a:tc>
                  <a:txBody>
                    <a:bodyPr/>
                    <a:lstStyle/>
                    <a:p>
                      <a:r>
                        <a:rPr lang="es-PE" sz="1400" dirty="0" smtClean="0"/>
                        <a:t>0.450 (.018)</a:t>
                      </a:r>
                      <a:endParaRPr lang="es-PE" sz="1400" dirty="0"/>
                    </a:p>
                  </a:txBody>
                  <a:tcPr marL="91436" marR="91436" marT="45713" marB="45713"/>
                </a:tc>
                <a:tc>
                  <a:txBody>
                    <a:bodyPr/>
                    <a:lstStyle/>
                    <a:p>
                      <a:r>
                        <a:rPr lang="es-PE" sz="1400" dirty="0" smtClean="0"/>
                        <a:t>0.667 (061)</a:t>
                      </a:r>
                      <a:endParaRPr lang="es-PE" sz="1400" dirty="0"/>
                    </a:p>
                  </a:txBody>
                  <a:tcPr marL="91436" marR="91436" marT="45713" marB="45713">
                    <a:solidFill>
                      <a:srgbClr val="FFFF00"/>
                    </a:solidFill>
                  </a:tcPr>
                </a:tc>
                <a:tc>
                  <a:txBody>
                    <a:bodyPr/>
                    <a:lstStyle/>
                    <a:p>
                      <a:r>
                        <a:rPr lang="es-PE" sz="1400" dirty="0" smtClean="0"/>
                        <a:t>9.60 (0.19)</a:t>
                      </a:r>
                      <a:endParaRPr lang="es-PE" sz="1400" dirty="0"/>
                    </a:p>
                  </a:txBody>
                  <a:tcPr marL="91436" marR="91436" marT="45713" marB="45713"/>
                </a:tc>
              </a:tr>
              <a:tr h="370785">
                <a:tc>
                  <a:txBody>
                    <a:bodyPr/>
                    <a:lstStyle/>
                    <a:p>
                      <a:r>
                        <a:rPr lang="es-PE" sz="1400" b="1" dirty="0" smtClean="0"/>
                        <a:t>Romano </a:t>
                      </a:r>
                      <a:r>
                        <a:rPr lang="es-PE" sz="1400" b="1" dirty="0" err="1" smtClean="0"/>
                        <a:t>suito</a:t>
                      </a:r>
                      <a:endParaRPr lang="es-PE" sz="1400" b="1" dirty="0"/>
                    </a:p>
                  </a:txBody>
                  <a:tcPr marL="91436" marR="91436" marT="45713" marB="45713"/>
                </a:tc>
                <a:tc>
                  <a:txBody>
                    <a:bodyPr/>
                    <a:lstStyle/>
                    <a:p>
                      <a:r>
                        <a:rPr lang="es-PE" sz="1400" dirty="0" smtClean="0"/>
                        <a:t>0.627 (.026)</a:t>
                      </a:r>
                      <a:endParaRPr lang="es-PE" sz="1400" dirty="0"/>
                    </a:p>
                  </a:txBody>
                  <a:tcPr marL="91436" marR="91436" marT="45713" marB="45713">
                    <a:solidFill>
                      <a:srgbClr val="FFFF00"/>
                    </a:solidFill>
                  </a:tcPr>
                </a:tc>
                <a:tc>
                  <a:txBody>
                    <a:bodyPr/>
                    <a:lstStyle/>
                    <a:p>
                      <a:r>
                        <a:rPr lang="es-PE" sz="1400" dirty="0" smtClean="0"/>
                        <a:t>0.395</a:t>
                      </a:r>
                      <a:r>
                        <a:rPr lang="es-PE" sz="1400" baseline="0" dirty="0" smtClean="0"/>
                        <a:t> (.002)</a:t>
                      </a:r>
                      <a:endParaRPr lang="es-PE" sz="1400" dirty="0"/>
                    </a:p>
                  </a:txBody>
                  <a:tcPr marL="91436" marR="91436" marT="45713" marB="45713"/>
                </a:tc>
                <a:tc>
                  <a:txBody>
                    <a:bodyPr/>
                    <a:lstStyle/>
                    <a:p>
                      <a:r>
                        <a:rPr lang="es-PE" sz="1400" dirty="0" smtClean="0"/>
                        <a:t>9.44 (.01)</a:t>
                      </a:r>
                      <a:endParaRPr lang="es-PE" sz="1400" dirty="0"/>
                    </a:p>
                  </a:txBody>
                  <a:tcPr marL="91436" marR="91436" marT="45713" marB="45713"/>
                </a:tc>
              </a:tr>
              <a:tr h="370785">
                <a:tc>
                  <a:txBody>
                    <a:bodyPr/>
                    <a:lstStyle/>
                    <a:p>
                      <a:r>
                        <a:rPr lang="es-PE" sz="1400" b="1" dirty="0" err="1" smtClean="0"/>
                        <a:t>Yana</a:t>
                      </a:r>
                      <a:r>
                        <a:rPr lang="es-PE" sz="1400" b="1" dirty="0" smtClean="0"/>
                        <a:t> </a:t>
                      </a:r>
                      <a:r>
                        <a:rPr lang="es-PE" sz="1400" b="1" dirty="0" err="1" smtClean="0"/>
                        <a:t>Wengo</a:t>
                      </a:r>
                      <a:r>
                        <a:rPr lang="es-PE" sz="1400" b="1" dirty="0" smtClean="0"/>
                        <a:t> </a:t>
                      </a:r>
                      <a:endParaRPr lang="es-PE" sz="1400" b="1" dirty="0"/>
                    </a:p>
                  </a:txBody>
                  <a:tcPr marL="91436" marR="91436" marT="45713" marB="45713"/>
                </a:tc>
                <a:tc>
                  <a:txBody>
                    <a:bodyPr/>
                    <a:lstStyle/>
                    <a:p>
                      <a:r>
                        <a:rPr lang="es-PE" sz="1400" dirty="0" smtClean="0"/>
                        <a:t>0.457 (049)</a:t>
                      </a:r>
                      <a:endParaRPr lang="es-PE" sz="1400" dirty="0"/>
                    </a:p>
                  </a:txBody>
                  <a:tcPr marL="91436" marR="91436" marT="45713" marB="45713"/>
                </a:tc>
                <a:tc>
                  <a:txBody>
                    <a:bodyPr/>
                    <a:lstStyle/>
                    <a:p>
                      <a:r>
                        <a:rPr lang="es-PE" sz="1400" dirty="0" smtClean="0"/>
                        <a:t>0.382</a:t>
                      </a:r>
                      <a:r>
                        <a:rPr lang="es-PE" sz="1400" baseline="0" dirty="0" smtClean="0"/>
                        <a:t> (.040)</a:t>
                      </a:r>
                      <a:endParaRPr lang="es-PE" sz="1400" dirty="0"/>
                    </a:p>
                  </a:txBody>
                  <a:tcPr marL="91436" marR="91436" marT="45713" marB="45713"/>
                </a:tc>
                <a:tc>
                  <a:txBody>
                    <a:bodyPr/>
                    <a:lstStyle/>
                    <a:p>
                      <a:r>
                        <a:rPr lang="es-PE" sz="1400" dirty="0" smtClean="0"/>
                        <a:t>12.92 (.40)</a:t>
                      </a:r>
                      <a:endParaRPr lang="es-PE" sz="1400" dirty="0"/>
                    </a:p>
                  </a:txBody>
                  <a:tcPr marL="91436" marR="91436" marT="45713" marB="45713"/>
                </a:tc>
              </a:tr>
            </a:tbl>
          </a:graphicData>
        </a:graphic>
      </p:graphicFrame>
      <p:pic>
        <p:nvPicPr>
          <p:cNvPr id="18477" name="Picture 47" descr="H:\DSCN5910.JPG"/>
          <p:cNvPicPr>
            <a:picLocks noChangeAspect="1" noChangeArrowheads="1"/>
          </p:cNvPicPr>
          <p:nvPr/>
        </p:nvPicPr>
        <p:blipFill>
          <a:blip r:embed="rId2" cstate="print"/>
          <a:srcRect/>
          <a:stretch>
            <a:fillRect/>
          </a:stretch>
        </p:blipFill>
        <p:spPr bwMode="auto">
          <a:xfrm>
            <a:off x="468313" y="5013325"/>
            <a:ext cx="1366837" cy="1128713"/>
          </a:xfrm>
          <a:prstGeom prst="rect">
            <a:avLst/>
          </a:prstGeom>
          <a:noFill/>
          <a:ln w="9525">
            <a:noFill/>
            <a:miter lim="800000"/>
            <a:headEnd/>
            <a:tailEnd/>
          </a:ln>
        </p:spPr>
      </p:pic>
      <p:pic>
        <p:nvPicPr>
          <p:cNvPr id="18478" name="Picture 48" descr="H:\DSCN5917.JPG"/>
          <p:cNvPicPr>
            <a:picLocks noChangeAspect="1" noChangeArrowheads="1"/>
          </p:cNvPicPr>
          <p:nvPr/>
        </p:nvPicPr>
        <p:blipFill>
          <a:blip r:embed="rId3" cstate="print"/>
          <a:srcRect/>
          <a:stretch>
            <a:fillRect/>
          </a:stretch>
        </p:blipFill>
        <p:spPr bwMode="auto">
          <a:xfrm>
            <a:off x="1835150" y="5013325"/>
            <a:ext cx="1444625" cy="1157288"/>
          </a:xfrm>
          <a:prstGeom prst="rect">
            <a:avLst/>
          </a:prstGeom>
          <a:noFill/>
          <a:ln w="9525">
            <a:noFill/>
            <a:miter lim="800000"/>
            <a:headEnd/>
            <a:tailEnd/>
          </a:ln>
        </p:spPr>
      </p:pic>
      <p:pic>
        <p:nvPicPr>
          <p:cNvPr id="18479" name="Picture 49" descr="H:\DSCN5924.JPG"/>
          <p:cNvPicPr>
            <a:picLocks noChangeAspect="1" noChangeArrowheads="1"/>
          </p:cNvPicPr>
          <p:nvPr/>
        </p:nvPicPr>
        <p:blipFill>
          <a:blip r:embed="rId4" cstate="print"/>
          <a:srcRect/>
          <a:stretch>
            <a:fillRect/>
          </a:stretch>
        </p:blipFill>
        <p:spPr bwMode="auto">
          <a:xfrm>
            <a:off x="3276600" y="5013325"/>
            <a:ext cx="1460500" cy="1152525"/>
          </a:xfrm>
          <a:prstGeom prst="rect">
            <a:avLst/>
          </a:prstGeom>
          <a:noFill/>
          <a:ln w="9525">
            <a:noFill/>
            <a:miter lim="800000"/>
            <a:headEnd/>
            <a:tailEnd/>
          </a:ln>
        </p:spPr>
      </p:pic>
      <p:pic>
        <p:nvPicPr>
          <p:cNvPr id="18480" name="Picture 50" descr="H:\DSCN5923.JPG"/>
          <p:cNvPicPr>
            <a:picLocks noChangeAspect="1" noChangeArrowheads="1"/>
          </p:cNvPicPr>
          <p:nvPr/>
        </p:nvPicPr>
        <p:blipFill>
          <a:blip r:embed="rId5" cstate="print"/>
          <a:srcRect/>
          <a:stretch>
            <a:fillRect/>
          </a:stretch>
        </p:blipFill>
        <p:spPr bwMode="auto">
          <a:xfrm>
            <a:off x="4748213" y="5013325"/>
            <a:ext cx="1503362" cy="1147763"/>
          </a:xfrm>
          <a:prstGeom prst="rect">
            <a:avLst/>
          </a:prstGeom>
          <a:noFill/>
          <a:ln w="9525">
            <a:noFill/>
            <a:miter lim="800000"/>
            <a:headEnd/>
            <a:tailEnd/>
          </a:ln>
        </p:spPr>
      </p:pic>
      <p:pic>
        <p:nvPicPr>
          <p:cNvPr id="18481" name="Picture 51" descr="H:\DSCN5921.JPG"/>
          <p:cNvPicPr>
            <a:picLocks noChangeAspect="1" noChangeArrowheads="1"/>
          </p:cNvPicPr>
          <p:nvPr/>
        </p:nvPicPr>
        <p:blipFill>
          <a:blip r:embed="rId6" cstate="print"/>
          <a:srcRect/>
          <a:stretch>
            <a:fillRect/>
          </a:stretch>
        </p:blipFill>
        <p:spPr bwMode="auto">
          <a:xfrm>
            <a:off x="6227763" y="5013325"/>
            <a:ext cx="1601787" cy="1128713"/>
          </a:xfrm>
          <a:prstGeom prst="rect">
            <a:avLst/>
          </a:prstGeom>
          <a:noFill/>
          <a:ln w="9525">
            <a:noFill/>
            <a:miter lim="800000"/>
            <a:headEnd/>
            <a:tailEnd/>
          </a:ln>
        </p:spPr>
      </p:pic>
      <p:pic>
        <p:nvPicPr>
          <p:cNvPr id="18482" name="Picture 52" descr="H:\DSCN5922.JPG"/>
          <p:cNvPicPr>
            <a:picLocks noChangeAspect="1" noChangeArrowheads="1"/>
          </p:cNvPicPr>
          <p:nvPr/>
        </p:nvPicPr>
        <p:blipFill>
          <a:blip r:embed="rId7" cstate="print"/>
          <a:srcRect/>
          <a:stretch>
            <a:fillRect/>
          </a:stretch>
        </p:blipFill>
        <p:spPr bwMode="auto">
          <a:xfrm>
            <a:off x="7235825" y="5053013"/>
            <a:ext cx="1584325" cy="11128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rtlCol="0">
            <a:normAutofit fontScale="90000"/>
          </a:bodyPr>
          <a:lstStyle/>
          <a:p>
            <a:pPr eaLnBrk="1" fontAlgn="auto" hangingPunct="1">
              <a:spcAft>
                <a:spcPts val="0"/>
              </a:spcAft>
              <a:defRPr/>
            </a:pPr>
            <a:r>
              <a:rPr lang="es-PE" dirty="0" smtClean="0"/>
              <a:t>Clones con alto contenido nutricional y resistencia a rancha selectos </a:t>
            </a:r>
            <a:endParaRPr lang="es-PE" dirty="0"/>
          </a:p>
        </p:txBody>
      </p:sp>
      <p:graphicFrame>
        <p:nvGraphicFramePr>
          <p:cNvPr id="4" name="3 Marcador de contenido"/>
          <p:cNvGraphicFramePr>
            <a:graphicFrameLocks noGrp="1"/>
          </p:cNvGraphicFramePr>
          <p:nvPr>
            <p:ph idx="1"/>
          </p:nvPr>
        </p:nvGraphicFramePr>
        <p:xfrm>
          <a:off x="457200" y="1600200"/>
          <a:ext cx="8229600" cy="3346704"/>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pPr>
                        <a:lnSpc>
                          <a:spcPct val="115000"/>
                        </a:lnSpc>
                      </a:pPr>
                      <a:endParaRPr lang="es-PE" sz="1600" dirty="0">
                        <a:latin typeface="Calibri"/>
                        <a:ea typeface="Times New Roman"/>
                      </a:endParaRPr>
                    </a:p>
                  </a:txBody>
                  <a:tcPr marL="44450" marR="44450" marT="0" marB="0" anchor="ctr"/>
                </a:tc>
                <a:tc>
                  <a:txBody>
                    <a:bodyPr/>
                    <a:lstStyle/>
                    <a:p>
                      <a:pPr>
                        <a:lnSpc>
                          <a:spcPct val="115000"/>
                        </a:lnSpc>
                      </a:pPr>
                      <a:r>
                        <a:rPr lang="es-PE" sz="1600" dirty="0" smtClean="0">
                          <a:latin typeface="Calibri"/>
                          <a:ea typeface="Times New Roman"/>
                        </a:rPr>
                        <a:t>Materia Seca </a:t>
                      </a:r>
                      <a:endParaRPr lang="es-PE" sz="1600" dirty="0">
                        <a:latin typeface="Calibri"/>
                        <a:ea typeface="Times New Roman"/>
                      </a:endParaRPr>
                    </a:p>
                  </a:txBody>
                  <a:tcPr marL="44450" marR="44450" marT="0" marB="0" anchor="ctr"/>
                </a:tc>
                <a:tc>
                  <a:txBody>
                    <a:bodyPr/>
                    <a:lstStyle/>
                    <a:p>
                      <a:pPr algn="ctr">
                        <a:lnSpc>
                          <a:spcPct val="115000"/>
                        </a:lnSpc>
                        <a:spcAft>
                          <a:spcPts val="0"/>
                        </a:spcAft>
                      </a:pPr>
                      <a:r>
                        <a:rPr lang="es-PE" sz="1600" b="1" dirty="0">
                          <a:solidFill>
                            <a:schemeClr val="bg1"/>
                          </a:solidFill>
                          <a:latin typeface="Calibri"/>
                          <a:ea typeface="Times New Roman"/>
                          <a:cs typeface="Times New Roman"/>
                        </a:rPr>
                        <a:t>Fe  (mg/100g,FW)</a:t>
                      </a:r>
                      <a:endParaRPr lang="es-PE" sz="1600" dirty="0">
                        <a:solidFill>
                          <a:schemeClr val="bg1"/>
                        </a:solidFill>
                        <a:latin typeface="Calibri"/>
                        <a:ea typeface="Times New Roman"/>
                        <a:cs typeface="Times New Roman"/>
                      </a:endParaRPr>
                    </a:p>
                  </a:txBody>
                  <a:tcPr marL="44450" marR="44450" marT="0" marB="0" anchor="ctr"/>
                </a:tc>
                <a:tc>
                  <a:txBody>
                    <a:bodyPr/>
                    <a:lstStyle/>
                    <a:p>
                      <a:pPr algn="ctr">
                        <a:lnSpc>
                          <a:spcPct val="115000"/>
                        </a:lnSpc>
                        <a:spcAft>
                          <a:spcPts val="0"/>
                        </a:spcAft>
                      </a:pPr>
                      <a:r>
                        <a:rPr lang="es-PE" sz="1600" b="1" dirty="0" err="1">
                          <a:solidFill>
                            <a:schemeClr val="bg1"/>
                          </a:solidFill>
                          <a:latin typeface="Calibri"/>
                          <a:ea typeface="Times New Roman"/>
                          <a:cs typeface="Times New Roman"/>
                        </a:rPr>
                        <a:t>zn</a:t>
                      </a:r>
                      <a:r>
                        <a:rPr lang="es-PE" sz="1600" b="1" dirty="0">
                          <a:solidFill>
                            <a:schemeClr val="bg1"/>
                          </a:solidFill>
                          <a:latin typeface="Calibri"/>
                          <a:ea typeface="Times New Roman"/>
                          <a:cs typeface="Times New Roman"/>
                        </a:rPr>
                        <a:t> (mg/100g,FW)</a:t>
                      </a:r>
                      <a:endParaRPr lang="es-PE" sz="1600" dirty="0">
                        <a:solidFill>
                          <a:schemeClr val="bg1"/>
                        </a:solidFill>
                        <a:latin typeface="Calibri"/>
                        <a:ea typeface="Times New Roman"/>
                        <a:cs typeface="Times New Roman"/>
                      </a:endParaRPr>
                    </a:p>
                  </a:txBody>
                  <a:tcPr marL="44450" marR="44450" marT="0" marB="0" anchor="ctr"/>
                </a:tc>
                <a:tc>
                  <a:txBody>
                    <a:bodyPr/>
                    <a:lstStyle/>
                    <a:p>
                      <a:pPr algn="ctr">
                        <a:lnSpc>
                          <a:spcPct val="115000"/>
                        </a:lnSpc>
                        <a:spcAft>
                          <a:spcPts val="0"/>
                        </a:spcAft>
                      </a:pPr>
                      <a:r>
                        <a:rPr lang="es-PE" sz="1600" b="1" dirty="0">
                          <a:solidFill>
                            <a:schemeClr val="bg1"/>
                          </a:solidFill>
                          <a:latin typeface="Calibri"/>
                          <a:ea typeface="Times New Roman"/>
                          <a:cs typeface="Times New Roman"/>
                        </a:rPr>
                        <a:t>Vitamina C (mg/100g,FW)</a:t>
                      </a:r>
                      <a:endParaRPr lang="es-PE" sz="1600" dirty="0">
                        <a:solidFill>
                          <a:schemeClr val="bg1"/>
                        </a:solidFill>
                        <a:latin typeface="Calibri"/>
                        <a:ea typeface="Times New Roman"/>
                        <a:cs typeface="Times New Roman"/>
                      </a:endParaRPr>
                    </a:p>
                  </a:txBody>
                  <a:tcPr marL="44450" marR="44450" marT="0" marB="0" anchor="ctr"/>
                </a:tc>
              </a:tr>
              <a:tr h="370840">
                <a:tc>
                  <a:txBody>
                    <a:bodyPr/>
                    <a:lstStyle/>
                    <a:p>
                      <a:pPr algn="ctr">
                        <a:lnSpc>
                          <a:spcPct val="115000"/>
                        </a:lnSpc>
                        <a:spcAft>
                          <a:spcPts val="0"/>
                        </a:spcAft>
                      </a:pPr>
                      <a:r>
                        <a:rPr lang="es-PE" sz="1600" b="1" dirty="0">
                          <a:solidFill>
                            <a:srgbClr val="000000"/>
                          </a:solidFill>
                          <a:latin typeface="Times New Roman"/>
                          <a:ea typeface="Times New Roman"/>
                          <a:cs typeface="Times New Roman"/>
                        </a:rPr>
                        <a:t>Código </a:t>
                      </a:r>
                      <a:r>
                        <a:rPr lang="es-PE" sz="1600" b="1" dirty="0" smtClean="0">
                          <a:solidFill>
                            <a:srgbClr val="000000"/>
                          </a:solidFill>
                          <a:latin typeface="Times New Roman"/>
                          <a:ea typeface="Times New Roman"/>
                          <a:cs typeface="Times New Roman"/>
                        </a:rPr>
                        <a:t>CIP/</a:t>
                      </a:r>
                      <a:r>
                        <a:rPr lang="es-PE" sz="1600" b="1" dirty="0" err="1" smtClean="0">
                          <a:solidFill>
                            <a:srgbClr val="000000"/>
                          </a:solidFill>
                          <a:latin typeface="Times New Roman"/>
                          <a:ea typeface="Times New Roman"/>
                          <a:cs typeface="Times New Roman"/>
                        </a:rPr>
                        <a:t>Yanapai</a:t>
                      </a:r>
                      <a:endParaRPr lang="es-PE" sz="1600" dirty="0">
                        <a:latin typeface="Calibri"/>
                        <a:ea typeface="Times New Roman"/>
                        <a:cs typeface="Times New Roman"/>
                      </a:endParaRPr>
                    </a:p>
                  </a:txBody>
                  <a:tcPr marL="44450" marR="44450" marT="0" marB="0" anchor="ctr"/>
                </a:tc>
                <a:tc>
                  <a:txBody>
                    <a:bodyPr/>
                    <a:lstStyle/>
                    <a:p>
                      <a:pPr algn="ctr">
                        <a:lnSpc>
                          <a:spcPct val="115000"/>
                        </a:lnSpc>
                        <a:spcAft>
                          <a:spcPts val="0"/>
                        </a:spcAft>
                      </a:pPr>
                      <a:r>
                        <a:rPr lang="es-PE" sz="1600" b="1">
                          <a:solidFill>
                            <a:srgbClr val="000000"/>
                          </a:solidFill>
                          <a:latin typeface="Calibri"/>
                          <a:ea typeface="Times New Roman"/>
                          <a:cs typeface="Times New Roman"/>
                        </a:rPr>
                        <a:t>Promedio </a:t>
                      </a:r>
                      <a:endParaRPr lang="es-PE" sz="1600">
                        <a:latin typeface="Calibri"/>
                        <a:ea typeface="Times New Roman"/>
                        <a:cs typeface="Times New Roman"/>
                      </a:endParaRPr>
                    </a:p>
                  </a:txBody>
                  <a:tcPr marL="44450" marR="44450" marT="0" marB="0" anchor="ctr"/>
                </a:tc>
                <a:tc>
                  <a:txBody>
                    <a:bodyPr/>
                    <a:lstStyle/>
                    <a:p>
                      <a:pPr algn="ctr">
                        <a:lnSpc>
                          <a:spcPct val="115000"/>
                        </a:lnSpc>
                        <a:spcAft>
                          <a:spcPts val="0"/>
                        </a:spcAft>
                      </a:pPr>
                      <a:r>
                        <a:rPr lang="es-PE" sz="1600" b="1">
                          <a:solidFill>
                            <a:srgbClr val="000000"/>
                          </a:solidFill>
                          <a:latin typeface="Calibri"/>
                          <a:ea typeface="Times New Roman"/>
                          <a:cs typeface="Times New Roman"/>
                        </a:rPr>
                        <a:t>Proemdio  (SD)</a:t>
                      </a:r>
                      <a:endParaRPr lang="es-PE" sz="1600">
                        <a:latin typeface="Calibri"/>
                        <a:ea typeface="Times New Roman"/>
                        <a:cs typeface="Times New Roman"/>
                      </a:endParaRPr>
                    </a:p>
                  </a:txBody>
                  <a:tcPr marL="44450" marR="44450" marT="0" marB="0" anchor="ctr"/>
                </a:tc>
                <a:tc>
                  <a:txBody>
                    <a:bodyPr/>
                    <a:lstStyle/>
                    <a:p>
                      <a:pPr algn="ctr">
                        <a:lnSpc>
                          <a:spcPct val="115000"/>
                        </a:lnSpc>
                        <a:spcAft>
                          <a:spcPts val="0"/>
                        </a:spcAft>
                      </a:pPr>
                      <a:r>
                        <a:rPr lang="es-PE" sz="1600" b="1">
                          <a:solidFill>
                            <a:srgbClr val="000000"/>
                          </a:solidFill>
                          <a:latin typeface="Calibri"/>
                          <a:ea typeface="Times New Roman"/>
                          <a:cs typeface="Times New Roman"/>
                        </a:rPr>
                        <a:t>Mean</a:t>
                      </a:r>
                      <a:endParaRPr lang="es-PE" sz="1600">
                        <a:latin typeface="Calibri"/>
                        <a:ea typeface="Times New Roman"/>
                        <a:cs typeface="Times New Roman"/>
                      </a:endParaRPr>
                    </a:p>
                  </a:txBody>
                  <a:tcPr marL="44450" marR="44450" marT="0" marB="0" anchor="ctr"/>
                </a:tc>
                <a:tc>
                  <a:txBody>
                    <a:bodyPr/>
                    <a:lstStyle/>
                    <a:p>
                      <a:pPr algn="ctr">
                        <a:lnSpc>
                          <a:spcPct val="115000"/>
                        </a:lnSpc>
                        <a:spcAft>
                          <a:spcPts val="0"/>
                        </a:spcAft>
                      </a:pPr>
                      <a:r>
                        <a:rPr lang="es-PE" sz="1600" b="1">
                          <a:solidFill>
                            <a:srgbClr val="000000"/>
                          </a:solidFill>
                          <a:latin typeface="Calibri"/>
                          <a:ea typeface="Times New Roman"/>
                          <a:cs typeface="Times New Roman"/>
                        </a:rPr>
                        <a:t>Mean</a:t>
                      </a:r>
                      <a:endParaRPr lang="es-PE" sz="1600">
                        <a:latin typeface="Calibri"/>
                        <a:ea typeface="Times New Roman"/>
                        <a:cs typeface="Times New Roman"/>
                      </a:endParaRPr>
                    </a:p>
                  </a:txBody>
                  <a:tcPr marL="44450" marR="44450" marT="0" marB="0" anchor="ctr"/>
                </a:tc>
              </a:tr>
              <a:tr h="370840">
                <a:tc>
                  <a:txBody>
                    <a:bodyPr/>
                    <a:lstStyle/>
                    <a:p>
                      <a:pPr>
                        <a:lnSpc>
                          <a:spcPct val="115000"/>
                        </a:lnSpc>
                        <a:spcAft>
                          <a:spcPts val="0"/>
                        </a:spcAft>
                      </a:pPr>
                      <a:r>
                        <a:rPr lang="es-PE" sz="1600" dirty="0">
                          <a:solidFill>
                            <a:srgbClr val="000000"/>
                          </a:solidFill>
                          <a:latin typeface="Times New Roman"/>
                          <a:ea typeface="Times New Roman"/>
                          <a:cs typeface="Times New Roman"/>
                        </a:rPr>
                        <a:t>R5738:394908-13</a:t>
                      </a:r>
                      <a:endParaRPr lang="es-PE" sz="1600" dirty="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600" dirty="0">
                          <a:solidFill>
                            <a:srgbClr val="000000"/>
                          </a:solidFill>
                          <a:latin typeface="Calibri"/>
                          <a:ea typeface="Times New Roman"/>
                          <a:cs typeface="Times New Roman"/>
                        </a:rPr>
                        <a:t>27.21(2.o1)</a:t>
                      </a:r>
                      <a:endParaRPr lang="es-PE" sz="1600" dirty="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600" dirty="0">
                          <a:solidFill>
                            <a:srgbClr val="000000"/>
                          </a:solidFill>
                          <a:latin typeface="Calibri"/>
                          <a:ea typeface="Times New Roman"/>
                          <a:cs typeface="Times New Roman"/>
                        </a:rPr>
                        <a:t>0.49 (.01)</a:t>
                      </a:r>
                      <a:endParaRPr lang="es-PE" sz="1600" dirty="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600">
                          <a:solidFill>
                            <a:srgbClr val="000000"/>
                          </a:solidFill>
                          <a:highlight>
                            <a:srgbClr val="FFFF00"/>
                          </a:highlight>
                          <a:latin typeface="Calibri"/>
                          <a:ea typeface="Times New Roman"/>
                          <a:cs typeface="Times New Roman"/>
                        </a:rPr>
                        <a:t>0.72</a:t>
                      </a:r>
                      <a:endParaRPr lang="es-PE" sz="160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600">
                          <a:solidFill>
                            <a:srgbClr val="000000"/>
                          </a:solidFill>
                          <a:latin typeface="Calibri"/>
                          <a:ea typeface="Times New Roman"/>
                          <a:cs typeface="Times New Roman"/>
                        </a:rPr>
                        <a:t>16.38(2.26)</a:t>
                      </a:r>
                      <a:endParaRPr lang="es-PE" sz="1600">
                        <a:latin typeface="Calibri"/>
                        <a:ea typeface="Times New Roman"/>
                        <a:cs typeface="Times New Roman"/>
                      </a:endParaRPr>
                    </a:p>
                  </a:txBody>
                  <a:tcPr marL="44450" marR="44450" marT="0" marB="0" anchor="b"/>
                </a:tc>
              </a:tr>
              <a:tr h="370840">
                <a:tc>
                  <a:txBody>
                    <a:bodyPr/>
                    <a:lstStyle/>
                    <a:p>
                      <a:pPr>
                        <a:lnSpc>
                          <a:spcPct val="115000"/>
                        </a:lnSpc>
                        <a:spcAft>
                          <a:spcPts val="0"/>
                        </a:spcAft>
                      </a:pPr>
                      <a:r>
                        <a:rPr lang="es-PE" sz="1600" dirty="0">
                          <a:solidFill>
                            <a:srgbClr val="000000"/>
                          </a:solidFill>
                          <a:latin typeface="Times New Roman"/>
                          <a:ea typeface="Times New Roman"/>
                          <a:cs typeface="Times New Roman"/>
                        </a:rPr>
                        <a:t>B3C1:391058-175</a:t>
                      </a:r>
                      <a:endParaRPr lang="es-PE" sz="1600" dirty="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600">
                          <a:solidFill>
                            <a:srgbClr val="000000"/>
                          </a:solidFill>
                          <a:latin typeface="Calibri"/>
                          <a:ea typeface="Times New Roman"/>
                          <a:cs typeface="Times New Roman"/>
                        </a:rPr>
                        <a:t>21.53(0.62)</a:t>
                      </a:r>
                      <a:endParaRPr lang="es-PE" sz="160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600" dirty="0">
                          <a:solidFill>
                            <a:srgbClr val="000000"/>
                          </a:solidFill>
                          <a:latin typeface="Calibri"/>
                          <a:ea typeface="Times New Roman"/>
                          <a:cs typeface="Times New Roman"/>
                        </a:rPr>
                        <a:t>0.38 (.06)</a:t>
                      </a:r>
                      <a:endParaRPr lang="es-PE" sz="1600" dirty="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600" dirty="0">
                          <a:solidFill>
                            <a:srgbClr val="000000"/>
                          </a:solidFill>
                          <a:latin typeface="Calibri"/>
                          <a:ea typeface="Times New Roman"/>
                          <a:cs typeface="Times New Roman"/>
                        </a:rPr>
                        <a:t>0.23</a:t>
                      </a:r>
                      <a:endParaRPr lang="es-PE" sz="1600" dirty="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600" dirty="0">
                          <a:solidFill>
                            <a:srgbClr val="000000"/>
                          </a:solidFill>
                          <a:highlight>
                            <a:srgbClr val="FFFF00"/>
                          </a:highlight>
                          <a:latin typeface="Calibri"/>
                          <a:ea typeface="Times New Roman"/>
                          <a:cs typeface="Times New Roman"/>
                        </a:rPr>
                        <a:t>28.24 (.79)</a:t>
                      </a:r>
                      <a:endParaRPr lang="es-PE" sz="1600" dirty="0">
                        <a:latin typeface="Calibri"/>
                        <a:ea typeface="Times New Roman"/>
                        <a:cs typeface="Times New Roman"/>
                      </a:endParaRPr>
                    </a:p>
                  </a:txBody>
                  <a:tcPr marL="44450" marR="44450" marT="0" marB="0" anchor="b"/>
                </a:tc>
              </a:tr>
              <a:tr h="370840">
                <a:tc>
                  <a:txBody>
                    <a:bodyPr/>
                    <a:lstStyle/>
                    <a:p>
                      <a:pPr>
                        <a:lnSpc>
                          <a:spcPct val="115000"/>
                        </a:lnSpc>
                        <a:spcAft>
                          <a:spcPts val="0"/>
                        </a:spcAft>
                      </a:pPr>
                      <a:r>
                        <a:rPr lang="es-PE" sz="1600" dirty="0">
                          <a:solidFill>
                            <a:srgbClr val="000000"/>
                          </a:solidFill>
                          <a:latin typeface="Times New Roman"/>
                          <a:ea typeface="Times New Roman"/>
                          <a:cs typeface="Times New Roman"/>
                        </a:rPr>
                        <a:t>B1C5:399092-116</a:t>
                      </a:r>
                      <a:endParaRPr lang="es-PE" sz="1600" dirty="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600" dirty="0">
                          <a:solidFill>
                            <a:srgbClr val="000000"/>
                          </a:solidFill>
                          <a:latin typeface="Calibri"/>
                          <a:ea typeface="Times New Roman"/>
                          <a:cs typeface="Times New Roman"/>
                        </a:rPr>
                        <a:t>19.90 (.</a:t>
                      </a:r>
                      <a:r>
                        <a:rPr lang="es-PE" sz="1600" dirty="0" smtClean="0">
                          <a:solidFill>
                            <a:srgbClr val="000000"/>
                          </a:solidFill>
                          <a:latin typeface="Calibri"/>
                          <a:ea typeface="Times New Roman"/>
                          <a:cs typeface="Times New Roman"/>
                        </a:rPr>
                        <a:t>65)</a:t>
                      </a:r>
                      <a:endParaRPr lang="es-PE" sz="1600" dirty="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600">
                          <a:solidFill>
                            <a:srgbClr val="000000"/>
                          </a:solidFill>
                          <a:latin typeface="Calibri"/>
                          <a:ea typeface="Times New Roman"/>
                          <a:cs typeface="Times New Roman"/>
                        </a:rPr>
                        <a:t>0.45 (.03) </a:t>
                      </a:r>
                      <a:endParaRPr lang="es-PE" sz="160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600">
                          <a:solidFill>
                            <a:srgbClr val="000000"/>
                          </a:solidFill>
                          <a:latin typeface="Calibri"/>
                          <a:ea typeface="Times New Roman"/>
                          <a:cs typeface="Times New Roman"/>
                        </a:rPr>
                        <a:t>0.29</a:t>
                      </a:r>
                      <a:endParaRPr lang="es-PE" sz="160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600" dirty="0">
                          <a:solidFill>
                            <a:srgbClr val="000000"/>
                          </a:solidFill>
                          <a:latin typeface="Calibri"/>
                          <a:ea typeface="Times New Roman"/>
                          <a:cs typeface="Times New Roman"/>
                        </a:rPr>
                        <a:t>14.23 (0.52)</a:t>
                      </a:r>
                      <a:endParaRPr lang="es-PE" sz="1600" dirty="0">
                        <a:latin typeface="Calibri"/>
                        <a:ea typeface="Times New Roman"/>
                        <a:cs typeface="Times New Roman"/>
                      </a:endParaRPr>
                    </a:p>
                  </a:txBody>
                  <a:tcPr marL="44450" marR="44450" marT="0" marB="0" anchor="b"/>
                </a:tc>
              </a:tr>
              <a:tr h="370840">
                <a:tc>
                  <a:txBody>
                    <a:bodyPr/>
                    <a:lstStyle/>
                    <a:p>
                      <a:pPr>
                        <a:lnSpc>
                          <a:spcPct val="115000"/>
                        </a:lnSpc>
                        <a:spcAft>
                          <a:spcPts val="0"/>
                        </a:spcAft>
                      </a:pPr>
                      <a:r>
                        <a:rPr lang="es-PE" sz="1600" dirty="0">
                          <a:solidFill>
                            <a:srgbClr val="000000"/>
                          </a:solidFill>
                          <a:latin typeface="Times New Roman"/>
                          <a:ea typeface="Times New Roman"/>
                          <a:cs typeface="Times New Roman"/>
                        </a:rPr>
                        <a:t>B1C5:394904-17</a:t>
                      </a:r>
                      <a:endParaRPr lang="es-PE" sz="1600" dirty="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600">
                          <a:solidFill>
                            <a:srgbClr val="000000"/>
                          </a:solidFill>
                          <a:latin typeface="Calibri"/>
                          <a:ea typeface="Times New Roman"/>
                          <a:cs typeface="Times New Roman"/>
                        </a:rPr>
                        <a:t>24.38 (.52)</a:t>
                      </a:r>
                      <a:endParaRPr lang="es-PE" sz="160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600" dirty="0">
                          <a:solidFill>
                            <a:srgbClr val="000000"/>
                          </a:solidFill>
                          <a:highlight>
                            <a:srgbClr val="FFFF00"/>
                          </a:highlight>
                          <a:latin typeface="Calibri"/>
                          <a:ea typeface="Times New Roman"/>
                          <a:cs typeface="Times New Roman"/>
                        </a:rPr>
                        <a:t>0.52(.04)</a:t>
                      </a:r>
                      <a:endParaRPr lang="es-PE" sz="1600" dirty="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600">
                          <a:solidFill>
                            <a:srgbClr val="000000"/>
                          </a:solidFill>
                          <a:highlight>
                            <a:srgbClr val="FFFF00"/>
                          </a:highlight>
                          <a:latin typeface="Calibri"/>
                          <a:ea typeface="Times New Roman"/>
                          <a:cs typeface="Times New Roman"/>
                        </a:rPr>
                        <a:t>0.54</a:t>
                      </a:r>
                      <a:endParaRPr lang="es-PE" sz="160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600" dirty="0">
                          <a:solidFill>
                            <a:srgbClr val="000000"/>
                          </a:solidFill>
                          <a:latin typeface="Calibri"/>
                          <a:ea typeface="Times New Roman"/>
                          <a:cs typeface="Times New Roman"/>
                        </a:rPr>
                        <a:t>17.61 (.72)</a:t>
                      </a:r>
                      <a:endParaRPr lang="es-PE" sz="1600" dirty="0">
                        <a:latin typeface="Calibri"/>
                        <a:ea typeface="Times New Roman"/>
                        <a:cs typeface="Times New Roman"/>
                      </a:endParaRPr>
                    </a:p>
                  </a:txBody>
                  <a:tcPr marL="44450" marR="44450" marT="0" marB="0" anchor="b"/>
                </a:tc>
              </a:tr>
              <a:tr h="370840">
                <a:tc>
                  <a:txBody>
                    <a:bodyPr/>
                    <a:lstStyle/>
                    <a:p>
                      <a:pPr>
                        <a:lnSpc>
                          <a:spcPct val="115000"/>
                        </a:lnSpc>
                        <a:spcAft>
                          <a:spcPts val="0"/>
                        </a:spcAft>
                      </a:pPr>
                      <a:r>
                        <a:rPr lang="es-PE" sz="1600" dirty="0">
                          <a:solidFill>
                            <a:srgbClr val="000000"/>
                          </a:solidFill>
                          <a:latin typeface="Times New Roman"/>
                          <a:ea typeface="Times New Roman"/>
                          <a:cs typeface="Times New Roman"/>
                        </a:rPr>
                        <a:t>B1C5:395443-109</a:t>
                      </a:r>
                      <a:endParaRPr lang="es-PE" sz="1600" dirty="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600">
                          <a:solidFill>
                            <a:srgbClr val="000000"/>
                          </a:solidFill>
                          <a:latin typeface="Calibri"/>
                          <a:ea typeface="Times New Roman"/>
                          <a:cs typeface="Times New Roman"/>
                        </a:rPr>
                        <a:t>.</a:t>
                      </a:r>
                      <a:endParaRPr lang="es-PE" sz="160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600">
                          <a:solidFill>
                            <a:srgbClr val="000000"/>
                          </a:solidFill>
                          <a:latin typeface="Calibri"/>
                          <a:ea typeface="Times New Roman"/>
                          <a:cs typeface="Times New Roman"/>
                        </a:rPr>
                        <a:t>.</a:t>
                      </a:r>
                      <a:endParaRPr lang="es-PE" sz="160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600">
                          <a:solidFill>
                            <a:srgbClr val="000000"/>
                          </a:solidFill>
                          <a:latin typeface="Calibri"/>
                          <a:ea typeface="Times New Roman"/>
                          <a:cs typeface="Times New Roman"/>
                        </a:rPr>
                        <a:t>.</a:t>
                      </a:r>
                      <a:endParaRPr lang="es-PE" sz="160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600" dirty="0">
                          <a:solidFill>
                            <a:srgbClr val="000000"/>
                          </a:solidFill>
                          <a:latin typeface="Calibri"/>
                          <a:ea typeface="Times New Roman"/>
                          <a:cs typeface="Times New Roman"/>
                        </a:rPr>
                        <a:t>.</a:t>
                      </a:r>
                      <a:endParaRPr lang="es-PE" sz="1600" dirty="0">
                        <a:latin typeface="Calibri"/>
                        <a:ea typeface="Times New Roman"/>
                        <a:cs typeface="Times New Roman"/>
                      </a:endParaRPr>
                    </a:p>
                  </a:txBody>
                  <a:tcPr marL="44450" marR="44450" marT="0" marB="0" anchor="b"/>
                </a:tc>
              </a:tr>
              <a:tr h="370840">
                <a:tc>
                  <a:txBody>
                    <a:bodyPr/>
                    <a:lstStyle/>
                    <a:p>
                      <a:pPr>
                        <a:lnSpc>
                          <a:spcPct val="115000"/>
                        </a:lnSpc>
                        <a:spcAft>
                          <a:spcPts val="0"/>
                        </a:spcAft>
                      </a:pPr>
                      <a:r>
                        <a:rPr lang="es-PE" sz="1600" dirty="0">
                          <a:solidFill>
                            <a:srgbClr val="000000"/>
                          </a:solidFill>
                          <a:latin typeface="Times New Roman"/>
                          <a:ea typeface="Times New Roman"/>
                          <a:cs typeface="Times New Roman"/>
                        </a:rPr>
                        <a:t>B1C5:393382-44</a:t>
                      </a:r>
                      <a:endParaRPr lang="es-PE" sz="1600" dirty="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600" dirty="0">
                          <a:solidFill>
                            <a:srgbClr val="000000"/>
                          </a:solidFill>
                          <a:latin typeface="Calibri"/>
                          <a:ea typeface="Times New Roman"/>
                          <a:cs typeface="Times New Roman"/>
                        </a:rPr>
                        <a:t>23.23 (.96)</a:t>
                      </a:r>
                      <a:endParaRPr lang="es-PE" sz="1600" dirty="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600" dirty="0">
                          <a:solidFill>
                            <a:srgbClr val="000000"/>
                          </a:solidFill>
                          <a:latin typeface="Calibri"/>
                          <a:ea typeface="Times New Roman"/>
                          <a:cs typeface="Times New Roman"/>
                        </a:rPr>
                        <a:t>0.41 (.07)</a:t>
                      </a:r>
                      <a:endParaRPr lang="es-PE" sz="1600" dirty="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600" dirty="0">
                          <a:solidFill>
                            <a:srgbClr val="000000"/>
                          </a:solidFill>
                          <a:highlight>
                            <a:srgbClr val="FFFF00"/>
                          </a:highlight>
                          <a:latin typeface="Calibri"/>
                          <a:ea typeface="Times New Roman"/>
                          <a:cs typeface="Times New Roman"/>
                        </a:rPr>
                        <a:t>0.54</a:t>
                      </a:r>
                      <a:endParaRPr lang="es-PE" sz="1600" dirty="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600" dirty="0">
                          <a:solidFill>
                            <a:srgbClr val="000000"/>
                          </a:solidFill>
                          <a:latin typeface="Calibri"/>
                          <a:ea typeface="Times New Roman"/>
                          <a:cs typeface="Times New Roman"/>
                        </a:rPr>
                        <a:t>20.87 (2-04)</a:t>
                      </a:r>
                      <a:endParaRPr lang="es-PE" sz="1600" dirty="0">
                        <a:latin typeface="Calibri"/>
                        <a:ea typeface="Times New Roman"/>
                        <a:cs typeface="Times New Roman"/>
                      </a:endParaRPr>
                    </a:p>
                  </a:txBody>
                  <a:tcPr marL="44450" marR="44450" marT="0" marB="0" anchor="b"/>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rtlCol="0">
            <a:normAutofit fontScale="90000"/>
          </a:bodyPr>
          <a:lstStyle/>
          <a:p>
            <a:pPr eaLnBrk="1" fontAlgn="auto" hangingPunct="1">
              <a:spcAft>
                <a:spcPts val="0"/>
              </a:spcAft>
              <a:defRPr/>
            </a:pPr>
            <a:r>
              <a:rPr lang="es-PE" dirty="0" smtClean="0"/>
              <a:t>Clones Precoces con alto contenido nutricional. </a:t>
            </a:r>
            <a:endParaRPr lang="es-PE" dirty="0"/>
          </a:p>
        </p:txBody>
      </p:sp>
      <p:graphicFrame>
        <p:nvGraphicFramePr>
          <p:cNvPr id="5" name="4 Marcador de contenido"/>
          <p:cNvGraphicFramePr>
            <a:graphicFrameLocks noGrp="1"/>
          </p:cNvGraphicFramePr>
          <p:nvPr>
            <p:ph sz="half" idx="1"/>
          </p:nvPr>
        </p:nvGraphicFramePr>
        <p:xfrm>
          <a:off x="457200" y="1600200"/>
          <a:ext cx="4762873" cy="3276600"/>
        </p:xfrm>
        <a:graphic>
          <a:graphicData uri="http://schemas.openxmlformats.org/drawingml/2006/table">
            <a:tbl>
              <a:tblPr firstRow="1" bandRow="1">
                <a:tableStyleId>{5C22544A-7EE6-4342-B048-85BDC9FD1C3A}</a:tableStyleId>
              </a:tblPr>
              <a:tblGrid>
                <a:gridCol w="1158584"/>
                <a:gridCol w="746564"/>
                <a:gridCol w="952575"/>
                <a:gridCol w="952575"/>
                <a:gridCol w="952575"/>
              </a:tblGrid>
              <a:tr h="370840">
                <a:tc>
                  <a:txBody>
                    <a:bodyPr/>
                    <a:lstStyle/>
                    <a:p>
                      <a:pPr algn="ctr">
                        <a:lnSpc>
                          <a:spcPct val="115000"/>
                        </a:lnSpc>
                        <a:spcAft>
                          <a:spcPts val="0"/>
                        </a:spcAft>
                      </a:pPr>
                      <a:r>
                        <a:rPr lang="es-PE" sz="1200" b="1" dirty="0">
                          <a:solidFill>
                            <a:schemeClr val="bg1"/>
                          </a:solidFill>
                          <a:latin typeface="Arial"/>
                          <a:ea typeface="Times New Roman"/>
                          <a:cs typeface="Times New Roman"/>
                        </a:rPr>
                        <a:t>CLON</a:t>
                      </a:r>
                      <a:endParaRPr lang="es-PE" sz="1200" dirty="0">
                        <a:solidFill>
                          <a:schemeClr val="bg1"/>
                        </a:solidFill>
                        <a:latin typeface="Calibri"/>
                        <a:ea typeface="Times New Roman"/>
                        <a:cs typeface="Times New Roman"/>
                      </a:endParaRPr>
                    </a:p>
                  </a:txBody>
                  <a:tcPr marL="44450" marR="44450" marT="0" marB="0" anchor="ctr"/>
                </a:tc>
                <a:tc>
                  <a:txBody>
                    <a:bodyPr/>
                    <a:lstStyle/>
                    <a:p>
                      <a:pPr algn="ctr">
                        <a:lnSpc>
                          <a:spcPct val="115000"/>
                        </a:lnSpc>
                        <a:spcAft>
                          <a:spcPts val="0"/>
                        </a:spcAft>
                      </a:pPr>
                      <a:r>
                        <a:rPr lang="es-PE" sz="1200" b="1" dirty="0">
                          <a:solidFill>
                            <a:schemeClr val="bg1"/>
                          </a:solidFill>
                          <a:latin typeface="Arial"/>
                          <a:ea typeface="Times New Roman"/>
                          <a:cs typeface="Times New Roman"/>
                        </a:rPr>
                        <a:t>Materia seca </a:t>
                      </a:r>
                      <a:endParaRPr lang="es-PE" sz="1200" dirty="0">
                        <a:solidFill>
                          <a:schemeClr val="bg1"/>
                        </a:solidFill>
                        <a:latin typeface="Calibri"/>
                        <a:ea typeface="Times New Roman"/>
                        <a:cs typeface="Times New Roman"/>
                      </a:endParaRPr>
                    </a:p>
                  </a:txBody>
                  <a:tcPr marL="44450" marR="44450" marT="0" marB="0" anchor="ctr"/>
                </a:tc>
                <a:tc>
                  <a:txBody>
                    <a:bodyPr/>
                    <a:lstStyle/>
                    <a:p>
                      <a:pPr algn="ctr">
                        <a:lnSpc>
                          <a:spcPct val="115000"/>
                        </a:lnSpc>
                        <a:spcAft>
                          <a:spcPts val="0"/>
                        </a:spcAft>
                      </a:pPr>
                      <a:r>
                        <a:rPr lang="es-PE" sz="1200" b="1" dirty="0">
                          <a:solidFill>
                            <a:schemeClr val="bg1"/>
                          </a:solidFill>
                          <a:latin typeface="Calibri"/>
                          <a:ea typeface="Times New Roman"/>
                          <a:cs typeface="Times New Roman"/>
                        </a:rPr>
                        <a:t>Fe  (mg/100g,FW)</a:t>
                      </a:r>
                      <a:endParaRPr lang="es-PE" sz="1200" dirty="0">
                        <a:solidFill>
                          <a:schemeClr val="bg1"/>
                        </a:solidFill>
                        <a:latin typeface="Calibri"/>
                        <a:ea typeface="Times New Roman"/>
                        <a:cs typeface="Times New Roman"/>
                      </a:endParaRPr>
                    </a:p>
                  </a:txBody>
                  <a:tcPr marL="44450" marR="44450" marT="0" marB="0" anchor="ctr"/>
                </a:tc>
                <a:tc>
                  <a:txBody>
                    <a:bodyPr/>
                    <a:lstStyle/>
                    <a:p>
                      <a:pPr algn="ctr">
                        <a:lnSpc>
                          <a:spcPct val="115000"/>
                        </a:lnSpc>
                        <a:spcAft>
                          <a:spcPts val="0"/>
                        </a:spcAft>
                      </a:pPr>
                      <a:r>
                        <a:rPr lang="es-PE" sz="1200" b="1" dirty="0" err="1">
                          <a:solidFill>
                            <a:schemeClr val="bg1"/>
                          </a:solidFill>
                          <a:latin typeface="Calibri"/>
                          <a:ea typeface="Times New Roman"/>
                          <a:cs typeface="Times New Roman"/>
                        </a:rPr>
                        <a:t>zn</a:t>
                      </a:r>
                      <a:r>
                        <a:rPr lang="es-PE" sz="1200" b="1" dirty="0">
                          <a:solidFill>
                            <a:schemeClr val="bg1"/>
                          </a:solidFill>
                          <a:latin typeface="Calibri"/>
                          <a:ea typeface="Times New Roman"/>
                          <a:cs typeface="Times New Roman"/>
                        </a:rPr>
                        <a:t> (mg/100g,FW)</a:t>
                      </a:r>
                      <a:endParaRPr lang="es-PE" sz="1200" dirty="0">
                        <a:solidFill>
                          <a:schemeClr val="bg1"/>
                        </a:solidFill>
                        <a:latin typeface="Calibri"/>
                        <a:ea typeface="Times New Roman"/>
                        <a:cs typeface="Times New Roman"/>
                      </a:endParaRPr>
                    </a:p>
                  </a:txBody>
                  <a:tcPr marL="44450" marR="44450" marT="0" marB="0" anchor="ctr"/>
                </a:tc>
                <a:tc>
                  <a:txBody>
                    <a:bodyPr/>
                    <a:lstStyle/>
                    <a:p>
                      <a:pPr algn="ctr">
                        <a:lnSpc>
                          <a:spcPct val="115000"/>
                        </a:lnSpc>
                        <a:spcAft>
                          <a:spcPts val="0"/>
                        </a:spcAft>
                      </a:pPr>
                      <a:r>
                        <a:rPr lang="es-PE" sz="1200" b="1" dirty="0">
                          <a:solidFill>
                            <a:schemeClr val="bg1"/>
                          </a:solidFill>
                          <a:latin typeface="Calibri"/>
                          <a:ea typeface="Times New Roman"/>
                          <a:cs typeface="Times New Roman"/>
                        </a:rPr>
                        <a:t>Vitamina C (mg/100g,FW)</a:t>
                      </a:r>
                      <a:endParaRPr lang="es-PE" sz="1200" dirty="0">
                        <a:solidFill>
                          <a:schemeClr val="bg1"/>
                        </a:solidFill>
                        <a:latin typeface="Calibri"/>
                        <a:ea typeface="Times New Roman"/>
                        <a:cs typeface="Times New Roman"/>
                      </a:endParaRPr>
                    </a:p>
                  </a:txBody>
                  <a:tcPr marL="44450" marR="44450" marT="0" marB="0" anchor="ctr"/>
                </a:tc>
              </a:tr>
              <a:tr h="370840">
                <a:tc>
                  <a:txBody>
                    <a:bodyPr/>
                    <a:lstStyle/>
                    <a:p>
                      <a:pPr algn="ctr">
                        <a:lnSpc>
                          <a:spcPct val="115000"/>
                        </a:lnSpc>
                        <a:spcAft>
                          <a:spcPts val="0"/>
                        </a:spcAft>
                      </a:pPr>
                      <a:r>
                        <a:rPr lang="es-PE" sz="1200" b="1" dirty="0">
                          <a:solidFill>
                            <a:srgbClr val="000000"/>
                          </a:solidFill>
                          <a:latin typeface="Arial"/>
                          <a:ea typeface="Times New Roman"/>
                          <a:cs typeface="Times New Roman"/>
                        </a:rPr>
                        <a:t>Código </a:t>
                      </a:r>
                      <a:r>
                        <a:rPr lang="es-PE" sz="1200" b="1" dirty="0" err="1">
                          <a:solidFill>
                            <a:srgbClr val="000000"/>
                          </a:solidFill>
                          <a:latin typeface="Arial"/>
                          <a:ea typeface="Times New Roman"/>
                          <a:cs typeface="Times New Roman"/>
                        </a:rPr>
                        <a:t>Yanapai</a:t>
                      </a:r>
                      <a:endParaRPr lang="es-PE" sz="1200" b="1" dirty="0">
                        <a:latin typeface="Calibri"/>
                        <a:ea typeface="Times New Roman"/>
                        <a:cs typeface="Times New Roman"/>
                      </a:endParaRPr>
                    </a:p>
                  </a:txBody>
                  <a:tcPr marL="44450" marR="44450" marT="0" marB="0" anchor="ctr"/>
                </a:tc>
                <a:tc>
                  <a:txBody>
                    <a:bodyPr/>
                    <a:lstStyle/>
                    <a:p>
                      <a:pPr algn="ctr">
                        <a:lnSpc>
                          <a:spcPct val="115000"/>
                        </a:lnSpc>
                        <a:spcAft>
                          <a:spcPts val="0"/>
                        </a:spcAft>
                      </a:pPr>
                      <a:r>
                        <a:rPr lang="es-PE" sz="1200" b="1" dirty="0">
                          <a:solidFill>
                            <a:srgbClr val="000000"/>
                          </a:solidFill>
                          <a:latin typeface="Arial"/>
                          <a:ea typeface="Times New Roman"/>
                          <a:cs typeface="Times New Roman"/>
                        </a:rPr>
                        <a:t>Promedio </a:t>
                      </a:r>
                      <a:endParaRPr lang="es-PE" sz="1200" b="1" dirty="0">
                        <a:latin typeface="Calibri"/>
                        <a:ea typeface="Times New Roman"/>
                        <a:cs typeface="Times New Roman"/>
                      </a:endParaRPr>
                    </a:p>
                  </a:txBody>
                  <a:tcPr marL="44450" marR="44450" marT="0" marB="0" anchor="ctr"/>
                </a:tc>
                <a:tc>
                  <a:txBody>
                    <a:bodyPr/>
                    <a:lstStyle/>
                    <a:p>
                      <a:pPr algn="ctr">
                        <a:lnSpc>
                          <a:spcPct val="115000"/>
                        </a:lnSpc>
                        <a:spcAft>
                          <a:spcPts val="0"/>
                        </a:spcAft>
                      </a:pPr>
                      <a:r>
                        <a:rPr lang="es-PE" sz="1200" b="1">
                          <a:solidFill>
                            <a:srgbClr val="000000"/>
                          </a:solidFill>
                          <a:latin typeface="Arial"/>
                          <a:ea typeface="Times New Roman"/>
                          <a:cs typeface="Times New Roman"/>
                        </a:rPr>
                        <a:t>Promedio</a:t>
                      </a:r>
                      <a:endParaRPr lang="es-PE" sz="1200" b="1">
                        <a:latin typeface="Calibri"/>
                        <a:ea typeface="Times New Roman"/>
                        <a:cs typeface="Times New Roman"/>
                      </a:endParaRPr>
                    </a:p>
                  </a:txBody>
                  <a:tcPr marL="44450" marR="44450" marT="0" marB="0" anchor="ctr"/>
                </a:tc>
                <a:tc>
                  <a:txBody>
                    <a:bodyPr/>
                    <a:lstStyle/>
                    <a:p>
                      <a:pPr algn="ctr">
                        <a:lnSpc>
                          <a:spcPct val="115000"/>
                        </a:lnSpc>
                        <a:spcAft>
                          <a:spcPts val="0"/>
                        </a:spcAft>
                      </a:pPr>
                      <a:r>
                        <a:rPr lang="es-PE" sz="1200" b="1">
                          <a:solidFill>
                            <a:srgbClr val="000000"/>
                          </a:solidFill>
                          <a:latin typeface="Arial"/>
                          <a:ea typeface="Times New Roman"/>
                          <a:cs typeface="Times New Roman"/>
                        </a:rPr>
                        <a:t>Promedio</a:t>
                      </a:r>
                      <a:endParaRPr lang="es-PE" sz="1200" b="1">
                        <a:latin typeface="Calibri"/>
                        <a:ea typeface="Times New Roman"/>
                        <a:cs typeface="Times New Roman"/>
                      </a:endParaRPr>
                    </a:p>
                  </a:txBody>
                  <a:tcPr marL="44450" marR="44450" marT="0" marB="0" anchor="ctr"/>
                </a:tc>
                <a:tc>
                  <a:txBody>
                    <a:bodyPr/>
                    <a:lstStyle/>
                    <a:p>
                      <a:pPr algn="ctr">
                        <a:lnSpc>
                          <a:spcPct val="115000"/>
                        </a:lnSpc>
                        <a:spcAft>
                          <a:spcPts val="0"/>
                        </a:spcAft>
                      </a:pPr>
                      <a:r>
                        <a:rPr lang="es-PE" sz="1200" b="1">
                          <a:solidFill>
                            <a:srgbClr val="000000"/>
                          </a:solidFill>
                          <a:latin typeface="Arial"/>
                          <a:ea typeface="Times New Roman"/>
                          <a:cs typeface="Times New Roman"/>
                        </a:rPr>
                        <a:t>Promedio</a:t>
                      </a:r>
                      <a:endParaRPr lang="es-PE" sz="1200" b="1">
                        <a:latin typeface="Calibri"/>
                        <a:ea typeface="Times New Roman"/>
                        <a:cs typeface="Times New Roman"/>
                      </a:endParaRPr>
                    </a:p>
                  </a:txBody>
                  <a:tcPr marL="44450" marR="44450" marT="0" marB="0" anchor="ctr"/>
                </a:tc>
              </a:tr>
              <a:tr h="370840">
                <a:tc>
                  <a:txBody>
                    <a:bodyPr/>
                    <a:lstStyle/>
                    <a:p>
                      <a:pPr>
                        <a:lnSpc>
                          <a:spcPct val="115000"/>
                        </a:lnSpc>
                        <a:spcAft>
                          <a:spcPts val="0"/>
                        </a:spcAft>
                      </a:pPr>
                      <a:r>
                        <a:rPr lang="es-PE" sz="1200" b="1" dirty="0">
                          <a:solidFill>
                            <a:srgbClr val="000000"/>
                          </a:solidFill>
                          <a:latin typeface="Arial"/>
                          <a:ea typeface="Times New Roman"/>
                          <a:cs typeface="Times New Roman"/>
                        </a:rPr>
                        <a:t>CIP392820.1</a:t>
                      </a:r>
                      <a:endParaRPr lang="es-PE" sz="1200" b="1" dirty="0">
                        <a:latin typeface="Calibri"/>
                        <a:ea typeface="Times New Roman"/>
                        <a:cs typeface="Times New Roman"/>
                      </a:endParaRPr>
                    </a:p>
                  </a:txBody>
                  <a:tcPr marL="44450" marR="44450" marT="0" marB="0" anchor="b"/>
                </a:tc>
                <a:tc>
                  <a:txBody>
                    <a:bodyPr/>
                    <a:lstStyle/>
                    <a:p>
                      <a:pPr algn="r">
                        <a:lnSpc>
                          <a:spcPct val="115000"/>
                        </a:lnSpc>
                        <a:spcAft>
                          <a:spcPts val="0"/>
                        </a:spcAft>
                      </a:pPr>
                      <a:r>
                        <a:rPr lang="es-PE" sz="1200" b="1" dirty="0">
                          <a:solidFill>
                            <a:srgbClr val="000000"/>
                          </a:solidFill>
                          <a:latin typeface="Arial"/>
                          <a:ea typeface="Times New Roman"/>
                          <a:cs typeface="Times New Roman"/>
                        </a:rPr>
                        <a:t>20.30</a:t>
                      </a:r>
                      <a:endParaRPr lang="es-PE" sz="1200" b="1" dirty="0">
                        <a:latin typeface="Calibri"/>
                        <a:ea typeface="Times New Roman"/>
                        <a:cs typeface="Times New Roman"/>
                      </a:endParaRPr>
                    </a:p>
                  </a:txBody>
                  <a:tcPr marL="44450" marR="44450" marT="0" marB="0" anchor="b"/>
                </a:tc>
                <a:tc>
                  <a:txBody>
                    <a:bodyPr/>
                    <a:lstStyle/>
                    <a:p>
                      <a:pPr algn="r">
                        <a:lnSpc>
                          <a:spcPct val="115000"/>
                        </a:lnSpc>
                        <a:spcAft>
                          <a:spcPts val="0"/>
                        </a:spcAft>
                      </a:pPr>
                      <a:r>
                        <a:rPr lang="es-PE" sz="1200" b="1" dirty="0">
                          <a:solidFill>
                            <a:srgbClr val="000000"/>
                          </a:solidFill>
                          <a:latin typeface="Arial"/>
                          <a:ea typeface="Times New Roman"/>
                          <a:cs typeface="Times New Roman"/>
                        </a:rPr>
                        <a:t>0.34</a:t>
                      </a:r>
                      <a:endParaRPr lang="es-PE" sz="1200" b="1" dirty="0">
                        <a:latin typeface="Calibri"/>
                        <a:ea typeface="Times New Roman"/>
                        <a:cs typeface="Times New Roman"/>
                      </a:endParaRPr>
                    </a:p>
                  </a:txBody>
                  <a:tcPr marL="44450" marR="44450" marT="0" marB="0" anchor="b"/>
                </a:tc>
                <a:tc>
                  <a:txBody>
                    <a:bodyPr/>
                    <a:lstStyle/>
                    <a:p>
                      <a:pPr algn="r">
                        <a:lnSpc>
                          <a:spcPct val="115000"/>
                        </a:lnSpc>
                        <a:spcAft>
                          <a:spcPts val="0"/>
                        </a:spcAft>
                      </a:pPr>
                      <a:r>
                        <a:rPr lang="es-PE" sz="1200" b="1" dirty="0">
                          <a:solidFill>
                            <a:srgbClr val="000000"/>
                          </a:solidFill>
                          <a:latin typeface="Arial"/>
                          <a:ea typeface="Times New Roman"/>
                          <a:cs typeface="Times New Roman"/>
                        </a:rPr>
                        <a:t>0.37</a:t>
                      </a:r>
                      <a:endParaRPr lang="es-PE" sz="1200" b="1" dirty="0">
                        <a:latin typeface="Calibri"/>
                        <a:ea typeface="Times New Roman"/>
                        <a:cs typeface="Times New Roman"/>
                      </a:endParaRPr>
                    </a:p>
                  </a:txBody>
                  <a:tcPr marL="44450" marR="44450" marT="0" marB="0" anchor="b"/>
                </a:tc>
                <a:tc>
                  <a:txBody>
                    <a:bodyPr/>
                    <a:lstStyle/>
                    <a:p>
                      <a:pPr algn="r">
                        <a:lnSpc>
                          <a:spcPct val="115000"/>
                        </a:lnSpc>
                        <a:spcAft>
                          <a:spcPts val="0"/>
                        </a:spcAft>
                      </a:pPr>
                      <a:r>
                        <a:rPr lang="es-PE" sz="1200" b="1">
                          <a:solidFill>
                            <a:srgbClr val="000000"/>
                          </a:solidFill>
                          <a:highlight>
                            <a:srgbClr val="FFFF00"/>
                          </a:highlight>
                          <a:latin typeface="Arial"/>
                          <a:ea typeface="Times New Roman"/>
                          <a:cs typeface="Times New Roman"/>
                        </a:rPr>
                        <a:t>25.26</a:t>
                      </a:r>
                      <a:endParaRPr lang="es-PE" sz="1200" b="1">
                        <a:latin typeface="Calibri"/>
                        <a:ea typeface="Times New Roman"/>
                        <a:cs typeface="Times New Roman"/>
                      </a:endParaRPr>
                    </a:p>
                  </a:txBody>
                  <a:tcPr marL="44450" marR="44450" marT="0" marB="0" anchor="b"/>
                </a:tc>
              </a:tr>
              <a:tr h="370840">
                <a:tc>
                  <a:txBody>
                    <a:bodyPr/>
                    <a:lstStyle/>
                    <a:p>
                      <a:pPr>
                        <a:lnSpc>
                          <a:spcPct val="115000"/>
                        </a:lnSpc>
                        <a:spcAft>
                          <a:spcPts val="0"/>
                        </a:spcAft>
                      </a:pPr>
                      <a:r>
                        <a:rPr lang="es-PE" sz="1200" b="1" dirty="0">
                          <a:solidFill>
                            <a:srgbClr val="000000"/>
                          </a:solidFill>
                          <a:latin typeface="Arial"/>
                          <a:ea typeface="Times New Roman"/>
                          <a:cs typeface="Times New Roman"/>
                        </a:rPr>
                        <a:t>CIP380011.12</a:t>
                      </a:r>
                      <a:endParaRPr lang="es-PE" sz="1200" b="1" dirty="0">
                        <a:latin typeface="Calibri"/>
                        <a:ea typeface="Times New Roman"/>
                        <a:cs typeface="Times New Roman"/>
                      </a:endParaRPr>
                    </a:p>
                  </a:txBody>
                  <a:tcPr marL="44450" marR="44450" marT="0" marB="0" anchor="b"/>
                </a:tc>
                <a:tc>
                  <a:txBody>
                    <a:bodyPr/>
                    <a:lstStyle/>
                    <a:p>
                      <a:pPr algn="r">
                        <a:lnSpc>
                          <a:spcPct val="115000"/>
                        </a:lnSpc>
                        <a:spcAft>
                          <a:spcPts val="0"/>
                        </a:spcAft>
                      </a:pPr>
                      <a:r>
                        <a:rPr lang="es-PE" sz="1200" b="1">
                          <a:solidFill>
                            <a:srgbClr val="000000"/>
                          </a:solidFill>
                          <a:latin typeface="Arial"/>
                          <a:ea typeface="Times New Roman"/>
                          <a:cs typeface="Times New Roman"/>
                        </a:rPr>
                        <a:t>23.83</a:t>
                      </a:r>
                      <a:endParaRPr lang="es-PE" sz="1200" b="1">
                        <a:latin typeface="Calibri"/>
                        <a:ea typeface="Times New Roman"/>
                        <a:cs typeface="Times New Roman"/>
                      </a:endParaRPr>
                    </a:p>
                  </a:txBody>
                  <a:tcPr marL="44450" marR="44450" marT="0" marB="0" anchor="b"/>
                </a:tc>
                <a:tc>
                  <a:txBody>
                    <a:bodyPr/>
                    <a:lstStyle/>
                    <a:p>
                      <a:pPr algn="r">
                        <a:lnSpc>
                          <a:spcPct val="115000"/>
                        </a:lnSpc>
                        <a:spcAft>
                          <a:spcPts val="0"/>
                        </a:spcAft>
                      </a:pPr>
                      <a:r>
                        <a:rPr lang="es-PE" sz="1200" b="1">
                          <a:solidFill>
                            <a:srgbClr val="000000"/>
                          </a:solidFill>
                          <a:latin typeface="Arial"/>
                          <a:ea typeface="Times New Roman"/>
                          <a:cs typeface="Times New Roman"/>
                        </a:rPr>
                        <a:t>0.43</a:t>
                      </a:r>
                      <a:endParaRPr lang="es-PE" sz="1200" b="1">
                        <a:latin typeface="Calibri"/>
                        <a:ea typeface="Times New Roman"/>
                        <a:cs typeface="Times New Roman"/>
                      </a:endParaRPr>
                    </a:p>
                  </a:txBody>
                  <a:tcPr marL="44450" marR="44450" marT="0" marB="0" anchor="b"/>
                </a:tc>
                <a:tc>
                  <a:txBody>
                    <a:bodyPr/>
                    <a:lstStyle/>
                    <a:p>
                      <a:pPr algn="r">
                        <a:lnSpc>
                          <a:spcPct val="115000"/>
                        </a:lnSpc>
                        <a:spcAft>
                          <a:spcPts val="0"/>
                        </a:spcAft>
                      </a:pPr>
                      <a:r>
                        <a:rPr lang="es-PE" sz="1200" b="1" dirty="0">
                          <a:solidFill>
                            <a:srgbClr val="000000"/>
                          </a:solidFill>
                          <a:latin typeface="Arial"/>
                          <a:ea typeface="Times New Roman"/>
                          <a:cs typeface="Times New Roman"/>
                        </a:rPr>
                        <a:t>0.34</a:t>
                      </a:r>
                      <a:endParaRPr lang="es-PE" sz="1200" b="1" dirty="0">
                        <a:latin typeface="Calibri"/>
                        <a:ea typeface="Times New Roman"/>
                        <a:cs typeface="Times New Roman"/>
                      </a:endParaRPr>
                    </a:p>
                  </a:txBody>
                  <a:tcPr marL="44450" marR="44450" marT="0" marB="0" anchor="b"/>
                </a:tc>
                <a:tc>
                  <a:txBody>
                    <a:bodyPr/>
                    <a:lstStyle/>
                    <a:p>
                      <a:pPr algn="r">
                        <a:lnSpc>
                          <a:spcPct val="115000"/>
                        </a:lnSpc>
                        <a:spcAft>
                          <a:spcPts val="0"/>
                        </a:spcAft>
                      </a:pPr>
                      <a:r>
                        <a:rPr lang="es-PE" sz="1200" b="1">
                          <a:solidFill>
                            <a:srgbClr val="000000"/>
                          </a:solidFill>
                          <a:latin typeface="Arial"/>
                          <a:ea typeface="Times New Roman"/>
                          <a:cs typeface="Times New Roman"/>
                        </a:rPr>
                        <a:t>16.93</a:t>
                      </a:r>
                      <a:endParaRPr lang="es-PE" sz="1200" b="1">
                        <a:latin typeface="Calibri"/>
                        <a:ea typeface="Times New Roman"/>
                        <a:cs typeface="Times New Roman"/>
                      </a:endParaRPr>
                    </a:p>
                  </a:txBody>
                  <a:tcPr marL="44450" marR="44450" marT="0" marB="0" anchor="b"/>
                </a:tc>
              </a:tr>
              <a:tr h="370840">
                <a:tc>
                  <a:txBody>
                    <a:bodyPr/>
                    <a:lstStyle/>
                    <a:p>
                      <a:pPr>
                        <a:lnSpc>
                          <a:spcPct val="115000"/>
                        </a:lnSpc>
                        <a:spcAft>
                          <a:spcPts val="0"/>
                        </a:spcAft>
                      </a:pPr>
                      <a:r>
                        <a:rPr lang="es-PE" sz="1200" b="1" dirty="0">
                          <a:solidFill>
                            <a:srgbClr val="000000"/>
                          </a:solidFill>
                          <a:latin typeface="Arial"/>
                          <a:ea typeface="Times New Roman"/>
                          <a:cs typeface="Times New Roman"/>
                        </a:rPr>
                        <a:t>CIP394904.9</a:t>
                      </a:r>
                      <a:endParaRPr lang="es-PE" sz="1200" b="1" dirty="0">
                        <a:latin typeface="Calibri"/>
                        <a:ea typeface="Times New Roman"/>
                        <a:cs typeface="Times New Roman"/>
                      </a:endParaRPr>
                    </a:p>
                  </a:txBody>
                  <a:tcPr marL="44450" marR="44450" marT="0" marB="0" anchor="b"/>
                </a:tc>
                <a:tc>
                  <a:txBody>
                    <a:bodyPr/>
                    <a:lstStyle/>
                    <a:p>
                      <a:pPr algn="r">
                        <a:lnSpc>
                          <a:spcPct val="115000"/>
                        </a:lnSpc>
                        <a:spcAft>
                          <a:spcPts val="0"/>
                        </a:spcAft>
                      </a:pPr>
                      <a:r>
                        <a:rPr lang="es-PE" sz="1200" b="1">
                          <a:solidFill>
                            <a:srgbClr val="000000"/>
                          </a:solidFill>
                          <a:latin typeface="Arial"/>
                          <a:ea typeface="Times New Roman"/>
                          <a:cs typeface="Times New Roman"/>
                        </a:rPr>
                        <a:t>24.40</a:t>
                      </a:r>
                      <a:endParaRPr lang="es-PE" sz="1200" b="1">
                        <a:latin typeface="Calibri"/>
                        <a:ea typeface="Times New Roman"/>
                        <a:cs typeface="Times New Roman"/>
                      </a:endParaRPr>
                    </a:p>
                  </a:txBody>
                  <a:tcPr marL="44450" marR="44450" marT="0" marB="0" anchor="b"/>
                </a:tc>
                <a:tc>
                  <a:txBody>
                    <a:bodyPr/>
                    <a:lstStyle/>
                    <a:p>
                      <a:pPr algn="r">
                        <a:lnSpc>
                          <a:spcPct val="115000"/>
                        </a:lnSpc>
                        <a:spcAft>
                          <a:spcPts val="0"/>
                        </a:spcAft>
                      </a:pPr>
                      <a:r>
                        <a:rPr lang="es-PE" sz="1200" b="1">
                          <a:solidFill>
                            <a:srgbClr val="000000"/>
                          </a:solidFill>
                          <a:highlight>
                            <a:srgbClr val="FFFF00"/>
                          </a:highlight>
                          <a:latin typeface="Arial"/>
                          <a:ea typeface="Times New Roman"/>
                          <a:cs typeface="Times New Roman"/>
                        </a:rPr>
                        <a:t>0.52</a:t>
                      </a:r>
                      <a:endParaRPr lang="es-PE" sz="1200" b="1">
                        <a:latin typeface="Calibri"/>
                        <a:ea typeface="Times New Roman"/>
                        <a:cs typeface="Times New Roman"/>
                      </a:endParaRPr>
                    </a:p>
                  </a:txBody>
                  <a:tcPr marL="44450" marR="44450" marT="0" marB="0" anchor="b"/>
                </a:tc>
                <a:tc>
                  <a:txBody>
                    <a:bodyPr/>
                    <a:lstStyle/>
                    <a:p>
                      <a:pPr algn="r">
                        <a:lnSpc>
                          <a:spcPct val="115000"/>
                        </a:lnSpc>
                        <a:spcAft>
                          <a:spcPts val="0"/>
                        </a:spcAft>
                      </a:pPr>
                      <a:r>
                        <a:rPr lang="es-PE" sz="1200" b="1" dirty="0">
                          <a:solidFill>
                            <a:srgbClr val="000000"/>
                          </a:solidFill>
                          <a:highlight>
                            <a:srgbClr val="FFFF00"/>
                          </a:highlight>
                          <a:latin typeface="Arial"/>
                          <a:ea typeface="Times New Roman"/>
                          <a:cs typeface="Times New Roman"/>
                        </a:rPr>
                        <a:t>0.48</a:t>
                      </a:r>
                      <a:endParaRPr lang="es-PE" sz="1200" b="1" dirty="0">
                        <a:latin typeface="Calibri"/>
                        <a:ea typeface="Times New Roman"/>
                        <a:cs typeface="Times New Roman"/>
                      </a:endParaRPr>
                    </a:p>
                  </a:txBody>
                  <a:tcPr marL="44450" marR="44450" marT="0" marB="0" anchor="b"/>
                </a:tc>
                <a:tc>
                  <a:txBody>
                    <a:bodyPr/>
                    <a:lstStyle/>
                    <a:p>
                      <a:pPr algn="r">
                        <a:lnSpc>
                          <a:spcPct val="115000"/>
                        </a:lnSpc>
                        <a:spcAft>
                          <a:spcPts val="0"/>
                        </a:spcAft>
                      </a:pPr>
                      <a:r>
                        <a:rPr lang="es-PE" sz="1200" b="1" dirty="0">
                          <a:solidFill>
                            <a:srgbClr val="000000"/>
                          </a:solidFill>
                          <a:latin typeface="Arial"/>
                          <a:ea typeface="Times New Roman"/>
                          <a:cs typeface="Times New Roman"/>
                        </a:rPr>
                        <a:t>20.74</a:t>
                      </a:r>
                      <a:endParaRPr lang="es-PE" sz="1200" b="1" dirty="0">
                        <a:latin typeface="Calibri"/>
                        <a:ea typeface="Times New Roman"/>
                        <a:cs typeface="Times New Roman"/>
                      </a:endParaRPr>
                    </a:p>
                  </a:txBody>
                  <a:tcPr marL="44450" marR="44450" marT="0" marB="0" anchor="b"/>
                </a:tc>
              </a:tr>
              <a:tr h="370840">
                <a:tc>
                  <a:txBody>
                    <a:bodyPr/>
                    <a:lstStyle/>
                    <a:p>
                      <a:pPr>
                        <a:lnSpc>
                          <a:spcPct val="115000"/>
                        </a:lnSpc>
                        <a:spcAft>
                          <a:spcPts val="0"/>
                        </a:spcAft>
                      </a:pPr>
                      <a:r>
                        <a:rPr lang="es-PE" sz="1200" b="1" dirty="0">
                          <a:solidFill>
                            <a:srgbClr val="000000"/>
                          </a:solidFill>
                          <a:latin typeface="Arial"/>
                          <a:ea typeface="Times New Roman"/>
                          <a:cs typeface="Times New Roman"/>
                        </a:rPr>
                        <a:t>CIP397006.18</a:t>
                      </a:r>
                      <a:endParaRPr lang="es-PE" sz="1200" b="1" dirty="0">
                        <a:latin typeface="Calibri"/>
                        <a:ea typeface="Times New Roman"/>
                        <a:cs typeface="Times New Roman"/>
                      </a:endParaRPr>
                    </a:p>
                  </a:txBody>
                  <a:tcPr marL="44450" marR="44450" marT="0" marB="0" anchor="b"/>
                </a:tc>
                <a:tc>
                  <a:txBody>
                    <a:bodyPr/>
                    <a:lstStyle/>
                    <a:p>
                      <a:pPr algn="r">
                        <a:lnSpc>
                          <a:spcPct val="115000"/>
                        </a:lnSpc>
                        <a:spcAft>
                          <a:spcPts val="0"/>
                        </a:spcAft>
                      </a:pPr>
                      <a:r>
                        <a:rPr lang="es-PE" sz="1200" b="1">
                          <a:solidFill>
                            <a:srgbClr val="000000"/>
                          </a:solidFill>
                          <a:latin typeface="Arial"/>
                          <a:ea typeface="Times New Roman"/>
                          <a:cs typeface="Times New Roman"/>
                        </a:rPr>
                        <a:t>18.22</a:t>
                      </a:r>
                      <a:endParaRPr lang="es-PE" sz="1200" b="1">
                        <a:latin typeface="Calibri"/>
                        <a:ea typeface="Times New Roman"/>
                        <a:cs typeface="Times New Roman"/>
                      </a:endParaRPr>
                    </a:p>
                  </a:txBody>
                  <a:tcPr marL="44450" marR="44450" marT="0" marB="0" anchor="b"/>
                </a:tc>
                <a:tc>
                  <a:txBody>
                    <a:bodyPr/>
                    <a:lstStyle/>
                    <a:p>
                      <a:pPr algn="r">
                        <a:lnSpc>
                          <a:spcPct val="115000"/>
                        </a:lnSpc>
                        <a:spcAft>
                          <a:spcPts val="0"/>
                        </a:spcAft>
                      </a:pPr>
                      <a:r>
                        <a:rPr lang="es-PE" sz="1200" b="1">
                          <a:solidFill>
                            <a:srgbClr val="000000"/>
                          </a:solidFill>
                          <a:latin typeface="Arial"/>
                          <a:ea typeface="Times New Roman"/>
                          <a:cs typeface="Times New Roman"/>
                        </a:rPr>
                        <a:t>0.34</a:t>
                      </a:r>
                      <a:endParaRPr lang="es-PE" sz="1200" b="1">
                        <a:latin typeface="Calibri"/>
                        <a:ea typeface="Times New Roman"/>
                        <a:cs typeface="Times New Roman"/>
                      </a:endParaRPr>
                    </a:p>
                  </a:txBody>
                  <a:tcPr marL="44450" marR="44450" marT="0" marB="0" anchor="b"/>
                </a:tc>
                <a:tc>
                  <a:txBody>
                    <a:bodyPr/>
                    <a:lstStyle/>
                    <a:p>
                      <a:pPr algn="r">
                        <a:lnSpc>
                          <a:spcPct val="115000"/>
                        </a:lnSpc>
                        <a:spcAft>
                          <a:spcPts val="0"/>
                        </a:spcAft>
                      </a:pPr>
                      <a:r>
                        <a:rPr lang="es-PE" sz="1200" b="1">
                          <a:solidFill>
                            <a:srgbClr val="000000"/>
                          </a:solidFill>
                          <a:latin typeface="Arial"/>
                          <a:ea typeface="Times New Roman"/>
                          <a:cs typeface="Times New Roman"/>
                        </a:rPr>
                        <a:t>0.33</a:t>
                      </a:r>
                      <a:endParaRPr lang="es-PE" sz="1200" b="1">
                        <a:latin typeface="Calibri"/>
                        <a:ea typeface="Times New Roman"/>
                        <a:cs typeface="Times New Roman"/>
                      </a:endParaRPr>
                    </a:p>
                  </a:txBody>
                  <a:tcPr marL="44450" marR="44450" marT="0" marB="0" anchor="b"/>
                </a:tc>
                <a:tc>
                  <a:txBody>
                    <a:bodyPr/>
                    <a:lstStyle/>
                    <a:p>
                      <a:pPr algn="r">
                        <a:lnSpc>
                          <a:spcPct val="115000"/>
                        </a:lnSpc>
                        <a:spcAft>
                          <a:spcPts val="0"/>
                        </a:spcAft>
                      </a:pPr>
                      <a:r>
                        <a:rPr lang="es-PE" sz="1200" b="1" dirty="0">
                          <a:solidFill>
                            <a:srgbClr val="000000"/>
                          </a:solidFill>
                          <a:latin typeface="Arial"/>
                          <a:ea typeface="Times New Roman"/>
                          <a:cs typeface="Times New Roman"/>
                        </a:rPr>
                        <a:t>10.03</a:t>
                      </a:r>
                      <a:endParaRPr lang="es-PE" sz="1200" b="1" dirty="0">
                        <a:latin typeface="Calibri"/>
                        <a:ea typeface="Times New Roman"/>
                        <a:cs typeface="Times New Roman"/>
                      </a:endParaRPr>
                    </a:p>
                  </a:txBody>
                  <a:tcPr marL="44450" marR="44450" marT="0" marB="0" anchor="b"/>
                </a:tc>
              </a:tr>
              <a:tr h="370840">
                <a:tc>
                  <a:txBody>
                    <a:bodyPr/>
                    <a:lstStyle/>
                    <a:p>
                      <a:pPr>
                        <a:lnSpc>
                          <a:spcPct val="115000"/>
                        </a:lnSpc>
                        <a:spcAft>
                          <a:spcPts val="0"/>
                        </a:spcAft>
                      </a:pPr>
                      <a:r>
                        <a:rPr lang="es-PE" sz="1200" b="1" dirty="0">
                          <a:solidFill>
                            <a:srgbClr val="000000"/>
                          </a:solidFill>
                          <a:latin typeface="Arial"/>
                          <a:ea typeface="Times New Roman"/>
                          <a:cs typeface="Times New Roman"/>
                        </a:rPr>
                        <a:t>CIP397069.5</a:t>
                      </a:r>
                      <a:endParaRPr lang="es-PE" sz="1200" b="1" dirty="0">
                        <a:latin typeface="Calibri"/>
                        <a:ea typeface="Times New Roman"/>
                        <a:cs typeface="Times New Roman"/>
                      </a:endParaRPr>
                    </a:p>
                  </a:txBody>
                  <a:tcPr marL="44450" marR="44450" marT="0" marB="0" anchor="b"/>
                </a:tc>
                <a:tc>
                  <a:txBody>
                    <a:bodyPr/>
                    <a:lstStyle/>
                    <a:p>
                      <a:pPr algn="r">
                        <a:lnSpc>
                          <a:spcPct val="115000"/>
                        </a:lnSpc>
                        <a:spcAft>
                          <a:spcPts val="0"/>
                        </a:spcAft>
                      </a:pPr>
                      <a:r>
                        <a:rPr lang="es-PE" sz="1200" b="1" dirty="0">
                          <a:solidFill>
                            <a:srgbClr val="000000"/>
                          </a:solidFill>
                          <a:latin typeface="Arial"/>
                          <a:ea typeface="Times New Roman"/>
                          <a:cs typeface="Times New Roman"/>
                        </a:rPr>
                        <a:t>19.39</a:t>
                      </a:r>
                      <a:endParaRPr lang="es-PE" sz="1200" b="1" dirty="0">
                        <a:latin typeface="Calibri"/>
                        <a:ea typeface="Times New Roman"/>
                        <a:cs typeface="Times New Roman"/>
                      </a:endParaRPr>
                    </a:p>
                  </a:txBody>
                  <a:tcPr marL="44450" marR="44450" marT="0" marB="0" anchor="b"/>
                </a:tc>
                <a:tc>
                  <a:txBody>
                    <a:bodyPr/>
                    <a:lstStyle/>
                    <a:p>
                      <a:pPr algn="r">
                        <a:lnSpc>
                          <a:spcPct val="115000"/>
                        </a:lnSpc>
                        <a:spcAft>
                          <a:spcPts val="0"/>
                        </a:spcAft>
                      </a:pPr>
                      <a:r>
                        <a:rPr lang="es-PE" sz="1200" b="1">
                          <a:solidFill>
                            <a:srgbClr val="000000"/>
                          </a:solidFill>
                          <a:latin typeface="Arial"/>
                          <a:ea typeface="Times New Roman"/>
                          <a:cs typeface="Times New Roman"/>
                        </a:rPr>
                        <a:t>0.33</a:t>
                      </a:r>
                      <a:endParaRPr lang="es-PE" sz="1200" b="1">
                        <a:latin typeface="Calibri"/>
                        <a:ea typeface="Times New Roman"/>
                        <a:cs typeface="Times New Roman"/>
                      </a:endParaRPr>
                    </a:p>
                  </a:txBody>
                  <a:tcPr marL="44450" marR="44450" marT="0" marB="0" anchor="b"/>
                </a:tc>
                <a:tc>
                  <a:txBody>
                    <a:bodyPr/>
                    <a:lstStyle/>
                    <a:p>
                      <a:pPr algn="r">
                        <a:lnSpc>
                          <a:spcPct val="115000"/>
                        </a:lnSpc>
                        <a:spcAft>
                          <a:spcPts val="0"/>
                        </a:spcAft>
                      </a:pPr>
                      <a:r>
                        <a:rPr lang="es-PE" sz="1200" b="1">
                          <a:solidFill>
                            <a:srgbClr val="000000"/>
                          </a:solidFill>
                          <a:latin typeface="Arial"/>
                          <a:ea typeface="Times New Roman"/>
                          <a:cs typeface="Times New Roman"/>
                        </a:rPr>
                        <a:t>0.36</a:t>
                      </a:r>
                      <a:endParaRPr lang="es-PE" sz="1200" b="1">
                        <a:latin typeface="Calibri"/>
                        <a:ea typeface="Times New Roman"/>
                        <a:cs typeface="Times New Roman"/>
                      </a:endParaRPr>
                    </a:p>
                  </a:txBody>
                  <a:tcPr marL="44450" marR="44450" marT="0" marB="0" anchor="b"/>
                </a:tc>
                <a:tc>
                  <a:txBody>
                    <a:bodyPr/>
                    <a:lstStyle/>
                    <a:p>
                      <a:pPr algn="r">
                        <a:lnSpc>
                          <a:spcPct val="115000"/>
                        </a:lnSpc>
                        <a:spcAft>
                          <a:spcPts val="0"/>
                        </a:spcAft>
                      </a:pPr>
                      <a:r>
                        <a:rPr lang="es-PE" sz="1200" b="1" dirty="0">
                          <a:solidFill>
                            <a:srgbClr val="000000"/>
                          </a:solidFill>
                          <a:latin typeface="Arial"/>
                          <a:ea typeface="Times New Roman"/>
                          <a:cs typeface="Times New Roman"/>
                        </a:rPr>
                        <a:t>19.68</a:t>
                      </a:r>
                      <a:endParaRPr lang="es-PE" sz="1200" b="1" dirty="0">
                        <a:latin typeface="Calibri"/>
                        <a:ea typeface="Times New Roman"/>
                        <a:cs typeface="Times New Roman"/>
                      </a:endParaRPr>
                    </a:p>
                  </a:txBody>
                  <a:tcPr marL="44450" marR="44450" marT="0" marB="0" anchor="b"/>
                </a:tc>
              </a:tr>
              <a:tr h="370840">
                <a:tc>
                  <a:txBody>
                    <a:bodyPr/>
                    <a:lstStyle/>
                    <a:p>
                      <a:pPr>
                        <a:lnSpc>
                          <a:spcPct val="115000"/>
                        </a:lnSpc>
                        <a:spcAft>
                          <a:spcPts val="0"/>
                        </a:spcAft>
                      </a:pPr>
                      <a:r>
                        <a:rPr lang="es-PE" sz="1200" b="1">
                          <a:solidFill>
                            <a:srgbClr val="000000"/>
                          </a:solidFill>
                          <a:latin typeface="Arial"/>
                          <a:ea typeface="Times New Roman"/>
                          <a:cs typeface="Times New Roman"/>
                        </a:rPr>
                        <a:t>CIP395434.1</a:t>
                      </a:r>
                      <a:endParaRPr lang="es-PE" sz="1200" b="1">
                        <a:latin typeface="Calibri"/>
                        <a:ea typeface="Times New Roman"/>
                        <a:cs typeface="Times New Roman"/>
                      </a:endParaRPr>
                    </a:p>
                  </a:txBody>
                  <a:tcPr marL="44450" marR="44450" marT="0" marB="0" anchor="b"/>
                </a:tc>
                <a:tc>
                  <a:txBody>
                    <a:bodyPr/>
                    <a:lstStyle/>
                    <a:p>
                      <a:pPr algn="r">
                        <a:lnSpc>
                          <a:spcPct val="115000"/>
                        </a:lnSpc>
                        <a:spcAft>
                          <a:spcPts val="0"/>
                        </a:spcAft>
                      </a:pPr>
                      <a:r>
                        <a:rPr lang="es-PE" sz="1200" b="1" dirty="0">
                          <a:solidFill>
                            <a:srgbClr val="000000"/>
                          </a:solidFill>
                          <a:latin typeface="Arial"/>
                          <a:ea typeface="Times New Roman"/>
                          <a:cs typeface="Times New Roman"/>
                        </a:rPr>
                        <a:t>23.59</a:t>
                      </a:r>
                      <a:endParaRPr lang="es-PE" sz="1200" b="1" dirty="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200" b="1" dirty="0">
                          <a:solidFill>
                            <a:srgbClr val="000000"/>
                          </a:solidFill>
                          <a:latin typeface="Arial"/>
                          <a:ea typeface="Times New Roman"/>
                          <a:cs typeface="Times New Roman"/>
                        </a:rPr>
                        <a:t>.</a:t>
                      </a:r>
                      <a:endParaRPr lang="es-PE" sz="1200" b="1" dirty="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200" b="1" dirty="0">
                          <a:solidFill>
                            <a:srgbClr val="000000"/>
                          </a:solidFill>
                          <a:latin typeface="Arial"/>
                          <a:ea typeface="Times New Roman"/>
                          <a:cs typeface="Times New Roman"/>
                        </a:rPr>
                        <a:t>.</a:t>
                      </a:r>
                      <a:endParaRPr lang="es-PE" sz="1200" b="1" dirty="0">
                        <a:latin typeface="Calibri"/>
                        <a:ea typeface="Times New Roman"/>
                        <a:cs typeface="Times New Roman"/>
                      </a:endParaRPr>
                    </a:p>
                  </a:txBody>
                  <a:tcPr marL="44450" marR="44450" marT="0" marB="0" anchor="b"/>
                </a:tc>
                <a:tc>
                  <a:txBody>
                    <a:bodyPr/>
                    <a:lstStyle/>
                    <a:p>
                      <a:pPr algn="ctr">
                        <a:lnSpc>
                          <a:spcPct val="115000"/>
                        </a:lnSpc>
                        <a:spcAft>
                          <a:spcPts val="0"/>
                        </a:spcAft>
                      </a:pPr>
                      <a:r>
                        <a:rPr lang="es-PE" sz="1200" b="1" dirty="0">
                          <a:solidFill>
                            <a:srgbClr val="000000"/>
                          </a:solidFill>
                          <a:latin typeface="Arial"/>
                          <a:ea typeface="Times New Roman"/>
                          <a:cs typeface="Times New Roman"/>
                        </a:rPr>
                        <a:t>18.475</a:t>
                      </a:r>
                      <a:endParaRPr lang="es-PE" sz="1200" b="1" dirty="0">
                        <a:latin typeface="Calibri"/>
                        <a:ea typeface="Times New Roman"/>
                        <a:cs typeface="Times New Roman"/>
                      </a:endParaRPr>
                    </a:p>
                  </a:txBody>
                  <a:tcPr marL="44450" marR="44450" marT="0" marB="0" anchor="b"/>
                </a:tc>
              </a:tr>
            </a:tbl>
          </a:graphicData>
        </a:graphic>
      </p:graphicFrame>
      <p:pic>
        <p:nvPicPr>
          <p:cNvPr id="20485" name="Picture 5" descr="C:\Users\Maria Scurrah\Documents\CDP\CDP 10\alto cont nutricional\Fotos Raul2014\niña en el campo  comiendo papas.jpg"/>
          <p:cNvPicPr>
            <a:picLocks noGrp="1" noChangeAspect="1" noChangeArrowheads="1"/>
          </p:cNvPicPr>
          <p:nvPr>
            <p:ph sz="half" idx="2"/>
          </p:nvPr>
        </p:nvPicPr>
        <p:blipFill>
          <a:blip r:embed="rId2" cstate="print"/>
          <a:srcRect/>
          <a:stretch>
            <a:fillRect/>
          </a:stretch>
        </p:blipFill>
        <p:spPr bwMode="auto">
          <a:xfrm>
            <a:off x="5364163" y="1700808"/>
            <a:ext cx="3322637" cy="3103963"/>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3 Título"/>
          <p:cNvSpPr>
            <a:spLocks noGrp="1"/>
          </p:cNvSpPr>
          <p:nvPr>
            <p:ph type="title"/>
          </p:nvPr>
        </p:nvSpPr>
        <p:spPr/>
        <p:txBody>
          <a:bodyPr/>
          <a:lstStyle/>
          <a:p>
            <a:r>
              <a:rPr lang="es-PE" altLang="es-PE" dirty="0" smtClean="0"/>
              <a:t>Cosecha 2014 entrega de semilla fin de </a:t>
            </a:r>
            <a:r>
              <a:rPr lang="es-PE" altLang="es-PE" dirty="0" err="1" smtClean="0"/>
              <a:t>proeycto</a:t>
            </a:r>
            <a:r>
              <a:rPr lang="es-PE" altLang="es-PE" dirty="0" smtClean="0"/>
              <a:t>. </a:t>
            </a:r>
          </a:p>
        </p:txBody>
      </p:sp>
      <p:sp>
        <p:nvSpPr>
          <p:cNvPr id="22531" name="4 Marcador de contenido"/>
          <p:cNvSpPr>
            <a:spLocks noGrp="1"/>
          </p:cNvSpPr>
          <p:nvPr>
            <p:ph sz="half" idx="1"/>
          </p:nvPr>
        </p:nvSpPr>
        <p:spPr/>
        <p:txBody>
          <a:bodyPr/>
          <a:lstStyle/>
          <a:p>
            <a:r>
              <a:rPr lang="es-PE" altLang="es-PE" dirty="0" smtClean="0"/>
              <a:t>Entrega de 20 kg de  semilla cada familia </a:t>
            </a:r>
          </a:p>
          <a:p>
            <a:endParaRPr lang="es-PE" altLang="es-PE" dirty="0" smtClean="0"/>
          </a:p>
          <a:p>
            <a:pPr>
              <a:buNone/>
            </a:pPr>
            <a:endParaRPr lang="es-PE" altLang="es-PE" dirty="0" smtClean="0"/>
          </a:p>
          <a:p>
            <a:pPr>
              <a:buNone/>
            </a:pPr>
            <a:endParaRPr lang="es-PE" altLang="es-PE" dirty="0" smtClean="0"/>
          </a:p>
          <a:p>
            <a:pPr>
              <a:buNone/>
            </a:pPr>
            <a:endParaRPr lang="es-PE" altLang="es-PE" dirty="0" smtClean="0"/>
          </a:p>
        </p:txBody>
      </p:sp>
      <p:sp>
        <p:nvSpPr>
          <p:cNvPr id="22532" name="5 Marcador de contenido"/>
          <p:cNvSpPr>
            <a:spLocks noGrp="1"/>
          </p:cNvSpPr>
          <p:nvPr>
            <p:ph sz="half" idx="2"/>
          </p:nvPr>
        </p:nvSpPr>
        <p:spPr/>
        <p:txBody>
          <a:bodyPr/>
          <a:lstStyle/>
          <a:p>
            <a:r>
              <a:rPr lang="es-PE" altLang="es-PE" dirty="0" smtClean="0"/>
              <a:t>m</a:t>
            </a:r>
          </a:p>
        </p:txBody>
      </p:sp>
      <p:pic>
        <p:nvPicPr>
          <p:cNvPr id="22533" name="Picture 2" descr="H:\DSCF3089.JPG"/>
          <p:cNvPicPr>
            <a:picLocks noChangeAspect="1" noChangeArrowheads="1"/>
          </p:cNvPicPr>
          <p:nvPr/>
        </p:nvPicPr>
        <p:blipFill>
          <a:blip r:embed="rId2" cstate="print"/>
          <a:srcRect/>
          <a:stretch>
            <a:fillRect/>
          </a:stretch>
        </p:blipFill>
        <p:spPr bwMode="auto">
          <a:xfrm>
            <a:off x="4644008" y="1700808"/>
            <a:ext cx="4032250" cy="3024187"/>
          </a:xfrm>
          <a:prstGeom prst="rect">
            <a:avLst/>
          </a:prstGeom>
          <a:noFill/>
          <a:ln w="9525">
            <a:noFill/>
            <a:miter lim="800000"/>
            <a:headEnd/>
            <a:tailEnd/>
          </a:ln>
        </p:spPr>
      </p:pic>
      <p:sp>
        <p:nvSpPr>
          <p:cNvPr id="6" name="5 Rectángulo"/>
          <p:cNvSpPr/>
          <p:nvPr/>
        </p:nvSpPr>
        <p:spPr>
          <a:xfrm>
            <a:off x="4860032" y="4797152"/>
            <a:ext cx="3672408"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dirty="0" smtClean="0"/>
              <a:t>Mujeres comiendo mezcla de papa con alto contenido nutricional en una cosecha </a:t>
            </a:r>
            <a:endParaRPr lang="es-PE"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sz="3200" dirty="0" smtClean="0"/>
              <a:t>Material selecto  multiplicado y entregado en </a:t>
            </a:r>
            <a:r>
              <a:rPr lang="es-PE" sz="3200" dirty="0" err="1" smtClean="0"/>
              <a:t>Sotopampa</a:t>
            </a:r>
            <a:r>
              <a:rPr lang="es-PE" sz="3200" dirty="0" smtClean="0"/>
              <a:t> Centro y libre. </a:t>
            </a:r>
            <a:endParaRPr lang="es-PE" sz="3200" dirty="0"/>
          </a:p>
        </p:txBody>
      </p:sp>
      <p:graphicFrame>
        <p:nvGraphicFramePr>
          <p:cNvPr id="3" name="2 Tabla"/>
          <p:cNvGraphicFramePr>
            <a:graphicFrameLocks noGrp="1"/>
          </p:cNvGraphicFramePr>
          <p:nvPr/>
        </p:nvGraphicFramePr>
        <p:xfrm>
          <a:off x="467544" y="1412776"/>
          <a:ext cx="5346656" cy="3827880"/>
        </p:xfrm>
        <a:graphic>
          <a:graphicData uri="http://schemas.openxmlformats.org/drawingml/2006/table">
            <a:tbl>
              <a:tblPr firstRow="1" bandRow="1">
                <a:tableStyleId>{5C22544A-7EE6-4342-B048-85BDC9FD1C3A}</a:tableStyleId>
              </a:tblPr>
              <a:tblGrid>
                <a:gridCol w="668332"/>
                <a:gridCol w="771828"/>
                <a:gridCol w="564836"/>
                <a:gridCol w="803316"/>
                <a:gridCol w="533348"/>
                <a:gridCol w="668332"/>
                <a:gridCol w="668332"/>
                <a:gridCol w="668332"/>
              </a:tblGrid>
              <a:tr h="321931">
                <a:tc>
                  <a:txBody>
                    <a:bodyPr/>
                    <a:lstStyle/>
                    <a:p>
                      <a:pPr algn="ctr" fontAlgn="ctr"/>
                      <a:r>
                        <a:rPr lang="es-PE" sz="1000" b="1" i="0" u="none" strike="noStrike" dirty="0">
                          <a:solidFill>
                            <a:schemeClr val="bg1"/>
                          </a:solidFill>
                          <a:latin typeface="Arial"/>
                        </a:rPr>
                        <a:t>N°</a:t>
                      </a:r>
                    </a:p>
                  </a:txBody>
                  <a:tcPr marL="9525" marR="9525" marT="9525" marB="0" anchor="ctr"/>
                </a:tc>
                <a:tc>
                  <a:txBody>
                    <a:bodyPr/>
                    <a:lstStyle/>
                    <a:p>
                      <a:pPr algn="l" fontAlgn="b"/>
                      <a:r>
                        <a:rPr lang="es-PE" sz="1000" b="1" i="0" u="none" strike="noStrike" dirty="0">
                          <a:solidFill>
                            <a:schemeClr val="bg1"/>
                          </a:solidFill>
                          <a:latin typeface="Arial"/>
                        </a:rPr>
                        <a:t>Localidad</a:t>
                      </a:r>
                    </a:p>
                  </a:txBody>
                  <a:tcPr marL="9525" marR="9525" marT="9525" marB="0" anchor="b"/>
                </a:tc>
                <a:tc>
                  <a:txBody>
                    <a:bodyPr/>
                    <a:lstStyle/>
                    <a:p>
                      <a:pPr algn="l" fontAlgn="b"/>
                      <a:r>
                        <a:rPr lang="es-PE" sz="1000" b="1" i="0" u="none" strike="noStrike" dirty="0">
                          <a:solidFill>
                            <a:schemeClr val="bg1"/>
                          </a:solidFill>
                          <a:latin typeface="Arial"/>
                        </a:rPr>
                        <a:t>Organización</a:t>
                      </a:r>
                    </a:p>
                  </a:txBody>
                  <a:tcPr marL="9525" marR="9525" marT="9525" marB="0" anchor="b"/>
                </a:tc>
                <a:tc>
                  <a:txBody>
                    <a:bodyPr/>
                    <a:lstStyle/>
                    <a:p>
                      <a:pPr algn="ctr" fontAlgn="ctr"/>
                      <a:r>
                        <a:rPr lang="es-PE" sz="1000" b="1" i="0" u="none" strike="noStrike" dirty="0" err="1">
                          <a:solidFill>
                            <a:schemeClr val="bg1"/>
                          </a:solidFill>
                          <a:latin typeface="Arial"/>
                        </a:rPr>
                        <a:t>Código_Clon</a:t>
                      </a:r>
                      <a:r>
                        <a:rPr lang="es-PE" sz="1000" b="1" i="0" u="none" strike="noStrike" dirty="0">
                          <a:solidFill>
                            <a:schemeClr val="bg1"/>
                          </a:solidFill>
                          <a:latin typeface="Arial"/>
                        </a:rPr>
                        <a:t> </a:t>
                      </a:r>
                    </a:p>
                  </a:txBody>
                  <a:tcPr marL="9525" marR="9525" marT="9525" marB="0" anchor="ctr"/>
                </a:tc>
                <a:tc>
                  <a:txBody>
                    <a:bodyPr/>
                    <a:lstStyle/>
                    <a:p>
                      <a:pPr algn="l" fontAlgn="b"/>
                      <a:r>
                        <a:rPr lang="es-PE" sz="1200" b="1" i="0" u="none" strike="noStrike" dirty="0">
                          <a:solidFill>
                            <a:schemeClr val="bg1"/>
                          </a:solidFill>
                          <a:latin typeface="Calibri"/>
                        </a:rPr>
                        <a:t>Materia seca </a:t>
                      </a:r>
                    </a:p>
                  </a:txBody>
                  <a:tcPr marL="9525" marR="9525" marT="9525" marB="0" anchor="b"/>
                </a:tc>
                <a:tc>
                  <a:txBody>
                    <a:bodyPr/>
                    <a:lstStyle/>
                    <a:p>
                      <a:pPr algn="l" fontAlgn="b"/>
                      <a:r>
                        <a:rPr lang="es-PE" sz="1200" b="1" i="0" u="none" strike="noStrike" dirty="0">
                          <a:solidFill>
                            <a:schemeClr val="bg1"/>
                          </a:solidFill>
                          <a:latin typeface="Calibri"/>
                        </a:rPr>
                        <a:t>Fe(mg/100gPF)</a:t>
                      </a:r>
                    </a:p>
                  </a:txBody>
                  <a:tcPr marL="9525" marR="9525" marT="9525" marB="0" anchor="b"/>
                </a:tc>
                <a:tc>
                  <a:txBody>
                    <a:bodyPr/>
                    <a:lstStyle/>
                    <a:p>
                      <a:pPr algn="l" fontAlgn="b"/>
                      <a:r>
                        <a:rPr lang="es-PE" sz="1200" b="1" i="0" u="none" strike="noStrike" dirty="0">
                          <a:solidFill>
                            <a:schemeClr val="bg1"/>
                          </a:solidFill>
                          <a:latin typeface="Calibri"/>
                        </a:rPr>
                        <a:t>Zn (mg/100gPF)</a:t>
                      </a:r>
                    </a:p>
                  </a:txBody>
                  <a:tcPr marL="9525" marR="9525" marT="9525" marB="0" anchor="b"/>
                </a:tc>
                <a:tc>
                  <a:txBody>
                    <a:bodyPr/>
                    <a:lstStyle/>
                    <a:p>
                      <a:pPr algn="l" fontAlgn="b"/>
                      <a:r>
                        <a:rPr lang="es-PE" sz="1200" b="1" i="0" u="none" strike="noStrike" dirty="0">
                          <a:solidFill>
                            <a:schemeClr val="bg1"/>
                          </a:solidFill>
                          <a:latin typeface="Calibri"/>
                        </a:rPr>
                        <a:t>VITC (mg/100gPF)</a:t>
                      </a:r>
                    </a:p>
                  </a:txBody>
                  <a:tcPr marL="9525" marR="9525" marT="9525" marB="0" anchor="b"/>
                </a:tc>
              </a:tr>
              <a:tr h="213888">
                <a:tc>
                  <a:txBody>
                    <a:bodyPr/>
                    <a:lstStyle/>
                    <a:p>
                      <a:pPr algn="ctr" fontAlgn="ctr"/>
                      <a:r>
                        <a:rPr lang="es-PE" sz="1000" b="1" i="0" u="none" strike="noStrike" dirty="0">
                          <a:solidFill>
                            <a:srgbClr val="000000"/>
                          </a:solidFill>
                          <a:latin typeface="Arial"/>
                        </a:rPr>
                        <a:t>LB</a:t>
                      </a:r>
                    </a:p>
                  </a:txBody>
                  <a:tcPr marL="9525" marR="9525" marT="9525" marB="0" anchor="ctr">
                    <a:solidFill>
                      <a:schemeClr val="accent5">
                        <a:lumMod val="60000"/>
                        <a:lumOff val="40000"/>
                      </a:schemeClr>
                    </a:solidFill>
                  </a:tcPr>
                </a:tc>
                <a:tc>
                  <a:txBody>
                    <a:bodyPr/>
                    <a:lstStyle/>
                    <a:p>
                      <a:pPr algn="l" fontAlgn="b"/>
                      <a:r>
                        <a:rPr lang="es-PE" sz="1000" b="1" i="0" u="none" strike="noStrike" dirty="0" err="1">
                          <a:solidFill>
                            <a:srgbClr val="000000"/>
                          </a:solidFill>
                          <a:latin typeface="Arial"/>
                        </a:rPr>
                        <a:t>Sotopampa</a:t>
                      </a:r>
                      <a:endParaRPr lang="es-PE" sz="1000" b="1" i="0" u="none" strike="noStrike" dirty="0">
                        <a:solidFill>
                          <a:srgbClr val="000000"/>
                        </a:solidFill>
                        <a:latin typeface="Arial"/>
                      </a:endParaRPr>
                    </a:p>
                  </a:txBody>
                  <a:tcPr marL="9525" marR="9525" marT="9525" marB="0" anchor="b">
                    <a:solidFill>
                      <a:schemeClr val="accent5">
                        <a:lumMod val="60000"/>
                        <a:lumOff val="40000"/>
                      </a:schemeClr>
                    </a:solidFill>
                  </a:tcPr>
                </a:tc>
                <a:tc>
                  <a:txBody>
                    <a:bodyPr/>
                    <a:lstStyle/>
                    <a:p>
                      <a:pPr algn="ctr" fontAlgn="b"/>
                      <a:r>
                        <a:rPr lang="es-PE" sz="1000" b="1" i="0" u="none" strike="noStrike" dirty="0">
                          <a:solidFill>
                            <a:srgbClr val="000000"/>
                          </a:solidFill>
                          <a:latin typeface="Arial"/>
                        </a:rPr>
                        <a:t>Centro</a:t>
                      </a:r>
                    </a:p>
                  </a:txBody>
                  <a:tcPr marL="9525" marR="9525" marT="9525" marB="0" anchor="b">
                    <a:solidFill>
                      <a:schemeClr val="accent5">
                        <a:lumMod val="60000"/>
                        <a:lumOff val="40000"/>
                      </a:schemeClr>
                    </a:solidFill>
                  </a:tcPr>
                </a:tc>
                <a:tc>
                  <a:txBody>
                    <a:bodyPr/>
                    <a:lstStyle/>
                    <a:p>
                      <a:pPr algn="r" fontAlgn="b"/>
                      <a:r>
                        <a:rPr lang="es-PE" sz="1000" b="0" i="0" u="none" strike="noStrike" dirty="0">
                          <a:solidFill>
                            <a:srgbClr val="000000"/>
                          </a:solidFill>
                          <a:latin typeface="Arial"/>
                        </a:rPr>
                        <a:t>B1C5.393382.44</a:t>
                      </a:r>
                    </a:p>
                  </a:txBody>
                  <a:tcPr marL="9525" marR="9525" marT="9525" marB="0" anchor="b">
                    <a:solidFill>
                      <a:schemeClr val="accent5">
                        <a:lumMod val="60000"/>
                        <a:lumOff val="40000"/>
                      </a:schemeClr>
                    </a:solidFill>
                  </a:tcPr>
                </a:tc>
                <a:tc>
                  <a:txBody>
                    <a:bodyPr/>
                    <a:lstStyle/>
                    <a:p>
                      <a:pPr algn="ctr" fontAlgn="b"/>
                      <a:r>
                        <a:rPr lang="es-PE" sz="1100" b="0" i="0" u="none" strike="noStrike" dirty="0">
                          <a:solidFill>
                            <a:srgbClr val="000000"/>
                          </a:solidFill>
                          <a:latin typeface="Calibri"/>
                        </a:rPr>
                        <a:t>23.23</a:t>
                      </a:r>
                    </a:p>
                  </a:txBody>
                  <a:tcPr marL="9525" marR="9525" marT="9525" marB="0" anchor="b">
                    <a:solidFill>
                      <a:schemeClr val="accent5">
                        <a:lumMod val="60000"/>
                        <a:lumOff val="40000"/>
                      </a:schemeClr>
                    </a:solidFill>
                  </a:tcPr>
                </a:tc>
                <a:tc>
                  <a:txBody>
                    <a:bodyPr/>
                    <a:lstStyle/>
                    <a:p>
                      <a:pPr algn="ctr" fontAlgn="b"/>
                      <a:r>
                        <a:rPr lang="es-PE" sz="1100" b="0" i="0" u="none" strike="noStrike" dirty="0">
                          <a:solidFill>
                            <a:srgbClr val="000000"/>
                          </a:solidFill>
                          <a:latin typeface="Calibri"/>
                        </a:rPr>
                        <a:t>Medio</a:t>
                      </a:r>
                    </a:p>
                  </a:txBody>
                  <a:tcPr marL="9525" marR="9525" marT="9525" marB="0" anchor="b">
                    <a:solidFill>
                      <a:schemeClr val="accent5">
                        <a:lumMod val="60000"/>
                        <a:lumOff val="40000"/>
                      </a:schemeClr>
                    </a:solidFill>
                  </a:tcPr>
                </a:tc>
                <a:tc>
                  <a:txBody>
                    <a:bodyPr/>
                    <a:lstStyle/>
                    <a:p>
                      <a:pPr algn="ctr" fontAlgn="b"/>
                      <a:r>
                        <a:rPr lang="es-PE" sz="1400" b="0" i="0" u="none" strike="noStrike" dirty="0">
                          <a:solidFill>
                            <a:srgbClr val="000000"/>
                          </a:solidFill>
                          <a:latin typeface="Calibri"/>
                        </a:rPr>
                        <a:t>alto </a:t>
                      </a:r>
                    </a:p>
                  </a:txBody>
                  <a:tcPr marL="9525" marR="9525" marT="9525" marB="0" anchor="b">
                    <a:solidFill>
                      <a:schemeClr val="accent5">
                        <a:lumMod val="60000"/>
                        <a:lumOff val="40000"/>
                      </a:schemeClr>
                    </a:solidFill>
                  </a:tcPr>
                </a:tc>
                <a:tc>
                  <a:txBody>
                    <a:bodyPr/>
                    <a:lstStyle/>
                    <a:p>
                      <a:pPr algn="ctr" fontAlgn="b"/>
                      <a:r>
                        <a:rPr lang="es-PE" sz="1100" b="0" i="0" u="none" strike="noStrike" dirty="0">
                          <a:solidFill>
                            <a:srgbClr val="000000"/>
                          </a:solidFill>
                          <a:latin typeface="Calibri"/>
                        </a:rPr>
                        <a:t>medio</a:t>
                      </a:r>
                    </a:p>
                  </a:txBody>
                  <a:tcPr marL="9525" marR="9525" marT="9525" marB="0" anchor="b">
                    <a:solidFill>
                      <a:schemeClr val="accent5">
                        <a:lumMod val="60000"/>
                        <a:lumOff val="40000"/>
                      </a:schemeClr>
                    </a:solidFill>
                  </a:tcPr>
                </a:tc>
              </a:tr>
              <a:tr h="213888">
                <a:tc>
                  <a:txBody>
                    <a:bodyPr/>
                    <a:lstStyle/>
                    <a:p>
                      <a:pPr algn="ctr" fontAlgn="ctr"/>
                      <a:r>
                        <a:rPr lang="es-PE" sz="1000" b="1" i="0" u="none" strike="noStrike">
                          <a:solidFill>
                            <a:srgbClr val="000000"/>
                          </a:solidFill>
                          <a:latin typeface="Arial"/>
                        </a:rPr>
                        <a:t>Alto CN</a:t>
                      </a:r>
                    </a:p>
                  </a:txBody>
                  <a:tcPr marL="9525" marR="9525" marT="9525" marB="0" anchor="ctr"/>
                </a:tc>
                <a:tc>
                  <a:txBody>
                    <a:bodyPr/>
                    <a:lstStyle/>
                    <a:p>
                      <a:pPr algn="l" fontAlgn="b"/>
                      <a:r>
                        <a:rPr lang="es-PE" sz="1000" b="1" i="0" u="none" strike="noStrike">
                          <a:solidFill>
                            <a:srgbClr val="000000"/>
                          </a:solidFill>
                          <a:latin typeface="Arial"/>
                        </a:rPr>
                        <a:t>Sotopampa</a:t>
                      </a:r>
                    </a:p>
                  </a:txBody>
                  <a:tcPr marL="9525" marR="9525" marT="9525" marB="0" anchor="b"/>
                </a:tc>
                <a:tc>
                  <a:txBody>
                    <a:bodyPr/>
                    <a:lstStyle/>
                    <a:p>
                      <a:pPr algn="ctr" fontAlgn="b"/>
                      <a:r>
                        <a:rPr lang="es-PE" sz="1000" b="1" i="0" u="none" strike="noStrike">
                          <a:solidFill>
                            <a:srgbClr val="000000"/>
                          </a:solidFill>
                          <a:latin typeface="Arial"/>
                        </a:rPr>
                        <a:t>Centro</a:t>
                      </a:r>
                    </a:p>
                  </a:txBody>
                  <a:tcPr marL="9525" marR="9525" marT="9525" marB="0" anchor="b"/>
                </a:tc>
                <a:tc>
                  <a:txBody>
                    <a:bodyPr/>
                    <a:lstStyle/>
                    <a:p>
                      <a:pPr algn="r" fontAlgn="b"/>
                      <a:r>
                        <a:rPr lang="es-PE" sz="1000" b="0" i="0" u="none" strike="noStrike">
                          <a:solidFill>
                            <a:srgbClr val="000000"/>
                          </a:solidFill>
                          <a:latin typeface="Arial"/>
                        </a:rPr>
                        <a:t>700234</a:t>
                      </a:r>
                    </a:p>
                  </a:txBody>
                  <a:tcPr marL="9525" marR="9525" marT="9525" marB="0" anchor="b"/>
                </a:tc>
                <a:tc>
                  <a:txBody>
                    <a:bodyPr/>
                    <a:lstStyle/>
                    <a:p>
                      <a:pPr algn="ctr" fontAlgn="b"/>
                      <a:r>
                        <a:rPr lang="es-PE" sz="1100" b="0" i="0" u="none" strike="noStrike">
                          <a:solidFill>
                            <a:srgbClr val="000000"/>
                          </a:solidFill>
                          <a:latin typeface="Times New Roman"/>
                        </a:rPr>
                        <a:t>23.8</a:t>
                      </a:r>
                    </a:p>
                  </a:txBody>
                  <a:tcPr marL="9525" marR="9525" marT="9525" marB="0" anchor="b"/>
                </a:tc>
                <a:tc>
                  <a:txBody>
                    <a:bodyPr/>
                    <a:lstStyle/>
                    <a:p>
                      <a:pPr algn="ctr" fontAlgn="b"/>
                      <a:r>
                        <a:rPr lang="es-PE" sz="1100" b="0" i="0" u="none" strike="noStrike" dirty="0">
                          <a:solidFill>
                            <a:srgbClr val="000000"/>
                          </a:solidFill>
                          <a:latin typeface="Times New Roman"/>
                        </a:rPr>
                        <a:t>ALTO </a:t>
                      </a:r>
                    </a:p>
                  </a:txBody>
                  <a:tcPr marL="9525" marR="9525" marT="9525" marB="0" anchor="b"/>
                </a:tc>
                <a:tc>
                  <a:txBody>
                    <a:bodyPr/>
                    <a:lstStyle/>
                    <a:p>
                      <a:pPr algn="ctr" fontAlgn="b"/>
                      <a:r>
                        <a:rPr lang="es-PE" sz="1100" b="0" i="0" u="none" strike="noStrike">
                          <a:solidFill>
                            <a:srgbClr val="000000"/>
                          </a:solidFill>
                          <a:latin typeface="Times New Roman"/>
                        </a:rPr>
                        <a:t>MEDIO</a:t>
                      </a:r>
                    </a:p>
                  </a:txBody>
                  <a:tcPr marL="9525" marR="9525" marT="9525" marB="0" anchor="b"/>
                </a:tc>
                <a:tc>
                  <a:txBody>
                    <a:bodyPr/>
                    <a:lstStyle/>
                    <a:p>
                      <a:pPr algn="ctr" fontAlgn="b"/>
                      <a:r>
                        <a:rPr lang="es-PE" sz="1100" b="0" i="0" u="none" strike="noStrike" dirty="0">
                          <a:solidFill>
                            <a:srgbClr val="000000"/>
                          </a:solidFill>
                          <a:latin typeface="Times New Roman"/>
                        </a:rPr>
                        <a:t>Medio</a:t>
                      </a:r>
                    </a:p>
                  </a:txBody>
                  <a:tcPr marL="9525" marR="9525" marT="9525" marB="0" anchor="b"/>
                </a:tc>
              </a:tr>
              <a:tr h="269191">
                <a:tc>
                  <a:txBody>
                    <a:bodyPr/>
                    <a:lstStyle/>
                    <a:p>
                      <a:pPr algn="ctr" fontAlgn="ctr"/>
                      <a:r>
                        <a:rPr lang="es-PE" sz="1000" b="1" i="0" u="none" strike="noStrike">
                          <a:solidFill>
                            <a:srgbClr val="000000"/>
                          </a:solidFill>
                          <a:latin typeface="Arial"/>
                        </a:rPr>
                        <a:t>Alto CN</a:t>
                      </a:r>
                    </a:p>
                  </a:txBody>
                  <a:tcPr marL="9525" marR="9525" marT="9525" marB="0" anchor="ctr"/>
                </a:tc>
                <a:tc>
                  <a:txBody>
                    <a:bodyPr/>
                    <a:lstStyle/>
                    <a:p>
                      <a:pPr algn="l" fontAlgn="b"/>
                      <a:r>
                        <a:rPr lang="es-PE" sz="1000" b="1" i="0" u="none" strike="noStrike">
                          <a:solidFill>
                            <a:srgbClr val="000000"/>
                          </a:solidFill>
                          <a:latin typeface="Arial"/>
                        </a:rPr>
                        <a:t>Sotopampa</a:t>
                      </a:r>
                    </a:p>
                  </a:txBody>
                  <a:tcPr marL="9525" marR="9525" marT="9525" marB="0" anchor="b"/>
                </a:tc>
                <a:tc>
                  <a:txBody>
                    <a:bodyPr/>
                    <a:lstStyle/>
                    <a:p>
                      <a:pPr algn="ctr" fontAlgn="b"/>
                      <a:r>
                        <a:rPr lang="es-PE" sz="1000" b="1" i="0" u="none" strike="noStrike">
                          <a:solidFill>
                            <a:srgbClr val="000000"/>
                          </a:solidFill>
                          <a:latin typeface="Arial"/>
                        </a:rPr>
                        <a:t>Centro</a:t>
                      </a:r>
                    </a:p>
                  </a:txBody>
                  <a:tcPr marL="9525" marR="9525" marT="9525" marB="0" anchor="b"/>
                </a:tc>
                <a:tc>
                  <a:txBody>
                    <a:bodyPr/>
                    <a:lstStyle/>
                    <a:p>
                      <a:pPr algn="r" fontAlgn="b"/>
                      <a:r>
                        <a:rPr lang="es-PE" sz="1000" b="0" i="0" u="none" strike="noStrike" dirty="0" smtClean="0">
                          <a:solidFill>
                            <a:srgbClr val="000000"/>
                          </a:solidFill>
                          <a:latin typeface="Arial"/>
                        </a:rPr>
                        <a:t>Amarilla</a:t>
                      </a:r>
                      <a:r>
                        <a:rPr lang="es-PE" sz="1000" b="0" i="0" u="none" strike="noStrike" baseline="0" dirty="0" smtClean="0">
                          <a:solidFill>
                            <a:srgbClr val="000000"/>
                          </a:solidFill>
                          <a:latin typeface="Arial"/>
                        </a:rPr>
                        <a:t> Tumbay</a:t>
                      </a:r>
                      <a:r>
                        <a:rPr lang="es-PE" sz="1000" b="0" i="0" u="none" strike="noStrike" dirty="0" smtClean="0">
                          <a:solidFill>
                            <a:srgbClr val="000000"/>
                          </a:solidFill>
                          <a:latin typeface="Arial"/>
                        </a:rPr>
                        <a:t>701862</a:t>
                      </a:r>
                      <a:endParaRPr lang="es-PE" sz="1000" b="0" i="0" u="none" strike="noStrike" dirty="0">
                        <a:solidFill>
                          <a:srgbClr val="000000"/>
                        </a:solidFill>
                        <a:latin typeface="Arial"/>
                      </a:endParaRPr>
                    </a:p>
                  </a:txBody>
                  <a:tcPr marL="9525" marR="9525" marT="9525" marB="0" anchor="b"/>
                </a:tc>
                <a:tc>
                  <a:txBody>
                    <a:bodyPr/>
                    <a:lstStyle/>
                    <a:p>
                      <a:pPr algn="ctr" fontAlgn="b"/>
                      <a:r>
                        <a:rPr lang="es-PE" sz="1100" b="0" i="0" u="none" strike="noStrike">
                          <a:solidFill>
                            <a:srgbClr val="000000"/>
                          </a:solidFill>
                          <a:latin typeface="Times New Roman"/>
                        </a:rPr>
                        <a:t>28.7</a:t>
                      </a:r>
                    </a:p>
                  </a:txBody>
                  <a:tcPr marL="9525" marR="9525" marT="9525" marB="0" anchor="b"/>
                </a:tc>
                <a:tc>
                  <a:txBody>
                    <a:bodyPr/>
                    <a:lstStyle/>
                    <a:p>
                      <a:pPr algn="ctr" fontAlgn="b"/>
                      <a:r>
                        <a:rPr lang="es-PE" sz="1100" b="0" i="0" u="none" strike="noStrike" dirty="0">
                          <a:solidFill>
                            <a:srgbClr val="000000"/>
                          </a:solidFill>
                          <a:latin typeface="Calibri"/>
                        </a:rPr>
                        <a:t> </a:t>
                      </a:r>
                    </a:p>
                  </a:txBody>
                  <a:tcPr marL="9525" marR="9525" marT="9525" marB="0" anchor="b"/>
                </a:tc>
                <a:tc>
                  <a:txBody>
                    <a:bodyPr/>
                    <a:lstStyle/>
                    <a:p>
                      <a:pPr algn="ctr" fontAlgn="b"/>
                      <a:r>
                        <a:rPr lang="es-PE" sz="1400" b="0" i="0" u="none" strike="noStrike" dirty="0">
                          <a:solidFill>
                            <a:srgbClr val="000000"/>
                          </a:solidFill>
                          <a:latin typeface="Calibri"/>
                        </a:rPr>
                        <a:t> </a:t>
                      </a:r>
                    </a:p>
                  </a:txBody>
                  <a:tcPr marL="9525" marR="9525" marT="9525" marB="0" anchor="b"/>
                </a:tc>
                <a:tc>
                  <a:txBody>
                    <a:bodyPr/>
                    <a:lstStyle/>
                    <a:p>
                      <a:pPr algn="ctr" fontAlgn="b"/>
                      <a:r>
                        <a:rPr lang="es-PE" sz="1100" b="0" i="0" u="none" strike="noStrike">
                          <a:solidFill>
                            <a:srgbClr val="000000"/>
                          </a:solidFill>
                          <a:latin typeface="Times New Roman"/>
                        </a:rPr>
                        <a:t>medio</a:t>
                      </a:r>
                    </a:p>
                  </a:txBody>
                  <a:tcPr marL="9525" marR="9525" marT="9525" marB="0" anchor="b"/>
                </a:tc>
              </a:tr>
              <a:tr h="213888">
                <a:tc>
                  <a:txBody>
                    <a:bodyPr/>
                    <a:lstStyle/>
                    <a:p>
                      <a:pPr algn="ctr" fontAlgn="ctr"/>
                      <a:r>
                        <a:rPr lang="es-PE" sz="1000" b="1" i="0" u="none" strike="noStrike" dirty="0">
                          <a:solidFill>
                            <a:srgbClr val="000000"/>
                          </a:solidFill>
                          <a:latin typeface="Arial"/>
                        </a:rPr>
                        <a:t>Precoz</a:t>
                      </a:r>
                    </a:p>
                  </a:txBody>
                  <a:tcPr marL="9525" marR="9525" marT="9525" marB="0" anchor="ctr">
                    <a:solidFill>
                      <a:srgbClr val="FFFFFF"/>
                    </a:solidFill>
                  </a:tcPr>
                </a:tc>
                <a:tc>
                  <a:txBody>
                    <a:bodyPr/>
                    <a:lstStyle/>
                    <a:p>
                      <a:pPr algn="l" fontAlgn="b"/>
                      <a:r>
                        <a:rPr lang="es-PE" sz="1000" b="1" i="0" u="none" strike="noStrike" dirty="0" err="1">
                          <a:solidFill>
                            <a:srgbClr val="000000"/>
                          </a:solidFill>
                          <a:latin typeface="Arial"/>
                        </a:rPr>
                        <a:t>Sotopampa</a:t>
                      </a:r>
                      <a:endParaRPr lang="es-PE" sz="1000" b="1" i="0" u="none" strike="noStrike" dirty="0">
                        <a:solidFill>
                          <a:srgbClr val="000000"/>
                        </a:solidFill>
                        <a:latin typeface="Arial"/>
                      </a:endParaRPr>
                    </a:p>
                  </a:txBody>
                  <a:tcPr marL="9525" marR="9525" marT="9525" marB="0" anchor="b">
                    <a:solidFill>
                      <a:srgbClr val="FFFFFF"/>
                    </a:solidFill>
                  </a:tcPr>
                </a:tc>
                <a:tc>
                  <a:txBody>
                    <a:bodyPr/>
                    <a:lstStyle/>
                    <a:p>
                      <a:pPr algn="ctr" fontAlgn="b"/>
                      <a:r>
                        <a:rPr lang="es-PE" sz="1000" b="1" i="0" u="none" strike="noStrike">
                          <a:solidFill>
                            <a:srgbClr val="000000"/>
                          </a:solidFill>
                          <a:latin typeface="Arial"/>
                        </a:rPr>
                        <a:t>Centro</a:t>
                      </a:r>
                    </a:p>
                  </a:txBody>
                  <a:tcPr marL="9525" marR="9525" marT="9525" marB="0" anchor="b">
                    <a:solidFill>
                      <a:srgbClr val="FFFFFF"/>
                    </a:solidFill>
                  </a:tcPr>
                </a:tc>
                <a:tc>
                  <a:txBody>
                    <a:bodyPr/>
                    <a:lstStyle/>
                    <a:p>
                      <a:pPr algn="r" fontAlgn="b"/>
                      <a:r>
                        <a:rPr lang="es-PE" sz="1100" b="0" i="0" u="none" strike="noStrike">
                          <a:solidFill>
                            <a:srgbClr val="000000"/>
                          </a:solidFill>
                          <a:latin typeface="Calibri"/>
                        </a:rPr>
                        <a:t>394904.9</a:t>
                      </a:r>
                    </a:p>
                  </a:txBody>
                  <a:tcPr marL="9525" marR="9525" marT="9525" marB="0" anchor="b">
                    <a:solidFill>
                      <a:srgbClr val="FFFFFF"/>
                    </a:solidFill>
                  </a:tcPr>
                </a:tc>
                <a:tc>
                  <a:txBody>
                    <a:bodyPr/>
                    <a:lstStyle/>
                    <a:p>
                      <a:pPr algn="ctr" fontAlgn="b"/>
                      <a:r>
                        <a:rPr lang="es-PE" sz="1000" b="0" i="0" u="none" strike="noStrike">
                          <a:solidFill>
                            <a:srgbClr val="000000"/>
                          </a:solidFill>
                          <a:latin typeface="Arial"/>
                        </a:rPr>
                        <a:t>24.40</a:t>
                      </a:r>
                    </a:p>
                  </a:txBody>
                  <a:tcPr marL="9525" marR="9525" marT="9525" marB="0" anchor="b">
                    <a:solidFill>
                      <a:srgbClr val="FFFFFF"/>
                    </a:solidFill>
                  </a:tcPr>
                </a:tc>
                <a:tc>
                  <a:txBody>
                    <a:bodyPr/>
                    <a:lstStyle/>
                    <a:p>
                      <a:pPr algn="ctr" fontAlgn="b"/>
                      <a:r>
                        <a:rPr lang="es-PE" sz="1100" b="0" i="0" u="none" strike="noStrike">
                          <a:solidFill>
                            <a:srgbClr val="000000"/>
                          </a:solidFill>
                          <a:latin typeface="Times New Roman"/>
                        </a:rPr>
                        <a:t>ALTO </a:t>
                      </a:r>
                    </a:p>
                  </a:txBody>
                  <a:tcPr marL="9525" marR="9525" marT="9525" marB="0" anchor="b">
                    <a:solidFill>
                      <a:srgbClr val="FFFFFF"/>
                    </a:solidFill>
                  </a:tcPr>
                </a:tc>
                <a:tc>
                  <a:txBody>
                    <a:bodyPr/>
                    <a:lstStyle/>
                    <a:p>
                      <a:pPr algn="ctr" fontAlgn="b"/>
                      <a:r>
                        <a:rPr lang="es-PE" sz="1100" b="0" i="0" u="none" strike="noStrike" dirty="0">
                          <a:solidFill>
                            <a:srgbClr val="000000"/>
                          </a:solidFill>
                          <a:latin typeface="Times New Roman"/>
                        </a:rPr>
                        <a:t>ALTO </a:t>
                      </a:r>
                    </a:p>
                  </a:txBody>
                  <a:tcPr marL="9525" marR="9525" marT="9525" marB="0" anchor="b">
                    <a:solidFill>
                      <a:srgbClr val="FFFFFF"/>
                    </a:solidFill>
                  </a:tcPr>
                </a:tc>
                <a:tc>
                  <a:txBody>
                    <a:bodyPr/>
                    <a:lstStyle/>
                    <a:p>
                      <a:pPr algn="ctr" fontAlgn="b"/>
                      <a:r>
                        <a:rPr lang="es-PE" sz="1000" b="0" i="0" u="none" strike="noStrike">
                          <a:solidFill>
                            <a:srgbClr val="000000"/>
                          </a:solidFill>
                          <a:latin typeface="Arial"/>
                        </a:rPr>
                        <a:t>Medio</a:t>
                      </a:r>
                    </a:p>
                  </a:txBody>
                  <a:tcPr marL="9525" marR="9525" marT="9525" marB="0" anchor="b">
                    <a:solidFill>
                      <a:srgbClr val="FFFFFF"/>
                    </a:solidFill>
                  </a:tcPr>
                </a:tc>
              </a:tr>
              <a:tr h="213888">
                <a:tc>
                  <a:txBody>
                    <a:bodyPr/>
                    <a:lstStyle/>
                    <a:p>
                      <a:pPr algn="ctr" fontAlgn="ctr"/>
                      <a:r>
                        <a:rPr lang="es-PE" sz="1000" b="1" i="0" u="none" strike="noStrike">
                          <a:solidFill>
                            <a:srgbClr val="000000"/>
                          </a:solidFill>
                          <a:latin typeface="Arial"/>
                        </a:rPr>
                        <a:t>Precoz</a:t>
                      </a:r>
                    </a:p>
                  </a:txBody>
                  <a:tcPr marL="9525" marR="9525" marT="9525" marB="0" anchor="ctr">
                    <a:solidFill>
                      <a:srgbClr val="FFFFFF"/>
                    </a:solidFill>
                  </a:tcPr>
                </a:tc>
                <a:tc>
                  <a:txBody>
                    <a:bodyPr/>
                    <a:lstStyle/>
                    <a:p>
                      <a:pPr algn="l" fontAlgn="b"/>
                      <a:r>
                        <a:rPr lang="es-PE" sz="1000" b="1" i="0" u="none" strike="noStrike" dirty="0" err="1">
                          <a:solidFill>
                            <a:srgbClr val="000000"/>
                          </a:solidFill>
                          <a:latin typeface="Arial"/>
                        </a:rPr>
                        <a:t>Sotopampa</a:t>
                      </a:r>
                      <a:endParaRPr lang="es-PE" sz="1000" b="1" i="0" u="none" strike="noStrike" dirty="0">
                        <a:solidFill>
                          <a:srgbClr val="000000"/>
                        </a:solidFill>
                        <a:latin typeface="Arial"/>
                      </a:endParaRPr>
                    </a:p>
                  </a:txBody>
                  <a:tcPr marL="9525" marR="9525" marT="9525" marB="0" anchor="b">
                    <a:solidFill>
                      <a:srgbClr val="FFFFFF"/>
                    </a:solidFill>
                  </a:tcPr>
                </a:tc>
                <a:tc>
                  <a:txBody>
                    <a:bodyPr/>
                    <a:lstStyle/>
                    <a:p>
                      <a:pPr algn="ctr" fontAlgn="b"/>
                      <a:r>
                        <a:rPr lang="es-PE" sz="1000" b="1" i="0" u="none" strike="noStrike" dirty="0">
                          <a:solidFill>
                            <a:srgbClr val="000000"/>
                          </a:solidFill>
                          <a:latin typeface="Arial"/>
                        </a:rPr>
                        <a:t>Centro</a:t>
                      </a:r>
                    </a:p>
                  </a:txBody>
                  <a:tcPr marL="9525" marR="9525" marT="9525" marB="0" anchor="b">
                    <a:solidFill>
                      <a:srgbClr val="FFFFFF"/>
                    </a:solidFill>
                  </a:tcPr>
                </a:tc>
                <a:tc>
                  <a:txBody>
                    <a:bodyPr/>
                    <a:lstStyle/>
                    <a:p>
                      <a:pPr algn="r" fontAlgn="b"/>
                      <a:r>
                        <a:rPr lang="es-PE" sz="1100" b="0" i="0" u="none" strike="noStrike" dirty="0">
                          <a:solidFill>
                            <a:srgbClr val="000000"/>
                          </a:solidFill>
                          <a:latin typeface="Calibri"/>
                        </a:rPr>
                        <a:t>397069.5</a:t>
                      </a:r>
                    </a:p>
                  </a:txBody>
                  <a:tcPr marL="9525" marR="9525" marT="9525" marB="0" anchor="b">
                    <a:solidFill>
                      <a:srgbClr val="FFFFFF"/>
                    </a:solidFill>
                  </a:tcPr>
                </a:tc>
                <a:tc>
                  <a:txBody>
                    <a:bodyPr/>
                    <a:lstStyle/>
                    <a:p>
                      <a:pPr algn="ctr" fontAlgn="b"/>
                      <a:r>
                        <a:rPr lang="es-PE" sz="1000" b="0" i="0" u="none" strike="noStrike" dirty="0">
                          <a:solidFill>
                            <a:srgbClr val="000000"/>
                          </a:solidFill>
                          <a:latin typeface="Arial"/>
                        </a:rPr>
                        <a:t>19.39</a:t>
                      </a:r>
                    </a:p>
                  </a:txBody>
                  <a:tcPr marL="9525" marR="9525" marT="9525" marB="0" anchor="b">
                    <a:solidFill>
                      <a:srgbClr val="FFFFFF"/>
                    </a:solidFill>
                  </a:tcPr>
                </a:tc>
                <a:tc>
                  <a:txBody>
                    <a:bodyPr/>
                    <a:lstStyle/>
                    <a:p>
                      <a:pPr algn="ctr" fontAlgn="b"/>
                      <a:r>
                        <a:rPr lang="es-PE" sz="1000" b="0" i="0" u="none" strike="noStrike" dirty="0">
                          <a:solidFill>
                            <a:srgbClr val="000000"/>
                          </a:solidFill>
                          <a:latin typeface="Arial"/>
                        </a:rPr>
                        <a:t>bajo</a:t>
                      </a:r>
                    </a:p>
                  </a:txBody>
                  <a:tcPr marL="9525" marR="9525" marT="9525" marB="0" anchor="b">
                    <a:solidFill>
                      <a:srgbClr val="FFFFFF"/>
                    </a:solidFill>
                  </a:tcPr>
                </a:tc>
                <a:tc>
                  <a:txBody>
                    <a:bodyPr/>
                    <a:lstStyle/>
                    <a:p>
                      <a:pPr algn="ctr" fontAlgn="b"/>
                      <a:r>
                        <a:rPr lang="es-PE" sz="1000" b="0" i="0" u="none" strike="noStrike" dirty="0" err="1">
                          <a:solidFill>
                            <a:srgbClr val="000000"/>
                          </a:solidFill>
                          <a:latin typeface="Arial"/>
                        </a:rPr>
                        <a:t>medium</a:t>
                      </a:r>
                      <a:endParaRPr lang="es-PE" sz="1000" b="0" i="0" u="none" strike="noStrike" dirty="0">
                        <a:solidFill>
                          <a:srgbClr val="000000"/>
                        </a:solidFill>
                        <a:latin typeface="Arial"/>
                      </a:endParaRPr>
                    </a:p>
                  </a:txBody>
                  <a:tcPr marL="9525" marR="9525" marT="9525" marB="0" anchor="b">
                    <a:solidFill>
                      <a:srgbClr val="FFFFFF"/>
                    </a:solidFill>
                  </a:tcPr>
                </a:tc>
                <a:tc>
                  <a:txBody>
                    <a:bodyPr/>
                    <a:lstStyle/>
                    <a:p>
                      <a:pPr algn="ctr" fontAlgn="b"/>
                      <a:r>
                        <a:rPr lang="es-PE" sz="1000" b="0" i="0" u="none" strike="noStrike" dirty="0" err="1">
                          <a:solidFill>
                            <a:srgbClr val="000000"/>
                          </a:solidFill>
                          <a:latin typeface="Arial"/>
                        </a:rPr>
                        <a:t>Medium</a:t>
                      </a:r>
                      <a:endParaRPr lang="es-PE" sz="1000" b="0" i="0" u="none" strike="noStrike" dirty="0">
                        <a:solidFill>
                          <a:srgbClr val="000000"/>
                        </a:solidFill>
                        <a:latin typeface="Arial"/>
                      </a:endParaRPr>
                    </a:p>
                  </a:txBody>
                  <a:tcPr marL="9525" marR="9525" marT="9525" marB="0" anchor="b">
                    <a:solidFill>
                      <a:srgbClr val="FFFFFF"/>
                    </a:solidFill>
                  </a:tcPr>
                </a:tc>
              </a:tr>
              <a:tr h="213888">
                <a:tc>
                  <a:txBody>
                    <a:bodyPr/>
                    <a:lstStyle/>
                    <a:p>
                      <a:pPr algn="ctr" fontAlgn="ctr"/>
                      <a:r>
                        <a:rPr lang="es-PE" sz="1000" b="1" i="0" u="none" strike="noStrike">
                          <a:solidFill>
                            <a:srgbClr val="000000"/>
                          </a:solidFill>
                          <a:latin typeface="Arial"/>
                        </a:rPr>
                        <a:t> </a:t>
                      </a:r>
                    </a:p>
                  </a:txBody>
                  <a:tcPr marL="9525" marR="9525" marT="9525" marB="0" anchor="ctr"/>
                </a:tc>
                <a:tc>
                  <a:txBody>
                    <a:bodyPr/>
                    <a:lstStyle/>
                    <a:p>
                      <a:pPr algn="l" fontAlgn="b"/>
                      <a:r>
                        <a:rPr lang="es-PE" sz="1000" b="1" i="0" u="none" strike="noStrike">
                          <a:solidFill>
                            <a:srgbClr val="000000"/>
                          </a:solidFill>
                          <a:latin typeface="Arial"/>
                        </a:rPr>
                        <a:t> </a:t>
                      </a:r>
                    </a:p>
                  </a:txBody>
                  <a:tcPr marL="9525" marR="9525" marT="9525" marB="0" anchor="b"/>
                </a:tc>
                <a:tc>
                  <a:txBody>
                    <a:bodyPr/>
                    <a:lstStyle/>
                    <a:p>
                      <a:pPr algn="ctr" fontAlgn="b"/>
                      <a:r>
                        <a:rPr lang="es-PE" sz="1000" b="1" i="0" u="none" strike="noStrike" dirty="0">
                          <a:solidFill>
                            <a:srgbClr val="000000"/>
                          </a:solidFill>
                          <a:latin typeface="Arial"/>
                        </a:rPr>
                        <a:t> </a:t>
                      </a:r>
                    </a:p>
                  </a:txBody>
                  <a:tcPr marL="9525" marR="9525" marT="9525" marB="0" anchor="b"/>
                </a:tc>
                <a:tc>
                  <a:txBody>
                    <a:bodyPr/>
                    <a:lstStyle/>
                    <a:p>
                      <a:pPr algn="l" fontAlgn="b"/>
                      <a:r>
                        <a:rPr lang="es-PE" sz="1100" b="0" i="0" u="none" strike="noStrike">
                          <a:solidFill>
                            <a:srgbClr val="000000"/>
                          </a:solidFill>
                          <a:latin typeface="Calibri"/>
                        </a:rPr>
                        <a:t> </a:t>
                      </a:r>
                    </a:p>
                  </a:txBody>
                  <a:tcPr marL="9525" marR="9525" marT="9525" marB="0" anchor="b"/>
                </a:tc>
                <a:tc>
                  <a:txBody>
                    <a:bodyPr/>
                    <a:lstStyle/>
                    <a:p>
                      <a:pPr algn="ctr" fontAlgn="b"/>
                      <a:endParaRPr lang="es-PE" sz="1000" b="0" i="0" u="none" strike="noStrike">
                        <a:solidFill>
                          <a:srgbClr val="000000"/>
                        </a:solidFill>
                        <a:latin typeface="Arial"/>
                      </a:endParaRPr>
                    </a:p>
                  </a:txBody>
                  <a:tcPr marL="9525" marR="9525" marT="9525" marB="0" anchor="b"/>
                </a:tc>
                <a:tc>
                  <a:txBody>
                    <a:bodyPr/>
                    <a:lstStyle/>
                    <a:p>
                      <a:pPr algn="ctr" fontAlgn="b"/>
                      <a:endParaRPr lang="es-PE" sz="1000" b="0" i="0" u="none" strike="noStrike" dirty="0">
                        <a:solidFill>
                          <a:srgbClr val="000000"/>
                        </a:solidFill>
                        <a:latin typeface="Arial"/>
                      </a:endParaRPr>
                    </a:p>
                  </a:txBody>
                  <a:tcPr marL="9525" marR="9525" marT="9525" marB="0" anchor="b"/>
                </a:tc>
                <a:tc>
                  <a:txBody>
                    <a:bodyPr/>
                    <a:lstStyle/>
                    <a:p>
                      <a:pPr algn="ctr" fontAlgn="b"/>
                      <a:endParaRPr lang="es-PE" sz="1000" b="0" i="0" u="none" strike="noStrike" dirty="0">
                        <a:solidFill>
                          <a:srgbClr val="000000"/>
                        </a:solidFill>
                        <a:latin typeface="Arial"/>
                      </a:endParaRPr>
                    </a:p>
                  </a:txBody>
                  <a:tcPr marL="9525" marR="9525" marT="9525" marB="0" anchor="b"/>
                </a:tc>
                <a:tc>
                  <a:txBody>
                    <a:bodyPr/>
                    <a:lstStyle/>
                    <a:p>
                      <a:pPr algn="ctr" fontAlgn="b"/>
                      <a:r>
                        <a:rPr lang="es-PE" sz="1400" b="0" i="0" u="none" strike="noStrike">
                          <a:solidFill>
                            <a:srgbClr val="000000"/>
                          </a:solidFill>
                          <a:latin typeface="Calibri"/>
                        </a:rPr>
                        <a:t> </a:t>
                      </a:r>
                    </a:p>
                  </a:txBody>
                  <a:tcPr marL="9525" marR="9525" marT="9525" marB="0" anchor="b"/>
                </a:tc>
              </a:tr>
              <a:tr h="213888">
                <a:tc>
                  <a:txBody>
                    <a:bodyPr/>
                    <a:lstStyle/>
                    <a:p>
                      <a:pPr algn="ctr" fontAlgn="ctr"/>
                      <a:r>
                        <a:rPr lang="es-PE" sz="1000" b="1" i="0" u="none" strike="noStrike" dirty="0">
                          <a:solidFill>
                            <a:srgbClr val="000000"/>
                          </a:solidFill>
                          <a:latin typeface="Arial"/>
                        </a:rPr>
                        <a:t>LB</a:t>
                      </a:r>
                    </a:p>
                  </a:txBody>
                  <a:tcPr marL="9525" marR="9525" marT="9525" marB="0" anchor="ctr">
                    <a:solidFill>
                      <a:schemeClr val="accent5">
                        <a:lumMod val="60000"/>
                        <a:lumOff val="40000"/>
                      </a:schemeClr>
                    </a:solidFill>
                  </a:tcPr>
                </a:tc>
                <a:tc>
                  <a:txBody>
                    <a:bodyPr/>
                    <a:lstStyle/>
                    <a:p>
                      <a:pPr algn="l" fontAlgn="b"/>
                      <a:r>
                        <a:rPr lang="es-PE" sz="1000" b="1" i="0" u="none" strike="noStrike">
                          <a:solidFill>
                            <a:srgbClr val="000000"/>
                          </a:solidFill>
                          <a:latin typeface="Arial"/>
                        </a:rPr>
                        <a:t>Sotopampa</a:t>
                      </a:r>
                    </a:p>
                  </a:txBody>
                  <a:tcPr marL="9525" marR="9525" marT="9525" marB="0" anchor="b">
                    <a:solidFill>
                      <a:schemeClr val="accent5">
                        <a:lumMod val="60000"/>
                        <a:lumOff val="40000"/>
                      </a:schemeClr>
                    </a:solidFill>
                  </a:tcPr>
                </a:tc>
                <a:tc>
                  <a:txBody>
                    <a:bodyPr/>
                    <a:lstStyle/>
                    <a:p>
                      <a:pPr algn="ctr" fontAlgn="b"/>
                      <a:r>
                        <a:rPr lang="es-PE" sz="1000" b="1" i="0" u="none" strike="noStrike">
                          <a:solidFill>
                            <a:srgbClr val="000000"/>
                          </a:solidFill>
                          <a:latin typeface="Arial"/>
                        </a:rPr>
                        <a:t>Libre</a:t>
                      </a:r>
                    </a:p>
                  </a:txBody>
                  <a:tcPr marL="9525" marR="9525" marT="9525" marB="0" anchor="b">
                    <a:solidFill>
                      <a:schemeClr val="accent5">
                        <a:lumMod val="60000"/>
                        <a:lumOff val="40000"/>
                      </a:schemeClr>
                    </a:solidFill>
                  </a:tcPr>
                </a:tc>
                <a:tc>
                  <a:txBody>
                    <a:bodyPr/>
                    <a:lstStyle/>
                    <a:p>
                      <a:pPr algn="l" fontAlgn="b"/>
                      <a:r>
                        <a:rPr lang="es-PE" sz="1000" b="0" i="0" u="none" strike="noStrike">
                          <a:solidFill>
                            <a:srgbClr val="000000"/>
                          </a:solidFill>
                          <a:latin typeface="Arial"/>
                        </a:rPr>
                        <a:t>B1C5.395443.109</a:t>
                      </a:r>
                    </a:p>
                  </a:txBody>
                  <a:tcPr marL="9525" marR="9525" marT="9525" marB="0" anchor="b">
                    <a:solidFill>
                      <a:schemeClr val="accent5">
                        <a:lumMod val="60000"/>
                        <a:lumOff val="40000"/>
                      </a:schemeClr>
                    </a:solidFill>
                  </a:tcPr>
                </a:tc>
                <a:tc>
                  <a:txBody>
                    <a:bodyPr/>
                    <a:lstStyle/>
                    <a:p>
                      <a:pPr algn="ctr" fontAlgn="b"/>
                      <a:r>
                        <a:rPr lang="es-PE" sz="1400" b="0" i="0" u="none" strike="noStrike">
                          <a:solidFill>
                            <a:srgbClr val="000000"/>
                          </a:solidFill>
                          <a:latin typeface="Calibri"/>
                        </a:rPr>
                        <a:t> </a:t>
                      </a:r>
                    </a:p>
                  </a:txBody>
                  <a:tcPr marL="9525" marR="9525" marT="9525" marB="0" anchor="b">
                    <a:solidFill>
                      <a:schemeClr val="accent5">
                        <a:lumMod val="60000"/>
                        <a:lumOff val="40000"/>
                      </a:schemeClr>
                    </a:solidFill>
                  </a:tcPr>
                </a:tc>
                <a:tc>
                  <a:txBody>
                    <a:bodyPr/>
                    <a:lstStyle/>
                    <a:p>
                      <a:pPr algn="ctr" fontAlgn="b"/>
                      <a:r>
                        <a:rPr lang="es-PE" sz="1400" b="0" i="0" u="none" strike="noStrike">
                          <a:solidFill>
                            <a:srgbClr val="000000"/>
                          </a:solidFill>
                          <a:latin typeface="Calibri"/>
                        </a:rPr>
                        <a:t> </a:t>
                      </a:r>
                    </a:p>
                  </a:txBody>
                  <a:tcPr marL="9525" marR="9525" marT="9525" marB="0" anchor="b">
                    <a:solidFill>
                      <a:schemeClr val="accent5">
                        <a:lumMod val="60000"/>
                        <a:lumOff val="40000"/>
                      </a:schemeClr>
                    </a:solidFill>
                  </a:tcPr>
                </a:tc>
                <a:tc>
                  <a:txBody>
                    <a:bodyPr/>
                    <a:lstStyle/>
                    <a:p>
                      <a:pPr algn="ctr" fontAlgn="b"/>
                      <a:r>
                        <a:rPr lang="es-PE" sz="1400" b="0" i="0" u="none" strike="noStrike" dirty="0">
                          <a:solidFill>
                            <a:srgbClr val="000000"/>
                          </a:solidFill>
                          <a:latin typeface="Calibri"/>
                        </a:rPr>
                        <a:t> </a:t>
                      </a:r>
                    </a:p>
                  </a:txBody>
                  <a:tcPr marL="9525" marR="9525" marT="9525" marB="0" anchor="b">
                    <a:solidFill>
                      <a:schemeClr val="accent5">
                        <a:lumMod val="60000"/>
                        <a:lumOff val="40000"/>
                      </a:schemeClr>
                    </a:solidFill>
                  </a:tcPr>
                </a:tc>
                <a:tc>
                  <a:txBody>
                    <a:bodyPr/>
                    <a:lstStyle/>
                    <a:p>
                      <a:pPr algn="ctr" fontAlgn="b"/>
                      <a:endParaRPr lang="es-PE" sz="1100" b="0" i="0" u="none" strike="noStrike">
                        <a:solidFill>
                          <a:srgbClr val="000000"/>
                        </a:solidFill>
                        <a:latin typeface="Calibri"/>
                      </a:endParaRPr>
                    </a:p>
                  </a:txBody>
                  <a:tcPr marL="9525" marR="9525" marT="9525" marB="0" anchor="b">
                    <a:solidFill>
                      <a:schemeClr val="accent5">
                        <a:lumMod val="60000"/>
                        <a:lumOff val="40000"/>
                      </a:schemeClr>
                    </a:solidFill>
                  </a:tcPr>
                </a:tc>
              </a:tr>
              <a:tr h="213888">
                <a:tc>
                  <a:txBody>
                    <a:bodyPr/>
                    <a:lstStyle/>
                    <a:p>
                      <a:pPr algn="ctr" fontAlgn="ctr"/>
                      <a:r>
                        <a:rPr lang="es-PE" sz="1000" b="1" i="0" u="none" strike="noStrike" dirty="0">
                          <a:solidFill>
                            <a:srgbClr val="000000"/>
                          </a:solidFill>
                          <a:latin typeface="Arial"/>
                        </a:rPr>
                        <a:t>LB</a:t>
                      </a:r>
                    </a:p>
                  </a:txBody>
                  <a:tcPr marL="9525" marR="9525" marT="9525" marB="0" anchor="ctr">
                    <a:solidFill>
                      <a:schemeClr val="accent5">
                        <a:lumMod val="60000"/>
                        <a:lumOff val="40000"/>
                      </a:schemeClr>
                    </a:solidFill>
                  </a:tcPr>
                </a:tc>
                <a:tc>
                  <a:txBody>
                    <a:bodyPr/>
                    <a:lstStyle/>
                    <a:p>
                      <a:pPr algn="l" fontAlgn="b"/>
                      <a:r>
                        <a:rPr lang="es-PE" sz="1000" b="1" i="0" u="none" strike="noStrike" dirty="0" err="1">
                          <a:solidFill>
                            <a:srgbClr val="000000"/>
                          </a:solidFill>
                          <a:latin typeface="Arial"/>
                        </a:rPr>
                        <a:t>Sotopampa</a:t>
                      </a:r>
                      <a:endParaRPr lang="es-PE" sz="1000" b="1" i="0" u="none" strike="noStrike" dirty="0">
                        <a:solidFill>
                          <a:srgbClr val="000000"/>
                        </a:solidFill>
                        <a:latin typeface="Arial"/>
                      </a:endParaRPr>
                    </a:p>
                  </a:txBody>
                  <a:tcPr marL="9525" marR="9525" marT="9525" marB="0" anchor="b">
                    <a:solidFill>
                      <a:schemeClr val="accent5">
                        <a:lumMod val="60000"/>
                        <a:lumOff val="40000"/>
                      </a:schemeClr>
                    </a:solidFill>
                  </a:tcPr>
                </a:tc>
                <a:tc>
                  <a:txBody>
                    <a:bodyPr/>
                    <a:lstStyle/>
                    <a:p>
                      <a:pPr algn="ctr" fontAlgn="b"/>
                      <a:r>
                        <a:rPr lang="es-PE" sz="1000" b="1" i="0" u="none" strike="noStrike" dirty="0">
                          <a:solidFill>
                            <a:srgbClr val="000000"/>
                          </a:solidFill>
                          <a:latin typeface="Arial"/>
                        </a:rPr>
                        <a:t>Libre</a:t>
                      </a:r>
                    </a:p>
                  </a:txBody>
                  <a:tcPr marL="9525" marR="9525" marT="9525" marB="0" anchor="b">
                    <a:solidFill>
                      <a:schemeClr val="accent5">
                        <a:lumMod val="60000"/>
                        <a:lumOff val="40000"/>
                      </a:schemeClr>
                    </a:solidFill>
                  </a:tcPr>
                </a:tc>
                <a:tc>
                  <a:txBody>
                    <a:bodyPr/>
                    <a:lstStyle/>
                    <a:p>
                      <a:pPr algn="l" fontAlgn="b"/>
                      <a:r>
                        <a:rPr lang="es-PE" sz="1000" b="0" i="0" u="none" strike="noStrike" dirty="0">
                          <a:solidFill>
                            <a:srgbClr val="000000"/>
                          </a:solidFill>
                          <a:latin typeface="Arial"/>
                        </a:rPr>
                        <a:t>B3C1.391058.175</a:t>
                      </a:r>
                    </a:p>
                  </a:txBody>
                  <a:tcPr marL="9525" marR="9525" marT="9525" marB="0" anchor="b">
                    <a:solidFill>
                      <a:schemeClr val="accent5">
                        <a:lumMod val="60000"/>
                        <a:lumOff val="40000"/>
                      </a:schemeClr>
                    </a:solidFill>
                  </a:tcPr>
                </a:tc>
                <a:tc>
                  <a:txBody>
                    <a:bodyPr/>
                    <a:lstStyle/>
                    <a:p>
                      <a:pPr algn="ctr" fontAlgn="b"/>
                      <a:r>
                        <a:rPr lang="es-PE" sz="1100" b="0" i="0" u="none" strike="noStrike" dirty="0">
                          <a:solidFill>
                            <a:srgbClr val="000000"/>
                          </a:solidFill>
                          <a:latin typeface="Calibri"/>
                        </a:rPr>
                        <a:t>21.53</a:t>
                      </a:r>
                    </a:p>
                  </a:txBody>
                  <a:tcPr marL="9525" marR="9525" marT="9525" marB="0" anchor="b">
                    <a:solidFill>
                      <a:schemeClr val="accent5">
                        <a:lumMod val="60000"/>
                        <a:lumOff val="40000"/>
                      </a:schemeClr>
                    </a:solidFill>
                  </a:tcPr>
                </a:tc>
                <a:tc>
                  <a:txBody>
                    <a:bodyPr/>
                    <a:lstStyle/>
                    <a:p>
                      <a:pPr algn="ctr" fontAlgn="b"/>
                      <a:r>
                        <a:rPr lang="es-PE" sz="1100" b="0" i="0" u="none" strike="noStrike" dirty="0">
                          <a:solidFill>
                            <a:srgbClr val="000000"/>
                          </a:solidFill>
                          <a:latin typeface="Calibri"/>
                        </a:rPr>
                        <a:t>Medio</a:t>
                      </a:r>
                    </a:p>
                  </a:txBody>
                  <a:tcPr marL="9525" marR="9525" marT="9525" marB="0" anchor="b">
                    <a:solidFill>
                      <a:schemeClr val="accent5">
                        <a:lumMod val="60000"/>
                        <a:lumOff val="40000"/>
                      </a:schemeClr>
                    </a:solidFill>
                  </a:tcPr>
                </a:tc>
                <a:tc>
                  <a:txBody>
                    <a:bodyPr/>
                    <a:lstStyle/>
                    <a:p>
                      <a:pPr algn="ctr" fontAlgn="b"/>
                      <a:r>
                        <a:rPr lang="es-PE" sz="1400" b="0" i="0" u="none" strike="noStrike" dirty="0">
                          <a:solidFill>
                            <a:srgbClr val="000000"/>
                          </a:solidFill>
                          <a:latin typeface="Calibri"/>
                        </a:rPr>
                        <a:t>bajo</a:t>
                      </a:r>
                    </a:p>
                  </a:txBody>
                  <a:tcPr marL="9525" marR="9525" marT="9525" marB="0" anchor="b">
                    <a:solidFill>
                      <a:schemeClr val="accent5">
                        <a:lumMod val="60000"/>
                        <a:lumOff val="40000"/>
                      </a:schemeClr>
                    </a:solidFill>
                  </a:tcPr>
                </a:tc>
                <a:tc>
                  <a:txBody>
                    <a:bodyPr/>
                    <a:lstStyle/>
                    <a:p>
                      <a:pPr algn="ctr" fontAlgn="b"/>
                      <a:r>
                        <a:rPr lang="es-PE" sz="1100" b="0" i="0" u="none" strike="noStrike" dirty="0">
                          <a:solidFill>
                            <a:srgbClr val="000000"/>
                          </a:solidFill>
                          <a:latin typeface="Times New Roman"/>
                        </a:rPr>
                        <a:t>ALTO </a:t>
                      </a:r>
                    </a:p>
                  </a:txBody>
                  <a:tcPr marL="9525" marR="9525" marT="9525" marB="0" anchor="b">
                    <a:solidFill>
                      <a:schemeClr val="accent5">
                        <a:lumMod val="60000"/>
                        <a:lumOff val="40000"/>
                      </a:schemeClr>
                    </a:solidFill>
                  </a:tcPr>
                </a:tc>
              </a:tr>
              <a:tr h="213888">
                <a:tc>
                  <a:txBody>
                    <a:bodyPr/>
                    <a:lstStyle/>
                    <a:p>
                      <a:pPr algn="ctr" fontAlgn="ctr"/>
                      <a:r>
                        <a:rPr lang="es-PE" sz="1000" b="1" i="0" u="none" strike="noStrike">
                          <a:solidFill>
                            <a:srgbClr val="000000"/>
                          </a:solidFill>
                          <a:latin typeface="Arial"/>
                        </a:rPr>
                        <a:t>Alto CN</a:t>
                      </a:r>
                    </a:p>
                  </a:txBody>
                  <a:tcPr marL="9525" marR="9525" marT="9525" marB="0" anchor="ctr"/>
                </a:tc>
                <a:tc>
                  <a:txBody>
                    <a:bodyPr/>
                    <a:lstStyle/>
                    <a:p>
                      <a:pPr algn="l" fontAlgn="b"/>
                      <a:r>
                        <a:rPr lang="es-PE" sz="1000" b="1" i="0" u="none" strike="noStrike">
                          <a:solidFill>
                            <a:srgbClr val="000000"/>
                          </a:solidFill>
                          <a:latin typeface="Arial"/>
                        </a:rPr>
                        <a:t>Sotopampa</a:t>
                      </a:r>
                    </a:p>
                  </a:txBody>
                  <a:tcPr marL="9525" marR="9525" marT="9525" marB="0" anchor="b"/>
                </a:tc>
                <a:tc>
                  <a:txBody>
                    <a:bodyPr/>
                    <a:lstStyle/>
                    <a:p>
                      <a:pPr algn="ctr" fontAlgn="b"/>
                      <a:r>
                        <a:rPr lang="es-PE" sz="1000" b="1" i="0" u="none" strike="noStrike">
                          <a:solidFill>
                            <a:srgbClr val="000000"/>
                          </a:solidFill>
                          <a:latin typeface="Arial"/>
                        </a:rPr>
                        <a:t>Libre</a:t>
                      </a:r>
                    </a:p>
                  </a:txBody>
                  <a:tcPr marL="9525" marR="9525" marT="9525" marB="0" anchor="b"/>
                </a:tc>
                <a:tc>
                  <a:txBody>
                    <a:bodyPr/>
                    <a:lstStyle/>
                    <a:p>
                      <a:pPr algn="r" fontAlgn="b"/>
                      <a:r>
                        <a:rPr lang="es-PE" sz="1000" b="0" i="0" u="none" strike="noStrike">
                          <a:solidFill>
                            <a:srgbClr val="000000"/>
                          </a:solidFill>
                          <a:latin typeface="Arial"/>
                        </a:rPr>
                        <a:t>B1C5048.116</a:t>
                      </a:r>
                    </a:p>
                  </a:txBody>
                  <a:tcPr marL="9525" marR="9525" marT="9525" marB="0" anchor="b"/>
                </a:tc>
                <a:tc>
                  <a:txBody>
                    <a:bodyPr/>
                    <a:lstStyle/>
                    <a:p>
                      <a:pPr algn="ctr" fontAlgn="b"/>
                      <a:r>
                        <a:rPr lang="es-PE" sz="1100" b="0" i="0" u="none" strike="noStrike">
                          <a:solidFill>
                            <a:srgbClr val="000000"/>
                          </a:solidFill>
                          <a:latin typeface="Calibri"/>
                        </a:rPr>
                        <a:t> </a:t>
                      </a:r>
                    </a:p>
                  </a:txBody>
                  <a:tcPr marL="9525" marR="9525" marT="9525" marB="0" anchor="b"/>
                </a:tc>
                <a:tc>
                  <a:txBody>
                    <a:bodyPr/>
                    <a:lstStyle/>
                    <a:p>
                      <a:pPr algn="ctr" fontAlgn="b"/>
                      <a:r>
                        <a:rPr lang="es-PE" sz="1100" b="0" i="0" u="none" strike="noStrike">
                          <a:solidFill>
                            <a:srgbClr val="000000"/>
                          </a:solidFill>
                          <a:latin typeface="Calibri"/>
                        </a:rPr>
                        <a:t> </a:t>
                      </a:r>
                    </a:p>
                  </a:txBody>
                  <a:tcPr marL="9525" marR="9525" marT="9525" marB="0" anchor="b"/>
                </a:tc>
                <a:tc>
                  <a:txBody>
                    <a:bodyPr/>
                    <a:lstStyle/>
                    <a:p>
                      <a:pPr algn="ctr" fontAlgn="b"/>
                      <a:r>
                        <a:rPr lang="es-PE" sz="1400" b="0" i="0" u="none" strike="noStrike" dirty="0">
                          <a:solidFill>
                            <a:srgbClr val="000000"/>
                          </a:solidFill>
                          <a:latin typeface="Calibri"/>
                        </a:rPr>
                        <a:t> </a:t>
                      </a:r>
                    </a:p>
                  </a:txBody>
                  <a:tcPr marL="9525" marR="9525" marT="9525" marB="0" anchor="b"/>
                </a:tc>
                <a:tc>
                  <a:txBody>
                    <a:bodyPr/>
                    <a:lstStyle/>
                    <a:p>
                      <a:pPr algn="ctr" fontAlgn="b"/>
                      <a:endParaRPr lang="es-PE" sz="1100" b="0" i="0" u="none" strike="noStrike">
                        <a:solidFill>
                          <a:srgbClr val="000000"/>
                        </a:solidFill>
                        <a:latin typeface="Calibri"/>
                      </a:endParaRPr>
                    </a:p>
                  </a:txBody>
                  <a:tcPr marL="9525" marR="9525" marT="9525" marB="0" anchor="b"/>
                </a:tc>
              </a:tr>
              <a:tr h="213888">
                <a:tc>
                  <a:txBody>
                    <a:bodyPr/>
                    <a:lstStyle/>
                    <a:p>
                      <a:pPr algn="ctr" fontAlgn="ctr"/>
                      <a:r>
                        <a:rPr lang="es-PE" sz="1000" b="1" i="0" u="none" strike="noStrike">
                          <a:solidFill>
                            <a:srgbClr val="000000"/>
                          </a:solidFill>
                          <a:latin typeface="Arial"/>
                        </a:rPr>
                        <a:t>Alto CN</a:t>
                      </a:r>
                    </a:p>
                  </a:txBody>
                  <a:tcPr marL="9525" marR="9525" marT="9525" marB="0" anchor="ctr"/>
                </a:tc>
                <a:tc>
                  <a:txBody>
                    <a:bodyPr/>
                    <a:lstStyle/>
                    <a:p>
                      <a:pPr algn="l" fontAlgn="b"/>
                      <a:r>
                        <a:rPr lang="es-PE" sz="1000" b="1" i="0" u="none" strike="noStrike">
                          <a:solidFill>
                            <a:srgbClr val="000000"/>
                          </a:solidFill>
                          <a:latin typeface="Arial"/>
                        </a:rPr>
                        <a:t>Sotopampa</a:t>
                      </a:r>
                    </a:p>
                  </a:txBody>
                  <a:tcPr marL="9525" marR="9525" marT="9525" marB="0" anchor="b"/>
                </a:tc>
                <a:tc>
                  <a:txBody>
                    <a:bodyPr/>
                    <a:lstStyle/>
                    <a:p>
                      <a:pPr algn="ctr" fontAlgn="b"/>
                      <a:r>
                        <a:rPr lang="es-PE" sz="1000" b="1" i="0" u="none" strike="noStrike">
                          <a:solidFill>
                            <a:srgbClr val="000000"/>
                          </a:solidFill>
                          <a:latin typeface="Arial"/>
                        </a:rPr>
                        <a:t>Libre</a:t>
                      </a:r>
                    </a:p>
                  </a:txBody>
                  <a:tcPr marL="9525" marR="9525" marT="9525" marB="0" anchor="b"/>
                </a:tc>
                <a:tc>
                  <a:txBody>
                    <a:bodyPr/>
                    <a:lstStyle/>
                    <a:p>
                      <a:pPr algn="r" fontAlgn="b"/>
                      <a:r>
                        <a:rPr lang="es-PE" sz="1000" b="0" i="0" u="none" strike="noStrike">
                          <a:solidFill>
                            <a:srgbClr val="000000"/>
                          </a:solidFill>
                          <a:latin typeface="Arial"/>
                        </a:rPr>
                        <a:t>397060.19</a:t>
                      </a:r>
                    </a:p>
                  </a:txBody>
                  <a:tcPr marL="9525" marR="9525" marT="9525" marB="0" anchor="b"/>
                </a:tc>
                <a:tc>
                  <a:txBody>
                    <a:bodyPr/>
                    <a:lstStyle/>
                    <a:p>
                      <a:pPr algn="ctr" fontAlgn="b"/>
                      <a:r>
                        <a:rPr lang="es-PE" sz="1100" b="0" i="0" u="none" strike="noStrike">
                          <a:solidFill>
                            <a:srgbClr val="000000"/>
                          </a:solidFill>
                          <a:latin typeface="Times New Roman"/>
                        </a:rPr>
                        <a:t>21.8</a:t>
                      </a:r>
                    </a:p>
                  </a:txBody>
                  <a:tcPr marL="9525" marR="9525" marT="9525" marB="0" anchor="b"/>
                </a:tc>
                <a:tc>
                  <a:txBody>
                    <a:bodyPr/>
                    <a:lstStyle/>
                    <a:p>
                      <a:pPr algn="ctr" fontAlgn="b"/>
                      <a:r>
                        <a:rPr lang="es-PE" sz="1100" b="0" i="0" u="none" strike="noStrike">
                          <a:solidFill>
                            <a:srgbClr val="000000"/>
                          </a:solidFill>
                          <a:latin typeface="Times New Roman"/>
                        </a:rPr>
                        <a:t>medio</a:t>
                      </a:r>
                    </a:p>
                  </a:txBody>
                  <a:tcPr marL="9525" marR="9525" marT="9525" marB="0" anchor="b"/>
                </a:tc>
                <a:tc>
                  <a:txBody>
                    <a:bodyPr/>
                    <a:lstStyle/>
                    <a:p>
                      <a:pPr algn="ctr" fontAlgn="b"/>
                      <a:r>
                        <a:rPr lang="es-PE" sz="1100" b="0" i="0" u="none" strike="noStrike" dirty="0">
                          <a:solidFill>
                            <a:srgbClr val="000000"/>
                          </a:solidFill>
                          <a:latin typeface="Times New Roman"/>
                        </a:rPr>
                        <a:t>ALTO </a:t>
                      </a:r>
                    </a:p>
                  </a:txBody>
                  <a:tcPr marL="9525" marR="9525" marT="9525" marB="0" anchor="b"/>
                </a:tc>
                <a:tc>
                  <a:txBody>
                    <a:bodyPr/>
                    <a:lstStyle/>
                    <a:p>
                      <a:pPr algn="ctr" fontAlgn="b"/>
                      <a:r>
                        <a:rPr lang="es-PE" sz="1100" b="0" i="0" u="none" strike="noStrike" dirty="0" smtClean="0">
                          <a:solidFill>
                            <a:srgbClr val="000000"/>
                          </a:solidFill>
                          <a:latin typeface="Times New Roman"/>
                        </a:rPr>
                        <a:t>ALTO</a:t>
                      </a:r>
                      <a:r>
                        <a:rPr lang="es-PE" sz="1100" b="0" i="0" u="none" strike="noStrike" baseline="0" dirty="0" smtClean="0">
                          <a:solidFill>
                            <a:srgbClr val="000000"/>
                          </a:solidFill>
                          <a:latin typeface="Times New Roman"/>
                        </a:rPr>
                        <a:t> </a:t>
                      </a:r>
                      <a:endParaRPr lang="es-PE" sz="1100" b="0" i="0" u="none" strike="noStrike" dirty="0">
                        <a:solidFill>
                          <a:srgbClr val="000000"/>
                        </a:solidFill>
                        <a:latin typeface="Times New Roman"/>
                      </a:endParaRPr>
                    </a:p>
                  </a:txBody>
                  <a:tcPr marL="9525" marR="9525" marT="9525" marB="0" anchor="b"/>
                </a:tc>
              </a:tr>
              <a:tr h="213888">
                <a:tc>
                  <a:txBody>
                    <a:bodyPr/>
                    <a:lstStyle/>
                    <a:p>
                      <a:pPr algn="ctr" fontAlgn="ctr"/>
                      <a:r>
                        <a:rPr lang="es-PE" sz="1000" b="1" i="0" u="none" strike="noStrike">
                          <a:solidFill>
                            <a:srgbClr val="000000"/>
                          </a:solidFill>
                          <a:latin typeface="Arial"/>
                        </a:rPr>
                        <a:t>Alto CN</a:t>
                      </a:r>
                    </a:p>
                  </a:txBody>
                  <a:tcPr marL="9525" marR="9525" marT="9525" marB="0" anchor="ctr"/>
                </a:tc>
                <a:tc>
                  <a:txBody>
                    <a:bodyPr/>
                    <a:lstStyle/>
                    <a:p>
                      <a:pPr algn="l" fontAlgn="b"/>
                      <a:r>
                        <a:rPr lang="es-PE" sz="1000" b="1" i="0" u="none" strike="noStrike">
                          <a:solidFill>
                            <a:srgbClr val="000000"/>
                          </a:solidFill>
                          <a:latin typeface="Arial"/>
                        </a:rPr>
                        <a:t>Sotopampa</a:t>
                      </a:r>
                    </a:p>
                  </a:txBody>
                  <a:tcPr marL="9525" marR="9525" marT="9525" marB="0" anchor="b"/>
                </a:tc>
                <a:tc>
                  <a:txBody>
                    <a:bodyPr/>
                    <a:lstStyle/>
                    <a:p>
                      <a:pPr algn="ctr" fontAlgn="b"/>
                      <a:r>
                        <a:rPr lang="es-PE" sz="1000" b="1" i="0" u="none" strike="noStrike">
                          <a:solidFill>
                            <a:srgbClr val="000000"/>
                          </a:solidFill>
                          <a:latin typeface="Arial"/>
                        </a:rPr>
                        <a:t>Libre</a:t>
                      </a:r>
                    </a:p>
                  </a:txBody>
                  <a:tcPr marL="9525" marR="9525" marT="9525" marB="0" anchor="b"/>
                </a:tc>
                <a:tc>
                  <a:txBody>
                    <a:bodyPr/>
                    <a:lstStyle/>
                    <a:p>
                      <a:pPr algn="r" fontAlgn="b"/>
                      <a:r>
                        <a:rPr lang="es-PE" sz="1100" b="0" i="0" u="none" strike="noStrike" dirty="0" err="1" smtClean="0">
                          <a:solidFill>
                            <a:srgbClr val="000000"/>
                          </a:solidFill>
                          <a:latin typeface="Calibri"/>
                        </a:rPr>
                        <a:t>Ceccorani</a:t>
                      </a:r>
                      <a:r>
                        <a:rPr lang="es-PE" sz="1100" b="0" i="0" u="none" strike="noStrike" dirty="0" smtClean="0">
                          <a:solidFill>
                            <a:srgbClr val="000000"/>
                          </a:solidFill>
                          <a:latin typeface="Calibri"/>
                        </a:rPr>
                        <a:t> 706134</a:t>
                      </a:r>
                      <a:endParaRPr lang="es-PE" sz="1100" b="0" i="0" u="none" strike="noStrike" dirty="0">
                        <a:solidFill>
                          <a:srgbClr val="000000"/>
                        </a:solidFill>
                        <a:latin typeface="Calibri"/>
                      </a:endParaRPr>
                    </a:p>
                  </a:txBody>
                  <a:tcPr marL="9525" marR="9525" marT="9525" marB="0" anchor="b"/>
                </a:tc>
                <a:tc>
                  <a:txBody>
                    <a:bodyPr/>
                    <a:lstStyle/>
                    <a:p>
                      <a:pPr algn="ctr" fontAlgn="b"/>
                      <a:r>
                        <a:rPr lang="es-PE" sz="1100" b="0" i="0" u="none" strike="noStrike">
                          <a:solidFill>
                            <a:srgbClr val="000000"/>
                          </a:solidFill>
                          <a:latin typeface="Times New Roman"/>
                        </a:rPr>
                        <a:t>33.6</a:t>
                      </a:r>
                    </a:p>
                  </a:txBody>
                  <a:tcPr marL="9525" marR="9525" marT="9525" marB="0" anchor="b"/>
                </a:tc>
                <a:tc>
                  <a:txBody>
                    <a:bodyPr/>
                    <a:lstStyle/>
                    <a:p>
                      <a:pPr algn="ctr" fontAlgn="b"/>
                      <a:r>
                        <a:rPr lang="es-PE" sz="1100" b="0" i="0" u="none" strike="noStrike">
                          <a:solidFill>
                            <a:srgbClr val="000000"/>
                          </a:solidFill>
                          <a:latin typeface="Times New Roman"/>
                        </a:rPr>
                        <a:t>ALTO </a:t>
                      </a:r>
                    </a:p>
                  </a:txBody>
                  <a:tcPr marL="9525" marR="9525" marT="9525" marB="0" anchor="b"/>
                </a:tc>
                <a:tc>
                  <a:txBody>
                    <a:bodyPr/>
                    <a:lstStyle/>
                    <a:p>
                      <a:pPr algn="ctr" fontAlgn="b"/>
                      <a:r>
                        <a:rPr lang="es-PE" sz="1100" b="0" i="0" u="none" strike="noStrike">
                          <a:solidFill>
                            <a:srgbClr val="000000"/>
                          </a:solidFill>
                          <a:latin typeface="Times New Roman"/>
                        </a:rPr>
                        <a:t>medio </a:t>
                      </a:r>
                    </a:p>
                  </a:txBody>
                  <a:tcPr marL="9525" marR="9525" marT="9525" marB="0" anchor="b"/>
                </a:tc>
                <a:tc>
                  <a:txBody>
                    <a:bodyPr/>
                    <a:lstStyle/>
                    <a:p>
                      <a:pPr algn="ctr" fontAlgn="b"/>
                      <a:r>
                        <a:rPr lang="es-PE" sz="1100" b="0" i="0" u="none" strike="noStrike" dirty="0">
                          <a:solidFill>
                            <a:srgbClr val="000000"/>
                          </a:solidFill>
                          <a:latin typeface="Times New Roman"/>
                        </a:rPr>
                        <a:t>bajo</a:t>
                      </a:r>
                    </a:p>
                  </a:txBody>
                  <a:tcPr marL="9525" marR="9525" marT="9525" marB="0" anchor="b"/>
                </a:tc>
              </a:tr>
              <a:tr h="213888">
                <a:tc>
                  <a:txBody>
                    <a:bodyPr/>
                    <a:lstStyle/>
                    <a:p>
                      <a:pPr algn="ctr" fontAlgn="ctr"/>
                      <a:r>
                        <a:rPr lang="es-PE" sz="1000" b="1" i="0" u="none" strike="noStrike">
                          <a:solidFill>
                            <a:srgbClr val="000000"/>
                          </a:solidFill>
                          <a:latin typeface="Arial"/>
                        </a:rPr>
                        <a:t>Alto CN</a:t>
                      </a:r>
                    </a:p>
                  </a:txBody>
                  <a:tcPr marL="9525" marR="9525" marT="9525" marB="0" anchor="ctr"/>
                </a:tc>
                <a:tc>
                  <a:txBody>
                    <a:bodyPr/>
                    <a:lstStyle/>
                    <a:p>
                      <a:pPr algn="l" fontAlgn="b"/>
                      <a:r>
                        <a:rPr lang="es-PE" sz="1000" b="1" i="0" u="none" strike="noStrike">
                          <a:solidFill>
                            <a:srgbClr val="000000"/>
                          </a:solidFill>
                          <a:latin typeface="Arial"/>
                        </a:rPr>
                        <a:t>Sotopampa</a:t>
                      </a:r>
                    </a:p>
                  </a:txBody>
                  <a:tcPr marL="9525" marR="9525" marT="9525" marB="0" anchor="b"/>
                </a:tc>
                <a:tc>
                  <a:txBody>
                    <a:bodyPr/>
                    <a:lstStyle/>
                    <a:p>
                      <a:pPr algn="ctr" fontAlgn="b"/>
                      <a:r>
                        <a:rPr lang="es-PE" sz="1000" b="1" i="0" u="none" strike="noStrike">
                          <a:solidFill>
                            <a:srgbClr val="000000"/>
                          </a:solidFill>
                          <a:latin typeface="Arial"/>
                        </a:rPr>
                        <a:t>Libre</a:t>
                      </a:r>
                    </a:p>
                  </a:txBody>
                  <a:tcPr marL="9525" marR="9525" marT="9525" marB="0" anchor="b"/>
                </a:tc>
                <a:tc>
                  <a:txBody>
                    <a:bodyPr/>
                    <a:lstStyle/>
                    <a:p>
                      <a:pPr algn="r" fontAlgn="b"/>
                      <a:r>
                        <a:rPr lang="es-PE" sz="1100" b="0" i="0" u="none" strike="noStrike">
                          <a:solidFill>
                            <a:srgbClr val="000000"/>
                          </a:solidFill>
                          <a:latin typeface="Calibri"/>
                        </a:rPr>
                        <a:t>395443.1</a:t>
                      </a:r>
                    </a:p>
                  </a:txBody>
                  <a:tcPr marL="9525" marR="9525" marT="9525" marB="0" anchor="b"/>
                </a:tc>
                <a:tc>
                  <a:txBody>
                    <a:bodyPr/>
                    <a:lstStyle/>
                    <a:p>
                      <a:pPr algn="ctr" fontAlgn="b"/>
                      <a:r>
                        <a:rPr lang="es-PE" sz="1100" b="0" i="0" u="none" strike="noStrike">
                          <a:solidFill>
                            <a:srgbClr val="000000"/>
                          </a:solidFill>
                          <a:latin typeface="Times New Roman"/>
                        </a:rPr>
                        <a:t>22.0</a:t>
                      </a:r>
                    </a:p>
                  </a:txBody>
                  <a:tcPr marL="9525" marR="9525" marT="9525" marB="0" anchor="b"/>
                </a:tc>
                <a:tc>
                  <a:txBody>
                    <a:bodyPr/>
                    <a:lstStyle/>
                    <a:p>
                      <a:pPr algn="ctr" fontAlgn="b"/>
                      <a:r>
                        <a:rPr lang="es-PE" sz="1100" b="0" i="0" u="none" strike="noStrike">
                          <a:solidFill>
                            <a:srgbClr val="000000"/>
                          </a:solidFill>
                          <a:latin typeface="Times New Roman"/>
                        </a:rPr>
                        <a:t>medio</a:t>
                      </a:r>
                    </a:p>
                  </a:txBody>
                  <a:tcPr marL="9525" marR="9525" marT="9525" marB="0" anchor="b"/>
                </a:tc>
                <a:tc>
                  <a:txBody>
                    <a:bodyPr/>
                    <a:lstStyle/>
                    <a:p>
                      <a:pPr algn="ctr" fontAlgn="b"/>
                      <a:r>
                        <a:rPr lang="es-PE" sz="1100" b="0" i="0" u="none" strike="noStrike">
                          <a:solidFill>
                            <a:srgbClr val="000000"/>
                          </a:solidFill>
                          <a:latin typeface="Times New Roman"/>
                        </a:rPr>
                        <a:t>ALTO </a:t>
                      </a:r>
                    </a:p>
                  </a:txBody>
                  <a:tcPr marL="9525" marR="9525" marT="9525" marB="0" anchor="b"/>
                </a:tc>
                <a:tc>
                  <a:txBody>
                    <a:bodyPr/>
                    <a:lstStyle/>
                    <a:p>
                      <a:pPr algn="ctr" fontAlgn="b"/>
                      <a:r>
                        <a:rPr lang="es-PE" sz="1100" b="0" i="0" u="none" strike="noStrike" dirty="0">
                          <a:solidFill>
                            <a:srgbClr val="000000"/>
                          </a:solidFill>
                          <a:latin typeface="Times New Roman"/>
                        </a:rPr>
                        <a:t>ALTO </a:t>
                      </a:r>
                    </a:p>
                  </a:txBody>
                  <a:tcPr marL="9525" marR="9525" marT="9525" marB="0" anchor="b"/>
                </a:tc>
              </a:tr>
            </a:tbl>
          </a:graphicData>
        </a:graphic>
      </p:graphicFrame>
      <p:pic>
        <p:nvPicPr>
          <p:cNvPr id="4" name="3 Imagen" descr="DSCF3840.JPG"/>
          <p:cNvPicPr>
            <a:picLocks noChangeAspect="1"/>
          </p:cNvPicPr>
          <p:nvPr/>
        </p:nvPicPr>
        <p:blipFill>
          <a:blip r:embed="rId2" cstate="print"/>
          <a:stretch>
            <a:fillRect/>
          </a:stretch>
        </p:blipFill>
        <p:spPr>
          <a:xfrm>
            <a:off x="6300192" y="1556792"/>
            <a:ext cx="2592288" cy="3744416"/>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r>
              <a:rPr lang="es-PE" dirty="0" err="1" smtClean="0"/>
              <a:t>Sotopampa</a:t>
            </a:r>
            <a:r>
              <a:rPr lang="es-PE" dirty="0" smtClean="0"/>
              <a:t>, </a:t>
            </a:r>
            <a:r>
              <a:rPr lang="es-PE" dirty="0" err="1" smtClean="0"/>
              <a:t>Chachascullo</a:t>
            </a:r>
            <a:r>
              <a:rPr lang="es-PE" dirty="0" smtClean="0"/>
              <a:t> </a:t>
            </a:r>
            <a:endParaRPr lang="es-PE" dirty="0"/>
          </a:p>
        </p:txBody>
      </p:sp>
      <p:graphicFrame>
        <p:nvGraphicFramePr>
          <p:cNvPr id="6" name="5 Tabla"/>
          <p:cNvGraphicFramePr>
            <a:graphicFrameLocks noGrp="1"/>
          </p:cNvGraphicFramePr>
          <p:nvPr/>
        </p:nvGraphicFramePr>
        <p:xfrm>
          <a:off x="1043608" y="1268760"/>
          <a:ext cx="5904656" cy="1694616"/>
        </p:xfrm>
        <a:graphic>
          <a:graphicData uri="http://schemas.openxmlformats.org/drawingml/2006/table">
            <a:tbl>
              <a:tblPr/>
              <a:tblGrid>
                <a:gridCol w="502838"/>
                <a:gridCol w="765188"/>
                <a:gridCol w="892214"/>
                <a:gridCol w="504056"/>
                <a:gridCol w="529454"/>
                <a:gridCol w="393525"/>
                <a:gridCol w="400813"/>
                <a:gridCol w="349801"/>
                <a:gridCol w="371663"/>
                <a:gridCol w="357088"/>
                <a:gridCol w="388060"/>
                <a:gridCol w="449956"/>
              </a:tblGrid>
              <a:tr h="296312">
                <a:tc>
                  <a:txBody>
                    <a:bodyPr/>
                    <a:lstStyle/>
                    <a:p>
                      <a:pPr algn="ctr" fontAlgn="ctr"/>
                      <a:r>
                        <a:rPr lang="es-PE" sz="1000" b="1" i="0" u="none" strike="noStrike" dirty="0">
                          <a:solidFill>
                            <a:srgbClr val="000000"/>
                          </a:solidFill>
                          <a:latin typeface="Arial"/>
                        </a:rPr>
                        <a:t>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CD5B4"/>
                    </a:solidFill>
                  </a:tcPr>
                </a:tc>
                <a:tc>
                  <a:txBody>
                    <a:bodyPr/>
                    <a:lstStyle/>
                    <a:p>
                      <a:pPr algn="l" fontAlgn="b"/>
                      <a:r>
                        <a:rPr lang="es-PE" sz="1000" b="1" i="0" u="none" strike="noStrike">
                          <a:solidFill>
                            <a:srgbClr val="000000"/>
                          </a:solidFill>
                          <a:latin typeface="Arial"/>
                        </a:rPr>
                        <a:t>Localidad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l" fontAlgn="b"/>
                      <a:r>
                        <a:rPr lang="es-PE" sz="1000" b="1" i="0" u="none" strike="noStrike">
                          <a:solidFill>
                            <a:srgbClr val="000000"/>
                          </a:solidFill>
                          <a:latin typeface="Arial"/>
                        </a:rPr>
                        <a:t>Organización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s-PE" sz="1000" b="1" i="0" u="none" strike="noStrike">
                          <a:solidFill>
                            <a:srgbClr val="000000"/>
                          </a:solidFill>
                          <a:latin typeface="Arial"/>
                        </a:rPr>
                        <a:t>Código_Clon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l" fontAlgn="b"/>
                      <a:r>
                        <a:rPr lang="es-PE" sz="1400" b="0" i="0" u="none" strike="noStrike">
                          <a:solidFill>
                            <a:srgbClr val="000000"/>
                          </a:solidFill>
                          <a:latin typeface="Calibri"/>
                        </a:rPr>
                        <a:t>cod CIP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PE" sz="1400" b="0" i="0" u="none" strike="noStrike">
                          <a:solidFill>
                            <a:srgbClr val="000000"/>
                          </a:solidFill>
                          <a:latin typeface="Calibri"/>
                        </a:rPr>
                        <a:t>prom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es-PE" sz="1400" b="0" i="0" u="none" strike="noStrike" dirty="0">
                          <a:solidFill>
                            <a:srgbClr val="000000"/>
                          </a:solidFill>
                          <a:latin typeface="Calibri"/>
                        </a:rPr>
                        <a:t>Fe (mg/100gPF)</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endParaRPr lang="es-PE"/>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es-PE" sz="1400" b="0" i="0" u="none" strike="noStrike" dirty="0">
                          <a:solidFill>
                            <a:srgbClr val="000000"/>
                          </a:solidFill>
                          <a:latin typeface="Calibri"/>
                        </a:rPr>
                        <a:t>Zn (mg/100gPF)</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es-PE"/>
                    </a:p>
                  </a:txBody>
                  <a:tcP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es-PE" sz="1400" b="0" i="0" u="none" strike="noStrike" dirty="0">
                          <a:solidFill>
                            <a:srgbClr val="000000"/>
                          </a:solidFill>
                          <a:latin typeface="Calibri"/>
                        </a:rPr>
                        <a:t>VITC (mg/100gPF)</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hMerge="1">
                  <a:txBody>
                    <a:bodyPr/>
                    <a:lstStyle/>
                    <a:p>
                      <a:endParaRPr lang="es-PE"/>
                    </a:p>
                  </a:txBody>
                  <a:tcP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6312">
                <a:tc>
                  <a:txBody>
                    <a:bodyPr/>
                    <a:lstStyle/>
                    <a:p>
                      <a:pPr algn="ctr" fontAlgn="ctr"/>
                      <a:r>
                        <a:rPr lang="es-PE" sz="800" b="1" i="0" u="none" strike="noStrike" dirty="0">
                          <a:solidFill>
                            <a:srgbClr val="000000"/>
                          </a:solidFill>
                          <a:latin typeface="Arial"/>
                        </a:rPr>
                        <a:t>Alto CN</a:t>
                      </a: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l" fontAlgn="b"/>
                      <a:r>
                        <a:rPr lang="es-PE" sz="800" b="0" i="0" u="none" strike="noStrike" dirty="0" err="1">
                          <a:solidFill>
                            <a:srgbClr val="000000"/>
                          </a:solidFill>
                          <a:latin typeface="Arial"/>
                        </a:rPr>
                        <a:t>Sotopampa</a:t>
                      </a:r>
                      <a:endParaRPr lang="es-PE" sz="800" b="0" i="0" u="none" strike="noStrike" dirty="0">
                        <a:solidFill>
                          <a:srgbClr val="000000"/>
                        </a:solidFill>
                        <a:latin typeface="Arial"/>
                      </a:endParaRP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l" fontAlgn="b"/>
                      <a:r>
                        <a:rPr lang="es-PE" sz="800" b="0" i="0" u="none" strike="noStrike" dirty="0" err="1">
                          <a:solidFill>
                            <a:srgbClr val="000000"/>
                          </a:solidFill>
                          <a:latin typeface="Arial"/>
                        </a:rPr>
                        <a:t>Chachascullo</a:t>
                      </a:r>
                      <a:endParaRPr lang="es-PE" sz="800" b="0" i="0" u="none" strike="noStrike" dirty="0">
                        <a:solidFill>
                          <a:srgbClr val="000000"/>
                        </a:solidFill>
                        <a:latin typeface="Arial"/>
                      </a:endParaRP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s-PE" sz="800" b="0" i="0" u="none" strike="noStrike" dirty="0">
                          <a:solidFill>
                            <a:srgbClr val="000000"/>
                          </a:solidFill>
                          <a:latin typeface="Arial"/>
                        </a:rPr>
                        <a:t>703268</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rtl="0" fontAlgn="b"/>
                      <a:r>
                        <a:rPr lang="es-PE" sz="800" b="0" i="0" u="none" strike="noStrike" dirty="0" err="1">
                          <a:solidFill>
                            <a:srgbClr val="000000"/>
                          </a:solidFill>
                          <a:latin typeface="Times New Roman"/>
                        </a:rPr>
                        <a:t>Bolona</a:t>
                      </a:r>
                      <a:endParaRPr lang="es-PE" sz="800" b="0" i="0" u="none" strike="noStrike" dirty="0">
                        <a:solidFill>
                          <a:srgbClr val="000000"/>
                        </a:solidFill>
                        <a:latin typeface="Times New Roman"/>
                      </a:endParaRP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PE" sz="800" b="0" i="0" u="none" strike="noStrike" dirty="0">
                          <a:solidFill>
                            <a:srgbClr val="000000"/>
                          </a:solidFill>
                          <a:latin typeface="Times New Roman"/>
                        </a:rPr>
                        <a:t>26.7</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800" b="0" i="0" u="none" strike="noStrike" dirty="0">
                          <a:solidFill>
                            <a:srgbClr val="000000"/>
                          </a:solidFill>
                          <a:latin typeface="Times New Roman"/>
                        </a:rPr>
                        <a:t>0.48</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800" b="0" i="0" u="none" strike="noStrike" dirty="0">
                          <a:solidFill>
                            <a:srgbClr val="000000"/>
                          </a:solidFill>
                          <a:latin typeface="Times New Roman"/>
                        </a:rPr>
                        <a:t>medio</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800" b="0" i="0" u="none" strike="noStrike" dirty="0">
                          <a:solidFill>
                            <a:srgbClr val="000000"/>
                          </a:solidFill>
                          <a:latin typeface="Times New Roman"/>
                        </a:rPr>
                        <a:t>0.30</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800" b="0" i="0" u="none" strike="noStrike" dirty="0">
                          <a:solidFill>
                            <a:srgbClr val="000000"/>
                          </a:solidFill>
                          <a:latin typeface="Times New Roman"/>
                        </a:rPr>
                        <a:t>bajo</a:t>
                      </a:r>
                    </a:p>
                  </a:txBody>
                  <a:tcPr marL="5469" marR="5469" marT="54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800" b="0" i="0" u="none" strike="noStrike" dirty="0">
                          <a:solidFill>
                            <a:srgbClr val="000000"/>
                          </a:solidFill>
                          <a:latin typeface="Times New Roman"/>
                        </a:rPr>
                        <a:t>16.20</a:t>
                      </a:r>
                    </a:p>
                  </a:txBody>
                  <a:tcPr marL="5469" marR="5469" marT="54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800" b="0" i="0" u="none" strike="noStrike" dirty="0">
                          <a:solidFill>
                            <a:srgbClr val="000000"/>
                          </a:solidFill>
                          <a:latin typeface="Times New Roman"/>
                        </a:rPr>
                        <a:t>medio</a:t>
                      </a:r>
                    </a:p>
                  </a:txBody>
                  <a:tcPr marL="5469" marR="5469" marT="54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6312">
                <a:tc>
                  <a:txBody>
                    <a:bodyPr/>
                    <a:lstStyle/>
                    <a:p>
                      <a:pPr algn="ctr" fontAlgn="ctr"/>
                      <a:r>
                        <a:rPr lang="es-PE" sz="800" b="1" i="0" u="none" strike="noStrike">
                          <a:solidFill>
                            <a:srgbClr val="000000"/>
                          </a:solidFill>
                          <a:latin typeface="Arial"/>
                        </a:rPr>
                        <a:t>Alto CN</a:t>
                      </a: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l" fontAlgn="b"/>
                      <a:r>
                        <a:rPr lang="es-PE" sz="800" b="0" i="0" u="none" strike="noStrike" dirty="0" err="1">
                          <a:solidFill>
                            <a:srgbClr val="000000"/>
                          </a:solidFill>
                          <a:latin typeface="Arial"/>
                        </a:rPr>
                        <a:t>Sotopampa</a:t>
                      </a:r>
                      <a:endParaRPr lang="es-PE" sz="800" b="0" i="0" u="none" strike="noStrike" dirty="0">
                        <a:solidFill>
                          <a:srgbClr val="000000"/>
                        </a:solidFill>
                        <a:latin typeface="Arial"/>
                      </a:endParaRP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l" fontAlgn="b"/>
                      <a:r>
                        <a:rPr lang="es-PE" sz="800" b="0" i="0" u="none" strike="noStrike" dirty="0" err="1">
                          <a:solidFill>
                            <a:srgbClr val="000000"/>
                          </a:solidFill>
                          <a:latin typeface="Arial"/>
                        </a:rPr>
                        <a:t>Chachascullo</a:t>
                      </a:r>
                      <a:endParaRPr lang="es-PE" sz="800" b="0" i="0" u="none" strike="noStrike" dirty="0">
                        <a:solidFill>
                          <a:srgbClr val="000000"/>
                        </a:solidFill>
                        <a:latin typeface="Arial"/>
                      </a:endParaRP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s-PE" sz="800" b="0" i="0" u="none" strike="noStrike" dirty="0">
                          <a:solidFill>
                            <a:srgbClr val="000000"/>
                          </a:solidFill>
                          <a:latin typeface="Arial"/>
                        </a:rPr>
                        <a:t>703426</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rtl="0" fontAlgn="b"/>
                      <a:r>
                        <a:rPr lang="es-PE" sz="800" b="0" i="0" u="none" strike="noStrike" dirty="0" err="1">
                          <a:solidFill>
                            <a:srgbClr val="000000"/>
                          </a:solidFill>
                          <a:latin typeface="Times New Roman"/>
                        </a:rPr>
                        <a:t>Wakapa</a:t>
                      </a:r>
                      <a:r>
                        <a:rPr lang="es-PE" sz="800" b="0" i="0" u="none" strike="noStrike" dirty="0">
                          <a:solidFill>
                            <a:srgbClr val="000000"/>
                          </a:solidFill>
                          <a:latin typeface="Times New Roman"/>
                        </a:rPr>
                        <a:t> </a:t>
                      </a:r>
                      <a:r>
                        <a:rPr lang="es-PE" sz="800" b="0" i="0" u="none" strike="noStrike" dirty="0" err="1">
                          <a:solidFill>
                            <a:srgbClr val="000000"/>
                          </a:solidFill>
                          <a:latin typeface="Times New Roman"/>
                        </a:rPr>
                        <a:t>Ñawin</a:t>
                      </a:r>
                      <a:endParaRPr lang="es-PE" sz="800" b="0" i="0" u="none" strike="noStrike" dirty="0">
                        <a:solidFill>
                          <a:srgbClr val="000000"/>
                        </a:solidFill>
                        <a:latin typeface="Times New Roman"/>
                      </a:endParaRP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PE" sz="800" b="0" i="0" u="none" strike="noStrike">
                          <a:solidFill>
                            <a:srgbClr val="000000"/>
                          </a:solidFill>
                          <a:latin typeface="Times New Roman"/>
                        </a:rPr>
                        <a:t>23.3</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800" b="0" i="0" u="none" strike="noStrike">
                          <a:solidFill>
                            <a:srgbClr val="000000"/>
                          </a:solidFill>
                          <a:latin typeface="Times New Roman"/>
                        </a:rPr>
                        <a:t>0.40</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800" b="0" i="0" u="none" strike="noStrike">
                          <a:solidFill>
                            <a:srgbClr val="000000"/>
                          </a:solidFill>
                          <a:latin typeface="Times New Roman"/>
                        </a:rPr>
                        <a:t>medio </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800" b="0" i="0" u="none" strike="noStrike" dirty="0">
                          <a:solidFill>
                            <a:srgbClr val="000000"/>
                          </a:solidFill>
                          <a:latin typeface="Times New Roman"/>
                        </a:rPr>
                        <a:t>0.3</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800" b="0" i="0" u="none" strike="noStrike" dirty="0">
                          <a:solidFill>
                            <a:srgbClr val="000000"/>
                          </a:solidFill>
                          <a:latin typeface="Times New Roman"/>
                        </a:rPr>
                        <a:t>medio </a:t>
                      </a:r>
                    </a:p>
                  </a:txBody>
                  <a:tcPr marL="5469" marR="5469" marT="54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800" b="0" i="0" u="none" strike="noStrike" dirty="0">
                          <a:solidFill>
                            <a:srgbClr val="000000"/>
                          </a:solidFill>
                          <a:latin typeface="Times New Roman"/>
                        </a:rPr>
                        <a:t>18.60</a:t>
                      </a:r>
                    </a:p>
                  </a:txBody>
                  <a:tcPr marL="5469" marR="5469" marT="54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800" b="0" i="0" u="none" strike="noStrike" dirty="0" smtClean="0">
                          <a:solidFill>
                            <a:srgbClr val="000000"/>
                          </a:solidFill>
                          <a:latin typeface="Times New Roman"/>
                        </a:rPr>
                        <a:t>Medio</a:t>
                      </a:r>
                      <a:r>
                        <a:rPr lang="es-PE" sz="800" b="0" i="0" u="none" strike="noStrike" baseline="0" dirty="0" smtClean="0">
                          <a:solidFill>
                            <a:srgbClr val="000000"/>
                          </a:solidFill>
                          <a:latin typeface="Times New Roman"/>
                        </a:rPr>
                        <a:t> </a:t>
                      </a:r>
                      <a:endParaRPr lang="es-PE" sz="800" b="0" i="0" u="none" strike="noStrike" dirty="0">
                        <a:solidFill>
                          <a:srgbClr val="000000"/>
                        </a:solidFill>
                        <a:latin typeface="Times New Roman"/>
                      </a:endParaRPr>
                    </a:p>
                  </a:txBody>
                  <a:tcPr marL="5469" marR="5469" marT="54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499">
                <a:tc>
                  <a:txBody>
                    <a:bodyPr/>
                    <a:lstStyle/>
                    <a:p>
                      <a:pPr algn="ctr" fontAlgn="ctr"/>
                      <a:r>
                        <a:rPr lang="es-PE" sz="800" b="1" i="0" u="none" strike="noStrike">
                          <a:solidFill>
                            <a:srgbClr val="000000"/>
                          </a:solidFill>
                          <a:latin typeface="Arial"/>
                        </a:rPr>
                        <a:t>Alto CN</a:t>
                      </a: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l" fontAlgn="b"/>
                      <a:r>
                        <a:rPr lang="es-PE" sz="800" b="0" i="0" u="none" strike="noStrike">
                          <a:solidFill>
                            <a:srgbClr val="000000"/>
                          </a:solidFill>
                          <a:latin typeface="Arial"/>
                        </a:rPr>
                        <a:t>Sotopampa</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l" fontAlgn="b"/>
                      <a:r>
                        <a:rPr lang="es-PE" sz="800" b="0" i="0" u="none" strike="noStrike">
                          <a:solidFill>
                            <a:srgbClr val="000000"/>
                          </a:solidFill>
                          <a:latin typeface="Arial"/>
                        </a:rPr>
                        <a:t>Chachascullo</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s-PE" sz="800" b="0" i="0" u="none" strike="noStrike" dirty="0">
                          <a:solidFill>
                            <a:srgbClr val="000000"/>
                          </a:solidFill>
                          <a:latin typeface="Arial"/>
                        </a:rPr>
                        <a:t>703488</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rtl="0" fontAlgn="b"/>
                      <a:r>
                        <a:rPr lang="es-PE" sz="800" b="0" i="0" u="none" strike="noStrike" dirty="0" err="1">
                          <a:solidFill>
                            <a:srgbClr val="000000"/>
                          </a:solidFill>
                          <a:latin typeface="Times New Roman"/>
                        </a:rPr>
                        <a:t>Challina</a:t>
                      </a:r>
                      <a:endParaRPr lang="es-PE" sz="800" b="0" i="0" u="none" strike="noStrike" dirty="0">
                        <a:solidFill>
                          <a:srgbClr val="000000"/>
                        </a:solidFill>
                        <a:latin typeface="Times New Roman"/>
                      </a:endParaRP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PE" sz="800" b="0" i="0" u="none" strike="noStrike" dirty="0">
                          <a:solidFill>
                            <a:srgbClr val="000000"/>
                          </a:solidFill>
                          <a:latin typeface="Times New Roman"/>
                        </a:rPr>
                        <a:t>23.5</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800" b="0" i="0" u="none" strike="noStrike">
                          <a:solidFill>
                            <a:srgbClr val="000000"/>
                          </a:solidFill>
                          <a:latin typeface="Times New Roman"/>
                        </a:rPr>
                        <a:t>0.44</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800" b="0" i="0" u="none" strike="noStrike">
                          <a:solidFill>
                            <a:srgbClr val="000000"/>
                          </a:solidFill>
                          <a:latin typeface="Times New Roman"/>
                        </a:rPr>
                        <a:t>Medio</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800" b="0" i="0" u="none" strike="noStrike">
                          <a:solidFill>
                            <a:srgbClr val="000000"/>
                          </a:solidFill>
                          <a:latin typeface="Times New Roman"/>
                        </a:rPr>
                        <a:t>0.42</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800" b="0" i="0" u="none" strike="noStrike">
                          <a:solidFill>
                            <a:srgbClr val="000000"/>
                          </a:solidFill>
                          <a:latin typeface="Times New Roman"/>
                        </a:rPr>
                        <a:t>Medo</a:t>
                      </a:r>
                    </a:p>
                  </a:txBody>
                  <a:tcPr marL="5469" marR="5469" marT="54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800" b="0" i="0" u="none" strike="noStrike" dirty="0">
                          <a:solidFill>
                            <a:srgbClr val="000000"/>
                          </a:solidFill>
                          <a:latin typeface="Times New Roman"/>
                        </a:rPr>
                        <a:t>10.70</a:t>
                      </a:r>
                    </a:p>
                  </a:txBody>
                  <a:tcPr marL="5469" marR="5469" marT="54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800" b="0" i="0" u="none" strike="noStrike">
                          <a:solidFill>
                            <a:srgbClr val="000000"/>
                          </a:solidFill>
                          <a:latin typeface="Times New Roman"/>
                        </a:rPr>
                        <a:t>bajo</a:t>
                      </a:r>
                    </a:p>
                  </a:txBody>
                  <a:tcPr marL="5469" marR="5469" marT="54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2499">
                <a:tc>
                  <a:txBody>
                    <a:bodyPr/>
                    <a:lstStyle/>
                    <a:p>
                      <a:pPr algn="ctr" fontAlgn="ctr"/>
                      <a:r>
                        <a:rPr lang="es-PE" sz="800" b="1" i="0" u="none" strike="noStrike">
                          <a:solidFill>
                            <a:srgbClr val="000000"/>
                          </a:solidFill>
                          <a:latin typeface="Arial"/>
                        </a:rPr>
                        <a:t>Alto CN</a:t>
                      </a: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l" fontAlgn="b"/>
                      <a:r>
                        <a:rPr lang="es-PE" sz="800" b="0" i="0" u="none" strike="noStrike">
                          <a:solidFill>
                            <a:srgbClr val="000000"/>
                          </a:solidFill>
                          <a:latin typeface="Arial"/>
                        </a:rPr>
                        <a:t>Sotopampa</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l" fontAlgn="b"/>
                      <a:r>
                        <a:rPr lang="es-PE" sz="800" b="0" i="0" u="none" strike="noStrike">
                          <a:solidFill>
                            <a:srgbClr val="000000"/>
                          </a:solidFill>
                          <a:latin typeface="Arial"/>
                        </a:rPr>
                        <a:t>Chachascullo</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s-PE" sz="800" b="0" i="0" u="none" strike="noStrike">
                          <a:solidFill>
                            <a:srgbClr val="000000"/>
                          </a:solidFill>
                          <a:latin typeface="Calibri"/>
                        </a:rPr>
                        <a:t>703625</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rtl="0" fontAlgn="b"/>
                      <a:r>
                        <a:rPr lang="es-PE" sz="800" b="0" i="0" u="none" strike="noStrike" dirty="0" err="1">
                          <a:solidFill>
                            <a:srgbClr val="000000"/>
                          </a:solidFill>
                          <a:latin typeface="Times New Roman"/>
                        </a:rPr>
                        <a:t>Amayllo</a:t>
                      </a:r>
                      <a:endParaRPr lang="es-PE" sz="800" b="0" i="0" u="none" strike="noStrike" dirty="0">
                        <a:solidFill>
                          <a:srgbClr val="000000"/>
                        </a:solidFill>
                        <a:latin typeface="Times New Roman"/>
                      </a:endParaRP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PE" sz="800" b="0" i="0" u="none" strike="noStrike" dirty="0">
                          <a:solidFill>
                            <a:srgbClr val="000000"/>
                          </a:solidFill>
                          <a:latin typeface="Times New Roman"/>
                        </a:rPr>
                        <a:t>23.7</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800" b="0" i="0" u="none" strike="noStrike" dirty="0">
                          <a:solidFill>
                            <a:srgbClr val="000000"/>
                          </a:solidFill>
                          <a:latin typeface="Times New Roman"/>
                        </a:rPr>
                        <a:t>.</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es-PE" sz="800" b="0" i="0" u="none" strike="noStrike" dirty="0">
                          <a:solidFill>
                            <a:srgbClr val="000000"/>
                          </a:solidFill>
                          <a:latin typeface="Times New Roman"/>
                        </a:rPr>
                        <a:t>.</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es-PE" sz="800" b="0" i="0" u="none" strike="noStrike" dirty="0">
                          <a:solidFill>
                            <a:srgbClr val="000000"/>
                          </a:solidFill>
                          <a:latin typeface="Times New Roman"/>
                        </a:rPr>
                        <a:t> </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es-PE" sz="800" b="0" i="0" u="none" strike="noStrike">
                          <a:solidFill>
                            <a:srgbClr val="000000"/>
                          </a:solidFill>
                          <a:latin typeface="Times New Roman"/>
                        </a:rPr>
                        <a:t>.</a:t>
                      </a:r>
                    </a:p>
                  </a:txBody>
                  <a:tcPr marL="5469" marR="5469" marT="54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es-PE" sz="800" b="0" i="0" u="none" strike="noStrike" dirty="0">
                          <a:solidFill>
                            <a:srgbClr val="000000"/>
                          </a:solidFill>
                          <a:latin typeface="Times New Roman"/>
                        </a:rPr>
                        <a:t>9.40</a:t>
                      </a:r>
                    </a:p>
                  </a:txBody>
                  <a:tcPr marL="5469" marR="5469" marT="54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es-PE" sz="800" b="0" i="0" u="none" strike="noStrike" dirty="0">
                          <a:solidFill>
                            <a:srgbClr val="000000"/>
                          </a:solidFill>
                          <a:latin typeface="Times New Roman"/>
                        </a:rPr>
                        <a:t>bajo</a:t>
                      </a:r>
                    </a:p>
                  </a:txBody>
                  <a:tcPr marL="5469" marR="5469" marT="54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r>
              <a:tr h="0">
                <a:tc>
                  <a:txBody>
                    <a:bodyPr/>
                    <a:lstStyle/>
                    <a:p>
                      <a:pPr algn="ctr" fontAlgn="ctr"/>
                      <a:r>
                        <a:rPr lang="es-PE" sz="800" b="1" i="0" u="none" strike="noStrike" dirty="0">
                          <a:solidFill>
                            <a:srgbClr val="000000"/>
                          </a:solidFill>
                          <a:latin typeface="Arial"/>
                        </a:rPr>
                        <a:t>Alto CN</a:t>
                      </a:r>
                    </a:p>
                  </a:txBody>
                  <a:tcPr marL="5469" marR="5469" marT="54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l" fontAlgn="b"/>
                      <a:r>
                        <a:rPr lang="es-PE" sz="800" b="0" i="0" u="none" strike="noStrike">
                          <a:solidFill>
                            <a:srgbClr val="000000"/>
                          </a:solidFill>
                          <a:latin typeface="Arial"/>
                        </a:rPr>
                        <a:t>Sotopampa</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l" fontAlgn="b"/>
                      <a:r>
                        <a:rPr lang="es-PE" sz="800" b="0" i="0" u="none" strike="noStrike">
                          <a:solidFill>
                            <a:srgbClr val="000000"/>
                          </a:solidFill>
                          <a:latin typeface="Arial"/>
                        </a:rPr>
                        <a:t>Chachascullo</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b"/>
                      <a:r>
                        <a:rPr lang="es-PE" sz="800" b="0" i="0" u="none" strike="noStrike">
                          <a:solidFill>
                            <a:srgbClr val="000000"/>
                          </a:solidFill>
                          <a:latin typeface="Calibri"/>
                        </a:rPr>
                        <a:t>392740.4</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rtl="0" fontAlgn="b"/>
                      <a:r>
                        <a:rPr lang="es-PE" sz="800" b="0" i="0" u="none" strike="noStrike" dirty="0">
                          <a:solidFill>
                            <a:srgbClr val="000000"/>
                          </a:solidFill>
                          <a:latin typeface="Times New Roman"/>
                        </a:rPr>
                        <a:t>92.065</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PE" sz="800" b="0" i="0" u="none" strike="noStrike" dirty="0">
                          <a:solidFill>
                            <a:srgbClr val="000000"/>
                          </a:solidFill>
                          <a:latin typeface="Times New Roman"/>
                        </a:rPr>
                        <a:t>21.5</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800" b="0" i="0" u="none" strike="noStrike" dirty="0">
                          <a:solidFill>
                            <a:srgbClr val="000000"/>
                          </a:solidFill>
                          <a:latin typeface="Times New Roman"/>
                        </a:rPr>
                        <a:t>0.35</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800" b="0" i="0" u="none" strike="noStrike" dirty="0">
                          <a:solidFill>
                            <a:srgbClr val="000000"/>
                          </a:solidFill>
                          <a:latin typeface="Times New Roman"/>
                        </a:rPr>
                        <a:t>medio </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800" b="0" i="0" u="none" strike="noStrike" dirty="0">
                          <a:solidFill>
                            <a:srgbClr val="000000"/>
                          </a:solidFill>
                          <a:latin typeface="Times New Roman"/>
                        </a:rPr>
                        <a:t>0.6</a:t>
                      </a:r>
                    </a:p>
                  </a:txBody>
                  <a:tcPr marL="5469" marR="5469" marT="54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800" b="0" i="0" u="none" strike="noStrike" dirty="0">
                          <a:solidFill>
                            <a:srgbClr val="000000"/>
                          </a:solidFill>
                          <a:latin typeface="Times New Roman"/>
                        </a:rPr>
                        <a:t>alto</a:t>
                      </a:r>
                    </a:p>
                  </a:txBody>
                  <a:tcPr marL="5469" marR="5469" marT="54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s-PE" sz="800" b="0" i="0" u="none" strike="noStrike" dirty="0">
                          <a:solidFill>
                            <a:srgbClr val="000000"/>
                          </a:solidFill>
                          <a:latin typeface="Times New Roman"/>
                        </a:rPr>
                        <a:t>23.40</a:t>
                      </a:r>
                    </a:p>
                  </a:txBody>
                  <a:tcPr marL="5469" marR="5469" marT="54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800" b="0" i="0" u="none" strike="noStrike" dirty="0">
                          <a:solidFill>
                            <a:srgbClr val="000000"/>
                          </a:solidFill>
                          <a:latin typeface="Times New Roman"/>
                        </a:rPr>
                        <a:t>alto</a:t>
                      </a:r>
                    </a:p>
                  </a:txBody>
                  <a:tcPr marL="5469" marR="5469" marT="54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9" name="8 Imagen" descr="concurso 1de comidas Ccasapta,señoras divirtiendose.jpg"/>
          <p:cNvPicPr>
            <a:picLocks noChangeAspect="1"/>
          </p:cNvPicPr>
          <p:nvPr/>
        </p:nvPicPr>
        <p:blipFill>
          <a:blip r:embed="rId2" cstate="print"/>
          <a:stretch>
            <a:fillRect/>
          </a:stretch>
        </p:blipFill>
        <p:spPr>
          <a:xfrm>
            <a:off x="899592" y="3140968"/>
            <a:ext cx="6552728" cy="324036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sz="3600" dirty="0" smtClean="0"/>
              <a:t>Clones selectos y multiplicados en 3 barrios de </a:t>
            </a:r>
            <a:r>
              <a:rPr lang="es-PE" sz="3600" dirty="0" err="1" smtClean="0"/>
              <a:t>Ccasapata</a:t>
            </a:r>
            <a:r>
              <a:rPr lang="es-PE" sz="3600" dirty="0" smtClean="0"/>
              <a:t> </a:t>
            </a:r>
            <a:endParaRPr lang="es-PE" sz="3600" dirty="0"/>
          </a:p>
        </p:txBody>
      </p:sp>
      <p:graphicFrame>
        <p:nvGraphicFramePr>
          <p:cNvPr id="3" name="2 Tabla"/>
          <p:cNvGraphicFramePr>
            <a:graphicFrameLocks noGrp="1"/>
          </p:cNvGraphicFramePr>
          <p:nvPr/>
        </p:nvGraphicFramePr>
        <p:xfrm>
          <a:off x="1524000" y="1397000"/>
          <a:ext cx="6095997" cy="4358005"/>
        </p:xfrm>
        <a:graphic>
          <a:graphicData uri="http://schemas.openxmlformats.org/drawingml/2006/table">
            <a:tbl>
              <a:tblPr firstRow="1" bandRow="1">
                <a:tableStyleId>{5C22544A-7EE6-4342-B048-85BDC9FD1C3A}</a:tableStyleId>
              </a:tblPr>
              <a:tblGrid>
                <a:gridCol w="677333"/>
                <a:gridCol w="677333"/>
                <a:gridCol w="829238"/>
                <a:gridCol w="648072"/>
                <a:gridCol w="554689"/>
                <a:gridCol w="677333"/>
                <a:gridCol w="677333"/>
                <a:gridCol w="677333"/>
                <a:gridCol w="677333"/>
              </a:tblGrid>
              <a:tr h="370840">
                <a:tc>
                  <a:txBody>
                    <a:bodyPr/>
                    <a:lstStyle/>
                    <a:p>
                      <a:pPr algn="ctr" fontAlgn="ctr"/>
                      <a:r>
                        <a:rPr lang="es-PE" sz="1000" b="1" i="0" u="none" strike="noStrike" dirty="0">
                          <a:solidFill>
                            <a:schemeClr val="bg1"/>
                          </a:solidFill>
                          <a:latin typeface="Arial"/>
                        </a:rPr>
                        <a:t>N°</a:t>
                      </a:r>
                    </a:p>
                  </a:txBody>
                  <a:tcPr marL="9525" marR="9525" marT="9525" marB="0" anchor="ctr"/>
                </a:tc>
                <a:tc>
                  <a:txBody>
                    <a:bodyPr/>
                    <a:lstStyle/>
                    <a:p>
                      <a:pPr algn="l" fontAlgn="b"/>
                      <a:r>
                        <a:rPr lang="es-PE" sz="1000" b="1" i="0" u="none" strike="noStrike" dirty="0">
                          <a:solidFill>
                            <a:schemeClr val="bg1"/>
                          </a:solidFill>
                          <a:latin typeface="Arial"/>
                        </a:rPr>
                        <a:t>Localidad</a:t>
                      </a:r>
                    </a:p>
                  </a:txBody>
                  <a:tcPr marL="9525" marR="9525" marT="9525" marB="0" anchor="b"/>
                </a:tc>
                <a:tc>
                  <a:txBody>
                    <a:bodyPr/>
                    <a:lstStyle/>
                    <a:p>
                      <a:pPr algn="l" fontAlgn="b"/>
                      <a:r>
                        <a:rPr lang="es-PE" sz="1000" b="1" i="0" u="none" strike="noStrike" dirty="0">
                          <a:solidFill>
                            <a:schemeClr val="bg1"/>
                          </a:solidFill>
                          <a:latin typeface="Arial"/>
                        </a:rPr>
                        <a:t>Organización</a:t>
                      </a:r>
                    </a:p>
                  </a:txBody>
                  <a:tcPr marL="9525" marR="9525" marT="9525" marB="0" anchor="b"/>
                </a:tc>
                <a:tc>
                  <a:txBody>
                    <a:bodyPr/>
                    <a:lstStyle/>
                    <a:p>
                      <a:pPr algn="ctr" fontAlgn="ctr"/>
                      <a:r>
                        <a:rPr lang="es-PE" sz="1000" b="1" i="0" u="none" strike="noStrike" dirty="0" err="1">
                          <a:solidFill>
                            <a:schemeClr val="bg1"/>
                          </a:solidFill>
                          <a:latin typeface="Arial"/>
                        </a:rPr>
                        <a:t>Código_Clon</a:t>
                      </a:r>
                      <a:r>
                        <a:rPr lang="es-PE" sz="1000" b="1" i="0" u="none" strike="noStrike" dirty="0">
                          <a:solidFill>
                            <a:schemeClr val="bg1"/>
                          </a:solidFill>
                          <a:latin typeface="Arial"/>
                        </a:rPr>
                        <a:t> </a:t>
                      </a:r>
                    </a:p>
                  </a:txBody>
                  <a:tcPr marL="9525" marR="9525" marT="9525" marB="0" anchor="ctr"/>
                </a:tc>
                <a:tc>
                  <a:txBody>
                    <a:bodyPr/>
                    <a:lstStyle/>
                    <a:p>
                      <a:pPr algn="l" fontAlgn="b"/>
                      <a:r>
                        <a:rPr lang="es-PE" sz="1400" b="0" i="0" u="none" strike="noStrike" dirty="0" err="1">
                          <a:solidFill>
                            <a:schemeClr val="bg1"/>
                          </a:solidFill>
                          <a:latin typeface="Calibri"/>
                        </a:rPr>
                        <a:t>cod</a:t>
                      </a:r>
                      <a:r>
                        <a:rPr lang="es-PE" sz="1400" b="0" i="0" u="none" strike="noStrike" dirty="0">
                          <a:solidFill>
                            <a:schemeClr val="bg1"/>
                          </a:solidFill>
                          <a:latin typeface="Calibri"/>
                        </a:rPr>
                        <a:t> CIP </a:t>
                      </a:r>
                    </a:p>
                  </a:txBody>
                  <a:tcPr marL="9525" marR="9525" marT="9525" marB="0" anchor="b"/>
                </a:tc>
                <a:tc>
                  <a:txBody>
                    <a:bodyPr/>
                    <a:lstStyle/>
                    <a:p>
                      <a:pPr algn="l" fontAlgn="b"/>
                      <a:r>
                        <a:rPr lang="es-PE" sz="1400" b="0" i="0" u="none" strike="noStrike" dirty="0">
                          <a:solidFill>
                            <a:schemeClr val="bg1"/>
                          </a:solidFill>
                          <a:latin typeface="Calibri"/>
                        </a:rPr>
                        <a:t>materia seca(promedio)</a:t>
                      </a:r>
                    </a:p>
                  </a:txBody>
                  <a:tcPr marL="9525" marR="9525" marT="9525" marB="0" anchor="b"/>
                </a:tc>
                <a:tc>
                  <a:txBody>
                    <a:bodyPr/>
                    <a:lstStyle/>
                    <a:p>
                      <a:pPr algn="l" fontAlgn="b"/>
                      <a:r>
                        <a:rPr lang="es-PE" sz="1400" b="0" i="0" u="none" strike="noStrike" dirty="0">
                          <a:solidFill>
                            <a:schemeClr val="bg1"/>
                          </a:solidFill>
                          <a:latin typeface="Calibri"/>
                        </a:rPr>
                        <a:t>Fe (mg/100gPF)</a:t>
                      </a:r>
                    </a:p>
                  </a:txBody>
                  <a:tcPr marL="9525" marR="9525" marT="9525" marB="0" anchor="b"/>
                </a:tc>
                <a:tc>
                  <a:txBody>
                    <a:bodyPr/>
                    <a:lstStyle/>
                    <a:p>
                      <a:pPr algn="l" fontAlgn="b"/>
                      <a:r>
                        <a:rPr lang="es-PE" sz="1400" b="0" i="0" u="none" strike="noStrike" dirty="0">
                          <a:solidFill>
                            <a:schemeClr val="bg1"/>
                          </a:solidFill>
                          <a:latin typeface="Calibri"/>
                        </a:rPr>
                        <a:t>Zn (mg/100gPF)</a:t>
                      </a:r>
                    </a:p>
                  </a:txBody>
                  <a:tcPr marL="9525" marR="9525" marT="9525" marB="0" anchor="b"/>
                </a:tc>
                <a:tc>
                  <a:txBody>
                    <a:bodyPr/>
                    <a:lstStyle/>
                    <a:p>
                      <a:pPr algn="l" fontAlgn="b"/>
                      <a:r>
                        <a:rPr lang="es-PE" sz="1400" b="0" i="0" u="none" strike="noStrike" dirty="0">
                          <a:solidFill>
                            <a:schemeClr val="bg1"/>
                          </a:solidFill>
                          <a:latin typeface="Calibri"/>
                        </a:rPr>
                        <a:t>VITC (mg/100gPF)</a:t>
                      </a:r>
                    </a:p>
                  </a:txBody>
                  <a:tcPr marL="9525" marR="9525" marT="9525" marB="0" anchor="b"/>
                </a:tc>
              </a:tr>
              <a:tr h="370840">
                <a:tc>
                  <a:txBody>
                    <a:bodyPr/>
                    <a:lstStyle/>
                    <a:p>
                      <a:pPr algn="ctr" fontAlgn="ctr"/>
                      <a:r>
                        <a:rPr lang="es-PE" sz="1000" b="1" i="0" u="none" strike="noStrike">
                          <a:solidFill>
                            <a:srgbClr val="000000"/>
                          </a:solidFill>
                          <a:latin typeface="Arial"/>
                        </a:rPr>
                        <a:t>LB</a:t>
                      </a:r>
                    </a:p>
                  </a:txBody>
                  <a:tcPr marL="9525" marR="9525" marT="9525" marB="0" anchor="ctr"/>
                </a:tc>
                <a:tc>
                  <a:txBody>
                    <a:bodyPr/>
                    <a:lstStyle/>
                    <a:p>
                      <a:pPr algn="l" fontAlgn="b"/>
                      <a:r>
                        <a:rPr lang="es-PE" sz="1000" b="0" i="0" u="none" strike="noStrike">
                          <a:solidFill>
                            <a:srgbClr val="000000"/>
                          </a:solidFill>
                          <a:latin typeface="Arial"/>
                        </a:rPr>
                        <a:t>Ccasapata</a:t>
                      </a:r>
                    </a:p>
                  </a:txBody>
                  <a:tcPr marL="9525" marR="9525" marT="9525" marB="0" anchor="b"/>
                </a:tc>
                <a:tc>
                  <a:txBody>
                    <a:bodyPr/>
                    <a:lstStyle/>
                    <a:p>
                      <a:pPr algn="l" fontAlgn="b"/>
                      <a:r>
                        <a:rPr lang="es-PE" sz="1000" b="0" i="0" u="none" strike="noStrike">
                          <a:solidFill>
                            <a:srgbClr val="000000"/>
                          </a:solidFill>
                          <a:latin typeface="Arial"/>
                        </a:rPr>
                        <a:t>Llunchipampa</a:t>
                      </a:r>
                    </a:p>
                  </a:txBody>
                  <a:tcPr marL="9525" marR="9525" marT="9525" marB="0" anchor="b"/>
                </a:tc>
                <a:tc>
                  <a:txBody>
                    <a:bodyPr/>
                    <a:lstStyle/>
                    <a:p>
                      <a:pPr algn="l" fontAlgn="b"/>
                      <a:r>
                        <a:rPr lang="es-PE" sz="1000" b="0" i="0" u="none" strike="noStrike" dirty="0">
                          <a:solidFill>
                            <a:srgbClr val="000000"/>
                          </a:solidFill>
                          <a:latin typeface="Arial"/>
                        </a:rPr>
                        <a:t>B1C5.395443.109</a:t>
                      </a:r>
                    </a:p>
                  </a:txBody>
                  <a:tcPr marL="9525" marR="9525" marT="9525" marB="0" anchor="b"/>
                </a:tc>
                <a:tc>
                  <a:txBody>
                    <a:bodyPr/>
                    <a:lstStyle/>
                    <a:p>
                      <a:pPr algn="l" fontAlgn="b"/>
                      <a:r>
                        <a:rPr lang="es-PE" sz="1400" b="0" i="0" u="none" strike="noStrike">
                          <a:solidFill>
                            <a:srgbClr val="000000"/>
                          </a:solidFill>
                          <a:latin typeface="Calibri"/>
                        </a:rPr>
                        <a:t> </a:t>
                      </a:r>
                    </a:p>
                  </a:txBody>
                  <a:tcPr marL="9525" marR="9525" marT="9525" marB="0" anchor="b"/>
                </a:tc>
                <a:tc>
                  <a:txBody>
                    <a:bodyPr/>
                    <a:lstStyle/>
                    <a:p>
                      <a:pPr algn="l" fontAlgn="b"/>
                      <a:r>
                        <a:rPr lang="es-PE" sz="1400" b="0" i="0" u="none" strike="noStrike">
                          <a:solidFill>
                            <a:srgbClr val="000000"/>
                          </a:solidFill>
                          <a:latin typeface="Calibri"/>
                        </a:rPr>
                        <a:t> </a:t>
                      </a:r>
                    </a:p>
                  </a:txBody>
                  <a:tcPr marL="9525" marR="9525" marT="9525" marB="0" anchor="b"/>
                </a:tc>
                <a:tc>
                  <a:txBody>
                    <a:bodyPr/>
                    <a:lstStyle/>
                    <a:p>
                      <a:pPr algn="l" fontAlgn="b"/>
                      <a:r>
                        <a:rPr lang="es-PE" sz="1100" b="0" i="0" u="none" strike="noStrike">
                          <a:solidFill>
                            <a:srgbClr val="000000"/>
                          </a:solidFill>
                          <a:latin typeface="Calibri"/>
                        </a:rPr>
                        <a:t> </a:t>
                      </a:r>
                    </a:p>
                  </a:txBody>
                  <a:tcPr marL="9525" marR="9525" marT="9525" marB="0" anchor="b"/>
                </a:tc>
                <a:tc>
                  <a:txBody>
                    <a:bodyPr/>
                    <a:lstStyle/>
                    <a:p>
                      <a:pPr algn="l" fontAlgn="b"/>
                      <a:r>
                        <a:rPr lang="es-PE" sz="1400" b="0" i="0" u="none" strike="noStrike">
                          <a:solidFill>
                            <a:srgbClr val="000000"/>
                          </a:solidFill>
                          <a:latin typeface="Calibri"/>
                        </a:rPr>
                        <a:t> </a:t>
                      </a:r>
                    </a:p>
                  </a:txBody>
                  <a:tcPr marL="9525" marR="9525" marT="9525" marB="0" anchor="b"/>
                </a:tc>
                <a:tc>
                  <a:txBody>
                    <a:bodyPr/>
                    <a:lstStyle/>
                    <a:p>
                      <a:pPr algn="l" fontAlgn="b"/>
                      <a:r>
                        <a:rPr lang="es-PE" sz="1400" b="0" i="0" u="none" strike="noStrike">
                          <a:solidFill>
                            <a:srgbClr val="000000"/>
                          </a:solidFill>
                          <a:latin typeface="Calibri"/>
                        </a:rPr>
                        <a:t> </a:t>
                      </a:r>
                    </a:p>
                  </a:txBody>
                  <a:tcPr marL="9525" marR="9525" marT="9525" marB="0" anchor="b"/>
                </a:tc>
              </a:tr>
              <a:tr h="370840">
                <a:tc>
                  <a:txBody>
                    <a:bodyPr/>
                    <a:lstStyle/>
                    <a:p>
                      <a:pPr algn="ctr" fontAlgn="ctr"/>
                      <a:r>
                        <a:rPr lang="es-PE" sz="1000" b="1" i="0" u="none" strike="noStrike">
                          <a:solidFill>
                            <a:srgbClr val="000000"/>
                          </a:solidFill>
                          <a:latin typeface="Arial"/>
                        </a:rPr>
                        <a:t>Alto CN</a:t>
                      </a:r>
                    </a:p>
                  </a:txBody>
                  <a:tcPr marL="9525" marR="9525" marT="9525" marB="0" anchor="ctr"/>
                </a:tc>
                <a:tc>
                  <a:txBody>
                    <a:bodyPr/>
                    <a:lstStyle/>
                    <a:p>
                      <a:pPr algn="l" fontAlgn="b"/>
                      <a:r>
                        <a:rPr lang="es-PE" sz="1000" b="0" i="0" u="none" strike="noStrike">
                          <a:solidFill>
                            <a:srgbClr val="000000"/>
                          </a:solidFill>
                          <a:latin typeface="Arial"/>
                        </a:rPr>
                        <a:t>Ccasapata</a:t>
                      </a:r>
                    </a:p>
                  </a:txBody>
                  <a:tcPr marL="9525" marR="9525" marT="9525" marB="0" anchor="b"/>
                </a:tc>
                <a:tc>
                  <a:txBody>
                    <a:bodyPr/>
                    <a:lstStyle/>
                    <a:p>
                      <a:pPr algn="l" fontAlgn="b"/>
                      <a:r>
                        <a:rPr lang="es-PE" sz="1000" b="0" i="0" u="none" strike="noStrike">
                          <a:solidFill>
                            <a:srgbClr val="000000"/>
                          </a:solidFill>
                          <a:latin typeface="Arial"/>
                        </a:rPr>
                        <a:t>Llunchipampa</a:t>
                      </a:r>
                    </a:p>
                  </a:txBody>
                  <a:tcPr marL="9525" marR="9525" marT="9525" marB="0" anchor="b"/>
                </a:tc>
                <a:tc>
                  <a:txBody>
                    <a:bodyPr/>
                    <a:lstStyle/>
                    <a:p>
                      <a:pPr algn="r" fontAlgn="b"/>
                      <a:r>
                        <a:rPr lang="es-PE" sz="1100" b="0" i="0" u="none" strike="noStrike" dirty="0">
                          <a:solidFill>
                            <a:srgbClr val="000000"/>
                          </a:solidFill>
                          <a:latin typeface="Calibri"/>
                        </a:rPr>
                        <a:t>705495</a:t>
                      </a:r>
                    </a:p>
                  </a:txBody>
                  <a:tcPr marL="9525" marR="9525" marT="9525" marB="0" anchor="b"/>
                </a:tc>
                <a:tc>
                  <a:txBody>
                    <a:bodyPr/>
                    <a:lstStyle/>
                    <a:p>
                      <a:pPr algn="l" rtl="0" fontAlgn="b"/>
                      <a:r>
                        <a:rPr lang="es-PE" sz="1100" b="0" i="0" u="none" strike="noStrike">
                          <a:solidFill>
                            <a:srgbClr val="000000"/>
                          </a:solidFill>
                          <a:latin typeface="Times New Roman"/>
                        </a:rPr>
                        <a:t>Puca Cambru</a:t>
                      </a:r>
                    </a:p>
                  </a:txBody>
                  <a:tcPr marL="9525" marR="9525" marT="9525" marB="0" anchor="b"/>
                </a:tc>
                <a:tc>
                  <a:txBody>
                    <a:bodyPr/>
                    <a:lstStyle/>
                    <a:p>
                      <a:pPr algn="r" fontAlgn="b"/>
                      <a:r>
                        <a:rPr lang="es-PE" sz="1100" b="0" i="0" u="none" strike="noStrike">
                          <a:solidFill>
                            <a:srgbClr val="000000"/>
                          </a:solidFill>
                          <a:latin typeface="Times New Roman"/>
                        </a:rPr>
                        <a:t>28.1</a:t>
                      </a:r>
                    </a:p>
                  </a:txBody>
                  <a:tcPr marL="9525" marR="9525" marT="9525" marB="0" anchor="b"/>
                </a:tc>
                <a:tc>
                  <a:txBody>
                    <a:bodyPr/>
                    <a:lstStyle/>
                    <a:p>
                      <a:pPr algn="l" fontAlgn="b"/>
                      <a:r>
                        <a:rPr lang="es-PE" sz="1100" b="0" i="0" u="none" strike="noStrike" dirty="0" smtClean="0">
                          <a:solidFill>
                            <a:srgbClr val="000000"/>
                          </a:solidFill>
                          <a:latin typeface="Times New Roman"/>
                        </a:rPr>
                        <a:t>ALTO</a:t>
                      </a:r>
                      <a:endParaRPr lang="es-PE" sz="1100" b="0" i="0" u="none" strike="noStrike" dirty="0">
                        <a:solidFill>
                          <a:srgbClr val="000000"/>
                        </a:solidFill>
                        <a:latin typeface="Times New Roman"/>
                      </a:endParaRPr>
                    </a:p>
                  </a:txBody>
                  <a:tcPr marL="9525" marR="9525" marT="9525" marB="0" anchor="b"/>
                </a:tc>
                <a:tc>
                  <a:txBody>
                    <a:bodyPr/>
                    <a:lstStyle/>
                    <a:p>
                      <a:pPr algn="l" fontAlgn="b"/>
                      <a:r>
                        <a:rPr lang="es-PE" sz="1100" b="0" i="0" u="none" strike="noStrike">
                          <a:solidFill>
                            <a:srgbClr val="000000"/>
                          </a:solidFill>
                          <a:latin typeface="Times New Roman"/>
                        </a:rPr>
                        <a:t>bajo</a:t>
                      </a:r>
                    </a:p>
                  </a:txBody>
                  <a:tcPr marL="9525" marR="9525" marT="9525" marB="0" anchor="b"/>
                </a:tc>
                <a:tc>
                  <a:txBody>
                    <a:bodyPr/>
                    <a:lstStyle/>
                    <a:p>
                      <a:pPr algn="l" fontAlgn="b"/>
                      <a:r>
                        <a:rPr lang="es-PE" sz="1100" b="0" i="0" u="none" strike="noStrike">
                          <a:solidFill>
                            <a:srgbClr val="000000"/>
                          </a:solidFill>
                          <a:latin typeface="Times New Roman"/>
                        </a:rPr>
                        <a:t>Low</a:t>
                      </a:r>
                    </a:p>
                  </a:txBody>
                  <a:tcPr marL="9525" marR="9525" marT="9525" marB="0" anchor="b"/>
                </a:tc>
              </a:tr>
              <a:tr h="370840">
                <a:tc>
                  <a:txBody>
                    <a:bodyPr/>
                    <a:lstStyle/>
                    <a:p>
                      <a:pPr algn="ctr" fontAlgn="ctr"/>
                      <a:r>
                        <a:rPr lang="es-PE" sz="1000" b="1" i="0" u="none" strike="noStrike" dirty="0">
                          <a:solidFill>
                            <a:srgbClr val="000000"/>
                          </a:solidFill>
                          <a:latin typeface="Arial"/>
                        </a:rPr>
                        <a:t>Precoz</a:t>
                      </a:r>
                    </a:p>
                  </a:txBody>
                  <a:tcPr marL="9525" marR="9525" marT="9525" marB="0" anchor="ctr">
                    <a:solidFill>
                      <a:srgbClr val="FFFFFF"/>
                    </a:solidFill>
                  </a:tcPr>
                </a:tc>
                <a:tc>
                  <a:txBody>
                    <a:bodyPr/>
                    <a:lstStyle/>
                    <a:p>
                      <a:pPr algn="l" fontAlgn="b"/>
                      <a:r>
                        <a:rPr lang="es-PE" sz="1000" b="0" i="0" u="none" strike="noStrike" dirty="0" err="1">
                          <a:solidFill>
                            <a:srgbClr val="000000"/>
                          </a:solidFill>
                          <a:latin typeface="Arial"/>
                        </a:rPr>
                        <a:t>Ccasapata</a:t>
                      </a:r>
                      <a:endParaRPr lang="es-PE" sz="1000" b="0" i="0" u="none" strike="noStrike" dirty="0">
                        <a:solidFill>
                          <a:srgbClr val="000000"/>
                        </a:solidFill>
                        <a:latin typeface="Arial"/>
                      </a:endParaRPr>
                    </a:p>
                  </a:txBody>
                  <a:tcPr marL="9525" marR="9525" marT="9525" marB="0" anchor="b">
                    <a:solidFill>
                      <a:srgbClr val="FFFFFF"/>
                    </a:solidFill>
                  </a:tcPr>
                </a:tc>
                <a:tc>
                  <a:txBody>
                    <a:bodyPr/>
                    <a:lstStyle/>
                    <a:p>
                      <a:pPr algn="l" fontAlgn="b"/>
                      <a:r>
                        <a:rPr lang="es-PE" sz="1000" b="0" i="0" u="none" strike="noStrike" dirty="0" err="1">
                          <a:solidFill>
                            <a:srgbClr val="000000"/>
                          </a:solidFill>
                          <a:latin typeface="Arial"/>
                        </a:rPr>
                        <a:t>Llunchipampa</a:t>
                      </a:r>
                      <a:endParaRPr lang="es-PE" sz="1000" b="0" i="0" u="none" strike="noStrike" dirty="0">
                        <a:solidFill>
                          <a:srgbClr val="000000"/>
                        </a:solidFill>
                        <a:latin typeface="Arial"/>
                      </a:endParaRPr>
                    </a:p>
                  </a:txBody>
                  <a:tcPr marL="9525" marR="9525" marT="9525" marB="0" anchor="b">
                    <a:solidFill>
                      <a:srgbClr val="FFFFFF"/>
                    </a:solidFill>
                  </a:tcPr>
                </a:tc>
                <a:tc>
                  <a:txBody>
                    <a:bodyPr/>
                    <a:lstStyle/>
                    <a:p>
                      <a:pPr algn="r" fontAlgn="b"/>
                      <a:r>
                        <a:rPr lang="es-PE" sz="1100" b="0" i="0" u="none" strike="noStrike">
                          <a:solidFill>
                            <a:srgbClr val="000000"/>
                          </a:solidFill>
                          <a:latin typeface="Calibri"/>
                        </a:rPr>
                        <a:t>395434.1</a:t>
                      </a:r>
                    </a:p>
                  </a:txBody>
                  <a:tcPr marL="9525" marR="9525" marT="9525" marB="0" anchor="b">
                    <a:solidFill>
                      <a:srgbClr val="FFFFFF"/>
                    </a:solidFill>
                  </a:tcPr>
                </a:tc>
                <a:tc>
                  <a:txBody>
                    <a:bodyPr/>
                    <a:lstStyle/>
                    <a:p>
                      <a:pPr algn="l" rtl="0" fontAlgn="b"/>
                      <a:r>
                        <a:rPr lang="es-PE" sz="1100" b="0" i="0" u="none" strike="noStrike">
                          <a:solidFill>
                            <a:srgbClr val="000000"/>
                          </a:solidFill>
                          <a:latin typeface="Times New Roman"/>
                        </a:rPr>
                        <a:t>cip </a:t>
                      </a:r>
                    </a:p>
                  </a:txBody>
                  <a:tcPr marL="9525" marR="9525" marT="9525" marB="0" anchor="b">
                    <a:solidFill>
                      <a:srgbClr val="FFFFFF"/>
                    </a:solidFill>
                  </a:tcPr>
                </a:tc>
                <a:tc>
                  <a:txBody>
                    <a:bodyPr/>
                    <a:lstStyle/>
                    <a:p>
                      <a:pPr algn="r" fontAlgn="b"/>
                      <a:r>
                        <a:rPr lang="es-PE" sz="1000" b="0" i="0" u="none" strike="noStrike">
                          <a:solidFill>
                            <a:srgbClr val="000000"/>
                          </a:solidFill>
                          <a:latin typeface="Arial"/>
                        </a:rPr>
                        <a:t>23.59</a:t>
                      </a:r>
                    </a:p>
                  </a:txBody>
                  <a:tcPr marL="9525" marR="9525" marT="9525" marB="0" anchor="b">
                    <a:solidFill>
                      <a:srgbClr val="FFFFFF"/>
                    </a:solidFill>
                  </a:tcPr>
                </a:tc>
                <a:tc>
                  <a:txBody>
                    <a:bodyPr/>
                    <a:lstStyle/>
                    <a:p>
                      <a:pPr algn="ctr" fontAlgn="b"/>
                      <a:r>
                        <a:rPr lang="es-PE" sz="1000" b="0" i="0" u="none" strike="noStrike">
                          <a:solidFill>
                            <a:srgbClr val="000000"/>
                          </a:solidFill>
                          <a:latin typeface="Arial"/>
                        </a:rPr>
                        <a:t>.</a:t>
                      </a:r>
                    </a:p>
                  </a:txBody>
                  <a:tcPr marL="9525" marR="9525" marT="9525" marB="0" anchor="b">
                    <a:solidFill>
                      <a:srgbClr val="FFFFFF"/>
                    </a:solidFill>
                  </a:tcPr>
                </a:tc>
                <a:tc>
                  <a:txBody>
                    <a:bodyPr/>
                    <a:lstStyle/>
                    <a:p>
                      <a:pPr algn="ctr" fontAlgn="b"/>
                      <a:r>
                        <a:rPr lang="es-PE" sz="1000" b="0" i="0" u="none" strike="noStrike">
                          <a:solidFill>
                            <a:srgbClr val="000000"/>
                          </a:solidFill>
                          <a:latin typeface="Arial"/>
                        </a:rPr>
                        <a:t>.</a:t>
                      </a:r>
                    </a:p>
                  </a:txBody>
                  <a:tcPr marL="9525" marR="9525" marT="9525" marB="0" anchor="b">
                    <a:solidFill>
                      <a:srgbClr val="FFFFFF"/>
                    </a:solidFill>
                  </a:tcPr>
                </a:tc>
                <a:tc>
                  <a:txBody>
                    <a:bodyPr/>
                    <a:lstStyle/>
                    <a:p>
                      <a:pPr algn="l" fontAlgn="b"/>
                      <a:r>
                        <a:rPr lang="es-PE" sz="1000" b="0" i="0" u="none" strike="noStrike" dirty="0" smtClean="0">
                          <a:solidFill>
                            <a:srgbClr val="000000"/>
                          </a:solidFill>
                          <a:latin typeface="Arial"/>
                        </a:rPr>
                        <a:t>medio</a:t>
                      </a:r>
                      <a:endParaRPr lang="es-PE" sz="1000" b="0" i="0" u="none" strike="noStrike" dirty="0">
                        <a:solidFill>
                          <a:srgbClr val="000000"/>
                        </a:solidFill>
                        <a:latin typeface="Arial"/>
                      </a:endParaRPr>
                    </a:p>
                  </a:txBody>
                  <a:tcPr marL="9525" marR="9525" marT="9525" marB="0" anchor="b">
                    <a:solidFill>
                      <a:srgbClr val="FFFFFF"/>
                    </a:solidFill>
                  </a:tcPr>
                </a:tc>
              </a:tr>
              <a:tr h="370840">
                <a:tc>
                  <a:txBody>
                    <a:bodyPr/>
                    <a:lstStyle/>
                    <a:p>
                      <a:pPr algn="ctr" fontAlgn="ctr"/>
                      <a:r>
                        <a:rPr lang="es-PE" sz="1000" b="1" i="0" u="none" strike="noStrike">
                          <a:solidFill>
                            <a:srgbClr val="000000"/>
                          </a:solidFill>
                          <a:latin typeface="Arial"/>
                        </a:rPr>
                        <a:t>Precoz</a:t>
                      </a:r>
                    </a:p>
                  </a:txBody>
                  <a:tcPr marL="9525" marR="9525" marT="9525" marB="0" anchor="ctr">
                    <a:solidFill>
                      <a:srgbClr val="FFFFFF"/>
                    </a:solidFill>
                  </a:tcPr>
                </a:tc>
                <a:tc>
                  <a:txBody>
                    <a:bodyPr/>
                    <a:lstStyle/>
                    <a:p>
                      <a:pPr algn="l" fontAlgn="b"/>
                      <a:r>
                        <a:rPr lang="es-PE" sz="1000" b="0" i="0" u="none" strike="noStrike">
                          <a:solidFill>
                            <a:srgbClr val="000000"/>
                          </a:solidFill>
                          <a:latin typeface="Arial"/>
                        </a:rPr>
                        <a:t>Ccasapata</a:t>
                      </a:r>
                    </a:p>
                  </a:txBody>
                  <a:tcPr marL="9525" marR="9525" marT="9525" marB="0" anchor="b">
                    <a:solidFill>
                      <a:srgbClr val="FFFFFF"/>
                    </a:solidFill>
                  </a:tcPr>
                </a:tc>
                <a:tc>
                  <a:txBody>
                    <a:bodyPr/>
                    <a:lstStyle/>
                    <a:p>
                      <a:pPr algn="l" fontAlgn="b"/>
                      <a:r>
                        <a:rPr lang="es-PE" sz="1000" b="0" i="0" u="none" strike="noStrike" dirty="0" err="1">
                          <a:solidFill>
                            <a:srgbClr val="000000"/>
                          </a:solidFill>
                          <a:latin typeface="Arial"/>
                        </a:rPr>
                        <a:t>Llunchipampa</a:t>
                      </a:r>
                      <a:endParaRPr lang="es-PE" sz="1000" b="0" i="0" u="none" strike="noStrike" dirty="0">
                        <a:solidFill>
                          <a:srgbClr val="000000"/>
                        </a:solidFill>
                        <a:latin typeface="Arial"/>
                      </a:endParaRPr>
                    </a:p>
                  </a:txBody>
                  <a:tcPr marL="9525" marR="9525" marT="9525" marB="0" anchor="b">
                    <a:solidFill>
                      <a:srgbClr val="FFFFFF"/>
                    </a:solidFill>
                  </a:tcPr>
                </a:tc>
                <a:tc>
                  <a:txBody>
                    <a:bodyPr/>
                    <a:lstStyle/>
                    <a:p>
                      <a:pPr algn="r" fontAlgn="b"/>
                      <a:r>
                        <a:rPr lang="es-PE" sz="1100" b="0" i="0" u="none" strike="noStrike" dirty="0">
                          <a:solidFill>
                            <a:srgbClr val="000000"/>
                          </a:solidFill>
                          <a:latin typeface="Calibri"/>
                        </a:rPr>
                        <a:t>397069.5</a:t>
                      </a:r>
                    </a:p>
                  </a:txBody>
                  <a:tcPr marL="9525" marR="9525" marT="9525" marB="0" anchor="b">
                    <a:solidFill>
                      <a:srgbClr val="FFFFFF"/>
                    </a:solidFill>
                  </a:tcPr>
                </a:tc>
                <a:tc>
                  <a:txBody>
                    <a:bodyPr/>
                    <a:lstStyle/>
                    <a:p>
                      <a:pPr algn="l" rtl="0" fontAlgn="b"/>
                      <a:r>
                        <a:rPr lang="es-PE" sz="1100" b="0" i="0" u="none" strike="noStrike" dirty="0" err="1">
                          <a:solidFill>
                            <a:srgbClr val="000000"/>
                          </a:solidFill>
                          <a:latin typeface="Times New Roman"/>
                        </a:rPr>
                        <a:t>cip</a:t>
                      </a:r>
                      <a:r>
                        <a:rPr lang="es-PE" sz="1100" b="0" i="0" u="none" strike="noStrike" dirty="0">
                          <a:solidFill>
                            <a:srgbClr val="000000"/>
                          </a:solidFill>
                          <a:latin typeface="Times New Roman"/>
                        </a:rPr>
                        <a:t> </a:t>
                      </a:r>
                    </a:p>
                  </a:txBody>
                  <a:tcPr marL="9525" marR="9525" marT="9525" marB="0" anchor="b">
                    <a:solidFill>
                      <a:srgbClr val="FFFFFF"/>
                    </a:solidFill>
                  </a:tcPr>
                </a:tc>
                <a:tc>
                  <a:txBody>
                    <a:bodyPr/>
                    <a:lstStyle/>
                    <a:p>
                      <a:pPr algn="r" fontAlgn="b"/>
                      <a:r>
                        <a:rPr lang="es-PE" sz="1000" b="0" i="0" u="none" strike="noStrike" dirty="0">
                          <a:solidFill>
                            <a:srgbClr val="000000"/>
                          </a:solidFill>
                          <a:latin typeface="Arial"/>
                        </a:rPr>
                        <a:t>19.39</a:t>
                      </a:r>
                    </a:p>
                  </a:txBody>
                  <a:tcPr marL="9525" marR="9525" marT="9525" marB="0" anchor="b">
                    <a:solidFill>
                      <a:srgbClr val="FFFFFF"/>
                    </a:solidFill>
                  </a:tcPr>
                </a:tc>
                <a:tc>
                  <a:txBody>
                    <a:bodyPr/>
                    <a:lstStyle/>
                    <a:p>
                      <a:pPr algn="l" fontAlgn="b"/>
                      <a:r>
                        <a:rPr lang="es-PE" sz="1000" b="0" i="0" u="none" strike="noStrike" dirty="0">
                          <a:solidFill>
                            <a:srgbClr val="000000"/>
                          </a:solidFill>
                          <a:latin typeface="Arial"/>
                        </a:rPr>
                        <a:t>bajo</a:t>
                      </a:r>
                    </a:p>
                  </a:txBody>
                  <a:tcPr marL="9525" marR="9525" marT="9525" marB="0" anchor="b">
                    <a:solidFill>
                      <a:srgbClr val="FFFFFF"/>
                    </a:solidFill>
                  </a:tcPr>
                </a:tc>
                <a:tc>
                  <a:txBody>
                    <a:bodyPr/>
                    <a:lstStyle/>
                    <a:p>
                      <a:pPr algn="l" fontAlgn="b"/>
                      <a:r>
                        <a:rPr lang="es-PE" sz="1000" b="0" i="0" u="none" strike="noStrike" dirty="0">
                          <a:solidFill>
                            <a:srgbClr val="000000"/>
                          </a:solidFill>
                          <a:latin typeface="Arial"/>
                        </a:rPr>
                        <a:t>medio</a:t>
                      </a:r>
                    </a:p>
                  </a:txBody>
                  <a:tcPr marL="9525" marR="9525" marT="9525" marB="0" anchor="b">
                    <a:solidFill>
                      <a:srgbClr val="FFFFFF"/>
                    </a:solidFill>
                  </a:tcPr>
                </a:tc>
                <a:tc>
                  <a:txBody>
                    <a:bodyPr/>
                    <a:lstStyle/>
                    <a:p>
                      <a:pPr algn="l" fontAlgn="b"/>
                      <a:r>
                        <a:rPr lang="es-PE" sz="1000" b="0" i="0" u="none" strike="noStrike" dirty="0" smtClean="0">
                          <a:solidFill>
                            <a:srgbClr val="000000"/>
                          </a:solidFill>
                          <a:latin typeface="Arial"/>
                        </a:rPr>
                        <a:t>medio</a:t>
                      </a:r>
                      <a:endParaRPr lang="es-PE" sz="1000" b="0" i="0" u="none" strike="noStrike" dirty="0">
                        <a:solidFill>
                          <a:srgbClr val="000000"/>
                        </a:solidFill>
                        <a:latin typeface="Arial"/>
                      </a:endParaRPr>
                    </a:p>
                  </a:txBody>
                  <a:tcPr marL="9525" marR="9525" marT="9525" marB="0" anchor="b">
                    <a:solidFill>
                      <a:srgbClr val="FFFFFF"/>
                    </a:solidFill>
                  </a:tcPr>
                </a:tc>
              </a:tr>
              <a:tr h="370840">
                <a:tc>
                  <a:txBody>
                    <a:bodyPr/>
                    <a:lstStyle/>
                    <a:p>
                      <a:pPr algn="ctr" fontAlgn="ctr"/>
                      <a:r>
                        <a:rPr lang="es-PE" sz="1000" b="1" i="0" u="none" strike="noStrike" dirty="0">
                          <a:solidFill>
                            <a:srgbClr val="000000"/>
                          </a:solidFill>
                          <a:latin typeface="Arial"/>
                        </a:rPr>
                        <a:t>LB</a:t>
                      </a:r>
                    </a:p>
                  </a:txBody>
                  <a:tcPr marL="9525" marR="9525" marT="9525" marB="0" anchor="ctr">
                    <a:solidFill>
                      <a:schemeClr val="accent1">
                        <a:lumMod val="20000"/>
                        <a:lumOff val="80000"/>
                      </a:schemeClr>
                    </a:solidFill>
                  </a:tcPr>
                </a:tc>
                <a:tc>
                  <a:txBody>
                    <a:bodyPr/>
                    <a:lstStyle/>
                    <a:p>
                      <a:pPr algn="l" fontAlgn="b"/>
                      <a:r>
                        <a:rPr lang="es-PE" sz="1000" b="0" i="0" u="none" strike="noStrike" dirty="0" err="1">
                          <a:solidFill>
                            <a:srgbClr val="000000"/>
                          </a:solidFill>
                          <a:latin typeface="Arial"/>
                        </a:rPr>
                        <a:t>Ccasapata</a:t>
                      </a:r>
                      <a:endParaRPr lang="es-PE" sz="1000" b="0" i="0" u="none" strike="noStrike" dirty="0">
                        <a:solidFill>
                          <a:srgbClr val="000000"/>
                        </a:solidFill>
                        <a:latin typeface="Arial"/>
                      </a:endParaRPr>
                    </a:p>
                  </a:txBody>
                  <a:tcPr marL="9525" marR="9525" marT="9525" marB="0" anchor="b">
                    <a:solidFill>
                      <a:schemeClr val="accent1">
                        <a:lumMod val="20000"/>
                        <a:lumOff val="80000"/>
                      </a:schemeClr>
                    </a:solidFill>
                  </a:tcPr>
                </a:tc>
                <a:tc>
                  <a:txBody>
                    <a:bodyPr/>
                    <a:lstStyle/>
                    <a:p>
                      <a:pPr algn="l" fontAlgn="b"/>
                      <a:r>
                        <a:rPr lang="es-PE" sz="1050" b="0" i="0" u="none" strike="noStrike" dirty="0">
                          <a:solidFill>
                            <a:srgbClr val="000000"/>
                          </a:solidFill>
                          <a:latin typeface="Arial"/>
                        </a:rPr>
                        <a:t>Centro</a:t>
                      </a:r>
                    </a:p>
                  </a:txBody>
                  <a:tcPr marL="9525" marR="9525" marT="9525" marB="0" anchor="b">
                    <a:solidFill>
                      <a:schemeClr val="accent1">
                        <a:lumMod val="20000"/>
                        <a:lumOff val="80000"/>
                      </a:schemeClr>
                    </a:solidFill>
                  </a:tcPr>
                </a:tc>
                <a:tc>
                  <a:txBody>
                    <a:bodyPr/>
                    <a:lstStyle/>
                    <a:p>
                      <a:pPr algn="l" fontAlgn="b"/>
                      <a:r>
                        <a:rPr lang="es-PE" sz="1000" b="0" i="0" u="none" strike="noStrike" dirty="0">
                          <a:solidFill>
                            <a:srgbClr val="000000"/>
                          </a:solidFill>
                          <a:latin typeface="Arial"/>
                        </a:rPr>
                        <a:t>B1C5.399092.116</a:t>
                      </a:r>
                    </a:p>
                  </a:txBody>
                  <a:tcPr marL="9525" marR="9525" marT="9525" marB="0" anchor="b">
                    <a:solidFill>
                      <a:schemeClr val="accent1">
                        <a:lumMod val="20000"/>
                        <a:lumOff val="80000"/>
                      </a:schemeClr>
                    </a:solidFill>
                  </a:tcPr>
                </a:tc>
                <a:tc>
                  <a:txBody>
                    <a:bodyPr/>
                    <a:lstStyle/>
                    <a:p>
                      <a:pPr algn="l" rtl="0" fontAlgn="b"/>
                      <a:r>
                        <a:rPr lang="es-PE" sz="1100" b="0" i="0" u="none" strike="noStrike" dirty="0">
                          <a:solidFill>
                            <a:srgbClr val="000000"/>
                          </a:solidFill>
                          <a:latin typeface="Times New Roman"/>
                        </a:rPr>
                        <a:t>B1C5:399092-116</a:t>
                      </a:r>
                    </a:p>
                  </a:txBody>
                  <a:tcPr marL="9525" marR="9525" marT="9525" marB="0" anchor="b">
                    <a:solidFill>
                      <a:schemeClr val="accent1">
                        <a:lumMod val="20000"/>
                        <a:lumOff val="80000"/>
                      </a:schemeClr>
                    </a:solidFill>
                  </a:tcPr>
                </a:tc>
                <a:tc>
                  <a:txBody>
                    <a:bodyPr/>
                    <a:lstStyle/>
                    <a:p>
                      <a:pPr algn="r" fontAlgn="b"/>
                      <a:r>
                        <a:rPr lang="es-PE" sz="1100" b="0" i="0" u="none" strike="noStrike" dirty="0">
                          <a:solidFill>
                            <a:srgbClr val="000000"/>
                          </a:solidFill>
                          <a:latin typeface="Calibri"/>
                        </a:rPr>
                        <a:t>19.90</a:t>
                      </a:r>
                    </a:p>
                  </a:txBody>
                  <a:tcPr marL="9525" marR="9525" marT="9525" marB="0" anchor="b">
                    <a:solidFill>
                      <a:schemeClr val="accent1">
                        <a:lumMod val="20000"/>
                        <a:lumOff val="80000"/>
                      </a:schemeClr>
                    </a:solidFill>
                  </a:tcPr>
                </a:tc>
                <a:tc>
                  <a:txBody>
                    <a:bodyPr/>
                    <a:lstStyle/>
                    <a:p>
                      <a:pPr algn="l" fontAlgn="b"/>
                      <a:r>
                        <a:rPr lang="es-PE" sz="1100" b="0" i="0" u="none" strike="noStrike" dirty="0">
                          <a:solidFill>
                            <a:srgbClr val="000000"/>
                          </a:solidFill>
                          <a:latin typeface="Calibri"/>
                        </a:rPr>
                        <a:t>Medio</a:t>
                      </a:r>
                    </a:p>
                  </a:txBody>
                  <a:tcPr marL="9525" marR="9525" marT="9525" marB="0" anchor="b">
                    <a:solidFill>
                      <a:schemeClr val="accent1">
                        <a:lumMod val="20000"/>
                        <a:lumOff val="80000"/>
                      </a:schemeClr>
                    </a:solidFill>
                  </a:tcPr>
                </a:tc>
                <a:tc>
                  <a:txBody>
                    <a:bodyPr/>
                    <a:lstStyle/>
                    <a:p>
                      <a:pPr algn="l" fontAlgn="b"/>
                      <a:r>
                        <a:rPr lang="es-PE" sz="1400" b="0" i="0" u="none" strike="noStrike" dirty="0">
                          <a:solidFill>
                            <a:srgbClr val="000000"/>
                          </a:solidFill>
                          <a:latin typeface="Calibri"/>
                        </a:rPr>
                        <a:t>bajo</a:t>
                      </a:r>
                    </a:p>
                  </a:txBody>
                  <a:tcPr marL="9525" marR="9525" marT="9525" marB="0" anchor="b">
                    <a:solidFill>
                      <a:schemeClr val="accent1">
                        <a:lumMod val="20000"/>
                        <a:lumOff val="80000"/>
                      </a:schemeClr>
                    </a:solidFill>
                  </a:tcPr>
                </a:tc>
                <a:tc>
                  <a:txBody>
                    <a:bodyPr/>
                    <a:lstStyle/>
                    <a:p>
                      <a:pPr algn="l" fontAlgn="b"/>
                      <a:r>
                        <a:rPr lang="es-PE" sz="1100" b="0" i="0" u="none" strike="noStrike">
                          <a:solidFill>
                            <a:srgbClr val="000000"/>
                          </a:solidFill>
                          <a:latin typeface="Calibri"/>
                        </a:rPr>
                        <a:t>bajo</a:t>
                      </a:r>
                    </a:p>
                  </a:txBody>
                  <a:tcPr marL="9525" marR="9525" marT="9525" marB="0" anchor="b">
                    <a:solidFill>
                      <a:schemeClr val="accent1">
                        <a:lumMod val="20000"/>
                        <a:lumOff val="80000"/>
                      </a:schemeClr>
                    </a:solidFill>
                  </a:tcPr>
                </a:tc>
              </a:tr>
              <a:tr h="370840">
                <a:tc>
                  <a:txBody>
                    <a:bodyPr/>
                    <a:lstStyle/>
                    <a:p>
                      <a:pPr algn="ctr" fontAlgn="ctr"/>
                      <a:r>
                        <a:rPr lang="es-PE" sz="1000" b="1" i="0" u="none" strike="noStrike">
                          <a:solidFill>
                            <a:srgbClr val="000000"/>
                          </a:solidFill>
                          <a:latin typeface="Arial"/>
                        </a:rPr>
                        <a:t>LB</a:t>
                      </a:r>
                    </a:p>
                  </a:txBody>
                  <a:tcPr marL="9525" marR="9525" marT="9525" marB="0" anchor="ctr">
                    <a:solidFill>
                      <a:schemeClr val="accent1">
                        <a:lumMod val="20000"/>
                        <a:lumOff val="80000"/>
                      </a:schemeClr>
                    </a:solidFill>
                  </a:tcPr>
                </a:tc>
                <a:tc>
                  <a:txBody>
                    <a:bodyPr/>
                    <a:lstStyle/>
                    <a:p>
                      <a:pPr algn="l" fontAlgn="b"/>
                      <a:r>
                        <a:rPr lang="es-PE" sz="1000" b="0" i="0" u="none" strike="noStrike">
                          <a:solidFill>
                            <a:srgbClr val="000000"/>
                          </a:solidFill>
                          <a:latin typeface="Arial"/>
                        </a:rPr>
                        <a:t>Ccasapata</a:t>
                      </a:r>
                    </a:p>
                  </a:txBody>
                  <a:tcPr marL="9525" marR="9525" marT="9525" marB="0" anchor="b">
                    <a:solidFill>
                      <a:schemeClr val="accent1">
                        <a:lumMod val="20000"/>
                        <a:lumOff val="80000"/>
                      </a:schemeClr>
                    </a:solidFill>
                  </a:tcPr>
                </a:tc>
                <a:tc>
                  <a:txBody>
                    <a:bodyPr/>
                    <a:lstStyle/>
                    <a:p>
                      <a:pPr algn="l" fontAlgn="b"/>
                      <a:r>
                        <a:rPr lang="es-PE" sz="1050" b="0" i="0" u="none" strike="noStrike" dirty="0">
                          <a:solidFill>
                            <a:srgbClr val="000000"/>
                          </a:solidFill>
                          <a:latin typeface="Arial"/>
                        </a:rPr>
                        <a:t>Centro</a:t>
                      </a:r>
                    </a:p>
                  </a:txBody>
                  <a:tcPr marL="9525" marR="9525" marT="9525" marB="0" anchor="b">
                    <a:solidFill>
                      <a:schemeClr val="accent1">
                        <a:lumMod val="20000"/>
                        <a:lumOff val="80000"/>
                      </a:schemeClr>
                    </a:solidFill>
                  </a:tcPr>
                </a:tc>
                <a:tc>
                  <a:txBody>
                    <a:bodyPr/>
                    <a:lstStyle/>
                    <a:p>
                      <a:pPr algn="r" fontAlgn="b"/>
                      <a:r>
                        <a:rPr lang="es-PE" sz="1000" b="0" i="0" u="none" strike="noStrike">
                          <a:solidFill>
                            <a:srgbClr val="000000"/>
                          </a:solidFill>
                          <a:latin typeface="Arial"/>
                        </a:rPr>
                        <a:t>394908.13</a:t>
                      </a:r>
                    </a:p>
                  </a:txBody>
                  <a:tcPr marL="9525" marR="9525" marT="9525" marB="0" anchor="b">
                    <a:solidFill>
                      <a:schemeClr val="accent1">
                        <a:lumMod val="20000"/>
                        <a:lumOff val="80000"/>
                      </a:schemeClr>
                    </a:solidFill>
                  </a:tcPr>
                </a:tc>
                <a:tc>
                  <a:txBody>
                    <a:bodyPr/>
                    <a:lstStyle/>
                    <a:p>
                      <a:pPr algn="l" rtl="0" fontAlgn="b"/>
                      <a:r>
                        <a:rPr lang="es-PE" sz="1100" b="0" i="0" u="none" strike="noStrike" dirty="0">
                          <a:solidFill>
                            <a:srgbClr val="000000"/>
                          </a:solidFill>
                          <a:latin typeface="Times New Roman"/>
                        </a:rPr>
                        <a:t>R5738:394908-13</a:t>
                      </a:r>
                    </a:p>
                  </a:txBody>
                  <a:tcPr marL="9525" marR="9525" marT="9525" marB="0" anchor="b">
                    <a:solidFill>
                      <a:schemeClr val="accent1">
                        <a:lumMod val="20000"/>
                        <a:lumOff val="80000"/>
                      </a:schemeClr>
                    </a:solidFill>
                  </a:tcPr>
                </a:tc>
                <a:tc>
                  <a:txBody>
                    <a:bodyPr/>
                    <a:lstStyle/>
                    <a:p>
                      <a:pPr algn="r" fontAlgn="b"/>
                      <a:r>
                        <a:rPr lang="es-PE" sz="1100" b="0" i="0" u="none" strike="noStrike" dirty="0">
                          <a:solidFill>
                            <a:srgbClr val="000000"/>
                          </a:solidFill>
                          <a:latin typeface="Calibri"/>
                        </a:rPr>
                        <a:t>27.21</a:t>
                      </a:r>
                    </a:p>
                  </a:txBody>
                  <a:tcPr marL="9525" marR="9525" marT="9525" marB="0" anchor="b">
                    <a:solidFill>
                      <a:schemeClr val="accent1">
                        <a:lumMod val="20000"/>
                        <a:lumOff val="80000"/>
                      </a:schemeClr>
                    </a:solidFill>
                  </a:tcPr>
                </a:tc>
                <a:tc>
                  <a:txBody>
                    <a:bodyPr/>
                    <a:lstStyle/>
                    <a:p>
                      <a:pPr algn="l" fontAlgn="b"/>
                      <a:r>
                        <a:rPr lang="es-PE" sz="1100" b="0" i="0" u="none" strike="noStrike" dirty="0">
                          <a:solidFill>
                            <a:srgbClr val="000000"/>
                          </a:solidFill>
                          <a:latin typeface="Calibri"/>
                        </a:rPr>
                        <a:t>Medio</a:t>
                      </a:r>
                    </a:p>
                  </a:txBody>
                  <a:tcPr marL="9525" marR="9525" marT="9525" marB="0" anchor="b">
                    <a:solidFill>
                      <a:schemeClr val="accent1">
                        <a:lumMod val="20000"/>
                        <a:lumOff val="80000"/>
                      </a:schemeClr>
                    </a:solidFill>
                  </a:tcPr>
                </a:tc>
                <a:tc>
                  <a:txBody>
                    <a:bodyPr/>
                    <a:lstStyle/>
                    <a:p>
                      <a:pPr algn="l" fontAlgn="b"/>
                      <a:r>
                        <a:rPr lang="es-PE" sz="1400" b="0" i="0" u="none" strike="noStrike" dirty="0">
                          <a:solidFill>
                            <a:srgbClr val="000000"/>
                          </a:solidFill>
                          <a:latin typeface="Calibri"/>
                        </a:rPr>
                        <a:t>alto</a:t>
                      </a:r>
                    </a:p>
                  </a:txBody>
                  <a:tcPr marL="9525" marR="9525" marT="9525" marB="0" anchor="b">
                    <a:solidFill>
                      <a:schemeClr val="accent1">
                        <a:lumMod val="20000"/>
                        <a:lumOff val="80000"/>
                      </a:schemeClr>
                    </a:solidFill>
                  </a:tcPr>
                </a:tc>
                <a:tc>
                  <a:txBody>
                    <a:bodyPr/>
                    <a:lstStyle/>
                    <a:p>
                      <a:pPr algn="l" fontAlgn="b"/>
                      <a:r>
                        <a:rPr lang="es-PE" sz="1100" b="0" i="0" u="none" strike="noStrike" dirty="0">
                          <a:solidFill>
                            <a:srgbClr val="000000"/>
                          </a:solidFill>
                          <a:latin typeface="Calibri"/>
                        </a:rPr>
                        <a:t>medio</a:t>
                      </a:r>
                    </a:p>
                  </a:txBody>
                  <a:tcPr marL="9525" marR="9525" marT="9525" marB="0" anchor="b">
                    <a:solidFill>
                      <a:schemeClr val="accent1">
                        <a:lumMod val="20000"/>
                        <a:lumOff val="80000"/>
                      </a:schemeClr>
                    </a:solidFill>
                  </a:tcPr>
                </a:tc>
              </a:tr>
              <a:tr h="370840">
                <a:tc>
                  <a:txBody>
                    <a:bodyPr/>
                    <a:lstStyle/>
                    <a:p>
                      <a:pPr algn="ctr" fontAlgn="ctr"/>
                      <a:r>
                        <a:rPr lang="es-PE" sz="1000" b="1" i="0" u="none" strike="noStrike">
                          <a:solidFill>
                            <a:srgbClr val="000000"/>
                          </a:solidFill>
                          <a:latin typeface="Arial"/>
                        </a:rPr>
                        <a:t>Alto CN</a:t>
                      </a:r>
                    </a:p>
                  </a:txBody>
                  <a:tcPr marL="9525" marR="9525" marT="9525" marB="0" anchor="ctr"/>
                </a:tc>
                <a:tc>
                  <a:txBody>
                    <a:bodyPr/>
                    <a:lstStyle/>
                    <a:p>
                      <a:pPr algn="l" fontAlgn="b"/>
                      <a:r>
                        <a:rPr lang="es-PE" sz="1000" b="0" i="0" u="none" strike="noStrike">
                          <a:solidFill>
                            <a:srgbClr val="000000"/>
                          </a:solidFill>
                          <a:latin typeface="Arial"/>
                        </a:rPr>
                        <a:t>Ccasapata</a:t>
                      </a:r>
                    </a:p>
                  </a:txBody>
                  <a:tcPr marL="9525" marR="9525" marT="9525" marB="0" anchor="b"/>
                </a:tc>
                <a:tc>
                  <a:txBody>
                    <a:bodyPr/>
                    <a:lstStyle/>
                    <a:p>
                      <a:pPr algn="l" fontAlgn="b"/>
                      <a:r>
                        <a:rPr lang="es-PE" sz="1000" b="1" i="0" u="none" strike="noStrike" dirty="0" err="1" smtClean="0">
                          <a:solidFill>
                            <a:srgbClr val="000000"/>
                          </a:solidFill>
                          <a:latin typeface="Arial"/>
                        </a:rPr>
                        <a:t>Hrnopamopa</a:t>
                      </a:r>
                      <a:endParaRPr lang="es-PE" sz="1000" b="1" i="0" u="none" strike="noStrike" dirty="0">
                        <a:solidFill>
                          <a:srgbClr val="000000"/>
                        </a:solidFill>
                        <a:latin typeface="Arial"/>
                      </a:endParaRPr>
                    </a:p>
                  </a:txBody>
                  <a:tcPr marL="9525" marR="9525" marT="9525" marB="0" anchor="b"/>
                </a:tc>
                <a:tc>
                  <a:txBody>
                    <a:bodyPr/>
                    <a:lstStyle/>
                    <a:p>
                      <a:pPr algn="r" fontAlgn="b"/>
                      <a:r>
                        <a:rPr lang="es-PE" sz="1100" b="0" i="0" u="none" strike="noStrike">
                          <a:solidFill>
                            <a:srgbClr val="000000"/>
                          </a:solidFill>
                          <a:latin typeface="Calibri"/>
                        </a:rPr>
                        <a:t>705495</a:t>
                      </a:r>
                    </a:p>
                  </a:txBody>
                  <a:tcPr marL="9525" marR="9525" marT="9525" marB="0" anchor="b"/>
                </a:tc>
                <a:tc>
                  <a:txBody>
                    <a:bodyPr/>
                    <a:lstStyle/>
                    <a:p>
                      <a:pPr algn="l" rtl="0" fontAlgn="b"/>
                      <a:r>
                        <a:rPr lang="es-PE" sz="1100" b="0" i="0" u="none" strike="noStrike">
                          <a:solidFill>
                            <a:srgbClr val="000000"/>
                          </a:solidFill>
                          <a:latin typeface="Times New Roman"/>
                        </a:rPr>
                        <a:t>Puca Cambru</a:t>
                      </a:r>
                    </a:p>
                  </a:txBody>
                  <a:tcPr marL="9525" marR="9525" marT="9525" marB="0" anchor="b"/>
                </a:tc>
                <a:tc>
                  <a:txBody>
                    <a:bodyPr/>
                    <a:lstStyle/>
                    <a:p>
                      <a:pPr algn="r" fontAlgn="b"/>
                      <a:r>
                        <a:rPr lang="es-PE" sz="1100" b="0" i="0" u="none" strike="noStrike">
                          <a:solidFill>
                            <a:srgbClr val="000000"/>
                          </a:solidFill>
                          <a:latin typeface="Times New Roman"/>
                        </a:rPr>
                        <a:t>28.1</a:t>
                      </a:r>
                    </a:p>
                  </a:txBody>
                  <a:tcPr marL="9525" marR="9525" marT="9525" marB="0" anchor="b"/>
                </a:tc>
                <a:tc>
                  <a:txBody>
                    <a:bodyPr/>
                    <a:lstStyle/>
                    <a:p>
                      <a:pPr algn="l" fontAlgn="b"/>
                      <a:r>
                        <a:rPr lang="es-PE" sz="1100" b="0" i="0" u="none" strike="noStrike" dirty="0" smtClean="0">
                          <a:solidFill>
                            <a:srgbClr val="000000"/>
                          </a:solidFill>
                          <a:latin typeface="Times New Roman"/>
                        </a:rPr>
                        <a:t>ALTO</a:t>
                      </a:r>
                      <a:endParaRPr lang="es-PE" sz="1100" b="0" i="0" u="none" strike="noStrike" dirty="0">
                        <a:solidFill>
                          <a:srgbClr val="000000"/>
                        </a:solidFill>
                        <a:latin typeface="Times New Roman"/>
                      </a:endParaRPr>
                    </a:p>
                  </a:txBody>
                  <a:tcPr marL="9525" marR="9525" marT="9525" marB="0" anchor="b"/>
                </a:tc>
                <a:tc>
                  <a:txBody>
                    <a:bodyPr/>
                    <a:lstStyle/>
                    <a:p>
                      <a:pPr algn="l" fontAlgn="b"/>
                      <a:r>
                        <a:rPr lang="es-PE" sz="1100" b="0" i="0" u="none" strike="noStrike">
                          <a:solidFill>
                            <a:srgbClr val="000000"/>
                          </a:solidFill>
                          <a:latin typeface="Times New Roman"/>
                        </a:rPr>
                        <a:t>bajo</a:t>
                      </a:r>
                    </a:p>
                  </a:txBody>
                  <a:tcPr marL="9525" marR="9525" marT="9525" marB="0" anchor="b"/>
                </a:tc>
                <a:tc>
                  <a:txBody>
                    <a:bodyPr/>
                    <a:lstStyle/>
                    <a:p>
                      <a:pPr algn="l" fontAlgn="b"/>
                      <a:r>
                        <a:rPr lang="es-PE" sz="1100" b="0" i="0" u="none" strike="noStrike">
                          <a:solidFill>
                            <a:srgbClr val="000000"/>
                          </a:solidFill>
                          <a:latin typeface="Times New Roman"/>
                        </a:rPr>
                        <a:t>Low</a:t>
                      </a:r>
                    </a:p>
                  </a:txBody>
                  <a:tcPr marL="9525" marR="9525" marT="9525" marB="0" anchor="b"/>
                </a:tc>
              </a:tr>
              <a:tr h="370840">
                <a:tc>
                  <a:txBody>
                    <a:bodyPr/>
                    <a:lstStyle/>
                    <a:p>
                      <a:pPr algn="ctr" fontAlgn="ctr"/>
                      <a:r>
                        <a:rPr lang="es-PE" sz="1000" b="1" i="0" u="none" strike="noStrike">
                          <a:solidFill>
                            <a:srgbClr val="000000"/>
                          </a:solidFill>
                          <a:latin typeface="Arial"/>
                        </a:rPr>
                        <a:t>Alto CN</a:t>
                      </a:r>
                    </a:p>
                  </a:txBody>
                  <a:tcPr marL="9525" marR="9525" marT="9525" marB="0" anchor="ctr"/>
                </a:tc>
                <a:tc>
                  <a:txBody>
                    <a:bodyPr/>
                    <a:lstStyle/>
                    <a:p>
                      <a:pPr algn="l" fontAlgn="b"/>
                      <a:r>
                        <a:rPr lang="es-PE" sz="1000" b="0" i="0" u="none" strike="noStrike">
                          <a:solidFill>
                            <a:srgbClr val="000000"/>
                          </a:solidFill>
                          <a:latin typeface="Arial"/>
                        </a:rPr>
                        <a:t>Ccasapata</a:t>
                      </a:r>
                    </a:p>
                  </a:txBody>
                  <a:tcPr marL="9525" marR="9525" marT="9525" marB="0" anchor="b"/>
                </a:tc>
                <a:tc>
                  <a:txBody>
                    <a:bodyPr/>
                    <a:lstStyle/>
                    <a:p>
                      <a:pPr algn="l" fontAlgn="b"/>
                      <a:r>
                        <a:rPr lang="es-PE" sz="1000" b="1" i="0" u="none" strike="noStrike" dirty="0" err="1">
                          <a:solidFill>
                            <a:srgbClr val="000000"/>
                          </a:solidFill>
                          <a:latin typeface="Arial"/>
                        </a:rPr>
                        <a:t>Hornopampa</a:t>
                      </a:r>
                      <a:endParaRPr lang="es-PE" sz="1000" b="1" i="0" u="none" strike="noStrike" dirty="0">
                        <a:solidFill>
                          <a:srgbClr val="000000"/>
                        </a:solidFill>
                        <a:latin typeface="Arial"/>
                      </a:endParaRPr>
                    </a:p>
                  </a:txBody>
                  <a:tcPr marL="9525" marR="9525" marT="9525" marB="0" anchor="b"/>
                </a:tc>
                <a:tc>
                  <a:txBody>
                    <a:bodyPr/>
                    <a:lstStyle/>
                    <a:p>
                      <a:pPr algn="r" fontAlgn="b"/>
                      <a:r>
                        <a:rPr lang="es-PE" sz="1100" b="0" i="0" u="none" strike="noStrike">
                          <a:solidFill>
                            <a:srgbClr val="000000"/>
                          </a:solidFill>
                          <a:latin typeface="Calibri"/>
                        </a:rPr>
                        <a:t>705975</a:t>
                      </a:r>
                    </a:p>
                  </a:txBody>
                  <a:tcPr marL="9525" marR="9525" marT="9525" marB="0" anchor="b"/>
                </a:tc>
                <a:tc>
                  <a:txBody>
                    <a:bodyPr/>
                    <a:lstStyle/>
                    <a:p>
                      <a:pPr algn="l" rtl="0" fontAlgn="b"/>
                      <a:r>
                        <a:rPr lang="es-PE" sz="1100" b="0" i="0" u="none" strike="noStrike">
                          <a:solidFill>
                            <a:srgbClr val="000000"/>
                          </a:solidFill>
                          <a:latin typeface="Times New Roman"/>
                        </a:rPr>
                        <a:t>Clavel Huaita</a:t>
                      </a:r>
                    </a:p>
                  </a:txBody>
                  <a:tcPr marL="9525" marR="9525" marT="9525" marB="0" anchor="b"/>
                </a:tc>
                <a:tc>
                  <a:txBody>
                    <a:bodyPr/>
                    <a:lstStyle/>
                    <a:p>
                      <a:pPr algn="r" fontAlgn="b"/>
                      <a:r>
                        <a:rPr lang="es-PE" sz="1100" b="0" i="0" u="none" strike="noStrike">
                          <a:solidFill>
                            <a:srgbClr val="000000"/>
                          </a:solidFill>
                          <a:latin typeface="Times New Roman"/>
                        </a:rPr>
                        <a:t>25.7</a:t>
                      </a:r>
                    </a:p>
                  </a:txBody>
                  <a:tcPr marL="9525" marR="9525" marT="9525" marB="0" anchor="b"/>
                </a:tc>
                <a:tc>
                  <a:txBody>
                    <a:bodyPr/>
                    <a:lstStyle/>
                    <a:p>
                      <a:pPr algn="l" fontAlgn="b"/>
                      <a:r>
                        <a:rPr lang="es-PE" sz="1100" b="0" i="0" u="none" strike="noStrike" dirty="0" smtClean="0">
                          <a:solidFill>
                            <a:srgbClr val="000000"/>
                          </a:solidFill>
                          <a:latin typeface="Times New Roman"/>
                        </a:rPr>
                        <a:t>ALTO</a:t>
                      </a:r>
                      <a:endParaRPr lang="es-PE" sz="1100" b="0" i="0" u="none" strike="noStrike" dirty="0">
                        <a:solidFill>
                          <a:srgbClr val="000000"/>
                        </a:solidFill>
                        <a:latin typeface="Times New Roman"/>
                      </a:endParaRPr>
                    </a:p>
                  </a:txBody>
                  <a:tcPr marL="9525" marR="9525" marT="9525" marB="0" anchor="b"/>
                </a:tc>
                <a:tc>
                  <a:txBody>
                    <a:bodyPr/>
                    <a:lstStyle/>
                    <a:p>
                      <a:pPr algn="l" fontAlgn="b"/>
                      <a:r>
                        <a:rPr lang="es-PE" sz="1100" b="0" i="0" u="none" strike="noStrike">
                          <a:solidFill>
                            <a:srgbClr val="000000"/>
                          </a:solidFill>
                          <a:latin typeface="Times New Roman"/>
                        </a:rPr>
                        <a:t>bajo</a:t>
                      </a:r>
                    </a:p>
                  </a:txBody>
                  <a:tcPr marL="9525" marR="9525" marT="9525" marB="0" anchor="b"/>
                </a:tc>
                <a:tc>
                  <a:txBody>
                    <a:bodyPr/>
                    <a:lstStyle/>
                    <a:p>
                      <a:pPr algn="l" fontAlgn="b"/>
                      <a:r>
                        <a:rPr lang="es-PE" sz="1100" b="0" i="0" u="none" strike="noStrike">
                          <a:solidFill>
                            <a:srgbClr val="000000"/>
                          </a:solidFill>
                          <a:latin typeface="Times New Roman"/>
                        </a:rPr>
                        <a:t>medio</a:t>
                      </a:r>
                    </a:p>
                  </a:txBody>
                  <a:tcPr marL="9525" marR="9525" marT="9525" marB="0" anchor="b"/>
                </a:tc>
              </a:tr>
              <a:tr h="370840">
                <a:tc>
                  <a:txBody>
                    <a:bodyPr/>
                    <a:lstStyle/>
                    <a:p>
                      <a:pPr algn="ctr" fontAlgn="ctr"/>
                      <a:r>
                        <a:rPr lang="es-PE" sz="1000" b="1" i="0" u="none" strike="noStrike">
                          <a:solidFill>
                            <a:srgbClr val="000000"/>
                          </a:solidFill>
                          <a:latin typeface="Arial"/>
                        </a:rPr>
                        <a:t>Alto CN</a:t>
                      </a:r>
                    </a:p>
                  </a:txBody>
                  <a:tcPr marL="9525" marR="9525" marT="9525" marB="0" anchor="ctr"/>
                </a:tc>
                <a:tc>
                  <a:txBody>
                    <a:bodyPr/>
                    <a:lstStyle/>
                    <a:p>
                      <a:pPr algn="l" fontAlgn="b"/>
                      <a:r>
                        <a:rPr lang="es-PE" sz="1000" b="0" i="0" u="none" strike="noStrike">
                          <a:solidFill>
                            <a:srgbClr val="000000"/>
                          </a:solidFill>
                          <a:latin typeface="Arial"/>
                        </a:rPr>
                        <a:t>Ccasapata</a:t>
                      </a:r>
                    </a:p>
                  </a:txBody>
                  <a:tcPr marL="9525" marR="9525" marT="9525" marB="0" anchor="b"/>
                </a:tc>
                <a:tc>
                  <a:txBody>
                    <a:bodyPr/>
                    <a:lstStyle/>
                    <a:p>
                      <a:pPr algn="l" fontAlgn="b"/>
                      <a:r>
                        <a:rPr lang="es-PE" sz="1000" b="1" i="0" u="none" strike="noStrike" dirty="0" err="1">
                          <a:solidFill>
                            <a:srgbClr val="000000"/>
                          </a:solidFill>
                          <a:latin typeface="Arial"/>
                        </a:rPr>
                        <a:t>Hornopampa</a:t>
                      </a:r>
                      <a:endParaRPr lang="es-PE" sz="1000" b="1" i="0" u="none" strike="noStrike" dirty="0">
                        <a:solidFill>
                          <a:srgbClr val="000000"/>
                        </a:solidFill>
                        <a:latin typeface="Arial"/>
                      </a:endParaRPr>
                    </a:p>
                  </a:txBody>
                  <a:tcPr marL="9525" marR="9525" marT="9525" marB="0" anchor="b"/>
                </a:tc>
                <a:tc>
                  <a:txBody>
                    <a:bodyPr/>
                    <a:lstStyle/>
                    <a:p>
                      <a:pPr algn="r" fontAlgn="b"/>
                      <a:r>
                        <a:rPr lang="es-PE" sz="1100" b="0" i="0" u="none" strike="noStrike">
                          <a:solidFill>
                            <a:srgbClr val="000000"/>
                          </a:solidFill>
                          <a:latin typeface="Calibri"/>
                        </a:rPr>
                        <a:t>706134</a:t>
                      </a:r>
                    </a:p>
                  </a:txBody>
                  <a:tcPr marL="9525" marR="9525" marT="9525" marB="0" anchor="b"/>
                </a:tc>
                <a:tc>
                  <a:txBody>
                    <a:bodyPr/>
                    <a:lstStyle/>
                    <a:p>
                      <a:pPr algn="l" rtl="0" fontAlgn="b"/>
                      <a:r>
                        <a:rPr lang="es-PE" sz="1100" b="0" i="0" u="none" strike="noStrike">
                          <a:solidFill>
                            <a:srgbClr val="000000"/>
                          </a:solidFill>
                          <a:latin typeface="Times New Roman"/>
                        </a:rPr>
                        <a:t>Cceccorani</a:t>
                      </a:r>
                    </a:p>
                  </a:txBody>
                  <a:tcPr marL="9525" marR="9525" marT="9525" marB="0" anchor="b"/>
                </a:tc>
                <a:tc>
                  <a:txBody>
                    <a:bodyPr/>
                    <a:lstStyle/>
                    <a:p>
                      <a:pPr algn="r" fontAlgn="b"/>
                      <a:r>
                        <a:rPr lang="es-PE" sz="1100" b="0" i="0" u="none" strike="noStrike">
                          <a:solidFill>
                            <a:srgbClr val="000000"/>
                          </a:solidFill>
                          <a:latin typeface="Times New Roman"/>
                        </a:rPr>
                        <a:t>33.6</a:t>
                      </a:r>
                    </a:p>
                  </a:txBody>
                  <a:tcPr marL="9525" marR="9525" marT="9525" marB="0" anchor="b"/>
                </a:tc>
                <a:tc>
                  <a:txBody>
                    <a:bodyPr/>
                    <a:lstStyle/>
                    <a:p>
                      <a:pPr algn="l" fontAlgn="b"/>
                      <a:r>
                        <a:rPr lang="es-PE" sz="1100" b="0" i="0" u="none" strike="noStrike" dirty="0" smtClean="0">
                          <a:solidFill>
                            <a:srgbClr val="000000"/>
                          </a:solidFill>
                          <a:latin typeface="Times New Roman"/>
                        </a:rPr>
                        <a:t>ALTO</a:t>
                      </a:r>
                      <a:endParaRPr lang="es-PE" sz="1100" b="0" i="0" u="none" strike="noStrike" dirty="0">
                        <a:solidFill>
                          <a:srgbClr val="000000"/>
                        </a:solidFill>
                        <a:latin typeface="Times New Roman"/>
                      </a:endParaRPr>
                    </a:p>
                  </a:txBody>
                  <a:tcPr marL="9525" marR="9525" marT="9525" marB="0" anchor="b"/>
                </a:tc>
                <a:tc>
                  <a:txBody>
                    <a:bodyPr/>
                    <a:lstStyle/>
                    <a:p>
                      <a:pPr algn="l" fontAlgn="b"/>
                      <a:r>
                        <a:rPr lang="es-PE" sz="1100" b="0" i="0" u="none" strike="noStrike">
                          <a:solidFill>
                            <a:srgbClr val="000000"/>
                          </a:solidFill>
                          <a:latin typeface="Times New Roman"/>
                        </a:rPr>
                        <a:t>medio </a:t>
                      </a:r>
                    </a:p>
                  </a:txBody>
                  <a:tcPr marL="9525" marR="9525" marT="9525" marB="0" anchor="b"/>
                </a:tc>
                <a:tc>
                  <a:txBody>
                    <a:bodyPr/>
                    <a:lstStyle/>
                    <a:p>
                      <a:pPr algn="l" fontAlgn="b"/>
                      <a:r>
                        <a:rPr lang="es-PE" sz="1100" b="0" i="0" u="none" strike="noStrike">
                          <a:solidFill>
                            <a:srgbClr val="000000"/>
                          </a:solidFill>
                          <a:latin typeface="Times New Roman"/>
                        </a:rPr>
                        <a:t>bajo</a:t>
                      </a:r>
                    </a:p>
                  </a:txBody>
                  <a:tcPr marL="9525" marR="9525" marT="9525" marB="0" anchor="b"/>
                </a:tc>
              </a:tr>
              <a:tr h="370840">
                <a:tc>
                  <a:txBody>
                    <a:bodyPr/>
                    <a:lstStyle/>
                    <a:p>
                      <a:pPr algn="ctr" fontAlgn="ctr"/>
                      <a:r>
                        <a:rPr lang="es-PE" sz="1000" b="1" i="0" u="none" strike="noStrike" dirty="0" smtClean="0">
                          <a:solidFill>
                            <a:srgbClr val="000000"/>
                          </a:solidFill>
                          <a:latin typeface="Arial"/>
                        </a:rPr>
                        <a:t>Alto </a:t>
                      </a:r>
                      <a:r>
                        <a:rPr lang="es-PE" sz="1000" b="1" i="0" u="none" strike="noStrike" dirty="0">
                          <a:solidFill>
                            <a:srgbClr val="000000"/>
                          </a:solidFill>
                          <a:latin typeface="Arial"/>
                        </a:rPr>
                        <a:t>CN</a:t>
                      </a:r>
                    </a:p>
                  </a:txBody>
                  <a:tcPr marL="9525" marR="9525" marT="9525" marB="0" anchor="ctr"/>
                </a:tc>
                <a:tc>
                  <a:txBody>
                    <a:bodyPr/>
                    <a:lstStyle/>
                    <a:p>
                      <a:pPr algn="l" fontAlgn="b"/>
                      <a:r>
                        <a:rPr lang="es-PE" sz="1000" b="0" i="0" u="none" strike="noStrike">
                          <a:solidFill>
                            <a:srgbClr val="000000"/>
                          </a:solidFill>
                          <a:latin typeface="Arial"/>
                        </a:rPr>
                        <a:t>Ccasapata</a:t>
                      </a:r>
                    </a:p>
                  </a:txBody>
                  <a:tcPr marL="9525" marR="9525" marT="9525" marB="0" anchor="b"/>
                </a:tc>
                <a:tc>
                  <a:txBody>
                    <a:bodyPr/>
                    <a:lstStyle/>
                    <a:p>
                      <a:pPr algn="l" fontAlgn="b"/>
                      <a:r>
                        <a:rPr lang="es-PE" sz="1000" b="1" i="0" u="none" strike="noStrike" dirty="0" err="1">
                          <a:solidFill>
                            <a:srgbClr val="000000"/>
                          </a:solidFill>
                          <a:latin typeface="Arial"/>
                        </a:rPr>
                        <a:t>Hornopampa</a:t>
                      </a:r>
                      <a:endParaRPr lang="es-PE" sz="1000" b="1" i="0" u="none" strike="noStrike" dirty="0">
                        <a:solidFill>
                          <a:srgbClr val="000000"/>
                        </a:solidFill>
                        <a:latin typeface="Arial"/>
                      </a:endParaRPr>
                    </a:p>
                  </a:txBody>
                  <a:tcPr marL="9525" marR="9525" marT="9525" marB="0" anchor="b"/>
                </a:tc>
                <a:tc>
                  <a:txBody>
                    <a:bodyPr/>
                    <a:lstStyle/>
                    <a:p>
                      <a:pPr algn="r" fontAlgn="b"/>
                      <a:r>
                        <a:rPr lang="es-PE" sz="1000" b="0" i="0" u="none" strike="noStrike">
                          <a:solidFill>
                            <a:srgbClr val="000000"/>
                          </a:solidFill>
                          <a:latin typeface="Arial"/>
                        </a:rPr>
                        <a:t>B1C5048.116</a:t>
                      </a:r>
                    </a:p>
                  </a:txBody>
                  <a:tcPr marL="9525" marR="9525" marT="9525" marB="0" anchor="b"/>
                </a:tc>
                <a:tc>
                  <a:txBody>
                    <a:bodyPr/>
                    <a:lstStyle/>
                    <a:p>
                      <a:pPr algn="l" rtl="0" fontAlgn="b"/>
                      <a:r>
                        <a:rPr lang="es-PE" sz="1100" b="0" i="0" u="none" strike="noStrike">
                          <a:solidFill>
                            <a:srgbClr val="000000"/>
                          </a:solidFill>
                          <a:latin typeface="Times New Roman"/>
                        </a:rPr>
                        <a:t> </a:t>
                      </a:r>
                    </a:p>
                  </a:txBody>
                  <a:tcPr marL="9525" marR="9525" marT="9525" marB="0" anchor="b"/>
                </a:tc>
                <a:tc>
                  <a:txBody>
                    <a:bodyPr/>
                    <a:lstStyle/>
                    <a:p>
                      <a:pPr algn="l" fontAlgn="b"/>
                      <a:r>
                        <a:rPr lang="es-PE" sz="1100" b="0" i="0" u="none" strike="noStrike">
                          <a:solidFill>
                            <a:srgbClr val="000000"/>
                          </a:solidFill>
                          <a:latin typeface="Calibri"/>
                        </a:rPr>
                        <a:t> </a:t>
                      </a:r>
                    </a:p>
                  </a:txBody>
                  <a:tcPr marL="9525" marR="9525" marT="9525" marB="0" anchor="b"/>
                </a:tc>
                <a:tc>
                  <a:txBody>
                    <a:bodyPr/>
                    <a:lstStyle/>
                    <a:p>
                      <a:pPr algn="l" fontAlgn="b"/>
                      <a:r>
                        <a:rPr lang="es-PE" sz="1100" b="0" i="0" u="none" strike="noStrike">
                          <a:solidFill>
                            <a:srgbClr val="000000"/>
                          </a:solidFill>
                          <a:latin typeface="Calibri"/>
                        </a:rPr>
                        <a:t> </a:t>
                      </a:r>
                    </a:p>
                  </a:txBody>
                  <a:tcPr marL="9525" marR="9525" marT="9525" marB="0" anchor="b"/>
                </a:tc>
                <a:tc>
                  <a:txBody>
                    <a:bodyPr/>
                    <a:lstStyle/>
                    <a:p>
                      <a:pPr algn="l" fontAlgn="b"/>
                      <a:r>
                        <a:rPr lang="es-PE" sz="1400" b="0" i="0" u="none" strike="noStrike">
                          <a:solidFill>
                            <a:srgbClr val="000000"/>
                          </a:solidFill>
                          <a:latin typeface="Calibri"/>
                        </a:rPr>
                        <a:t> </a:t>
                      </a:r>
                    </a:p>
                  </a:txBody>
                  <a:tcPr marL="9525" marR="9525" marT="9525" marB="0" anchor="b"/>
                </a:tc>
                <a:tc>
                  <a:txBody>
                    <a:bodyPr/>
                    <a:lstStyle/>
                    <a:p>
                      <a:pPr algn="l" fontAlgn="b"/>
                      <a:r>
                        <a:rPr lang="es-PE" sz="1100" b="0" i="0" u="none" strike="noStrike" dirty="0">
                          <a:solidFill>
                            <a:srgbClr val="000000"/>
                          </a:solidFill>
                          <a:latin typeface="Calibri"/>
                        </a:rPr>
                        <a:t> </a:t>
                      </a:r>
                    </a:p>
                  </a:txBody>
                  <a:tcPr marL="9525" marR="9525" marT="9525" marB="0" anchor="b"/>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sz="3200" dirty="0" smtClean="0"/>
              <a:t>Selección, </a:t>
            </a:r>
            <a:r>
              <a:rPr lang="es-PE" sz="3200" dirty="0" err="1" smtClean="0"/>
              <a:t>multiplicacion</a:t>
            </a:r>
            <a:r>
              <a:rPr lang="es-PE" sz="3200" dirty="0" smtClean="0"/>
              <a:t> y entrega  </a:t>
            </a:r>
            <a:r>
              <a:rPr lang="es-PE" sz="3200" dirty="0" err="1" smtClean="0"/>
              <a:t>Izcumachay</a:t>
            </a:r>
            <a:r>
              <a:rPr lang="es-PE" sz="3200" dirty="0" smtClean="0"/>
              <a:t>, </a:t>
            </a:r>
            <a:r>
              <a:rPr lang="es-PE" sz="3200" dirty="0" err="1" smtClean="0"/>
              <a:t>Pulpera,Ccasapata</a:t>
            </a:r>
            <a:r>
              <a:rPr lang="es-PE" sz="3200" dirty="0" smtClean="0"/>
              <a:t> </a:t>
            </a:r>
            <a:endParaRPr lang="es-PE" sz="3200" dirty="0"/>
          </a:p>
        </p:txBody>
      </p:sp>
      <p:graphicFrame>
        <p:nvGraphicFramePr>
          <p:cNvPr id="3" name="2 Tabla"/>
          <p:cNvGraphicFramePr>
            <a:graphicFrameLocks noGrp="1"/>
          </p:cNvGraphicFramePr>
          <p:nvPr/>
        </p:nvGraphicFramePr>
        <p:xfrm>
          <a:off x="467545" y="1484784"/>
          <a:ext cx="5418662" cy="3387090"/>
        </p:xfrm>
        <a:graphic>
          <a:graphicData uri="http://schemas.openxmlformats.org/drawingml/2006/table">
            <a:tbl>
              <a:tblPr firstRow="1" bandRow="1">
                <a:tableStyleId>{5C22544A-7EE6-4342-B048-85BDC9FD1C3A}</a:tableStyleId>
              </a:tblPr>
              <a:tblGrid>
                <a:gridCol w="480463"/>
                <a:gridCol w="705457"/>
                <a:gridCol w="830303"/>
                <a:gridCol w="580611"/>
                <a:gridCol w="643525"/>
                <a:gridCol w="767389"/>
                <a:gridCol w="705457"/>
                <a:gridCol w="705457"/>
              </a:tblGrid>
              <a:tr h="370840">
                <a:tc>
                  <a:txBody>
                    <a:bodyPr/>
                    <a:lstStyle/>
                    <a:p>
                      <a:pPr algn="ctr" fontAlgn="ctr"/>
                      <a:r>
                        <a:rPr lang="es-PE" sz="1000" b="1" i="0" u="none" strike="noStrike" dirty="0">
                          <a:solidFill>
                            <a:schemeClr val="bg1"/>
                          </a:solidFill>
                          <a:latin typeface="Arial"/>
                        </a:rPr>
                        <a:t>N°</a:t>
                      </a:r>
                    </a:p>
                  </a:txBody>
                  <a:tcPr marL="9525" marR="9525" marT="9525" marB="0" anchor="ctr"/>
                </a:tc>
                <a:tc>
                  <a:txBody>
                    <a:bodyPr/>
                    <a:lstStyle/>
                    <a:p>
                      <a:pPr algn="l" fontAlgn="b"/>
                      <a:r>
                        <a:rPr lang="es-PE" sz="1000" b="1" i="0" u="none" strike="noStrike">
                          <a:solidFill>
                            <a:schemeClr val="bg1"/>
                          </a:solidFill>
                          <a:latin typeface="Arial"/>
                        </a:rPr>
                        <a:t>Localidad</a:t>
                      </a:r>
                    </a:p>
                  </a:txBody>
                  <a:tcPr marL="9525" marR="9525" marT="9525" marB="0" anchor="b"/>
                </a:tc>
                <a:tc>
                  <a:txBody>
                    <a:bodyPr/>
                    <a:lstStyle/>
                    <a:p>
                      <a:pPr algn="l" fontAlgn="b"/>
                      <a:r>
                        <a:rPr lang="es-PE" sz="1000" b="1" i="0" u="none" strike="noStrike">
                          <a:solidFill>
                            <a:schemeClr val="bg1"/>
                          </a:solidFill>
                          <a:latin typeface="Arial"/>
                        </a:rPr>
                        <a:t>Organización</a:t>
                      </a:r>
                    </a:p>
                  </a:txBody>
                  <a:tcPr marL="9525" marR="9525" marT="9525" marB="0" anchor="b"/>
                </a:tc>
                <a:tc>
                  <a:txBody>
                    <a:bodyPr/>
                    <a:lstStyle/>
                    <a:p>
                      <a:pPr algn="ctr" fontAlgn="ctr"/>
                      <a:r>
                        <a:rPr lang="es-PE" sz="1000" b="1" i="0" u="none" strike="noStrike">
                          <a:solidFill>
                            <a:schemeClr val="bg1"/>
                          </a:solidFill>
                          <a:latin typeface="Arial"/>
                        </a:rPr>
                        <a:t>Código_Clon </a:t>
                      </a:r>
                    </a:p>
                  </a:txBody>
                  <a:tcPr marL="9525" marR="9525" marT="9525" marB="0" anchor="ctr"/>
                </a:tc>
                <a:tc>
                  <a:txBody>
                    <a:bodyPr/>
                    <a:lstStyle/>
                    <a:p>
                      <a:pPr algn="l" fontAlgn="b"/>
                      <a:r>
                        <a:rPr lang="es-PE" sz="1400" b="0" i="0" u="none" strike="noStrike" dirty="0">
                          <a:solidFill>
                            <a:schemeClr val="bg1"/>
                          </a:solidFill>
                          <a:latin typeface="Calibri"/>
                        </a:rPr>
                        <a:t>materia seca(promedio)</a:t>
                      </a:r>
                    </a:p>
                  </a:txBody>
                  <a:tcPr marL="9525" marR="9525" marT="9525" marB="0" anchor="b"/>
                </a:tc>
                <a:tc>
                  <a:txBody>
                    <a:bodyPr/>
                    <a:lstStyle/>
                    <a:p>
                      <a:pPr algn="l" fontAlgn="b"/>
                      <a:r>
                        <a:rPr lang="es-PE" sz="1400" b="0" i="0" u="none" strike="noStrike">
                          <a:solidFill>
                            <a:schemeClr val="bg1"/>
                          </a:solidFill>
                          <a:latin typeface="Calibri"/>
                        </a:rPr>
                        <a:t>Fe (mg/100gPF)</a:t>
                      </a:r>
                    </a:p>
                  </a:txBody>
                  <a:tcPr marL="9525" marR="9525" marT="9525" marB="0" anchor="b"/>
                </a:tc>
                <a:tc>
                  <a:txBody>
                    <a:bodyPr/>
                    <a:lstStyle/>
                    <a:p>
                      <a:pPr algn="l" fontAlgn="b"/>
                      <a:r>
                        <a:rPr lang="es-PE" sz="1400" b="0" i="0" u="none" strike="noStrike">
                          <a:solidFill>
                            <a:schemeClr val="bg1"/>
                          </a:solidFill>
                          <a:latin typeface="Calibri"/>
                        </a:rPr>
                        <a:t>Zn (mg/100gPF)</a:t>
                      </a:r>
                    </a:p>
                  </a:txBody>
                  <a:tcPr marL="9525" marR="9525" marT="9525" marB="0" anchor="b"/>
                </a:tc>
                <a:tc>
                  <a:txBody>
                    <a:bodyPr/>
                    <a:lstStyle/>
                    <a:p>
                      <a:pPr algn="l" fontAlgn="b"/>
                      <a:r>
                        <a:rPr lang="es-PE" sz="1400" b="0" i="0" u="none" strike="noStrike" dirty="0">
                          <a:solidFill>
                            <a:schemeClr val="bg1"/>
                          </a:solidFill>
                          <a:latin typeface="Calibri"/>
                        </a:rPr>
                        <a:t>VITC (mg/100gPF)</a:t>
                      </a:r>
                    </a:p>
                  </a:txBody>
                  <a:tcPr marL="9525" marR="9525" marT="9525" marB="0" anchor="b"/>
                </a:tc>
              </a:tr>
              <a:tr h="370840">
                <a:tc>
                  <a:txBody>
                    <a:bodyPr/>
                    <a:lstStyle/>
                    <a:p>
                      <a:pPr algn="ctr" fontAlgn="ctr"/>
                      <a:r>
                        <a:rPr lang="es-PE" sz="1000" b="1" i="0" u="none" strike="noStrike">
                          <a:solidFill>
                            <a:srgbClr val="000000"/>
                          </a:solidFill>
                          <a:latin typeface="Arial"/>
                        </a:rPr>
                        <a:t>Alto CN</a:t>
                      </a:r>
                    </a:p>
                  </a:txBody>
                  <a:tcPr marL="9525" marR="9525" marT="9525" marB="0" anchor="ctr"/>
                </a:tc>
                <a:tc>
                  <a:txBody>
                    <a:bodyPr/>
                    <a:lstStyle/>
                    <a:p>
                      <a:pPr algn="l" fontAlgn="b"/>
                      <a:r>
                        <a:rPr lang="es-PE" sz="1000" b="0" i="0" u="none" strike="noStrike">
                          <a:solidFill>
                            <a:srgbClr val="000000"/>
                          </a:solidFill>
                          <a:latin typeface="Arial"/>
                        </a:rPr>
                        <a:t>Ccasapata</a:t>
                      </a:r>
                    </a:p>
                  </a:txBody>
                  <a:tcPr marL="9525" marR="9525" marT="9525" marB="0" anchor="b"/>
                </a:tc>
                <a:tc>
                  <a:txBody>
                    <a:bodyPr/>
                    <a:lstStyle/>
                    <a:p>
                      <a:pPr algn="l" fontAlgn="b"/>
                      <a:r>
                        <a:rPr lang="es-PE" sz="1000" b="1" i="0" u="none" strike="noStrike">
                          <a:solidFill>
                            <a:srgbClr val="000000"/>
                          </a:solidFill>
                          <a:latin typeface="Arial"/>
                        </a:rPr>
                        <a:t>Izcumachay</a:t>
                      </a:r>
                    </a:p>
                  </a:txBody>
                  <a:tcPr marL="9525" marR="9525" marT="9525" marB="0" anchor="b"/>
                </a:tc>
                <a:tc>
                  <a:txBody>
                    <a:bodyPr/>
                    <a:lstStyle/>
                    <a:p>
                      <a:pPr algn="r" fontAlgn="t"/>
                      <a:r>
                        <a:rPr lang="es-PE" sz="1000" b="0" i="0" u="none" strike="noStrike">
                          <a:solidFill>
                            <a:srgbClr val="000000"/>
                          </a:solidFill>
                          <a:latin typeface="Arial"/>
                        </a:rPr>
                        <a:t>394908.13</a:t>
                      </a:r>
                    </a:p>
                  </a:txBody>
                  <a:tcPr marL="9525" marR="9525" marT="9525" marB="0"/>
                </a:tc>
                <a:tc>
                  <a:txBody>
                    <a:bodyPr/>
                    <a:lstStyle/>
                    <a:p>
                      <a:pPr algn="ctr" fontAlgn="b"/>
                      <a:r>
                        <a:rPr lang="es-PE" sz="1100" b="1" i="0" u="none" strike="noStrike" dirty="0">
                          <a:solidFill>
                            <a:srgbClr val="000000"/>
                          </a:solidFill>
                          <a:latin typeface="Calibri"/>
                        </a:rPr>
                        <a:t>27.21</a:t>
                      </a:r>
                    </a:p>
                  </a:txBody>
                  <a:tcPr marL="9525" marR="9525" marT="9525" marB="0" anchor="b"/>
                </a:tc>
                <a:tc>
                  <a:txBody>
                    <a:bodyPr/>
                    <a:lstStyle/>
                    <a:p>
                      <a:pPr algn="ctr" fontAlgn="b"/>
                      <a:r>
                        <a:rPr lang="es-PE" sz="1100" b="1" i="0" u="none" strike="noStrike" dirty="0">
                          <a:solidFill>
                            <a:srgbClr val="000000"/>
                          </a:solidFill>
                          <a:latin typeface="Calibri"/>
                        </a:rPr>
                        <a:t>Medio</a:t>
                      </a:r>
                    </a:p>
                  </a:txBody>
                  <a:tcPr marL="9525" marR="9525" marT="9525" marB="0" anchor="b"/>
                </a:tc>
                <a:tc>
                  <a:txBody>
                    <a:bodyPr/>
                    <a:lstStyle/>
                    <a:p>
                      <a:pPr algn="ctr" fontAlgn="b"/>
                      <a:r>
                        <a:rPr lang="es-PE" sz="1400" b="1" i="0" u="none" strike="noStrike">
                          <a:solidFill>
                            <a:srgbClr val="000000"/>
                          </a:solidFill>
                          <a:latin typeface="Calibri"/>
                        </a:rPr>
                        <a:t>alto</a:t>
                      </a:r>
                    </a:p>
                  </a:txBody>
                  <a:tcPr marL="9525" marR="9525" marT="9525" marB="0" anchor="b"/>
                </a:tc>
                <a:tc>
                  <a:txBody>
                    <a:bodyPr/>
                    <a:lstStyle/>
                    <a:p>
                      <a:pPr algn="ctr" fontAlgn="b"/>
                      <a:r>
                        <a:rPr lang="es-PE" sz="1100" b="1" i="0" u="none" strike="noStrike">
                          <a:solidFill>
                            <a:srgbClr val="000000"/>
                          </a:solidFill>
                          <a:latin typeface="Calibri"/>
                        </a:rPr>
                        <a:t>medio</a:t>
                      </a:r>
                    </a:p>
                  </a:txBody>
                  <a:tcPr marL="9525" marR="9525" marT="9525" marB="0" anchor="b"/>
                </a:tc>
              </a:tr>
              <a:tr h="370840">
                <a:tc>
                  <a:txBody>
                    <a:bodyPr/>
                    <a:lstStyle/>
                    <a:p>
                      <a:pPr algn="ctr" fontAlgn="ctr"/>
                      <a:r>
                        <a:rPr lang="es-PE" sz="1000" b="1" i="0" u="none" strike="noStrike">
                          <a:solidFill>
                            <a:srgbClr val="000000"/>
                          </a:solidFill>
                          <a:latin typeface="Arial"/>
                        </a:rPr>
                        <a:t>LB</a:t>
                      </a:r>
                    </a:p>
                  </a:txBody>
                  <a:tcPr marL="9525" marR="9525" marT="9525" marB="0" anchor="ctr"/>
                </a:tc>
                <a:tc>
                  <a:txBody>
                    <a:bodyPr/>
                    <a:lstStyle/>
                    <a:p>
                      <a:pPr algn="l" fontAlgn="b"/>
                      <a:r>
                        <a:rPr lang="es-PE" sz="1000" b="0" i="0" u="none" strike="noStrike">
                          <a:solidFill>
                            <a:srgbClr val="000000"/>
                          </a:solidFill>
                          <a:latin typeface="Arial"/>
                        </a:rPr>
                        <a:t>Ccasapata</a:t>
                      </a:r>
                    </a:p>
                  </a:txBody>
                  <a:tcPr marL="9525" marR="9525" marT="9525" marB="0" anchor="b"/>
                </a:tc>
                <a:tc>
                  <a:txBody>
                    <a:bodyPr/>
                    <a:lstStyle/>
                    <a:p>
                      <a:pPr algn="l" fontAlgn="b"/>
                      <a:r>
                        <a:rPr lang="es-PE" sz="1000" b="1" i="0" u="none" strike="noStrike">
                          <a:solidFill>
                            <a:srgbClr val="000000"/>
                          </a:solidFill>
                          <a:latin typeface="Arial"/>
                        </a:rPr>
                        <a:t>Izcumachay</a:t>
                      </a:r>
                    </a:p>
                  </a:txBody>
                  <a:tcPr marL="9525" marR="9525" marT="9525" marB="0" anchor="b"/>
                </a:tc>
                <a:tc>
                  <a:txBody>
                    <a:bodyPr/>
                    <a:lstStyle/>
                    <a:p>
                      <a:pPr algn="l" fontAlgn="b"/>
                      <a:r>
                        <a:rPr lang="es-PE" sz="1000" b="0" i="0" u="none" strike="noStrike">
                          <a:solidFill>
                            <a:srgbClr val="000000"/>
                          </a:solidFill>
                          <a:latin typeface="Arial"/>
                        </a:rPr>
                        <a:t>B1C5.399092.116</a:t>
                      </a:r>
                    </a:p>
                  </a:txBody>
                  <a:tcPr marL="9525" marR="9525" marT="9525" marB="0" anchor="b"/>
                </a:tc>
                <a:tc>
                  <a:txBody>
                    <a:bodyPr/>
                    <a:lstStyle/>
                    <a:p>
                      <a:pPr algn="ctr" fontAlgn="b"/>
                      <a:r>
                        <a:rPr lang="es-PE" sz="1100" b="1" i="0" u="none" strike="noStrike">
                          <a:solidFill>
                            <a:srgbClr val="000000"/>
                          </a:solidFill>
                          <a:latin typeface="Calibri"/>
                        </a:rPr>
                        <a:t>19.90</a:t>
                      </a:r>
                    </a:p>
                  </a:txBody>
                  <a:tcPr marL="9525" marR="9525" marT="9525" marB="0" anchor="b"/>
                </a:tc>
                <a:tc>
                  <a:txBody>
                    <a:bodyPr/>
                    <a:lstStyle/>
                    <a:p>
                      <a:pPr algn="ctr" fontAlgn="b"/>
                      <a:r>
                        <a:rPr lang="es-PE" sz="1100" b="1" i="0" u="none" strike="noStrike" dirty="0">
                          <a:solidFill>
                            <a:srgbClr val="000000"/>
                          </a:solidFill>
                          <a:latin typeface="Calibri"/>
                        </a:rPr>
                        <a:t>Medio</a:t>
                      </a:r>
                    </a:p>
                  </a:txBody>
                  <a:tcPr marL="9525" marR="9525" marT="9525" marB="0" anchor="b"/>
                </a:tc>
                <a:tc>
                  <a:txBody>
                    <a:bodyPr/>
                    <a:lstStyle/>
                    <a:p>
                      <a:pPr algn="ctr" fontAlgn="b"/>
                      <a:r>
                        <a:rPr lang="es-PE" sz="1400" b="1" i="0" u="none" strike="noStrike" dirty="0">
                          <a:solidFill>
                            <a:srgbClr val="000000"/>
                          </a:solidFill>
                          <a:latin typeface="Calibri"/>
                        </a:rPr>
                        <a:t>bajo</a:t>
                      </a:r>
                    </a:p>
                  </a:txBody>
                  <a:tcPr marL="9525" marR="9525" marT="9525" marB="0" anchor="b"/>
                </a:tc>
                <a:tc>
                  <a:txBody>
                    <a:bodyPr/>
                    <a:lstStyle/>
                    <a:p>
                      <a:pPr algn="ctr" fontAlgn="b"/>
                      <a:r>
                        <a:rPr lang="es-PE" sz="1100" b="1" i="0" u="none" strike="noStrike">
                          <a:solidFill>
                            <a:srgbClr val="000000"/>
                          </a:solidFill>
                          <a:latin typeface="Calibri"/>
                        </a:rPr>
                        <a:t>bajo </a:t>
                      </a:r>
                    </a:p>
                  </a:txBody>
                  <a:tcPr marL="9525" marR="9525" marT="9525" marB="0" anchor="b"/>
                </a:tc>
              </a:tr>
              <a:tr h="370840">
                <a:tc>
                  <a:txBody>
                    <a:bodyPr/>
                    <a:lstStyle/>
                    <a:p>
                      <a:pPr algn="ctr" fontAlgn="ctr"/>
                      <a:r>
                        <a:rPr lang="es-PE" sz="1000" b="1" i="0" u="none" strike="noStrike">
                          <a:solidFill>
                            <a:srgbClr val="000000"/>
                          </a:solidFill>
                          <a:latin typeface="Arial"/>
                        </a:rPr>
                        <a:t>LB</a:t>
                      </a:r>
                    </a:p>
                  </a:txBody>
                  <a:tcPr marL="9525" marR="9525" marT="9525" marB="0" anchor="ctr"/>
                </a:tc>
                <a:tc>
                  <a:txBody>
                    <a:bodyPr/>
                    <a:lstStyle/>
                    <a:p>
                      <a:pPr algn="l" fontAlgn="b"/>
                      <a:r>
                        <a:rPr lang="es-PE" sz="1000" b="0" i="0" u="none" strike="noStrike">
                          <a:solidFill>
                            <a:srgbClr val="000000"/>
                          </a:solidFill>
                          <a:latin typeface="Arial"/>
                        </a:rPr>
                        <a:t>Ccasapata</a:t>
                      </a:r>
                    </a:p>
                  </a:txBody>
                  <a:tcPr marL="9525" marR="9525" marT="9525" marB="0" anchor="b"/>
                </a:tc>
                <a:tc>
                  <a:txBody>
                    <a:bodyPr/>
                    <a:lstStyle/>
                    <a:p>
                      <a:pPr algn="l" fontAlgn="b"/>
                      <a:r>
                        <a:rPr lang="es-PE" sz="1000" b="1" i="0" u="none" strike="noStrike">
                          <a:solidFill>
                            <a:srgbClr val="000000"/>
                          </a:solidFill>
                          <a:latin typeface="Arial"/>
                        </a:rPr>
                        <a:t>Izcumachay</a:t>
                      </a:r>
                    </a:p>
                  </a:txBody>
                  <a:tcPr marL="9525" marR="9525" marT="9525" marB="0" anchor="b"/>
                </a:tc>
                <a:tc>
                  <a:txBody>
                    <a:bodyPr/>
                    <a:lstStyle/>
                    <a:p>
                      <a:pPr algn="r" fontAlgn="b"/>
                      <a:r>
                        <a:rPr lang="es-PE" sz="1000" b="0" i="0" u="none" strike="noStrike">
                          <a:solidFill>
                            <a:srgbClr val="000000"/>
                          </a:solidFill>
                          <a:latin typeface="Arial"/>
                        </a:rPr>
                        <a:t>B1C5035.22</a:t>
                      </a:r>
                    </a:p>
                  </a:txBody>
                  <a:tcPr marL="9525" marR="9525" marT="9525" marB="0" anchor="b"/>
                </a:tc>
                <a:tc>
                  <a:txBody>
                    <a:bodyPr/>
                    <a:lstStyle/>
                    <a:p>
                      <a:pPr algn="ctr" fontAlgn="b"/>
                      <a:endParaRPr lang="es-PE" sz="1400" b="1" i="0" u="none" strike="noStrike">
                        <a:solidFill>
                          <a:srgbClr val="000000"/>
                        </a:solidFill>
                        <a:latin typeface="Calibri"/>
                      </a:endParaRPr>
                    </a:p>
                  </a:txBody>
                  <a:tcPr marL="9525" marR="9525" marT="9525" marB="0" anchor="b"/>
                </a:tc>
                <a:tc>
                  <a:txBody>
                    <a:bodyPr/>
                    <a:lstStyle/>
                    <a:p>
                      <a:pPr algn="ctr" fontAlgn="b"/>
                      <a:endParaRPr lang="es-PE" sz="1400" b="1" i="0" u="none" strike="noStrike">
                        <a:solidFill>
                          <a:srgbClr val="000000"/>
                        </a:solidFill>
                        <a:latin typeface="Calibri"/>
                      </a:endParaRPr>
                    </a:p>
                  </a:txBody>
                  <a:tcPr marL="9525" marR="9525" marT="9525" marB="0" anchor="b"/>
                </a:tc>
                <a:tc>
                  <a:txBody>
                    <a:bodyPr/>
                    <a:lstStyle/>
                    <a:p>
                      <a:pPr algn="ctr" fontAlgn="b"/>
                      <a:endParaRPr lang="es-PE" sz="1400" b="1" i="0" u="none" strike="noStrike" dirty="0">
                        <a:solidFill>
                          <a:srgbClr val="000000"/>
                        </a:solidFill>
                        <a:latin typeface="Calibri"/>
                      </a:endParaRPr>
                    </a:p>
                  </a:txBody>
                  <a:tcPr marL="9525" marR="9525" marT="9525" marB="0" anchor="b"/>
                </a:tc>
                <a:tc>
                  <a:txBody>
                    <a:bodyPr/>
                    <a:lstStyle/>
                    <a:p>
                      <a:pPr algn="ctr" fontAlgn="b"/>
                      <a:r>
                        <a:rPr lang="es-PE" sz="1400" b="1" i="0" u="none" strike="noStrike" dirty="0">
                          <a:solidFill>
                            <a:srgbClr val="000000"/>
                          </a:solidFill>
                          <a:latin typeface="Calibri"/>
                        </a:rPr>
                        <a:t> </a:t>
                      </a:r>
                    </a:p>
                  </a:txBody>
                  <a:tcPr marL="9525" marR="9525" marT="9525" marB="0" anchor="b"/>
                </a:tc>
              </a:tr>
              <a:tr h="370840">
                <a:tc>
                  <a:txBody>
                    <a:bodyPr/>
                    <a:lstStyle/>
                    <a:p>
                      <a:pPr algn="l" fontAlgn="b"/>
                      <a:r>
                        <a:rPr lang="es-PE" sz="1400" b="1" i="0" u="none" strike="noStrike">
                          <a:solidFill>
                            <a:srgbClr val="000000"/>
                          </a:solidFill>
                          <a:latin typeface="Calibri"/>
                        </a:rPr>
                        <a:t>Alto CN</a:t>
                      </a:r>
                    </a:p>
                  </a:txBody>
                  <a:tcPr marL="9525" marR="9525" marT="9525" marB="0" anchor="b"/>
                </a:tc>
                <a:tc>
                  <a:txBody>
                    <a:bodyPr/>
                    <a:lstStyle/>
                    <a:p>
                      <a:pPr algn="l" fontAlgn="b"/>
                      <a:r>
                        <a:rPr lang="es-PE" sz="1000" b="0" i="0" u="none" strike="noStrike">
                          <a:solidFill>
                            <a:srgbClr val="000000"/>
                          </a:solidFill>
                          <a:latin typeface="Arial"/>
                        </a:rPr>
                        <a:t>Ccasapata</a:t>
                      </a:r>
                    </a:p>
                  </a:txBody>
                  <a:tcPr marL="9525" marR="9525" marT="9525" marB="0" anchor="b"/>
                </a:tc>
                <a:tc>
                  <a:txBody>
                    <a:bodyPr/>
                    <a:lstStyle/>
                    <a:p>
                      <a:pPr algn="l" fontAlgn="b"/>
                      <a:r>
                        <a:rPr lang="es-PE" sz="1000" b="1" i="0" u="none" strike="noStrike">
                          <a:solidFill>
                            <a:srgbClr val="000000"/>
                          </a:solidFill>
                          <a:latin typeface="Arial"/>
                        </a:rPr>
                        <a:t>Pulpera</a:t>
                      </a:r>
                    </a:p>
                  </a:txBody>
                  <a:tcPr marL="9525" marR="9525" marT="9525" marB="0" anchor="b"/>
                </a:tc>
                <a:tc>
                  <a:txBody>
                    <a:bodyPr/>
                    <a:lstStyle/>
                    <a:p>
                      <a:pPr algn="r" fontAlgn="b"/>
                      <a:r>
                        <a:rPr lang="es-PE" sz="1100" b="0" i="0" u="none" strike="noStrike" dirty="0" smtClean="0">
                          <a:solidFill>
                            <a:srgbClr val="000000"/>
                          </a:solidFill>
                          <a:latin typeface="Calibri"/>
                        </a:rPr>
                        <a:t>Soco </a:t>
                      </a:r>
                      <a:r>
                        <a:rPr lang="es-PE" sz="1100" b="0" i="0" u="none" strike="noStrike" dirty="0" err="1" smtClean="0">
                          <a:solidFill>
                            <a:srgbClr val="000000"/>
                          </a:solidFill>
                          <a:latin typeface="Calibri"/>
                        </a:rPr>
                        <a:t>Huacoto</a:t>
                      </a:r>
                      <a:r>
                        <a:rPr lang="es-PE" sz="1100" b="0" i="0" u="none" strike="noStrike" dirty="0" smtClean="0">
                          <a:solidFill>
                            <a:srgbClr val="000000"/>
                          </a:solidFill>
                          <a:latin typeface="Calibri"/>
                        </a:rPr>
                        <a:t>  702363</a:t>
                      </a:r>
                      <a:endParaRPr lang="es-PE" sz="1100" b="0" i="0" u="none" strike="noStrike" dirty="0">
                        <a:solidFill>
                          <a:srgbClr val="000000"/>
                        </a:solidFill>
                        <a:latin typeface="Calibri"/>
                      </a:endParaRPr>
                    </a:p>
                  </a:txBody>
                  <a:tcPr marL="9525" marR="9525" marT="9525" marB="0" anchor="b"/>
                </a:tc>
                <a:tc>
                  <a:txBody>
                    <a:bodyPr/>
                    <a:lstStyle/>
                    <a:p>
                      <a:pPr algn="ctr" fontAlgn="b"/>
                      <a:r>
                        <a:rPr lang="es-PE" sz="1100" b="1" i="0" u="none" strike="noStrike" dirty="0">
                          <a:solidFill>
                            <a:srgbClr val="000000"/>
                          </a:solidFill>
                          <a:latin typeface="Times New Roman"/>
                        </a:rPr>
                        <a:t>22.8</a:t>
                      </a:r>
                    </a:p>
                  </a:txBody>
                  <a:tcPr marL="9525" marR="9525" marT="9525" marB="0" anchor="b"/>
                </a:tc>
                <a:tc>
                  <a:txBody>
                    <a:bodyPr/>
                    <a:lstStyle/>
                    <a:p>
                      <a:pPr algn="ctr" fontAlgn="b"/>
                      <a:r>
                        <a:rPr lang="es-PE" sz="1100" b="1" i="0" u="none" strike="noStrike">
                          <a:solidFill>
                            <a:srgbClr val="000000"/>
                          </a:solidFill>
                          <a:latin typeface="Times New Roman"/>
                        </a:rPr>
                        <a:t>medio</a:t>
                      </a:r>
                    </a:p>
                  </a:txBody>
                  <a:tcPr marL="9525" marR="9525" marT="9525" marB="0" anchor="b"/>
                </a:tc>
                <a:tc>
                  <a:txBody>
                    <a:bodyPr/>
                    <a:lstStyle/>
                    <a:p>
                      <a:pPr algn="ctr" fontAlgn="b"/>
                      <a:r>
                        <a:rPr lang="es-PE" sz="1100" b="1" i="0" u="none" strike="noStrike">
                          <a:solidFill>
                            <a:srgbClr val="000000"/>
                          </a:solidFill>
                          <a:latin typeface="Times New Roman"/>
                        </a:rPr>
                        <a:t>bajo</a:t>
                      </a:r>
                    </a:p>
                  </a:txBody>
                  <a:tcPr marL="9525" marR="9525" marT="9525" marB="0" anchor="b"/>
                </a:tc>
                <a:tc>
                  <a:txBody>
                    <a:bodyPr/>
                    <a:lstStyle/>
                    <a:p>
                      <a:pPr algn="ctr" fontAlgn="b"/>
                      <a:r>
                        <a:rPr lang="es-PE" sz="1100" b="1" i="0" u="none" strike="noStrike" dirty="0">
                          <a:solidFill>
                            <a:srgbClr val="000000"/>
                          </a:solidFill>
                          <a:latin typeface="Times New Roman"/>
                        </a:rPr>
                        <a:t>bajo</a:t>
                      </a:r>
                    </a:p>
                  </a:txBody>
                  <a:tcPr marL="9525" marR="9525" marT="9525" marB="0" anchor="b"/>
                </a:tc>
              </a:tr>
              <a:tr h="370840">
                <a:tc>
                  <a:txBody>
                    <a:bodyPr/>
                    <a:lstStyle/>
                    <a:p>
                      <a:pPr algn="ctr" fontAlgn="ctr"/>
                      <a:r>
                        <a:rPr lang="es-PE" sz="1000" b="1" i="0" u="none" strike="noStrike" dirty="0">
                          <a:solidFill>
                            <a:srgbClr val="000000"/>
                          </a:solidFill>
                          <a:latin typeface="Arial"/>
                        </a:rPr>
                        <a:t>Precoz</a:t>
                      </a:r>
                    </a:p>
                  </a:txBody>
                  <a:tcPr marL="9525" marR="9525" marT="9525" marB="0" anchor="ctr">
                    <a:solidFill>
                      <a:srgbClr val="FFFFFF"/>
                    </a:solidFill>
                  </a:tcPr>
                </a:tc>
                <a:tc>
                  <a:txBody>
                    <a:bodyPr/>
                    <a:lstStyle/>
                    <a:p>
                      <a:pPr algn="l" fontAlgn="b"/>
                      <a:r>
                        <a:rPr lang="es-PE" sz="1000" b="0" i="0" u="none" strike="noStrike" dirty="0" err="1">
                          <a:solidFill>
                            <a:srgbClr val="000000"/>
                          </a:solidFill>
                          <a:latin typeface="Arial"/>
                        </a:rPr>
                        <a:t>Ccasapata</a:t>
                      </a:r>
                      <a:endParaRPr lang="es-PE" sz="1000" b="0" i="0" u="none" strike="noStrike" dirty="0">
                        <a:solidFill>
                          <a:srgbClr val="000000"/>
                        </a:solidFill>
                        <a:latin typeface="Arial"/>
                      </a:endParaRPr>
                    </a:p>
                  </a:txBody>
                  <a:tcPr marL="9525" marR="9525" marT="9525" marB="0" anchor="b">
                    <a:solidFill>
                      <a:srgbClr val="FFFFFF"/>
                    </a:solidFill>
                  </a:tcPr>
                </a:tc>
                <a:tc>
                  <a:txBody>
                    <a:bodyPr/>
                    <a:lstStyle/>
                    <a:p>
                      <a:pPr algn="l" fontAlgn="b"/>
                      <a:r>
                        <a:rPr lang="es-PE" sz="1000" b="1" i="0" u="none" strike="noStrike" dirty="0">
                          <a:solidFill>
                            <a:srgbClr val="000000"/>
                          </a:solidFill>
                          <a:latin typeface="Arial"/>
                        </a:rPr>
                        <a:t>Pulpera</a:t>
                      </a:r>
                    </a:p>
                  </a:txBody>
                  <a:tcPr marL="9525" marR="9525" marT="9525" marB="0" anchor="b">
                    <a:solidFill>
                      <a:srgbClr val="FFFFFF"/>
                    </a:solidFill>
                  </a:tcPr>
                </a:tc>
                <a:tc>
                  <a:txBody>
                    <a:bodyPr/>
                    <a:lstStyle/>
                    <a:p>
                      <a:pPr algn="r" fontAlgn="b"/>
                      <a:r>
                        <a:rPr lang="es-PE" sz="1100" b="0" i="0" u="none" strike="noStrike" dirty="0">
                          <a:solidFill>
                            <a:srgbClr val="000000"/>
                          </a:solidFill>
                          <a:latin typeface="Calibri"/>
                        </a:rPr>
                        <a:t>397069.5</a:t>
                      </a:r>
                    </a:p>
                  </a:txBody>
                  <a:tcPr marL="9525" marR="9525" marT="9525" marB="0" anchor="b">
                    <a:solidFill>
                      <a:srgbClr val="FFFFFF"/>
                    </a:solidFill>
                  </a:tcPr>
                </a:tc>
                <a:tc>
                  <a:txBody>
                    <a:bodyPr/>
                    <a:lstStyle/>
                    <a:p>
                      <a:pPr algn="ctr" fontAlgn="b"/>
                      <a:r>
                        <a:rPr lang="es-PE" sz="1000" b="1" i="0" u="none" strike="noStrike" dirty="0">
                          <a:solidFill>
                            <a:srgbClr val="000000"/>
                          </a:solidFill>
                          <a:latin typeface="Arial"/>
                        </a:rPr>
                        <a:t>19.39</a:t>
                      </a:r>
                    </a:p>
                  </a:txBody>
                  <a:tcPr marL="9525" marR="9525" marT="9525" marB="0" anchor="b">
                    <a:solidFill>
                      <a:srgbClr val="FFFFFF"/>
                    </a:solidFill>
                  </a:tcPr>
                </a:tc>
                <a:tc>
                  <a:txBody>
                    <a:bodyPr/>
                    <a:lstStyle/>
                    <a:p>
                      <a:pPr algn="ctr" fontAlgn="b"/>
                      <a:r>
                        <a:rPr lang="es-PE" sz="1000" b="1" i="0" u="none" strike="noStrike" dirty="0">
                          <a:solidFill>
                            <a:srgbClr val="000000"/>
                          </a:solidFill>
                          <a:latin typeface="Arial"/>
                        </a:rPr>
                        <a:t>bajo</a:t>
                      </a:r>
                    </a:p>
                  </a:txBody>
                  <a:tcPr marL="9525" marR="9525" marT="9525" marB="0" anchor="b">
                    <a:solidFill>
                      <a:srgbClr val="FFFFFF"/>
                    </a:solidFill>
                  </a:tcPr>
                </a:tc>
                <a:tc>
                  <a:txBody>
                    <a:bodyPr/>
                    <a:lstStyle/>
                    <a:p>
                      <a:pPr algn="ctr" fontAlgn="b"/>
                      <a:r>
                        <a:rPr lang="es-PE" sz="1000" b="1" i="0" u="none" strike="noStrike">
                          <a:solidFill>
                            <a:srgbClr val="000000"/>
                          </a:solidFill>
                          <a:latin typeface="Arial"/>
                        </a:rPr>
                        <a:t>medio</a:t>
                      </a:r>
                    </a:p>
                  </a:txBody>
                  <a:tcPr marL="9525" marR="9525" marT="9525" marB="0" anchor="b">
                    <a:solidFill>
                      <a:srgbClr val="FFFFFF"/>
                    </a:solidFill>
                  </a:tcPr>
                </a:tc>
                <a:tc>
                  <a:txBody>
                    <a:bodyPr/>
                    <a:lstStyle/>
                    <a:p>
                      <a:pPr algn="ctr" fontAlgn="b"/>
                      <a:r>
                        <a:rPr lang="es-PE" sz="1000" b="1" i="0" u="none" strike="noStrike" dirty="0" err="1">
                          <a:solidFill>
                            <a:srgbClr val="000000"/>
                          </a:solidFill>
                          <a:latin typeface="Arial"/>
                        </a:rPr>
                        <a:t>Medium</a:t>
                      </a:r>
                      <a:endParaRPr lang="es-PE" sz="1000" b="1" i="0" u="none" strike="noStrike" dirty="0">
                        <a:solidFill>
                          <a:srgbClr val="000000"/>
                        </a:solidFill>
                        <a:latin typeface="Arial"/>
                      </a:endParaRPr>
                    </a:p>
                  </a:txBody>
                  <a:tcPr marL="9525" marR="9525" marT="9525" marB="0" anchor="b">
                    <a:solidFill>
                      <a:srgbClr val="FFFFFF"/>
                    </a:solidFill>
                  </a:tcPr>
                </a:tc>
              </a:tr>
              <a:tr h="370840">
                <a:tc>
                  <a:txBody>
                    <a:bodyPr/>
                    <a:lstStyle/>
                    <a:p>
                      <a:pPr algn="ctr" fontAlgn="ctr"/>
                      <a:r>
                        <a:rPr lang="es-PE" sz="1000" b="1" i="0" u="none" strike="noStrike" dirty="0">
                          <a:solidFill>
                            <a:srgbClr val="000000"/>
                          </a:solidFill>
                          <a:latin typeface="Arial"/>
                        </a:rPr>
                        <a:t>Precoz</a:t>
                      </a:r>
                    </a:p>
                  </a:txBody>
                  <a:tcPr marL="9525" marR="9525" marT="9525" marB="0" anchor="ctr">
                    <a:solidFill>
                      <a:srgbClr val="FFFFFF"/>
                    </a:solidFill>
                  </a:tcPr>
                </a:tc>
                <a:tc>
                  <a:txBody>
                    <a:bodyPr/>
                    <a:lstStyle/>
                    <a:p>
                      <a:pPr algn="l" fontAlgn="b"/>
                      <a:r>
                        <a:rPr lang="es-PE" sz="1000" b="0" i="0" u="none" strike="noStrike" dirty="0" err="1">
                          <a:solidFill>
                            <a:srgbClr val="000000"/>
                          </a:solidFill>
                          <a:latin typeface="Arial"/>
                        </a:rPr>
                        <a:t>Ccasapata</a:t>
                      </a:r>
                      <a:endParaRPr lang="es-PE" sz="1000" b="0" i="0" u="none" strike="noStrike" dirty="0">
                        <a:solidFill>
                          <a:srgbClr val="000000"/>
                        </a:solidFill>
                        <a:latin typeface="Arial"/>
                      </a:endParaRPr>
                    </a:p>
                  </a:txBody>
                  <a:tcPr marL="9525" marR="9525" marT="9525" marB="0" anchor="b">
                    <a:solidFill>
                      <a:srgbClr val="FFFFFF"/>
                    </a:solidFill>
                  </a:tcPr>
                </a:tc>
                <a:tc>
                  <a:txBody>
                    <a:bodyPr/>
                    <a:lstStyle/>
                    <a:p>
                      <a:pPr algn="l" fontAlgn="b"/>
                      <a:r>
                        <a:rPr lang="es-PE" sz="1000" b="1" i="0" u="none" strike="noStrike" dirty="0">
                          <a:solidFill>
                            <a:srgbClr val="000000"/>
                          </a:solidFill>
                          <a:latin typeface="Arial"/>
                        </a:rPr>
                        <a:t>Pulpera</a:t>
                      </a:r>
                    </a:p>
                  </a:txBody>
                  <a:tcPr marL="9525" marR="9525" marT="9525" marB="0" anchor="b">
                    <a:solidFill>
                      <a:srgbClr val="FFFFFF"/>
                    </a:solidFill>
                  </a:tcPr>
                </a:tc>
                <a:tc>
                  <a:txBody>
                    <a:bodyPr/>
                    <a:lstStyle/>
                    <a:p>
                      <a:pPr algn="r" fontAlgn="b"/>
                      <a:r>
                        <a:rPr lang="es-PE" sz="1100" b="0" i="0" u="none" strike="noStrike" dirty="0">
                          <a:solidFill>
                            <a:srgbClr val="000000"/>
                          </a:solidFill>
                          <a:latin typeface="Calibri"/>
                        </a:rPr>
                        <a:t>380011.12</a:t>
                      </a:r>
                    </a:p>
                  </a:txBody>
                  <a:tcPr marL="9525" marR="9525" marT="9525" marB="0" anchor="b">
                    <a:solidFill>
                      <a:srgbClr val="FFFFFF"/>
                    </a:solidFill>
                  </a:tcPr>
                </a:tc>
                <a:tc>
                  <a:txBody>
                    <a:bodyPr/>
                    <a:lstStyle/>
                    <a:p>
                      <a:pPr algn="ctr" fontAlgn="b"/>
                      <a:r>
                        <a:rPr lang="es-PE" sz="1000" b="1" i="0" u="none" strike="noStrike" dirty="0">
                          <a:solidFill>
                            <a:srgbClr val="000000"/>
                          </a:solidFill>
                          <a:latin typeface="Arial"/>
                        </a:rPr>
                        <a:t>23.83</a:t>
                      </a:r>
                    </a:p>
                  </a:txBody>
                  <a:tcPr marL="9525" marR="9525" marT="9525" marB="0" anchor="b">
                    <a:solidFill>
                      <a:srgbClr val="FFFFFF"/>
                    </a:solidFill>
                  </a:tcPr>
                </a:tc>
                <a:tc>
                  <a:txBody>
                    <a:bodyPr/>
                    <a:lstStyle/>
                    <a:p>
                      <a:pPr algn="ctr" fontAlgn="b"/>
                      <a:r>
                        <a:rPr lang="es-PE" sz="1000" b="1" i="0" u="none" strike="noStrike" dirty="0">
                          <a:solidFill>
                            <a:srgbClr val="000000"/>
                          </a:solidFill>
                          <a:latin typeface="Arial"/>
                        </a:rPr>
                        <a:t>medio</a:t>
                      </a:r>
                    </a:p>
                  </a:txBody>
                  <a:tcPr marL="9525" marR="9525" marT="9525" marB="0" anchor="b">
                    <a:solidFill>
                      <a:srgbClr val="FFFFFF"/>
                    </a:solidFill>
                  </a:tcPr>
                </a:tc>
                <a:tc>
                  <a:txBody>
                    <a:bodyPr/>
                    <a:lstStyle/>
                    <a:p>
                      <a:pPr algn="ctr" fontAlgn="b"/>
                      <a:r>
                        <a:rPr lang="es-PE" sz="1000" b="1" i="0" u="none" strike="noStrike" dirty="0">
                          <a:solidFill>
                            <a:srgbClr val="000000"/>
                          </a:solidFill>
                          <a:latin typeface="Arial"/>
                        </a:rPr>
                        <a:t>medio</a:t>
                      </a:r>
                    </a:p>
                  </a:txBody>
                  <a:tcPr marL="9525" marR="9525" marT="9525" marB="0" anchor="b">
                    <a:solidFill>
                      <a:srgbClr val="FFFFFF"/>
                    </a:solidFill>
                  </a:tcPr>
                </a:tc>
                <a:tc>
                  <a:txBody>
                    <a:bodyPr/>
                    <a:lstStyle/>
                    <a:p>
                      <a:pPr algn="ctr" fontAlgn="b"/>
                      <a:r>
                        <a:rPr lang="es-PE" sz="1000" b="1" i="0" u="none" strike="noStrike" dirty="0" err="1">
                          <a:solidFill>
                            <a:srgbClr val="000000"/>
                          </a:solidFill>
                          <a:latin typeface="Arial"/>
                        </a:rPr>
                        <a:t>Medium</a:t>
                      </a:r>
                      <a:endParaRPr lang="es-PE" sz="1000" b="1" i="0" u="none" strike="noStrike" dirty="0">
                        <a:solidFill>
                          <a:srgbClr val="000000"/>
                        </a:solidFill>
                        <a:latin typeface="Arial"/>
                      </a:endParaRPr>
                    </a:p>
                  </a:txBody>
                  <a:tcPr marL="9525" marR="9525" marT="9525" marB="0" anchor="b">
                    <a:solidFill>
                      <a:srgbClr val="FFFFFF"/>
                    </a:solidFill>
                  </a:tcPr>
                </a:tc>
              </a:tr>
              <a:tr h="370840">
                <a:tc>
                  <a:txBody>
                    <a:bodyPr/>
                    <a:lstStyle/>
                    <a:p>
                      <a:pPr algn="ctr" fontAlgn="ctr"/>
                      <a:r>
                        <a:rPr lang="es-PE" sz="1000" b="1" i="0" u="none" strike="noStrike">
                          <a:solidFill>
                            <a:srgbClr val="000000"/>
                          </a:solidFill>
                          <a:latin typeface="Arial"/>
                        </a:rPr>
                        <a:t>Precoz</a:t>
                      </a:r>
                    </a:p>
                  </a:txBody>
                  <a:tcPr marL="9525" marR="9525" marT="9525" marB="0" anchor="ctr">
                    <a:solidFill>
                      <a:srgbClr val="FFFFFF"/>
                    </a:solidFill>
                  </a:tcPr>
                </a:tc>
                <a:tc>
                  <a:txBody>
                    <a:bodyPr/>
                    <a:lstStyle/>
                    <a:p>
                      <a:pPr algn="l" fontAlgn="b"/>
                      <a:r>
                        <a:rPr lang="es-PE" sz="1000" b="0" i="0" u="none" strike="noStrike">
                          <a:solidFill>
                            <a:srgbClr val="000000"/>
                          </a:solidFill>
                          <a:latin typeface="Arial"/>
                        </a:rPr>
                        <a:t>Ccasapata</a:t>
                      </a:r>
                    </a:p>
                  </a:txBody>
                  <a:tcPr marL="9525" marR="9525" marT="9525" marB="0" anchor="b">
                    <a:solidFill>
                      <a:srgbClr val="FFFFFF"/>
                    </a:solidFill>
                  </a:tcPr>
                </a:tc>
                <a:tc>
                  <a:txBody>
                    <a:bodyPr/>
                    <a:lstStyle/>
                    <a:p>
                      <a:pPr algn="l" fontAlgn="b"/>
                      <a:r>
                        <a:rPr lang="es-PE" sz="1000" b="1" i="0" u="none" strike="noStrike" dirty="0">
                          <a:solidFill>
                            <a:srgbClr val="000000"/>
                          </a:solidFill>
                          <a:latin typeface="Arial"/>
                        </a:rPr>
                        <a:t>Pulpera</a:t>
                      </a:r>
                    </a:p>
                  </a:txBody>
                  <a:tcPr marL="9525" marR="9525" marT="9525" marB="0" anchor="b">
                    <a:solidFill>
                      <a:srgbClr val="FFFFFF"/>
                    </a:solidFill>
                  </a:tcPr>
                </a:tc>
                <a:tc>
                  <a:txBody>
                    <a:bodyPr/>
                    <a:lstStyle/>
                    <a:p>
                      <a:pPr algn="r" fontAlgn="b"/>
                      <a:r>
                        <a:rPr lang="es-PE" sz="1100" b="0" i="0" u="none" strike="noStrike">
                          <a:solidFill>
                            <a:srgbClr val="000000"/>
                          </a:solidFill>
                          <a:latin typeface="Calibri"/>
                        </a:rPr>
                        <a:t>394904.9</a:t>
                      </a:r>
                    </a:p>
                  </a:txBody>
                  <a:tcPr marL="9525" marR="9525" marT="9525" marB="0" anchor="b">
                    <a:solidFill>
                      <a:srgbClr val="FFFFFF"/>
                    </a:solidFill>
                  </a:tcPr>
                </a:tc>
                <a:tc>
                  <a:txBody>
                    <a:bodyPr/>
                    <a:lstStyle/>
                    <a:p>
                      <a:pPr algn="l" fontAlgn="b"/>
                      <a:r>
                        <a:rPr lang="es-PE" sz="1100" b="0" i="0" u="none" strike="noStrike" dirty="0">
                          <a:solidFill>
                            <a:srgbClr val="000000"/>
                          </a:solidFill>
                          <a:latin typeface="Times New Roman"/>
                        </a:rPr>
                        <a:t> </a:t>
                      </a:r>
                    </a:p>
                  </a:txBody>
                  <a:tcPr marL="9525" marR="9525" marT="9525" marB="0" anchor="b">
                    <a:solidFill>
                      <a:srgbClr val="FFFFFF"/>
                    </a:solidFill>
                  </a:tcPr>
                </a:tc>
                <a:tc>
                  <a:txBody>
                    <a:bodyPr/>
                    <a:lstStyle/>
                    <a:p>
                      <a:pPr algn="l" fontAlgn="b"/>
                      <a:r>
                        <a:rPr lang="es-PE" sz="1100" b="0" i="0" u="none" strike="noStrike" dirty="0">
                          <a:solidFill>
                            <a:srgbClr val="000000"/>
                          </a:solidFill>
                          <a:latin typeface="Times New Roman"/>
                        </a:rPr>
                        <a:t> </a:t>
                      </a:r>
                    </a:p>
                  </a:txBody>
                  <a:tcPr marL="9525" marR="9525" marT="9525" marB="0" anchor="b">
                    <a:solidFill>
                      <a:srgbClr val="FFFFFF"/>
                    </a:solidFill>
                  </a:tcPr>
                </a:tc>
                <a:tc>
                  <a:txBody>
                    <a:bodyPr/>
                    <a:lstStyle/>
                    <a:p>
                      <a:pPr algn="l" fontAlgn="b"/>
                      <a:r>
                        <a:rPr lang="es-PE" sz="1100" b="0" i="0" u="none" strike="noStrike" dirty="0">
                          <a:solidFill>
                            <a:srgbClr val="000000"/>
                          </a:solidFill>
                          <a:latin typeface="Times New Roman"/>
                        </a:rPr>
                        <a:t> </a:t>
                      </a:r>
                    </a:p>
                  </a:txBody>
                  <a:tcPr marL="9525" marR="9525" marT="9525" marB="0" anchor="b">
                    <a:solidFill>
                      <a:srgbClr val="FFFFFF"/>
                    </a:solidFill>
                  </a:tcPr>
                </a:tc>
                <a:tc>
                  <a:txBody>
                    <a:bodyPr/>
                    <a:lstStyle/>
                    <a:p>
                      <a:pPr algn="l" fontAlgn="b"/>
                      <a:r>
                        <a:rPr lang="es-PE" sz="1100" b="0" i="0" u="none" strike="noStrike" dirty="0">
                          <a:solidFill>
                            <a:srgbClr val="000000"/>
                          </a:solidFill>
                          <a:latin typeface="Times New Roman"/>
                        </a:rPr>
                        <a:t> </a:t>
                      </a:r>
                    </a:p>
                  </a:txBody>
                  <a:tcPr marL="9525" marR="9525" marT="9525" marB="0" anchor="b">
                    <a:solidFill>
                      <a:srgbClr val="FFFFFF"/>
                    </a:solidFill>
                  </a:tcPr>
                </a:tc>
              </a:tr>
            </a:tbl>
          </a:graphicData>
        </a:graphic>
      </p:graphicFrame>
      <p:pic>
        <p:nvPicPr>
          <p:cNvPr id="4" name="3 Imagen" descr="alimentacion.jpg"/>
          <p:cNvPicPr>
            <a:picLocks noChangeAspect="1"/>
          </p:cNvPicPr>
          <p:nvPr/>
        </p:nvPicPr>
        <p:blipFill>
          <a:blip r:embed="rId2" cstate="print"/>
          <a:stretch>
            <a:fillRect/>
          </a:stretch>
        </p:blipFill>
        <p:spPr>
          <a:xfrm>
            <a:off x="6084168" y="1700808"/>
            <a:ext cx="2808312" cy="2106234"/>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6347048" cy="1143000"/>
          </a:xfrm>
        </p:spPr>
        <p:txBody>
          <a:bodyPr/>
          <a:lstStyle/>
          <a:p>
            <a:r>
              <a:rPr lang="es-PE" sz="2400" b="1" dirty="0" smtClean="0"/>
              <a:t>Selección, multiplicación, entrega de clones en </a:t>
            </a:r>
            <a:r>
              <a:rPr lang="es-PE" sz="2400" b="1" dirty="0" err="1" smtClean="0"/>
              <a:t>Chopccapampa</a:t>
            </a:r>
            <a:r>
              <a:rPr lang="es-PE" sz="2400" b="1" dirty="0" smtClean="0"/>
              <a:t> y </a:t>
            </a:r>
            <a:r>
              <a:rPr lang="es-PE" sz="2400" b="1" dirty="0" err="1" smtClean="0"/>
              <a:t>Ccollcpacasa</a:t>
            </a:r>
            <a:r>
              <a:rPr lang="es-PE" sz="2400" b="1" dirty="0" smtClean="0"/>
              <a:t> </a:t>
            </a:r>
            <a:endParaRPr lang="es-PE" sz="2400" b="1" dirty="0"/>
          </a:p>
        </p:txBody>
      </p:sp>
      <p:graphicFrame>
        <p:nvGraphicFramePr>
          <p:cNvPr id="4" name="3 Tabla"/>
          <p:cNvGraphicFramePr>
            <a:graphicFrameLocks noGrp="1"/>
          </p:cNvGraphicFramePr>
          <p:nvPr/>
        </p:nvGraphicFramePr>
        <p:xfrm>
          <a:off x="467544" y="2852936"/>
          <a:ext cx="6408712" cy="2968203"/>
        </p:xfrm>
        <a:graphic>
          <a:graphicData uri="http://schemas.openxmlformats.org/drawingml/2006/table">
            <a:tbl>
              <a:tblPr firstRow="1" bandRow="1">
                <a:tableStyleId>{5C22544A-7EE6-4342-B048-85BDC9FD1C3A}</a:tableStyleId>
              </a:tblPr>
              <a:tblGrid>
                <a:gridCol w="432048"/>
                <a:gridCol w="1090131"/>
                <a:gridCol w="797094"/>
                <a:gridCol w="797094"/>
                <a:gridCol w="478256"/>
                <a:gridCol w="398547"/>
                <a:gridCol w="557966"/>
                <a:gridCol w="478256"/>
                <a:gridCol w="443216"/>
                <a:gridCol w="432048"/>
                <a:gridCol w="504056"/>
              </a:tblGrid>
              <a:tr h="370840">
                <a:tc>
                  <a:txBody>
                    <a:bodyPr/>
                    <a:lstStyle/>
                    <a:p>
                      <a:pPr algn="ctr" fontAlgn="ctr"/>
                      <a:r>
                        <a:rPr lang="es-PE" sz="1200" b="1" i="0" u="none" strike="noStrike" dirty="0">
                          <a:solidFill>
                            <a:schemeClr val="bg1"/>
                          </a:solidFill>
                          <a:latin typeface="Arial"/>
                        </a:rPr>
                        <a:t>N°</a:t>
                      </a:r>
                    </a:p>
                  </a:txBody>
                  <a:tcPr marL="9525" marR="9525" marT="9525" marB="0" anchor="ctr"/>
                </a:tc>
                <a:tc>
                  <a:txBody>
                    <a:bodyPr/>
                    <a:lstStyle/>
                    <a:p>
                      <a:pPr algn="l" fontAlgn="b"/>
                      <a:r>
                        <a:rPr lang="es-PE" sz="1200" b="1" i="0" u="none" strike="noStrike" dirty="0">
                          <a:solidFill>
                            <a:schemeClr val="bg1"/>
                          </a:solidFill>
                          <a:latin typeface="Arial"/>
                        </a:rPr>
                        <a:t>Localidad</a:t>
                      </a:r>
                    </a:p>
                  </a:txBody>
                  <a:tcPr marL="9525" marR="9525" marT="9525" marB="0" anchor="b"/>
                </a:tc>
                <a:tc>
                  <a:txBody>
                    <a:bodyPr/>
                    <a:lstStyle/>
                    <a:p>
                      <a:pPr algn="l" fontAlgn="b"/>
                      <a:r>
                        <a:rPr lang="es-PE" sz="1200" b="1" i="0" u="none" strike="noStrike" dirty="0">
                          <a:solidFill>
                            <a:schemeClr val="bg1"/>
                          </a:solidFill>
                          <a:latin typeface="Arial"/>
                        </a:rPr>
                        <a:t>Organización</a:t>
                      </a:r>
                    </a:p>
                  </a:txBody>
                  <a:tcPr marL="9525" marR="9525" marT="9525" marB="0" anchor="b"/>
                </a:tc>
                <a:tc>
                  <a:txBody>
                    <a:bodyPr/>
                    <a:lstStyle/>
                    <a:p>
                      <a:pPr algn="ctr" fontAlgn="ctr"/>
                      <a:r>
                        <a:rPr lang="es-PE" sz="1200" b="1" i="0" u="none" strike="noStrike" dirty="0" err="1">
                          <a:solidFill>
                            <a:schemeClr val="bg1"/>
                          </a:solidFill>
                          <a:latin typeface="Arial"/>
                        </a:rPr>
                        <a:t>Código_Clon</a:t>
                      </a:r>
                      <a:r>
                        <a:rPr lang="es-PE" sz="1200" b="1" i="0" u="none" strike="noStrike" dirty="0">
                          <a:solidFill>
                            <a:schemeClr val="bg1"/>
                          </a:solidFill>
                          <a:latin typeface="Arial"/>
                        </a:rPr>
                        <a:t> </a:t>
                      </a:r>
                    </a:p>
                  </a:txBody>
                  <a:tcPr marL="9525" marR="9525" marT="9525" marB="0" anchor="ctr"/>
                </a:tc>
                <a:tc>
                  <a:txBody>
                    <a:bodyPr/>
                    <a:lstStyle/>
                    <a:p>
                      <a:pPr algn="l" fontAlgn="b"/>
                      <a:r>
                        <a:rPr lang="es-PE" sz="1200" b="1" i="0" u="none" strike="noStrike" dirty="0" err="1">
                          <a:solidFill>
                            <a:schemeClr val="bg1"/>
                          </a:solidFill>
                          <a:latin typeface="Calibri"/>
                        </a:rPr>
                        <a:t>prom</a:t>
                      </a:r>
                      <a:r>
                        <a:rPr lang="es-PE" sz="1200" b="1" i="0" u="none" strike="noStrike" dirty="0">
                          <a:solidFill>
                            <a:schemeClr val="bg1"/>
                          </a:solidFill>
                          <a:latin typeface="Calibri"/>
                        </a:rPr>
                        <a:t> </a:t>
                      </a:r>
                    </a:p>
                  </a:txBody>
                  <a:tcPr marL="9525" marR="9525" marT="9525" marB="0" anchor="b"/>
                </a:tc>
                <a:tc gridSpan="2">
                  <a:txBody>
                    <a:bodyPr/>
                    <a:lstStyle/>
                    <a:p>
                      <a:pPr algn="l" fontAlgn="b"/>
                      <a:r>
                        <a:rPr lang="es-PE" sz="1200" b="1" i="0" u="none" strike="noStrike" dirty="0">
                          <a:solidFill>
                            <a:schemeClr val="bg1"/>
                          </a:solidFill>
                          <a:latin typeface="Calibri"/>
                        </a:rPr>
                        <a:t>Fe (mg/100gPF)</a:t>
                      </a:r>
                    </a:p>
                  </a:txBody>
                  <a:tcPr marL="9525" marR="9525" marT="9525" marB="0" anchor="b"/>
                </a:tc>
                <a:tc hMerge="1">
                  <a:txBody>
                    <a:bodyPr/>
                    <a:lstStyle/>
                    <a:p>
                      <a:endParaRPr lang="es-PE"/>
                    </a:p>
                  </a:txBody>
                  <a:tcPr/>
                </a:tc>
                <a:tc gridSpan="2">
                  <a:txBody>
                    <a:bodyPr/>
                    <a:lstStyle/>
                    <a:p>
                      <a:pPr algn="l" fontAlgn="b"/>
                      <a:r>
                        <a:rPr lang="es-PE" sz="1200" b="1" i="0" u="none" strike="noStrike" dirty="0">
                          <a:solidFill>
                            <a:schemeClr val="bg1"/>
                          </a:solidFill>
                          <a:latin typeface="Calibri"/>
                        </a:rPr>
                        <a:t>Zn (mg/100gPF)</a:t>
                      </a:r>
                    </a:p>
                  </a:txBody>
                  <a:tcPr marL="9525" marR="9525" marT="9525" marB="0" anchor="b"/>
                </a:tc>
                <a:tc hMerge="1">
                  <a:txBody>
                    <a:bodyPr/>
                    <a:lstStyle/>
                    <a:p>
                      <a:endParaRPr lang="es-PE"/>
                    </a:p>
                  </a:txBody>
                  <a:tcPr/>
                </a:tc>
                <a:tc gridSpan="2">
                  <a:txBody>
                    <a:bodyPr/>
                    <a:lstStyle/>
                    <a:p>
                      <a:pPr algn="l" fontAlgn="b"/>
                      <a:r>
                        <a:rPr lang="es-PE" sz="1200" b="1" i="0" u="none" strike="noStrike" dirty="0">
                          <a:solidFill>
                            <a:schemeClr val="bg1"/>
                          </a:solidFill>
                          <a:latin typeface="Calibri"/>
                        </a:rPr>
                        <a:t>VITC (mg/100gPF)</a:t>
                      </a:r>
                    </a:p>
                  </a:txBody>
                  <a:tcPr marL="9525" marR="9525" marT="9525" marB="0" anchor="b"/>
                </a:tc>
                <a:tc hMerge="1">
                  <a:txBody>
                    <a:bodyPr/>
                    <a:lstStyle/>
                    <a:p>
                      <a:endParaRPr lang="es-PE"/>
                    </a:p>
                  </a:txBody>
                  <a:tcPr/>
                </a:tc>
              </a:tr>
              <a:tr h="370840">
                <a:tc>
                  <a:txBody>
                    <a:bodyPr/>
                    <a:lstStyle/>
                    <a:p>
                      <a:pPr algn="l" fontAlgn="b"/>
                      <a:r>
                        <a:rPr lang="es-PE" sz="1200" b="1" i="0" u="none" strike="noStrike">
                          <a:solidFill>
                            <a:srgbClr val="000000"/>
                          </a:solidFill>
                          <a:latin typeface="Calibri"/>
                        </a:rPr>
                        <a:t>Alto CN</a:t>
                      </a:r>
                    </a:p>
                  </a:txBody>
                  <a:tcPr marL="9525" marR="9525" marT="9525" marB="0" anchor="b"/>
                </a:tc>
                <a:tc>
                  <a:txBody>
                    <a:bodyPr/>
                    <a:lstStyle/>
                    <a:p>
                      <a:pPr algn="l" fontAlgn="b"/>
                      <a:r>
                        <a:rPr lang="es-PE" sz="1200" b="1" i="0" u="none" strike="noStrike" dirty="0" err="1">
                          <a:solidFill>
                            <a:srgbClr val="000000"/>
                          </a:solidFill>
                          <a:latin typeface="Arial"/>
                        </a:rPr>
                        <a:t>Ccollpaccasa</a:t>
                      </a:r>
                      <a:endParaRPr lang="es-PE" sz="1200" b="1" i="0" u="none" strike="noStrike" dirty="0">
                        <a:solidFill>
                          <a:srgbClr val="000000"/>
                        </a:solidFill>
                        <a:latin typeface="Arial"/>
                      </a:endParaRPr>
                    </a:p>
                  </a:txBody>
                  <a:tcPr marL="9525" marR="9525" marT="9525" marB="0" anchor="b"/>
                </a:tc>
                <a:tc>
                  <a:txBody>
                    <a:bodyPr/>
                    <a:lstStyle/>
                    <a:p>
                      <a:pPr algn="l" fontAlgn="b"/>
                      <a:r>
                        <a:rPr lang="es-PE" sz="1400" b="0" i="0" u="none" strike="noStrike" dirty="0">
                          <a:solidFill>
                            <a:srgbClr val="000000"/>
                          </a:solidFill>
                          <a:latin typeface="Arial"/>
                        </a:rPr>
                        <a:t>Santa Teresita</a:t>
                      </a:r>
                    </a:p>
                  </a:txBody>
                  <a:tcPr marL="9525" marR="9525" marT="9525" marB="0" anchor="b"/>
                </a:tc>
                <a:tc>
                  <a:txBody>
                    <a:bodyPr/>
                    <a:lstStyle/>
                    <a:p>
                      <a:pPr algn="r" fontAlgn="b"/>
                      <a:r>
                        <a:rPr lang="es-PE" sz="1200" b="1" i="0" u="none" strike="noStrike">
                          <a:solidFill>
                            <a:srgbClr val="000000"/>
                          </a:solidFill>
                          <a:latin typeface="Arial"/>
                        </a:rPr>
                        <a:t>B1C5046.19</a:t>
                      </a:r>
                    </a:p>
                  </a:txBody>
                  <a:tcPr marL="9525" marR="9525" marT="9525" marB="0" anchor="b"/>
                </a:tc>
                <a:tc>
                  <a:txBody>
                    <a:bodyPr/>
                    <a:lstStyle/>
                    <a:p>
                      <a:pPr algn="r" fontAlgn="b"/>
                      <a:r>
                        <a:rPr lang="es-PE" sz="1200" b="1" i="0" u="none" strike="noStrike">
                          <a:solidFill>
                            <a:srgbClr val="000000"/>
                          </a:solidFill>
                          <a:latin typeface="Times New Roman"/>
                        </a:rPr>
                        <a:t>21.8</a:t>
                      </a:r>
                    </a:p>
                  </a:txBody>
                  <a:tcPr marL="9525" marR="9525" marT="9525" marB="0" anchor="b"/>
                </a:tc>
                <a:tc>
                  <a:txBody>
                    <a:bodyPr/>
                    <a:lstStyle/>
                    <a:p>
                      <a:pPr algn="r" fontAlgn="b"/>
                      <a:r>
                        <a:rPr lang="es-PE" sz="1200" b="1" i="0" u="none" strike="noStrike">
                          <a:solidFill>
                            <a:srgbClr val="000000"/>
                          </a:solidFill>
                          <a:latin typeface="Times New Roman"/>
                        </a:rPr>
                        <a:t>0.35</a:t>
                      </a:r>
                    </a:p>
                  </a:txBody>
                  <a:tcPr marL="9525" marR="9525" marT="9525" marB="0" anchor="b"/>
                </a:tc>
                <a:tc>
                  <a:txBody>
                    <a:bodyPr/>
                    <a:lstStyle/>
                    <a:p>
                      <a:pPr algn="l" fontAlgn="b"/>
                      <a:r>
                        <a:rPr lang="es-PE" sz="1200" b="1" i="0" u="none" strike="noStrike">
                          <a:solidFill>
                            <a:srgbClr val="000000"/>
                          </a:solidFill>
                          <a:latin typeface="Times New Roman"/>
                        </a:rPr>
                        <a:t>medio</a:t>
                      </a:r>
                    </a:p>
                  </a:txBody>
                  <a:tcPr marL="9525" marR="9525" marT="9525" marB="0" anchor="b"/>
                </a:tc>
                <a:tc>
                  <a:txBody>
                    <a:bodyPr/>
                    <a:lstStyle/>
                    <a:p>
                      <a:pPr algn="r" fontAlgn="b"/>
                      <a:r>
                        <a:rPr lang="es-PE" sz="1200" b="1" i="0" u="none" strike="noStrike">
                          <a:solidFill>
                            <a:srgbClr val="000000"/>
                          </a:solidFill>
                          <a:latin typeface="Times New Roman"/>
                        </a:rPr>
                        <a:t>0.59</a:t>
                      </a:r>
                    </a:p>
                  </a:txBody>
                  <a:tcPr marL="9525" marR="9525" marT="9525" marB="0" anchor="b"/>
                </a:tc>
                <a:tc>
                  <a:txBody>
                    <a:bodyPr/>
                    <a:lstStyle/>
                    <a:p>
                      <a:pPr algn="l" fontAlgn="b"/>
                      <a:r>
                        <a:rPr lang="es-PE" sz="1200" b="1" i="0" u="none" strike="noStrike" dirty="0" smtClean="0">
                          <a:solidFill>
                            <a:srgbClr val="000000"/>
                          </a:solidFill>
                          <a:latin typeface="Times New Roman"/>
                        </a:rPr>
                        <a:t>ALTO </a:t>
                      </a:r>
                      <a:endParaRPr lang="es-PE" sz="1200" b="1" i="0" u="none" strike="noStrike" dirty="0">
                        <a:solidFill>
                          <a:srgbClr val="000000"/>
                        </a:solidFill>
                        <a:latin typeface="Times New Roman"/>
                      </a:endParaRPr>
                    </a:p>
                  </a:txBody>
                  <a:tcPr marL="9525" marR="9525" marT="9525" marB="0" anchor="b"/>
                </a:tc>
                <a:tc>
                  <a:txBody>
                    <a:bodyPr/>
                    <a:lstStyle/>
                    <a:p>
                      <a:pPr algn="r" fontAlgn="b"/>
                      <a:r>
                        <a:rPr lang="es-PE" sz="1200" b="1" i="0" u="none" strike="noStrike" dirty="0">
                          <a:solidFill>
                            <a:srgbClr val="000000"/>
                          </a:solidFill>
                          <a:latin typeface="Times New Roman"/>
                        </a:rPr>
                        <a:t>21.50</a:t>
                      </a:r>
                    </a:p>
                  </a:txBody>
                  <a:tcPr marL="9525" marR="9525" marT="9525" marB="0" anchor="b"/>
                </a:tc>
                <a:tc>
                  <a:txBody>
                    <a:bodyPr/>
                    <a:lstStyle/>
                    <a:p>
                      <a:pPr algn="l" fontAlgn="b"/>
                      <a:r>
                        <a:rPr lang="es-PE" sz="1200" b="1" i="0" u="none" strike="noStrike" dirty="0" smtClean="0">
                          <a:solidFill>
                            <a:srgbClr val="000000"/>
                          </a:solidFill>
                          <a:latin typeface="Times New Roman"/>
                        </a:rPr>
                        <a:t>Alto </a:t>
                      </a:r>
                      <a:endParaRPr lang="es-PE" sz="1200" b="1" i="0" u="none" strike="noStrike" dirty="0">
                        <a:solidFill>
                          <a:srgbClr val="000000"/>
                        </a:solidFill>
                        <a:latin typeface="Times New Roman"/>
                      </a:endParaRPr>
                    </a:p>
                  </a:txBody>
                  <a:tcPr marL="9525" marR="9525" marT="9525" marB="0" anchor="b"/>
                </a:tc>
              </a:tr>
              <a:tr h="370840">
                <a:tc>
                  <a:txBody>
                    <a:bodyPr/>
                    <a:lstStyle/>
                    <a:p>
                      <a:pPr algn="ctr" fontAlgn="ctr"/>
                      <a:r>
                        <a:rPr lang="es-PE" sz="1100" b="0" i="0" u="none" strike="noStrike" dirty="0">
                          <a:solidFill>
                            <a:srgbClr val="000000"/>
                          </a:solidFill>
                          <a:latin typeface="Arial"/>
                        </a:rPr>
                        <a:t>LB</a:t>
                      </a:r>
                    </a:p>
                  </a:txBody>
                  <a:tcPr marL="9525" marR="9525" marT="9525" marB="0" anchor="ctr">
                    <a:solidFill>
                      <a:schemeClr val="accent5">
                        <a:lumMod val="20000"/>
                        <a:lumOff val="80000"/>
                      </a:schemeClr>
                    </a:solidFill>
                  </a:tcPr>
                </a:tc>
                <a:tc>
                  <a:txBody>
                    <a:bodyPr/>
                    <a:lstStyle/>
                    <a:p>
                      <a:pPr algn="l" fontAlgn="b"/>
                      <a:r>
                        <a:rPr lang="es-PE" sz="1100" b="0" i="0" u="none" strike="noStrike" dirty="0" err="1">
                          <a:solidFill>
                            <a:srgbClr val="000000"/>
                          </a:solidFill>
                          <a:latin typeface="Arial"/>
                        </a:rPr>
                        <a:t>Ccollpaccasa</a:t>
                      </a:r>
                      <a:endParaRPr lang="es-PE" sz="1100" b="0" i="0" u="none" strike="noStrike" dirty="0">
                        <a:solidFill>
                          <a:srgbClr val="000000"/>
                        </a:solidFill>
                        <a:latin typeface="Arial"/>
                      </a:endParaRPr>
                    </a:p>
                  </a:txBody>
                  <a:tcPr marL="9525" marR="9525" marT="9525" marB="0" anchor="b">
                    <a:solidFill>
                      <a:schemeClr val="accent5">
                        <a:lumMod val="20000"/>
                        <a:lumOff val="80000"/>
                      </a:schemeClr>
                    </a:solidFill>
                  </a:tcPr>
                </a:tc>
                <a:tc>
                  <a:txBody>
                    <a:bodyPr/>
                    <a:lstStyle/>
                    <a:p>
                      <a:pPr algn="l" fontAlgn="b"/>
                      <a:r>
                        <a:rPr lang="es-PE" sz="1400" b="0" i="0" u="none" strike="noStrike" dirty="0">
                          <a:solidFill>
                            <a:srgbClr val="000000"/>
                          </a:solidFill>
                          <a:latin typeface="Arial"/>
                        </a:rPr>
                        <a:t>Santa Teresita</a:t>
                      </a:r>
                    </a:p>
                  </a:txBody>
                  <a:tcPr marL="9525" marR="9525" marT="9525" marB="0" anchor="b">
                    <a:solidFill>
                      <a:schemeClr val="accent5">
                        <a:lumMod val="20000"/>
                        <a:lumOff val="80000"/>
                      </a:schemeClr>
                    </a:solidFill>
                  </a:tcPr>
                </a:tc>
                <a:tc>
                  <a:txBody>
                    <a:bodyPr/>
                    <a:lstStyle/>
                    <a:p>
                      <a:pPr algn="r" fontAlgn="b"/>
                      <a:r>
                        <a:rPr lang="es-PE" sz="1100" b="0" i="0" u="none" strike="noStrike" dirty="0">
                          <a:solidFill>
                            <a:srgbClr val="000000"/>
                          </a:solidFill>
                          <a:latin typeface="Arial"/>
                        </a:rPr>
                        <a:t>B1C5048.116</a:t>
                      </a:r>
                    </a:p>
                  </a:txBody>
                  <a:tcPr marL="9525" marR="9525" marT="9525" marB="0" anchor="b">
                    <a:solidFill>
                      <a:schemeClr val="accent5">
                        <a:lumMod val="20000"/>
                        <a:lumOff val="80000"/>
                      </a:schemeClr>
                    </a:solidFill>
                  </a:tcPr>
                </a:tc>
                <a:tc>
                  <a:txBody>
                    <a:bodyPr/>
                    <a:lstStyle/>
                    <a:p>
                      <a:pPr algn="l" fontAlgn="b"/>
                      <a:endParaRPr lang="es-PE" sz="1100" b="0" i="0" u="none" strike="noStrike" dirty="0">
                        <a:solidFill>
                          <a:srgbClr val="000000"/>
                        </a:solidFill>
                        <a:latin typeface="Calibri"/>
                      </a:endParaRPr>
                    </a:p>
                  </a:txBody>
                  <a:tcPr marL="9525" marR="9525" marT="9525" marB="0" anchor="b">
                    <a:solidFill>
                      <a:schemeClr val="accent5">
                        <a:lumMod val="20000"/>
                        <a:lumOff val="80000"/>
                      </a:schemeClr>
                    </a:solidFill>
                  </a:tcPr>
                </a:tc>
                <a:tc>
                  <a:txBody>
                    <a:bodyPr/>
                    <a:lstStyle/>
                    <a:p>
                      <a:pPr algn="l" fontAlgn="b"/>
                      <a:endParaRPr lang="es-PE" sz="1100" b="0" i="0" u="none" strike="noStrike" dirty="0">
                        <a:solidFill>
                          <a:srgbClr val="000000"/>
                        </a:solidFill>
                        <a:latin typeface="Calibri"/>
                      </a:endParaRPr>
                    </a:p>
                  </a:txBody>
                  <a:tcPr marL="9525" marR="9525" marT="9525" marB="0" anchor="b">
                    <a:solidFill>
                      <a:schemeClr val="accent5">
                        <a:lumMod val="20000"/>
                        <a:lumOff val="80000"/>
                      </a:schemeClr>
                    </a:solidFill>
                  </a:tcPr>
                </a:tc>
                <a:tc>
                  <a:txBody>
                    <a:bodyPr/>
                    <a:lstStyle/>
                    <a:p>
                      <a:pPr algn="l" fontAlgn="b"/>
                      <a:endParaRPr lang="es-PE" sz="1100" b="0" i="0" u="none" strike="noStrike" dirty="0">
                        <a:solidFill>
                          <a:srgbClr val="000000"/>
                        </a:solidFill>
                        <a:latin typeface="Calibri"/>
                      </a:endParaRPr>
                    </a:p>
                  </a:txBody>
                  <a:tcPr marL="9525" marR="9525" marT="9525" marB="0" anchor="b">
                    <a:solidFill>
                      <a:schemeClr val="accent5">
                        <a:lumMod val="20000"/>
                        <a:lumOff val="80000"/>
                      </a:schemeClr>
                    </a:solidFill>
                  </a:tcPr>
                </a:tc>
                <a:tc>
                  <a:txBody>
                    <a:bodyPr/>
                    <a:lstStyle/>
                    <a:p>
                      <a:pPr algn="l" fontAlgn="b"/>
                      <a:endParaRPr lang="es-PE" sz="1100" b="0" i="0" u="none" strike="noStrike" dirty="0">
                        <a:solidFill>
                          <a:srgbClr val="000000"/>
                        </a:solidFill>
                        <a:latin typeface="Calibri"/>
                      </a:endParaRPr>
                    </a:p>
                  </a:txBody>
                  <a:tcPr marL="9525" marR="9525" marT="9525" marB="0" anchor="b">
                    <a:solidFill>
                      <a:schemeClr val="accent5">
                        <a:lumMod val="20000"/>
                        <a:lumOff val="80000"/>
                      </a:schemeClr>
                    </a:solidFill>
                  </a:tcPr>
                </a:tc>
                <a:tc>
                  <a:txBody>
                    <a:bodyPr/>
                    <a:lstStyle/>
                    <a:p>
                      <a:pPr algn="l" fontAlgn="b"/>
                      <a:endParaRPr lang="es-PE" sz="1100" b="0" i="0" u="none" strike="noStrike" dirty="0">
                        <a:solidFill>
                          <a:srgbClr val="000000"/>
                        </a:solidFill>
                        <a:latin typeface="Calibri"/>
                      </a:endParaRPr>
                    </a:p>
                  </a:txBody>
                  <a:tcPr marL="9525" marR="9525" marT="9525" marB="0" anchor="b">
                    <a:solidFill>
                      <a:schemeClr val="accent5">
                        <a:lumMod val="20000"/>
                        <a:lumOff val="80000"/>
                      </a:schemeClr>
                    </a:solidFill>
                  </a:tcPr>
                </a:tc>
                <a:tc>
                  <a:txBody>
                    <a:bodyPr/>
                    <a:lstStyle/>
                    <a:p>
                      <a:endParaRPr lang="es-PE"/>
                    </a:p>
                  </a:txBody>
                  <a:tcPr marL="9525" marR="9525" marT="9525" marB="0" anchor="b">
                    <a:solidFill>
                      <a:schemeClr val="accent5">
                        <a:lumMod val="20000"/>
                        <a:lumOff val="80000"/>
                      </a:schemeClr>
                    </a:solidFill>
                  </a:tcPr>
                </a:tc>
                <a:tc>
                  <a:txBody>
                    <a:bodyPr/>
                    <a:lstStyle/>
                    <a:p>
                      <a:endParaRPr lang="es-PE"/>
                    </a:p>
                  </a:txBody>
                  <a:tcPr marL="9525" marR="9525" marT="9525" marB="0" anchor="b">
                    <a:solidFill>
                      <a:schemeClr val="accent5">
                        <a:lumMod val="20000"/>
                        <a:lumOff val="80000"/>
                      </a:schemeClr>
                    </a:solidFill>
                  </a:tcPr>
                </a:tc>
              </a:tr>
              <a:tr h="370840">
                <a:tc>
                  <a:txBody>
                    <a:bodyPr/>
                    <a:lstStyle/>
                    <a:p>
                      <a:pPr algn="l" fontAlgn="b"/>
                      <a:r>
                        <a:rPr lang="es-PE" sz="1100" b="0" i="0" u="none" strike="noStrike">
                          <a:solidFill>
                            <a:srgbClr val="000000"/>
                          </a:solidFill>
                          <a:latin typeface="Calibri"/>
                        </a:rPr>
                        <a:t>Alto CN</a:t>
                      </a:r>
                    </a:p>
                  </a:txBody>
                  <a:tcPr marL="9525" marR="9525" marT="9525" marB="0" anchor="b"/>
                </a:tc>
                <a:tc>
                  <a:txBody>
                    <a:bodyPr/>
                    <a:lstStyle/>
                    <a:p>
                      <a:pPr algn="l" fontAlgn="b"/>
                      <a:r>
                        <a:rPr lang="es-PE" sz="1100" b="0" i="0" u="none" strike="noStrike">
                          <a:solidFill>
                            <a:srgbClr val="000000"/>
                          </a:solidFill>
                          <a:latin typeface="Arial"/>
                        </a:rPr>
                        <a:t>Ccollpaccasa</a:t>
                      </a:r>
                    </a:p>
                  </a:txBody>
                  <a:tcPr marL="9525" marR="9525" marT="9525" marB="0" anchor="b"/>
                </a:tc>
                <a:tc>
                  <a:txBody>
                    <a:bodyPr/>
                    <a:lstStyle/>
                    <a:p>
                      <a:pPr algn="l" fontAlgn="b"/>
                      <a:r>
                        <a:rPr lang="es-PE" sz="1400" b="0" i="0" u="none" strike="noStrike" dirty="0">
                          <a:solidFill>
                            <a:srgbClr val="000000"/>
                          </a:solidFill>
                          <a:latin typeface="Arial"/>
                        </a:rPr>
                        <a:t>Santa Teresita</a:t>
                      </a:r>
                    </a:p>
                  </a:txBody>
                  <a:tcPr marL="9525" marR="9525" marT="9525" marB="0" anchor="b"/>
                </a:tc>
                <a:tc>
                  <a:txBody>
                    <a:bodyPr/>
                    <a:lstStyle/>
                    <a:p>
                      <a:pPr algn="r" fontAlgn="b"/>
                      <a:r>
                        <a:rPr lang="es-PE" sz="1100" b="0" i="0" u="none" strike="noStrike">
                          <a:solidFill>
                            <a:srgbClr val="000000"/>
                          </a:solidFill>
                          <a:latin typeface="Arial"/>
                        </a:rPr>
                        <a:t>S3.066</a:t>
                      </a:r>
                    </a:p>
                  </a:txBody>
                  <a:tcPr marL="9525" marR="9525" marT="9525" marB="0" anchor="b"/>
                </a:tc>
                <a:tc>
                  <a:txBody>
                    <a:bodyPr/>
                    <a:lstStyle/>
                    <a:p>
                      <a:pPr algn="l" fontAlgn="b"/>
                      <a:endParaRPr lang="es-PE" sz="1100" b="0" i="0" u="none" strike="noStrike">
                        <a:solidFill>
                          <a:srgbClr val="000000"/>
                        </a:solidFill>
                        <a:latin typeface="Calibri"/>
                      </a:endParaRPr>
                    </a:p>
                  </a:txBody>
                  <a:tcPr marL="9525" marR="9525" marT="9525" marB="0" anchor="b"/>
                </a:tc>
                <a:tc>
                  <a:txBody>
                    <a:bodyPr/>
                    <a:lstStyle/>
                    <a:p>
                      <a:pPr algn="l" fontAlgn="b"/>
                      <a:endParaRPr lang="es-PE" sz="1100" b="0" i="0" u="none" strike="noStrike">
                        <a:solidFill>
                          <a:srgbClr val="000000"/>
                        </a:solidFill>
                        <a:latin typeface="Calibri"/>
                      </a:endParaRPr>
                    </a:p>
                  </a:txBody>
                  <a:tcPr marL="9525" marR="9525" marT="9525" marB="0" anchor="b"/>
                </a:tc>
                <a:tc>
                  <a:txBody>
                    <a:bodyPr/>
                    <a:lstStyle/>
                    <a:p>
                      <a:pPr algn="l" fontAlgn="b"/>
                      <a:endParaRPr lang="es-PE" sz="1100" b="0" i="0" u="none" strike="noStrike">
                        <a:solidFill>
                          <a:srgbClr val="000000"/>
                        </a:solidFill>
                        <a:latin typeface="Calibri"/>
                      </a:endParaRPr>
                    </a:p>
                  </a:txBody>
                  <a:tcPr marL="9525" marR="9525" marT="9525" marB="0" anchor="b"/>
                </a:tc>
                <a:tc>
                  <a:txBody>
                    <a:bodyPr/>
                    <a:lstStyle/>
                    <a:p>
                      <a:pPr algn="l" fontAlgn="b"/>
                      <a:endParaRPr lang="es-PE" sz="1100" b="0" i="0" u="none" strike="noStrike">
                        <a:solidFill>
                          <a:srgbClr val="000000"/>
                        </a:solidFill>
                        <a:latin typeface="Calibri"/>
                      </a:endParaRPr>
                    </a:p>
                  </a:txBody>
                  <a:tcPr marL="9525" marR="9525" marT="9525" marB="0" anchor="b"/>
                </a:tc>
                <a:tc>
                  <a:txBody>
                    <a:bodyPr/>
                    <a:lstStyle/>
                    <a:p>
                      <a:pPr algn="l" fontAlgn="b"/>
                      <a:endParaRPr lang="es-PE" sz="1100" b="0" i="0" u="none" strike="noStrike">
                        <a:solidFill>
                          <a:srgbClr val="000000"/>
                        </a:solidFill>
                        <a:latin typeface="Calibri"/>
                      </a:endParaRPr>
                    </a:p>
                  </a:txBody>
                  <a:tcPr marL="9525" marR="9525" marT="9525" marB="0" anchor="b"/>
                </a:tc>
                <a:tc>
                  <a:txBody>
                    <a:bodyPr/>
                    <a:lstStyle/>
                    <a:p>
                      <a:endParaRPr lang="es-PE"/>
                    </a:p>
                  </a:txBody>
                  <a:tcPr marL="9525" marR="9525" marT="9525" marB="0" anchor="b"/>
                </a:tc>
                <a:tc>
                  <a:txBody>
                    <a:bodyPr/>
                    <a:lstStyle/>
                    <a:p>
                      <a:endParaRPr lang="es-PE"/>
                    </a:p>
                  </a:txBody>
                  <a:tcPr marL="9525" marR="9525" marT="9525" marB="0" anchor="b"/>
                </a:tc>
              </a:tr>
              <a:tr h="370840">
                <a:tc gridSpan="11">
                  <a:txBody>
                    <a:bodyPr/>
                    <a:lstStyle/>
                    <a:p>
                      <a:pPr algn="ctr" fontAlgn="b"/>
                      <a:r>
                        <a:rPr lang="es-PE" sz="1600" b="0" i="0" u="none" strike="noStrike" dirty="0" err="1" smtClean="0">
                          <a:solidFill>
                            <a:srgbClr val="000000"/>
                          </a:solidFill>
                          <a:latin typeface="Calibri"/>
                        </a:rPr>
                        <a:t>Chopccapampa</a:t>
                      </a:r>
                      <a:r>
                        <a:rPr lang="es-PE" sz="1200" b="0" i="0" u="none" strike="noStrike" dirty="0" smtClean="0">
                          <a:solidFill>
                            <a:srgbClr val="000000"/>
                          </a:solidFill>
                          <a:latin typeface="Calibri"/>
                        </a:rPr>
                        <a:t> </a:t>
                      </a:r>
                      <a:endParaRPr lang="es-PE" sz="1200" b="0" i="0" u="none" strike="noStrike" dirty="0">
                        <a:solidFill>
                          <a:srgbClr val="000000"/>
                        </a:solidFill>
                        <a:latin typeface="Calibri"/>
                      </a:endParaRPr>
                    </a:p>
                  </a:txBody>
                  <a:tcPr marL="9525" marR="9525" marT="9525" marB="0" anchor="b">
                    <a:lnB w="12700" cap="flat" cmpd="sng" algn="ctr">
                      <a:solidFill>
                        <a:schemeClr val="tx1"/>
                      </a:solidFill>
                      <a:prstDash val="solid"/>
                      <a:round/>
                      <a:headEnd type="none" w="med" len="med"/>
                      <a:tailEnd type="none" w="med" len="med"/>
                    </a:lnB>
                  </a:tcPr>
                </a:tc>
                <a:tc hMerge="1">
                  <a:txBody>
                    <a:bodyPr/>
                    <a:lstStyle/>
                    <a:p>
                      <a:pPr algn="l" fontAlgn="b"/>
                      <a:endParaRPr lang="es-PE" sz="1100" b="0" i="0" u="none" strike="noStrike" dirty="0">
                        <a:solidFill>
                          <a:srgbClr val="000000"/>
                        </a:solidFill>
                        <a:latin typeface="Calibri"/>
                      </a:endParaRPr>
                    </a:p>
                  </a:txBody>
                  <a:tcPr marL="9525" marR="9525" marT="9525" marB="0" anchor="b"/>
                </a:tc>
                <a:tc hMerge="1">
                  <a:txBody>
                    <a:bodyPr/>
                    <a:lstStyle/>
                    <a:p>
                      <a:pPr algn="l" fontAlgn="b"/>
                      <a:endParaRPr lang="es-PE" sz="1400" b="0" i="0" u="none" strike="noStrike" dirty="0">
                        <a:solidFill>
                          <a:srgbClr val="000000"/>
                        </a:solidFill>
                        <a:latin typeface="Calibri"/>
                      </a:endParaRPr>
                    </a:p>
                  </a:txBody>
                  <a:tcPr marL="9525" marR="9525" marT="9525" marB="0" anchor="b"/>
                </a:tc>
                <a:tc hMerge="1">
                  <a:txBody>
                    <a:bodyPr/>
                    <a:lstStyle/>
                    <a:p>
                      <a:pPr algn="l" fontAlgn="b"/>
                      <a:endParaRPr lang="es-PE" sz="1100" b="0" i="0" u="none" strike="noStrike" dirty="0">
                        <a:solidFill>
                          <a:srgbClr val="000000"/>
                        </a:solidFill>
                        <a:latin typeface="Calibri"/>
                      </a:endParaRPr>
                    </a:p>
                  </a:txBody>
                  <a:tcPr marL="9525" marR="9525" marT="9525" marB="0" anchor="b"/>
                </a:tc>
                <a:tc hMerge="1">
                  <a:txBody>
                    <a:bodyPr/>
                    <a:lstStyle/>
                    <a:p>
                      <a:pPr algn="l" fontAlgn="b"/>
                      <a:endParaRPr lang="es-PE" sz="1100" b="0" i="0" u="none" strike="noStrike">
                        <a:solidFill>
                          <a:srgbClr val="000000"/>
                        </a:solidFill>
                        <a:latin typeface="Calibri"/>
                      </a:endParaRPr>
                    </a:p>
                  </a:txBody>
                  <a:tcPr marL="9525" marR="9525" marT="9525" marB="0" anchor="b"/>
                </a:tc>
                <a:tc hMerge="1">
                  <a:txBody>
                    <a:bodyPr/>
                    <a:lstStyle/>
                    <a:p>
                      <a:pPr algn="l" fontAlgn="b"/>
                      <a:endParaRPr lang="es-PE" sz="1100" b="0" i="0" u="none" strike="noStrike">
                        <a:solidFill>
                          <a:srgbClr val="000000"/>
                        </a:solidFill>
                        <a:latin typeface="Calibri"/>
                      </a:endParaRPr>
                    </a:p>
                  </a:txBody>
                  <a:tcPr marL="9525" marR="9525" marT="9525" marB="0" anchor="b"/>
                </a:tc>
                <a:tc hMerge="1">
                  <a:txBody>
                    <a:bodyPr/>
                    <a:lstStyle/>
                    <a:p>
                      <a:pPr algn="l" fontAlgn="b"/>
                      <a:endParaRPr lang="es-PE" sz="1100" b="0" i="0" u="none" strike="noStrike">
                        <a:solidFill>
                          <a:srgbClr val="000000"/>
                        </a:solidFill>
                        <a:latin typeface="Calibri"/>
                      </a:endParaRPr>
                    </a:p>
                  </a:txBody>
                  <a:tcPr marL="9525" marR="9525" marT="9525" marB="0" anchor="b"/>
                </a:tc>
                <a:tc hMerge="1">
                  <a:txBody>
                    <a:bodyPr/>
                    <a:lstStyle/>
                    <a:p>
                      <a:pPr algn="l" fontAlgn="b"/>
                      <a:endParaRPr lang="es-PE" sz="1100" b="0" i="0" u="none" strike="noStrike">
                        <a:solidFill>
                          <a:srgbClr val="000000"/>
                        </a:solidFill>
                        <a:latin typeface="Calibri"/>
                      </a:endParaRPr>
                    </a:p>
                  </a:txBody>
                  <a:tcPr marL="9525" marR="9525" marT="9525" marB="0" anchor="b"/>
                </a:tc>
                <a:tc hMerge="1">
                  <a:txBody>
                    <a:bodyPr/>
                    <a:lstStyle/>
                    <a:p>
                      <a:pPr algn="l" fontAlgn="b"/>
                      <a:endParaRPr lang="es-PE" sz="1100" b="0" i="0" u="none" strike="noStrike">
                        <a:solidFill>
                          <a:srgbClr val="000000"/>
                        </a:solidFill>
                        <a:latin typeface="Calibri"/>
                      </a:endParaRPr>
                    </a:p>
                  </a:txBody>
                  <a:tcPr marL="9525" marR="9525" marT="9525" marB="0" anchor="b"/>
                </a:tc>
                <a:tc hMerge="1">
                  <a:txBody>
                    <a:bodyPr/>
                    <a:lstStyle/>
                    <a:p>
                      <a:endParaRPr lang="es-PE"/>
                    </a:p>
                  </a:txBody>
                  <a:tcPr/>
                </a:tc>
                <a:tc hMerge="1">
                  <a:txBody>
                    <a:bodyPr/>
                    <a:lstStyle/>
                    <a:p>
                      <a:endParaRPr lang="es-PE"/>
                    </a:p>
                  </a:txBody>
                  <a:tcPr/>
                </a:tc>
              </a:tr>
              <a:tr h="370840">
                <a:tc>
                  <a:txBody>
                    <a:bodyPr/>
                    <a:lstStyle/>
                    <a:p>
                      <a:pPr algn="l" fontAlgn="b"/>
                      <a:r>
                        <a:rPr lang="es-PE" sz="1100" b="1" i="0" u="none" strike="noStrike" dirty="0">
                          <a:solidFill>
                            <a:srgbClr val="000000"/>
                          </a:solidFill>
                          <a:latin typeface="Calibri"/>
                        </a:rPr>
                        <a:t>Precoz</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PE" sz="1100" b="1" i="0" u="none" strike="noStrike" dirty="0" err="1">
                          <a:solidFill>
                            <a:srgbClr val="000000"/>
                          </a:solidFill>
                          <a:latin typeface="Arial"/>
                        </a:rPr>
                        <a:t>Chopccapampa</a:t>
                      </a:r>
                      <a:endParaRPr lang="es-PE" sz="1100" b="1" i="0" u="none" strike="noStrike" dirty="0">
                        <a:solidFill>
                          <a:srgbClr val="000000"/>
                        </a:solidFill>
                        <a:latin typeface="Arial"/>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PE" sz="1400" b="0" i="0" u="none" strike="noStrike" dirty="0">
                          <a:solidFill>
                            <a:srgbClr val="000000"/>
                          </a:solidFill>
                          <a:latin typeface="Arial"/>
                        </a:rPr>
                        <a:t>Totora</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t"/>
                      <a:r>
                        <a:rPr lang="es-PE" sz="1100" b="0" i="0" u="none" strike="noStrike" dirty="0">
                          <a:solidFill>
                            <a:srgbClr val="000000"/>
                          </a:solidFill>
                          <a:latin typeface="Calibri"/>
                        </a:rPr>
                        <a:t>397006.18</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b"/>
                      <a:r>
                        <a:rPr lang="es-PE" sz="1100" b="0" i="0" u="none" strike="noStrike" dirty="0">
                          <a:solidFill>
                            <a:srgbClr val="000000"/>
                          </a:solidFill>
                          <a:latin typeface="Arial"/>
                        </a:rPr>
                        <a:t>18.22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b"/>
                      <a:r>
                        <a:rPr lang="es-PE" sz="1100" b="0" i="0" u="none" strike="noStrike" dirty="0">
                          <a:solidFill>
                            <a:srgbClr val="000000"/>
                          </a:solidFill>
                          <a:latin typeface="Arial"/>
                        </a:rPr>
                        <a:t>0.34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PE" sz="1100" b="0" i="0" u="none" strike="noStrike" dirty="0">
                          <a:solidFill>
                            <a:srgbClr val="000000"/>
                          </a:solidFill>
                          <a:latin typeface="Arial"/>
                        </a:rPr>
                        <a:t>bajo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PE" sz="1100" b="0" i="0" u="none" strike="noStrike" dirty="0">
                          <a:solidFill>
                            <a:srgbClr val="000000"/>
                          </a:solidFill>
                          <a:latin typeface="Arial"/>
                        </a:rPr>
                        <a:t>0-33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PE" sz="1100" b="0" i="0" u="none" strike="noStrike" dirty="0">
                          <a:solidFill>
                            <a:srgbClr val="000000"/>
                          </a:solidFill>
                          <a:latin typeface="Arial"/>
                        </a:rPr>
                        <a:t>medio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b"/>
                      <a:r>
                        <a:rPr lang="es-PE" sz="1100" b="0" i="0" u="none" strike="noStrike">
                          <a:solidFill>
                            <a:srgbClr val="000000"/>
                          </a:solidFill>
                          <a:latin typeface="Arial"/>
                        </a:rPr>
                        <a:t>10.33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PE" sz="1100" b="0" i="0" u="none" strike="noStrike">
                          <a:solidFill>
                            <a:srgbClr val="000000"/>
                          </a:solidFill>
                          <a:latin typeface="Arial"/>
                        </a:rPr>
                        <a:t>Medio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542503">
                <a:tc>
                  <a:txBody>
                    <a:bodyPr/>
                    <a:lstStyle/>
                    <a:p>
                      <a:pPr algn="l" fontAlgn="b"/>
                      <a:r>
                        <a:rPr lang="es-PE" sz="1100" b="1" i="0" u="none" strike="noStrike" dirty="0">
                          <a:solidFill>
                            <a:srgbClr val="000000"/>
                          </a:solidFill>
                          <a:latin typeface="Calibri"/>
                        </a:rPr>
                        <a:t>Precoz</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PE" sz="1100" b="1" i="0" u="none" strike="noStrike" dirty="0" err="1">
                          <a:solidFill>
                            <a:srgbClr val="000000"/>
                          </a:solidFill>
                          <a:latin typeface="Arial"/>
                        </a:rPr>
                        <a:t>Chopccapampa</a:t>
                      </a:r>
                      <a:endParaRPr lang="es-PE" sz="1100" b="1" i="0" u="none" strike="noStrike" dirty="0">
                        <a:solidFill>
                          <a:srgbClr val="000000"/>
                        </a:solidFill>
                        <a:latin typeface="Arial"/>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PE" sz="1400" b="0" i="0" u="none" strike="noStrike" dirty="0">
                          <a:solidFill>
                            <a:srgbClr val="000000"/>
                          </a:solidFill>
                          <a:latin typeface="Arial"/>
                        </a:rPr>
                        <a:t>Totora</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t"/>
                      <a:r>
                        <a:rPr lang="es-PE" sz="1100" b="0" i="0" u="none" strike="noStrike">
                          <a:solidFill>
                            <a:srgbClr val="000000"/>
                          </a:solidFill>
                          <a:latin typeface="Arial"/>
                        </a:rPr>
                        <a:t>392820.1</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b"/>
                      <a:r>
                        <a:rPr lang="es-PE" sz="1100" b="0" i="0" u="none" strike="noStrike" dirty="0">
                          <a:solidFill>
                            <a:srgbClr val="000000"/>
                          </a:solidFill>
                          <a:latin typeface="Arial"/>
                        </a:rPr>
                        <a:t>20.30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b"/>
                      <a:r>
                        <a:rPr lang="es-PE" sz="1100" b="0" i="0" u="none" strike="noStrike" dirty="0">
                          <a:solidFill>
                            <a:srgbClr val="000000"/>
                          </a:solidFill>
                          <a:latin typeface="Arial"/>
                        </a:rPr>
                        <a:t>0.34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PE" sz="1100" b="0" i="0" u="none" strike="noStrike" dirty="0">
                          <a:solidFill>
                            <a:srgbClr val="000000"/>
                          </a:solidFill>
                          <a:latin typeface="Arial"/>
                        </a:rPr>
                        <a:t>bajo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b"/>
                      <a:r>
                        <a:rPr lang="es-PE" sz="1100" b="0" i="0" u="none" strike="noStrike" dirty="0">
                          <a:solidFill>
                            <a:srgbClr val="000000"/>
                          </a:solidFill>
                          <a:latin typeface="Arial"/>
                        </a:rPr>
                        <a:t>0.37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PE" sz="1100" b="0" i="0" u="none" strike="noStrike" dirty="0">
                          <a:solidFill>
                            <a:srgbClr val="000000"/>
                          </a:solidFill>
                          <a:latin typeface="Arial"/>
                        </a:rPr>
                        <a:t>medio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b"/>
                      <a:r>
                        <a:rPr lang="es-PE" sz="1100" b="0" i="0" u="none" strike="noStrike" dirty="0">
                          <a:solidFill>
                            <a:srgbClr val="000000"/>
                          </a:solidFill>
                          <a:latin typeface="Arial"/>
                        </a:rPr>
                        <a:t>25.26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PE" sz="1100" b="0" i="0" u="none" strike="noStrike" dirty="0">
                          <a:solidFill>
                            <a:srgbClr val="000000"/>
                          </a:solidFill>
                          <a:latin typeface="Arial"/>
                        </a:rPr>
                        <a:t>Alto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pic>
        <p:nvPicPr>
          <p:cNvPr id="5" name="4 Imagen" descr="mama1 Ccollpaccasa 2011 167.jpg"/>
          <p:cNvPicPr>
            <a:picLocks noChangeAspect="1"/>
          </p:cNvPicPr>
          <p:nvPr/>
        </p:nvPicPr>
        <p:blipFill>
          <a:blip r:embed="rId2" cstate="print"/>
          <a:stretch>
            <a:fillRect/>
          </a:stretch>
        </p:blipFill>
        <p:spPr>
          <a:xfrm>
            <a:off x="6804248" y="1124744"/>
            <a:ext cx="2232248" cy="1674186"/>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 descr="F:\Cosecha Quilcas\DSC08087.JPG"/>
          <p:cNvPicPr/>
          <p:nvPr/>
        </p:nvPicPr>
        <p:blipFill>
          <a:blip r:embed="rId2" cstate="print"/>
          <a:srcRect/>
          <a:stretch>
            <a:fillRect/>
          </a:stretch>
        </p:blipFill>
        <p:spPr bwMode="auto">
          <a:xfrm>
            <a:off x="4932040" y="4005064"/>
            <a:ext cx="3419475" cy="256413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graphicFrame>
        <p:nvGraphicFramePr>
          <p:cNvPr id="9" name="8 Tabla"/>
          <p:cNvGraphicFramePr>
            <a:graphicFrameLocks noGrp="1"/>
          </p:cNvGraphicFramePr>
          <p:nvPr/>
        </p:nvGraphicFramePr>
        <p:xfrm>
          <a:off x="3059832" y="1628800"/>
          <a:ext cx="3816424" cy="3032760"/>
        </p:xfrm>
        <a:graphic>
          <a:graphicData uri="http://schemas.openxmlformats.org/drawingml/2006/table">
            <a:tbl>
              <a:tblPr firstRow="1" bandRow="1">
                <a:tableStyleId>{5C22544A-7EE6-4342-B048-85BDC9FD1C3A}</a:tableStyleId>
              </a:tblPr>
              <a:tblGrid>
                <a:gridCol w="2170123"/>
                <a:gridCol w="1646301"/>
              </a:tblGrid>
              <a:tr h="370840">
                <a:tc>
                  <a:txBody>
                    <a:bodyPr/>
                    <a:lstStyle/>
                    <a:p>
                      <a:r>
                        <a:rPr lang="es-PE" dirty="0" smtClean="0"/>
                        <a:t>Color de</a:t>
                      </a:r>
                      <a:r>
                        <a:rPr lang="es-PE" baseline="0" dirty="0" smtClean="0"/>
                        <a:t> piel </a:t>
                      </a:r>
                      <a:endParaRPr lang="es-PE" dirty="0"/>
                    </a:p>
                  </a:txBody>
                  <a:tcPr/>
                </a:tc>
                <a:tc>
                  <a:txBody>
                    <a:bodyPr/>
                    <a:lstStyle/>
                    <a:p>
                      <a:r>
                        <a:rPr lang="es-PE" dirty="0" smtClean="0"/>
                        <a:t>crema</a:t>
                      </a:r>
                      <a:endParaRPr lang="es-PE" dirty="0"/>
                    </a:p>
                  </a:txBody>
                  <a:tcPr/>
                </a:tc>
              </a:tr>
              <a:tr h="370840">
                <a:tc>
                  <a:txBody>
                    <a:bodyPr/>
                    <a:lstStyle/>
                    <a:p>
                      <a:r>
                        <a:rPr lang="es-PE" dirty="0" smtClean="0"/>
                        <a:t>Color de pulpa</a:t>
                      </a:r>
                      <a:endParaRPr lang="es-PE" dirty="0"/>
                    </a:p>
                  </a:txBody>
                  <a:tcPr/>
                </a:tc>
                <a:tc>
                  <a:txBody>
                    <a:bodyPr/>
                    <a:lstStyle/>
                    <a:p>
                      <a:r>
                        <a:rPr lang="es-PE" dirty="0" smtClean="0"/>
                        <a:t>Crema </a:t>
                      </a:r>
                      <a:endParaRPr lang="es-PE" dirty="0"/>
                    </a:p>
                  </a:txBody>
                  <a:tcPr/>
                </a:tc>
              </a:tr>
              <a:tr h="370840">
                <a:tc>
                  <a:txBody>
                    <a:bodyPr/>
                    <a:lstStyle/>
                    <a:p>
                      <a:r>
                        <a:rPr lang="es-PE" dirty="0" smtClean="0"/>
                        <a:t>Forma de </a:t>
                      </a:r>
                      <a:r>
                        <a:rPr lang="es-PE" dirty="0" err="1" smtClean="0"/>
                        <a:t>tuberculo</a:t>
                      </a:r>
                      <a:endParaRPr lang="es-PE" dirty="0"/>
                    </a:p>
                  </a:txBody>
                  <a:tcPr/>
                </a:tc>
                <a:tc>
                  <a:txBody>
                    <a:bodyPr/>
                    <a:lstStyle/>
                    <a:p>
                      <a:r>
                        <a:rPr lang="es-PE" dirty="0" smtClean="0"/>
                        <a:t>Redondo</a:t>
                      </a:r>
                      <a:r>
                        <a:rPr lang="es-PE" baseline="0" dirty="0" smtClean="0"/>
                        <a:t> (oblongo)</a:t>
                      </a:r>
                      <a:endParaRPr lang="es-PE" dirty="0"/>
                    </a:p>
                  </a:txBody>
                  <a:tcPr/>
                </a:tc>
              </a:tr>
              <a:tr h="370840">
                <a:tc>
                  <a:txBody>
                    <a:bodyPr/>
                    <a:lstStyle/>
                    <a:p>
                      <a:r>
                        <a:rPr lang="es-PE" dirty="0" err="1" smtClean="0"/>
                        <a:t>contendio</a:t>
                      </a:r>
                      <a:r>
                        <a:rPr lang="es-PE" dirty="0" smtClean="0"/>
                        <a:t> de FE</a:t>
                      </a:r>
                      <a:endParaRPr lang="es-PE" dirty="0"/>
                    </a:p>
                  </a:txBody>
                  <a:tcPr/>
                </a:tc>
                <a:tc>
                  <a:txBody>
                    <a:bodyPr/>
                    <a:lstStyle/>
                    <a:p>
                      <a:r>
                        <a:rPr lang="es-PE" dirty="0" smtClean="0"/>
                        <a:t>13 m</a:t>
                      </a:r>
                      <a:r>
                        <a:rPr lang="es-PE" baseline="0" dirty="0" smtClean="0"/>
                        <a:t>g/100g </a:t>
                      </a:r>
                      <a:r>
                        <a:rPr lang="es-PE" baseline="0" dirty="0" err="1" smtClean="0"/>
                        <a:t>pf</a:t>
                      </a:r>
                      <a:endParaRPr lang="es-PE" dirty="0"/>
                    </a:p>
                  </a:txBody>
                  <a:tcPr/>
                </a:tc>
              </a:tr>
              <a:tr h="370840">
                <a:tc>
                  <a:txBody>
                    <a:bodyPr/>
                    <a:lstStyle/>
                    <a:p>
                      <a:r>
                        <a:rPr lang="es-PE" dirty="0" err="1" smtClean="0"/>
                        <a:t>Contendio</a:t>
                      </a:r>
                      <a:r>
                        <a:rPr lang="es-PE" dirty="0" smtClean="0"/>
                        <a:t> de Zn</a:t>
                      </a:r>
                      <a:endParaRPr lang="es-PE" dirty="0"/>
                    </a:p>
                  </a:txBody>
                  <a:tcPr/>
                </a:tc>
                <a:tc>
                  <a:txBody>
                    <a:bodyPr/>
                    <a:lstStyle/>
                    <a:p>
                      <a:r>
                        <a:rPr lang="es-PE" dirty="0" smtClean="0"/>
                        <a:t>8.11 mg/100 g </a:t>
                      </a:r>
                      <a:r>
                        <a:rPr lang="es-PE" dirty="0" err="1" smtClean="0"/>
                        <a:t>pf</a:t>
                      </a:r>
                      <a:endParaRPr lang="es-PE" dirty="0"/>
                    </a:p>
                  </a:txBody>
                  <a:tcPr/>
                </a:tc>
              </a:tr>
              <a:tr h="370840">
                <a:tc>
                  <a:txBody>
                    <a:bodyPr/>
                    <a:lstStyle/>
                    <a:p>
                      <a:r>
                        <a:rPr lang="es-PE" dirty="0" err="1" smtClean="0"/>
                        <a:t>Contendio</a:t>
                      </a:r>
                      <a:r>
                        <a:rPr lang="es-PE" dirty="0" smtClean="0"/>
                        <a:t> de </a:t>
                      </a:r>
                      <a:r>
                        <a:rPr lang="es-PE" dirty="0" err="1" smtClean="0"/>
                        <a:t>Vit</a:t>
                      </a:r>
                      <a:r>
                        <a:rPr lang="es-PE" dirty="0" smtClean="0"/>
                        <a:t> </a:t>
                      </a:r>
                      <a:r>
                        <a:rPr lang="es-PE" baseline="0" dirty="0" smtClean="0"/>
                        <a:t> C</a:t>
                      </a:r>
                      <a:endParaRPr lang="es-PE" dirty="0"/>
                    </a:p>
                  </a:txBody>
                  <a:tcPr/>
                </a:tc>
                <a:tc>
                  <a:txBody>
                    <a:bodyPr/>
                    <a:lstStyle/>
                    <a:p>
                      <a:r>
                        <a:rPr lang="es-PE" dirty="0" smtClean="0"/>
                        <a:t>65.44 mg  100 g </a:t>
                      </a:r>
                      <a:r>
                        <a:rPr lang="es-PE" dirty="0" err="1" smtClean="0"/>
                        <a:t>ps</a:t>
                      </a:r>
                      <a:r>
                        <a:rPr lang="es-PE" dirty="0" smtClean="0"/>
                        <a:t> </a:t>
                      </a:r>
                      <a:endParaRPr lang="es-PE" dirty="0"/>
                    </a:p>
                  </a:txBody>
                  <a:tcPr/>
                </a:tc>
              </a:tr>
            </a:tbl>
          </a:graphicData>
        </a:graphic>
      </p:graphicFrame>
      <p:sp>
        <p:nvSpPr>
          <p:cNvPr id="3" name="2 Título"/>
          <p:cNvSpPr>
            <a:spLocks noGrp="1"/>
          </p:cNvSpPr>
          <p:nvPr>
            <p:ph type="title"/>
          </p:nvPr>
        </p:nvSpPr>
        <p:spPr/>
        <p:txBody>
          <a:bodyPr/>
          <a:lstStyle/>
          <a:p>
            <a:r>
              <a:rPr lang="es-PE" dirty="0" smtClean="0"/>
              <a:t>Dos clones resistentes a rancha </a:t>
            </a:r>
            <a:endParaRPr lang="es-PE" dirty="0"/>
          </a:p>
        </p:txBody>
      </p:sp>
      <p:sp>
        <p:nvSpPr>
          <p:cNvPr id="6" name="5 Rectángulo"/>
          <p:cNvSpPr/>
          <p:nvPr/>
        </p:nvSpPr>
        <p:spPr>
          <a:xfrm>
            <a:off x="539552" y="1556793"/>
            <a:ext cx="2286000" cy="5478423"/>
          </a:xfrm>
          <a:prstGeom prst="rect">
            <a:avLst/>
          </a:prstGeom>
        </p:spPr>
        <p:txBody>
          <a:bodyPr wrap="square">
            <a:spAutoFit/>
          </a:bodyPr>
          <a:lstStyle/>
          <a:p>
            <a:pPr lvl="0" algn="ctr"/>
            <a:r>
              <a:rPr kumimoji="0" lang="es-PE" sz="3200" b="1" i="0" u="none" strike="noStrike" cap="none" normalizeH="0" baseline="0" dirty="0" smtClean="0">
                <a:ln>
                  <a:noFill/>
                </a:ln>
                <a:solidFill>
                  <a:srgbClr val="215868"/>
                </a:solidFill>
                <a:effectLst/>
                <a:latin typeface="Berlin Sans FB Demi" pitchFamily="34" charset="0"/>
                <a:cs typeface="Arial" pitchFamily="34" charset="0"/>
              </a:rPr>
              <a:t>Nueva Variedad de Papa en el Perú</a:t>
            </a:r>
          </a:p>
          <a:p>
            <a:pPr lvl="0" algn="ctr"/>
            <a:r>
              <a:rPr kumimoji="0" lang="es-PE" sz="3200" b="1" i="0" u="none" strike="noStrike" cap="none" normalizeH="0" baseline="0" dirty="0" smtClean="0">
                <a:ln>
                  <a:noFill/>
                </a:ln>
                <a:solidFill>
                  <a:srgbClr val="215868"/>
                </a:solidFill>
                <a:effectLst/>
                <a:latin typeface="Berlin Sans FB Demi" pitchFamily="34" charset="0"/>
                <a:cs typeface="Arial" pitchFamily="34" charset="0"/>
              </a:rPr>
              <a:t>Clon CIP 399052.3 “Papa Bola”</a:t>
            </a:r>
          </a:p>
          <a:p>
            <a:pPr lvl="0" algn="ctr"/>
            <a:endParaRPr kumimoji="0" lang="es-PE" sz="1400" b="1" i="0" u="none" strike="noStrike" cap="none" normalizeH="0" baseline="0" dirty="0" smtClean="0">
              <a:ln>
                <a:noFill/>
              </a:ln>
              <a:solidFill>
                <a:srgbClr val="215868"/>
              </a:solidFill>
              <a:effectLst/>
              <a:latin typeface="Berlin Sans FB Demi" pitchFamily="34" charset="0"/>
              <a:cs typeface="Arial" pitchFamily="34" charset="0"/>
            </a:endParaRPr>
          </a:p>
          <a:p>
            <a:pPr lvl="0" algn="r"/>
            <a:r>
              <a:rPr kumimoji="0" lang="es-PE" sz="1100" b="0" i="0" u="none" strike="noStrike" cap="none" normalizeH="0" baseline="0" dirty="0" err="1" smtClean="0">
                <a:ln>
                  <a:noFill/>
                </a:ln>
                <a:solidFill>
                  <a:srgbClr val="244061"/>
                </a:solidFill>
                <a:effectLst/>
                <a:latin typeface="Berlin Sans FB Demi" pitchFamily="34" charset="0"/>
                <a:cs typeface="Arial" pitchFamily="34" charset="0"/>
              </a:rPr>
              <a:t>Gastelo,M</a:t>
            </a:r>
            <a:r>
              <a:rPr kumimoji="0" lang="es-PE" sz="1100" b="0" i="0" u="none" strike="noStrike" cap="none" normalizeH="0" baseline="0" dirty="0" smtClean="0">
                <a:ln>
                  <a:noFill/>
                </a:ln>
                <a:solidFill>
                  <a:srgbClr val="244061"/>
                </a:solidFill>
                <a:effectLst/>
                <a:latin typeface="Berlin Sans FB Demi" pitchFamily="34" charset="0"/>
                <a:cs typeface="Arial" pitchFamily="34" charset="0"/>
              </a:rPr>
              <a:t>.; Bastos, C.; </a:t>
            </a:r>
            <a:r>
              <a:rPr kumimoji="0" lang="es-PE" sz="1100" b="0" i="0" u="none" strike="noStrike" cap="none" normalizeH="0" baseline="0" dirty="0" err="1" smtClean="0">
                <a:ln>
                  <a:noFill/>
                </a:ln>
                <a:solidFill>
                  <a:srgbClr val="244061"/>
                </a:solidFill>
                <a:effectLst/>
                <a:latin typeface="Berlin Sans FB Demi" pitchFamily="34" charset="0"/>
                <a:cs typeface="Arial" pitchFamily="34" charset="0"/>
              </a:rPr>
              <a:t>Ccanto</a:t>
            </a:r>
            <a:r>
              <a:rPr kumimoji="0" lang="es-PE" sz="1100" b="0" i="0" u="none" strike="noStrike" cap="none" normalizeH="0" baseline="0" dirty="0" smtClean="0">
                <a:ln>
                  <a:noFill/>
                </a:ln>
                <a:solidFill>
                  <a:srgbClr val="244061"/>
                </a:solidFill>
                <a:effectLst/>
                <a:latin typeface="Berlin Sans FB Demi" pitchFamily="34" charset="0"/>
                <a:cs typeface="Arial" pitchFamily="34" charset="0"/>
              </a:rPr>
              <a:t>, R.; </a:t>
            </a:r>
            <a:r>
              <a:rPr kumimoji="0" lang="es-PE" sz="1100" b="0" i="0" u="none" strike="noStrike" cap="none" normalizeH="0" baseline="0" dirty="0" err="1" smtClean="0">
                <a:ln>
                  <a:noFill/>
                </a:ln>
                <a:solidFill>
                  <a:srgbClr val="244061"/>
                </a:solidFill>
                <a:effectLst/>
                <a:latin typeface="Berlin Sans FB Demi" pitchFamily="34" charset="0"/>
                <a:cs typeface="Arial" pitchFamily="34" charset="0"/>
              </a:rPr>
              <a:t>Scurrah</a:t>
            </a:r>
            <a:r>
              <a:rPr kumimoji="0" lang="es-PE" sz="1100" b="0" i="0" u="none" strike="noStrike" cap="none" normalizeH="0" baseline="0" dirty="0" smtClean="0">
                <a:ln>
                  <a:noFill/>
                </a:ln>
                <a:solidFill>
                  <a:srgbClr val="244061"/>
                </a:solidFill>
                <a:effectLst/>
                <a:latin typeface="Berlin Sans FB Demi" pitchFamily="34" charset="0"/>
                <a:cs typeface="Arial" pitchFamily="34" charset="0"/>
              </a:rPr>
              <a:t>, M.; </a:t>
            </a:r>
            <a:r>
              <a:rPr kumimoji="0" lang="es-PE" sz="1100" b="0" i="0" u="none" strike="noStrike" cap="none" normalizeH="0" baseline="0" dirty="0" err="1" smtClean="0">
                <a:ln>
                  <a:noFill/>
                </a:ln>
                <a:solidFill>
                  <a:srgbClr val="244061"/>
                </a:solidFill>
                <a:effectLst/>
                <a:latin typeface="Berlin Sans FB Demi" pitchFamily="34" charset="0"/>
                <a:cs typeface="Arial" pitchFamily="34" charset="0"/>
              </a:rPr>
              <a:t>Diaz</a:t>
            </a:r>
            <a:r>
              <a:rPr kumimoji="0" lang="es-PE" sz="1100" b="0" i="0" u="none" strike="noStrike" cap="none" normalizeH="0" baseline="0" dirty="0" smtClean="0">
                <a:ln>
                  <a:noFill/>
                </a:ln>
                <a:solidFill>
                  <a:srgbClr val="244061"/>
                </a:solidFill>
                <a:effectLst/>
                <a:latin typeface="Berlin Sans FB Demi" pitchFamily="34" charset="0"/>
                <a:cs typeface="Arial" pitchFamily="34" charset="0"/>
              </a:rPr>
              <a:t>, L.; </a:t>
            </a:r>
            <a:r>
              <a:rPr kumimoji="0" lang="es-PE" sz="1100" b="0" i="0" u="none" strike="noStrike" cap="none" normalizeH="0" baseline="0" dirty="0" err="1" smtClean="0">
                <a:ln>
                  <a:noFill/>
                </a:ln>
                <a:solidFill>
                  <a:srgbClr val="244061"/>
                </a:solidFill>
                <a:effectLst/>
                <a:latin typeface="Berlin Sans FB Demi" pitchFamily="34" charset="0"/>
                <a:cs typeface="Arial" pitchFamily="34" charset="0"/>
              </a:rPr>
              <a:t>Bonierbale</a:t>
            </a:r>
            <a:r>
              <a:rPr kumimoji="0" lang="es-PE" sz="1100" b="0" i="0" u="none" strike="noStrike" cap="none" normalizeH="0" baseline="0" dirty="0" smtClean="0">
                <a:ln>
                  <a:noFill/>
                </a:ln>
                <a:solidFill>
                  <a:srgbClr val="244061"/>
                </a:solidFill>
                <a:effectLst/>
                <a:latin typeface="Berlin Sans FB Demi" pitchFamily="34" charset="0"/>
                <a:cs typeface="Arial" pitchFamily="34" charset="0"/>
              </a:rPr>
              <a:t>, M.</a:t>
            </a:r>
          </a:p>
          <a:p>
            <a:pPr lvl="0" algn="r"/>
            <a:endParaRPr kumimoji="0" lang="es-PE" sz="1100" b="0" i="0" u="none" strike="noStrike" cap="none" normalizeH="0" baseline="0" dirty="0" smtClean="0">
              <a:ln>
                <a:noFill/>
              </a:ln>
              <a:solidFill>
                <a:srgbClr val="244061"/>
              </a:solidFill>
              <a:effectLst/>
              <a:latin typeface="Berlin Sans FB Demi" pitchFamily="34" charset="0"/>
              <a:cs typeface="Arial" pitchFamily="34" charset="0"/>
            </a:endParaRPr>
          </a:p>
          <a:p>
            <a:pPr lvl="0" algn="just"/>
            <a:endParaRPr kumimoji="0" lang="es-PE" b="0" i="0" u="none" strike="noStrike" cap="none" normalizeH="0" baseline="0" dirty="0" smtClean="0">
              <a:ln>
                <a:noFill/>
              </a:ln>
              <a:solidFill>
                <a:srgbClr val="7030A0"/>
              </a:solidFill>
              <a:effectLst/>
              <a:latin typeface="Berlin Sans FB Demi" pitchFamily="34" charset="0"/>
              <a:cs typeface="Arial" pitchFamily="34" charset="0"/>
            </a:endParaRPr>
          </a:p>
          <a:p>
            <a:pPr lvl="0" algn="just"/>
            <a:r>
              <a:rPr kumimoji="0" lang="es-PE" b="0" i="0" u="none" strike="noStrike" cap="none" normalizeH="0" baseline="0" dirty="0" smtClean="0">
                <a:ln>
                  <a:noFill/>
                </a:ln>
                <a:solidFill>
                  <a:srgbClr val="7030A0"/>
                </a:solidFill>
                <a:effectLst/>
                <a:latin typeface="Berlin Sans FB Demi" pitchFamily="34" charset="0"/>
                <a:cs typeface="Arial" pitchFamily="34" charset="0"/>
              </a:rPr>
              <a:t> </a:t>
            </a:r>
            <a:endParaRPr kumimoji="0" lang="es-PE" b="0" i="0" u="none" strike="noStrike" cap="none" normalizeH="0" baseline="0" dirty="0" smtClean="0">
              <a:ln>
                <a:noFill/>
              </a:ln>
              <a:solidFill>
                <a:srgbClr val="0F243E"/>
              </a:solidFill>
              <a:effectLst/>
              <a:latin typeface="Berlin Sans FB Demi" pitchFamily="34" charset="0"/>
              <a:cs typeface="Arial" pitchFamily="34" charset="0"/>
            </a:endParaRPr>
          </a:p>
        </p:txBody>
      </p:sp>
      <p:pic>
        <p:nvPicPr>
          <p:cNvPr id="10" name="Picture 1"/>
          <p:cNvPicPr/>
          <p:nvPr/>
        </p:nvPicPr>
        <p:blipFill>
          <a:blip r:embed="rId3" cstate="print"/>
          <a:srcRect l="27083" t="20726" r="29808" b="44872"/>
          <a:stretch>
            <a:fillRect/>
          </a:stretch>
        </p:blipFill>
        <p:spPr bwMode="auto">
          <a:xfrm>
            <a:off x="6648450" y="1412776"/>
            <a:ext cx="2495550" cy="1495425"/>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PE"/>
          </a:p>
        </p:txBody>
      </p:sp>
      <p:pic>
        <p:nvPicPr>
          <p:cNvPr id="4" name="3 Imagen" descr="votar papa rancha02.jpg"/>
          <p:cNvPicPr>
            <a:picLocks noChangeAspect="1"/>
          </p:cNvPicPr>
          <p:nvPr/>
        </p:nvPicPr>
        <p:blipFill>
          <a:blip r:embed="rId2" cstate="print"/>
          <a:stretch>
            <a:fillRect/>
          </a:stretch>
        </p:blipFill>
        <p:spPr>
          <a:xfrm>
            <a:off x="755576" y="764704"/>
            <a:ext cx="8208912" cy="5301208"/>
          </a:xfrm>
          <a:prstGeom prst="rect">
            <a:avLst/>
          </a:prstGeom>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3647</TotalTime>
  <Words>2852</Words>
  <Application>Microsoft Office PowerPoint</Application>
  <PresentationFormat>Presentación en pantalla (4:3)</PresentationFormat>
  <Paragraphs>868</Paragraphs>
  <Slides>34</Slides>
  <Notes>12</Notes>
  <HiddenSlides>0</HiddenSlides>
  <MMClips>0</MMClips>
  <ScaleCrop>false</ScaleCrop>
  <HeadingPairs>
    <vt:vector size="6" baseType="variant">
      <vt:variant>
        <vt:lpstr>Tema</vt:lpstr>
      </vt:variant>
      <vt:variant>
        <vt:i4>1</vt:i4>
      </vt:variant>
      <vt:variant>
        <vt:lpstr>Servidores OLE incrustados</vt:lpstr>
      </vt:variant>
      <vt:variant>
        <vt:i4>4</vt:i4>
      </vt:variant>
      <vt:variant>
        <vt:lpstr>Títulos de diapositiva</vt:lpstr>
      </vt:variant>
      <vt:variant>
        <vt:i4>34</vt:i4>
      </vt:variant>
    </vt:vector>
  </HeadingPairs>
  <TitlesOfParts>
    <vt:vector size="39" baseType="lpstr">
      <vt:lpstr>Tema de Office</vt:lpstr>
      <vt:lpstr>Gráfico</vt:lpstr>
      <vt:lpstr>Chart</vt:lpstr>
      <vt:lpstr>Worksheet</vt:lpstr>
      <vt:lpstr>Graph</vt:lpstr>
      <vt:lpstr>Papas con alto contenido nutricional: </vt:lpstr>
      <vt:lpstr>Diapositiva 2</vt:lpstr>
      <vt:lpstr>Diapositiva 3</vt:lpstr>
      <vt:lpstr>Desnutrcion Cronica</vt:lpstr>
      <vt:lpstr>Intervención agrícola sensible a nutrición </vt:lpstr>
      <vt:lpstr>Diferencias en consumo en Abundancia y Escasez </vt:lpstr>
      <vt:lpstr>VINCULOS ENTRE AGRICULTURA Y NUTRICION </vt:lpstr>
      <vt:lpstr>Variabilidad en recursos genéticos de papa para concentraciones de Fe &amp; Zn </vt:lpstr>
      <vt:lpstr>Diapositiva 9</vt:lpstr>
      <vt:lpstr>Diapositiva 10</vt:lpstr>
      <vt:lpstr>Diapositiva 11</vt:lpstr>
      <vt:lpstr>Diapositiva 12</vt:lpstr>
      <vt:lpstr>Diapositiva 13</vt:lpstr>
      <vt:lpstr>Diapositiva 14</vt:lpstr>
      <vt:lpstr>Recomendaciones de Fe y Zn según edad y biodisponibilidad(mg) </vt:lpstr>
      <vt:lpstr>Diapositiva 16</vt:lpstr>
      <vt:lpstr>Diapositiva 17</vt:lpstr>
      <vt:lpstr>Material obtenido CIP con alto contenido nutricional (tops) </vt:lpstr>
      <vt:lpstr>Diapositiva 19</vt:lpstr>
      <vt:lpstr>Diapositiva 20</vt:lpstr>
      <vt:lpstr>Club de madres Totora Chopccapampa 2012-2013 evaluación en floración </vt:lpstr>
      <vt:lpstr>Prueba de degustación en  Ccollpaccasa 4200 m.   2011-2012 </vt:lpstr>
      <vt:lpstr>Selección de material alto en micronutrientes. </vt:lpstr>
      <vt:lpstr>Variedades locales con altos contenidos nutricionales</vt:lpstr>
      <vt:lpstr>Clones con alto contenido nutricional y resistencia a rancha selectos </vt:lpstr>
      <vt:lpstr>Clones Precoces con alto contenido nutricional. </vt:lpstr>
      <vt:lpstr>Cosecha 2014 entrega de semilla fin de proeycto. </vt:lpstr>
      <vt:lpstr>Material selecto  multiplicado y entregado en Sotopampa Centro y libre. </vt:lpstr>
      <vt:lpstr>Sotopampa, Chachascullo </vt:lpstr>
      <vt:lpstr>Clones selectos y multiplicados en 3 barrios de Ccasapata </vt:lpstr>
      <vt:lpstr>Selección, multiplicacion y entrega  Izcumachay, Pulpera,Ccasapata </vt:lpstr>
      <vt:lpstr>Selección, multiplicación, entrega de clones en Chopccapampa y Ccollcpacasa </vt:lpstr>
      <vt:lpstr>Dos clones resistentes a rancha </vt:lpstr>
      <vt:lpstr>Diapositiva 34</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Papas con alto contenido nutricional:.</dc:title>
  <dc:creator>Maria Scurrah</dc:creator>
  <cp:lastModifiedBy>Maria Scurrah</cp:lastModifiedBy>
  <cp:revision>30</cp:revision>
  <dcterms:created xsi:type="dcterms:W3CDTF">2014-07-02T21:46:36Z</dcterms:created>
  <dcterms:modified xsi:type="dcterms:W3CDTF">2014-07-16T14:19:16Z</dcterms:modified>
</cp:coreProperties>
</file>