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7" r:id="rId2"/>
    <p:sldMasterId id="2147483664" r:id="rId3"/>
    <p:sldMasterId id="2147483671" r:id="rId4"/>
  </p:sldMasterIdLst>
  <p:notesMasterIdLst>
    <p:notesMasterId r:id="rId16"/>
  </p:notesMasterIdLst>
  <p:sldIdLst>
    <p:sldId id="256" r:id="rId5"/>
    <p:sldId id="275" r:id="rId6"/>
    <p:sldId id="259" r:id="rId7"/>
    <p:sldId id="265" r:id="rId8"/>
    <p:sldId id="266" r:id="rId9"/>
    <p:sldId id="267" r:id="rId10"/>
    <p:sldId id="268" r:id="rId11"/>
    <p:sldId id="277" r:id="rId12"/>
    <p:sldId id="272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1B1A7-B821-41C8-B47F-CB85FE75B98B}" type="datetimeFigureOut">
              <a:rPr lang="es-EC" smtClean="0"/>
              <a:t>14/07/2014</a:t>
            </a:fld>
            <a:endParaRPr lang="es-EC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709F9-0898-4B36-BE14-F3180FE85380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1316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Claire – How does one successful incorporate a student into the project.  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Spring board this – when is a student helpful?  Especially when they need to triangulate results.  It would nice to have a high level student providing triangulation on that.  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will only have two students that will be there.  We only invite those that are funded.  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CF5809-AF5C-465D-9B88-CD171E9FEE01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 smtClean="0"/>
              <a:t>Put</a:t>
            </a:r>
            <a:r>
              <a:rPr lang="es-EC" dirty="0" smtClean="0"/>
              <a:t> </a:t>
            </a:r>
            <a:r>
              <a:rPr lang="es-EC" dirty="0" err="1" smtClean="0"/>
              <a:t>these</a:t>
            </a:r>
            <a:r>
              <a:rPr lang="es-EC" baseline="0" dirty="0" smtClean="0"/>
              <a:t> </a:t>
            </a:r>
            <a:r>
              <a:rPr lang="es-EC" baseline="0" dirty="0" err="1" smtClean="0"/>
              <a:t>on</a:t>
            </a:r>
            <a:r>
              <a:rPr lang="es-EC" baseline="0" dirty="0" smtClean="0"/>
              <a:t> </a:t>
            </a:r>
            <a:r>
              <a:rPr lang="es-EC" baseline="0" dirty="0" err="1" smtClean="0"/>
              <a:t>notecards</a:t>
            </a:r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709F9-0898-4B36-BE14-F3180FE85380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833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emf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emf"/><Relationship Id="rId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emf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2352"/>
            <a:ext cx="9144000" cy="175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432408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31044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6767" y="313267"/>
            <a:ext cx="18415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1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559050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5477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5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46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ForGreenPPT_Template_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9357" y="2587249"/>
            <a:ext cx="3414601" cy="1036668"/>
          </a:xfrm>
        </p:spPr>
        <p:txBody>
          <a:bodyPr anchor="t" anchorCtr="0">
            <a:noAutofit/>
          </a:bodyPr>
          <a:lstStyle>
            <a:lvl1pPr indent="0" algn="l"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9357" y="3812383"/>
            <a:ext cx="3414601" cy="957468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subtitle/date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582" y="2972476"/>
            <a:ext cx="1817920" cy="900464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rot="16200000" flipH="1">
            <a:off x="1125882" y="3439108"/>
            <a:ext cx="2765914" cy="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72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578655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92401"/>
            <a:ext cx="6400800" cy="1752600"/>
          </a:xfrm>
        </p:spPr>
        <p:txBody>
          <a:bodyPr>
            <a:normAutofit/>
          </a:bodyPr>
          <a:lstStyle>
            <a:lvl1pPr marL="457200" indent="-457200" algn="l">
              <a:buSzPct val="70000"/>
              <a:buFontTx/>
              <a:buBlip>
                <a:blip r:embed="rId3"/>
              </a:buBlip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94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7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3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2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30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ageForBrownPPT_Template_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582" y="3101402"/>
            <a:ext cx="1817920" cy="90046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669357" y="2587249"/>
            <a:ext cx="3330948" cy="964385"/>
          </a:xfrm>
        </p:spPr>
        <p:txBody>
          <a:bodyPr anchor="t" anchorCtr="0">
            <a:noAutofit/>
          </a:bodyPr>
          <a:lstStyle>
            <a:lvl1pPr indent="0" algn="l"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9356" y="3812383"/>
            <a:ext cx="3330949" cy="872427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subtitle/date style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 rot="16200000" flipH="1">
            <a:off x="1125882" y="3568034"/>
            <a:ext cx="2765914" cy="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02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609852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86332"/>
            <a:ext cx="6400800" cy="1752600"/>
          </a:xfrm>
        </p:spPr>
        <p:txBody>
          <a:bodyPr>
            <a:normAutofit/>
          </a:bodyPr>
          <a:lstStyle>
            <a:lvl1pPr marL="457200" indent="-457200" algn="l">
              <a:buSzPct val="70000"/>
              <a:buFontTx/>
              <a:buBlip>
                <a:blip r:embed="rId3"/>
              </a:buBlip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43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01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3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15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7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ForGoldPPT_Template_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9356" y="2558102"/>
            <a:ext cx="3414601" cy="1065816"/>
          </a:xfrm>
        </p:spPr>
        <p:txBody>
          <a:bodyPr anchor="t" anchorCtr="0">
            <a:noAutofit/>
          </a:bodyPr>
          <a:lstStyle>
            <a:lvl1pPr indent="0" algn="l"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9357" y="3812383"/>
            <a:ext cx="3414600" cy="994474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000" b="0" i="0" baseline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subtitle/date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582" y="2957266"/>
            <a:ext cx="1817920" cy="900464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16200000" flipH="1">
            <a:off x="1125882" y="3423898"/>
            <a:ext cx="2765914" cy="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529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7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609852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76710"/>
            <a:ext cx="6400800" cy="1752600"/>
          </a:xfrm>
        </p:spPr>
        <p:txBody>
          <a:bodyPr>
            <a:normAutofit/>
          </a:bodyPr>
          <a:lstStyle>
            <a:lvl1pPr marL="457200" indent="-457200" algn="l">
              <a:buSzPct val="70000"/>
              <a:buFontTx/>
              <a:buBlip>
                <a:blip r:embed="rId3"/>
              </a:buBlip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32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855"/>
            <a:ext cx="8229600" cy="976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4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855"/>
            <a:ext cx="8229600" cy="976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91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04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1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9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5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1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1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2" r:id="rId4"/>
    <p:sldLayoutId id="2147483654" r:id="rId5"/>
    <p:sldLayoutId id="2147483655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217963"/>
            <a:ext cx="9143391" cy="64003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6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8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09" y="0"/>
            <a:ext cx="9143391" cy="203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6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230154"/>
            <a:ext cx="9143391" cy="6278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5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09" y="0"/>
            <a:ext cx="9143391" cy="203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0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224058"/>
            <a:ext cx="9143391" cy="6339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53855"/>
            <a:ext cx="8229600" cy="9664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3391" cy="203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0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crp.maps.arcgis.com/home/item.html?id=55cb317e0ccb48e49d34b09fc1c0eb03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52" y="1724196"/>
            <a:ext cx="4697506" cy="810682"/>
          </a:xfrm>
        </p:spPr>
        <p:txBody>
          <a:bodyPr>
            <a:normAutofit fontScale="90000"/>
          </a:bodyPr>
          <a:lstStyle/>
          <a:p>
            <a:r>
              <a:rPr lang="es-BO" dirty="0" smtClean="0"/>
              <a:t>Presentación Equipo Regional CdP10</a:t>
            </a:r>
            <a:endParaRPr lang="es-B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24278"/>
            <a:ext cx="4760258" cy="1752600"/>
          </a:xfrm>
        </p:spPr>
        <p:txBody>
          <a:bodyPr/>
          <a:lstStyle/>
          <a:p>
            <a:r>
              <a:rPr lang="es-BO" dirty="0" smtClean="0"/>
              <a:t>14 de julio, 2014</a:t>
            </a:r>
            <a:endParaRPr lang="es-BO" dirty="0"/>
          </a:p>
        </p:txBody>
      </p:sp>
      <p:pic>
        <p:nvPicPr>
          <p:cNvPr id="1026" name="Picture 2" descr="E:\FOTO VIDEOS CARLOS PEREZ\PISAC 2 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205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7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925782" cy="1216754"/>
          </a:xfrm>
        </p:spPr>
        <p:txBody>
          <a:bodyPr>
            <a:normAutofit/>
          </a:bodyPr>
          <a:lstStyle/>
          <a:p>
            <a:pPr algn="ctr"/>
            <a:r>
              <a:rPr lang="es-EC" dirty="0" smtClean="0"/>
              <a:t>Celebrar</a:t>
            </a:r>
            <a:endParaRPr lang="es-EC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41418" y="217102"/>
            <a:ext cx="1884218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r>
              <a:rPr lang="es-EC" dirty="0" smtClean="0"/>
              <a:t>Aprender</a:t>
            </a:r>
            <a:endParaRPr lang="es-EC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62254" y="274638"/>
            <a:ext cx="2803863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es-EC" dirty="0" smtClean="0"/>
              <a:t>Planificar</a:t>
            </a:r>
            <a:endParaRPr lang="es-EC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755685"/>
            <a:ext cx="1413164" cy="9610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 smtClean="0"/>
              <a:t>¿</a:t>
            </a:r>
            <a:r>
              <a:rPr lang="es-EC" sz="1800" dirty="0" smtClean="0"/>
              <a:t>Qué hemos hecho?</a:t>
            </a:r>
            <a:endParaRPr lang="es-EC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925782" y="1530838"/>
            <a:ext cx="36160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¿</a:t>
            </a:r>
            <a:r>
              <a:rPr lang="es-EC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estamos fomento nuestros éxitos a nivel de proyecto (</a:t>
            </a:r>
            <a:r>
              <a:rPr lang="es-EC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MECs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seminarios) región y programa?</a:t>
            </a:r>
          </a:p>
          <a:p>
            <a:endParaRPr lang="es-EC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Fortalecimiento de capacidades (viernes)</a:t>
            </a:r>
          </a:p>
          <a:p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Apoyo de un equipo regional (y programa) (casos de estudio)</a:t>
            </a:r>
          </a:p>
          <a:p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Comunidad de practica</a:t>
            </a:r>
          </a:p>
          <a:p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Subvenciones estratégica </a:t>
            </a:r>
          </a:p>
          <a:p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Asistencia aparte de los subvenciones (estudiantes, </a:t>
            </a:r>
            <a:r>
              <a:rPr lang="es-EC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reuniones)</a:t>
            </a:r>
          </a:p>
          <a:p>
            <a:endParaRPr lang="es-EC" dirty="0"/>
          </a:p>
        </p:txBody>
      </p:sp>
      <p:sp>
        <p:nvSpPr>
          <p:cNvPr id="7" name="TextBox 6"/>
          <p:cNvSpPr txBox="1"/>
          <p:nvPr/>
        </p:nvSpPr>
        <p:spPr>
          <a:xfrm>
            <a:off x="6289964" y="1528057"/>
            <a:ext cx="25492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¿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son importantes áreas de investigación?</a:t>
            </a:r>
          </a:p>
          <a:p>
            <a:endParaRPr lang="es-EC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¿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podemos funcionar mejor como proyectos, </a:t>
            </a:r>
            <a:r>
              <a:rPr lang="es-EC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CdP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programas?</a:t>
            </a:r>
          </a:p>
          <a:p>
            <a:endParaRPr lang="es-EC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¿</a:t>
            </a:r>
            <a:r>
              <a:rPr lang="es-EC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son los retos y estrategias para los próximos 5-10 años?</a:t>
            </a:r>
            <a:endParaRPr lang="es-EC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233054" y="1649871"/>
            <a:ext cx="637309" cy="344978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Right Arrow 9"/>
          <p:cNvSpPr/>
          <p:nvPr/>
        </p:nvSpPr>
        <p:spPr>
          <a:xfrm>
            <a:off x="5713318" y="1813955"/>
            <a:ext cx="576646" cy="33537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624828" y="-7017"/>
            <a:ext cx="1833980" cy="1440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r>
              <a:rPr lang="es-EC" dirty="0" smtClean="0"/>
              <a:t>Analizar el contexto actual</a:t>
            </a:r>
            <a:endParaRPr lang="es-EC" dirty="0"/>
          </a:p>
        </p:txBody>
      </p:sp>
      <p:sp>
        <p:nvSpPr>
          <p:cNvPr id="8" name="4-Point Star 7"/>
          <p:cNvSpPr/>
          <p:nvPr/>
        </p:nvSpPr>
        <p:spPr>
          <a:xfrm>
            <a:off x="1925782" y="713419"/>
            <a:ext cx="290945" cy="311817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4-Point Star 14"/>
          <p:cNvSpPr/>
          <p:nvPr/>
        </p:nvSpPr>
        <p:spPr>
          <a:xfrm>
            <a:off x="4204854" y="727106"/>
            <a:ext cx="290945" cy="311817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4-Point Star 15"/>
          <p:cNvSpPr/>
          <p:nvPr/>
        </p:nvSpPr>
        <p:spPr>
          <a:xfrm>
            <a:off x="6262254" y="807949"/>
            <a:ext cx="290945" cy="311817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3814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Celebrar: Hemos cumplido mucho en los 10 años</a:t>
            </a:r>
            <a:endParaRPr lang="es-EC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C" dirty="0" smtClean="0"/>
              <a:t>Suelos: </a:t>
            </a:r>
            <a:r>
              <a:rPr lang="es-EC" dirty="0" err="1" smtClean="0"/>
              <a:t>bioles</a:t>
            </a:r>
            <a:r>
              <a:rPr lang="es-EC" dirty="0" smtClean="0"/>
              <a:t>, forrajes</a:t>
            </a:r>
          </a:p>
          <a:p>
            <a:pPr lvl="1"/>
            <a:r>
              <a:rPr lang="es-EC" dirty="0" err="1" smtClean="0"/>
              <a:t>Fitomejoramiento</a:t>
            </a:r>
            <a:r>
              <a:rPr lang="es-EC" dirty="0" smtClean="0"/>
              <a:t>: Quinua, </a:t>
            </a:r>
            <a:r>
              <a:rPr lang="es-EC" dirty="0" err="1" smtClean="0"/>
              <a:t>tarwi</a:t>
            </a:r>
            <a:endParaRPr lang="es-EC" dirty="0" smtClean="0"/>
          </a:p>
          <a:p>
            <a:pPr lvl="1"/>
            <a:r>
              <a:rPr lang="es-EC" dirty="0" smtClean="0"/>
              <a:t>Semilla: quinua, papas, </a:t>
            </a:r>
            <a:r>
              <a:rPr lang="es-EC" dirty="0" err="1" smtClean="0"/>
              <a:t>tarwi</a:t>
            </a:r>
            <a:r>
              <a:rPr lang="es-EC" dirty="0" smtClean="0"/>
              <a:t>, </a:t>
            </a:r>
            <a:r>
              <a:rPr lang="es-EC" dirty="0" err="1" smtClean="0"/>
              <a:t>amarantus</a:t>
            </a:r>
            <a:r>
              <a:rPr lang="es-EC" dirty="0" smtClean="0"/>
              <a:t>, maní, hortalizas</a:t>
            </a:r>
          </a:p>
          <a:p>
            <a:pPr lvl="1"/>
            <a:r>
              <a:rPr lang="es-EC" dirty="0" smtClean="0"/>
              <a:t>P&amp;E: </a:t>
            </a:r>
            <a:r>
              <a:rPr lang="es-EC" dirty="0" err="1" smtClean="0"/>
              <a:t>Biopesticidas</a:t>
            </a:r>
            <a:r>
              <a:rPr lang="es-EC" dirty="0" smtClean="0"/>
              <a:t>, selección positiva, </a:t>
            </a:r>
            <a:r>
              <a:rPr lang="es-EC" dirty="0" smtClean="0"/>
              <a:t>juegos de roles, </a:t>
            </a:r>
            <a:r>
              <a:rPr lang="es-EC" dirty="0" smtClean="0"/>
              <a:t>MIP </a:t>
            </a:r>
            <a:r>
              <a:rPr lang="es-EC" dirty="0" smtClean="0"/>
              <a:t>gorgojo, polilla, </a:t>
            </a:r>
            <a:r>
              <a:rPr lang="es-EC" dirty="0" smtClean="0"/>
              <a:t>SIPCA</a:t>
            </a:r>
          </a:p>
          <a:p>
            <a:pPr lvl="1"/>
            <a:r>
              <a:rPr lang="es-EC" dirty="0" smtClean="0"/>
              <a:t>Variabilidad climático: validación de indicadores </a:t>
            </a:r>
            <a:r>
              <a:rPr lang="es-EC" dirty="0" smtClean="0"/>
              <a:t>locales y </a:t>
            </a:r>
            <a:r>
              <a:rPr lang="es-EC" dirty="0" err="1" smtClean="0"/>
              <a:t>pronosticos</a:t>
            </a:r>
            <a:endParaRPr lang="es-EC" dirty="0" smtClean="0"/>
          </a:p>
          <a:p>
            <a:pPr lvl="1"/>
            <a:r>
              <a:rPr lang="es-EC" dirty="0" smtClean="0"/>
              <a:t>Nutrición: mejores del estado nutricional por intervenciones agrícolas + entrenamiento participativo</a:t>
            </a:r>
          </a:p>
          <a:p>
            <a:pPr lvl="1"/>
            <a:r>
              <a:rPr lang="es-EC" dirty="0" smtClean="0"/>
              <a:t>Mercados: mejores en ingreso, desarrollo de nuevos mercados agroecológicos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1447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2. El enfoque CCRP (ER, </a:t>
            </a:r>
            <a:r>
              <a:rPr lang="es-EC" dirty="0" err="1" smtClean="0"/>
              <a:t>CoP</a:t>
            </a:r>
            <a:r>
              <a:rPr lang="es-EC" dirty="0" smtClean="0"/>
              <a:t>)</a:t>
            </a:r>
            <a:endParaRPr lang="es-EC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BO" dirty="0"/>
              <a:t>Se ha repetido entre todos los socios/contrapartes que el éxito de este enfoque radica en la participación del ER y de MI.  Este es el factor numero uno del éxito – la “humanidad” (palabra de los socios/contrapartes), la dedicación y el interés real que el ER y MI, así como también los ‘amigos’ (es decir investigadores internacionales y expertos contribuyendo a los proyectos) ponen en los proyectos a través de las </a:t>
            </a:r>
            <a:r>
              <a:rPr lang="es-BO" u="sng" dirty="0"/>
              <a:t>comunicaciones, retroalimentación, estructura y orientación</a:t>
            </a:r>
            <a:r>
              <a:rPr lang="es-BO" dirty="0" smtClean="0"/>
              <a:t>. (pag.9)</a:t>
            </a:r>
          </a:p>
          <a:p>
            <a:endParaRPr lang="es-BO" dirty="0" smtClean="0"/>
          </a:p>
          <a:p>
            <a:pPr marL="0" indent="0">
              <a:buNone/>
            </a:pPr>
            <a:endParaRPr lang="es-BO" dirty="0"/>
          </a:p>
          <a:p>
            <a:pPr marL="0" indent="0">
              <a:buNone/>
            </a:pPr>
            <a:r>
              <a:rPr lang="es-BO" dirty="0" smtClean="0"/>
              <a:t>En </a:t>
            </a:r>
            <a:r>
              <a:rPr lang="es-BO" dirty="0"/>
              <a:t>resumen, todos los socios/contrapartes sintieron en </a:t>
            </a:r>
            <a:r>
              <a:rPr lang="es-BO" dirty="0" smtClean="0"/>
              <a:t>diversos grados </a:t>
            </a:r>
            <a:r>
              <a:rPr lang="es-BO" dirty="0"/>
              <a:t>(y en su mayor parte, abrumadoramente positiva) que tanto el CCRP como (aunque en menor grado) el enfoque de la </a:t>
            </a:r>
            <a:r>
              <a:rPr lang="es-BO" dirty="0" err="1"/>
              <a:t>CdP</a:t>
            </a:r>
            <a:r>
              <a:rPr lang="es-BO" dirty="0"/>
              <a:t> afectaron positivamente (mejoraron</a:t>
            </a:r>
            <a:r>
              <a:rPr lang="es-BO" u="sng" dirty="0"/>
              <a:t>) su trabajo como profesionales individuales, así como a sus instituciones en términos de contribuir con resultados de desarrollo sostenible</a:t>
            </a:r>
            <a:r>
              <a:rPr lang="es-BO" dirty="0"/>
              <a:t>.  </a:t>
            </a:r>
            <a:r>
              <a:rPr lang="es-BO" dirty="0" smtClean="0"/>
              <a:t>(</a:t>
            </a:r>
            <a:r>
              <a:rPr lang="es-BO" dirty="0" err="1" smtClean="0"/>
              <a:t>pag</a:t>
            </a:r>
            <a:r>
              <a:rPr lang="es-BO" dirty="0" smtClean="0"/>
              <a:t>. 4)</a:t>
            </a:r>
            <a:endParaRPr lang="en-US" dirty="0"/>
          </a:p>
          <a:p>
            <a:pPr marL="0" indent="0">
              <a:buNone/>
            </a:pPr>
            <a:r>
              <a:rPr lang="en-CA" dirty="0" smtClean="0"/>
              <a:t>												</a:t>
            </a:r>
            <a:endParaRPr lang="en-CA" sz="1400" dirty="0"/>
          </a:p>
        </p:txBody>
      </p:sp>
      <p:sp>
        <p:nvSpPr>
          <p:cNvPr id="4" name="Down Arrow 3"/>
          <p:cNvSpPr/>
          <p:nvPr/>
        </p:nvSpPr>
        <p:spPr>
          <a:xfrm>
            <a:off x="2202873" y="3713018"/>
            <a:ext cx="4752109" cy="55418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TextBox 4"/>
          <p:cNvSpPr txBox="1"/>
          <p:nvPr/>
        </p:nvSpPr>
        <p:spPr>
          <a:xfrm>
            <a:off x="5888182" y="6022216"/>
            <a:ext cx="19396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Fuente: K. </a:t>
            </a:r>
            <a:r>
              <a:rPr lang="es-EC" dirty="0" err="1" smtClean="0"/>
              <a:t>Ambrose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1624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216754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3. </a:t>
            </a:r>
            <a:r>
              <a:rPr lang="en-US" dirty="0" err="1" smtClean="0">
                <a:solidFill>
                  <a:schemeClr val="tx2"/>
                </a:solidFill>
              </a:rPr>
              <a:t>Comunidad</a:t>
            </a:r>
            <a:r>
              <a:rPr lang="en-US" dirty="0" smtClean="0">
                <a:solidFill>
                  <a:schemeClr val="tx2"/>
                </a:solidFill>
              </a:rPr>
              <a:t> de </a:t>
            </a:r>
            <a:r>
              <a:rPr lang="en-US" dirty="0" err="1" smtClean="0">
                <a:solidFill>
                  <a:schemeClr val="tx2"/>
                </a:solidFill>
              </a:rPr>
              <a:t>practica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Claire\Dropbox\CdP9\Carpeta\folleto\mapaconexiones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1" y="852053"/>
            <a:ext cx="7785450" cy="5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1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53"/>
            <a:ext cx="8229600" cy="916853"/>
          </a:xfrm>
        </p:spPr>
        <p:txBody>
          <a:bodyPr/>
          <a:lstStyle/>
          <a:p>
            <a:r>
              <a:rPr lang="es-EC" dirty="0" smtClean="0"/>
              <a:t>4. Subvenciones estratégicas (colocar proyectos)</a:t>
            </a:r>
            <a:endParaRPr lang="es-EC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2050" name="Picture 2" descr="C:\Users\Claire\Dropbox\CdP10\Carpeta\TeoriaCambiRegionalCCRPAND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4" y="686067"/>
            <a:ext cx="8451273" cy="59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435926" y="1981200"/>
            <a:ext cx="1136073" cy="581892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Oval 5"/>
          <p:cNvSpPr/>
          <p:nvPr/>
        </p:nvSpPr>
        <p:spPr>
          <a:xfrm>
            <a:off x="5264726" y="2812472"/>
            <a:ext cx="2632365" cy="429491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3819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4. Subvenciones estratégicas</a:t>
            </a:r>
            <a:endParaRPr lang="es-EC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Mapa </a:t>
            </a:r>
            <a:r>
              <a:rPr lang="es-EC" dirty="0" err="1" smtClean="0"/>
              <a:t>tematica</a:t>
            </a:r>
            <a:r>
              <a:rPr lang="es-EC" dirty="0" smtClean="0"/>
              <a:t> a </a:t>
            </a:r>
            <a:r>
              <a:rPr lang="es-EC" dirty="0" err="1" smtClean="0"/>
              <a:t>traves</a:t>
            </a:r>
            <a:r>
              <a:rPr lang="es-EC" dirty="0" smtClean="0"/>
              <a:t> del tiempo</a:t>
            </a:r>
          </a:p>
          <a:p>
            <a:r>
              <a:rPr lang="es-EC" dirty="0">
                <a:hlinkClick r:id="rId2"/>
              </a:rPr>
              <a:t>http://</a:t>
            </a:r>
            <a:r>
              <a:rPr lang="es-EC" dirty="0" smtClean="0">
                <a:hlinkClick r:id="rId2"/>
              </a:rPr>
              <a:t>ccrp.maps.arcgis.com/home/item.html?id=55cb317e0ccb48e49d34b09fc1c0eb03</a:t>
            </a:r>
            <a:endParaRPr lang="es-EC" dirty="0" smtClean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693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5. Asistencia aparte de los subvenciones, </a:t>
            </a:r>
            <a:r>
              <a:rPr lang="es-EC" dirty="0" smtClean="0"/>
              <a:t>estudiantes</a:t>
            </a:r>
            <a:endParaRPr lang="en-US" altLang="en-US" dirty="0" smtClean="0"/>
          </a:p>
        </p:txBody>
      </p:sp>
      <p:sp>
        <p:nvSpPr>
          <p:cNvPr id="7171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en-US" altLang="en-US" sz="2200" b="1" smtClean="0"/>
              <a:t>Recomendaciones a nivel proyecto:</a:t>
            </a:r>
          </a:p>
          <a:p>
            <a:pPr eaLnBrk="1" hangingPunct="1"/>
            <a:r>
              <a:rPr lang="en-US" altLang="en-US" sz="2200" smtClean="0"/>
              <a:t>Plan para la dotaci</a:t>
            </a:r>
            <a:r>
              <a:rPr lang="en-US" altLang="en-US" sz="2400" smtClean="0"/>
              <a:t>ó</a:t>
            </a:r>
            <a:r>
              <a:rPr lang="en-US" altLang="en-US" sz="2200" smtClean="0"/>
              <a:t>n de estudiantes en tus presupuestos (gastos de matr</a:t>
            </a:r>
            <a:r>
              <a:rPr lang="en-US" altLang="en-US" sz="2400" smtClean="0"/>
              <a:t>í</a:t>
            </a:r>
            <a:r>
              <a:rPr lang="en-US" altLang="en-US" sz="2200" smtClean="0"/>
              <a:t>cula y de investigaci</a:t>
            </a:r>
            <a:r>
              <a:rPr lang="en-US" altLang="en-US" sz="2400" smtClean="0"/>
              <a:t>ó</a:t>
            </a:r>
            <a:r>
              <a:rPr lang="en-US" altLang="en-US" sz="2200" smtClean="0"/>
              <a:t>n).</a:t>
            </a:r>
          </a:p>
          <a:p>
            <a:pPr eaLnBrk="1" hangingPunct="1"/>
            <a:r>
              <a:rPr lang="en-US" altLang="en-US" sz="2200" smtClean="0"/>
              <a:t>Incluir a estudiantes en escenarios de toma de decisiones.</a:t>
            </a:r>
          </a:p>
          <a:p>
            <a:pPr eaLnBrk="1" hangingPunct="1"/>
            <a:r>
              <a:rPr lang="en-US" altLang="en-US" sz="2200" smtClean="0"/>
              <a:t>Incluir a estudiantes en actividades de creaci</a:t>
            </a:r>
            <a:r>
              <a:rPr lang="en-US" altLang="en-US" sz="2400" smtClean="0"/>
              <a:t>ó</a:t>
            </a:r>
            <a:r>
              <a:rPr lang="en-US" altLang="en-US" sz="2200" smtClean="0"/>
              <a:t>n de capacidades del CCRP.</a:t>
            </a:r>
          </a:p>
          <a:p>
            <a:pPr eaLnBrk="1" hangingPunct="1"/>
            <a:r>
              <a:rPr lang="en-US" altLang="en-US" sz="2200" smtClean="0"/>
              <a:t>Sea intencional en tutor</a:t>
            </a:r>
            <a:r>
              <a:rPr lang="en-US" altLang="en-US" sz="2400" smtClean="0"/>
              <a:t>í</a:t>
            </a:r>
            <a:r>
              <a:rPr lang="en-US" altLang="en-US" sz="2200" smtClean="0"/>
              <a:t>a a los estudiantes.  </a:t>
            </a:r>
          </a:p>
          <a:p>
            <a:pPr eaLnBrk="1" hangingPunct="1"/>
            <a:endParaRPr lang="en-US" altLang="en-US" sz="2200" smtClean="0"/>
          </a:p>
          <a:p>
            <a:pPr eaLnBrk="1" hangingPunct="1"/>
            <a:endParaRPr lang="en-US" altLang="en-US" sz="2200" smtClean="0"/>
          </a:p>
        </p:txBody>
      </p:sp>
      <p:sp>
        <p:nvSpPr>
          <p:cNvPr id="7172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es-EC" altLang="en-US" sz="2200" b="1" dirty="0" smtClean="0"/>
              <a:t>Recomendaciones a nivel regional:</a:t>
            </a:r>
          </a:p>
          <a:p>
            <a:pPr eaLnBrk="1" hangingPunct="1"/>
            <a:r>
              <a:rPr lang="es-EC" altLang="en-US" sz="2200" dirty="0" smtClean="0"/>
              <a:t>Estudiantes objetivo para talleres de escritura. </a:t>
            </a:r>
          </a:p>
          <a:p>
            <a:pPr eaLnBrk="1" hangingPunct="1"/>
            <a:r>
              <a:rPr lang="es-EC" altLang="en-US" sz="2200" dirty="0" smtClean="0"/>
              <a:t>Proporcionar los medios para que los estudiantes se conecten con los expertos del ER y del CCRP.</a:t>
            </a:r>
          </a:p>
          <a:p>
            <a:pPr eaLnBrk="1" hangingPunct="1"/>
            <a:r>
              <a:rPr lang="es-EC" altLang="en-US" sz="2200" dirty="0" smtClean="0"/>
              <a:t>Alentar proyectos para dar tutor</a:t>
            </a:r>
            <a:r>
              <a:rPr lang="es-EC" altLang="en-US" sz="2400" dirty="0" smtClean="0"/>
              <a:t>í</a:t>
            </a:r>
            <a:r>
              <a:rPr lang="es-EC" altLang="en-US" sz="2200" dirty="0" smtClean="0"/>
              <a:t>as a estudiantes.   </a:t>
            </a:r>
          </a:p>
          <a:p>
            <a:pPr eaLnBrk="1" hangingPunct="1"/>
            <a:endParaRPr lang="es-EC" alt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44908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IV. Asistencia Técnica</a:t>
            </a:r>
            <a:endParaRPr lang="es-EC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581" y="1491392"/>
            <a:ext cx="5273497" cy="3956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91417" y="932155"/>
            <a:ext cx="2077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Valió la pena toda la inversión en idioma?</a:t>
            </a:r>
            <a:endParaRPr lang="es-EC" dirty="0"/>
          </a:p>
        </p:txBody>
      </p:sp>
      <p:sp>
        <p:nvSpPr>
          <p:cNvPr id="5" name="TextBox 4"/>
          <p:cNvSpPr txBox="1"/>
          <p:nvPr/>
        </p:nvSpPr>
        <p:spPr>
          <a:xfrm>
            <a:off x="-1" y="5365333"/>
            <a:ext cx="3370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Estamos siendo oportunos? Podemos planificar mejor? </a:t>
            </a:r>
            <a:endParaRPr lang="es-EC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194" y="4281768"/>
            <a:ext cx="2791805" cy="257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38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Un ejemplo como se combina todo: Nutrición</a:t>
            </a:r>
            <a:endParaRPr lang="es-EC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76255" cy="4528609"/>
          </a:xfrm>
        </p:spPr>
        <p:txBody>
          <a:bodyPr/>
          <a:lstStyle/>
          <a:p>
            <a:r>
              <a:rPr lang="es-EC" dirty="0" smtClean="0"/>
              <a:t>2005 Peter Berti viene a la CdP1</a:t>
            </a:r>
          </a:p>
          <a:p>
            <a:r>
              <a:rPr lang="es-EC" dirty="0" smtClean="0"/>
              <a:t>2005-2008 Apoyo a través de </a:t>
            </a:r>
            <a:r>
              <a:rPr lang="es-EC" dirty="0" err="1" smtClean="0"/>
              <a:t>ATs</a:t>
            </a:r>
            <a:r>
              <a:rPr lang="es-EC" dirty="0" smtClean="0"/>
              <a:t> a VM, INIAP (Peter, Andy)</a:t>
            </a:r>
          </a:p>
          <a:p>
            <a:r>
              <a:rPr lang="es-EC" dirty="0" smtClean="0"/>
              <a:t>Nueva fase de trabajo de nutrición 2009-2014 con VM y </a:t>
            </a:r>
            <a:r>
              <a:rPr lang="es-EC" dirty="0" err="1" smtClean="0"/>
              <a:t>Yanapai</a:t>
            </a:r>
            <a:r>
              <a:rPr lang="es-EC" dirty="0" smtClean="0"/>
              <a:t>, 3 talleres de nutrición y 2 visitas de intercambio</a:t>
            </a:r>
          </a:p>
          <a:p>
            <a:endParaRPr lang="es-EC" dirty="0"/>
          </a:p>
        </p:txBody>
      </p:sp>
      <p:pic>
        <p:nvPicPr>
          <p:cNvPr id="1026" name="Picture 2" descr="C:\Users\Claire\Dropbox\mcknight\nutrition wksp\meeting 2011\Taller nutricion\DSC0017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6"/>
          <a:stretch/>
        </p:blipFill>
        <p:spPr bwMode="auto">
          <a:xfrm>
            <a:off x="4433455" y="2357717"/>
            <a:ext cx="4572000" cy="233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4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Planificación: Retos para los próximos 10 años</a:t>
            </a:r>
            <a:endParaRPr lang="es-EC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b="1" dirty="0" smtClean="0"/>
              <a:t>Seguir/ mejorar</a:t>
            </a:r>
            <a:r>
              <a:rPr lang="es-EC" dirty="0" smtClean="0"/>
              <a:t> la investigación relevante y rigoroso</a:t>
            </a:r>
          </a:p>
          <a:p>
            <a:r>
              <a:rPr lang="es-EC" b="1" dirty="0" smtClean="0"/>
              <a:t>Entender</a:t>
            </a:r>
            <a:r>
              <a:rPr lang="es-EC" dirty="0" smtClean="0"/>
              <a:t> que esta funcionado o no y por que</a:t>
            </a:r>
          </a:p>
          <a:p>
            <a:r>
              <a:rPr lang="es-EC" b="1" dirty="0" smtClean="0"/>
              <a:t>Sistematizar</a:t>
            </a:r>
            <a:r>
              <a:rPr lang="es-EC" dirty="0" smtClean="0"/>
              <a:t> y compartir evidencia y aprendizajes para múltiples audiencias</a:t>
            </a:r>
          </a:p>
          <a:p>
            <a:r>
              <a:rPr lang="es-EC" dirty="0" smtClean="0"/>
              <a:t>Consolidar redes y </a:t>
            </a:r>
            <a:r>
              <a:rPr lang="es-EC" dirty="0" err="1" smtClean="0"/>
              <a:t>CdPs</a:t>
            </a:r>
            <a:r>
              <a:rPr lang="es-EC" dirty="0" smtClean="0"/>
              <a:t> para fomentar </a:t>
            </a:r>
            <a:r>
              <a:rPr lang="es-EC" b="1" dirty="0" smtClean="0"/>
              <a:t>colaboración e </a:t>
            </a:r>
            <a:r>
              <a:rPr lang="es-EC" b="1" smtClean="0"/>
              <a:t>innovación </a:t>
            </a:r>
          </a:p>
          <a:p>
            <a:r>
              <a:rPr lang="es-EC" dirty="0" smtClean="0"/>
              <a:t>Construir un </a:t>
            </a:r>
            <a:r>
              <a:rPr lang="es-EC" b="1" dirty="0" smtClean="0"/>
              <a:t>portafolio </a:t>
            </a:r>
            <a:r>
              <a:rPr lang="es-EC" dirty="0" smtClean="0"/>
              <a:t>que maximiza impacto</a:t>
            </a:r>
          </a:p>
        </p:txBody>
      </p:sp>
    </p:spTree>
    <p:extLst>
      <p:ext uri="{BB962C8B-B14F-4D97-AF65-F5344CB8AC3E}">
        <p14:creationId xmlns:p14="http://schemas.microsoft.com/office/powerpoint/2010/main" val="33341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3606</TotalTime>
  <Words>691</Words>
  <Application>Microsoft Office PowerPoint</Application>
  <PresentationFormat>On-screen Show (4:3)</PresentationFormat>
  <Paragraphs>70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Office Theme</vt:lpstr>
      <vt:lpstr>1_Office Theme</vt:lpstr>
      <vt:lpstr>2_Office Theme</vt:lpstr>
      <vt:lpstr>3_Office Theme</vt:lpstr>
      <vt:lpstr>Presentación Equipo Regional CdP10</vt:lpstr>
      <vt:lpstr>Celebrar</vt:lpstr>
      <vt:lpstr>Celebrar: Hemos cumplido mucho en los 10 años</vt:lpstr>
      <vt:lpstr>2. El enfoque CCRP (ER, CoP)</vt:lpstr>
      <vt:lpstr>3. Comunidad de practica </vt:lpstr>
      <vt:lpstr>4. Subvenciones estratégicas (colocar proyectos)</vt:lpstr>
      <vt:lpstr>4. Subvenciones estratégicas</vt:lpstr>
      <vt:lpstr>5. Asistencia aparte de los subvenciones, estudiantes</vt:lpstr>
      <vt:lpstr>IV. Asistencia Técnica</vt:lpstr>
      <vt:lpstr>Un ejemplo como se combina todo: Nutrición</vt:lpstr>
      <vt:lpstr>Planificación: Retos para los próximos 10 años</vt:lpstr>
    </vt:vector>
  </TitlesOfParts>
  <Company>Haberman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Swope</dc:creator>
  <cp:lastModifiedBy>Claire</cp:lastModifiedBy>
  <cp:revision>51</cp:revision>
  <dcterms:created xsi:type="dcterms:W3CDTF">2012-06-20T14:28:54Z</dcterms:created>
  <dcterms:modified xsi:type="dcterms:W3CDTF">2014-07-14T11:47:22Z</dcterms:modified>
</cp:coreProperties>
</file>