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8"/>
  </p:notesMasterIdLst>
  <p:sldIdLst>
    <p:sldId id="256" r:id="rId2"/>
    <p:sldId id="352" r:id="rId3"/>
    <p:sldId id="356" r:id="rId4"/>
    <p:sldId id="357" r:id="rId5"/>
    <p:sldId id="385" r:id="rId6"/>
    <p:sldId id="386" r:id="rId7"/>
    <p:sldId id="396" r:id="rId8"/>
    <p:sldId id="397" r:id="rId9"/>
    <p:sldId id="398" r:id="rId10"/>
    <p:sldId id="362" r:id="rId11"/>
    <p:sldId id="368" r:id="rId12"/>
    <p:sldId id="423" r:id="rId13"/>
    <p:sldId id="373" r:id="rId14"/>
    <p:sldId id="369" r:id="rId15"/>
    <p:sldId id="348" r:id="rId16"/>
    <p:sldId id="376" r:id="rId17"/>
    <p:sldId id="399" r:id="rId18"/>
    <p:sldId id="378" r:id="rId19"/>
    <p:sldId id="380" r:id="rId20"/>
    <p:sldId id="420" r:id="rId21"/>
    <p:sldId id="409" r:id="rId22"/>
    <p:sldId id="405" r:id="rId23"/>
    <p:sldId id="410" r:id="rId24"/>
    <p:sldId id="411" r:id="rId25"/>
    <p:sldId id="406" r:id="rId26"/>
    <p:sldId id="421" r:id="rId27"/>
    <p:sldId id="330" r:id="rId28"/>
    <p:sldId id="413" r:id="rId29"/>
    <p:sldId id="415" r:id="rId30"/>
    <p:sldId id="417" r:id="rId31"/>
    <p:sldId id="416" r:id="rId32"/>
    <p:sldId id="414" r:id="rId33"/>
    <p:sldId id="419" r:id="rId34"/>
    <p:sldId id="422" r:id="rId35"/>
    <p:sldId id="402" r:id="rId36"/>
    <p:sldId id="379" r:id="rId37"/>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06600"/>
    <a:srgbClr val="FF0000"/>
    <a:srgbClr val="003300"/>
    <a:srgbClr val="99FF66"/>
    <a:srgbClr val="000036"/>
    <a:srgbClr val="8000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672" autoAdjust="0"/>
    <p:restoredTop sz="89487" autoAdjust="0"/>
  </p:normalViewPr>
  <p:slideViewPr>
    <p:cSldViewPr>
      <p:cViewPr>
        <p:scale>
          <a:sx n="96" d="100"/>
          <a:sy n="96" d="100"/>
        </p:scale>
        <p:origin x="144" y="107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s-B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57A94588-7372-4E01-AEF9-15F00FB7AD6F}" type="datetimeFigureOut">
              <a:rPr lang="es-BO"/>
              <a:pPr>
                <a:defRPr/>
              </a:pPr>
              <a:t>13/07/2015</a:t>
            </a:fld>
            <a:endParaRPr lang="es-B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BO" noProof="0" smtClean="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BO" noProof="0" smtClean="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s-B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1D79FC27-9DBB-4633-B84E-582F3553E04A}" type="slidenum">
              <a:rPr lang="es-BO"/>
              <a:pPr>
                <a:defRPr/>
              </a:pPr>
              <a:t>‹Nº›</a:t>
            </a:fld>
            <a:endParaRPr lang="es-B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355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355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1567CD6-A5E6-4BE4-B541-8DB469052585}" type="slidenum">
              <a:rPr lang="es-BO" smtClean="0">
                <a:latin typeface="Arial" pitchFamily="34" charset="0"/>
              </a:rPr>
              <a:pPr/>
              <a:t>1</a:t>
            </a:fld>
            <a:endParaRPr lang="es-BO"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2</a:t>
            </a:fld>
            <a:endParaRPr lang="es-BO"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50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4506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D77455-FDDC-4A47-8C07-9962229076BD}" type="slidenum">
              <a:rPr lang="es-BO" smtClean="0">
                <a:latin typeface="Arial" pitchFamily="34" charset="0"/>
              </a:rPr>
              <a:pPr/>
              <a:t>3</a:t>
            </a:fld>
            <a:endParaRPr lang="es-BO"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50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4506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D77455-FDDC-4A47-8C07-9962229076BD}" type="slidenum">
              <a:rPr lang="es-BO" smtClean="0">
                <a:latin typeface="Arial" pitchFamily="34" charset="0"/>
              </a:rPr>
              <a:pPr/>
              <a:t>4</a:t>
            </a:fld>
            <a:endParaRPr lang="es-BO"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7</a:t>
            </a:fld>
            <a:endParaRPr lang="es-BO"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8</a:t>
            </a:fld>
            <a:endParaRPr lang="es-BO"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9</a:t>
            </a:fld>
            <a:endParaRPr lang="es-BO"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10</a:t>
            </a:fld>
            <a:endParaRPr lang="es-BO"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11</a:t>
            </a:fld>
            <a:endParaRPr lang="es-BO"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12</a:t>
            </a:fld>
            <a:endParaRPr lang="es-BO"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13</a:t>
            </a:fld>
            <a:endParaRPr lang="es-BO"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14</a:t>
            </a:fld>
            <a:endParaRPr lang="es-BO"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15</a:t>
            </a:fld>
            <a:endParaRPr lang="es-BO"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16</a:t>
            </a:fld>
            <a:endParaRPr lang="es-BO"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18</a:t>
            </a:fld>
            <a:endParaRPr lang="es-BO"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19</a:t>
            </a:fld>
            <a:endParaRPr lang="es-BO"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20</a:t>
            </a:fld>
            <a:endParaRPr lang="es-BO"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21</a:t>
            </a:fld>
            <a:endParaRPr lang="es-BO"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BO"/>
          </a:p>
        </p:txBody>
      </p:sp>
      <p:sp>
        <p:nvSpPr>
          <p:cNvPr id="4" name="3 Marcador de número de diapositiva"/>
          <p:cNvSpPr>
            <a:spLocks noGrp="1"/>
          </p:cNvSpPr>
          <p:nvPr>
            <p:ph type="sldNum" sz="quarter" idx="10"/>
          </p:nvPr>
        </p:nvSpPr>
        <p:spPr/>
        <p:txBody>
          <a:bodyPr/>
          <a:lstStyle/>
          <a:p>
            <a:fld id="{821D656C-3DC0-4689-A5FD-B191490B7165}" type="slidenum">
              <a:rPr lang="es-CO" smtClean="0"/>
              <a:pPr/>
              <a:t>22</a:t>
            </a:fld>
            <a:endParaRPr lang="es-CO"/>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BO" dirty="0" smtClean="0"/>
              <a:t>Aquí se demuestra que la lluvia no está bajando sino que la sequedad está aumentando</a:t>
            </a:r>
            <a:endParaRPr lang="es-BO" dirty="0"/>
          </a:p>
        </p:txBody>
      </p:sp>
      <p:sp>
        <p:nvSpPr>
          <p:cNvPr id="4" name="3 Marcador de número de diapositiva"/>
          <p:cNvSpPr>
            <a:spLocks noGrp="1"/>
          </p:cNvSpPr>
          <p:nvPr>
            <p:ph type="sldNum" sz="quarter" idx="10"/>
          </p:nvPr>
        </p:nvSpPr>
        <p:spPr/>
        <p:txBody>
          <a:bodyPr/>
          <a:lstStyle/>
          <a:p>
            <a:fld id="{821D656C-3DC0-4689-A5FD-B191490B7165}" type="slidenum">
              <a:rPr lang="es-CO" smtClean="0"/>
              <a:pPr/>
              <a:t>23</a:t>
            </a:fld>
            <a:endParaRPr lang="es-CO"/>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s-BO" altLang="zh-CN" sz="1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Resultados de la evaluación participativa de la estructura de los Sistemas Productivos de hace dos décadas y ahora. Nótese el cambio</a:t>
            </a:r>
            <a:r>
              <a:rPr kumimoji="0" lang="es-BO" altLang="zh-CN" sz="1200" i="0" u="none" strike="noStrike" cap="none" normalizeH="0" dirty="0" smtClean="0">
                <a:ln>
                  <a:noFill/>
                </a:ln>
                <a:solidFill>
                  <a:schemeClr val="tx1"/>
                </a:solidFill>
                <a:effectLst/>
                <a:latin typeface="Arial" pitchFamily="34" charset="0"/>
                <a:ea typeface="Times New Roman" pitchFamily="18" charset="0"/>
                <a:cs typeface="Arial" pitchFamily="34" charset="0"/>
              </a:rPr>
              <a:t>  de percepción de acuerdo a la zona.</a:t>
            </a:r>
            <a:endParaRPr kumimoji="0" lang="es-BO" altLang="zh-CN" sz="1200" i="0" u="none" strike="noStrike" cap="none" normalizeH="0" baseline="0" dirty="0" smtClean="0">
              <a:ln>
                <a:noFill/>
              </a:ln>
              <a:solidFill>
                <a:schemeClr val="tx1"/>
              </a:solidFill>
              <a:effectLst/>
              <a:latin typeface="Arial" pitchFamily="34" charset="0"/>
              <a:cs typeface="Arial" pitchFamily="34" charset="0"/>
            </a:endParaRPr>
          </a:p>
          <a:p>
            <a:endParaRPr lang="es-BO" dirty="0"/>
          </a:p>
        </p:txBody>
      </p:sp>
      <p:sp>
        <p:nvSpPr>
          <p:cNvPr id="4" name="3 Marcador de número de diapositiva"/>
          <p:cNvSpPr>
            <a:spLocks noGrp="1"/>
          </p:cNvSpPr>
          <p:nvPr>
            <p:ph type="sldNum" sz="quarter" idx="10"/>
          </p:nvPr>
        </p:nvSpPr>
        <p:spPr/>
        <p:txBody>
          <a:bodyPr/>
          <a:lstStyle/>
          <a:p>
            <a:fld id="{821D656C-3DC0-4689-A5FD-B191490B7165}" type="slidenum">
              <a:rPr lang="es-CO" smtClean="0"/>
              <a:pPr/>
              <a:t>24</a:t>
            </a:fld>
            <a:endParaRPr lang="es-CO"/>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BO"/>
          </a:p>
        </p:txBody>
      </p:sp>
      <p:sp>
        <p:nvSpPr>
          <p:cNvPr id="4" name="3 Marcador de número de diapositiva"/>
          <p:cNvSpPr>
            <a:spLocks noGrp="1"/>
          </p:cNvSpPr>
          <p:nvPr>
            <p:ph type="sldNum" sz="quarter" idx="10"/>
          </p:nvPr>
        </p:nvSpPr>
        <p:spPr/>
        <p:txBody>
          <a:bodyPr/>
          <a:lstStyle/>
          <a:p>
            <a:fld id="{821D656C-3DC0-4689-A5FD-B191490B7165}" type="slidenum">
              <a:rPr lang="es-CO" smtClean="0"/>
              <a:pPr/>
              <a:t>25</a:t>
            </a:fld>
            <a:endParaRPr lang="es-CO"/>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286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8958C7E-9174-40A4-9686-452F33AA4B26}" type="slidenum">
              <a:rPr lang="es-BO" smtClean="0">
                <a:latin typeface="Arial" pitchFamily="34" charset="0"/>
              </a:rPr>
              <a:pPr/>
              <a:t>26</a:t>
            </a:fld>
            <a:endParaRPr lang="es-BO"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301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BO" dirty="0" smtClean="0"/>
              <a:t>Aquí demostraremos que aunque casi</a:t>
            </a:r>
            <a:r>
              <a:rPr lang="es-BO" baseline="0" dirty="0" smtClean="0"/>
              <a:t> todos los actores manifiestan conocer a los indicadores locales, muy pocos, realmente muestran el conocimiento sobre estos. </a:t>
            </a:r>
            <a:endParaRPr lang="es-BO" dirty="0" smtClean="0"/>
          </a:p>
        </p:txBody>
      </p:sp>
      <p:sp>
        <p:nvSpPr>
          <p:cNvPr id="4301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ED967C-E71D-49DB-AEA4-C2AD986D0992}" type="slidenum">
              <a:rPr lang="es-BO" smtClean="0">
                <a:latin typeface="Arial" pitchFamily="34" charset="0"/>
              </a:rPr>
              <a:pPr/>
              <a:t>27</a:t>
            </a:fld>
            <a:endParaRPr lang="es-BO"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301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BO" dirty="0" smtClean="0"/>
              <a:t>Aquí deseamos mostrar</a:t>
            </a:r>
            <a:r>
              <a:rPr lang="es-BO" baseline="0" dirty="0" smtClean="0"/>
              <a:t> que existe un divorcio entre la percepción del productor y del actor urbano sobre el alcance temporal de los indicadores aunque coinciden en que se usan mucho en alcance local y menos en regional</a:t>
            </a:r>
            <a:endParaRPr lang="es-BO" dirty="0" smtClean="0"/>
          </a:p>
        </p:txBody>
      </p:sp>
      <p:sp>
        <p:nvSpPr>
          <p:cNvPr id="4301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ED967C-E71D-49DB-AEA4-C2AD986D0992}" type="slidenum">
              <a:rPr lang="es-BO" smtClean="0">
                <a:latin typeface="Arial" pitchFamily="34" charset="0"/>
              </a:rPr>
              <a:pPr/>
              <a:t>28</a:t>
            </a:fld>
            <a:endParaRPr lang="es-BO"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301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BO" dirty="0" smtClean="0"/>
              <a:t>Aquí mostraremos</a:t>
            </a:r>
            <a:r>
              <a:rPr lang="es-BO" baseline="0" dirty="0" smtClean="0"/>
              <a:t> la diferencia en percepción sobre el riesgo de pérdida del conocimiento y sus causas</a:t>
            </a:r>
            <a:endParaRPr lang="es-BO" dirty="0" smtClean="0"/>
          </a:p>
        </p:txBody>
      </p:sp>
      <p:sp>
        <p:nvSpPr>
          <p:cNvPr id="4301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ED967C-E71D-49DB-AEA4-C2AD986D0992}" type="slidenum">
              <a:rPr lang="es-BO" smtClean="0">
                <a:latin typeface="Arial" pitchFamily="34" charset="0"/>
              </a:rPr>
              <a:pPr/>
              <a:t>29</a:t>
            </a:fld>
            <a:endParaRPr lang="es-BO"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301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BO" dirty="0" smtClean="0"/>
              <a:t>Aquí mostraremos</a:t>
            </a:r>
            <a:r>
              <a:rPr lang="es-BO" baseline="0" dirty="0" smtClean="0"/>
              <a:t> la diferencia en percepción sobre el riesgo de pérdida del conocimiento y sus causas</a:t>
            </a:r>
            <a:endParaRPr lang="es-BO" dirty="0" smtClean="0"/>
          </a:p>
        </p:txBody>
      </p:sp>
      <p:sp>
        <p:nvSpPr>
          <p:cNvPr id="4301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ED967C-E71D-49DB-AEA4-C2AD986D0992}" type="slidenum">
              <a:rPr lang="es-BO" smtClean="0">
                <a:latin typeface="Arial" pitchFamily="34" charset="0"/>
              </a:rPr>
              <a:pPr/>
              <a:t>30</a:t>
            </a:fld>
            <a:endParaRPr lang="es-BO"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301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BO" dirty="0" smtClean="0"/>
              <a:t>Aquí mostraremos</a:t>
            </a:r>
            <a:r>
              <a:rPr lang="es-BO" baseline="0" dirty="0" smtClean="0"/>
              <a:t> la diferencia en percepción sobre el riesgo de pérdida del conocimiento y sus causas</a:t>
            </a:r>
            <a:endParaRPr lang="es-BO" dirty="0" smtClean="0"/>
          </a:p>
        </p:txBody>
      </p:sp>
      <p:sp>
        <p:nvSpPr>
          <p:cNvPr id="4301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ED967C-E71D-49DB-AEA4-C2AD986D0992}" type="slidenum">
              <a:rPr lang="es-BO" smtClean="0">
                <a:latin typeface="Arial" pitchFamily="34" charset="0"/>
              </a:rPr>
              <a:pPr/>
              <a:t>31</a:t>
            </a:fld>
            <a:endParaRPr lang="es-BO"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301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dirty="0" smtClean="0"/>
          </a:p>
        </p:txBody>
      </p:sp>
      <p:sp>
        <p:nvSpPr>
          <p:cNvPr id="4301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ED967C-E71D-49DB-AEA4-C2AD986D0992}" type="slidenum">
              <a:rPr lang="es-BO" smtClean="0">
                <a:latin typeface="Arial" pitchFamily="34" charset="0"/>
              </a:rPr>
              <a:pPr/>
              <a:t>32</a:t>
            </a:fld>
            <a:endParaRPr lang="es-BO"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301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dirty="0" smtClean="0"/>
          </a:p>
        </p:txBody>
      </p:sp>
      <p:sp>
        <p:nvSpPr>
          <p:cNvPr id="4301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ED967C-E71D-49DB-AEA4-C2AD986D0992}" type="slidenum">
              <a:rPr lang="es-BO" smtClean="0">
                <a:latin typeface="Arial" pitchFamily="34" charset="0"/>
              </a:rPr>
              <a:pPr/>
              <a:t>33</a:t>
            </a:fld>
            <a:endParaRPr lang="es-BO"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301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dirty="0" smtClean="0"/>
          </a:p>
        </p:txBody>
      </p:sp>
      <p:sp>
        <p:nvSpPr>
          <p:cNvPr id="4301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ED967C-E71D-49DB-AEA4-C2AD986D0992}" type="slidenum">
              <a:rPr lang="es-BO" smtClean="0">
                <a:latin typeface="Arial" pitchFamily="34" charset="0"/>
              </a:rPr>
              <a:pPr/>
              <a:t>34</a:t>
            </a:fld>
            <a:endParaRPr lang="es-BO"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301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4301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ED967C-E71D-49DB-AEA4-C2AD986D0992}" type="slidenum">
              <a:rPr lang="es-BO" smtClean="0">
                <a:latin typeface="Arial" pitchFamily="34" charset="0"/>
              </a:rPr>
              <a:pPr/>
              <a:t>35</a:t>
            </a:fld>
            <a:endParaRPr lang="es-BO"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301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smtClean="0"/>
          </a:p>
        </p:txBody>
      </p:sp>
      <p:sp>
        <p:nvSpPr>
          <p:cNvPr id="4301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ED967C-E71D-49DB-AEA4-C2AD986D0992}" type="slidenum">
              <a:rPr lang="es-BO" smtClean="0">
                <a:latin typeface="Arial" pitchFamily="34" charset="0"/>
              </a:rPr>
              <a:pPr/>
              <a:t>36</a:t>
            </a:fld>
            <a:endParaRPr lang="es-BO"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BO"/>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BO"/>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E00E709A-95F9-4DBC-BEF8-EE602CB8D961}"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B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C873F8AD-7B59-415E-A540-E432F75D6B3E}"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B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FD013498-0D21-468C-A2B4-6C27D01956AD}"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B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27FEEF92-2ACA-46B9-8946-6FA0AF19FC0C}"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B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23D7F7D1-E065-4794-8AC5-F1F337E54BE2}"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BO"/>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25662E2D-D5EA-404A-A1BA-93C8753923ED}"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8A8EC47A-3729-46AF-A1A5-54D2289B6739}"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B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0B851CDE-4930-40D8-90CD-CB4FE1120092}"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B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BO"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26993764-664D-40C9-905B-916B5ED65382}"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B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EE68FF59-1A20-4F9D-A490-1200541662D7}"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B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C0209678-F41E-4012-A27B-84BEDDFF1557}"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C32E8DDC-97F6-449D-B658-273DDCB5B483}"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www.cnnexpansion.com/photos/2007/11/01/la-migracion-de-mujeres-tiene-efectos-positivos-para-la-economia-mexicana-especial.2007-11-26.7474654939"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gif"/></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6.wmf"/><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43.jpe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hyperlink" Target="http://www.cnnexpansion.com/photos/2007/11/01/la-migracion-de-mujeres-tiene-efectos-positivos-para-la-economia-mexicana-especial.2007-11-26.7474654939"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7.jpeg"/><Relationship Id="rId4" Type="http://schemas.openxmlformats.org/officeDocument/2006/relationships/hyperlink" Target="http://www.cnnexpansion.com/photos/2007/11/01/la-migracion-de-mujeres-tiene-efectos-positivos-para-la-economia-mexicana-especial.2007-11-26.7474654939"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jpeg"/></Relationships>
</file>

<file path=ppt/slides/_rels/slide32.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jpeg"/></Relationships>
</file>

<file path=ppt/slides/_rels/slide33.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53.jpe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www.cnnexpansion.com/photos/2007/11/01/la-migracion-de-mujeres-tiene-efectos-positivos-para-la-economia-mexicana-especial.2007-11-26.7474654939"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90000"/>
          </a:schemeClr>
        </a:solidFill>
        <a:effectLst/>
      </p:bgPr>
    </p:bg>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3"/>
          <a:srcRect l="3125" t="13333" r="1562" b="37380"/>
          <a:stretch>
            <a:fillRect/>
          </a:stretch>
        </p:blipFill>
        <p:spPr bwMode="auto">
          <a:xfrm>
            <a:off x="0" y="0"/>
            <a:ext cx="9144000" cy="3286124"/>
          </a:xfrm>
          <a:prstGeom prst="rect">
            <a:avLst/>
          </a:prstGeom>
          <a:noFill/>
          <a:ln w="9525">
            <a:noFill/>
            <a:miter lim="800000"/>
            <a:headEnd/>
            <a:tailEnd/>
          </a:ln>
          <a:effectLst/>
        </p:spPr>
      </p:pic>
      <p:sp>
        <p:nvSpPr>
          <p:cNvPr id="2051" name="Text Box 5"/>
          <p:cNvSpPr txBox="1">
            <a:spLocks noChangeArrowheads="1"/>
          </p:cNvSpPr>
          <p:nvPr/>
        </p:nvSpPr>
        <p:spPr bwMode="auto">
          <a:xfrm>
            <a:off x="1500166" y="5786454"/>
            <a:ext cx="5904052" cy="461665"/>
          </a:xfrm>
          <a:prstGeom prst="rect">
            <a:avLst/>
          </a:prstGeom>
          <a:noFill/>
          <a:ln w="9525">
            <a:noFill/>
            <a:miter lim="800000"/>
            <a:headEnd/>
            <a:tailEnd/>
          </a:ln>
        </p:spPr>
        <p:txBody>
          <a:bodyPr wrap="square">
            <a:spAutoFit/>
          </a:bodyPr>
          <a:lstStyle/>
          <a:p>
            <a:pPr algn="ctr"/>
            <a:r>
              <a:rPr lang="es-ES" sz="2400" b="1" dirty="0" err="1" smtClean="0"/>
              <a:t>Magalí</a:t>
            </a:r>
            <a:r>
              <a:rPr lang="es-ES" sz="2400" b="1" dirty="0" smtClean="0"/>
              <a:t> </a:t>
            </a:r>
            <a:r>
              <a:rPr lang="es-ES" sz="2400" b="1" dirty="0" err="1" smtClean="0"/>
              <a:t>Garcia</a:t>
            </a:r>
            <a:r>
              <a:rPr lang="es-ES" sz="2400" b="1" dirty="0" smtClean="0"/>
              <a:t>, </a:t>
            </a:r>
            <a:r>
              <a:rPr lang="es-ES" sz="2400" b="1" dirty="0" err="1" smtClean="0"/>
              <a:t>Jere</a:t>
            </a:r>
            <a:r>
              <a:rPr lang="es-ES" sz="2400" b="1" dirty="0" smtClean="0"/>
              <a:t> </a:t>
            </a:r>
            <a:r>
              <a:rPr lang="es-ES" sz="2400" b="1" dirty="0" err="1" smtClean="0"/>
              <a:t>Gilles</a:t>
            </a:r>
            <a:r>
              <a:rPr lang="es-ES" sz="2400" b="1" dirty="0" smtClean="0"/>
              <a:t>, Edwin </a:t>
            </a:r>
            <a:r>
              <a:rPr lang="es-ES" sz="2400" b="1" dirty="0" err="1" smtClean="0"/>
              <a:t>Yucra</a:t>
            </a:r>
            <a:endParaRPr lang="es-ES" sz="2400" b="1" dirty="0"/>
          </a:p>
        </p:txBody>
      </p:sp>
      <p:pic>
        <p:nvPicPr>
          <p:cNvPr id="47106" name="Picture 2" descr="http://www.glasspockets.org/inside/images/logo_mcknight_200.gif"/>
          <p:cNvPicPr>
            <a:picLocks noChangeAspect="1" noChangeArrowheads="1"/>
          </p:cNvPicPr>
          <p:nvPr/>
        </p:nvPicPr>
        <p:blipFill>
          <a:blip r:embed="rId4"/>
          <a:srcRect t="17950" b="20514"/>
          <a:stretch>
            <a:fillRect/>
          </a:stretch>
        </p:blipFill>
        <p:spPr bwMode="auto">
          <a:xfrm>
            <a:off x="4429124" y="0"/>
            <a:ext cx="4429156" cy="1142984"/>
          </a:xfrm>
          <a:prstGeom prst="rect">
            <a:avLst/>
          </a:prstGeom>
          <a:noFill/>
        </p:spPr>
      </p:pic>
      <p:sp>
        <p:nvSpPr>
          <p:cNvPr id="7172" name="AutoShape 4" descr="Resultado de imagen para university of missouri"/>
          <p:cNvSpPr>
            <a:spLocks noChangeAspect="1" noChangeArrowheads="1"/>
          </p:cNvSpPr>
          <p:nvPr/>
        </p:nvSpPr>
        <p:spPr bwMode="auto">
          <a:xfrm>
            <a:off x="155575" y="-731838"/>
            <a:ext cx="1524000" cy="1524001"/>
          </a:xfrm>
          <a:prstGeom prst="rect">
            <a:avLst/>
          </a:prstGeom>
          <a:noFill/>
        </p:spPr>
        <p:txBody>
          <a:bodyPr vert="horz" wrap="square" lIns="91440" tIns="45720" rIns="91440" bIns="45720" numCol="1" anchor="t" anchorCtr="0" compatLnSpc="1">
            <a:prstTxWarp prst="textNoShape">
              <a:avLst/>
            </a:prstTxWarp>
          </a:bodyPr>
          <a:lstStyle/>
          <a:p>
            <a:endParaRPr lang="es-BO"/>
          </a:p>
        </p:txBody>
      </p:sp>
      <p:sp>
        <p:nvSpPr>
          <p:cNvPr id="6" name="Text Box 5"/>
          <p:cNvSpPr txBox="1">
            <a:spLocks noChangeArrowheads="1"/>
          </p:cNvSpPr>
          <p:nvPr/>
        </p:nvSpPr>
        <p:spPr bwMode="auto">
          <a:xfrm>
            <a:off x="1571604" y="3714752"/>
            <a:ext cx="5904052" cy="1200329"/>
          </a:xfrm>
          <a:prstGeom prst="rect">
            <a:avLst/>
          </a:prstGeom>
          <a:noFill/>
          <a:ln w="9525">
            <a:noFill/>
            <a:miter lim="800000"/>
            <a:headEnd/>
            <a:tailEnd/>
          </a:ln>
        </p:spPr>
        <p:txBody>
          <a:bodyPr wrap="square">
            <a:spAutoFit/>
          </a:bodyPr>
          <a:lstStyle/>
          <a:p>
            <a:pPr algn="ctr"/>
            <a:r>
              <a:rPr lang="es-ES" sz="2400" b="1" dirty="0" smtClean="0"/>
              <a:t>Cambio y riesgo climático en la zona andina boliviana</a:t>
            </a:r>
          </a:p>
          <a:p>
            <a:pPr algn="ctr"/>
            <a:r>
              <a:rPr lang="es-ES" sz="2400" b="1" dirty="0" smtClean="0"/>
              <a:t>Percepciones y realidades</a:t>
            </a:r>
            <a:endParaRPr lang="es-ES" sz="2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9" name="Rectangle 2"/>
          <p:cNvSpPr txBox="1">
            <a:spLocks noChangeArrowheads="1"/>
          </p:cNvSpPr>
          <p:nvPr/>
        </p:nvSpPr>
        <p:spPr bwMode="auto">
          <a:xfrm>
            <a:off x="1357290" y="2786058"/>
            <a:ext cx="7215238" cy="706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s-ES" sz="2000" b="1" i="0" u="none" strike="noStrike" kern="0" cap="none" spc="0" normalizeH="0" baseline="0" noProof="0" dirty="0" smtClean="0">
                <a:ln>
                  <a:noFill/>
                </a:ln>
                <a:solidFill>
                  <a:schemeClr val="accent1">
                    <a:lumMod val="25000"/>
                  </a:schemeClr>
                </a:solidFill>
                <a:effectLst/>
                <a:uLnTx/>
                <a:uFillTx/>
                <a:latin typeface="+mj-lt"/>
                <a:ea typeface="+mj-ea"/>
                <a:cs typeface="+mj-cs"/>
              </a:rPr>
              <a:t>Objetivo del proyecto:</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defRPr/>
            </a:pPr>
            <a:r>
              <a:rPr lang="es-ES" sz="2000" b="1" kern="0" dirty="0" smtClean="0">
                <a:solidFill>
                  <a:schemeClr val="accent1">
                    <a:lumMod val="25000"/>
                  </a:schemeClr>
                </a:solidFill>
                <a:latin typeface="+mj-lt"/>
                <a:ea typeface="+mj-ea"/>
                <a:cs typeface="+mj-cs"/>
              </a:rPr>
              <a:t>Evaluar objetivamente el uso y manejo de estrategias  locales y decisiones productivas ante el impacto de presiones que incluyen el Cambio y la variabilidad climática en el tres ecosistemas andinos.</a:t>
            </a:r>
            <a:endParaRPr kumimoji="0" lang="es-ES" sz="2000" b="1" i="0" u="none" strike="noStrike" kern="0" cap="none" spc="0" normalizeH="0" baseline="0" noProof="0" dirty="0">
              <a:ln>
                <a:noFill/>
              </a:ln>
              <a:solidFill>
                <a:schemeClr val="accent1">
                  <a:lumMod val="25000"/>
                </a:schemeClr>
              </a:solidFill>
              <a:effectLst/>
              <a:uLnTx/>
              <a:uFillTx/>
              <a:latin typeface="+mj-lt"/>
              <a:ea typeface="+mj-ea"/>
              <a:cs typeface="+mj-cs"/>
            </a:endParaRPr>
          </a:p>
        </p:txBody>
      </p:sp>
      <p:sp>
        <p:nvSpPr>
          <p:cNvPr id="10" name="Rectangle 2"/>
          <p:cNvSpPr txBox="1">
            <a:spLocks noChangeArrowheads="1"/>
          </p:cNvSpPr>
          <p:nvPr/>
        </p:nvSpPr>
        <p:spPr bwMode="auto">
          <a:xfrm>
            <a:off x="1357290" y="5143512"/>
            <a:ext cx="7286676" cy="706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just">
              <a:defRPr/>
            </a:pPr>
            <a:r>
              <a:rPr kumimoji="0" lang="es-ES" sz="2000" b="1" i="0" u="none" strike="noStrike" kern="0" cap="none" spc="0" normalizeH="0" baseline="0" noProof="0" dirty="0" smtClean="0">
                <a:ln>
                  <a:noFill/>
                </a:ln>
                <a:solidFill>
                  <a:srgbClr val="006600"/>
                </a:solidFill>
                <a:effectLst/>
                <a:uLnTx/>
                <a:uFillTx/>
                <a:latin typeface="+mj-lt"/>
                <a:ea typeface="+mj-ea"/>
                <a:cs typeface="+mj-cs"/>
              </a:rPr>
              <a:t>Concepto de la sección presentada:</a:t>
            </a:r>
          </a:p>
          <a:p>
            <a:pPr lvl="0" algn="just">
              <a:buFont typeface="Arial" pitchFamily="34" charset="0"/>
              <a:buChar char="•"/>
              <a:defRPr/>
            </a:pPr>
            <a:r>
              <a:rPr lang="es-ES" sz="2000" b="1" kern="0" dirty="0" smtClean="0">
                <a:solidFill>
                  <a:srgbClr val="006600"/>
                </a:solidFill>
                <a:latin typeface="+mj-lt"/>
                <a:ea typeface="+mj-ea"/>
                <a:cs typeface="+mj-cs"/>
              </a:rPr>
              <a:t>Una vez determinada la validez de las estrategias locales de las comunidades andinas decidimos evaluar la influencia de las percepciones sobre el tema que tienen los actores para identificar las divergencias que reducen la aplicabilidad y el uso de esta información valiosa. </a:t>
            </a:r>
            <a:endParaRPr kumimoji="0" lang="es-ES" sz="2000" b="1" i="0" u="none" strike="noStrike" kern="0" cap="none" spc="0" normalizeH="0" baseline="0" noProof="0" dirty="0">
              <a:ln>
                <a:noFill/>
              </a:ln>
              <a:solidFill>
                <a:srgbClr val="006600"/>
              </a:solidFill>
              <a:effectLst/>
              <a:uLnTx/>
              <a:uFillTx/>
              <a:latin typeface="+mj-lt"/>
              <a:ea typeface="+mj-ea"/>
              <a:cs typeface="+mj-cs"/>
            </a:endParaRPr>
          </a:p>
        </p:txBody>
      </p:sp>
      <p:pic>
        <p:nvPicPr>
          <p:cNvPr id="1026" name="Picture 2"/>
          <p:cNvPicPr>
            <a:picLocks noChangeAspect="1" noChangeArrowheads="1"/>
          </p:cNvPicPr>
          <p:nvPr/>
        </p:nvPicPr>
        <p:blipFill>
          <a:blip r:embed="rId4"/>
          <a:srcRect l="7324" t="65000" r="10644" b="13750"/>
          <a:stretch>
            <a:fillRect/>
          </a:stretch>
        </p:blipFill>
        <p:spPr bwMode="auto">
          <a:xfrm>
            <a:off x="714348" y="357166"/>
            <a:ext cx="8001056" cy="121444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i1.trekearth.com/photos/34663/illimani_1_te.jpg"/>
          <p:cNvPicPr>
            <a:picLocks noChangeAspect="1" noChangeArrowheads="1"/>
          </p:cNvPicPr>
          <p:nvPr/>
        </p:nvPicPr>
        <p:blipFill>
          <a:blip r:embed="rId3"/>
          <a:srcRect t="19738"/>
          <a:stretch>
            <a:fillRect/>
          </a:stretch>
        </p:blipFill>
        <p:spPr bwMode="auto">
          <a:xfrm>
            <a:off x="3571869" y="285728"/>
            <a:ext cx="5572131" cy="2905096"/>
          </a:xfrm>
          <a:prstGeom prst="rect">
            <a:avLst/>
          </a:prstGeom>
          <a:noFill/>
        </p:spPr>
      </p:pic>
      <p:pic>
        <p:nvPicPr>
          <p:cNvPr id="6" name="Picture 2" descr="http://www.travel-bolivia.com/images/bolivia-geography-map.gif"/>
          <p:cNvPicPr>
            <a:picLocks noChangeAspect="1" noChangeArrowheads="1"/>
          </p:cNvPicPr>
          <p:nvPr/>
        </p:nvPicPr>
        <p:blipFill>
          <a:blip r:embed="rId4"/>
          <a:srcRect/>
          <a:stretch>
            <a:fillRect/>
          </a:stretch>
        </p:blipFill>
        <p:spPr bwMode="auto">
          <a:xfrm>
            <a:off x="214282" y="1785926"/>
            <a:ext cx="5072063" cy="3857625"/>
          </a:xfrm>
          <a:prstGeom prst="rect">
            <a:avLst/>
          </a:prstGeom>
          <a:noFill/>
          <a:ln w="9525">
            <a:noFill/>
            <a:miter lim="800000"/>
            <a:headEnd/>
            <a:tailEnd/>
          </a:ln>
        </p:spPr>
      </p:pic>
      <p:sp>
        <p:nvSpPr>
          <p:cNvPr id="4099" name="Text Box 5"/>
          <p:cNvSpPr txBox="1">
            <a:spLocks noChangeArrowheads="1"/>
          </p:cNvSpPr>
          <p:nvPr/>
        </p:nvSpPr>
        <p:spPr bwMode="auto">
          <a:xfrm>
            <a:off x="142844" y="214290"/>
            <a:ext cx="4286280" cy="461665"/>
          </a:xfrm>
          <a:prstGeom prst="rect">
            <a:avLst/>
          </a:prstGeom>
          <a:noFill/>
          <a:ln w="9525">
            <a:noFill/>
            <a:miter lim="800000"/>
            <a:headEnd/>
            <a:tailEnd/>
          </a:ln>
        </p:spPr>
        <p:txBody>
          <a:bodyPr wrap="square">
            <a:spAutoFit/>
          </a:bodyPr>
          <a:lstStyle/>
          <a:p>
            <a:pPr algn="just"/>
            <a:r>
              <a:rPr lang="es-ES" sz="2400" b="1" dirty="0" smtClean="0"/>
              <a:t>Antecedentes del proyecto</a:t>
            </a:r>
            <a:endParaRPr lang="es-ES" sz="2400" b="1" dirty="0">
              <a:solidFill>
                <a:srgbClr val="000036"/>
              </a:solidFill>
            </a:endParaRPr>
          </a:p>
        </p:txBody>
      </p:sp>
      <p:sp>
        <p:nvSpPr>
          <p:cNvPr id="4100" name="AutoShape 2" descr="Ver imagen en tamaño completo">
            <a:hlinkClick r:id="rId5"/>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8" name="Text Box 5"/>
          <p:cNvSpPr txBox="1">
            <a:spLocks noChangeArrowheads="1"/>
          </p:cNvSpPr>
          <p:nvPr/>
        </p:nvSpPr>
        <p:spPr bwMode="auto">
          <a:xfrm>
            <a:off x="5224466" y="3652838"/>
            <a:ext cx="3857603" cy="2308324"/>
          </a:xfrm>
          <a:prstGeom prst="rect">
            <a:avLst/>
          </a:prstGeom>
          <a:noFill/>
          <a:ln w="9525">
            <a:noFill/>
            <a:miter lim="800000"/>
            <a:headEnd/>
            <a:tailEnd/>
          </a:ln>
        </p:spPr>
        <p:txBody>
          <a:bodyPr wrap="square">
            <a:spAutoFit/>
          </a:bodyPr>
          <a:lstStyle/>
          <a:p>
            <a:pPr algn="just"/>
            <a:r>
              <a:rPr lang="es-ES" sz="2400" b="1" dirty="0" smtClean="0"/>
              <a:t>Las cuencas andinas, presentan una fuerte variabilidad fisiográfica y elevada dependencia de los recursos hídricos de escorrentía superficial.</a:t>
            </a:r>
            <a:endParaRPr lang="es-ES" sz="2400" b="1" dirty="0">
              <a:solidFill>
                <a:srgbClr val="000036"/>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5"/>
          <p:cNvSpPr txBox="1">
            <a:spLocks noChangeArrowheads="1"/>
          </p:cNvSpPr>
          <p:nvPr/>
        </p:nvSpPr>
        <p:spPr bwMode="auto">
          <a:xfrm>
            <a:off x="5929322" y="428604"/>
            <a:ext cx="3000396" cy="4832092"/>
          </a:xfrm>
          <a:prstGeom prst="rect">
            <a:avLst/>
          </a:prstGeom>
          <a:noFill/>
          <a:ln w="9525">
            <a:noFill/>
            <a:miter lim="800000"/>
            <a:headEnd/>
            <a:tailEnd/>
          </a:ln>
        </p:spPr>
        <p:txBody>
          <a:bodyPr wrap="square">
            <a:spAutoFit/>
          </a:bodyPr>
          <a:lstStyle/>
          <a:p>
            <a:pPr algn="just"/>
            <a:r>
              <a:rPr lang="es-ES" sz="2200" b="1" dirty="0" smtClean="0"/>
              <a:t>Muchas micro cuencas andinas, son difíciles de representar por su fuerte variabilidad fisiográfica que las hacen casi irreproducibles por Modelos y que  requieran de respuestas específicas para responder a la vulnerabilidad.</a:t>
            </a:r>
            <a:endParaRPr lang="es-ES" sz="2200" b="1" dirty="0">
              <a:solidFill>
                <a:srgbClr val="000036"/>
              </a:solidFill>
            </a:endParaRPr>
          </a:p>
        </p:txBody>
      </p:sp>
      <p:sp>
        <p:nvSpPr>
          <p:cNvPr id="4100"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pic>
        <p:nvPicPr>
          <p:cNvPr id="63491" name="Imagen 20"/>
          <p:cNvPicPr>
            <a:picLocks noChangeAspect="1" noChangeArrowheads="1"/>
          </p:cNvPicPr>
          <p:nvPr/>
        </p:nvPicPr>
        <p:blipFill>
          <a:blip r:embed="rId4"/>
          <a:srcRect/>
          <a:stretch>
            <a:fillRect/>
          </a:stretch>
        </p:blipFill>
        <p:spPr bwMode="auto">
          <a:xfrm>
            <a:off x="0" y="642918"/>
            <a:ext cx="5657850" cy="1976436"/>
          </a:xfrm>
          <a:prstGeom prst="rect">
            <a:avLst/>
          </a:prstGeom>
          <a:noFill/>
        </p:spPr>
      </p:pic>
      <p:pic>
        <p:nvPicPr>
          <p:cNvPr id="63490" name="Imagen 22"/>
          <p:cNvPicPr>
            <a:picLocks noChangeAspect="1" noChangeArrowheads="1"/>
          </p:cNvPicPr>
          <p:nvPr/>
        </p:nvPicPr>
        <p:blipFill>
          <a:blip r:embed="rId5"/>
          <a:srcRect/>
          <a:stretch>
            <a:fillRect/>
          </a:stretch>
        </p:blipFill>
        <p:spPr bwMode="auto">
          <a:xfrm>
            <a:off x="0" y="2571744"/>
            <a:ext cx="5648325" cy="2219324"/>
          </a:xfrm>
          <a:prstGeom prst="rect">
            <a:avLst/>
          </a:prstGeom>
          <a:noFill/>
        </p:spPr>
      </p:pic>
      <p:pic>
        <p:nvPicPr>
          <p:cNvPr id="63489" name="Imagen 23"/>
          <p:cNvPicPr>
            <a:picLocks noChangeAspect="1" noChangeArrowheads="1"/>
          </p:cNvPicPr>
          <p:nvPr/>
        </p:nvPicPr>
        <p:blipFill>
          <a:blip r:embed="rId6"/>
          <a:srcRect/>
          <a:stretch>
            <a:fillRect/>
          </a:stretch>
        </p:blipFill>
        <p:spPr bwMode="auto">
          <a:xfrm>
            <a:off x="0" y="4714884"/>
            <a:ext cx="5648325" cy="2143116"/>
          </a:xfrm>
          <a:prstGeom prst="rect">
            <a:avLst/>
          </a:prstGeom>
          <a:noFill/>
        </p:spPr>
      </p:pic>
      <p:sp>
        <p:nvSpPr>
          <p:cNvPr id="6349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BO"/>
          </a:p>
        </p:txBody>
      </p:sp>
      <p:sp>
        <p:nvSpPr>
          <p:cNvPr id="63493" name="Rectangle 5"/>
          <p:cNvSpPr>
            <a:spLocks noChangeArrowheads="1"/>
          </p:cNvSpPr>
          <p:nvPr/>
        </p:nvSpPr>
        <p:spPr bwMode="auto">
          <a:xfrm>
            <a:off x="0" y="2647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BO" sz="1800" b="0" i="0" u="none" strike="noStrike" cap="none" normalizeH="0" baseline="0" smtClean="0">
              <a:ln>
                <a:noFill/>
              </a:ln>
              <a:solidFill>
                <a:schemeClr val="tx1"/>
              </a:solidFill>
              <a:effectLst/>
              <a:latin typeface="Arial" pitchFamily="34" charset="0"/>
              <a:cs typeface="Arial" pitchFamily="34" charset="0"/>
            </a:endParaRPr>
          </a:p>
        </p:txBody>
      </p:sp>
      <p:sp>
        <p:nvSpPr>
          <p:cNvPr id="63494" name="Rectangle 6"/>
          <p:cNvSpPr>
            <a:spLocks noChangeArrowheads="1"/>
          </p:cNvSpPr>
          <p:nvPr/>
        </p:nvSpPr>
        <p:spPr bwMode="auto">
          <a:xfrm>
            <a:off x="0" y="5010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1100" b="1" i="0" u="none" strike="noStrike" cap="none" normalizeH="0" baseline="0" smtClean="0">
                <a:ln>
                  <a:noFill/>
                </a:ln>
                <a:solidFill>
                  <a:schemeClr val="tx1"/>
                </a:solidFill>
                <a:effectLst/>
                <a:latin typeface="Arial" pitchFamily="34" charset="0"/>
                <a:ea typeface="Calibri" pitchFamily="34" charset="0"/>
                <a:cs typeface="Arial" pitchFamily="34" charset="0"/>
              </a:rPr>
              <a:t> </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Text Box 5"/>
          <p:cNvSpPr txBox="1">
            <a:spLocks noChangeArrowheads="1"/>
          </p:cNvSpPr>
          <p:nvPr/>
        </p:nvSpPr>
        <p:spPr bwMode="auto">
          <a:xfrm>
            <a:off x="1428728" y="214290"/>
            <a:ext cx="3000396" cy="430887"/>
          </a:xfrm>
          <a:prstGeom prst="rect">
            <a:avLst/>
          </a:prstGeom>
          <a:noFill/>
          <a:ln w="9525">
            <a:noFill/>
            <a:miter lim="800000"/>
            <a:headEnd/>
            <a:tailEnd/>
          </a:ln>
        </p:spPr>
        <p:txBody>
          <a:bodyPr wrap="square">
            <a:spAutoFit/>
          </a:bodyPr>
          <a:lstStyle/>
          <a:p>
            <a:pPr algn="just"/>
            <a:r>
              <a:rPr lang="es-ES" sz="2200" b="1" dirty="0" smtClean="0"/>
              <a:t>Por ejemplo: </a:t>
            </a:r>
            <a:r>
              <a:rPr lang="es-ES" sz="2200" b="1" dirty="0" err="1" smtClean="0"/>
              <a:t>Tmin</a:t>
            </a:r>
            <a:endParaRPr lang="es-ES" sz="2200" b="1" dirty="0">
              <a:solidFill>
                <a:srgbClr val="00003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349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49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48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4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CO"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t="12187" r="5823" b="10938"/>
          <a:stretch>
            <a:fillRect/>
          </a:stretch>
        </p:blipFill>
        <p:spPr bwMode="auto">
          <a:xfrm>
            <a:off x="0" y="1142984"/>
            <a:ext cx="8858280" cy="4786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ectangle 5"/>
          <p:cNvSpPr>
            <a:spLocks noChangeArrowheads="1"/>
          </p:cNvSpPr>
          <p:nvPr/>
        </p:nvSpPr>
        <p:spPr bwMode="auto">
          <a:xfrm>
            <a:off x="0" y="0"/>
            <a:ext cx="9044464" cy="1015663"/>
          </a:xfrm>
          <a:prstGeom prst="rect">
            <a:avLst/>
          </a:prstGeom>
          <a:noFill/>
          <a:ln w="9525" algn="ctr">
            <a:noFill/>
            <a:miter lim="800000"/>
            <a:headEnd/>
            <a:tailEnd/>
          </a:ln>
        </p:spPr>
        <p:txBody>
          <a:bodyPr wrap="none" anchor="ctr">
            <a:spAutoFit/>
          </a:bodyPr>
          <a:lstStyle/>
          <a:p>
            <a:pPr algn="ctr">
              <a:spcBef>
                <a:spcPct val="0"/>
              </a:spcBef>
              <a:buFontTx/>
              <a:buNone/>
            </a:pPr>
            <a:r>
              <a:rPr lang="es-ES" sz="2000" b="1" dirty="0" smtClean="0"/>
              <a:t>Los pronósticos actuales no cubren las necesidades de los agricultores </a:t>
            </a:r>
          </a:p>
          <a:p>
            <a:pPr algn="ctr">
              <a:spcBef>
                <a:spcPct val="0"/>
              </a:spcBef>
              <a:buFontTx/>
              <a:buNone/>
            </a:pPr>
            <a:r>
              <a:rPr lang="es-ES" sz="2000" b="1" dirty="0" smtClean="0"/>
              <a:t>para reducir su vulnerabilidad </a:t>
            </a:r>
          </a:p>
          <a:p>
            <a:pPr algn="ctr">
              <a:spcBef>
                <a:spcPct val="0"/>
              </a:spcBef>
              <a:buFontTx/>
              <a:buNone/>
            </a:pPr>
            <a:r>
              <a:rPr lang="es-ES" sz="2000" b="1" dirty="0" smtClean="0"/>
              <a:t>al impacto del cambio y la variabilidad climática</a:t>
            </a:r>
            <a:endParaRPr lang="es-ES" sz="2000" b="1" dirty="0"/>
          </a:p>
        </p:txBody>
      </p:sp>
    </p:spTree>
    <p:extLst>
      <p:ext uri="{BB962C8B-B14F-4D97-AF65-F5344CB8AC3E}">
        <p14:creationId xmlns:p14="http://schemas.microsoft.com/office/powerpoint/2010/main" xmlns="" val="14807884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928662" y="998979"/>
            <a:ext cx="7500990" cy="2677656"/>
          </a:xfrm>
          <a:prstGeom prst="rect">
            <a:avLst/>
          </a:prstGeom>
          <a:noFill/>
          <a:ln w="9525" algn="ctr">
            <a:noFill/>
            <a:miter lim="800000"/>
            <a:headEnd/>
            <a:tailEnd/>
          </a:ln>
        </p:spPr>
        <p:txBody>
          <a:bodyPr wrap="square" anchor="ctr">
            <a:spAutoFit/>
          </a:bodyPr>
          <a:lstStyle/>
          <a:p>
            <a:pPr algn="just">
              <a:spcBef>
                <a:spcPct val="0"/>
              </a:spcBef>
              <a:buFontTx/>
              <a:buNone/>
            </a:pPr>
            <a:r>
              <a:rPr lang="es-ES" sz="2800" b="1" dirty="0" smtClean="0"/>
              <a:t>Por ello en una gran parte del proyecto se ha trabajado para evaluar el conocimiento y manejo local del clima por parte </a:t>
            </a:r>
          </a:p>
          <a:p>
            <a:pPr algn="just">
              <a:spcBef>
                <a:spcPct val="0"/>
              </a:spcBef>
              <a:buFontTx/>
              <a:buNone/>
            </a:pPr>
            <a:r>
              <a:rPr lang="es-ES" sz="2800" b="1" dirty="0" smtClean="0"/>
              <a:t>de los agricultores.</a:t>
            </a:r>
          </a:p>
          <a:p>
            <a:pPr algn="just">
              <a:spcBef>
                <a:spcPct val="0"/>
              </a:spcBef>
              <a:buFontTx/>
              <a:buNone/>
            </a:pPr>
            <a:endParaRPr lang="es-ES" sz="2800" b="1" dirty="0" smtClean="0"/>
          </a:p>
          <a:p>
            <a:pPr algn="just">
              <a:spcBef>
                <a:spcPct val="0"/>
              </a:spcBef>
              <a:buFontTx/>
              <a:buNone/>
            </a:pPr>
            <a:r>
              <a:rPr lang="es-ES" sz="2800" b="1" dirty="0" smtClean="0"/>
              <a:t>Cómo lo hemos hecho?</a:t>
            </a:r>
            <a:endParaRPr lang="es-ES" sz="2800" b="1" dirty="0"/>
          </a:p>
        </p:txBody>
      </p:sp>
    </p:spTree>
    <p:extLst>
      <p:ext uri="{BB962C8B-B14F-4D97-AF65-F5344CB8AC3E}">
        <p14:creationId xmlns:p14="http://schemas.microsoft.com/office/powerpoint/2010/main" xmlns="" val="1480788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4" name="1 Título"/>
          <p:cNvSpPr txBox="1">
            <a:spLocks/>
          </p:cNvSpPr>
          <p:nvPr/>
        </p:nvSpPr>
        <p:spPr bwMode="auto">
          <a:xfrm>
            <a:off x="2357422" y="142852"/>
            <a:ext cx="5572164" cy="889448"/>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3200" b="0" i="0" u="none" strike="noStrike" kern="0" cap="none" spc="0" normalizeH="0" baseline="0" noProof="0" dirty="0" smtClean="0">
                <a:ln>
                  <a:noFill/>
                </a:ln>
                <a:solidFill>
                  <a:schemeClr val="tx2"/>
                </a:solidFill>
                <a:effectLst/>
                <a:uLnTx/>
                <a:uFillTx/>
                <a:latin typeface="+mj-lt"/>
                <a:ea typeface="+mj-ea"/>
                <a:cs typeface="+mj-cs"/>
              </a:rPr>
              <a:t>METODOLOGIA</a:t>
            </a:r>
            <a:endParaRPr kumimoji="0" lang="es-ES" sz="3200" b="0" i="0" u="none" strike="noStrike" kern="0" cap="none" spc="0" normalizeH="0" baseline="0" noProof="0" dirty="0">
              <a:ln>
                <a:noFill/>
              </a:ln>
              <a:solidFill>
                <a:schemeClr val="tx2"/>
              </a:solidFill>
              <a:effectLst/>
              <a:uLnTx/>
              <a:uFillTx/>
              <a:latin typeface="+mj-lt"/>
              <a:ea typeface="+mj-ea"/>
              <a:cs typeface="+mj-cs"/>
            </a:endParaRPr>
          </a:p>
        </p:txBody>
      </p:sp>
      <p:sp>
        <p:nvSpPr>
          <p:cNvPr id="5" name="Text Box 5"/>
          <p:cNvSpPr txBox="1">
            <a:spLocks noChangeArrowheads="1"/>
          </p:cNvSpPr>
          <p:nvPr/>
        </p:nvSpPr>
        <p:spPr bwMode="auto">
          <a:xfrm>
            <a:off x="285720" y="1142984"/>
            <a:ext cx="8429684" cy="830997"/>
          </a:xfrm>
          <a:prstGeom prst="rect">
            <a:avLst/>
          </a:prstGeom>
          <a:noFill/>
          <a:ln w="9525">
            <a:noFill/>
            <a:miter lim="800000"/>
            <a:headEnd/>
            <a:tailEnd/>
          </a:ln>
        </p:spPr>
        <p:txBody>
          <a:bodyPr wrap="square">
            <a:spAutoFit/>
          </a:bodyPr>
          <a:lstStyle/>
          <a:p>
            <a:pPr algn="just"/>
            <a:r>
              <a:rPr lang="es-ES" sz="2400" b="1" dirty="0" smtClean="0"/>
              <a:t>Se trabajó en tres cuencas andinas que muestran a parte de la realidad productiva y climática.</a:t>
            </a:r>
            <a:endParaRPr lang="es-ES" sz="2400" b="1" dirty="0">
              <a:solidFill>
                <a:srgbClr val="000036"/>
              </a:solidFill>
            </a:endParaRPr>
          </a:p>
        </p:txBody>
      </p:sp>
      <p:pic>
        <p:nvPicPr>
          <p:cNvPr id="7" name="6 Imagen"/>
          <p:cNvPicPr/>
          <p:nvPr/>
        </p:nvPicPr>
        <p:blipFill rotWithShape="1">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o="urn:schemas-microsoft-com:office:office" xmlns:v="urn:schemas-microsoft-com:vml" xmlns:w10="urn:schemas-microsoft-com:office:word" xmlns:w="http://schemas.openxmlformats.org/wordprocessingml/2006/main" xmlns:a14="http://schemas.microsoft.com/office/drawing/2010/main" xmlns="" xmlns:pic="http://schemas.openxmlformats.org/drawingml/2006/picture" xmlns:lc="http://schemas.openxmlformats.org/drawingml/2006/lockedCanvas" val="0"/>
              </a:ext>
            </a:extLst>
          </a:blip>
          <a:srcRect l="12745" r="22812"/>
          <a:stretch/>
        </p:blipFill>
        <p:spPr>
          <a:xfrm>
            <a:off x="1" y="2000241"/>
            <a:ext cx="3714744" cy="2857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7 Imagen"/>
          <p:cNvPicPr/>
          <p:nvPr/>
        </p:nvPicPr>
        <p:blipFill>
          <a:blip r:embed="rId5"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o="urn:schemas-microsoft-com:office:office" xmlns:v="urn:schemas-microsoft-com:vml" xmlns:w10="urn:schemas-microsoft-com:office:word" xmlns:w="http://schemas.openxmlformats.org/wordprocessingml/2006/main" xmlns:a14="http://schemas.microsoft.com/office/drawing/2010/main" xmlns="" xmlns:pic="http://schemas.openxmlformats.org/drawingml/2006/picture" xmlns:lc="http://schemas.openxmlformats.org/drawingml/2006/lockedCanvas" val="0"/>
              </a:ext>
            </a:extLst>
          </a:blip>
          <a:stretch>
            <a:fillRect/>
          </a:stretch>
        </p:blipFill>
        <p:spPr>
          <a:xfrm>
            <a:off x="3357554" y="3571876"/>
            <a:ext cx="3240291" cy="26098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
          <p:cNvPicPr>
            <a:picLocks noChangeAspect="1" noChangeArrowheads="1"/>
          </p:cNvPicPr>
          <p:nvPr/>
        </p:nvPicPr>
        <p:blipFill>
          <a:blip r:embed="rId6"/>
          <a:srcRect/>
          <a:stretch>
            <a:fillRect/>
          </a:stretch>
        </p:blipFill>
        <p:spPr bwMode="auto">
          <a:xfrm>
            <a:off x="6186486" y="4357694"/>
            <a:ext cx="2957514" cy="223867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4" name="1 Título"/>
          <p:cNvSpPr txBox="1">
            <a:spLocks/>
          </p:cNvSpPr>
          <p:nvPr/>
        </p:nvSpPr>
        <p:spPr bwMode="auto">
          <a:xfrm>
            <a:off x="2357422" y="142852"/>
            <a:ext cx="5572164" cy="889448"/>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3200" b="0" i="0" u="none" strike="noStrike" kern="0" cap="none" spc="0" normalizeH="0" baseline="0" noProof="0" dirty="0" smtClean="0">
                <a:ln>
                  <a:noFill/>
                </a:ln>
                <a:solidFill>
                  <a:schemeClr val="tx2"/>
                </a:solidFill>
                <a:effectLst/>
                <a:uLnTx/>
                <a:uFillTx/>
                <a:latin typeface="+mj-lt"/>
                <a:ea typeface="+mj-ea"/>
                <a:cs typeface="+mj-cs"/>
              </a:rPr>
              <a:t>METODOLOGIA</a:t>
            </a:r>
            <a:endParaRPr kumimoji="0" lang="es-ES" sz="3200" b="0" i="0" u="none" strike="noStrike" kern="0" cap="none" spc="0" normalizeH="0" baseline="0" noProof="0" dirty="0">
              <a:ln>
                <a:noFill/>
              </a:ln>
              <a:solidFill>
                <a:schemeClr val="tx2"/>
              </a:solidFill>
              <a:effectLst/>
              <a:uLnTx/>
              <a:uFillTx/>
              <a:latin typeface="+mj-lt"/>
              <a:ea typeface="+mj-ea"/>
              <a:cs typeface="+mj-cs"/>
            </a:endParaRPr>
          </a:p>
        </p:txBody>
      </p:sp>
      <p:sp>
        <p:nvSpPr>
          <p:cNvPr id="5" name="Text Box 5"/>
          <p:cNvSpPr txBox="1">
            <a:spLocks noChangeArrowheads="1"/>
          </p:cNvSpPr>
          <p:nvPr/>
        </p:nvSpPr>
        <p:spPr bwMode="auto">
          <a:xfrm>
            <a:off x="285720" y="1142984"/>
            <a:ext cx="8429684" cy="5509200"/>
          </a:xfrm>
          <a:prstGeom prst="rect">
            <a:avLst/>
          </a:prstGeom>
          <a:noFill/>
          <a:ln w="9525">
            <a:noFill/>
            <a:miter lim="800000"/>
            <a:headEnd/>
            <a:tailEnd/>
          </a:ln>
        </p:spPr>
        <p:txBody>
          <a:bodyPr wrap="square">
            <a:spAutoFit/>
          </a:bodyPr>
          <a:lstStyle/>
          <a:p>
            <a:pPr algn="just"/>
            <a:r>
              <a:rPr lang="es-ES" sz="2200" b="1" dirty="0" smtClean="0"/>
              <a:t>El trabajo se dividió en levantamiento de la siguiente información :</a:t>
            </a:r>
          </a:p>
          <a:p>
            <a:pPr algn="just"/>
            <a:r>
              <a:rPr lang="es-ES" sz="2200" b="1" i="1" dirty="0" smtClean="0">
                <a:solidFill>
                  <a:srgbClr val="002060"/>
                </a:solidFill>
              </a:rPr>
              <a:t>	Información socio productiva:</a:t>
            </a:r>
            <a:r>
              <a:rPr lang="es-ES" sz="2200" b="1" dirty="0" smtClean="0">
                <a:solidFill>
                  <a:srgbClr val="000036"/>
                </a:solidFill>
              </a:rPr>
              <a:t> A través de encuestas, talleres, entrevistas a informantes claves, etc. La actividad principal fue el seguimiento diario de vida con los agricultores durante las épocas agrícolas. Con esto se obtuvo la siguiente información:</a:t>
            </a:r>
          </a:p>
          <a:p>
            <a:pPr marL="457200" indent="-457200" algn="just">
              <a:buAutoNum type="arabicPeriod"/>
            </a:pPr>
            <a:r>
              <a:rPr lang="es-ES" sz="2200" b="1" dirty="0" smtClean="0">
                <a:solidFill>
                  <a:srgbClr val="000036"/>
                </a:solidFill>
              </a:rPr>
              <a:t>Se levantó un censo de las estrategias locales para lidiar con el clima errático entre las que destaca el manejo del conocimiento local de indicadores climáticos. Se registró  su uso, importancia y confiabilidad relativa en función de la zona de trabajo y del tipo de agricultura.</a:t>
            </a:r>
          </a:p>
          <a:p>
            <a:pPr marL="457200" indent="-457200" algn="just">
              <a:buAutoNum type="arabicPeriod"/>
            </a:pPr>
            <a:r>
              <a:rPr lang="es-ES" sz="2200" b="1" dirty="0" smtClean="0">
                <a:solidFill>
                  <a:srgbClr val="000036"/>
                </a:solidFill>
              </a:rPr>
              <a:t>Se registró el momento de la expresión de los indicadores.</a:t>
            </a:r>
          </a:p>
          <a:p>
            <a:pPr marL="457200" indent="-457200" algn="just">
              <a:buAutoNum type="arabicPeriod"/>
            </a:pPr>
            <a:r>
              <a:rPr lang="es-ES" sz="2200" b="1" dirty="0" smtClean="0">
                <a:solidFill>
                  <a:srgbClr val="000036"/>
                </a:solidFill>
              </a:rPr>
              <a:t>Se evaluó la estructura productiva de los sistemas agropecuarios y sus cambios.</a:t>
            </a:r>
            <a:endParaRPr lang="es-ES" sz="2200" b="1" dirty="0">
              <a:solidFill>
                <a:srgbClr val="00003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4" name="1 Título"/>
          <p:cNvSpPr txBox="1">
            <a:spLocks/>
          </p:cNvSpPr>
          <p:nvPr/>
        </p:nvSpPr>
        <p:spPr bwMode="auto">
          <a:xfrm>
            <a:off x="2357422" y="0"/>
            <a:ext cx="5572164" cy="714356"/>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3200" b="0" i="0" u="none" strike="noStrike" kern="0" cap="none" spc="0" normalizeH="0" baseline="0" noProof="0" dirty="0" smtClean="0">
                <a:ln>
                  <a:noFill/>
                </a:ln>
                <a:solidFill>
                  <a:schemeClr val="tx2"/>
                </a:solidFill>
                <a:effectLst/>
                <a:uLnTx/>
                <a:uFillTx/>
                <a:latin typeface="+mj-lt"/>
                <a:ea typeface="+mj-ea"/>
                <a:cs typeface="+mj-cs"/>
              </a:rPr>
              <a:t>METODOLOGIA</a:t>
            </a:r>
            <a:endParaRPr kumimoji="0" lang="es-ES" sz="3200" b="0" i="0" u="none" strike="noStrike" kern="0" cap="none" spc="0" normalizeH="0" baseline="0" noProof="0" dirty="0">
              <a:ln>
                <a:noFill/>
              </a:ln>
              <a:solidFill>
                <a:schemeClr val="tx2"/>
              </a:solidFill>
              <a:effectLst/>
              <a:uLnTx/>
              <a:uFillTx/>
              <a:latin typeface="+mj-lt"/>
              <a:ea typeface="+mj-ea"/>
              <a:cs typeface="+mj-cs"/>
            </a:endParaRPr>
          </a:p>
        </p:txBody>
      </p:sp>
      <p:sp>
        <p:nvSpPr>
          <p:cNvPr id="5" name="Text Box 5"/>
          <p:cNvSpPr txBox="1">
            <a:spLocks noChangeArrowheads="1"/>
          </p:cNvSpPr>
          <p:nvPr/>
        </p:nvSpPr>
        <p:spPr bwMode="auto">
          <a:xfrm>
            <a:off x="0" y="857232"/>
            <a:ext cx="9001156" cy="2031325"/>
          </a:xfrm>
          <a:prstGeom prst="rect">
            <a:avLst/>
          </a:prstGeom>
          <a:noFill/>
          <a:ln w="9525">
            <a:noFill/>
            <a:miter lim="800000"/>
            <a:headEnd/>
            <a:tailEnd/>
          </a:ln>
        </p:spPr>
        <p:txBody>
          <a:bodyPr wrap="square">
            <a:spAutoFit/>
          </a:bodyPr>
          <a:lstStyle/>
          <a:p>
            <a:pPr algn="just"/>
            <a:r>
              <a:rPr lang="es-ES" b="1" i="1" dirty="0" smtClean="0">
                <a:solidFill>
                  <a:srgbClr val="002060"/>
                </a:solidFill>
              </a:rPr>
              <a:t>	Información agroclimática:</a:t>
            </a:r>
          </a:p>
          <a:p>
            <a:pPr algn="just"/>
            <a:endParaRPr lang="es-ES" b="1" dirty="0" smtClean="0">
              <a:solidFill>
                <a:srgbClr val="000036"/>
              </a:solidFill>
            </a:endParaRPr>
          </a:p>
          <a:p>
            <a:pPr marL="457200" indent="-457200" algn="just">
              <a:buAutoNum type="arabicPeriod"/>
            </a:pPr>
            <a:r>
              <a:rPr lang="es-ES" b="1" dirty="0" smtClean="0">
                <a:solidFill>
                  <a:srgbClr val="000036"/>
                </a:solidFill>
              </a:rPr>
              <a:t>Se instalaron estaciones </a:t>
            </a:r>
            <a:r>
              <a:rPr lang="es-ES" b="1" dirty="0" err="1" smtClean="0">
                <a:solidFill>
                  <a:srgbClr val="000036"/>
                </a:solidFill>
              </a:rPr>
              <a:t>agrometeorológicas</a:t>
            </a:r>
            <a:r>
              <a:rPr lang="es-ES" b="1" dirty="0" smtClean="0">
                <a:solidFill>
                  <a:srgbClr val="000036"/>
                </a:solidFill>
              </a:rPr>
              <a:t> en todas las comunidades y se registró en forma diaria las variables </a:t>
            </a:r>
            <a:r>
              <a:rPr lang="es-ES" b="1" dirty="0" err="1" smtClean="0">
                <a:solidFill>
                  <a:srgbClr val="000036"/>
                </a:solidFill>
              </a:rPr>
              <a:t>meteo</a:t>
            </a:r>
            <a:r>
              <a:rPr lang="es-ES" b="1" dirty="0" smtClean="0">
                <a:solidFill>
                  <a:srgbClr val="000036"/>
                </a:solidFill>
              </a:rPr>
              <a:t> más importantes.</a:t>
            </a:r>
          </a:p>
          <a:p>
            <a:pPr marL="457200" indent="-457200" algn="just">
              <a:buAutoNum type="arabicPeriod"/>
            </a:pPr>
            <a:r>
              <a:rPr lang="es-ES" b="1" dirty="0" smtClean="0">
                <a:solidFill>
                  <a:srgbClr val="000036"/>
                </a:solidFill>
              </a:rPr>
              <a:t>Se identificó estaciones meteorológicas cercanas con registros largos y validados para ubicar las zonas en su entorno climático.</a:t>
            </a:r>
          </a:p>
          <a:p>
            <a:pPr marL="457200" indent="-457200" algn="just"/>
            <a:endParaRPr lang="es-ES" b="1" dirty="0">
              <a:solidFill>
                <a:srgbClr val="000036"/>
              </a:solidFill>
            </a:endParaRPr>
          </a:p>
        </p:txBody>
      </p:sp>
      <p:sp>
        <p:nvSpPr>
          <p:cNvPr id="6" name="Text Box 5"/>
          <p:cNvSpPr txBox="1">
            <a:spLocks noChangeArrowheads="1"/>
          </p:cNvSpPr>
          <p:nvPr/>
        </p:nvSpPr>
        <p:spPr bwMode="auto">
          <a:xfrm>
            <a:off x="285720" y="2786058"/>
            <a:ext cx="8429684" cy="3416320"/>
          </a:xfrm>
          <a:prstGeom prst="rect">
            <a:avLst/>
          </a:prstGeom>
          <a:noFill/>
          <a:ln w="9525">
            <a:noFill/>
            <a:miter lim="800000"/>
            <a:headEnd/>
            <a:tailEnd/>
          </a:ln>
        </p:spPr>
        <p:txBody>
          <a:bodyPr wrap="square">
            <a:spAutoFit/>
          </a:bodyPr>
          <a:lstStyle/>
          <a:p>
            <a:pPr algn="just"/>
            <a:r>
              <a:rPr lang="es-ES" b="1" i="1" dirty="0" smtClean="0">
                <a:solidFill>
                  <a:srgbClr val="002060"/>
                </a:solidFill>
              </a:rPr>
              <a:t>	</a:t>
            </a:r>
            <a:r>
              <a:rPr lang="es-ES" b="1" dirty="0" smtClean="0">
                <a:solidFill>
                  <a:srgbClr val="002060"/>
                </a:solidFill>
              </a:rPr>
              <a:t>Registro, sistematización y expresión de los indicadores climáticos locales:</a:t>
            </a:r>
          </a:p>
          <a:p>
            <a:pPr algn="just"/>
            <a:endParaRPr lang="es-ES" b="1" dirty="0" smtClean="0">
              <a:solidFill>
                <a:srgbClr val="002060"/>
              </a:solidFill>
            </a:endParaRPr>
          </a:p>
          <a:p>
            <a:pPr algn="just"/>
            <a:r>
              <a:rPr lang="es-ES" b="1" dirty="0" smtClean="0"/>
              <a:t>Luego de dos años de seguimiento se obtuvo una sistematización de los indicadores observados por los agricultores, su importancia relativa y su momento y/o forma de expresión. Esto se encuentra en una publicación y un calendario de expresión. </a:t>
            </a:r>
          </a:p>
          <a:p>
            <a:pPr algn="just"/>
            <a:endParaRPr lang="es-ES" b="1" dirty="0" smtClean="0"/>
          </a:p>
          <a:p>
            <a:pPr marL="457200" indent="-457200" algn="just"/>
            <a:r>
              <a:rPr lang="es-ES" b="1" dirty="0" smtClean="0">
                <a:solidFill>
                  <a:srgbClr val="000036"/>
                </a:solidFill>
              </a:rPr>
              <a:t>La evaluación mostró que los indicadores (especialmente los </a:t>
            </a:r>
            <a:r>
              <a:rPr lang="es-ES" b="1" dirty="0" err="1" smtClean="0">
                <a:solidFill>
                  <a:srgbClr val="000036"/>
                </a:solidFill>
              </a:rPr>
              <a:t>bioindicadores</a:t>
            </a:r>
            <a:r>
              <a:rPr lang="es-ES" b="1" dirty="0" smtClean="0">
                <a:solidFill>
                  <a:srgbClr val="000036"/>
                </a:solidFill>
              </a:rPr>
              <a:t>) concentran su expresión en cinco meses, respondiendo a las condiciones ocurrentes a partir del inicio de invierno,  intensificándose a medida que se acerca la primavera.</a:t>
            </a:r>
            <a:endParaRPr lang="es-ES" b="1" dirty="0">
              <a:solidFill>
                <a:srgbClr val="00003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pic>
        <p:nvPicPr>
          <p:cNvPr id="70658" name="Gráfico 2"/>
          <p:cNvPicPr>
            <a:picLocks noChangeArrowheads="1"/>
          </p:cNvPicPr>
          <p:nvPr/>
        </p:nvPicPr>
        <p:blipFill>
          <a:blip r:embed="rId4"/>
          <a:srcRect/>
          <a:stretch>
            <a:fillRect/>
          </a:stretch>
        </p:blipFill>
        <p:spPr bwMode="auto">
          <a:xfrm>
            <a:off x="428596" y="642918"/>
            <a:ext cx="5638800" cy="2667000"/>
          </a:xfrm>
          <a:prstGeom prst="rect">
            <a:avLst/>
          </a:prstGeom>
          <a:noFill/>
          <a:ln w="9525">
            <a:noFill/>
            <a:miter lim="800000"/>
            <a:headEnd/>
            <a:tailEnd/>
          </a:ln>
        </p:spPr>
      </p:pic>
      <p:pic>
        <p:nvPicPr>
          <p:cNvPr id="6" name="5 Imagen"/>
          <p:cNvPicPr/>
          <p:nvPr/>
        </p:nvPicPr>
        <p:blipFill>
          <a:blip r:embed="rId5"/>
          <a:srcRect/>
          <a:stretch>
            <a:fillRect/>
          </a:stretch>
        </p:blipFill>
        <p:spPr bwMode="auto">
          <a:xfrm>
            <a:off x="2428860" y="857232"/>
            <a:ext cx="4591050" cy="3930650"/>
          </a:xfrm>
          <a:prstGeom prst="rect">
            <a:avLst/>
          </a:prstGeom>
          <a:noFill/>
          <a:ln w="9525" algn="in">
            <a:noFill/>
            <a:miter lim="800000"/>
            <a:headEnd/>
            <a:tailEnd/>
          </a:ln>
          <a:effectLst/>
        </p:spPr>
      </p:pic>
      <p:pic>
        <p:nvPicPr>
          <p:cNvPr id="7" name="6 Imagen"/>
          <p:cNvPicPr/>
          <p:nvPr/>
        </p:nvPicPr>
        <p:blipFill>
          <a:blip r:embed="rId6"/>
          <a:srcRect/>
          <a:stretch>
            <a:fillRect/>
          </a:stretch>
        </p:blipFill>
        <p:spPr bwMode="auto">
          <a:xfrm>
            <a:off x="4214810" y="642918"/>
            <a:ext cx="4585335" cy="6489700"/>
          </a:xfrm>
          <a:prstGeom prst="rect">
            <a:avLst/>
          </a:prstGeom>
          <a:noFill/>
          <a:ln w="9525" algn="in">
            <a:noFill/>
            <a:miter lim="800000"/>
            <a:headEnd/>
            <a:tailEnd/>
          </a:ln>
          <a:effectLst/>
        </p:spPr>
      </p:pic>
      <p:sp>
        <p:nvSpPr>
          <p:cNvPr id="8" name="1 Título"/>
          <p:cNvSpPr txBox="1">
            <a:spLocks/>
          </p:cNvSpPr>
          <p:nvPr/>
        </p:nvSpPr>
        <p:spPr bwMode="auto">
          <a:xfrm>
            <a:off x="2357422" y="0"/>
            <a:ext cx="5572164" cy="500042"/>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0000" lnSpcReduction="1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3200" b="0" i="0" u="none" strike="noStrike" kern="0" cap="none" spc="0" normalizeH="0" baseline="0" noProof="0" dirty="0" smtClean="0">
                <a:ln>
                  <a:noFill/>
                </a:ln>
                <a:solidFill>
                  <a:schemeClr val="tx2"/>
                </a:solidFill>
                <a:effectLst/>
                <a:uLnTx/>
                <a:uFillTx/>
                <a:latin typeface="+mj-lt"/>
                <a:ea typeface="+mj-ea"/>
                <a:cs typeface="+mj-cs"/>
              </a:rPr>
              <a:t>Resumen de resultados</a:t>
            </a:r>
            <a:endParaRPr kumimoji="0" lang="es-ES" sz="32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6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7" name="1 Título"/>
          <p:cNvSpPr txBox="1">
            <a:spLocks/>
          </p:cNvSpPr>
          <p:nvPr/>
        </p:nvSpPr>
        <p:spPr bwMode="auto">
          <a:xfrm>
            <a:off x="457200" y="253536"/>
            <a:ext cx="8229600" cy="14609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62500" lnSpcReduction="20000"/>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sz="3600" b="0" i="0" u="none" strike="noStrike" kern="0" cap="none" spc="0" normalizeH="0" baseline="0" noProof="0" dirty="0" smtClean="0">
                <a:ln>
                  <a:noFill/>
                </a:ln>
                <a:solidFill>
                  <a:schemeClr val="tx2"/>
                </a:solidFill>
                <a:effectLst/>
                <a:uLnTx/>
                <a:uFillTx/>
                <a:latin typeface="+mj-lt"/>
                <a:ea typeface="+mj-ea"/>
                <a:cs typeface="+mj-cs"/>
              </a:rPr>
              <a:t>Pero este conocimiento esta siendo</a:t>
            </a:r>
            <a:r>
              <a:rPr kumimoji="0" lang="es-ES" sz="3600" b="0" i="0" u="none" strike="noStrike" kern="0" cap="none" spc="0" normalizeH="0" noProof="0" dirty="0" smtClean="0">
                <a:ln>
                  <a:noFill/>
                </a:ln>
                <a:solidFill>
                  <a:schemeClr val="tx2"/>
                </a:solidFill>
                <a:effectLst/>
                <a:uLnTx/>
                <a:uFillTx/>
                <a:latin typeface="+mj-lt"/>
                <a:ea typeface="+mj-ea"/>
                <a:cs typeface="+mj-cs"/>
              </a:rPr>
              <a:t> reducido fuertemente por diferentes razones, poco ligadas con el clima. Por ejemplo, en </a:t>
            </a:r>
            <a:r>
              <a:rPr kumimoji="0" lang="es-ES" sz="3600" b="0" i="0" u="none" strike="noStrike" kern="0" cap="none" spc="0" normalizeH="0" noProof="0" dirty="0" err="1" smtClean="0">
                <a:ln>
                  <a:noFill/>
                </a:ln>
                <a:solidFill>
                  <a:schemeClr val="tx2"/>
                </a:solidFill>
                <a:effectLst/>
                <a:uLnTx/>
                <a:uFillTx/>
                <a:latin typeface="+mj-lt"/>
                <a:ea typeface="+mj-ea"/>
                <a:cs typeface="+mj-cs"/>
              </a:rPr>
              <a:t>Ancoraimes</a:t>
            </a:r>
            <a:r>
              <a:rPr kumimoji="0" lang="es-ES" sz="3600" b="0" i="0" u="none" strike="noStrike" kern="0" cap="none" spc="0" normalizeH="0" noProof="0" dirty="0" smtClean="0">
                <a:ln>
                  <a:noFill/>
                </a:ln>
                <a:solidFill>
                  <a:schemeClr val="tx2"/>
                </a:solidFill>
                <a:effectLst/>
                <a:uLnTx/>
                <a:uFillTx/>
                <a:latin typeface="+mj-lt"/>
                <a:ea typeface="+mj-ea"/>
                <a:cs typeface="+mj-cs"/>
              </a:rPr>
              <a:t> y </a:t>
            </a:r>
            <a:r>
              <a:rPr kumimoji="0" lang="es-ES" sz="3600" b="0" i="0" u="none" strike="noStrike" kern="0" cap="none" spc="0" normalizeH="0" noProof="0" dirty="0" err="1" smtClean="0">
                <a:ln>
                  <a:noFill/>
                </a:ln>
                <a:solidFill>
                  <a:schemeClr val="tx2"/>
                </a:solidFill>
                <a:effectLst/>
                <a:uLnTx/>
                <a:uFillTx/>
                <a:latin typeface="+mj-lt"/>
                <a:ea typeface="+mj-ea"/>
                <a:cs typeface="+mj-cs"/>
              </a:rPr>
              <a:t>Umala</a:t>
            </a:r>
            <a:r>
              <a:rPr kumimoji="0" lang="es-ES" sz="3600" b="0" i="0" u="none" strike="noStrike" kern="0" cap="none" spc="0" normalizeH="0" noProof="0" dirty="0" smtClean="0">
                <a:ln>
                  <a:noFill/>
                </a:ln>
                <a:solidFill>
                  <a:schemeClr val="tx2"/>
                </a:solidFill>
                <a:effectLst/>
                <a:uLnTx/>
                <a:uFillTx/>
                <a:latin typeface="+mj-lt"/>
                <a:ea typeface="+mj-ea"/>
                <a:cs typeface="+mj-cs"/>
              </a:rPr>
              <a:t>, todavía se observan pero menos que antes. En </a:t>
            </a:r>
            <a:r>
              <a:rPr kumimoji="0" lang="es-ES" sz="3600" b="0" i="0" u="none" strike="noStrike" kern="0" cap="none" spc="0" normalizeH="0" noProof="0" dirty="0" err="1" smtClean="0">
                <a:ln>
                  <a:noFill/>
                </a:ln>
                <a:solidFill>
                  <a:schemeClr val="tx2"/>
                </a:solidFill>
                <a:effectLst/>
                <a:uLnTx/>
                <a:uFillTx/>
                <a:latin typeface="+mj-lt"/>
                <a:ea typeface="+mj-ea"/>
                <a:cs typeface="+mj-cs"/>
              </a:rPr>
              <a:t>Khapi</a:t>
            </a:r>
            <a:r>
              <a:rPr kumimoji="0" lang="es-ES" sz="3600" b="0" i="0" u="none" strike="noStrike" kern="0" cap="none" spc="0" normalizeH="0" noProof="0" dirty="0" smtClean="0">
                <a:ln>
                  <a:noFill/>
                </a:ln>
                <a:solidFill>
                  <a:schemeClr val="tx2"/>
                </a:solidFill>
                <a:effectLst/>
                <a:uLnTx/>
                <a:uFillTx/>
                <a:latin typeface="+mj-lt"/>
                <a:ea typeface="+mj-ea"/>
                <a:cs typeface="+mj-cs"/>
              </a:rPr>
              <a:t> (</a:t>
            </a:r>
            <a:r>
              <a:rPr kumimoji="0" lang="es-ES" sz="3600" b="0" i="0" u="none" strike="noStrike" kern="0" cap="none" spc="0" normalizeH="0" noProof="0" dirty="0" err="1" smtClean="0">
                <a:ln>
                  <a:noFill/>
                </a:ln>
                <a:solidFill>
                  <a:schemeClr val="tx2"/>
                </a:solidFill>
                <a:effectLst/>
                <a:uLnTx/>
                <a:uFillTx/>
                <a:latin typeface="+mj-lt"/>
                <a:ea typeface="+mj-ea"/>
                <a:cs typeface="+mj-cs"/>
              </a:rPr>
              <a:t>Illimani</a:t>
            </a:r>
            <a:r>
              <a:rPr lang="es-ES" sz="3600" kern="0" dirty="0" smtClean="0">
                <a:solidFill>
                  <a:schemeClr val="tx2"/>
                </a:solidFill>
                <a:latin typeface="+mj-lt"/>
                <a:ea typeface="+mj-ea"/>
                <a:cs typeface="+mj-cs"/>
              </a:rPr>
              <a:t>), prácticamente ya no se observan.</a:t>
            </a:r>
            <a:endParaRPr kumimoji="0" lang="es-ES" sz="3600" b="0" i="0" u="none" strike="noStrike" kern="0" cap="none" spc="0" normalizeH="0" baseline="0" noProof="0" dirty="0">
              <a:ln>
                <a:noFill/>
              </a:ln>
              <a:solidFill>
                <a:schemeClr val="tx2"/>
              </a:solidFill>
              <a:effectLst/>
              <a:uLnTx/>
              <a:uFillTx/>
              <a:latin typeface="+mj-lt"/>
              <a:ea typeface="+mj-ea"/>
              <a:cs typeface="+mj-cs"/>
            </a:endParaRPr>
          </a:p>
        </p:txBody>
      </p:sp>
      <p:pic>
        <p:nvPicPr>
          <p:cNvPr id="89090" name="Picture 2"/>
          <p:cNvPicPr>
            <a:picLocks noChangeAspect="1" noChangeArrowheads="1"/>
          </p:cNvPicPr>
          <p:nvPr/>
        </p:nvPicPr>
        <p:blipFill>
          <a:blip r:embed="rId4"/>
          <a:srcRect l="22705" t="23750" r="22364" b="37500"/>
          <a:stretch>
            <a:fillRect/>
          </a:stretch>
        </p:blipFill>
        <p:spPr bwMode="auto">
          <a:xfrm>
            <a:off x="1428729" y="1928802"/>
            <a:ext cx="7007836" cy="335758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0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7" name="1 Título"/>
          <p:cNvSpPr txBox="1">
            <a:spLocks/>
          </p:cNvSpPr>
          <p:nvPr/>
        </p:nvSpPr>
        <p:spPr bwMode="auto">
          <a:xfrm>
            <a:off x="457200" y="253536"/>
            <a:ext cx="8229600" cy="87120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77500" lnSpcReduction="2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3600" b="0" i="0" u="none" strike="noStrike" kern="0" cap="none" spc="0" normalizeH="0" baseline="0" noProof="0" dirty="0" smtClean="0">
                <a:ln>
                  <a:noFill/>
                </a:ln>
                <a:solidFill>
                  <a:schemeClr val="tx2"/>
                </a:solidFill>
                <a:effectLst/>
                <a:uLnTx/>
                <a:uFillTx/>
                <a:latin typeface="+mj-lt"/>
                <a:ea typeface="+mj-ea"/>
                <a:cs typeface="+mj-cs"/>
              </a:rPr>
              <a:t>La</a:t>
            </a:r>
            <a:r>
              <a:rPr kumimoji="0" lang="es-ES" sz="3600" b="0" i="0" u="none" strike="noStrike" kern="0" cap="none" spc="0" normalizeH="0" noProof="0" dirty="0" smtClean="0">
                <a:ln>
                  <a:noFill/>
                </a:ln>
                <a:solidFill>
                  <a:schemeClr val="tx2"/>
                </a:solidFill>
                <a:effectLst/>
                <a:uLnTx/>
                <a:uFillTx/>
                <a:latin typeface="+mj-lt"/>
                <a:ea typeface="+mj-ea"/>
                <a:cs typeface="+mj-cs"/>
              </a:rPr>
              <a:t> transmisión y el uso del conocimiento depende de una red y de la transmisión verbal</a:t>
            </a:r>
            <a:endParaRPr kumimoji="0" lang="es-ES" sz="3600" b="0" i="0" u="none" strike="noStrike" kern="0" cap="none" spc="0" normalizeH="0" baseline="0" noProof="0" dirty="0">
              <a:ln>
                <a:noFill/>
              </a:ln>
              <a:solidFill>
                <a:schemeClr val="tx2"/>
              </a:solidFill>
              <a:effectLst/>
              <a:uLnTx/>
              <a:uFillTx/>
              <a:latin typeface="+mj-lt"/>
              <a:ea typeface="+mj-ea"/>
              <a:cs typeface="+mj-cs"/>
            </a:endParaRPr>
          </a:p>
        </p:txBody>
      </p:sp>
      <p:grpSp>
        <p:nvGrpSpPr>
          <p:cNvPr id="2" name="Group 208"/>
          <p:cNvGrpSpPr>
            <a:grpSpLocks/>
          </p:cNvGrpSpPr>
          <p:nvPr/>
        </p:nvGrpSpPr>
        <p:grpSpPr bwMode="auto">
          <a:xfrm>
            <a:off x="1747837" y="1404937"/>
            <a:ext cx="5648325" cy="4048125"/>
            <a:chOff x="1800" y="2572"/>
            <a:chExt cx="8895" cy="6375"/>
          </a:xfrm>
        </p:grpSpPr>
        <p:sp>
          <p:nvSpPr>
            <p:cNvPr id="9" name="AutoShape 164"/>
            <p:cNvSpPr>
              <a:spLocks noChangeArrowheads="1"/>
            </p:cNvSpPr>
            <p:nvPr/>
          </p:nvSpPr>
          <p:spPr bwMode="auto">
            <a:xfrm>
              <a:off x="1800" y="2572"/>
              <a:ext cx="8895" cy="6375"/>
            </a:xfrm>
            <a:prstGeom prst="roundRect">
              <a:avLst>
                <a:gd name="adj" fmla="val 16667"/>
              </a:avLst>
            </a:prstGeom>
            <a:gradFill rotWithShape="0">
              <a:gsLst>
                <a:gs pos="0">
                  <a:schemeClr val="accent1">
                    <a:lumMod val="60000"/>
                    <a:lumOff val="40000"/>
                  </a:schemeClr>
                </a:gs>
                <a:gs pos="50000">
                  <a:schemeClr val="accent1">
                    <a:lumMod val="100000"/>
                    <a:lumOff val="0"/>
                  </a:schemeClr>
                </a:gs>
                <a:gs pos="100000">
                  <a:schemeClr val="accent1">
                    <a:lumMod val="60000"/>
                    <a:lumOff val="40000"/>
                  </a:schemeClr>
                </a:gs>
              </a:gsLst>
              <a:lin ang="5400000" scaled="1"/>
            </a:gradFill>
            <a:ln w="12700">
              <a:solidFill>
                <a:schemeClr val="accent1">
                  <a:lumMod val="100000"/>
                  <a:lumOff val="0"/>
                </a:schemeClr>
              </a:solidFill>
              <a:round/>
              <a:headEnd/>
              <a:tailEnd/>
            </a:ln>
            <a:effectLst>
              <a:outerShdw dist="28398" dir="3806097" algn="ctr" rotWithShape="0">
                <a:schemeClr val="accent1">
                  <a:lumMod val="50000"/>
                  <a:lumOff val="0"/>
                </a:schemeClr>
              </a:outerShdw>
            </a:effectLst>
          </p:spPr>
          <p:txBody>
            <a:bodyPr rot="0" vert="horz" wrap="square" lIns="91440" tIns="45720" rIns="91440" bIns="45720" anchor="t" anchorCtr="0" upright="1">
              <a:noAutofit/>
            </a:bodyPr>
            <a:lstStyle/>
            <a:p>
              <a:pPr algn="ctr">
                <a:spcAft>
                  <a:spcPts val="0"/>
                </a:spcAft>
              </a:pPr>
              <a:r>
                <a:rPr lang="es-ES_tradnl" sz="800" b="1">
                  <a:solidFill>
                    <a:schemeClr val="bg1">
                      <a:lumMod val="95000"/>
                      <a:lumOff val="5000"/>
                    </a:schemeClr>
                  </a:solidFill>
                  <a:effectLst/>
                  <a:latin typeface="Arial"/>
                  <a:ea typeface="Times New Roman"/>
                </a:rPr>
                <a:t>PRODUCTORES  DEPENDIENTES SECUNDARIOS DE LA COMUNIDAD DE CHOJÑAPATA</a:t>
              </a:r>
              <a:endParaRPr lang="es-ES" sz="1200">
                <a:solidFill>
                  <a:schemeClr val="bg1">
                    <a:lumMod val="95000"/>
                    <a:lumOff val="5000"/>
                  </a:schemeClr>
                </a:solidFill>
                <a:effectLst/>
                <a:latin typeface="Times New Roman"/>
                <a:ea typeface="Times New Roman"/>
              </a:endParaRPr>
            </a:p>
          </p:txBody>
        </p:sp>
        <p:sp>
          <p:nvSpPr>
            <p:cNvPr id="10" name="AutoShape 165"/>
            <p:cNvSpPr>
              <a:spLocks noChangeArrowheads="1"/>
            </p:cNvSpPr>
            <p:nvPr/>
          </p:nvSpPr>
          <p:spPr bwMode="auto">
            <a:xfrm>
              <a:off x="2295" y="3427"/>
              <a:ext cx="7800" cy="4755"/>
            </a:xfrm>
            <a:prstGeom prst="hexagon">
              <a:avLst>
                <a:gd name="adj" fmla="val 41009"/>
                <a:gd name="vf" fmla="val 115470"/>
              </a:avLst>
            </a:prstGeom>
            <a:gradFill rotWithShape="0">
              <a:gsLst>
                <a:gs pos="0">
                  <a:schemeClr val="accent5">
                    <a:lumMod val="60000"/>
                    <a:lumOff val="40000"/>
                  </a:schemeClr>
                </a:gs>
                <a:gs pos="50000">
                  <a:schemeClr val="accent5">
                    <a:lumMod val="100000"/>
                    <a:lumOff val="0"/>
                  </a:schemeClr>
                </a:gs>
                <a:gs pos="100000">
                  <a:schemeClr val="accent5">
                    <a:lumMod val="60000"/>
                    <a:lumOff val="40000"/>
                  </a:schemeClr>
                </a:gs>
              </a:gsLst>
              <a:lin ang="5400000" scaled="1"/>
            </a:gradFill>
            <a:ln w="12700">
              <a:solidFill>
                <a:schemeClr val="accent5">
                  <a:lumMod val="100000"/>
                  <a:lumOff val="0"/>
                </a:schemeClr>
              </a:solidFill>
              <a:miter lim="800000"/>
              <a:headEnd/>
              <a:tailEnd/>
            </a:ln>
            <a:effectLst>
              <a:outerShdw dist="28398" dir="3806097" algn="ctr" rotWithShape="0">
                <a:schemeClr val="accent5">
                  <a:lumMod val="50000"/>
                  <a:lumOff val="0"/>
                </a:schemeClr>
              </a:outerShdw>
            </a:effectLst>
          </p:spPr>
          <p:txBody>
            <a:bodyPr rot="0" vert="horz" wrap="square" lIns="91440" tIns="45720" rIns="91440" bIns="45720" anchor="t" anchorCtr="0" upright="1">
              <a:noAutofit/>
            </a:bodyPr>
            <a:lstStyle/>
            <a:p>
              <a:pPr algn="ctr">
                <a:spcAft>
                  <a:spcPts val="0"/>
                </a:spcAft>
              </a:pPr>
              <a:r>
                <a:rPr lang="es-ES_tradnl" sz="800" b="1">
                  <a:solidFill>
                    <a:schemeClr val="bg1">
                      <a:lumMod val="95000"/>
                      <a:lumOff val="5000"/>
                    </a:schemeClr>
                  </a:solidFill>
                  <a:effectLst/>
                  <a:latin typeface="Arial"/>
                  <a:ea typeface="Times New Roman"/>
                </a:rPr>
                <a:t>PRODUCTORES DEPENDIENTES PRIMARIOS</a:t>
              </a:r>
              <a:endParaRPr lang="es-ES" sz="1200">
                <a:solidFill>
                  <a:schemeClr val="bg1">
                    <a:lumMod val="95000"/>
                    <a:lumOff val="5000"/>
                  </a:schemeClr>
                </a:solidFill>
                <a:effectLst/>
                <a:latin typeface="Times New Roman"/>
                <a:ea typeface="Times New Roman"/>
              </a:endParaRPr>
            </a:p>
          </p:txBody>
        </p:sp>
        <p:sp>
          <p:nvSpPr>
            <p:cNvPr id="11" name="Oval 166"/>
            <p:cNvSpPr>
              <a:spLocks noChangeArrowheads="1"/>
            </p:cNvSpPr>
            <p:nvPr/>
          </p:nvSpPr>
          <p:spPr bwMode="auto">
            <a:xfrm>
              <a:off x="4260" y="4567"/>
              <a:ext cx="3765" cy="2415"/>
            </a:xfrm>
            <a:prstGeom prst="ellipse">
              <a:avLst/>
            </a:prstGeom>
            <a:gradFill rotWithShape="0">
              <a:gsLst>
                <a:gs pos="0">
                  <a:schemeClr val="lt1">
                    <a:lumMod val="100000"/>
                    <a:lumOff val="0"/>
                  </a:schemeClr>
                </a:gs>
                <a:gs pos="100000">
                  <a:schemeClr val="accent5">
                    <a:lumMod val="40000"/>
                    <a:lumOff val="60000"/>
                  </a:schemeClr>
                </a:gs>
              </a:gsLst>
              <a:lin ang="5400000" scaled="1"/>
            </a:gradFill>
            <a:ln w="12700">
              <a:solidFill>
                <a:schemeClr val="accent5">
                  <a:lumMod val="60000"/>
                  <a:lumOff val="40000"/>
                </a:schemeClr>
              </a:solidFill>
              <a:round/>
              <a:headEnd/>
              <a:tailEnd/>
            </a:ln>
            <a:effectLst>
              <a:outerShdw dist="28398" dir="3806097" algn="ctr" rotWithShape="0">
                <a:schemeClr val="accent5">
                  <a:lumMod val="50000"/>
                  <a:lumOff val="0"/>
                  <a:alpha val="50000"/>
                </a:schemeClr>
              </a:outerShdw>
            </a:effectLst>
          </p:spPr>
          <p:txBody>
            <a:bodyPr rot="0" vert="horz" wrap="square" lIns="91440" tIns="45720" rIns="91440" bIns="45720" anchor="t" anchorCtr="0" upright="1">
              <a:noAutofit/>
            </a:bodyPr>
            <a:lstStyle/>
            <a:p>
              <a:pPr>
                <a:spcAft>
                  <a:spcPts val="0"/>
                </a:spcAft>
              </a:pPr>
              <a:r>
                <a:rPr lang="es-ES_tradnl" sz="700" b="1">
                  <a:solidFill>
                    <a:schemeClr val="bg1">
                      <a:lumMod val="95000"/>
                      <a:lumOff val="5000"/>
                    </a:schemeClr>
                  </a:solidFill>
                  <a:effectLst/>
                  <a:latin typeface="Arial"/>
                  <a:ea typeface="Times New Roman"/>
                </a:rPr>
                <a:t>PRODUCTORES INDEPENDIENTES</a:t>
              </a:r>
              <a:endParaRPr lang="es-ES" sz="1200">
                <a:solidFill>
                  <a:schemeClr val="bg1">
                    <a:lumMod val="95000"/>
                    <a:lumOff val="5000"/>
                  </a:schemeClr>
                </a:solidFill>
                <a:effectLst/>
                <a:latin typeface="Times New Roman"/>
                <a:ea typeface="Times New Roman"/>
              </a:endParaRPr>
            </a:p>
          </p:txBody>
        </p:sp>
        <p:sp>
          <p:nvSpPr>
            <p:cNvPr id="12" name="AutoShape 167"/>
            <p:cNvSpPr>
              <a:spLocks noChangeArrowheads="1"/>
            </p:cNvSpPr>
            <p:nvPr/>
          </p:nvSpPr>
          <p:spPr bwMode="auto">
            <a:xfrm>
              <a:off x="4590" y="5392"/>
              <a:ext cx="1380"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Francisca Perca</a:t>
              </a:r>
              <a:endParaRPr lang="es-ES" sz="1200">
                <a:solidFill>
                  <a:schemeClr val="bg1">
                    <a:lumMod val="95000"/>
                    <a:lumOff val="5000"/>
                  </a:schemeClr>
                </a:solidFill>
                <a:effectLst/>
                <a:latin typeface="Times New Roman"/>
                <a:ea typeface="Times New Roman"/>
              </a:endParaRPr>
            </a:p>
          </p:txBody>
        </p:sp>
        <p:sp>
          <p:nvSpPr>
            <p:cNvPr id="13" name="AutoShape 168"/>
            <p:cNvSpPr>
              <a:spLocks noChangeArrowheads="1"/>
            </p:cNvSpPr>
            <p:nvPr/>
          </p:nvSpPr>
          <p:spPr bwMode="auto">
            <a:xfrm>
              <a:off x="6270" y="539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Santusa Siñani</a:t>
              </a:r>
              <a:endParaRPr lang="es-ES" sz="1200">
                <a:solidFill>
                  <a:schemeClr val="bg1">
                    <a:lumMod val="95000"/>
                    <a:lumOff val="5000"/>
                  </a:schemeClr>
                </a:solidFill>
                <a:effectLst/>
                <a:latin typeface="Times New Roman"/>
                <a:ea typeface="Times New Roman"/>
              </a:endParaRPr>
            </a:p>
          </p:txBody>
        </p:sp>
        <p:sp>
          <p:nvSpPr>
            <p:cNvPr id="14" name="AutoShape 169"/>
            <p:cNvSpPr>
              <a:spLocks noChangeArrowheads="1"/>
            </p:cNvSpPr>
            <p:nvPr/>
          </p:nvSpPr>
          <p:spPr bwMode="auto">
            <a:xfrm>
              <a:off x="5516" y="6292"/>
              <a:ext cx="1417"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Francisco Poma</a:t>
              </a:r>
              <a:endParaRPr lang="es-ES" sz="1200">
                <a:solidFill>
                  <a:schemeClr val="bg1">
                    <a:lumMod val="95000"/>
                    <a:lumOff val="5000"/>
                  </a:schemeClr>
                </a:solidFill>
                <a:effectLst/>
                <a:latin typeface="Times New Roman"/>
                <a:ea typeface="Times New Roman"/>
              </a:endParaRPr>
            </a:p>
            <a:p>
              <a:pPr>
                <a:spcAft>
                  <a:spcPts val="0"/>
                </a:spcAft>
              </a:pPr>
              <a:r>
                <a:rPr lang="es-ES" sz="1200">
                  <a:solidFill>
                    <a:schemeClr val="bg1">
                      <a:lumMod val="95000"/>
                      <a:lumOff val="5000"/>
                    </a:schemeClr>
                  </a:solidFill>
                  <a:effectLst/>
                  <a:latin typeface="Times New Roman"/>
                  <a:ea typeface="Times New Roman"/>
                </a:rPr>
                <a:t> </a:t>
              </a:r>
            </a:p>
          </p:txBody>
        </p:sp>
        <p:sp>
          <p:nvSpPr>
            <p:cNvPr id="15" name="AutoShape 170"/>
            <p:cNvSpPr>
              <a:spLocks noChangeArrowheads="1"/>
            </p:cNvSpPr>
            <p:nvPr/>
          </p:nvSpPr>
          <p:spPr bwMode="auto">
            <a:xfrm>
              <a:off x="2618" y="563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Pedro Poma</a:t>
              </a:r>
              <a:endParaRPr lang="es-ES" sz="1200">
                <a:solidFill>
                  <a:schemeClr val="bg1">
                    <a:lumMod val="95000"/>
                    <a:lumOff val="5000"/>
                  </a:schemeClr>
                </a:solidFill>
                <a:effectLst/>
                <a:latin typeface="Times New Roman"/>
                <a:ea typeface="Times New Roman"/>
              </a:endParaRPr>
            </a:p>
          </p:txBody>
        </p:sp>
        <p:sp>
          <p:nvSpPr>
            <p:cNvPr id="16" name="AutoShape 171"/>
            <p:cNvSpPr>
              <a:spLocks noChangeArrowheads="1"/>
            </p:cNvSpPr>
            <p:nvPr/>
          </p:nvSpPr>
          <p:spPr bwMode="auto">
            <a:xfrm>
              <a:off x="8269" y="563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Alfredo Poma</a:t>
              </a:r>
              <a:endParaRPr lang="es-ES" sz="1200">
                <a:solidFill>
                  <a:schemeClr val="bg1">
                    <a:lumMod val="95000"/>
                    <a:lumOff val="5000"/>
                  </a:schemeClr>
                </a:solidFill>
                <a:effectLst/>
                <a:latin typeface="Times New Roman"/>
                <a:ea typeface="Times New Roman"/>
              </a:endParaRPr>
            </a:p>
          </p:txBody>
        </p:sp>
        <p:sp>
          <p:nvSpPr>
            <p:cNvPr id="17" name="AutoShape 172"/>
            <p:cNvSpPr>
              <a:spLocks noChangeArrowheads="1"/>
            </p:cNvSpPr>
            <p:nvPr/>
          </p:nvSpPr>
          <p:spPr bwMode="auto">
            <a:xfrm>
              <a:off x="7440" y="6832"/>
              <a:ext cx="1530"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Alfonso Ticona</a:t>
              </a:r>
              <a:endParaRPr lang="es-ES" sz="1200">
                <a:solidFill>
                  <a:schemeClr val="bg1">
                    <a:lumMod val="95000"/>
                    <a:lumOff val="5000"/>
                  </a:schemeClr>
                </a:solidFill>
                <a:effectLst/>
                <a:latin typeface="Times New Roman"/>
                <a:ea typeface="Times New Roman"/>
              </a:endParaRPr>
            </a:p>
          </p:txBody>
        </p:sp>
        <p:sp>
          <p:nvSpPr>
            <p:cNvPr id="18" name="AutoShape 173"/>
            <p:cNvSpPr>
              <a:spLocks noChangeArrowheads="1"/>
            </p:cNvSpPr>
            <p:nvPr/>
          </p:nvSpPr>
          <p:spPr bwMode="auto">
            <a:xfrm>
              <a:off x="3484" y="6832"/>
              <a:ext cx="1541"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Emiliana Mamani</a:t>
              </a:r>
              <a:endParaRPr lang="es-ES" sz="1200">
                <a:solidFill>
                  <a:schemeClr val="bg1">
                    <a:lumMod val="95000"/>
                    <a:lumOff val="5000"/>
                  </a:schemeClr>
                </a:solidFill>
                <a:effectLst/>
                <a:latin typeface="Times New Roman"/>
                <a:ea typeface="Times New Roman"/>
              </a:endParaRPr>
            </a:p>
          </p:txBody>
        </p:sp>
        <p:sp>
          <p:nvSpPr>
            <p:cNvPr id="19" name="AutoShape 174"/>
            <p:cNvSpPr>
              <a:spLocks noChangeArrowheads="1"/>
            </p:cNvSpPr>
            <p:nvPr/>
          </p:nvSpPr>
          <p:spPr bwMode="auto">
            <a:xfrm>
              <a:off x="7110" y="7417"/>
              <a:ext cx="128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Exalta Perca</a:t>
              </a:r>
              <a:endParaRPr lang="es-ES" sz="1200">
                <a:solidFill>
                  <a:schemeClr val="bg1">
                    <a:lumMod val="95000"/>
                    <a:lumOff val="5000"/>
                  </a:schemeClr>
                </a:solidFill>
                <a:effectLst/>
                <a:latin typeface="Times New Roman"/>
                <a:ea typeface="Times New Roman"/>
              </a:endParaRPr>
            </a:p>
          </p:txBody>
        </p:sp>
        <p:sp>
          <p:nvSpPr>
            <p:cNvPr id="20" name="AutoShape 175"/>
            <p:cNvSpPr>
              <a:spLocks noChangeArrowheads="1"/>
            </p:cNvSpPr>
            <p:nvPr/>
          </p:nvSpPr>
          <p:spPr bwMode="auto">
            <a:xfrm>
              <a:off x="3829" y="7417"/>
              <a:ext cx="1687"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Secundina Gutierrez</a:t>
              </a:r>
              <a:endParaRPr lang="es-ES" sz="1200">
                <a:solidFill>
                  <a:schemeClr val="bg1">
                    <a:lumMod val="95000"/>
                    <a:lumOff val="5000"/>
                  </a:schemeClr>
                </a:solidFill>
                <a:effectLst/>
                <a:latin typeface="Times New Roman"/>
                <a:ea typeface="Times New Roman"/>
              </a:endParaRPr>
            </a:p>
          </p:txBody>
        </p:sp>
        <p:sp>
          <p:nvSpPr>
            <p:cNvPr id="21" name="AutoShape 176"/>
            <p:cNvSpPr>
              <a:spLocks noChangeArrowheads="1"/>
            </p:cNvSpPr>
            <p:nvPr/>
          </p:nvSpPr>
          <p:spPr bwMode="auto">
            <a:xfrm>
              <a:off x="5595" y="7417"/>
              <a:ext cx="1350"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Simon Mamani</a:t>
              </a:r>
              <a:endParaRPr lang="es-ES" sz="1200">
                <a:solidFill>
                  <a:schemeClr val="bg1">
                    <a:lumMod val="95000"/>
                    <a:lumOff val="5000"/>
                  </a:schemeClr>
                </a:solidFill>
                <a:effectLst/>
                <a:latin typeface="Times New Roman"/>
                <a:ea typeface="Times New Roman"/>
              </a:endParaRPr>
            </a:p>
          </p:txBody>
        </p:sp>
        <p:sp>
          <p:nvSpPr>
            <p:cNvPr id="22" name="AutoShape 177"/>
            <p:cNvSpPr>
              <a:spLocks noChangeArrowheads="1"/>
            </p:cNvSpPr>
            <p:nvPr/>
          </p:nvSpPr>
          <p:spPr bwMode="auto">
            <a:xfrm>
              <a:off x="2854" y="5070"/>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Felipe Janco</a:t>
              </a:r>
              <a:endParaRPr lang="es-ES" sz="1200">
                <a:solidFill>
                  <a:schemeClr val="bg1">
                    <a:lumMod val="95000"/>
                    <a:lumOff val="5000"/>
                  </a:schemeClr>
                </a:solidFill>
                <a:effectLst/>
                <a:latin typeface="Times New Roman"/>
                <a:ea typeface="Times New Roman"/>
              </a:endParaRPr>
            </a:p>
          </p:txBody>
        </p:sp>
        <p:sp>
          <p:nvSpPr>
            <p:cNvPr id="23" name="AutoShape 178"/>
            <p:cNvSpPr>
              <a:spLocks noChangeArrowheads="1"/>
            </p:cNvSpPr>
            <p:nvPr/>
          </p:nvSpPr>
          <p:spPr bwMode="auto">
            <a:xfrm>
              <a:off x="8104" y="5070"/>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Alejandra Luque</a:t>
              </a:r>
              <a:endParaRPr lang="es-ES" sz="1200">
                <a:solidFill>
                  <a:schemeClr val="bg1">
                    <a:lumMod val="95000"/>
                    <a:lumOff val="5000"/>
                  </a:schemeClr>
                </a:solidFill>
                <a:effectLst/>
                <a:latin typeface="Times New Roman"/>
                <a:ea typeface="Times New Roman"/>
              </a:endParaRPr>
            </a:p>
          </p:txBody>
        </p:sp>
        <p:cxnSp>
          <p:nvCxnSpPr>
            <p:cNvPr id="24" name="AutoShape 179"/>
            <p:cNvCxnSpPr>
              <a:cxnSpLocks noChangeShapeType="1"/>
            </p:cNvCxnSpPr>
            <p:nvPr/>
          </p:nvCxnSpPr>
          <p:spPr bwMode="auto">
            <a:xfrm>
              <a:off x="4260" y="5302"/>
              <a:ext cx="91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25" name="AutoShape 180"/>
            <p:cNvCxnSpPr>
              <a:cxnSpLocks noChangeShapeType="1"/>
            </p:cNvCxnSpPr>
            <p:nvPr/>
          </p:nvCxnSpPr>
          <p:spPr bwMode="auto">
            <a:xfrm flipV="1">
              <a:off x="4024" y="5632"/>
              <a:ext cx="566" cy="2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26" name="AutoShape 182"/>
            <p:cNvCxnSpPr>
              <a:cxnSpLocks noChangeShapeType="1"/>
            </p:cNvCxnSpPr>
            <p:nvPr/>
          </p:nvCxnSpPr>
          <p:spPr bwMode="auto">
            <a:xfrm flipV="1">
              <a:off x="4710" y="5932"/>
              <a:ext cx="315" cy="9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27" name="AutoShape 183"/>
            <p:cNvCxnSpPr>
              <a:cxnSpLocks noChangeShapeType="1"/>
            </p:cNvCxnSpPr>
            <p:nvPr/>
          </p:nvCxnSpPr>
          <p:spPr bwMode="auto">
            <a:xfrm flipV="1">
              <a:off x="4380" y="5932"/>
              <a:ext cx="510" cy="48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28" name="AutoShape 185"/>
            <p:cNvCxnSpPr>
              <a:cxnSpLocks noChangeShapeType="1"/>
            </p:cNvCxnSpPr>
            <p:nvPr/>
          </p:nvCxnSpPr>
          <p:spPr bwMode="auto">
            <a:xfrm flipV="1">
              <a:off x="5100" y="5932"/>
              <a:ext cx="0" cy="148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29" name="AutoShape 186"/>
            <p:cNvCxnSpPr>
              <a:cxnSpLocks noChangeShapeType="1"/>
            </p:cNvCxnSpPr>
            <p:nvPr/>
          </p:nvCxnSpPr>
          <p:spPr bwMode="auto">
            <a:xfrm flipV="1">
              <a:off x="5970" y="6832"/>
              <a:ext cx="0" cy="58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30" name="AutoShape 188"/>
            <p:cNvCxnSpPr>
              <a:cxnSpLocks noChangeShapeType="1"/>
            </p:cNvCxnSpPr>
            <p:nvPr/>
          </p:nvCxnSpPr>
          <p:spPr bwMode="auto">
            <a:xfrm flipH="1" flipV="1">
              <a:off x="6540" y="6907"/>
              <a:ext cx="900" cy="51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31" name="AutoShape 190"/>
            <p:cNvCxnSpPr>
              <a:cxnSpLocks noChangeShapeType="1"/>
            </p:cNvCxnSpPr>
            <p:nvPr/>
          </p:nvCxnSpPr>
          <p:spPr bwMode="auto">
            <a:xfrm flipH="1" flipV="1">
              <a:off x="6945" y="6637"/>
              <a:ext cx="495" cy="443"/>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32" name="AutoShape 191"/>
            <p:cNvCxnSpPr>
              <a:cxnSpLocks noChangeShapeType="1"/>
            </p:cNvCxnSpPr>
            <p:nvPr/>
          </p:nvCxnSpPr>
          <p:spPr bwMode="auto">
            <a:xfrm flipH="1">
              <a:off x="6945" y="5932"/>
              <a:ext cx="1324" cy="48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33" name="AutoShape 192"/>
            <p:cNvCxnSpPr>
              <a:cxnSpLocks noChangeShapeType="1"/>
            </p:cNvCxnSpPr>
            <p:nvPr/>
          </p:nvCxnSpPr>
          <p:spPr bwMode="auto">
            <a:xfrm flipH="1">
              <a:off x="7676" y="5302"/>
              <a:ext cx="428" cy="33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34" name="AutoShape 193"/>
            <p:cNvCxnSpPr>
              <a:cxnSpLocks noChangeShapeType="1"/>
            </p:cNvCxnSpPr>
            <p:nvPr/>
          </p:nvCxnSpPr>
          <p:spPr bwMode="auto">
            <a:xfrm flipH="1">
              <a:off x="6945" y="6525"/>
              <a:ext cx="979"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sp>
          <p:nvSpPr>
            <p:cNvPr id="35" name="AutoShape 194"/>
            <p:cNvSpPr>
              <a:spLocks noChangeArrowheads="1"/>
            </p:cNvSpPr>
            <p:nvPr/>
          </p:nvSpPr>
          <p:spPr bwMode="auto">
            <a:xfrm>
              <a:off x="1878" y="3630"/>
              <a:ext cx="510" cy="4462"/>
            </a:xfrm>
            <a:prstGeom prst="roundRect">
              <a:avLst>
                <a:gd name="adj" fmla="val 16667"/>
              </a:avLst>
            </a:prstGeom>
            <a:gradFill rotWithShape="0">
              <a:gsLst>
                <a:gs pos="0">
                  <a:schemeClr val="lt1">
                    <a:lumMod val="100000"/>
                    <a:lumOff val="0"/>
                  </a:schemeClr>
                </a:gs>
                <a:gs pos="100000">
                  <a:schemeClr val="accent1">
                    <a:lumMod val="40000"/>
                    <a:lumOff val="60000"/>
                  </a:schemeClr>
                </a:gs>
              </a:gsLst>
              <a:lin ang="5400000" scaled="1"/>
            </a:gradFill>
            <a:ln w="12700">
              <a:solidFill>
                <a:schemeClr val="accent1">
                  <a:lumMod val="60000"/>
                  <a:lumOff val="40000"/>
                </a:schemeClr>
              </a:solidFill>
              <a:round/>
              <a:headEnd/>
              <a:tailEnd/>
            </a:ln>
            <a:effectLst>
              <a:outerShdw dist="28398" dir="3806097" algn="ctr" rotWithShape="0">
                <a:schemeClr val="accent1">
                  <a:lumMod val="50000"/>
                  <a:lumOff val="0"/>
                  <a:alpha val="50000"/>
                </a:schemeClr>
              </a:outerShdw>
            </a:effectLst>
          </p:spPr>
          <p:txBody>
            <a:bodyPr rot="0" vert="vert270"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Cinco  (5)  Productores siguen al gruopo de Dn. Francisco Poma</a:t>
              </a:r>
              <a:endParaRPr lang="es-ES" sz="1200">
                <a:solidFill>
                  <a:schemeClr val="bg1">
                    <a:lumMod val="95000"/>
                    <a:lumOff val="5000"/>
                  </a:schemeClr>
                </a:solidFill>
                <a:effectLst/>
                <a:latin typeface="Times New Roman"/>
                <a:ea typeface="Times New Roman"/>
              </a:endParaRPr>
            </a:p>
          </p:txBody>
        </p:sp>
        <p:sp>
          <p:nvSpPr>
            <p:cNvPr id="36" name="AutoShape 195"/>
            <p:cNvSpPr>
              <a:spLocks noChangeArrowheads="1"/>
            </p:cNvSpPr>
            <p:nvPr/>
          </p:nvSpPr>
          <p:spPr bwMode="auto">
            <a:xfrm>
              <a:off x="10110" y="3712"/>
              <a:ext cx="510" cy="4380"/>
            </a:xfrm>
            <a:prstGeom prst="roundRect">
              <a:avLst>
                <a:gd name="adj" fmla="val 16667"/>
              </a:avLst>
            </a:prstGeom>
            <a:gradFill rotWithShape="0">
              <a:gsLst>
                <a:gs pos="0">
                  <a:schemeClr val="lt1">
                    <a:lumMod val="100000"/>
                    <a:lumOff val="0"/>
                  </a:schemeClr>
                </a:gs>
                <a:gs pos="100000">
                  <a:schemeClr val="accent1">
                    <a:lumMod val="40000"/>
                    <a:lumOff val="60000"/>
                  </a:schemeClr>
                </a:gs>
              </a:gsLst>
              <a:lin ang="5400000" scaled="1"/>
            </a:gradFill>
            <a:ln w="12700">
              <a:solidFill>
                <a:schemeClr val="accent1">
                  <a:lumMod val="60000"/>
                  <a:lumOff val="40000"/>
                </a:schemeClr>
              </a:solidFill>
              <a:round/>
              <a:headEnd/>
              <a:tailEnd/>
            </a:ln>
            <a:effectLst>
              <a:outerShdw dist="28398" dir="3806097" algn="ctr" rotWithShape="0">
                <a:schemeClr val="accent1">
                  <a:lumMod val="50000"/>
                  <a:lumOff val="0"/>
                  <a:alpha val="50000"/>
                </a:schemeClr>
              </a:outerShdw>
            </a:effectLst>
          </p:spPr>
          <p:txBody>
            <a:bodyPr rot="0" vert="vert"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Seis  (6)  Productores siguen al gruopo de Sra. Francisc</a:t>
              </a:r>
              <a:r>
                <a:rPr lang="es-ES_tradnl" sz="800" u="sng">
                  <a:solidFill>
                    <a:schemeClr val="bg1">
                      <a:lumMod val="95000"/>
                      <a:lumOff val="5000"/>
                    </a:schemeClr>
                  </a:solidFill>
                  <a:effectLst/>
                  <a:latin typeface="Calibri"/>
                  <a:ea typeface="Times New Roman"/>
                </a:rPr>
                <a:t>a</a:t>
              </a:r>
              <a:r>
                <a:rPr lang="es-ES_tradnl" sz="800">
                  <a:solidFill>
                    <a:schemeClr val="bg1">
                      <a:lumMod val="95000"/>
                      <a:lumOff val="5000"/>
                    </a:schemeClr>
                  </a:solidFill>
                  <a:effectLst/>
                  <a:latin typeface="Calibri"/>
                  <a:ea typeface="Times New Roman"/>
                </a:rPr>
                <a:t> Perca P</a:t>
              </a:r>
              <a:r>
                <a:rPr lang="es-ES_tradnl" sz="800" strike="sngStrike">
                  <a:solidFill>
                    <a:schemeClr val="bg1">
                      <a:lumMod val="95000"/>
                      <a:lumOff val="5000"/>
                    </a:schemeClr>
                  </a:solidFill>
                  <a:effectLst/>
                  <a:latin typeface="Calibri"/>
                  <a:ea typeface="Times New Roman"/>
                </a:rPr>
                <a:t>oma</a:t>
              </a:r>
              <a:r>
                <a:rPr lang="es-ES_tradnl" sz="800" u="sng">
                  <a:solidFill>
                    <a:schemeClr val="bg1">
                      <a:lumMod val="95000"/>
                      <a:lumOff val="5000"/>
                    </a:schemeClr>
                  </a:solidFill>
                  <a:effectLst/>
                  <a:latin typeface="Calibri"/>
                  <a:ea typeface="Times New Roman"/>
                </a:rPr>
                <a:t>erca</a:t>
              </a:r>
              <a:endParaRPr lang="es-ES" sz="1200">
                <a:solidFill>
                  <a:schemeClr val="bg1">
                    <a:lumMod val="95000"/>
                    <a:lumOff val="5000"/>
                  </a:schemeClr>
                </a:solidFill>
                <a:effectLst/>
                <a:latin typeface="Times New Roman"/>
                <a:ea typeface="Times New Roman"/>
              </a:endParaRPr>
            </a:p>
          </p:txBody>
        </p:sp>
        <p:sp>
          <p:nvSpPr>
            <p:cNvPr id="37" name="AutoShape 196"/>
            <p:cNvSpPr>
              <a:spLocks noChangeArrowheads="1"/>
            </p:cNvSpPr>
            <p:nvPr/>
          </p:nvSpPr>
          <p:spPr bwMode="auto">
            <a:xfrm>
              <a:off x="2948" y="617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Florencia Torrez</a:t>
              </a:r>
              <a:endParaRPr lang="es-ES" sz="1200">
                <a:solidFill>
                  <a:schemeClr val="bg1">
                    <a:lumMod val="95000"/>
                    <a:lumOff val="5000"/>
                  </a:schemeClr>
                </a:solidFill>
                <a:effectLst/>
                <a:latin typeface="Times New Roman"/>
                <a:ea typeface="Times New Roman"/>
              </a:endParaRPr>
            </a:p>
          </p:txBody>
        </p:sp>
        <p:sp>
          <p:nvSpPr>
            <p:cNvPr id="38" name="AutoShape 197"/>
            <p:cNvSpPr>
              <a:spLocks noChangeArrowheads="1"/>
            </p:cNvSpPr>
            <p:nvPr/>
          </p:nvSpPr>
          <p:spPr bwMode="auto">
            <a:xfrm>
              <a:off x="7924" y="629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Paulina Quispe</a:t>
              </a:r>
              <a:endParaRPr lang="es-ES" sz="1200">
                <a:solidFill>
                  <a:schemeClr val="bg1">
                    <a:lumMod val="95000"/>
                    <a:lumOff val="5000"/>
                  </a:schemeClr>
                </a:solidFill>
                <a:effectLst/>
                <a:latin typeface="Times New Roman"/>
                <a:ea typeface="Times New Roman"/>
              </a:endParaRPr>
            </a:p>
          </p:txBody>
        </p:sp>
        <p:sp>
          <p:nvSpPr>
            <p:cNvPr id="39" name="AutoShape 198"/>
            <p:cNvSpPr>
              <a:spLocks noChangeArrowheads="1"/>
            </p:cNvSpPr>
            <p:nvPr/>
          </p:nvSpPr>
          <p:spPr bwMode="auto">
            <a:xfrm>
              <a:off x="7834" y="4567"/>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Gregoria Ruiz</a:t>
              </a:r>
              <a:endParaRPr lang="es-ES" sz="1200">
                <a:solidFill>
                  <a:schemeClr val="bg1">
                    <a:lumMod val="95000"/>
                    <a:lumOff val="5000"/>
                  </a:schemeClr>
                </a:solidFill>
                <a:effectLst/>
                <a:latin typeface="Times New Roman"/>
                <a:ea typeface="Times New Roman"/>
              </a:endParaRPr>
            </a:p>
          </p:txBody>
        </p:sp>
        <p:sp>
          <p:nvSpPr>
            <p:cNvPr id="40" name="AutoShape 199"/>
            <p:cNvSpPr>
              <a:spLocks noChangeArrowheads="1"/>
            </p:cNvSpPr>
            <p:nvPr/>
          </p:nvSpPr>
          <p:spPr bwMode="auto">
            <a:xfrm>
              <a:off x="3304" y="4567"/>
              <a:ext cx="158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Antonia Mamani</a:t>
              </a:r>
              <a:endParaRPr lang="es-ES" sz="1200">
                <a:solidFill>
                  <a:schemeClr val="bg1">
                    <a:lumMod val="95000"/>
                    <a:lumOff val="5000"/>
                  </a:schemeClr>
                </a:solidFill>
                <a:effectLst/>
                <a:latin typeface="Times New Roman"/>
                <a:ea typeface="Times New Roman"/>
              </a:endParaRPr>
            </a:p>
          </p:txBody>
        </p:sp>
        <p:sp>
          <p:nvSpPr>
            <p:cNvPr id="41" name="AutoShape 200"/>
            <p:cNvSpPr>
              <a:spLocks noChangeArrowheads="1"/>
            </p:cNvSpPr>
            <p:nvPr/>
          </p:nvSpPr>
          <p:spPr bwMode="auto">
            <a:xfrm>
              <a:off x="4035" y="3712"/>
              <a:ext cx="1474"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Marcelino Poma</a:t>
              </a:r>
              <a:endParaRPr lang="es-ES" sz="1200">
                <a:solidFill>
                  <a:schemeClr val="bg1">
                    <a:lumMod val="95000"/>
                    <a:lumOff val="5000"/>
                  </a:schemeClr>
                </a:solidFill>
                <a:effectLst/>
                <a:latin typeface="Times New Roman"/>
                <a:ea typeface="Times New Roman"/>
              </a:endParaRPr>
            </a:p>
          </p:txBody>
        </p:sp>
        <p:sp>
          <p:nvSpPr>
            <p:cNvPr id="42" name="AutoShape 201"/>
            <p:cNvSpPr>
              <a:spLocks noChangeArrowheads="1"/>
            </p:cNvSpPr>
            <p:nvPr/>
          </p:nvSpPr>
          <p:spPr bwMode="auto">
            <a:xfrm>
              <a:off x="7065" y="371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Sandra Siñani</a:t>
              </a:r>
              <a:endParaRPr lang="es-ES" sz="1200">
                <a:solidFill>
                  <a:schemeClr val="bg1">
                    <a:lumMod val="95000"/>
                    <a:lumOff val="5000"/>
                  </a:schemeClr>
                </a:solidFill>
                <a:effectLst/>
                <a:latin typeface="Times New Roman"/>
                <a:ea typeface="Times New Roman"/>
              </a:endParaRPr>
            </a:p>
          </p:txBody>
        </p:sp>
        <p:sp>
          <p:nvSpPr>
            <p:cNvPr id="43" name="AutoShape 202"/>
            <p:cNvSpPr>
              <a:spLocks noChangeArrowheads="1"/>
            </p:cNvSpPr>
            <p:nvPr/>
          </p:nvSpPr>
          <p:spPr bwMode="auto">
            <a:xfrm>
              <a:off x="5516" y="3712"/>
              <a:ext cx="1474"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Apolinar Mamani</a:t>
              </a:r>
              <a:endParaRPr lang="es-ES" sz="1200">
                <a:solidFill>
                  <a:schemeClr val="bg1">
                    <a:lumMod val="95000"/>
                    <a:lumOff val="5000"/>
                  </a:schemeClr>
                </a:solidFill>
                <a:effectLst/>
                <a:latin typeface="Times New Roman"/>
                <a:ea typeface="Times New Roman"/>
              </a:endParaRPr>
            </a:p>
          </p:txBody>
        </p:sp>
        <p:cxnSp>
          <p:nvCxnSpPr>
            <p:cNvPr id="44" name="AutoShape 203"/>
            <p:cNvCxnSpPr>
              <a:cxnSpLocks noChangeShapeType="1"/>
            </p:cNvCxnSpPr>
            <p:nvPr/>
          </p:nvCxnSpPr>
          <p:spPr bwMode="auto">
            <a:xfrm flipH="1">
              <a:off x="7676" y="5032"/>
              <a:ext cx="158" cy="36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45" name="AutoShape 205"/>
            <p:cNvCxnSpPr>
              <a:cxnSpLocks noChangeShapeType="1"/>
            </p:cNvCxnSpPr>
            <p:nvPr/>
          </p:nvCxnSpPr>
          <p:spPr bwMode="auto">
            <a:xfrm>
              <a:off x="5441" y="3930"/>
              <a:ext cx="7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46" name="AutoShape 206"/>
            <p:cNvCxnSpPr>
              <a:cxnSpLocks noChangeShapeType="1"/>
            </p:cNvCxnSpPr>
            <p:nvPr/>
          </p:nvCxnSpPr>
          <p:spPr bwMode="auto">
            <a:xfrm flipH="1">
              <a:off x="6990" y="3930"/>
              <a:ext cx="7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47" name="AutoShape 207"/>
            <p:cNvCxnSpPr>
              <a:cxnSpLocks noChangeShapeType="1"/>
            </p:cNvCxnSpPr>
            <p:nvPr/>
          </p:nvCxnSpPr>
          <p:spPr bwMode="auto">
            <a:xfrm>
              <a:off x="4260" y="5032"/>
              <a:ext cx="2010" cy="36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grpSp>
      <p:pic>
        <p:nvPicPr>
          <p:cNvPr id="48"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60678" y="1320146"/>
            <a:ext cx="7193432" cy="51898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4" name="1 Título"/>
          <p:cNvSpPr txBox="1">
            <a:spLocks/>
          </p:cNvSpPr>
          <p:nvPr/>
        </p:nvSpPr>
        <p:spPr bwMode="auto">
          <a:xfrm>
            <a:off x="2357422" y="142852"/>
            <a:ext cx="5572164" cy="889448"/>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0000" lnSpcReduction="1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3200" b="0" i="0" u="none" strike="noStrike" kern="0" cap="none" spc="0" normalizeH="0" baseline="0" noProof="0" dirty="0" smtClean="0">
                <a:ln>
                  <a:noFill/>
                </a:ln>
                <a:solidFill>
                  <a:schemeClr val="tx2"/>
                </a:solidFill>
                <a:effectLst/>
                <a:uLnTx/>
                <a:uFillTx/>
                <a:latin typeface="+mj-lt"/>
                <a:ea typeface="+mj-ea"/>
                <a:cs typeface="+mj-cs"/>
              </a:rPr>
              <a:t>VALIDEZ</a:t>
            </a:r>
            <a:r>
              <a:rPr kumimoji="0" lang="es-ES" sz="3200" b="0" i="0" u="none" strike="noStrike" kern="0" cap="none" spc="0" normalizeH="0" noProof="0" dirty="0" smtClean="0">
                <a:ln>
                  <a:noFill/>
                </a:ln>
                <a:solidFill>
                  <a:schemeClr val="tx2"/>
                </a:solidFill>
                <a:effectLst/>
                <a:uLnTx/>
                <a:uFillTx/>
                <a:latin typeface="+mj-lt"/>
                <a:ea typeface="+mj-ea"/>
                <a:cs typeface="+mj-cs"/>
              </a:rPr>
              <a:t> DE LOS INDICADORES LOCALES</a:t>
            </a:r>
            <a:endParaRPr kumimoji="0" lang="es-ES" sz="3200" b="0" i="0" u="none" strike="noStrike" kern="0" cap="none" spc="0" normalizeH="0" baseline="0" noProof="0" dirty="0">
              <a:ln>
                <a:noFill/>
              </a:ln>
              <a:solidFill>
                <a:schemeClr val="tx2"/>
              </a:solidFill>
              <a:effectLst/>
              <a:uLnTx/>
              <a:uFillTx/>
              <a:latin typeface="+mj-lt"/>
              <a:ea typeface="+mj-ea"/>
              <a:cs typeface="+mj-cs"/>
            </a:endParaRPr>
          </a:p>
        </p:txBody>
      </p:sp>
      <p:sp>
        <p:nvSpPr>
          <p:cNvPr id="9" name="Text Box 5"/>
          <p:cNvSpPr txBox="1">
            <a:spLocks noChangeArrowheads="1"/>
          </p:cNvSpPr>
          <p:nvPr/>
        </p:nvSpPr>
        <p:spPr bwMode="auto">
          <a:xfrm>
            <a:off x="285720" y="1142984"/>
            <a:ext cx="8429684" cy="3477875"/>
          </a:xfrm>
          <a:prstGeom prst="rect">
            <a:avLst/>
          </a:prstGeom>
          <a:noFill/>
          <a:ln w="9525">
            <a:noFill/>
            <a:miter lim="800000"/>
            <a:headEnd/>
            <a:tailEnd/>
          </a:ln>
        </p:spPr>
        <p:txBody>
          <a:bodyPr wrap="square">
            <a:spAutoFit/>
          </a:bodyPr>
          <a:lstStyle/>
          <a:p>
            <a:pPr algn="just"/>
            <a:r>
              <a:rPr lang="es-ES" sz="2200" b="1" dirty="0" smtClean="0">
                <a:solidFill>
                  <a:srgbClr val="002060"/>
                </a:solidFill>
              </a:rPr>
              <a:t>	</a:t>
            </a:r>
            <a:r>
              <a:rPr lang="es-ES" sz="2200" b="1" dirty="0" smtClean="0"/>
              <a:t>Aunque los indicadores se mostraron muy eficientes, también se constituyen en poco extrapolables pues el análisis  de su expresión es altamente subjetivo.</a:t>
            </a:r>
          </a:p>
          <a:p>
            <a:pPr algn="just"/>
            <a:endParaRPr lang="es-ES" sz="2200" b="1" dirty="0" smtClean="0"/>
          </a:p>
          <a:p>
            <a:pPr algn="just"/>
            <a:r>
              <a:rPr lang="es-ES" sz="2200" b="1" dirty="0" smtClean="0"/>
              <a:t>	Se seleccionaron algunos que podrían ser analizados más numéricamente. </a:t>
            </a:r>
          </a:p>
          <a:p>
            <a:pPr algn="just"/>
            <a:endParaRPr lang="es-ES" sz="2200" b="1" dirty="0" smtClean="0"/>
          </a:p>
          <a:p>
            <a:pPr algn="just"/>
            <a:r>
              <a:rPr lang="es-ES" sz="2200" b="1" dirty="0" smtClean="0"/>
              <a:t>	Aquí se presentan la expresión de la temperatura mínima del solsticio de invierno y de la floración de la </a:t>
            </a:r>
            <a:r>
              <a:rPr lang="es-ES" sz="2200" b="1" dirty="0" err="1" smtClean="0"/>
              <a:t>p´uskalla</a:t>
            </a:r>
            <a:r>
              <a:rPr lang="es-ES" sz="2200" b="1" dirty="0" smtClean="0"/>
              <a:t>.</a:t>
            </a:r>
            <a:endParaRPr lang="es-ES" sz="2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4" name="1 Título"/>
          <p:cNvSpPr txBox="1">
            <a:spLocks/>
          </p:cNvSpPr>
          <p:nvPr/>
        </p:nvSpPr>
        <p:spPr bwMode="auto">
          <a:xfrm>
            <a:off x="457200" y="253536"/>
            <a:ext cx="8229600" cy="114300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60000" lnSpcReduction="2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4400" b="0" i="0" u="none" strike="noStrike" kern="0" cap="none" spc="0" normalizeH="0" baseline="0" noProof="0" dirty="0" smtClean="0">
                <a:ln>
                  <a:noFill/>
                </a:ln>
                <a:solidFill>
                  <a:schemeClr val="tx2"/>
                </a:solidFill>
                <a:effectLst/>
                <a:uLnTx/>
                <a:uFillTx/>
                <a:latin typeface="+mj-lt"/>
                <a:ea typeface="+mj-ea"/>
                <a:cs typeface="+mj-cs"/>
              </a:rPr>
              <a:t>Correlación de las observaciones locales con lo ocurrido meteorológicamente en las zonas de estudio</a:t>
            </a:r>
            <a:endParaRPr kumimoji="0" lang="es-ES" sz="4400" b="0" i="0" u="none" strike="noStrike" kern="0" cap="none" spc="0" normalizeH="0" baseline="0" noProof="0" dirty="0">
              <a:ln>
                <a:noFill/>
              </a:ln>
              <a:solidFill>
                <a:schemeClr val="tx2"/>
              </a:solidFill>
              <a:effectLst/>
              <a:uLnTx/>
              <a:uFillTx/>
              <a:latin typeface="+mj-lt"/>
              <a:ea typeface="+mj-ea"/>
              <a:cs typeface="+mj-cs"/>
            </a:endParaRPr>
          </a:p>
        </p:txBody>
      </p:sp>
      <p:pic>
        <p:nvPicPr>
          <p:cNvPr id="5" name="4 Imagen"/>
          <p:cNvPicPr/>
          <p:nvPr/>
        </p:nvPicPr>
        <p:blipFill>
          <a:blip r:embed="rId4"/>
          <a:srcRect/>
          <a:stretch>
            <a:fillRect/>
          </a:stretch>
        </p:blipFill>
        <p:spPr bwMode="auto">
          <a:xfrm>
            <a:off x="395536" y="1412776"/>
            <a:ext cx="5419725" cy="2755900"/>
          </a:xfrm>
          <a:prstGeom prst="rect">
            <a:avLst/>
          </a:prstGeom>
          <a:noFill/>
        </p:spPr>
      </p:pic>
      <p:pic>
        <p:nvPicPr>
          <p:cNvPr id="6" name="5 Imagen"/>
          <p:cNvPicPr/>
          <p:nvPr/>
        </p:nvPicPr>
        <p:blipFill>
          <a:blip r:embed="rId5"/>
          <a:srcRect/>
          <a:stretch>
            <a:fillRect/>
          </a:stretch>
        </p:blipFill>
        <p:spPr bwMode="auto">
          <a:xfrm>
            <a:off x="3347864" y="4077072"/>
            <a:ext cx="5524500" cy="244792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49" name="1 Título"/>
          <p:cNvSpPr txBox="1">
            <a:spLocks/>
          </p:cNvSpPr>
          <p:nvPr/>
        </p:nvSpPr>
        <p:spPr bwMode="auto">
          <a:xfrm>
            <a:off x="428596" y="32176"/>
            <a:ext cx="8229600" cy="68218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lvl="0" algn="ctr" eaLnBrk="0" hangingPunct="0">
              <a:defRPr/>
            </a:pPr>
            <a:r>
              <a:rPr lang="es-ES" kern="0" dirty="0">
                <a:solidFill>
                  <a:schemeClr val="tx2"/>
                </a:solidFill>
                <a:latin typeface="+mn-lt"/>
                <a:ea typeface="+mn-ea"/>
                <a:cs typeface="+mn-cs"/>
              </a:rPr>
              <a:t>Correlación de las observaciones locales con lo </a:t>
            </a:r>
            <a:r>
              <a:rPr lang="es-ES" kern="0" dirty="0" smtClean="0">
                <a:solidFill>
                  <a:schemeClr val="tx2"/>
                </a:solidFill>
                <a:latin typeface="+mn-lt"/>
                <a:ea typeface="+mn-ea"/>
                <a:cs typeface="+mn-cs"/>
              </a:rPr>
              <a:t>ocurrido </a:t>
            </a:r>
            <a:r>
              <a:rPr lang="es-ES" kern="0" dirty="0">
                <a:solidFill>
                  <a:schemeClr val="tx2"/>
                </a:solidFill>
                <a:latin typeface="+mn-lt"/>
                <a:ea typeface="+mn-ea"/>
                <a:cs typeface="+mn-cs"/>
              </a:rPr>
              <a:t>meteorológicamente </a:t>
            </a:r>
            <a:r>
              <a:rPr lang="es-ES" kern="0" dirty="0" smtClean="0">
                <a:solidFill>
                  <a:schemeClr val="tx2"/>
                </a:solidFill>
                <a:latin typeface="+mn-lt"/>
                <a:ea typeface="+mn-ea"/>
                <a:cs typeface="+mn-cs"/>
              </a:rPr>
              <a:t>en otros observatorios meteorológicos</a:t>
            </a:r>
            <a:endParaRPr lang="es-ES" kern="0" dirty="0">
              <a:solidFill>
                <a:schemeClr val="tx2"/>
              </a:solidFill>
            </a:endParaRPr>
          </a:p>
        </p:txBody>
      </p:sp>
      <p:sp>
        <p:nvSpPr>
          <p:cNvPr id="24578" name="Rectangle 2"/>
          <p:cNvSpPr>
            <a:spLocks noChangeArrowheads="1"/>
          </p:cNvSpPr>
          <p:nvPr/>
        </p:nvSpPr>
        <p:spPr bwMode="auto">
          <a:xfrm>
            <a:off x="0" y="0"/>
            <a:ext cx="184731"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BO"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4579" name="Rectangle 3"/>
          <p:cNvSpPr>
            <a:spLocks noChangeArrowheads="1"/>
          </p:cNvSpPr>
          <p:nvPr/>
        </p:nvSpPr>
        <p:spPr bwMode="auto">
          <a:xfrm>
            <a:off x="0" y="4500570"/>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B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Relaci</a:t>
            </a:r>
            <a:r>
              <a:rPr kumimoji="0" lang="es-BO"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B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 </a:t>
            </a:r>
            <a:r>
              <a:rPr kumimoji="0" lang="es-BO"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Tmin</a:t>
            </a:r>
            <a:r>
              <a:rPr kumimoji="0" lang="es-B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y precipitaci</a:t>
            </a:r>
            <a:r>
              <a:rPr kumimoji="0" lang="es-BO"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B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 recibida en el siguiente a</a:t>
            </a:r>
            <a:r>
              <a:rPr kumimoji="0" lang="es-BO" b="0" i="0" u="none" strike="noStrike" cap="none" normalizeH="0" baseline="0" dirty="0" smtClean="0">
                <a:ln>
                  <a:noFill/>
                </a:ln>
                <a:solidFill>
                  <a:schemeClr val="tx1"/>
                </a:solidFill>
                <a:effectLst/>
                <a:latin typeface="Calibri"/>
                <a:ea typeface="Times New Roman" pitchFamily="18" charset="0"/>
                <a:cs typeface="Times New Roman" pitchFamily="18" charset="0"/>
              </a:rPr>
              <a:t>ñ</a:t>
            </a:r>
            <a:r>
              <a:rPr kumimoji="0" lang="es-B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 hidrol</a:t>
            </a:r>
            <a:r>
              <a:rPr kumimoji="0" lang="es-BO"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B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gico en 3 observatorios meteorol</a:t>
            </a:r>
            <a:r>
              <a:rPr kumimoji="0" lang="es-BO"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B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gicos del Altiplano Central y del Altiplano Norte de Bolivia</a:t>
            </a:r>
            <a:endParaRPr kumimoji="0" lang="es-BO" b="0" i="0" u="none" strike="noStrike" cap="none" normalizeH="0" baseline="0" dirty="0" smtClean="0">
              <a:ln>
                <a:noFill/>
              </a:ln>
              <a:solidFill>
                <a:schemeClr val="tx1"/>
              </a:solidFill>
              <a:effectLst/>
              <a:latin typeface="Arial" pitchFamily="34" charset="0"/>
              <a:cs typeface="Arial" pitchFamily="34" charset="0"/>
            </a:endParaRPr>
          </a:p>
        </p:txBody>
      </p:sp>
      <p:pic>
        <p:nvPicPr>
          <p:cNvPr id="9217" name="Picture 1"/>
          <p:cNvPicPr>
            <a:picLocks noChangeAspect="1" noChangeArrowheads="1"/>
          </p:cNvPicPr>
          <p:nvPr/>
        </p:nvPicPr>
        <p:blipFill>
          <a:blip r:embed="rId4"/>
          <a:srcRect/>
          <a:stretch>
            <a:fillRect/>
          </a:stretch>
        </p:blipFill>
        <p:spPr bwMode="auto">
          <a:xfrm>
            <a:off x="1071538" y="928670"/>
            <a:ext cx="7186632" cy="30997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49" name="1 Título"/>
          <p:cNvSpPr txBox="1">
            <a:spLocks/>
          </p:cNvSpPr>
          <p:nvPr/>
        </p:nvSpPr>
        <p:spPr bwMode="auto">
          <a:xfrm>
            <a:off x="428596" y="32176"/>
            <a:ext cx="8229600" cy="68218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lvl="0" algn="ctr" eaLnBrk="0" hangingPunct="0">
              <a:defRPr/>
            </a:pPr>
            <a:r>
              <a:rPr lang="es-ES" kern="0" dirty="0">
                <a:solidFill>
                  <a:schemeClr val="tx2"/>
                </a:solidFill>
                <a:latin typeface="+mn-lt"/>
                <a:ea typeface="+mn-ea"/>
                <a:cs typeface="+mn-cs"/>
              </a:rPr>
              <a:t>Correlación de las observaciones locales con lo </a:t>
            </a:r>
            <a:r>
              <a:rPr lang="es-ES" kern="0" dirty="0" smtClean="0">
                <a:solidFill>
                  <a:schemeClr val="tx2"/>
                </a:solidFill>
                <a:latin typeface="+mn-lt"/>
                <a:ea typeface="+mn-ea"/>
                <a:cs typeface="+mn-cs"/>
              </a:rPr>
              <a:t>ocurrido </a:t>
            </a:r>
            <a:r>
              <a:rPr lang="es-ES" kern="0" dirty="0">
                <a:solidFill>
                  <a:schemeClr val="tx2"/>
                </a:solidFill>
                <a:latin typeface="+mn-lt"/>
                <a:ea typeface="+mn-ea"/>
                <a:cs typeface="+mn-cs"/>
              </a:rPr>
              <a:t>meteorológicamente </a:t>
            </a:r>
            <a:r>
              <a:rPr lang="es-ES" kern="0" dirty="0" smtClean="0">
                <a:solidFill>
                  <a:schemeClr val="tx2"/>
                </a:solidFill>
                <a:latin typeface="+mn-lt"/>
                <a:ea typeface="+mn-ea"/>
                <a:cs typeface="+mn-cs"/>
              </a:rPr>
              <a:t>en otros observatorios meteorológicos</a:t>
            </a:r>
            <a:endParaRPr lang="es-ES" kern="0" dirty="0">
              <a:solidFill>
                <a:schemeClr val="tx2"/>
              </a:solidFill>
            </a:endParaRPr>
          </a:p>
        </p:txBody>
      </p:sp>
      <p:sp>
        <p:nvSpPr>
          <p:cNvPr id="24578" name="Rectangle 2"/>
          <p:cNvSpPr>
            <a:spLocks noChangeArrowheads="1"/>
          </p:cNvSpPr>
          <p:nvPr/>
        </p:nvSpPr>
        <p:spPr bwMode="auto">
          <a:xfrm>
            <a:off x="0" y="0"/>
            <a:ext cx="184731"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BO" sz="1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7523" name="Picture 3"/>
          <p:cNvPicPr>
            <a:picLocks noChangeAspect="1" noChangeArrowheads="1"/>
          </p:cNvPicPr>
          <p:nvPr/>
        </p:nvPicPr>
        <p:blipFill>
          <a:blip r:embed="rId4"/>
          <a:srcRect l="4590" t="21250" r="8984" b="12500"/>
          <a:stretch>
            <a:fillRect/>
          </a:stretch>
        </p:blipFill>
        <p:spPr bwMode="auto">
          <a:xfrm>
            <a:off x="142844" y="1785926"/>
            <a:ext cx="8429684" cy="378621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BO" sz="2400" b="1" dirty="0">
                <a:effectLst/>
              </a:rPr>
              <a:t>Expresión </a:t>
            </a:r>
            <a:r>
              <a:rPr lang="es-BO" sz="2400" b="1" dirty="0" smtClean="0">
                <a:effectLst/>
              </a:rPr>
              <a:t/>
            </a:r>
            <a:br>
              <a:rPr lang="es-BO" sz="2400" b="1" dirty="0" smtClean="0">
                <a:effectLst/>
              </a:rPr>
            </a:br>
            <a:r>
              <a:rPr lang="es-BO" sz="2400" b="1" dirty="0" smtClean="0">
                <a:effectLst/>
              </a:rPr>
              <a:t>de </a:t>
            </a:r>
            <a:r>
              <a:rPr lang="es-BO" sz="2400" b="1" dirty="0">
                <a:effectLst/>
              </a:rPr>
              <a:t>la </a:t>
            </a:r>
            <a:r>
              <a:rPr lang="es-BO" sz="2400" b="1" dirty="0" err="1">
                <a:effectLst/>
              </a:rPr>
              <a:t>Puscalla</a:t>
            </a:r>
            <a:r>
              <a:rPr lang="es-BO" sz="2400" b="1" dirty="0">
                <a:effectLst/>
              </a:rPr>
              <a:t> o la </a:t>
            </a:r>
            <a:r>
              <a:rPr lang="es-BO" sz="2400" b="1" dirty="0" err="1" smtClean="0">
                <a:effectLst/>
              </a:rPr>
              <a:t>Thola</a:t>
            </a:r>
            <a:r>
              <a:rPr lang="es-BO" sz="2400" b="1" dirty="0" smtClean="0">
                <a:effectLst/>
              </a:rPr>
              <a:t> en Patacamaya</a:t>
            </a:r>
            <a:endParaRPr lang="es-ES" sz="2400" dirty="0"/>
          </a:p>
        </p:txBody>
      </p:sp>
      <p:sp>
        <p:nvSpPr>
          <p:cNvPr id="3" name="2 Marcador de contenido"/>
          <p:cNvSpPr>
            <a:spLocks noGrp="1"/>
          </p:cNvSpPr>
          <p:nvPr>
            <p:ph idx="1"/>
          </p:nvPr>
        </p:nvSpPr>
        <p:spPr/>
        <p:txBody>
          <a:bodyPr/>
          <a:lstStyle/>
          <a:p>
            <a:endParaRPr lang="es-ES"/>
          </a:p>
        </p:txBody>
      </p:sp>
      <p:pic>
        <p:nvPicPr>
          <p:cNvPr id="4" name="3 Imagen"/>
          <p:cNvPicPr/>
          <p:nvPr/>
        </p:nvPicPr>
        <p:blipFill>
          <a:blip r:embed="rId2" cstate="print"/>
          <a:srcRect/>
          <a:stretch>
            <a:fillRect/>
          </a:stretch>
        </p:blipFill>
        <p:spPr bwMode="auto">
          <a:xfrm>
            <a:off x="539552" y="1340768"/>
            <a:ext cx="7920879" cy="5184576"/>
          </a:xfrm>
          <a:prstGeom prst="rect">
            <a:avLst/>
          </a:prstGeom>
          <a:solidFill>
            <a:srgbClr val="92D050"/>
          </a:solidFill>
          <a:ln w="9525">
            <a:noFill/>
            <a:miter lim="800000"/>
            <a:headEnd/>
            <a:tailEnd/>
          </a:ln>
        </p:spPr>
      </p:pic>
    </p:spTree>
    <p:extLst>
      <p:ext uri="{BB962C8B-B14F-4D97-AF65-F5344CB8AC3E}">
        <p14:creationId xmlns="" xmlns:p14="http://schemas.microsoft.com/office/powerpoint/2010/main" val="27239980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49" name="1 Título"/>
          <p:cNvSpPr txBox="1">
            <a:spLocks/>
          </p:cNvSpPr>
          <p:nvPr/>
        </p:nvSpPr>
        <p:spPr bwMode="auto">
          <a:xfrm>
            <a:off x="428596" y="32176"/>
            <a:ext cx="8229600" cy="68218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lvl="0" algn="ctr" eaLnBrk="0" hangingPunct="0">
              <a:defRPr/>
            </a:pPr>
            <a:r>
              <a:rPr lang="es-ES" kern="0" dirty="0" smtClean="0">
                <a:solidFill>
                  <a:schemeClr val="tx2"/>
                </a:solidFill>
              </a:rPr>
              <a:t>Posibles explicaciones: </a:t>
            </a:r>
            <a:r>
              <a:rPr lang="es-ES" kern="0" dirty="0" err="1" smtClean="0">
                <a:solidFill>
                  <a:schemeClr val="tx2"/>
                </a:solidFill>
              </a:rPr>
              <a:t>Teleconexiones</a:t>
            </a:r>
            <a:r>
              <a:rPr lang="es-ES" kern="0" dirty="0" smtClean="0">
                <a:solidFill>
                  <a:schemeClr val="tx2"/>
                </a:solidFill>
              </a:rPr>
              <a:t>? </a:t>
            </a:r>
            <a:r>
              <a:rPr lang="es-ES" kern="0" dirty="0" smtClean="0">
                <a:solidFill>
                  <a:schemeClr val="tx2"/>
                </a:solidFill>
              </a:rPr>
              <a:t>ENSO? Circulación </a:t>
            </a:r>
            <a:r>
              <a:rPr lang="es-ES" kern="0" dirty="0" smtClean="0">
                <a:solidFill>
                  <a:schemeClr val="tx2"/>
                </a:solidFill>
              </a:rPr>
              <a:t>de Walker?</a:t>
            </a:r>
            <a:endParaRPr lang="es-ES" kern="0" dirty="0">
              <a:solidFill>
                <a:schemeClr val="tx2"/>
              </a:solidFill>
            </a:endParaRPr>
          </a:p>
        </p:txBody>
      </p:sp>
      <p:sp>
        <p:nvSpPr>
          <p:cNvPr id="24578" name="Rectangle 2"/>
          <p:cNvSpPr>
            <a:spLocks noChangeArrowheads="1"/>
          </p:cNvSpPr>
          <p:nvPr/>
        </p:nvSpPr>
        <p:spPr bwMode="auto">
          <a:xfrm>
            <a:off x="0" y="0"/>
            <a:ext cx="184731"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BO" sz="1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9570" name="Picture 2"/>
          <p:cNvPicPr>
            <a:picLocks noChangeAspect="1" noChangeArrowheads="1"/>
          </p:cNvPicPr>
          <p:nvPr/>
        </p:nvPicPr>
        <p:blipFill>
          <a:blip r:embed="rId4"/>
          <a:srcRect l="12451" t="12500" r="24560" b="10000"/>
          <a:stretch>
            <a:fillRect/>
          </a:stretch>
        </p:blipFill>
        <p:spPr bwMode="auto">
          <a:xfrm>
            <a:off x="1214414" y="1285860"/>
            <a:ext cx="6143668" cy="442915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5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49" name="1 Título"/>
          <p:cNvSpPr txBox="1">
            <a:spLocks/>
          </p:cNvSpPr>
          <p:nvPr/>
        </p:nvSpPr>
        <p:spPr bwMode="auto">
          <a:xfrm>
            <a:off x="428596" y="32176"/>
            <a:ext cx="8229600" cy="68218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lvl="0" algn="ctr" eaLnBrk="0" hangingPunct="0">
              <a:defRPr/>
            </a:pPr>
            <a:r>
              <a:rPr lang="es-ES" kern="0" dirty="0" smtClean="0">
                <a:solidFill>
                  <a:schemeClr val="tx2"/>
                </a:solidFill>
              </a:rPr>
              <a:t>Posibles explicaciones: </a:t>
            </a:r>
            <a:r>
              <a:rPr lang="es-ES" kern="0" dirty="0" err="1" smtClean="0">
                <a:solidFill>
                  <a:schemeClr val="tx2"/>
                </a:solidFill>
              </a:rPr>
              <a:t>Teleconexiones</a:t>
            </a:r>
            <a:r>
              <a:rPr lang="es-ES" kern="0" dirty="0" smtClean="0">
                <a:solidFill>
                  <a:schemeClr val="tx2"/>
                </a:solidFill>
              </a:rPr>
              <a:t>?</a:t>
            </a:r>
            <a:endParaRPr lang="es-ES" kern="0" dirty="0">
              <a:solidFill>
                <a:schemeClr val="tx2"/>
              </a:solidFill>
            </a:endParaRPr>
          </a:p>
        </p:txBody>
      </p:sp>
      <p:sp>
        <p:nvSpPr>
          <p:cNvPr id="24578" name="Rectangle 2"/>
          <p:cNvSpPr>
            <a:spLocks noChangeArrowheads="1"/>
          </p:cNvSpPr>
          <p:nvPr/>
        </p:nvSpPr>
        <p:spPr bwMode="auto">
          <a:xfrm>
            <a:off x="0" y="0"/>
            <a:ext cx="184731"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BO"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1161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BO"/>
          </a:p>
        </p:txBody>
      </p:sp>
      <p:pic>
        <p:nvPicPr>
          <p:cNvPr id="111617" name="Imagen 1"/>
          <p:cNvPicPr>
            <a:picLocks noChangeAspect="1" noChangeArrowheads="1"/>
          </p:cNvPicPr>
          <p:nvPr/>
        </p:nvPicPr>
        <p:blipFill>
          <a:blip r:embed="rId4"/>
          <a:srcRect l="25879" t="34013" r="27657" b="26517"/>
          <a:stretch>
            <a:fillRect/>
          </a:stretch>
        </p:blipFill>
        <p:spPr bwMode="auto">
          <a:xfrm>
            <a:off x="785786" y="785794"/>
            <a:ext cx="7858148" cy="3843368"/>
          </a:xfrm>
          <a:prstGeom prst="rect">
            <a:avLst/>
          </a:prstGeom>
          <a:noFill/>
        </p:spPr>
      </p:pic>
      <p:sp>
        <p:nvSpPr>
          <p:cNvPr id="111619" name="Rectangle 3"/>
          <p:cNvSpPr>
            <a:spLocks noChangeArrowheads="1"/>
          </p:cNvSpPr>
          <p:nvPr/>
        </p:nvSpPr>
        <p:spPr bwMode="auto">
          <a:xfrm>
            <a:off x="0" y="5143512"/>
            <a:ext cx="9144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BO"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Esquema propuesto por </a:t>
            </a:r>
            <a:r>
              <a:rPr kumimoji="0" lang="es-BO"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Orlove</a:t>
            </a:r>
            <a:r>
              <a:rPr kumimoji="0" lang="es-BO"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et al. (2002) para explicar la reducida visibilidad de las </a:t>
            </a:r>
            <a:r>
              <a:rPr kumimoji="0" lang="es-BO"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Pleyades</a:t>
            </a:r>
            <a:r>
              <a:rPr kumimoji="0" lang="es-BO"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en el Este de los Andes. Obsérvese la reducida nubosidad que arriba al Altiplano</a:t>
            </a:r>
            <a:r>
              <a:rPr kumimoji="0" lang="es-BO"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49" name="1 Título"/>
          <p:cNvSpPr txBox="1">
            <a:spLocks/>
          </p:cNvSpPr>
          <p:nvPr/>
        </p:nvSpPr>
        <p:spPr bwMode="auto">
          <a:xfrm>
            <a:off x="428596" y="32176"/>
            <a:ext cx="8229600" cy="68218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lvl="0" algn="ctr" eaLnBrk="0" hangingPunct="0">
              <a:defRPr/>
            </a:pPr>
            <a:r>
              <a:rPr lang="es-ES" kern="0" dirty="0" smtClean="0">
                <a:solidFill>
                  <a:schemeClr val="tx2"/>
                </a:solidFill>
              </a:rPr>
              <a:t>Ultimo objetivo del proyecto: Evaluar la factibilidad de la inclusión de esta información (ahora válida) en las acciones de desarrollo en el altiplano</a:t>
            </a:r>
            <a:endParaRPr lang="es-ES" kern="0" dirty="0">
              <a:solidFill>
                <a:schemeClr val="tx2"/>
              </a:solidFill>
            </a:endParaRPr>
          </a:p>
        </p:txBody>
      </p:sp>
      <p:sp>
        <p:nvSpPr>
          <p:cNvPr id="24578" name="Rectangle 2"/>
          <p:cNvSpPr>
            <a:spLocks noChangeArrowheads="1"/>
          </p:cNvSpPr>
          <p:nvPr/>
        </p:nvSpPr>
        <p:spPr bwMode="auto">
          <a:xfrm>
            <a:off x="0" y="0"/>
            <a:ext cx="184731"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BO"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 Box 5"/>
          <p:cNvSpPr txBox="1">
            <a:spLocks noChangeArrowheads="1"/>
          </p:cNvSpPr>
          <p:nvPr/>
        </p:nvSpPr>
        <p:spPr bwMode="auto">
          <a:xfrm>
            <a:off x="428564" y="1428736"/>
            <a:ext cx="8715436" cy="1323439"/>
          </a:xfrm>
          <a:prstGeom prst="rect">
            <a:avLst/>
          </a:prstGeom>
          <a:noFill/>
          <a:ln w="9525">
            <a:noFill/>
            <a:miter lim="800000"/>
            <a:headEnd/>
            <a:tailEnd/>
          </a:ln>
        </p:spPr>
        <p:txBody>
          <a:bodyPr wrap="square">
            <a:spAutoFit/>
          </a:bodyPr>
          <a:lstStyle/>
          <a:p>
            <a:r>
              <a:rPr lang="es-ES" sz="2000" b="1" dirty="0" smtClean="0">
                <a:solidFill>
                  <a:srgbClr val="002060"/>
                </a:solidFill>
              </a:rPr>
              <a:t>Se decidió trabajar en la diferencia de las percepciones acerca del cambio y la variabilidad climática y la factibilidad de incluir un conocimiento que podría ser muy útil en acciones de pronóstico y planificación agrícola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49" name="1 Título"/>
          <p:cNvSpPr txBox="1">
            <a:spLocks/>
          </p:cNvSpPr>
          <p:nvPr/>
        </p:nvSpPr>
        <p:spPr bwMode="auto">
          <a:xfrm>
            <a:off x="428596" y="32176"/>
            <a:ext cx="8229600" cy="68218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lvl="0" algn="ctr" eaLnBrk="0" hangingPunct="0">
              <a:defRPr/>
            </a:pPr>
            <a:r>
              <a:rPr lang="es-ES" kern="0" dirty="0" smtClean="0">
                <a:solidFill>
                  <a:schemeClr val="tx2"/>
                </a:solidFill>
              </a:rPr>
              <a:t>I) </a:t>
            </a:r>
            <a:r>
              <a:rPr lang="es-ES" kern="0" dirty="0" smtClean="0">
                <a:solidFill>
                  <a:schemeClr val="tx2"/>
                </a:solidFill>
              </a:rPr>
              <a:t>Percepción sobre el cambio climático </a:t>
            </a:r>
            <a:r>
              <a:rPr lang="es-ES" kern="0" dirty="0" smtClean="0">
                <a:solidFill>
                  <a:schemeClr val="tx2"/>
                </a:solidFill>
              </a:rPr>
              <a:t>de los Andes Bolivianos: </a:t>
            </a:r>
            <a:endParaRPr lang="es-ES" kern="0" dirty="0" smtClean="0">
              <a:solidFill>
                <a:schemeClr val="tx2"/>
              </a:solidFill>
            </a:endParaRPr>
          </a:p>
          <a:p>
            <a:pPr lvl="0" algn="ctr" eaLnBrk="0" hangingPunct="0">
              <a:defRPr/>
            </a:pPr>
            <a:r>
              <a:rPr lang="es-ES" kern="0" dirty="0" smtClean="0">
                <a:solidFill>
                  <a:schemeClr val="tx2"/>
                </a:solidFill>
              </a:rPr>
              <a:t>a) Lo </a:t>
            </a:r>
            <a:r>
              <a:rPr lang="es-ES" kern="0" dirty="0" smtClean="0">
                <a:solidFill>
                  <a:schemeClr val="tx2"/>
                </a:solidFill>
              </a:rPr>
              <a:t>que dicen los modelos</a:t>
            </a:r>
            <a:endParaRPr lang="es-ES" kern="0" dirty="0">
              <a:solidFill>
                <a:schemeClr val="tx2"/>
              </a:solidFill>
            </a:endParaRPr>
          </a:p>
        </p:txBody>
      </p:sp>
      <p:sp>
        <p:nvSpPr>
          <p:cNvPr id="24578" name="Rectangle 2"/>
          <p:cNvSpPr>
            <a:spLocks noChangeArrowheads="1"/>
          </p:cNvSpPr>
          <p:nvPr/>
        </p:nvSpPr>
        <p:spPr bwMode="auto">
          <a:xfrm>
            <a:off x="0" y="0"/>
            <a:ext cx="184731"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BO" sz="1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49" name="Picture 1"/>
          <p:cNvPicPr>
            <a:picLocks noChangeAspect="1" noChangeArrowheads="1"/>
          </p:cNvPicPr>
          <p:nvPr/>
        </p:nvPicPr>
        <p:blipFill>
          <a:blip r:embed="rId4"/>
          <a:srcRect l="44987" t="13304" b="8969"/>
          <a:stretch>
            <a:fillRect/>
          </a:stretch>
        </p:blipFill>
        <p:spPr bwMode="auto">
          <a:xfrm>
            <a:off x="4643438" y="1357298"/>
            <a:ext cx="3990482" cy="1928826"/>
          </a:xfrm>
          <a:prstGeom prst="rect">
            <a:avLst/>
          </a:prstGeom>
          <a:noFill/>
          <a:ln w="9525">
            <a:solidFill>
              <a:schemeClr val="tx1"/>
            </a:solidFill>
            <a:miter lim="800000"/>
            <a:headEnd/>
            <a:tailEnd/>
          </a:ln>
        </p:spPr>
      </p:pic>
      <p:sp>
        <p:nvSpPr>
          <p:cNvPr id="2051" name="Rectangle 3"/>
          <p:cNvSpPr>
            <a:spLocks noChangeArrowheads="1"/>
          </p:cNvSpPr>
          <p:nvPr/>
        </p:nvSpPr>
        <p:spPr bwMode="auto">
          <a:xfrm>
            <a:off x="1071538" y="3571876"/>
            <a:ext cx="735811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 Diferencia de temperatura mensual (ºC) y b) diferencia de precipitación (mm/día) (2070-2099 menos 1970-1999) de la base de datos del </a:t>
            </a:r>
            <a:r>
              <a:rPr kumimoji="0" lang="es-ES"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multi</a:t>
            </a:r>
            <a:r>
              <a:rPr kumimoji="0" lang="es-E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-modelo con promedios anuales y medias estaciónales (verde) provista por 15 Modelos de Circulación General para el Altiplano Boliviano para el escenario A2 del IPCC.</a:t>
            </a:r>
            <a:endParaRPr kumimoji="0" lang="es-E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54" name="Picture 6"/>
          <p:cNvPicPr>
            <a:picLocks noChangeAspect="1" noChangeArrowheads="1"/>
          </p:cNvPicPr>
          <p:nvPr/>
        </p:nvPicPr>
        <p:blipFill>
          <a:blip r:embed="rId5"/>
          <a:srcRect l="5951" t="10863"/>
          <a:stretch>
            <a:fillRect/>
          </a:stretch>
        </p:blipFill>
        <p:spPr bwMode="auto">
          <a:xfrm>
            <a:off x="1000100" y="1428736"/>
            <a:ext cx="3248469" cy="1857388"/>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1" descr="atmosfera"/>
          <p:cNvPicPr>
            <a:picLocks noChangeAspect="1" noChangeArrowheads="1"/>
          </p:cNvPicPr>
          <p:nvPr/>
        </p:nvPicPr>
        <p:blipFill>
          <a:blip r:embed="rId3" cstate="print">
            <a:lum bright="55000" contrast="-30000"/>
          </a:blip>
          <a:srcRect/>
          <a:stretch>
            <a:fillRect/>
          </a:stretch>
        </p:blipFill>
        <p:spPr bwMode="auto">
          <a:xfrm>
            <a:off x="6350" y="0"/>
            <a:ext cx="9144000" cy="6858000"/>
          </a:xfrm>
          <a:prstGeom prst="rect">
            <a:avLst/>
          </a:prstGeom>
          <a:noFill/>
        </p:spPr>
      </p:pic>
      <p:pic>
        <p:nvPicPr>
          <p:cNvPr id="18" name="Picture 12"/>
          <p:cNvPicPr>
            <a:picLocks noChangeArrowheads="1"/>
          </p:cNvPicPr>
          <p:nvPr/>
        </p:nvPicPr>
        <p:blipFill>
          <a:blip r:embed="rId4" cstate="print"/>
          <a:srcRect l="4308" t="2362" r="3474" b="4796"/>
          <a:stretch>
            <a:fillRect/>
          </a:stretch>
        </p:blipFill>
        <p:spPr bwMode="auto">
          <a:xfrm>
            <a:off x="642910" y="1714488"/>
            <a:ext cx="3643338" cy="3571900"/>
          </a:xfrm>
          <a:prstGeom prst="rect">
            <a:avLst/>
          </a:prstGeom>
          <a:noFill/>
          <a:ln w="9525">
            <a:noFill/>
            <a:miter lim="800000"/>
            <a:headEnd/>
            <a:tailEnd/>
          </a:ln>
        </p:spPr>
      </p:pic>
      <p:pic>
        <p:nvPicPr>
          <p:cNvPr id="19" name="Picture 12"/>
          <p:cNvPicPr>
            <a:picLocks noChangeAspect="1" noChangeArrowheads="1"/>
          </p:cNvPicPr>
          <p:nvPr/>
        </p:nvPicPr>
        <p:blipFill>
          <a:blip r:embed="rId5" cstate="print"/>
          <a:srcRect l="3128" t="2417" r="3300" b="5902"/>
          <a:stretch>
            <a:fillRect/>
          </a:stretch>
        </p:blipFill>
        <p:spPr bwMode="auto">
          <a:xfrm>
            <a:off x="5072066" y="1571611"/>
            <a:ext cx="3348070" cy="3711331"/>
          </a:xfrm>
          <a:prstGeom prst="rect">
            <a:avLst/>
          </a:prstGeom>
          <a:noFill/>
          <a:ln w="9525">
            <a:noFill/>
            <a:miter lim="800000"/>
            <a:headEnd/>
            <a:tailEnd/>
          </a:ln>
        </p:spPr>
      </p:pic>
      <p:sp>
        <p:nvSpPr>
          <p:cNvPr id="7" name="6 Rectángulo"/>
          <p:cNvSpPr/>
          <p:nvPr/>
        </p:nvSpPr>
        <p:spPr>
          <a:xfrm>
            <a:off x="1000100" y="357166"/>
            <a:ext cx="7286676" cy="1200329"/>
          </a:xfrm>
          <a:prstGeom prst="rect">
            <a:avLst/>
          </a:prstGeom>
        </p:spPr>
        <p:txBody>
          <a:bodyPr wrap="square">
            <a:spAutoFit/>
          </a:bodyPr>
          <a:lstStyle/>
          <a:p>
            <a:pPr lvl="0" algn="ctr">
              <a:defRPr/>
            </a:pPr>
            <a:r>
              <a:rPr lang="es-ES" sz="2400" b="1" kern="0" dirty="0" smtClean="0">
                <a:solidFill>
                  <a:schemeClr val="accent1">
                    <a:lumMod val="25000"/>
                  </a:schemeClr>
                </a:solidFill>
              </a:rPr>
              <a:t>b) Lo </a:t>
            </a:r>
            <a:r>
              <a:rPr lang="es-ES" sz="2400" b="1" kern="0" dirty="0" smtClean="0">
                <a:solidFill>
                  <a:schemeClr val="accent1">
                    <a:lumMod val="25000"/>
                  </a:schemeClr>
                </a:solidFill>
              </a:rPr>
              <a:t>que muestran las tendencias de cambio sobre las que se están evaluando las acciones de adaptación</a:t>
            </a:r>
            <a:endParaRPr lang="es-ES" sz="2400" b="1" kern="0" dirty="0">
              <a:solidFill>
                <a:schemeClr val="accent1">
                  <a:lumMod val="25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1" descr="atmosfera"/>
          <p:cNvPicPr>
            <a:picLocks noChangeAspect="1" noChangeArrowheads="1"/>
          </p:cNvPicPr>
          <p:nvPr/>
        </p:nvPicPr>
        <p:blipFill>
          <a:blip r:embed="rId3" cstate="print">
            <a:lum bright="55000" contrast="-30000"/>
          </a:blip>
          <a:srcRect/>
          <a:stretch>
            <a:fillRect/>
          </a:stretch>
        </p:blipFill>
        <p:spPr bwMode="auto">
          <a:xfrm>
            <a:off x="6350" y="0"/>
            <a:ext cx="9144000" cy="6858000"/>
          </a:xfrm>
          <a:prstGeom prst="rect">
            <a:avLst/>
          </a:prstGeom>
          <a:noFill/>
        </p:spPr>
      </p:pic>
      <p:pic>
        <p:nvPicPr>
          <p:cNvPr id="20" name="Picture 9"/>
          <p:cNvPicPr>
            <a:picLocks noChangeArrowheads="1"/>
          </p:cNvPicPr>
          <p:nvPr/>
        </p:nvPicPr>
        <p:blipFill>
          <a:blip r:embed="rId4" cstate="print"/>
          <a:srcRect l="4492" t="2612" r="3104" b="5548"/>
          <a:stretch>
            <a:fillRect/>
          </a:stretch>
        </p:blipFill>
        <p:spPr bwMode="auto">
          <a:xfrm>
            <a:off x="714348" y="1785926"/>
            <a:ext cx="3143272" cy="3286148"/>
          </a:xfrm>
          <a:prstGeom prst="rect">
            <a:avLst/>
          </a:prstGeom>
          <a:noFill/>
          <a:ln w="9525">
            <a:noFill/>
            <a:miter lim="800000"/>
            <a:headEnd/>
            <a:tailEnd/>
          </a:ln>
        </p:spPr>
      </p:pic>
      <p:pic>
        <p:nvPicPr>
          <p:cNvPr id="83970" name="Picture 9" descr="Etoanual"/>
          <p:cNvPicPr>
            <a:picLocks noChangeAspect="1" noChangeArrowheads="1"/>
          </p:cNvPicPr>
          <p:nvPr/>
        </p:nvPicPr>
        <p:blipFill>
          <a:blip r:embed="rId5"/>
          <a:srcRect/>
          <a:stretch>
            <a:fillRect/>
          </a:stretch>
        </p:blipFill>
        <p:spPr bwMode="auto">
          <a:xfrm>
            <a:off x="5327119" y="1857364"/>
            <a:ext cx="3245409" cy="3357586"/>
          </a:xfrm>
          <a:prstGeom prst="rect">
            <a:avLst/>
          </a:prstGeom>
          <a:noFill/>
          <a:ln w="9525">
            <a:noFill/>
            <a:miter lim="800000"/>
            <a:headEnd/>
            <a:tailEnd/>
          </a:ln>
        </p:spPr>
      </p:pic>
      <p:pic>
        <p:nvPicPr>
          <p:cNvPr id="83971" name="Picture 11" descr="TenDef"/>
          <p:cNvPicPr>
            <a:picLocks noChangeArrowheads="1"/>
          </p:cNvPicPr>
          <p:nvPr/>
        </p:nvPicPr>
        <p:blipFill>
          <a:blip r:embed="rId6"/>
          <a:srcRect/>
          <a:stretch>
            <a:fillRect/>
          </a:stretch>
        </p:blipFill>
        <p:spPr bwMode="auto">
          <a:xfrm>
            <a:off x="3000364" y="2928934"/>
            <a:ext cx="3286148" cy="3429024"/>
          </a:xfrm>
          <a:prstGeom prst="rect">
            <a:avLst/>
          </a:prstGeom>
          <a:noFill/>
          <a:ln w="9525">
            <a:noFill/>
            <a:miter lim="800000"/>
            <a:headEnd/>
            <a:tailEnd/>
          </a:ln>
        </p:spPr>
      </p:pic>
      <p:sp>
        <p:nvSpPr>
          <p:cNvPr id="9" name="8 Rectángulo"/>
          <p:cNvSpPr/>
          <p:nvPr/>
        </p:nvSpPr>
        <p:spPr>
          <a:xfrm>
            <a:off x="1000100" y="357166"/>
            <a:ext cx="7286676" cy="1200329"/>
          </a:xfrm>
          <a:prstGeom prst="rect">
            <a:avLst/>
          </a:prstGeom>
        </p:spPr>
        <p:txBody>
          <a:bodyPr wrap="square">
            <a:spAutoFit/>
          </a:bodyPr>
          <a:lstStyle/>
          <a:p>
            <a:pPr lvl="0" algn="ctr">
              <a:defRPr/>
            </a:pPr>
            <a:r>
              <a:rPr lang="es-ES" sz="2400" b="1" kern="0" dirty="0" smtClean="0">
                <a:solidFill>
                  <a:schemeClr val="accent1">
                    <a:lumMod val="25000"/>
                  </a:schemeClr>
                </a:solidFill>
              </a:rPr>
              <a:t>Lo que muestran las tendencias de cambio sobre las que se están evaluando las acciones de adaptación</a:t>
            </a:r>
            <a:endParaRPr lang="es-ES" sz="2400" b="1" kern="0" dirty="0">
              <a:solidFill>
                <a:schemeClr val="accent1">
                  <a:lumMod val="2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9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39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5"/>
          <p:cNvSpPr txBox="1">
            <a:spLocks noChangeArrowheads="1"/>
          </p:cNvSpPr>
          <p:nvPr/>
        </p:nvSpPr>
        <p:spPr bwMode="auto">
          <a:xfrm>
            <a:off x="285720" y="285728"/>
            <a:ext cx="8001024" cy="707886"/>
          </a:xfrm>
          <a:prstGeom prst="rect">
            <a:avLst/>
          </a:prstGeom>
          <a:noFill/>
          <a:ln w="9525">
            <a:noFill/>
            <a:miter lim="800000"/>
            <a:headEnd/>
            <a:tailEnd/>
          </a:ln>
        </p:spPr>
        <p:txBody>
          <a:bodyPr wrap="square">
            <a:spAutoFit/>
          </a:bodyPr>
          <a:lstStyle/>
          <a:p>
            <a:pPr algn="ctr"/>
            <a:r>
              <a:rPr lang="es-ES" sz="2000" b="1" kern="0" dirty="0" smtClean="0">
                <a:solidFill>
                  <a:srgbClr val="7030A0"/>
                </a:solidFill>
                <a:effectLst>
                  <a:outerShdw blurRad="38100" dist="38100" dir="2700000" algn="tl">
                    <a:srgbClr val="C0C0C0"/>
                  </a:outerShdw>
                </a:effectLst>
                <a:latin typeface="Arial" charset="0"/>
                <a:ea typeface="+mj-ea"/>
                <a:cs typeface="+mj-cs"/>
                <a:sym typeface="Gill Sans" pitchFamily="1" charset="0"/>
              </a:rPr>
              <a:t>c) Lo que piensa el agricultor sobre el riesgo climático y de qué debe cuidarse más en tiempo de cambio</a:t>
            </a:r>
            <a:endParaRPr lang="es-ES" sz="2000" b="1" kern="0" dirty="0">
              <a:solidFill>
                <a:srgbClr val="7030A0"/>
              </a:solidFill>
              <a:effectLst>
                <a:outerShdw blurRad="38100" dist="38100" dir="2700000" algn="tl">
                  <a:srgbClr val="C0C0C0"/>
                </a:outerShdw>
              </a:effectLst>
              <a:latin typeface="Arial" charset="0"/>
              <a:ea typeface="+mj-ea"/>
              <a:cs typeface="+mj-cs"/>
              <a:sym typeface="Gill Sans" pitchFamily="1" charset="0"/>
            </a:endParaRPr>
          </a:p>
        </p:txBody>
      </p:sp>
      <p:pic>
        <p:nvPicPr>
          <p:cNvPr id="10" name="Picture 12"/>
          <p:cNvPicPr>
            <a:picLocks noChangeAspect="1" noChangeArrowheads="1"/>
          </p:cNvPicPr>
          <p:nvPr/>
        </p:nvPicPr>
        <p:blipFill>
          <a:blip r:embed="rId3" cstate="print"/>
          <a:srcRect r="7441" b="7500"/>
          <a:stretch>
            <a:fillRect/>
          </a:stretch>
        </p:blipFill>
        <p:spPr bwMode="auto">
          <a:xfrm>
            <a:off x="1214414" y="1428736"/>
            <a:ext cx="6711225" cy="3429024"/>
          </a:xfrm>
          <a:prstGeom prst="rect">
            <a:avLst/>
          </a:prstGeom>
          <a:noFill/>
          <a:ln w="9525">
            <a:solidFill>
              <a:schemeClr val="tx1"/>
            </a:solidFill>
            <a:miter lim="800000"/>
            <a:headEnd/>
            <a:tailEnd/>
          </a:ln>
          <a:effectLst/>
        </p:spPr>
      </p:pic>
      <p:sp>
        <p:nvSpPr>
          <p:cNvPr id="8" name="7 Rectángulo"/>
          <p:cNvSpPr/>
          <p:nvPr/>
        </p:nvSpPr>
        <p:spPr>
          <a:xfrm>
            <a:off x="1285852" y="4071942"/>
            <a:ext cx="6572296" cy="28575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 name="4 Rectángulo"/>
          <p:cNvSpPr/>
          <p:nvPr/>
        </p:nvSpPr>
        <p:spPr>
          <a:xfrm>
            <a:off x="1285852" y="3571876"/>
            <a:ext cx="6572296" cy="285752"/>
          </a:xfrm>
          <a:prstGeom prst="rect">
            <a:avLst/>
          </a:prstGeom>
          <a:noFill/>
          <a:ln w="412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 name="5 Rectángulo"/>
          <p:cNvSpPr/>
          <p:nvPr/>
        </p:nvSpPr>
        <p:spPr>
          <a:xfrm>
            <a:off x="1214414" y="3286124"/>
            <a:ext cx="6572296" cy="285752"/>
          </a:xfrm>
          <a:prstGeom prst="rect">
            <a:avLst/>
          </a:prstGeom>
          <a:noFill/>
          <a:ln w="4127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Imagen 1" descr="DSC00034"/>
          <p:cNvPicPr>
            <a:picLocks noChangeAspect="1" noChangeArrowheads="1"/>
          </p:cNvPicPr>
          <p:nvPr/>
        </p:nvPicPr>
        <p:blipFill>
          <a:blip r:embed="rId3" cstate="print"/>
          <a:srcRect/>
          <a:stretch>
            <a:fillRect/>
          </a:stretch>
        </p:blipFill>
        <p:spPr bwMode="auto">
          <a:xfrm>
            <a:off x="1142976" y="1643050"/>
            <a:ext cx="2913399" cy="3419654"/>
          </a:xfrm>
          <a:prstGeom prst="rect">
            <a:avLst/>
          </a:prstGeom>
          <a:noFill/>
          <a:ln w="9525">
            <a:noFill/>
            <a:miter lim="800000"/>
            <a:headEnd/>
            <a:tailEnd/>
          </a:ln>
        </p:spPr>
      </p:pic>
      <p:sp>
        <p:nvSpPr>
          <p:cNvPr id="7" name="Text Box 5"/>
          <p:cNvSpPr txBox="1">
            <a:spLocks noChangeArrowheads="1"/>
          </p:cNvSpPr>
          <p:nvPr/>
        </p:nvSpPr>
        <p:spPr bwMode="auto">
          <a:xfrm>
            <a:off x="785786" y="428604"/>
            <a:ext cx="8001024" cy="1015663"/>
          </a:xfrm>
          <a:prstGeom prst="rect">
            <a:avLst/>
          </a:prstGeom>
          <a:noFill/>
          <a:ln w="9525">
            <a:noFill/>
            <a:miter lim="800000"/>
            <a:headEnd/>
            <a:tailEnd/>
          </a:ln>
        </p:spPr>
        <p:txBody>
          <a:bodyPr wrap="square">
            <a:spAutoFit/>
          </a:bodyPr>
          <a:lstStyle/>
          <a:p>
            <a:pPr algn="ctr"/>
            <a:r>
              <a:rPr lang="es-ES" sz="2000" b="1" kern="0" dirty="0" smtClean="0">
                <a:solidFill>
                  <a:srgbClr val="7030A0"/>
                </a:solidFill>
                <a:effectLst>
                  <a:outerShdw blurRad="38100" dist="38100" dir="2700000" algn="tl">
                    <a:srgbClr val="C0C0C0"/>
                  </a:outerShdw>
                </a:effectLst>
                <a:latin typeface="Arial" charset="0"/>
                <a:ea typeface="+mj-ea"/>
                <a:cs typeface="+mj-cs"/>
                <a:sym typeface="Gill Sans" pitchFamily="1" charset="0"/>
              </a:rPr>
              <a:t>QUÉ </a:t>
            </a:r>
            <a:r>
              <a:rPr lang="es-ES" sz="2000" b="1" kern="0" dirty="0" smtClean="0">
                <a:solidFill>
                  <a:srgbClr val="7030A0"/>
                </a:solidFill>
                <a:effectLst>
                  <a:outerShdw blurRad="38100" dist="38100" dir="2700000" algn="tl">
                    <a:srgbClr val="C0C0C0"/>
                  </a:outerShdw>
                </a:effectLst>
                <a:latin typeface="Arial" charset="0"/>
                <a:ea typeface="+mj-ea"/>
                <a:cs typeface="+mj-cs"/>
                <a:sym typeface="Gill Sans" pitchFamily="1" charset="0"/>
              </a:rPr>
              <a:t>ACCIONES </a:t>
            </a:r>
            <a:r>
              <a:rPr lang="es-ES" sz="2000" b="1" kern="0" dirty="0" smtClean="0">
                <a:solidFill>
                  <a:srgbClr val="7030A0"/>
                </a:solidFill>
                <a:effectLst>
                  <a:outerShdw blurRad="38100" dist="38100" dir="2700000" algn="tl">
                    <a:srgbClr val="C0C0C0"/>
                  </a:outerShdw>
                </a:effectLst>
                <a:latin typeface="Arial" charset="0"/>
                <a:ea typeface="+mj-ea"/>
                <a:cs typeface="+mj-cs"/>
                <a:sym typeface="Gill Sans" pitchFamily="1" charset="0"/>
              </a:rPr>
              <a:t>QUE EL PRODUCTOR </a:t>
            </a:r>
            <a:r>
              <a:rPr lang="es-ES" sz="2000" b="1" kern="0" dirty="0" smtClean="0">
                <a:solidFill>
                  <a:srgbClr val="7030A0"/>
                </a:solidFill>
                <a:effectLst>
                  <a:outerShdw blurRad="38100" dist="38100" dir="2700000" algn="tl">
                    <a:srgbClr val="C0C0C0"/>
                  </a:outerShdw>
                </a:effectLst>
                <a:latin typeface="Arial" charset="0"/>
                <a:ea typeface="+mj-ea"/>
                <a:cs typeface="+mj-cs"/>
                <a:sym typeface="Gill Sans" pitchFamily="1" charset="0"/>
              </a:rPr>
              <a:t>YA HA TOMADO</a:t>
            </a:r>
            <a:endParaRPr lang="es-ES" sz="2000" b="1" kern="0" dirty="0" smtClean="0">
              <a:solidFill>
                <a:srgbClr val="7030A0"/>
              </a:solidFill>
              <a:effectLst>
                <a:outerShdw blurRad="38100" dist="38100" dir="2700000" algn="tl">
                  <a:srgbClr val="C0C0C0"/>
                </a:outerShdw>
              </a:effectLst>
              <a:latin typeface="Arial" charset="0"/>
              <a:ea typeface="+mj-ea"/>
              <a:cs typeface="+mj-cs"/>
              <a:sym typeface="Gill Sans" pitchFamily="1" charset="0"/>
            </a:endParaRPr>
          </a:p>
          <a:p>
            <a:pPr algn="ctr"/>
            <a:r>
              <a:rPr lang="es-ES" sz="2000" b="1" kern="0" dirty="0" smtClean="0">
                <a:solidFill>
                  <a:srgbClr val="7030A0"/>
                </a:solidFill>
                <a:effectLst>
                  <a:outerShdw blurRad="38100" dist="38100" dir="2700000" algn="tl">
                    <a:srgbClr val="C0C0C0"/>
                  </a:outerShdw>
                </a:effectLst>
                <a:latin typeface="Arial" charset="0"/>
                <a:ea typeface="+mj-ea"/>
                <a:cs typeface="+mj-cs"/>
                <a:sym typeface="Gill Sans" pitchFamily="1" charset="0"/>
              </a:rPr>
              <a:t>PARA ENFRENTAR LAS </a:t>
            </a:r>
            <a:r>
              <a:rPr lang="es-ES" sz="2000" b="1" kern="0" dirty="0" smtClean="0">
                <a:solidFill>
                  <a:srgbClr val="7030A0"/>
                </a:solidFill>
                <a:effectLst>
                  <a:outerShdw blurRad="38100" dist="38100" dir="2700000" algn="tl">
                    <a:srgbClr val="C0C0C0"/>
                  </a:outerShdw>
                </a:effectLst>
                <a:latin typeface="Arial" charset="0"/>
                <a:ea typeface="+mj-ea"/>
                <a:cs typeface="+mj-cs"/>
                <a:sym typeface="Gill Sans" pitchFamily="1" charset="0"/>
              </a:rPr>
              <a:t>NUEVAS CONDICIONES </a:t>
            </a:r>
            <a:r>
              <a:rPr lang="es-ES" sz="2000" b="1" kern="0" dirty="0" smtClean="0">
                <a:solidFill>
                  <a:srgbClr val="7030A0"/>
                </a:solidFill>
                <a:effectLst>
                  <a:outerShdw blurRad="38100" dist="38100" dir="2700000" algn="tl">
                    <a:srgbClr val="C0C0C0"/>
                  </a:outerShdw>
                </a:effectLst>
                <a:latin typeface="Arial" charset="0"/>
                <a:ea typeface="+mj-ea"/>
                <a:cs typeface="+mj-cs"/>
                <a:sym typeface="Gill Sans" pitchFamily="1" charset="0"/>
              </a:rPr>
              <a:t>CLIMÁTICAS?</a:t>
            </a:r>
          </a:p>
          <a:p>
            <a:pPr algn="ctr"/>
            <a:r>
              <a:rPr lang="es-ES" sz="2000" b="1" kern="0" dirty="0" smtClean="0">
                <a:solidFill>
                  <a:srgbClr val="7030A0"/>
                </a:solidFill>
                <a:effectLst>
                  <a:outerShdw blurRad="38100" dist="38100" dir="2700000" algn="tl">
                    <a:srgbClr val="C0C0C0"/>
                  </a:outerShdw>
                </a:effectLst>
                <a:latin typeface="Arial" charset="0"/>
                <a:ea typeface="+mj-ea"/>
                <a:cs typeface="+mj-cs"/>
                <a:sym typeface="Gill Sans" pitchFamily="1" charset="0"/>
              </a:rPr>
              <a:t>(a partir de 1983)</a:t>
            </a:r>
            <a:endParaRPr lang="es-ES" sz="2000" b="1" kern="0" dirty="0">
              <a:solidFill>
                <a:srgbClr val="7030A0"/>
              </a:solidFill>
              <a:effectLst>
                <a:outerShdw blurRad="38100" dist="38100" dir="2700000" algn="tl">
                  <a:srgbClr val="C0C0C0"/>
                </a:outerShdw>
              </a:effectLst>
              <a:latin typeface="Arial" charset="0"/>
              <a:ea typeface="+mj-ea"/>
              <a:cs typeface="+mj-cs"/>
              <a:sym typeface="Gill Sans" pitchFamily="1" charset="0"/>
            </a:endParaRPr>
          </a:p>
        </p:txBody>
      </p:sp>
      <p:pic>
        <p:nvPicPr>
          <p:cNvPr id="4" name="Picture 15" descr="Antes"/>
          <p:cNvPicPr>
            <a:picLocks noChangeAspect="1" noChangeArrowheads="1"/>
          </p:cNvPicPr>
          <p:nvPr/>
        </p:nvPicPr>
        <p:blipFill>
          <a:blip r:embed="rId4" cstate="print"/>
          <a:srcRect/>
          <a:stretch>
            <a:fillRect/>
          </a:stretch>
        </p:blipFill>
        <p:spPr bwMode="auto">
          <a:xfrm>
            <a:off x="5072066" y="1428736"/>
            <a:ext cx="2852970" cy="1957270"/>
          </a:xfrm>
          <a:prstGeom prst="rect">
            <a:avLst/>
          </a:prstGeom>
          <a:noFill/>
          <a:ln w="9525">
            <a:noFill/>
            <a:miter lim="800000"/>
            <a:headEnd/>
            <a:tailEnd/>
          </a:ln>
        </p:spPr>
      </p:pic>
      <p:pic>
        <p:nvPicPr>
          <p:cNvPr id="5" name="Picture 16" descr="Despues"/>
          <p:cNvPicPr>
            <a:picLocks noChangeAspect="1" noChangeArrowheads="1"/>
          </p:cNvPicPr>
          <p:nvPr/>
        </p:nvPicPr>
        <p:blipFill>
          <a:blip r:embed="rId5" cstate="print"/>
          <a:srcRect/>
          <a:stretch>
            <a:fillRect/>
          </a:stretch>
        </p:blipFill>
        <p:spPr bwMode="auto">
          <a:xfrm>
            <a:off x="5000628" y="3571876"/>
            <a:ext cx="2928958" cy="1641570"/>
          </a:xfrm>
          <a:prstGeom prst="rect">
            <a:avLst/>
          </a:prstGeom>
          <a:noFill/>
          <a:ln w="9525">
            <a:noFill/>
            <a:miter lim="800000"/>
            <a:headEnd/>
            <a:tailEnd/>
          </a:ln>
        </p:spPr>
      </p:pic>
      <p:sp>
        <p:nvSpPr>
          <p:cNvPr id="6" name="Rectangle 5"/>
          <p:cNvSpPr>
            <a:spLocks noChangeArrowheads="1"/>
          </p:cNvSpPr>
          <p:nvPr/>
        </p:nvSpPr>
        <p:spPr bwMode="auto">
          <a:xfrm>
            <a:off x="1142976" y="5286388"/>
            <a:ext cx="735811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s-BO" altLang="zh-CN" sz="2000" dirty="0" smtClean="0">
                <a:ea typeface="Times New Roman" pitchFamily="18" charset="0"/>
                <a:cs typeface="Arial" pitchFamily="34" charset="0"/>
              </a:rPr>
              <a:t>C</a:t>
            </a:r>
            <a:r>
              <a:rPr kumimoji="0" lang="es-BO" altLang="zh-CN" sz="2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ambiar hacia especies menos rústicas y hacia una menor</a:t>
            </a:r>
            <a:r>
              <a:rPr kumimoji="0" lang="es-BO" altLang="zh-CN" sz="2000" i="0" u="none" strike="noStrike" cap="none" normalizeH="0" dirty="0" smtClean="0">
                <a:ln>
                  <a:noFill/>
                </a:ln>
                <a:solidFill>
                  <a:schemeClr val="tx1"/>
                </a:solidFill>
                <a:effectLst/>
                <a:latin typeface="Arial" pitchFamily="34" charset="0"/>
                <a:ea typeface="Times New Roman" pitchFamily="18" charset="0"/>
                <a:cs typeface="Arial" pitchFamily="34" charset="0"/>
              </a:rPr>
              <a:t> diversidad del </a:t>
            </a:r>
            <a:r>
              <a:rPr kumimoji="0" lang="es-BO" altLang="zh-CN" sz="2000" i="0" u="none" strike="noStrike" cap="none" normalizeH="0" dirty="0" smtClean="0">
                <a:ln>
                  <a:noFill/>
                </a:ln>
                <a:solidFill>
                  <a:schemeClr val="tx1"/>
                </a:solidFill>
                <a:effectLst/>
                <a:latin typeface="Arial" pitchFamily="34" charset="0"/>
                <a:ea typeface="Times New Roman" pitchFamily="18" charset="0"/>
                <a:cs typeface="Arial" pitchFamily="34" charset="0"/>
              </a:rPr>
              <a:t>sistema, intensificando el área disponible (minifundio).</a:t>
            </a:r>
            <a:endParaRPr kumimoji="0" lang="es-BO" altLang="zh-CN" sz="2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5" name="Text Box 5"/>
          <p:cNvSpPr txBox="1">
            <a:spLocks noChangeArrowheads="1"/>
          </p:cNvSpPr>
          <p:nvPr/>
        </p:nvSpPr>
        <p:spPr bwMode="auto">
          <a:xfrm>
            <a:off x="285720" y="142852"/>
            <a:ext cx="8429684" cy="923330"/>
          </a:xfrm>
          <a:prstGeom prst="rect">
            <a:avLst/>
          </a:prstGeom>
          <a:noFill/>
          <a:ln w="9525">
            <a:noFill/>
            <a:miter lim="800000"/>
            <a:headEnd/>
            <a:tailEnd/>
          </a:ln>
        </p:spPr>
        <p:txBody>
          <a:bodyPr wrap="square">
            <a:spAutoFit/>
          </a:bodyPr>
          <a:lstStyle/>
          <a:p>
            <a:pPr algn="just"/>
            <a:r>
              <a:rPr lang="es-ES" b="1" i="1" dirty="0" smtClean="0">
                <a:solidFill>
                  <a:srgbClr val="002060"/>
                </a:solidFill>
              </a:rPr>
              <a:t>	</a:t>
            </a:r>
            <a:r>
              <a:rPr lang="es-ES" b="1" dirty="0" smtClean="0"/>
              <a:t>Ampliar el área producida y el tiempo de producción, incluso invadiendo zonas no aptas. :</a:t>
            </a:r>
            <a:r>
              <a:rPr lang="es-ES" b="1" dirty="0" smtClean="0">
                <a:solidFill>
                  <a:srgbClr val="002060"/>
                </a:solidFill>
              </a:rPr>
              <a:t>	</a:t>
            </a:r>
          </a:p>
          <a:p>
            <a:pPr algn="just"/>
            <a:r>
              <a:rPr lang="es-ES" b="1" dirty="0" smtClean="0">
                <a:solidFill>
                  <a:srgbClr val="002060"/>
                </a:solidFill>
              </a:rPr>
              <a:t>	</a:t>
            </a:r>
            <a:endParaRPr lang="es-ES" b="1" dirty="0">
              <a:solidFill>
                <a:srgbClr val="000036"/>
              </a:solidFill>
            </a:endParaRPr>
          </a:p>
        </p:txBody>
      </p:sp>
      <p:grpSp>
        <p:nvGrpSpPr>
          <p:cNvPr id="10" name="9 Grupo"/>
          <p:cNvGrpSpPr/>
          <p:nvPr/>
        </p:nvGrpSpPr>
        <p:grpSpPr>
          <a:xfrm>
            <a:off x="1571604" y="785794"/>
            <a:ext cx="6789846" cy="3410580"/>
            <a:chOff x="1714480" y="1428736"/>
            <a:chExt cx="6789846" cy="3553456"/>
          </a:xfrm>
        </p:grpSpPr>
        <p:pic>
          <p:nvPicPr>
            <p:cNvPr id="6" name="Picture 2"/>
            <p:cNvPicPr>
              <a:picLocks noChangeAspect="1" noChangeArrowheads="1"/>
            </p:cNvPicPr>
            <p:nvPr/>
          </p:nvPicPr>
          <p:blipFill>
            <a:blip r:embed="rId4"/>
            <a:srcRect/>
            <a:stretch>
              <a:fillRect/>
            </a:stretch>
          </p:blipFill>
          <p:spPr bwMode="auto">
            <a:xfrm>
              <a:off x="1714480" y="1500174"/>
              <a:ext cx="3095629" cy="3482018"/>
            </a:xfrm>
            <a:prstGeom prst="rect">
              <a:avLst/>
            </a:prstGeom>
            <a:noFill/>
            <a:ln w="9525">
              <a:noFill/>
              <a:miter lim="800000"/>
              <a:headEnd/>
              <a:tailEnd/>
            </a:ln>
            <a:effectLst/>
          </p:spPr>
        </p:pic>
        <p:pic>
          <p:nvPicPr>
            <p:cNvPr id="7" name="Picture 3"/>
            <p:cNvPicPr>
              <a:picLocks noChangeAspect="1" noChangeArrowheads="1"/>
            </p:cNvPicPr>
            <p:nvPr/>
          </p:nvPicPr>
          <p:blipFill>
            <a:blip r:embed="rId5"/>
            <a:srcRect/>
            <a:stretch>
              <a:fillRect/>
            </a:stretch>
          </p:blipFill>
          <p:spPr bwMode="auto">
            <a:xfrm>
              <a:off x="5214942" y="1428736"/>
              <a:ext cx="3289384" cy="3482018"/>
            </a:xfrm>
            <a:prstGeom prst="rect">
              <a:avLst/>
            </a:prstGeom>
            <a:noFill/>
            <a:ln w="9525">
              <a:noFill/>
              <a:miter lim="800000"/>
              <a:headEnd/>
              <a:tailEnd/>
            </a:ln>
            <a:effectLst/>
          </p:spPr>
        </p:pic>
      </p:grpSp>
      <p:pic>
        <p:nvPicPr>
          <p:cNvPr id="8" name="Picture 2"/>
          <p:cNvPicPr>
            <a:picLocks noChangeAspect="1" noChangeArrowheads="1"/>
          </p:cNvPicPr>
          <p:nvPr/>
        </p:nvPicPr>
        <p:blipFill>
          <a:blip r:embed="rId6"/>
          <a:srcRect l="8789" t="25000" r="11377" b="53750"/>
          <a:stretch>
            <a:fillRect/>
          </a:stretch>
        </p:blipFill>
        <p:spPr bwMode="auto">
          <a:xfrm>
            <a:off x="928662" y="4143380"/>
            <a:ext cx="7929618" cy="1214446"/>
          </a:xfrm>
          <a:prstGeom prst="rect">
            <a:avLst/>
          </a:prstGeom>
          <a:noFill/>
          <a:ln w="9525">
            <a:noFill/>
            <a:miter lim="800000"/>
            <a:headEnd/>
            <a:tailEnd/>
          </a:ln>
          <a:effectLst/>
        </p:spPr>
      </p:pic>
      <p:pic>
        <p:nvPicPr>
          <p:cNvPr id="9" name="Picture 2"/>
          <p:cNvPicPr>
            <a:picLocks noChangeAspect="1" noChangeArrowheads="1"/>
          </p:cNvPicPr>
          <p:nvPr/>
        </p:nvPicPr>
        <p:blipFill>
          <a:blip r:embed="rId6"/>
          <a:srcRect l="8789" t="52333" r="11377" b="26250"/>
          <a:stretch>
            <a:fillRect/>
          </a:stretch>
        </p:blipFill>
        <p:spPr bwMode="auto">
          <a:xfrm>
            <a:off x="1000100" y="5286388"/>
            <a:ext cx="7786742" cy="122397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3" name="1 Título"/>
          <p:cNvSpPr txBox="1">
            <a:spLocks/>
          </p:cNvSpPr>
          <p:nvPr/>
        </p:nvSpPr>
        <p:spPr bwMode="auto">
          <a:xfrm>
            <a:off x="714348" y="428604"/>
            <a:ext cx="8229600" cy="928694"/>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60000" lnSpcReduction="20000"/>
          </a:bodyPr>
          <a:lstStyle/>
          <a:p>
            <a:pPr lvl="0" algn="ctr" eaLnBrk="0" hangingPunct="0">
              <a:defRPr/>
            </a:pPr>
            <a:endParaRPr lang="es-ES" sz="2800" kern="0" dirty="0" smtClean="0">
              <a:solidFill>
                <a:schemeClr val="tx2"/>
              </a:solidFill>
            </a:endParaRPr>
          </a:p>
          <a:p>
            <a:pPr lvl="0" algn="ctr" eaLnBrk="0" hangingPunct="0">
              <a:defRPr/>
            </a:pPr>
            <a:r>
              <a:rPr lang="es-ES" sz="2800" kern="0" dirty="0" smtClean="0">
                <a:solidFill>
                  <a:schemeClr val="tx2"/>
                </a:solidFill>
              </a:rPr>
              <a:t>II ) </a:t>
            </a:r>
            <a:r>
              <a:rPr lang="es-ES" sz="2800" kern="0" dirty="0" smtClean="0">
                <a:solidFill>
                  <a:schemeClr val="tx2"/>
                </a:solidFill>
              </a:rPr>
              <a:t>PERCEPCIONES </a:t>
            </a:r>
            <a:r>
              <a:rPr lang="es-ES" sz="2800" kern="0" dirty="0" smtClean="0">
                <a:solidFill>
                  <a:schemeClr val="tx2"/>
                </a:solidFill>
              </a:rPr>
              <a:t>SOBRE LA IMPORTANCIA Y VALIDEZ DEL</a:t>
            </a:r>
          </a:p>
          <a:p>
            <a:pPr lvl="0" algn="ctr" eaLnBrk="0" hangingPunct="0">
              <a:defRPr/>
            </a:pPr>
            <a:r>
              <a:rPr lang="es-ES" sz="2800" kern="0" dirty="0" smtClean="0">
                <a:solidFill>
                  <a:schemeClr val="tx2"/>
                </a:solidFill>
              </a:rPr>
              <a:t>CONOCIMIENTO LOCAL  PARA EL MANEJO DEL CLIMA EN LOS ANDES BOLIVIANOS</a:t>
            </a:r>
          </a:p>
          <a:p>
            <a:pPr lvl="0" algn="ctr" eaLnBrk="0" hangingPunct="0">
              <a:defRPr/>
            </a:pPr>
            <a:endParaRPr lang="es-ES" sz="2800" kern="0" dirty="0">
              <a:solidFill>
                <a:schemeClr val="tx2"/>
              </a:solidFill>
            </a:endParaRPr>
          </a:p>
        </p:txBody>
      </p:sp>
      <p:sp>
        <p:nvSpPr>
          <p:cNvPr id="5" name="Text Box 5"/>
          <p:cNvSpPr txBox="1">
            <a:spLocks noChangeArrowheads="1"/>
          </p:cNvSpPr>
          <p:nvPr/>
        </p:nvSpPr>
        <p:spPr bwMode="auto">
          <a:xfrm>
            <a:off x="428564" y="1428736"/>
            <a:ext cx="8715436" cy="707886"/>
          </a:xfrm>
          <a:prstGeom prst="rect">
            <a:avLst/>
          </a:prstGeom>
          <a:noFill/>
          <a:ln w="9525">
            <a:noFill/>
            <a:miter lim="800000"/>
            <a:headEnd/>
            <a:tailEnd/>
          </a:ln>
        </p:spPr>
        <p:txBody>
          <a:bodyPr wrap="square">
            <a:spAutoFit/>
          </a:bodyPr>
          <a:lstStyle/>
          <a:p>
            <a:r>
              <a:rPr lang="es-ES" sz="2000" b="1" dirty="0" smtClean="0">
                <a:solidFill>
                  <a:srgbClr val="002060"/>
                </a:solidFill>
              </a:rPr>
              <a:t>a) Sobre el conocimiento de la existencia de los indicadores climáticos locales	</a:t>
            </a:r>
          </a:p>
        </p:txBody>
      </p:sp>
      <p:pic>
        <p:nvPicPr>
          <p:cNvPr id="7" name="6 Imagen"/>
          <p:cNvPicPr/>
          <p:nvPr/>
        </p:nvPicPr>
        <p:blipFill>
          <a:blip r:embed="rId4"/>
          <a:srcRect/>
          <a:stretch>
            <a:fillRect/>
          </a:stretch>
        </p:blipFill>
        <p:spPr bwMode="auto">
          <a:xfrm>
            <a:off x="857224" y="2500306"/>
            <a:ext cx="5604849" cy="2704158"/>
          </a:xfrm>
          <a:prstGeom prst="rect">
            <a:avLst/>
          </a:prstGeom>
          <a:noFill/>
        </p:spPr>
      </p:pic>
      <p:pic>
        <p:nvPicPr>
          <p:cNvPr id="9" name="8 Imagen"/>
          <p:cNvPicPr/>
          <p:nvPr/>
        </p:nvPicPr>
        <p:blipFill>
          <a:blip r:embed="rId5"/>
          <a:srcRect/>
          <a:stretch>
            <a:fillRect/>
          </a:stretch>
        </p:blipFill>
        <p:spPr bwMode="auto">
          <a:xfrm>
            <a:off x="2500298" y="3714752"/>
            <a:ext cx="6357982" cy="28575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3" name="1 Título"/>
          <p:cNvSpPr txBox="1">
            <a:spLocks/>
          </p:cNvSpPr>
          <p:nvPr/>
        </p:nvSpPr>
        <p:spPr bwMode="auto">
          <a:xfrm>
            <a:off x="714348" y="428604"/>
            <a:ext cx="8229600" cy="928694"/>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60000" lnSpcReduction="20000"/>
          </a:bodyPr>
          <a:lstStyle/>
          <a:p>
            <a:pPr lvl="0" algn="ctr" eaLnBrk="0" hangingPunct="0">
              <a:defRPr/>
            </a:pPr>
            <a:endParaRPr lang="es-ES" sz="2800" kern="0" dirty="0" smtClean="0">
              <a:solidFill>
                <a:schemeClr val="tx2"/>
              </a:solidFill>
            </a:endParaRPr>
          </a:p>
          <a:p>
            <a:pPr lvl="0" algn="ctr" eaLnBrk="0" hangingPunct="0">
              <a:defRPr/>
            </a:pPr>
            <a:r>
              <a:rPr lang="es-ES" sz="2800" kern="0" dirty="0" smtClean="0">
                <a:solidFill>
                  <a:schemeClr val="tx2"/>
                </a:solidFill>
              </a:rPr>
              <a:t>PERCEPCIONES SOBRE LA IMPORTANCIA Y VALIDEZ DEL</a:t>
            </a:r>
          </a:p>
          <a:p>
            <a:pPr lvl="0" algn="ctr" eaLnBrk="0" hangingPunct="0">
              <a:defRPr/>
            </a:pPr>
            <a:r>
              <a:rPr lang="es-ES" sz="2800" kern="0" dirty="0" smtClean="0">
                <a:solidFill>
                  <a:schemeClr val="tx2"/>
                </a:solidFill>
              </a:rPr>
              <a:t>CONOCIMIENTO LOCAL  PARA EL MANEJO DEL CLIMA EN LOS ANDES BOLIVIANOS</a:t>
            </a:r>
          </a:p>
          <a:p>
            <a:pPr lvl="0" algn="ctr" eaLnBrk="0" hangingPunct="0">
              <a:defRPr/>
            </a:pPr>
            <a:endParaRPr lang="es-ES" sz="2800" kern="0" dirty="0">
              <a:solidFill>
                <a:schemeClr val="tx2"/>
              </a:solidFill>
            </a:endParaRPr>
          </a:p>
        </p:txBody>
      </p:sp>
      <p:sp>
        <p:nvSpPr>
          <p:cNvPr id="5" name="Text Box 5"/>
          <p:cNvSpPr txBox="1">
            <a:spLocks noChangeArrowheads="1"/>
          </p:cNvSpPr>
          <p:nvPr/>
        </p:nvSpPr>
        <p:spPr bwMode="auto">
          <a:xfrm>
            <a:off x="428564" y="1428736"/>
            <a:ext cx="8715436" cy="707886"/>
          </a:xfrm>
          <a:prstGeom prst="rect">
            <a:avLst/>
          </a:prstGeom>
          <a:noFill/>
          <a:ln w="9525">
            <a:noFill/>
            <a:miter lim="800000"/>
            <a:headEnd/>
            <a:tailEnd/>
          </a:ln>
        </p:spPr>
        <p:txBody>
          <a:bodyPr wrap="square">
            <a:spAutoFit/>
          </a:bodyPr>
          <a:lstStyle/>
          <a:p>
            <a:r>
              <a:rPr lang="es-ES" sz="2000" b="1" dirty="0" smtClean="0">
                <a:solidFill>
                  <a:srgbClr val="002060"/>
                </a:solidFill>
              </a:rPr>
              <a:t>b) Sobre la validez temporal y espacial de los indicadores climáticos locales	</a:t>
            </a:r>
          </a:p>
        </p:txBody>
      </p:sp>
      <p:pic>
        <p:nvPicPr>
          <p:cNvPr id="8" name="7 Imagen"/>
          <p:cNvPicPr/>
          <p:nvPr/>
        </p:nvPicPr>
        <p:blipFill>
          <a:blip r:embed="rId4"/>
          <a:srcRect/>
          <a:stretch>
            <a:fillRect/>
          </a:stretch>
        </p:blipFill>
        <p:spPr bwMode="auto">
          <a:xfrm>
            <a:off x="785786" y="2071678"/>
            <a:ext cx="5482188" cy="2714644"/>
          </a:xfrm>
          <a:prstGeom prst="rect">
            <a:avLst/>
          </a:prstGeom>
          <a:noFill/>
        </p:spPr>
      </p:pic>
      <p:pic>
        <p:nvPicPr>
          <p:cNvPr id="84994" name="Picture 2"/>
          <p:cNvPicPr>
            <a:picLocks noChangeAspect="1" noChangeArrowheads="1"/>
          </p:cNvPicPr>
          <p:nvPr/>
        </p:nvPicPr>
        <p:blipFill>
          <a:blip r:embed="rId5"/>
          <a:srcRect/>
          <a:stretch>
            <a:fillRect/>
          </a:stretch>
        </p:blipFill>
        <p:spPr bwMode="auto">
          <a:xfrm>
            <a:off x="3857619" y="3000372"/>
            <a:ext cx="5105739" cy="304482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Bottom)">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49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p:cNvPicPr/>
          <p:nvPr/>
        </p:nvPicPr>
        <p:blipFill>
          <a:blip r:embed="rId3"/>
          <a:srcRect/>
          <a:stretch>
            <a:fillRect/>
          </a:stretch>
        </p:blipFill>
        <p:spPr bwMode="auto">
          <a:xfrm>
            <a:off x="428596" y="2071678"/>
            <a:ext cx="4767810" cy="2714644"/>
          </a:xfrm>
          <a:prstGeom prst="rect">
            <a:avLst/>
          </a:prstGeom>
          <a:noFill/>
        </p:spPr>
      </p:pic>
      <p:sp>
        <p:nvSpPr>
          <p:cNvPr id="21507" name="AutoShape 2" descr="Ver imagen en tamaño completo">
            <a:hlinkClick r:id="rId4"/>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3" name="1 Título"/>
          <p:cNvSpPr txBox="1">
            <a:spLocks/>
          </p:cNvSpPr>
          <p:nvPr/>
        </p:nvSpPr>
        <p:spPr bwMode="auto">
          <a:xfrm>
            <a:off x="714348" y="428604"/>
            <a:ext cx="8229600" cy="928694"/>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60000" lnSpcReduction="20000"/>
          </a:bodyPr>
          <a:lstStyle/>
          <a:p>
            <a:pPr lvl="0" algn="ctr" eaLnBrk="0" hangingPunct="0">
              <a:defRPr/>
            </a:pPr>
            <a:endParaRPr lang="es-ES" sz="2800" kern="0" dirty="0" smtClean="0">
              <a:solidFill>
                <a:schemeClr val="tx2"/>
              </a:solidFill>
            </a:endParaRPr>
          </a:p>
          <a:p>
            <a:pPr lvl="0" algn="ctr" eaLnBrk="0" hangingPunct="0">
              <a:defRPr/>
            </a:pPr>
            <a:r>
              <a:rPr lang="es-ES" sz="2800" kern="0" dirty="0" smtClean="0">
                <a:solidFill>
                  <a:schemeClr val="tx2"/>
                </a:solidFill>
              </a:rPr>
              <a:t>PERCEPCIONES SOBRE LA IMPORTANCIA Y VALIDEZ DEL</a:t>
            </a:r>
          </a:p>
          <a:p>
            <a:pPr lvl="0" algn="ctr" eaLnBrk="0" hangingPunct="0">
              <a:defRPr/>
            </a:pPr>
            <a:r>
              <a:rPr lang="es-ES" sz="2800" kern="0" dirty="0" smtClean="0">
                <a:solidFill>
                  <a:schemeClr val="tx2"/>
                </a:solidFill>
              </a:rPr>
              <a:t>CONOCIMIENTO LOCAL  PARA EL MANEJO DEL CLIMA EN LOS ANDES BOLIVIANOS</a:t>
            </a:r>
          </a:p>
          <a:p>
            <a:pPr lvl="0" algn="ctr" eaLnBrk="0" hangingPunct="0">
              <a:defRPr/>
            </a:pPr>
            <a:endParaRPr lang="es-ES" sz="2800" kern="0" dirty="0">
              <a:solidFill>
                <a:schemeClr val="tx2"/>
              </a:solidFill>
            </a:endParaRPr>
          </a:p>
        </p:txBody>
      </p:sp>
      <p:sp>
        <p:nvSpPr>
          <p:cNvPr id="5" name="Text Box 5"/>
          <p:cNvSpPr txBox="1">
            <a:spLocks noChangeArrowheads="1"/>
          </p:cNvSpPr>
          <p:nvPr/>
        </p:nvSpPr>
        <p:spPr bwMode="auto">
          <a:xfrm>
            <a:off x="428564" y="1428736"/>
            <a:ext cx="8715436" cy="707886"/>
          </a:xfrm>
          <a:prstGeom prst="rect">
            <a:avLst/>
          </a:prstGeom>
          <a:noFill/>
          <a:ln w="9525">
            <a:noFill/>
            <a:miter lim="800000"/>
            <a:headEnd/>
            <a:tailEnd/>
          </a:ln>
        </p:spPr>
        <p:txBody>
          <a:bodyPr wrap="square">
            <a:spAutoFit/>
          </a:bodyPr>
          <a:lstStyle/>
          <a:p>
            <a:r>
              <a:rPr lang="es-ES" sz="2000" b="1" dirty="0" smtClean="0">
                <a:solidFill>
                  <a:srgbClr val="002060"/>
                </a:solidFill>
              </a:rPr>
              <a:t>c) Sobre la vigencia del uso y observación de los indicadores y las razones para ello	</a:t>
            </a:r>
          </a:p>
        </p:txBody>
      </p:sp>
      <p:pic>
        <p:nvPicPr>
          <p:cNvPr id="9" name="8 Imagen"/>
          <p:cNvPicPr/>
          <p:nvPr/>
        </p:nvPicPr>
        <p:blipFill>
          <a:blip r:embed="rId5"/>
          <a:srcRect/>
          <a:stretch>
            <a:fillRect/>
          </a:stretch>
        </p:blipFill>
        <p:spPr bwMode="auto">
          <a:xfrm>
            <a:off x="3071802" y="2857496"/>
            <a:ext cx="4857784" cy="264320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9 Imagen"/>
          <p:cNvPicPr/>
          <p:nvPr/>
        </p:nvPicPr>
        <p:blipFill>
          <a:blip r:embed="rId3"/>
          <a:srcRect/>
          <a:stretch>
            <a:fillRect/>
          </a:stretch>
        </p:blipFill>
        <p:spPr bwMode="auto">
          <a:xfrm>
            <a:off x="642910" y="2214554"/>
            <a:ext cx="4815249" cy="2786082"/>
          </a:xfrm>
          <a:prstGeom prst="rect">
            <a:avLst/>
          </a:prstGeom>
          <a:noFill/>
        </p:spPr>
      </p:pic>
      <p:sp>
        <p:nvSpPr>
          <p:cNvPr id="21507" name="AutoShape 2" descr="Ver imagen en tamaño completo">
            <a:hlinkClick r:id="rId4"/>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3" name="1 Título"/>
          <p:cNvSpPr txBox="1">
            <a:spLocks/>
          </p:cNvSpPr>
          <p:nvPr/>
        </p:nvSpPr>
        <p:spPr bwMode="auto">
          <a:xfrm>
            <a:off x="714348" y="428604"/>
            <a:ext cx="8229600" cy="928694"/>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60000" lnSpcReduction="20000"/>
          </a:bodyPr>
          <a:lstStyle/>
          <a:p>
            <a:pPr lvl="0" algn="ctr" eaLnBrk="0" hangingPunct="0">
              <a:defRPr/>
            </a:pPr>
            <a:endParaRPr lang="es-ES" sz="2800" kern="0" dirty="0" smtClean="0">
              <a:solidFill>
                <a:schemeClr val="tx2"/>
              </a:solidFill>
            </a:endParaRPr>
          </a:p>
          <a:p>
            <a:pPr lvl="0" algn="ctr" eaLnBrk="0" hangingPunct="0">
              <a:defRPr/>
            </a:pPr>
            <a:r>
              <a:rPr lang="es-ES" sz="2800" kern="0" dirty="0" smtClean="0">
                <a:solidFill>
                  <a:schemeClr val="tx2"/>
                </a:solidFill>
              </a:rPr>
              <a:t>PERCEPCIONES SOBRE LA IMPORTANCIA Y VALIDEZ DEL</a:t>
            </a:r>
          </a:p>
          <a:p>
            <a:pPr lvl="0" algn="ctr" eaLnBrk="0" hangingPunct="0">
              <a:defRPr/>
            </a:pPr>
            <a:r>
              <a:rPr lang="es-ES" sz="2800" kern="0" dirty="0" smtClean="0">
                <a:solidFill>
                  <a:schemeClr val="tx2"/>
                </a:solidFill>
              </a:rPr>
              <a:t>CONOCIMIENTO LOCAL  PARA EL MANEJO DEL CLIMA EN LOS ANDES BOLIVIANOS</a:t>
            </a:r>
          </a:p>
          <a:p>
            <a:pPr lvl="0" algn="ctr" eaLnBrk="0" hangingPunct="0">
              <a:defRPr/>
            </a:pPr>
            <a:endParaRPr lang="es-ES" sz="2800" kern="0" dirty="0">
              <a:solidFill>
                <a:schemeClr val="tx2"/>
              </a:solidFill>
            </a:endParaRPr>
          </a:p>
        </p:txBody>
      </p:sp>
      <p:sp>
        <p:nvSpPr>
          <p:cNvPr id="5" name="Text Box 5"/>
          <p:cNvSpPr txBox="1">
            <a:spLocks noChangeArrowheads="1"/>
          </p:cNvSpPr>
          <p:nvPr/>
        </p:nvSpPr>
        <p:spPr bwMode="auto">
          <a:xfrm>
            <a:off x="428564" y="1428736"/>
            <a:ext cx="8715436" cy="707886"/>
          </a:xfrm>
          <a:prstGeom prst="rect">
            <a:avLst/>
          </a:prstGeom>
          <a:noFill/>
          <a:ln w="9525">
            <a:noFill/>
            <a:miter lim="800000"/>
            <a:headEnd/>
            <a:tailEnd/>
          </a:ln>
        </p:spPr>
        <p:txBody>
          <a:bodyPr wrap="square">
            <a:spAutoFit/>
          </a:bodyPr>
          <a:lstStyle/>
          <a:p>
            <a:r>
              <a:rPr lang="es-ES" sz="2000" b="1" dirty="0" smtClean="0">
                <a:solidFill>
                  <a:srgbClr val="002060"/>
                </a:solidFill>
              </a:rPr>
              <a:t>d) Sobre la vigencia de la manifestación de los indicadores y las razones para ello	</a:t>
            </a:r>
          </a:p>
        </p:txBody>
      </p:sp>
      <p:pic>
        <p:nvPicPr>
          <p:cNvPr id="2" name="Picture 2"/>
          <p:cNvPicPr>
            <a:picLocks noChangeAspect="1" noChangeArrowheads="1"/>
          </p:cNvPicPr>
          <p:nvPr/>
        </p:nvPicPr>
        <p:blipFill>
          <a:blip r:embed="rId5"/>
          <a:srcRect/>
          <a:stretch>
            <a:fillRect/>
          </a:stretch>
        </p:blipFill>
        <p:spPr bwMode="auto">
          <a:xfrm>
            <a:off x="2509034" y="3143248"/>
            <a:ext cx="6036472" cy="304482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3" name="1 Título"/>
          <p:cNvSpPr txBox="1">
            <a:spLocks/>
          </p:cNvSpPr>
          <p:nvPr/>
        </p:nvSpPr>
        <p:spPr bwMode="auto">
          <a:xfrm>
            <a:off x="714348" y="428604"/>
            <a:ext cx="8229600" cy="928694"/>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60000" lnSpcReduction="20000"/>
          </a:bodyPr>
          <a:lstStyle/>
          <a:p>
            <a:pPr lvl="0" algn="ctr" eaLnBrk="0" hangingPunct="0">
              <a:defRPr/>
            </a:pPr>
            <a:endParaRPr lang="es-ES" sz="2800" kern="0" dirty="0" smtClean="0">
              <a:solidFill>
                <a:schemeClr val="tx2"/>
              </a:solidFill>
            </a:endParaRPr>
          </a:p>
          <a:p>
            <a:pPr lvl="0" algn="ctr" eaLnBrk="0" hangingPunct="0">
              <a:defRPr/>
            </a:pPr>
            <a:r>
              <a:rPr lang="es-ES" sz="2800" kern="0" dirty="0" smtClean="0">
                <a:solidFill>
                  <a:schemeClr val="tx2"/>
                </a:solidFill>
              </a:rPr>
              <a:t>PERCEPCIONES SOBRE LA IMPORTANCIA Y VALIDEZ DEL</a:t>
            </a:r>
          </a:p>
          <a:p>
            <a:pPr lvl="0" algn="ctr" eaLnBrk="0" hangingPunct="0">
              <a:defRPr/>
            </a:pPr>
            <a:r>
              <a:rPr lang="es-ES" sz="2800" kern="0" dirty="0" smtClean="0">
                <a:solidFill>
                  <a:schemeClr val="tx2"/>
                </a:solidFill>
              </a:rPr>
              <a:t>CONOCIMIENTO LOCAL  PARA EL MANEJO DEL CLIMA EN LOS ANDES BOLIVIANOS</a:t>
            </a:r>
          </a:p>
          <a:p>
            <a:pPr lvl="0" algn="ctr" eaLnBrk="0" hangingPunct="0">
              <a:defRPr/>
            </a:pPr>
            <a:endParaRPr lang="es-ES" sz="2800" kern="0" dirty="0">
              <a:solidFill>
                <a:schemeClr val="tx2"/>
              </a:solidFill>
            </a:endParaRPr>
          </a:p>
        </p:txBody>
      </p:sp>
      <p:sp>
        <p:nvSpPr>
          <p:cNvPr id="5" name="Text Box 5"/>
          <p:cNvSpPr txBox="1">
            <a:spLocks noChangeArrowheads="1"/>
          </p:cNvSpPr>
          <p:nvPr/>
        </p:nvSpPr>
        <p:spPr bwMode="auto">
          <a:xfrm>
            <a:off x="428564" y="1428736"/>
            <a:ext cx="8715436" cy="400110"/>
          </a:xfrm>
          <a:prstGeom prst="rect">
            <a:avLst/>
          </a:prstGeom>
          <a:noFill/>
          <a:ln w="9525">
            <a:noFill/>
            <a:miter lim="800000"/>
            <a:headEnd/>
            <a:tailEnd/>
          </a:ln>
        </p:spPr>
        <p:txBody>
          <a:bodyPr wrap="square">
            <a:spAutoFit/>
          </a:bodyPr>
          <a:lstStyle/>
          <a:p>
            <a:r>
              <a:rPr lang="es-ES" sz="2000" b="1" dirty="0" smtClean="0">
                <a:solidFill>
                  <a:srgbClr val="002060"/>
                </a:solidFill>
              </a:rPr>
              <a:t>e) Posibilidad de influir en acciones de desarrollo</a:t>
            </a:r>
          </a:p>
        </p:txBody>
      </p:sp>
      <p:pic>
        <p:nvPicPr>
          <p:cNvPr id="87042" name="Picture 2"/>
          <p:cNvPicPr>
            <a:picLocks noChangeAspect="1" noChangeArrowheads="1"/>
          </p:cNvPicPr>
          <p:nvPr/>
        </p:nvPicPr>
        <p:blipFill>
          <a:blip r:embed="rId4"/>
          <a:srcRect/>
          <a:stretch>
            <a:fillRect/>
          </a:stretch>
        </p:blipFill>
        <p:spPr bwMode="auto">
          <a:xfrm>
            <a:off x="571471" y="1857364"/>
            <a:ext cx="6787459" cy="3429024"/>
          </a:xfrm>
          <a:prstGeom prst="rect">
            <a:avLst/>
          </a:prstGeom>
          <a:noFill/>
          <a:ln w="9525">
            <a:noFill/>
            <a:miter lim="800000"/>
            <a:headEnd/>
            <a:tailEnd/>
          </a:ln>
          <a:effectLst/>
        </p:spPr>
      </p:pic>
      <p:pic>
        <p:nvPicPr>
          <p:cNvPr id="12" name="11 Imagen"/>
          <p:cNvPicPr/>
          <p:nvPr/>
        </p:nvPicPr>
        <p:blipFill>
          <a:blip r:embed="rId5"/>
          <a:srcRect/>
          <a:stretch>
            <a:fillRect/>
          </a:stretch>
        </p:blipFill>
        <p:spPr bwMode="auto">
          <a:xfrm>
            <a:off x="2571736" y="2786058"/>
            <a:ext cx="6357982" cy="342902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0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3" name="1 Título"/>
          <p:cNvSpPr txBox="1">
            <a:spLocks/>
          </p:cNvSpPr>
          <p:nvPr/>
        </p:nvSpPr>
        <p:spPr bwMode="auto">
          <a:xfrm>
            <a:off x="714348" y="428604"/>
            <a:ext cx="8229600" cy="928694"/>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60000" lnSpcReduction="20000"/>
          </a:bodyPr>
          <a:lstStyle/>
          <a:p>
            <a:pPr lvl="0" algn="ctr" eaLnBrk="0" hangingPunct="0">
              <a:defRPr/>
            </a:pPr>
            <a:endParaRPr lang="es-ES" sz="2800" kern="0" dirty="0" smtClean="0">
              <a:solidFill>
                <a:schemeClr val="tx2"/>
              </a:solidFill>
            </a:endParaRPr>
          </a:p>
          <a:p>
            <a:pPr lvl="0" algn="ctr" eaLnBrk="0" hangingPunct="0">
              <a:defRPr/>
            </a:pPr>
            <a:r>
              <a:rPr lang="es-ES" sz="2800" kern="0" dirty="0" smtClean="0">
                <a:solidFill>
                  <a:schemeClr val="tx2"/>
                </a:solidFill>
              </a:rPr>
              <a:t>PERCEPCIONES SOBRE LA IMPORTANCIA Y VALIDEZ DEL</a:t>
            </a:r>
          </a:p>
          <a:p>
            <a:pPr lvl="0" algn="ctr" eaLnBrk="0" hangingPunct="0">
              <a:defRPr/>
            </a:pPr>
            <a:r>
              <a:rPr lang="es-ES" sz="2800" kern="0" dirty="0" smtClean="0">
                <a:solidFill>
                  <a:schemeClr val="tx2"/>
                </a:solidFill>
              </a:rPr>
              <a:t>CONOCIMIENTO LOCAL  PARA EL MANEJO DEL CLIMA EN LOS ANDES BOLIVIANOS</a:t>
            </a:r>
          </a:p>
          <a:p>
            <a:pPr lvl="0" algn="ctr" eaLnBrk="0" hangingPunct="0">
              <a:defRPr/>
            </a:pPr>
            <a:endParaRPr lang="es-ES" sz="2800" kern="0" dirty="0">
              <a:solidFill>
                <a:schemeClr val="tx2"/>
              </a:solidFill>
            </a:endParaRPr>
          </a:p>
        </p:txBody>
      </p:sp>
      <p:sp>
        <p:nvSpPr>
          <p:cNvPr id="5" name="Text Box 5"/>
          <p:cNvSpPr txBox="1">
            <a:spLocks noChangeArrowheads="1"/>
          </p:cNvSpPr>
          <p:nvPr/>
        </p:nvSpPr>
        <p:spPr bwMode="auto">
          <a:xfrm>
            <a:off x="428564" y="1428736"/>
            <a:ext cx="8715436" cy="707886"/>
          </a:xfrm>
          <a:prstGeom prst="rect">
            <a:avLst/>
          </a:prstGeom>
          <a:noFill/>
          <a:ln w="9525">
            <a:noFill/>
            <a:miter lim="800000"/>
            <a:headEnd/>
            <a:tailEnd/>
          </a:ln>
        </p:spPr>
        <p:txBody>
          <a:bodyPr wrap="square">
            <a:spAutoFit/>
          </a:bodyPr>
          <a:lstStyle/>
          <a:p>
            <a:r>
              <a:rPr lang="es-ES" sz="2000" b="1" dirty="0" smtClean="0">
                <a:solidFill>
                  <a:srgbClr val="002060"/>
                </a:solidFill>
              </a:rPr>
              <a:t>f) Uso de los pronósticos convencionales por parte de los productores </a:t>
            </a:r>
          </a:p>
        </p:txBody>
      </p:sp>
      <p:pic>
        <p:nvPicPr>
          <p:cNvPr id="88066" name="Picture 2"/>
          <p:cNvPicPr>
            <a:picLocks noChangeAspect="1" noChangeArrowheads="1"/>
          </p:cNvPicPr>
          <p:nvPr/>
        </p:nvPicPr>
        <p:blipFill>
          <a:blip r:embed="rId4"/>
          <a:srcRect/>
          <a:stretch>
            <a:fillRect/>
          </a:stretch>
        </p:blipFill>
        <p:spPr bwMode="auto">
          <a:xfrm>
            <a:off x="0" y="2357430"/>
            <a:ext cx="5037138" cy="2552700"/>
          </a:xfrm>
          <a:prstGeom prst="rect">
            <a:avLst/>
          </a:prstGeom>
          <a:noFill/>
          <a:ln w="9525">
            <a:noFill/>
            <a:miter lim="800000"/>
            <a:headEnd/>
            <a:tailEnd/>
          </a:ln>
          <a:effectLst/>
        </p:spPr>
      </p:pic>
      <p:pic>
        <p:nvPicPr>
          <p:cNvPr id="9" name="8 Imagen"/>
          <p:cNvPicPr/>
          <p:nvPr/>
        </p:nvPicPr>
        <p:blipFill>
          <a:blip r:embed="rId5"/>
          <a:srcRect/>
          <a:stretch>
            <a:fillRect/>
          </a:stretch>
        </p:blipFill>
        <p:spPr bwMode="auto">
          <a:xfrm>
            <a:off x="3000364" y="3429000"/>
            <a:ext cx="5857916" cy="314327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0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3" name="1 Título"/>
          <p:cNvSpPr txBox="1">
            <a:spLocks/>
          </p:cNvSpPr>
          <p:nvPr/>
        </p:nvSpPr>
        <p:spPr bwMode="auto">
          <a:xfrm>
            <a:off x="714348" y="428604"/>
            <a:ext cx="8229600" cy="928694"/>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60000" lnSpcReduction="20000"/>
          </a:bodyPr>
          <a:lstStyle/>
          <a:p>
            <a:pPr lvl="0" algn="ctr" eaLnBrk="0" hangingPunct="0">
              <a:defRPr/>
            </a:pPr>
            <a:endParaRPr lang="es-ES" sz="2800" kern="0" dirty="0" smtClean="0">
              <a:solidFill>
                <a:schemeClr val="tx2"/>
              </a:solidFill>
            </a:endParaRPr>
          </a:p>
          <a:p>
            <a:pPr lvl="0" algn="ctr" eaLnBrk="0" hangingPunct="0">
              <a:defRPr/>
            </a:pPr>
            <a:r>
              <a:rPr lang="es-ES" sz="2800" kern="0" dirty="0" smtClean="0">
                <a:solidFill>
                  <a:schemeClr val="tx2"/>
                </a:solidFill>
              </a:rPr>
              <a:t>PERCEPCIONES SOBRE LA IMPORTANCIA Y VALIDEZ DEL</a:t>
            </a:r>
          </a:p>
          <a:p>
            <a:pPr lvl="0" algn="ctr" eaLnBrk="0" hangingPunct="0">
              <a:defRPr/>
            </a:pPr>
            <a:r>
              <a:rPr lang="es-ES" sz="2800" kern="0" dirty="0" smtClean="0">
                <a:solidFill>
                  <a:schemeClr val="tx2"/>
                </a:solidFill>
              </a:rPr>
              <a:t>CONOCIMIENTO LOCAL  PARA EL MANEJO DEL CLIMA EN LOS ANDES BOLIVIANOS</a:t>
            </a:r>
          </a:p>
          <a:p>
            <a:pPr lvl="0" algn="ctr" eaLnBrk="0" hangingPunct="0">
              <a:defRPr/>
            </a:pPr>
            <a:endParaRPr lang="es-ES" sz="2800" kern="0" dirty="0">
              <a:solidFill>
                <a:schemeClr val="tx2"/>
              </a:solidFill>
            </a:endParaRPr>
          </a:p>
        </p:txBody>
      </p:sp>
      <p:sp>
        <p:nvSpPr>
          <p:cNvPr id="5" name="Text Box 5"/>
          <p:cNvSpPr txBox="1">
            <a:spLocks noChangeArrowheads="1"/>
          </p:cNvSpPr>
          <p:nvPr/>
        </p:nvSpPr>
        <p:spPr bwMode="auto">
          <a:xfrm>
            <a:off x="428564" y="1428736"/>
            <a:ext cx="8715436" cy="400110"/>
          </a:xfrm>
          <a:prstGeom prst="rect">
            <a:avLst/>
          </a:prstGeom>
          <a:noFill/>
          <a:ln w="9525">
            <a:noFill/>
            <a:miter lim="800000"/>
            <a:headEnd/>
            <a:tailEnd/>
          </a:ln>
        </p:spPr>
        <p:txBody>
          <a:bodyPr wrap="square">
            <a:spAutoFit/>
          </a:bodyPr>
          <a:lstStyle/>
          <a:p>
            <a:r>
              <a:rPr lang="es-ES" sz="2000" b="1" dirty="0" smtClean="0">
                <a:solidFill>
                  <a:srgbClr val="002060"/>
                </a:solidFill>
              </a:rPr>
              <a:t>f) Estrategias para integrar al productor en el uso de pronósticos? </a:t>
            </a:r>
          </a:p>
        </p:txBody>
      </p:sp>
      <p:pic>
        <p:nvPicPr>
          <p:cNvPr id="7" name="6 Imagen"/>
          <p:cNvPicPr/>
          <p:nvPr/>
        </p:nvPicPr>
        <p:blipFill>
          <a:blip r:embed="rId4"/>
          <a:srcRect/>
          <a:stretch>
            <a:fillRect/>
          </a:stretch>
        </p:blipFill>
        <p:spPr bwMode="auto">
          <a:xfrm>
            <a:off x="571472" y="2143116"/>
            <a:ext cx="5429288" cy="2714644"/>
          </a:xfrm>
          <a:prstGeom prst="rect">
            <a:avLst/>
          </a:prstGeom>
          <a:noFill/>
        </p:spPr>
      </p:pic>
      <p:pic>
        <p:nvPicPr>
          <p:cNvPr id="2" name="Picture 2"/>
          <p:cNvPicPr>
            <a:picLocks noChangeAspect="1" noChangeArrowheads="1"/>
          </p:cNvPicPr>
          <p:nvPr/>
        </p:nvPicPr>
        <p:blipFill>
          <a:blip r:embed="rId5"/>
          <a:srcRect/>
          <a:stretch>
            <a:fillRect/>
          </a:stretch>
        </p:blipFill>
        <p:spPr bwMode="auto">
          <a:xfrm>
            <a:off x="2357422" y="3214686"/>
            <a:ext cx="6149975" cy="307816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3" name="1 Título"/>
          <p:cNvSpPr txBox="1">
            <a:spLocks/>
          </p:cNvSpPr>
          <p:nvPr/>
        </p:nvSpPr>
        <p:spPr bwMode="auto">
          <a:xfrm>
            <a:off x="714348" y="500042"/>
            <a:ext cx="8229600" cy="532258"/>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lvl="0" algn="ctr" eaLnBrk="0" hangingPunct="0">
              <a:defRPr/>
            </a:pPr>
            <a:r>
              <a:rPr lang="es-ES" sz="2800" kern="0" dirty="0" smtClean="0">
                <a:solidFill>
                  <a:schemeClr val="tx2"/>
                </a:solidFill>
              </a:rPr>
              <a:t>CONCLUSIONES</a:t>
            </a:r>
            <a:endParaRPr lang="es-ES" sz="2800" kern="0" dirty="0">
              <a:solidFill>
                <a:schemeClr val="tx2"/>
              </a:solidFill>
            </a:endParaRPr>
          </a:p>
        </p:txBody>
      </p:sp>
      <p:sp>
        <p:nvSpPr>
          <p:cNvPr id="4" name="Text Box 5"/>
          <p:cNvSpPr txBox="1">
            <a:spLocks noChangeArrowheads="1"/>
          </p:cNvSpPr>
          <p:nvPr/>
        </p:nvSpPr>
        <p:spPr bwMode="auto">
          <a:xfrm>
            <a:off x="285720" y="1142984"/>
            <a:ext cx="8715436" cy="4401205"/>
          </a:xfrm>
          <a:prstGeom prst="rect">
            <a:avLst/>
          </a:prstGeom>
          <a:noFill/>
          <a:ln w="9525">
            <a:noFill/>
            <a:miter lim="800000"/>
            <a:headEnd/>
            <a:tailEnd/>
          </a:ln>
        </p:spPr>
        <p:txBody>
          <a:bodyPr wrap="square">
            <a:spAutoFit/>
          </a:bodyPr>
          <a:lstStyle/>
          <a:p>
            <a:pPr>
              <a:buFontTx/>
              <a:buChar char="•"/>
            </a:pPr>
            <a:r>
              <a:rPr lang="es-ES" sz="2000" b="1" dirty="0" smtClean="0">
                <a:solidFill>
                  <a:srgbClr val="002060"/>
                </a:solidFill>
              </a:rPr>
              <a:t> Los agricultores analizan y </a:t>
            </a:r>
            <a:r>
              <a:rPr lang="es-ES" sz="2000" b="1" dirty="0" smtClean="0">
                <a:solidFill>
                  <a:srgbClr val="002060"/>
                </a:solidFill>
              </a:rPr>
              <a:t>perciben </a:t>
            </a:r>
            <a:r>
              <a:rPr lang="es-ES" sz="2000" b="1" dirty="0" smtClean="0">
                <a:solidFill>
                  <a:srgbClr val="002060"/>
                </a:solidFill>
              </a:rPr>
              <a:t>su medio en forma integral a diferencia de la ciencia atmosférica </a:t>
            </a:r>
            <a:r>
              <a:rPr lang="es-ES" sz="2000" b="1" dirty="0" smtClean="0">
                <a:solidFill>
                  <a:srgbClr val="002060"/>
                </a:solidFill>
              </a:rPr>
              <a:t>y las acciones de adaptación que </a:t>
            </a:r>
            <a:r>
              <a:rPr lang="es-ES" sz="2000" b="1" dirty="0" smtClean="0">
                <a:solidFill>
                  <a:srgbClr val="002060"/>
                </a:solidFill>
              </a:rPr>
              <a:t>son </a:t>
            </a:r>
            <a:r>
              <a:rPr lang="es-ES" sz="2000" b="1" dirty="0" err="1" smtClean="0">
                <a:solidFill>
                  <a:srgbClr val="002060"/>
                </a:solidFill>
              </a:rPr>
              <a:t>compartimentalizadas</a:t>
            </a:r>
            <a:r>
              <a:rPr lang="es-ES" sz="2000" b="1" dirty="0" smtClean="0">
                <a:solidFill>
                  <a:srgbClr val="002060"/>
                </a:solidFill>
              </a:rPr>
              <a:t>. </a:t>
            </a:r>
            <a:r>
              <a:rPr lang="es-ES" sz="2000" b="1" dirty="0" smtClean="0">
                <a:solidFill>
                  <a:srgbClr val="002060"/>
                </a:solidFill>
              </a:rPr>
              <a:t>Esta disfunción en la </a:t>
            </a:r>
            <a:r>
              <a:rPr lang="es-ES" sz="2000" b="1" dirty="0" smtClean="0">
                <a:solidFill>
                  <a:srgbClr val="002060"/>
                </a:solidFill>
              </a:rPr>
              <a:t>comprensión </a:t>
            </a:r>
            <a:r>
              <a:rPr lang="es-ES" sz="2000" b="1" dirty="0" smtClean="0">
                <a:solidFill>
                  <a:srgbClr val="002060"/>
                </a:solidFill>
              </a:rPr>
              <a:t>de los eventos reduce la posibilidad de éxito de las acciones de reducción de vulnerabilidad.</a:t>
            </a:r>
          </a:p>
          <a:p>
            <a:pPr>
              <a:buFontTx/>
              <a:buChar char="•"/>
            </a:pPr>
            <a:r>
              <a:rPr lang="es-ES" sz="2000" b="1" dirty="0" smtClean="0">
                <a:solidFill>
                  <a:srgbClr val="002060"/>
                </a:solidFill>
              </a:rPr>
              <a:t>Los agricultores de la zona tienen la clara idea de que el clima ha cambiado </a:t>
            </a:r>
            <a:r>
              <a:rPr lang="es-ES" sz="2000" b="1" dirty="0" smtClean="0">
                <a:solidFill>
                  <a:srgbClr val="002060"/>
                </a:solidFill>
              </a:rPr>
              <a:t>y ya </a:t>
            </a:r>
            <a:r>
              <a:rPr lang="es-ES" sz="2000" b="1" dirty="0" smtClean="0">
                <a:solidFill>
                  <a:srgbClr val="002060"/>
                </a:solidFill>
              </a:rPr>
              <a:t>han aplicado nuevas estrategias de sistemas productivos a través de acciones de adaptación autónoma que a veces no son comprendidas o apoyadas por los decisores.</a:t>
            </a:r>
          </a:p>
          <a:p>
            <a:pPr algn="just">
              <a:buFont typeface="Arial" pitchFamily="34" charset="0"/>
              <a:buChar char="•"/>
            </a:pPr>
            <a:r>
              <a:rPr lang="es-ES" sz="2000" b="1" dirty="0" smtClean="0">
                <a:solidFill>
                  <a:srgbClr val="002060"/>
                </a:solidFill>
              </a:rPr>
              <a:t>Los decisores e investigadores tendemos a generalizar la vulnerabilidad desde un punto de vista de influencia global (el impacto más publicitado del CC es </a:t>
            </a:r>
            <a:r>
              <a:rPr lang="es-ES" sz="2000" b="1" i="1" dirty="0" smtClean="0">
                <a:solidFill>
                  <a:srgbClr val="002060"/>
                </a:solidFill>
              </a:rPr>
              <a:t>la sequía</a:t>
            </a:r>
            <a:r>
              <a:rPr lang="es-ES" sz="2000" b="1" dirty="0" smtClean="0">
                <a:solidFill>
                  <a:srgbClr val="002060"/>
                </a:solidFill>
              </a:rPr>
              <a:t>) pero en muchos casos el productor le teme más a la inundación y a las plagas que a la sequía, eventos para los que los decisores están menos preparados.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3" name="1 Título"/>
          <p:cNvSpPr txBox="1">
            <a:spLocks/>
          </p:cNvSpPr>
          <p:nvPr/>
        </p:nvSpPr>
        <p:spPr bwMode="auto">
          <a:xfrm>
            <a:off x="714348" y="500042"/>
            <a:ext cx="8229600" cy="532258"/>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lvl="0" algn="ctr" eaLnBrk="0" hangingPunct="0">
              <a:defRPr/>
            </a:pPr>
            <a:r>
              <a:rPr lang="es-ES" sz="2800" kern="0" dirty="0" smtClean="0">
                <a:solidFill>
                  <a:schemeClr val="tx2"/>
                </a:solidFill>
              </a:rPr>
              <a:t>CONCLUSIONES</a:t>
            </a:r>
            <a:endParaRPr lang="es-ES" sz="2800" kern="0" dirty="0">
              <a:solidFill>
                <a:schemeClr val="tx2"/>
              </a:solidFill>
            </a:endParaRPr>
          </a:p>
        </p:txBody>
      </p:sp>
      <p:sp>
        <p:nvSpPr>
          <p:cNvPr id="4" name="Text Box 5"/>
          <p:cNvSpPr txBox="1">
            <a:spLocks noChangeArrowheads="1"/>
          </p:cNvSpPr>
          <p:nvPr/>
        </p:nvSpPr>
        <p:spPr bwMode="auto">
          <a:xfrm>
            <a:off x="428564" y="2071678"/>
            <a:ext cx="8715436" cy="4401205"/>
          </a:xfrm>
          <a:prstGeom prst="rect">
            <a:avLst/>
          </a:prstGeom>
          <a:noFill/>
          <a:ln w="9525">
            <a:noFill/>
            <a:miter lim="800000"/>
            <a:headEnd/>
            <a:tailEnd/>
          </a:ln>
        </p:spPr>
        <p:txBody>
          <a:bodyPr wrap="square">
            <a:spAutoFit/>
          </a:bodyPr>
          <a:lstStyle/>
          <a:p>
            <a:pPr algn="just">
              <a:buFont typeface="Arial" pitchFamily="34" charset="0"/>
              <a:buChar char="•"/>
            </a:pPr>
            <a:r>
              <a:rPr lang="es-ES" sz="2000" b="1" dirty="0" smtClean="0">
                <a:solidFill>
                  <a:srgbClr val="002060"/>
                </a:solidFill>
              </a:rPr>
              <a:t>Las percepciones sobre la validez y potencial de uso del conocimiento local en general son positivas pero el conocimiento de sus características es muy diferente entre el investigador, el decisor y el usuario.</a:t>
            </a:r>
          </a:p>
          <a:p>
            <a:pPr algn="just">
              <a:buFont typeface="Arial" pitchFamily="34" charset="0"/>
              <a:buChar char="•"/>
            </a:pPr>
            <a:r>
              <a:rPr lang="es-ES" sz="2000" b="1" dirty="0" smtClean="0">
                <a:solidFill>
                  <a:srgbClr val="002060"/>
                </a:solidFill>
              </a:rPr>
              <a:t>Una buena proporción de los actores urbanos considera que la mayor limitación para la integración del conocimiento local es la falta de estudios y protocolos comunes, mostrando una infravaloración y dependencia de métodos convencionales estadísticos de estudio de estos resultados, aunque finalmente ninguno de los actores toma el desafío de estudiar en profundidad estos estudios.</a:t>
            </a:r>
          </a:p>
          <a:p>
            <a:pPr algn="just">
              <a:buFont typeface="Arial" pitchFamily="34" charset="0"/>
              <a:buChar char="•"/>
            </a:pPr>
            <a:r>
              <a:rPr lang="es-ES" sz="2000" b="1" dirty="0" smtClean="0">
                <a:solidFill>
                  <a:srgbClr val="002060"/>
                </a:solidFill>
              </a:rPr>
              <a:t>Aunque los investigadores y decisores pensamos que el productor no usa ni usará un pronóstico convencional, el productor desea ingresar en la tecnología y desea que su conocimiento sea validado e integrado en las acciones de adaptación.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AutoShape 2" descr="Ver imagen en tamaño completo">
            <a:hlinkClick r:id="rId3"/>
          </p:cNvPr>
          <p:cNvSpPr>
            <a:spLocks noChangeAspect="1" noChangeArrowheads="1"/>
          </p:cNvSpPr>
          <p:nvPr/>
        </p:nvSpPr>
        <p:spPr bwMode="auto">
          <a:xfrm>
            <a:off x="155575" y="-365125"/>
            <a:ext cx="1009650" cy="762000"/>
          </a:xfrm>
          <a:prstGeom prst="rect">
            <a:avLst/>
          </a:prstGeom>
          <a:noFill/>
          <a:ln w="9525">
            <a:noFill/>
            <a:miter lim="800000"/>
            <a:headEnd/>
            <a:tailEnd/>
          </a:ln>
        </p:spPr>
        <p:txBody>
          <a:bodyPr/>
          <a:lstStyle/>
          <a:p>
            <a:endParaRPr lang="es-BO"/>
          </a:p>
        </p:txBody>
      </p:sp>
      <p:sp>
        <p:nvSpPr>
          <p:cNvPr id="3" name="1 Título"/>
          <p:cNvSpPr txBox="1">
            <a:spLocks/>
          </p:cNvSpPr>
          <p:nvPr/>
        </p:nvSpPr>
        <p:spPr bwMode="auto">
          <a:xfrm>
            <a:off x="500034" y="3286124"/>
            <a:ext cx="8229600" cy="532258"/>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normAutofit fontScale="97500"/>
          </a:bodyPr>
          <a:lstStyle/>
          <a:p>
            <a:pPr lvl="0" algn="ctr" eaLnBrk="0" hangingPunct="0">
              <a:defRPr/>
            </a:pPr>
            <a:r>
              <a:rPr lang="es-ES" sz="2800" kern="0" dirty="0" smtClean="0">
                <a:solidFill>
                  <a:schemeClr val="tx2"/>
                </a:solidFill>
                <a:latin typeface="+mn-lt"/>
                <a:ea typeface="+mn-ea"/>
                <a:cs typeface="+mn-cs"/>
              </a:rPr>
              <a:t>GRACIAS</a:t>
            </a:r>
            <a:endParaRPr lang="es-ES" sz="2800" kern="0" dirty="0">
              <a:solidFill>
                <a:schemeClr val="tx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2687</TotalTime>
  <Words>1436</Words>
  <Application>Microsoft Office PowerPoint</Application>
  <PresentationFormat>Presentación en pantalla (4:3)</PresentationFormat>
  <Paragraphs>170</Paragraphs>
  <Slides>36</Slides>
  <Notes>33</Notes>
  <HiddenSlides>0</HiddenSlides>
  <MMClips>0</MMClips>
  <ScaleCrop>false</ScaleCrop>
  <HeadingPairs>
    <vt:vector size="4" baseType="variant">
      <vt:variant>
        <vt:lpstr>Tema</vt:lpstr>
      </vt:variant>
      <vt:variant>
        <vt:i4>1</vt:i4>
      </vt:variant>
      <vt:variant>
        <vt:lpstr>Títulos de diapositiva</vt:lpstr>
      </vt:variant>
      <vt:variant>
        <vt:i4>36</vt:i4>
      </vt:variant>
    </vt:vector>
  </HeadingPairs>
  <TitlesOfParts>
    <vt:vector size="37" baseType="lpstr">
      <vt:lpstr>Diseño predeterminado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Expresión  de la Puscalla o la Thola en Patacamaya</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Usuario Final</dc:creator>
  <cp:lastModifiedBy>pao</cp:lastModifiedBy>
  <cp:revision>179</cp:revision>
  <dcterms:created xsi:type="dcterms:W3CDTF">2007-03-23T21:50:35Z</dcterms:created>
  <dcterms:modified xsi:type="dcterms:W3CDTF">2015-07-13T14:26:19Z</dcterms:modified>
</cp:coreProperties>
</file>