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1" r:id="rId4"/>
    <p:sldId id="258" r:id="rId5"/>
    <p:sldId id="268" r:id="rId6"/>
    <p:sldId id="259" r:id="rId7"/>
    <p:sldId id="262" r:id="rId8"/>
    <p:sldId id="260" r:id="rId9"/>
    <p:sldId id="269" r:id="rId10"/>
    <p:sldId id="271" r:id="rId11"/>
    <p:sldId id="273" r:id="rId12"/>
    <p:sldId id="274" r:id="rId13"/>
    <p:sldId id="275" r:id="rId14"/>
    <p:sldId id="270" r:id="rId15"/>
    <p:sldId id="276" r:id="rId16"/>
    <p:sldId id="277" r:id="rId17"/>
    <p:sldId id="272" r:id="rId18"/>
    <p:sldId id="264" r:id="rId19"/>
    <p:sldId id="278" r:id="rId20"/>
    <p:sldId id="265" r:id="rId21"/>
    <p:sldId id="266" r:id="rId22"/>
    <p:sldId id="279" r:id="rId23"/>
    <p:sldId id="280" r:id="rId24"/>
    <p:sldId id="263" r:id="rId25"/>
    <p:sldId id="267" r:id="rId2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4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vian%20Polar\Documents\1.%20Programa%20Quinua\Articulo\Datos%20procesados%20para%20articulo%201.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vian%20Polar\Documents\1.%20Programa%20Quinua\Articulo\Datos%20procesados%20para%20articulo%201.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vian%20Polar\Documents\1.%20Programa%20Quinua\Articulo\Datos%20procesados%20para%20articulo%201.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vian%20Polar\Documents\1.%20Programa%20Quinua\Articulo\Datos%20procesados%20para%20articulo%201.1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Problemas reportados en la producción de quinua</a:t>
            </a:r>
            <a:endParaRPr lang="es-ES" baseline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Tabulado!$AA$10</c:f>
              <c:strCache>
                <c:ptCount val="1"/>
                <c:pt idx="0">
                  <c:v>Emergencia y panojamiento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Tabulado!$AB$5:$AF$5</c:f>
              <c:strCache>
                <c:ptCount val="5"/>
                <c:pt idx="0">
                  <c:v>Clima</c:v>
                </c:pt>
                <c:pt idx="1">
                  <c:v>Enfermedades</c:v>
                </c:pt>
                <c:pt idx="2">
                  <c:v>Insectos</c:v>
                </c:pt>
                <c:pt idx="3">
                  <c:v>Animales</c:v>
                </c:pt>
                <c:pt idx="4">
                  <c:v>Otro</c:v>
                </c:pt>
              </c:strCache>
            </c:strRef>
          </c:cat>
          <c:val>
            <c:numRef>
              <c:f>Tabulado!$AB$10:$AF$10</c:f>
              <c:numCache>
                <c:formatCode>0%</c:formatCode>
                <c:ptCount val="5"/>
                <c:pt idx="0">
                  <c:v>0.18661971830985916</c:v>
                </c:pt>
                <c:pt idx="1">
                  <c:v>0</c:v>
                </c:pt>
                <c:pt idx="2">
                  <c:v>1.2910798122065728E-2</c:v>
                </c:pt>
                <c:pt idx="3">
                  <c:v>6.1032863849765258E-2</c:v>
                </c:pt>
                <c:pt idx="4">
                  <c:v>1.1737089201877935E-3</c:v>
                </c:pt>
              </c:numCache>
            </c:numRef>
          </c:val>
        </c:ser>
        <c:ser>
          <c:idx val="1"/>
          <c:order val="1"/>
          <c:tx>
            <c:strRef>
              <c:f>Tabulado!$AA$11</c:f>
              <c:strCache>
                <c:ptCount val="1"/>
                <c:pt idx="0">
                  <c:v>Floración y maduración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Tabulado!$AB$5:$AF$5</c:f>
              <c:strCache>
                <c:ptCount val="5"/>
                <c:pt idx="0">
                  <c:v>Clima</c:v>
                </c:pt>
                <c:pt idx="1">
                  <c:v>Enfermedades</c:v>
                </c:pt>
                <c:pt idx="2">
                  <c:v>Insectos</c:v>
                </c:pt>
                <c:pt idx="3">
                  <c:v>Animales</c:v>
                </c:pt>
                <c:pt idx="4">
                  <c:v>Otro</c:v>
                </c:pt>
              </c:strCache>
            </c:strRef>
          </c:cat>
          <c:val>
            <c:numRef>
              <c:f>Tabulado!$AB$11:$AF$11</c:f>
              <c:numCache>
                <c:formatCode>0%</c:formatCode>
                <c:ptCount val="5"/>
                <c:pt idx="0">
                  <c:v>0.44131455399061031</c:v>
                </c:pt>
                <c:pt idx="1">
                  <c:v>9.3896713615023476E-3</c:v>
                </c:pt>
                <c:pt idx="2">
                  <c:v>0.21009389671361503</c:v>
                </c:pt>
                <c:pt idx="3">
                  <c:v>2.3474178403755867E-2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overlap val="100"/>
        <c:axId val="292693312"/>
        <c:axId val="292698408"/>
      </c:barChart>
      <c:catAx>
        <c:axId val="292693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92698408"/>
        <c:crosses val="autoZero"/>
        <c:auto val="1"/>
        <c:lblAlgn val="ctr"/>
        <c:lblOffset val="100"/>
        <c:noMultiLvlLbl val="0"/>
      </c:catAx>
      <c:valAx>
        <c:axId val="292698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 respecto al total de problemas</a:t>
                </a:r>
                <a:r>
                  <a:rPr lang="en-US" baseline="0"/>
                  <a:t> reportados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9269331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Problemas climáticos</a:t>
            </a:r>
            <a:r>
              <a:rPr lang="es-ES" baseline="0"/>
              <a:t> </a:t>
            </a:r>
            <a:r>
              <a:rPr lang="es-ES"/>
              <a:t>reportados en la producción de quinua </a:t>
            </a:r>
            <a:endParaRPr lang="es-ES" baseline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Tabulado!$AA$28</c:f>
              <c:strCache>
                <c:ptCount val="1"/>
                <c:pt idx="0">
                  <c:v>Emergencia y panojamiento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Tabulado!$AB$27:$AG$27</c:f>
              <c:strCache>
                <c:ptCount val="6"/>
                <c:pt idx="0">
                  <c:v>Helada</c:v>
                </c:pt>
                <c:pt idx="1">
                  <c:v>Mucha Lluvia</c:v>
                </c:pt>
                <c:pt idx="2">
                  <c:v>Sequia</c:v>
                </c:pt>
                <c:pt idx="3">
                  <c:v>Viento</c:v>
                </c:pt>
                <c:pt idx="4">
                  <c:v>Granizo</c:v>
                </c:pt>
                <c:pt idx="5">
                  <c:v>Otro</c:v>
                </c:pt>
              </c:strCache>
            </c:strRef>
          </c:cat>
          <c:val>
            <c:numRef>
              <c:f>Tabulado!$AB$28:$AG$28</c:f>
              <c:numCache>
                <c:formatCode>0%</c:formatCode>
                <c:ptCount val="6"/>
                <c:pt idx="0">
                  <c:v>3.391572456320658E-2</c:v>
                </c:pt>
                <c:pt idx="1">
                  <c:v>0</c:v>
                </c:pt>
                <c:pt idx="2">
                  <c:v>7.1942446043165464E-2</c:v>
                </c:pt>
                <c:pt idx="3">
                  <c:v>0.12744090441932168</c:v>
                </c:pt>
                <c:pt idx="4">
                  <c:v>2.0554984583761563E-3</c:v>
                </c:pt>
                <c:pt idx="5">
                  <c:v>1.0277492291880781E-3</c:v>
                </c:pt>
              </c:numCache>
            </c:numRef>
          </c:val>
        </c:ser>
        <c:ser>
          <c:idx val="1"/>
          <c:order val="1"/>
          <c:tx>
            <c:strRef>
              <c:f>Tabulado!$AA$29</c:f>
              <c:strCache>
                <c:ptCount val="1"/>
                <c:pt idx="0">
                  <c:v>Floración y maduración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Tabulado!$AB$27:$AG$27</c:f>
              <c:strCache>
                <c:ptCount val="6"/>
                <c:pt idx="0">
                  <c:v>Helada</c:v>
                </c:pt>
                <c:pt idx="1">
                  <c:v>Mucha Lluvia</c:v>
                </c:pt>
                <c:pt idx="2">
                  <c:v>Sequia</c:v>
                </c:pt>
                <c:pt idx="3">
                  <c:v>Viento</c:v>
                </c:pt>
                <c:pt idx="4">
                  <c:v>Granizo</c:v>
                </c:pt>
                <c:pt idx="5">
                  <c:v>Otro</c:v>
                </c:pt>
              </c:strCache>
            </c:strRef>
          </c:cat>
          <c:val>
            <c:numRef>
              <c:f>Tabulado!$AB$29:$AG$29</c:f>
              <c:numCache>
                <c:formatCode>0%</c:formatCode>
                <c:ptCount val="6"/>
                <c:pt idx="0">
                  <c:v>0.10174717368961973</c:v>
                </c:pt>
                <c:pt idx="1">
                  <c:v>1.0277492291880781E-3</c:v>
                </c:pt>
                <c:pt idx="2">
                  <c:v>0.38335046248715315</c:v>
                </c:pt>
                <c:pt idx="3">
                  <c:v>0.2446043165467626</c:v>
                </c:pt>
                <c:pt idx="4">
                  <c:v>3.28879753340185E-2</c:v>
                </c:pt>
                <c:pt idx="5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overlap val="100"/>
        <c:axId val="292696840"/>
        <c:axId val="292693704"/>
      </c:barChart>
      <c:catAx>
        <c:axId val="292696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92693704"/>
        <c:crosses val="autoZero"/>
        <c:auto val="1"/>
        <c:lblAlgn val="ctr"/>
        <c:lblOffset val="100"/>
        <c:noMultiLvlLbl val="0"/>
      </c:catAx>
      <c:valAx>
        <c:axId val="292693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 respecto al total de problemas climáticos</a:t>
                </a:r>
                <a:r>
                  <a:rPr lang="en-US" baseline="0"/>
                  <a:t> reportados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4.5897868929419557E-2"/>
              <c:y val="0.1184372846731378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9269684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Problemas de plagas reportados en la producción de quinua </a:t>
            </a:r>
            <a:endParaRPr lang="es-ES" baseline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Tabulado!$AF$51</c:f>
              <c:strCache>
                <c:ptCount val="1"/>
                <c:pt idx="0">
                  <c:v>Emergencia y panojamiento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Tabulado!$AG$50:$AK$50</c:f>
              <c:strCache>
                <c:ptCount val="5"/>
                <c:pt idx="0">
                  <c:v>Mariposa Nocturna</c:v>
                </c:pt>
                <c:pt idx="1">
                  <c:v>Gusano de Mariposa Nocturan</c:v>
                </c:pt>
                <c:pt idx="2">
                  <c:v>Polilla</c:v>
                </c:pt>
                <c:pt idx="3">
                  <c:v>Gusano de Polilla</c:v>
                </c:pt>
                <c:pt idx="4">
                  <c:v>Otro</c:v>
                </c:pt>
              </c:strCache>
            </c:strRef>
          </c:cat>
          <c:val>
            <c:numRef>
              <c:f>Tabulado!$AG$51:$AK$51</c:f>
              <c:numCache>
                <c:formatCode>0%</c:formatCode>
                <c:ptCount val="5"/>
                <c:pt idx="0">
                  <c:v>7.7720207253886009E-3</c:v>
                </c:pt>
                <c:pt idx="1">
                  <c:v>5.1813471502590676E-3</c:v>
                </c:pt>
                <c:pt idx="2">
                  <c:v>2.5906735751295338E-3</c:v>
                </c:pt>
                <c:pt idx="3">
                  <c:v>1.0362694300518135E-2</c:v>
                </c:pt>
                <c:pt idx="4">
                  <c:v>5.1813471502590676E-3</c:v>
                </c:pt>
              </c:numCache>
            </c:numRef>
          </c:val>
        </c:ser>
        <c:ser>
          <c:idx val="1"/>
          <c:order val="1"/>
          <c:tx>
            <c:strRef>
              <c:f>Tabulado!$AF$52</c:f>
              <c:strCache>
                <c:ptCount val="1"/>
                <c:pt idx="0">
                  <c:v>Floración y maduración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Tabulado!$AG$50:$AK$50</c:f>
              <c:strCache>
                <c:ptCount val="5"/>
                <c:pt idx="0">
                  <c:v>Mariposa Nocturna</c:v>
                </c:pt>
                <c:pt idx="1">
                  <c:v>Gusano de Mariposa Nocturan</c:v>
                </c:pt>
                <c:pt idx="2">
                  <c:v>Polilla</c:v>
                </c:pt>
                <c:pt idx="3">
                  <c:v>Gusano de Polilla</c:v>
                </c:pt>
                <c:pt idx="4">
                  <c:v>Otro</c:v>
                </c:pt>
              </c:strCache>
            </c:strRef>
          </c:cat>
          <c:val>
            <c:numRef>
              <c:f>Tabulado!$AG$52:$AK$52</c:f>
              <c:numCache>
                <c:formatCode>0%</c:formatCode>
                <c:ptCount val="5"/>
                <c:pt idx="0">
                  <c:v>6.2176165803108807E-2</c:v>
                </c:pt>
                <c:pt idx="1">
                  <c:v>0.25388601036269431</c:v>
                </c:pt>
                <c:pt idx="2">
                  <c:v>0.24352331606217617</c:v>
                </c:pt>
                <c:pt idx="3">
                  <c:v>0.39896373056994816</c:v>
                </c:pt>
                <c:pt idx="4">
                  <c:v>7.7720207253886009E-3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overlap val="100"/>
        <c:axId val="293376648"/>
        <c:axId val="293371944"/>
      </c:barChart>
      <c:catAx>
        <c:axId val="293376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93371944"/>
        <c:crosses val="autoZero"/>
        <c:auto val="1"/>
        <c:lblAlgn val="ctr"/>
        <c:lblOffset val="100"/>
        <c:noMultiLvlLbl val="0"/>
      </c:catAx>
      <c:valAx>
        <c:axId val="293371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 respecto al total de problemas</a:t>
                </a:r>
                <a:r>
                  <a:rPr lang="en-US" baseline="0"/>
                  <a:t> de plagas reportados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5.2782549268832489E-2"/>
              <c:y val="0.1143784332449973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9337664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Tratamientos</a:t>
            </a:r>
            <a:r>
              <a:rPr lang="es-ES" baseline="0"/>
              <a:t> usados para los problemas </a:t>
            </a:r>
            <a:r>
              <a:rPr lang="es-ES"/>
              <a:t>reportados en la producción de quinua</a:t>
            </a:r>
            <a:endParaRPr lang="es-ES" baseline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Tabulado!$AQ$105:$AZ$105</c:f>
              <c:strCache>
                <c:ptCount val="10"/>
                <c:pt idx="0">
                  <c:v>Vigortop</c:v>
                </c:pt>
                <c:pt idx="1">
                  <c:v>Biogal</c:v>
                </c:pt>
                <c:pt idx="2">
                  <c:v>Biosol</c:v>
                </c:pt>
                <c:pt idx="3">
                  <c:v>Trampas de luz</c:v>
                </c:pt>
                <c:pt idx="4">
                  <c:v>Acaritop</c:v>
                </c:pt>
                <c:pt idx="5">
                  <c:v>Biosulfocal</c:v>
                </c:pt>
                <c:pt idx="6">
                  <c:v>Entrust</c:v>
                </c:pt>
                <c:pt idx="7">
                  <c:v>Nurelle</c:v>
                </c:pt>
                <c:pt idx="8">
                  <c:v>Cipermetrin</c:v>
                </c:pt>
                <c:pt idx="9">
                  <c:v>Otro</c:v>
                </c:pt>
              </c:strCache>
            </c:strRef>
          </c:cat>
          <c:val>
            <c:numRef>
              <c:f>Tabulado!$AQ$106:$AZ$106</c:f>
              <c:numCache>
                <c:formatCode>0.00%</c:formatCode>
                <c:ptCount val="10"/>
                <c:pt idx="0">
                  <c:v>3.3444816053511705E-3</c:v>
                </c:pt>
                <c:pt idx="1">
                  <c:v>1.6722408026755853E-3</c:v>
                </c:pt>
                <c:pt idx="2">
                  <c:v>5.016722408026756E-3</c:v>
                </c:pt>
                <c:pt idx="3">
                  <c:v>3.3444816053511705E-3</c:v>
                </c:pt>
                <c:pt idx="4">
                  <c:v>3.5117056856187288E-2</c:v>
                </c:pt>
                <c:pt idx="5">
                  <c:v>1.1705685618729096E-2</c:v>
                </c:pt>
                <c:pt idx="6">
                  <c:v>5.016722408026756E-3</c:v>
                </c:pt>
                <c:pt idx="7">
                  <c:v>4.51505016722408E-2</c:v>
                </c:pt>
                <c:pt idx="8">
                  <c:v>8.3612040133779261E-3</c:v>
                </c:pt>
                <c:pt idx="9">
                  <c:v>9.5317725752508367E-2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overlap val="100"/>
        <c:axId val="293375472"/>
        <c:axId val="293372336"/>
      </c:barChart>
      <c:catAx>
        <c:axId val="293375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93372336"/>
        <c:crosses val="autoZero"/>
        <c:auto val="1"/>
        <c:lblAlgn val="ctr"/>
        <c:lblOffset val="100"/>
        <c:noMultiLvlLbl val="0"/>
      </c:catAx>
      <c:valAx>
        <c:axId val="293372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 respecto al total de problemas</a:t>
                </a:r>
                <a:r>
                  <a:rPr lang="en-US" baseline="0"/>
                  <a:t> reportados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1.8437220887872693E-2"/>
              <c:y val="0.1071308829920221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9337547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BD6B6F-5CD8-4BAD-A3D1-1025691212CD}" type="doc">
      <dgm:prSet loTypeId="urn:microsoft.com/office/officeart/2005/8/layout/venn1" loCatId="relationship" qsTypeId="urn:microsoft.com/office/officeart/2005/8/quickstyle/simple1" qsCatId="simple" csTypeId="urn:microsoft.com/office/officeart/2005/8/colors/colorful1" csCatId="colorful" phldr="1"/>
      <dgm:spPr/>
    </dgm:pt>
    <dgm:pt modelId="{5C1F2D6E-A72D-41A9-8EAC-A1DCDEBDE33E}">
      <dgm:prSet phldrT="[Texto]"/>
      <dgm:spPr/>
      <dgm:t>
        <a:bodyPr/>
        <a:lstStyle/>
        <a:p>
          <a:r>
            <a:rPr lang="es-ES" smtClean="0"/>
            <a:t>Estrategias de manejo de suelos con especies nativas</a:t>
          </a:r>
          <a:endParaRPr lang="es-ES" dirty="0"/>
        </a:p>
      </dgm:t>
    </dgm:pt>
    <dgm:pt modelId="{C921126F-BE12-4B0A-AA33-C15BE1030257}" type="parTrans" cxnId="{315DB9D9-6F31-43E9-8DBC-F81F4C453804}">
      <dgm:prSet/>
      <dgm:spPr/>
      <dgm:t>
        <a:bodyPr/>
        <a:lstStyle/>
        <a:p>
          <a:endParaRPr lang="es-ES"/>
        </a:p>
      </dgm:t>
    </dgm:pt>
    <dgm:pt modelId="{82D7BD23-4359-4548-BF22-710B5D8A80D0}" type="sibTrans" cxnId="{315DB9D9-6F31-43E9-8DBC-F81F4C453804}">
      <dgm:prSet/>
      <dgm:spPr/>
      <dgm:t>
        <a:bodyPr/>
        <a:lstStyle/>
        <a:p>
          <a:endParaRPr lang="es-ES"/>
        </a:p>
      </dgm:t>
    </dgm:pt>
    <dgm:pt modelId="{48EEDE61-958E-47B0-A295-60AB286B8992}">
      <dgm:prSet phldrT="[Texto]"/>
      <dgm:spPr/>
      <dgm:t>
        <a:bodyPr/>
        <a:lstStyle/>
        <a:p>
          <a:r>
            <a:rPr lang="es-ES" dirty="0" smtClean="0"/>
            <a:t>Tecnología para manejo integrado del cultivo</a:t>
          </a:r>
          <a:endParaRPr lang="es-ES" dirty="0"/>
        </a:p>
      </dgm:t>
    </dgm:pt>
    <dgm:pt modelId="{F7952C37-1EAB-41CC-BDF4-721E093968C6}" type="parTrans" cxnId="{2A7D479E-D445-4A33-AEAA-07039DD9E5BC}">
      <dgm:prSet/>
      <dgm:spPr/>
      <dgm:t>
        <a:bodyPr/>
        <a:lstStyle/>
        <a:p>
          <a:endParaRPr lang="es-ES"/>
        </a:p>
      </dgm:t>
    </dgm:pt>
    <dgm:pt modelId="{08431AD6-A022-44C1-9210-3AFAFC6FC8D3}" type="sibTrans" cxnId="{2A7D479E-D445-4A33-AEAA-07039DD9E5BC}">
      <dgm:prSet/>
      <dgm:spPr/>
      <dgm:t>
        <a:bodyPr/>
        <a:lstStyle/>
        <a:p>
          <a:endParaRPr lang="es-ES"/>
        </a:p>
      </dgm:t>
    </dgm:pt>
    <dgm:pt modelId="{A1D4535A-0A3E-4408-9A14-850E9B5B5442}">
      <dgm:prSet phldrT="[Texto]"/>
      <dgm:spPr/>
      <dgm:t>
        <a:bodyPr/>
        <a:lstStyle/>
        <a:p>
          <a:r>
            <a:rPr lang="es-ES" dirty="0" smtClean="0"/>
            <a:t>Semilla y Variedades de quinua</a:t>
          </a:r>
          <a:endParaRPr lang="es-ES" dirty="0"/>
        </a:p>
      </dgm:t>
    </dgm:pt>
    <dgm:pt modelId="{C18E676E-F500-4E91-97C9-0226629ED491}" type="parTrans" cxnId="{ABE78F71-1214-4137-ACEF-0D2CA7B6752F}">
      <dgm:prSet/>
      <dgm:spPr/>
      <dgm:t>
        <a:bodyPr/>
        <a:lstStyle/>
        <a:p>
          <a:endParaRPr lang="es-ES"/>
        </a:p>
      </dgm:t>
    </dgm:pt>
    <dgm:pt modelId="{0517EC96-3EBE-4526-9F35-7C2AA73A4800}" type="sibTrans" cxnId="{ABE78F71-1214-4137-ACEF-0D2CA7B6752F}">
      <dgm:prSet/>
      <dgm:spPr/>
      <dgm:t>
        <a:bodyPr/>
        <a:lstStyle/>
        <a:p>
          <a:endParaRPr lang="es-ES"/>
        </a:p>
      </dgm:t>
    </dgm:pt>
    <dgm:pt modelId="{0A79052A-B45C-4F2C-AB50-D0DF2BA33B71}" type="pres">
      <dgm:prSet presAssocID="{9CBD6B6F-5CD8-4BAD-A3D1-1025691212CD}" presName="compositeShape" presStyleCnt="0">
        <dgm:presLayoutVars>
          <dgm:chMax val="7"/>
          <dgm:dir/>
          <dgm:resizeHandles val="exact"/>
        </dgm:presLayoutVars>
      </dgm:prSet>
      <dgm:spPr/>
    </dgm:pt>
    <dgm:pt modelId="{A23BEE3C-48D9-4CDF-82FE-CA4FFDDA13D0}" type="pres">
      <dgm:prSet presAssocID="{5C1F2D6E-A72D-41A9-8EAC-A1DCDEBDE33E}" presName="circ1" presStyleLbl="vennNode1" presStyleIdx="0" presStyleCnt="3"/>
      <dgm:spPr/>
      <dgm:t>
        <a:bodyPr/>
        <a:lstStyle/>
        <a:p>
          <a:endParaRPr lang="es-ES"/>
        </a:p>
      </dgm:t>
    </dgm:pt>
    <dgm:pt modelId="{88C375DA-FBE0-478E-A640-FF4D8C4CC32F}" type="pres">
      <dgm:prSet presAssocID="{5C1F2D6E-A72D-41A9-8EAC-A1DCDEBDE33E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85704F3-D9E7-492A-B03B-00CD2C77DBEE}" type="pres">
      <dgm:prSet presAssocID="{48EEDE61-958E-47B0-A295-60AB286B8992}" presName="circ2" presStyleLbl="vennNode1" presStyleIdx="1" presStyleCnt="3"/>
      <dgm:spPr/>
      <dgm:t>
        <a:bodyPr/>
        <a:lstStyle/>
        <a:p>
          <a:endParaRPr lang="es-ES"/>
        </a:p>
      </dgm:t>
    </dgm:pt>
    <dgm:pt modelId="{0CD5926D-B733-49DD-A5B5-E02DE4801EA5}" type="pres">
      <dgm:prSet presAssocID="{48EEDE61-958E-47B0-A295-60AB286B8992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94A2543-C4CB-4821-B4B7-FEFEA29D2F1E}" type="pres">
      <dgm:prSet presAssocID="{A1D4535A-0A3E-4408-9A14-850E9B5B5442}" presName="circ3" presStyleLbl="vennNode1" presStyleIdx="2" presStyleCnt="3"/>
      <dgm:spPr/>
      <dgm:t>
        <a:bodyPr/>
        <a:lstStyle/>
        <a:p>
          <a:endParaRPr lang="es-ES"/>
        </a:p>
      </dgm:t>
    </dgm:pt>
    <dgm:pt modelId="{773E0C10-E68F-4230-B5AF-724A636E55D9}" type="pres">
      <dgm:prSet presAssocID="{A1D4535A-0A3E-4408-9A14-850E9B5B5442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D6DE7DC-4C49-4FB9-9F67-9542E62D2ED0}" type="presOf" srcId="{A1D4535A-0A3E-4408-9A14-850E9B5B5442}" destId="{773E0C10-E68F-4230-B5AF-724A636E55D9}" srcOrd="1" destOrd="0" presId="urn:microsoft.com/office/officeart/2005/8/layout/venn1"/>
    <dgm:cxn modelId="{6BE9F8D4-67A3-4E67-86DD-9EA9815B28E7}" type="presOf" srcId="{A1D4535A-0A3E-4408-9A14-850E9B5B5442}" destId="{794A2543-C4CB-4821-B4B7-FEFEA29D2F1E}" srcOrd="0" destOrd="0" presId="urn:microsoft.com/office/officeart/2005/8/layout/venn1"/>
    <dgm:cxn modelId="{ABE78F71-1214-4137-ACEF-0D2CA7B6752F}" srcId="{9CBD6B6F-5CD8-4BAD-A3D1-1025691212CD}" destId="{A1D4535A-0A3E-4408-9A14-850E9B5B5442}" srcOrd="2" destOrd="0" parTransId="{C18E676E-F500-4E91-97C9-0226629ED491}" sibTransId="{0517EC96-3EBE-4526-9F35-7C2AA73A4800}"/>
    <dgm:cxn modelId="{36307C7D-0BA3-4901-A077-DBCC9D2A139E}" type="presOf" srcId="{48EEDE61-958E-47B0-A295-60AB286B8992}" destId="{0CD5926D-B733-49DD-A5B5-E02DE4801EA5}" srcOrd="1" destOrd="0" presId="urn:microsoft.com/office/officeart/2005/8/layout/venn1"/>
    <dgm:cxn modelId="{315DB9D9-6F31-43E9-8DBC-F81F4C453804}" srcId="{9CBD6B6F-5CD8-4BAD-A3D1-1025691212CD}" destId="{5C1F2D6E-A72D-41A9-8EAC-A1DCDEBDE33E}" srcOrd="0" destOrd="0" parTransId="{C921126F-BE12-4B0A-AA33-C15BE1030257}" sibTransId="{82D7BD23-4359-4548-BF22-710B5D8A80D0}"/>
    <dgm:cxn modelId="{3B9C2987-DEB4-4F79-BC44-4ADFC5E501AE}" type="presOf" srcId="{5C1F2D6E-A72D-41A9-8EAC-A1DCDEBDE33E}" destId="{A23BEE3C-48D9-4CDF-82FE-CA4FFDDA13D0}" srcOrd="0" destOrd="0" presId="urn:microsoft.com/office/officeart/2005/8/layout/venn1"/>
    <dgm:cxn modelId="{286DA8F1-2930-4F78-ABB8-767CAFFEAE54}" type="presOf" srcId="{5C1F2D6E-A72D-41A9-8EAC-A1DCDEBDE33E}" destId="{88C375DA-FBE0-478E-A640-FF4D8C4CC32F}" srcOrd="1" destOrd="0" presId="urn:microsoft.com/office/officeart/2005/8/layout/venn1"/>
    <dgm:cxn modelId="{EF969408-72E8-4ED7-BAA5-02AF5089AAFE}" type="presOf" srcId="{48EEDE61-958E-47B0-A295-60AB286B8992}" destId="{285704F3-D9E7-492A-B03B-00CD2C77DBEE}" srcOrd="0" destOrd="0" presId="urn:microsoft.com/office/officeart/2005/8/layout/venn1"/>
    <dgm:cxn modelId="{9313F8AC-E713-4274-A75F-2CA25E465FCB}" type="presOf" srcId="{9CBD6B6F-5CD8-4BAD-A3D1-1025691212CD}" destId="{0A79052A-B45C-4F2C-AB50-D0DF2BA33B71}" srcOrd="0" destOrd="0" presId="urn:microsoft.com/office/officeart/2005/8/layout/venn1"/>
    <dgm:cxn modelId="{2A7D479E-D445-4A33-AEAA-07039DD9E5BC}" srcId="{9CBD6B6F-5CD8-4BAD-A3D1-1025691212CD}" destId="{48EEDE61-958E-47B0-A295-60AB286B8992}" srcOrd="1" destOrd="0" parTransId="{F7952C37-1EAB-41CC-BDF4-721E093968C6}" sibTransId="{08431AD6-A022-44C1-9210-3AFAFC6FC8D3}"/>
    <dgm:cxn modelId="{87DD5F84-C609-4854-B71F-BD439586CCEC}" type="presParOf" srcId="{0A79052A-B45C-4F2C-AB50-D0DF2BA33B71}" destId="{A23BEE3C-48D9-4CDF-82FE-CA4FFDDA13D0}" srcOrd="0" destOrd="0" presId="urn:microsoft.com/office/officeart/2005/8/layout/venn1"/>
    <dgm:cxn modelId="{916D665F-C86E-4AA2-9EA1-13DBDE1A6E64}" type="presParOf" srcId="{0A79052A-B45C-4F2C-AB50-D0DF2BA33B71}" destId="{88C375DA-FBE0-478E-A640-FF4D8C4CC32F}" srcOrd="1" destOrd="0" presId="urn:microsoft.com/office/officeart/2005/8/layout/venn1"/>
    <dgm:cxn modelId="{DEF2C3E0-23AD-4047-8901-51575200B2F4}" type="presParOf" srcId="{0A79052A-B45C-4F2C-AB50-D0DF2BA33B71}" destId="{285704F3-D9E7-492A-B03B-00CD2C77DBEE}" srcOrd="2" destOrd="0" presId="urn:microsoft.com/office/officeart/2005/8/layout/venn1"/>
    <dgm:cxn modelId="{3C8B6691-B3BE-4902-902B-1D057620E6D0}" type="presParOf" srcId="{0A79052A-B45C-4F2C-AB50-D0DF2BA33B71}" destId="{0CD5926D-B733-49DD-A5B5-E02DE4801EA5}" srcOrd="3" destOrd="0" presId="urn:microsoft.com/office/officeart/2005/8/layout/venn1"/>
    <dgm:cxn modelId="{4B94F937-5EB1-4E2D-ABF3-D7E0B1550DD4}" type="presParOf" srcId="{0A79052A-B45C-4F2C-AB50-D0DF2BA33B71}" destId="{794A2543-C4CB-4821-B4B7-FEFEA29D2F1E}" srcOrd="4" destOrd="0" presId="urn:microsoft.com/office/officeart/2005/8/layout/venn1"/>
    <dgm:cxn modelId="{9F5ADC4D-03B5-45F9-9916-173C0BD13BEF}" type="presParOf" srcId="{0A79052A-B45C-4F2C-AB50-D0DF2BA33B71}" destId="{773E0C10-E68F-4230-B5AF-724A636E55D9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174D-C993-4DCC-B627-FABE9EDC60C6}" type="datetimeFigureOut">
              <a:rPr lang="es-ES" smtClean="0"/>
              <a:t>10/07/2017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036849A7-8A98-4539-9CCE-3CE675FDD3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8173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174D-C993-4DCC-B627-FABE9EDC60C6}" type="datetimeFigureOut">
              <a:rPr lang="es-ES" smtClean="0"/>
              <a:t>10/07/2017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849A7-8A98-4539-9CCE-3CE675FDD3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7668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174D-C993-4DCC-B627-FABE9EDC60C6}" type="datetimeFigureOut">
              <a:rPr lang="es-ES" smtClean="0"/>
              <a:t>10/07/2017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36849A7-8A98-4539-9CCE-3CE675FDD3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5455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174D-C993-4DCC-B627-FABE9EDC60C6}" type="datetimeFigureOut">
              <a:rPr lang="es-ES" smtClean="0"/>
              <a:t>10/07/2017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36849A7-8A98-4539-9CCE-3CE675FDD3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7846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174D-C993-4DCC-B627-FABE9EDC60C6}" type="datetimeFigureOut">
              <a:rPr lang="es-ES" smtClean="0"/>
              <a:t>10/07/2017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36849A7-8A98-4539-9CCE-3CE675FDD3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7798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174D-C993-4DCC-B627-FABE9EDC60C6}" type="datetimeFigureOut">
              <a:rPr lang="es-ES" smtClean="0"/>
              <a:t>10/07/2017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849A7-8A98-4539-9CCE-3CE675FDD3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9438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174D-C993-4DCC-B627-FABE9EDC60C6}" type="datetimeFigureOut">
              <a:rPr lang="es-ES" smtClean="0"/>
              <a:t>10/07/2017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849A7-8A98-4539-9CCE-3CE675FDD3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2360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174D-C993-4DCC-B627-FABE9EDC60C6}" type="datetimeFigureOut">
              <a:rPr lang="es-ES" smtClean="0"/>
              <a:t>10/07/2017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849A7-8A98-4539-9CCE-3CE675FDD3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7665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174D-C993-4DCC-B627-FABE9EDC60C6}" type="datetimeFigureOut">
              <a:rPr lang="es-ES" smtClean="0"/>
              <a:t>10/07/2017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36849A7-8A98-4539-9CCE-3CE675FDD3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2894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174D-C993-4DCC-B627-FABE9EDC60C6}" type="datetimeFigureOut">
              <a:rPr lang="es-ES" smtClean="0"/>
              <a:t>10/07/2017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36849A7-8A98-4539-9CCE-3CE675FDD3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1248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174D-C993-4DCC-B627-FABE9EDC60C6}" type="datetimeFigureOut">
              <a:rPr lang="es-ES" smtClean="0"/>
              <a:t>10/07/2017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36849A7-8A98-4539-9CCE-3CE675FDD329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295254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174D-C993-4DCC-B627-FABE9EDC60C6}" type="datetimeFigureOut">
              <a:rPr lang="es-ES" smtClean="0"/>
              <a:t>10/07/2017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36849A7-8A98-4539-9CCE-3CE675FDD3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33452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174D-C993-4DCC-B627-FABE9EDC60C6}" type="datetimeFigureOut">
              <a:rPr lang="es-ES" smtClean="0"/>
              <a:t>10/07/2017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36849A7-8A98-4539-9CCE-3CE675FDD329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365440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174D-C993-4DCC-B627-FABE9EDC60C6}" type="datetimeFigureOut">
              <a:rPr lang="es-ES" smtClean="0"/>
              <a:t>10/07/2017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36849A7-8A98-4539-9CCE-3CE675FDD3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86568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174D-C993-4DCC-B627-FABE9EDC60C6}" type="datetimeFigureOut">
              <a:rPr lang="es-ES" smtClean="0"/>
              <a:t>10/07/2017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849A7-8A98-4539-9CCE-3CE675FDD3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63325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174D-C993-4DCC-B627-FABE9EDC60C6}" type="datetimeFigureOut">
              <a:rPr lang="es-ES" smtClean="0"/>
              <a:t>10/07/2017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849A7-8A98-4539-9CCE-3CE675FDD3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349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A3174D-C993-4DCC-B627-FABE9EDC60C6}" type="datetimeFigureOut">
              <a:rPr lang="es-ES" smtClean="0"/>
              <a:t>10/07/2017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36849A7-8A98-4539-9CCE-3CE675FDD3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3421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s-EC" sz="2800" dirty="0"/>
              <a:t>Red de monitoreo en quinua: </a:t>
            </a:r>
            <a:r>
              <a:rPr lang="es-EC" sz="2800" dirty="0" smtClean="0"/>
              <a:t/>
            </a:r>
            <a:br>
              <a:rPr lang="es-EC" sz="2800" dirty="0" smtClean="0"/>
            </a:br>
            <a:r>
              <a:rPr lang="es-EC" sz="2800" dirty="0" smtClean="0"/>
              <a:t>hacia </a:t>
            </a:r>
            <a:r>
              <a:rPr lang="es-EC" sz="2800" dirty="0"/>
              <a:t>la construcción de una Red de Agricultores </a:t>
            </a:r>
            <a:r>
              <a:rPr lang="es-EC" sz="2800" dirty="0" smtClean="0"/>
              <a:t>Investigadores (RAI)</a:t>
            </a:r>
            <a:endParaRPr lang="es-ES" sz="28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Fundación PROINPA</a:t>
            </a:r>
          </a:p>
          <a:p>
            <a:endParaRPr lang="es-ES" dirty="0"/>
          </a:p>
          <a:p>
            <a:r>
              <a:rPr lang="es-ES" dirty="0" smtClean="0"/>
              <a:t>Julio de 2017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07774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Contenido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¿Qué?</a:t>
            </a:r>
          </a:p>
          <a:p>
            <a:pPr lvl="1"/>
            <a:r>
              <a:rPr lang="es-ES" dirty="0" smtClean="0"/>
              <a:t>El proyecto Quinua III</a:t>
            </a:r>
          </a:p>
          <a:p>
            <a:pPr lvl="1"/>
            <a:r>
              <a:rPr lang="es-ES" dirty="0" smtClean="0"/>
              <a:t>Establecimiento de prioridades de investigación</a:t>
            </a:r>
          </a:p>
          <a:p>
            <a:pPr lvl="1"/>
            <a:r>
              <a:rPr lang="es-ES" dirty="0" smtClean="0"/>
              <a:t>Formación de la Red de Monitoreo</a:t>
            </a:r>
          </a:p>
          <a:p>
            <a:r>
              <a:rPr lang="es-ES" dirty="0" smtClean="0"/>
              <a:t>¿y eso qué?</a:t>
            </a:r>
          </a:p>
          <a:p>
            <a:pPr lvl="1"/>
            <a:r>
              <a:rPr lang="es-ES" dirty="0" smtClean="0"/>
              <a:t>Resultados de la Red de Monitoreo</a:t>
            </a:r>
          </a:p>
          <a:p>
            <a:pPr lvl="1"/>
            <a:r>
              <a:rPr lang="es-ES" dirty="0" smtClean="0"/>
              <a:t>Nacimiento de una Red de Agricultores Investigadores</a:t>
            </a:r>
          </a:p>
          <a:p>
            <a:pPr lvl="2"/>
            <a:r>
              <a:rPr lang="es-ES" dirty="0" smtClean="0"/>
              <a:t>Herramientas</a:t>
            </a:r>
          </a:p>
          <a:p>
            <a:pPr lvl="2"/>
            <a:r>
              <a:rPr lang="es-ES" dirty="0" smtClean="0"/>
              <a:t>Resultados</a:t>
            </a:r>
          </a:p>
          <a:p>
            <a:r>
              <a:rPr lang="es-ES" dirty="0"/>
              <a:t>¿</a:t>
            </a:r>
            <a:r>
              <a:rPr lang="es-ES" dirty="0" smtClean="0"/>
              <a:t>y ahora qué?</a:t>
            </a:r>
          </a:p>
        </p:txBody>
      </p:sp>
    </p:spTree>
    <p:extLst>
      <p:ext uri="{BB962C8B-B14F-4D97-AF65-F5344CB8AC3E}">
        <p14:creationId xmlns:p14="http://schemas.microsoft.com/office/powerpoint/2010/main" val="2831659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¿Qué?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8641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</a:t>
            </a:r>
            <a:r>
              <a:rPr lang="es-ES" dirty="0"/>
              <a:t>proyecto Quinua III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942415" y="1384004"/>
            <a:ext cx="6591985" cy="3777622"/>
          </a:xfrm>
        </p:spPr>
        <p:txBody>
          <a:bodyPr/>
          <a:lstStyle/>
          <a:p>
            <a:pPr marL="0" indent="0">
              <a:buNone/>
            </a:pPr>
            <a:r>
              <a:rPr lang="es-ES" dirty="0" smtClean="0"/>
              <a:t>Es una iniciativa que busca generar y difundir tecnología para la intensificación agroecológica y producción orgánica de quinua en el Altiplano Boliviano.</a:t>
            </a:r>
            <a:endParaRPr lang="es-ES" dirty="0"/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4192499492"/>
              </p:ext>
            </p:extLst>
          </p:nvPr>
        </p:nvGraphicFramePr>
        <p:xfrm>
          <a:off x="2055628" y="2892054"/>
          <a:ext cx="6046381" cy="3274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Flecha curvada hacia la derecha 5"/>
          <p:cNvSpPr/>
          <p:nvPr/>
        </p:nvSpPr>
        <p:spPr>
          <a:xfrm>
            <a:off x="2821272" y="2690037"/>
            <a:ext cx="1357323" cy="401910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7" name="Flecha curvada hacia la derecha 6"/>
          <p:cNvSpPr/>
          <p:nvPr/>
        </p:nvSpPr>
        <p:spPr>
          <a:xfrm flipH="1" flipV="1">
            <a:off x="6085465" y="2690037"/>
            <a:ext cx="1336057" cy="391583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1148316" y="4295553"/>
            <a:ext cx="1641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Levantamiento de demandas</a:t>
            </a:r>
          </a:p>
          <a:p>
            <a:r>
              <a:rPr lang="es-ES" sz="1200" b="1" dirty="0" smtClean="0"/>
              <a:t>Red de Monitoreo</a:t>
            </a:r>
            <a:endParaRPr lang="es-ES" sz="1200" b="1" dirty="0"/>
          </a:p>
        </p:txBody>
      </p:sp>
      <p:sp>
        <p:nvSpPr>
          <p:cNvPr id="9" name="CuadroTexto 8"/>
          <p:cNvSpPr txBox="1"/>
          <p:nvPr/>
        </p:nvSpPr>
        <p:spPr>
          <a:xfrm>
            <a:off x="7474701" y="4295553"/>
            <a:ext cx="1662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Innovación</a:t>
            </a:r>
          </a:p>
          <a:p>
            <a:r>
              <a:rPr lang="es-ES" sz="1200" b="1" dirty="0" smtClean="0"/>
              <a:t>Red de Agricultores Investigadores (RAI)</a:t>
            </a:r>
            <a:endParaRPr lang="es-ES" sz="1200" b="1" dirty="0"/>
          </a:p>
        </p:txBody>
      </p:sp>
    </p:spTree>
    <p:extLst>
      <p:ext uri="{BB962C8B-B14F-4D97-AF65-F5344CB8AC3E}">
        <p14:creationId xmlns:p14="http://schemas.microsoft.com/office/powerpoint/2010/main" val="1298958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Establecimiento de prioridades de investigación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4622042"/>
          </a:xfrm>
        </p:spPr>
        <p:txBody>
          <a:bodyPr>
            <a:normAutofit fontScale="85000" lnSpcReduction="20000"/>
          </a:bodyPr>
          <a:lstStyle/>
          <a:p>
            <a:r>
              <a:rPr lang="es-ES" dirty="0"/>
              <a:t>Uno de los </a:t>
            </a:r>
            <a:r>
              <a:rPr lang="es-ES" dirty="0" smtClean="0"/>
              <a:t>elementos más </a:t>
            </a:r>
            <a:r>
              <a:rPr lang="es-ES" dirty="0"/>
              <a:t>importante para mejorar la eficiencia y costo-efectividad de los gastos en </a:t>
            </a:r>
            <a:r>
              <a:rPr lang="es-ES" dirty="0" smtClean="0"/>
              <a:t>investigación es el adecuado establecimiento de prioridades (</a:t>
            </a:r>
            <a:r>
              <a:rPr lang="es-ES" dirty="0" err="1" smtClean="0"/>
              <a:t>Benyon</a:t>
            </a:r>
            <a:r>
              <a:rPr lang="es-ES" dirty="0" smtClean="0"/>
              <a:t> et al., 1998). </a:t>
            </a:r>
          </a:p>
          <a:p>
            <a:r>
              <a:rPr lang="es-ES" dirty="0" smtClean="0"/>
              <a:t>Los métodos </a:t>
            </a:r>
            <a:r>
              <a:rPr lang="es-ES" dirty="0"/>
              <a:t>basados en oferta tecnológica no han logrado responder a las necesidades y retos productivos que enfrentan los agricultores pobres en zonas marginales </a:t>
            </a:r>
            <a:r>
              <a:rPr lang="es-ES" dirty="0" smtClean="0"/>
              <a:t>(Polar y Flores, 2008).  </a:t>
            </a:r>
            <a:r>
              <a:rPr lang="es-ES" dirty="0"/>
              <a:t>En este contexto es importante incorporar métodos basados en demanda que permitan analizar de forma sistemática y estructurada las percepciones de los agricultores sobre los retos que enfrentan en los procesos productivos</a:t>
            </a:r>
            <a:r>
              <a:rPr lang="es-ES" dirty="0" smtClean="0"/>
              <a:t>.</a:t>
            </a:r>
          </a:p>
          <a:p>
            <a:r>
              <a:rPr lang="es-ES" dirty="0" smtClean="0"/>
              <a:t>Si bien existe un abanico de métodos y herramientas participativas para identificar y profundizar demandas tecnológicas en un contexto local; la producción de quinua orgánica en Bolivia cubre una extensa región geográfica y es la fuente de sustento productivo para más de 20000 familias de agricultores.  </a:t>
            </a:r>
          </a:p>
          <a:p>
            <a:r>
              <a:rPr lang="es-ES" dirty="0" smtClean="0"/>
              <a:t>El presente trabajo busca contribuir a los procesos de establecimiento de prioridades de investigación para la producción de quinua orgánica, a través de una estrategia basada en demanda, estructurada en función a múltiples criterios cualitativos y cuantitativos.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39004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>
            <a:normAutofit/>
          </a:bodyPr>
          <a:lstStyle/>
          <a:p>
            <a:r>
              <a:rPr lang="es-ES" dirty="0" smtClean="0"/>
              <a:t>Formación </a:t>
            </a:r>
            <a:r>
              <a:rPr lang="es-ES" dirty="0"/>
              <a:t>de la red de monitoreo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945201" y="1904999"/>
            <a:ext cx="2757176" cy="421246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ES" dirty="0" smtClean="0"/>
              <a:t>Mediante un procedimiento de selección aleatoria se incorporaron a la red de monitoreo a 323 agricultores productores de quinua de15 municipios de los departamentos de Oruro, Potosí y La Paz.</a:t>
            </a:r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r>
              <a:rPr lang="es-ES" dirty="0" smtClean="0"/>
              <a:t>Hasta Junio 2016 se tuvo un promedio de 245 agricultores reportando y hasta Junio 2017 se tuvo un promedio de 220 agricultores reportando.</a:t>
            </a:r>
            <a:endParaRPr lang="es-ES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795310"/>
              </p:ext>
            </p:extLst>
          </p:nvPr>
        </p:nvGraphicFramePr>
        <p:xfrm>
          <a:off x="4965700" y="1905000"/>
          <a:ext cx="3568700" cy="3891915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523409"/>
                <a:gridCol w="1433824"/>
                <a:gridCol w="850144"/>
                <a:gridCol w="761323"/>
              </a:tblGrid>
              <a:tr h="3810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</a:rPr>
                        <a:t>Depto.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</a:rPr>
                        <a:t>Municipio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</a:rPr>
                        <a:t>Número de Agricultores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</a:rPr>
                        <a:t>Sub Totales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90500">
                <a:tc rowSpan="10">
                  <a:txBody>
                    <a:bodyPr/>
                    <a:lstStyle/>
                    <a:p>
                      <a:pPr algn="l" fontAlgn="t"/>
                      <a:r>
                        <a:rPr lang="es-ES" sz="1100" u="none" strike="noStrike">
                          <a:effectLst/>
                        </a:rPr>
                        <a:t>Oruro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Belen de Andamarca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u="none" strike="noStrike">
                          <a:effectLst/>
                        </a:rPr>
                        <a:t>12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u="none" strike="noStrike">
                          <a:effectLst/>
                        </a:rPr>
                        <a:t>193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Caracollo 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u="none" strike="noStrike">
                          <a:effectLst/>
                        </a:rPr>
                        <a:t>22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 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Challapata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u="none" strike="noStrike">
                          <a:effectLst/>
                        </a:rPr>
                        <a:t>19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 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El Choro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u="none" strike="noStrike">
                          <a:effectLst/>
                        </a:rPr>
                        <a:t>22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 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Huari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u="none" strike="noStrike">
                          <a:effectLst/>
                        </a:rPr>
                        <a:t>10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 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Quillacas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u="none" strike="noStrike">
                          <a:effectLst/>
                        </a:rPr>
                        <a:t>33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 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 dirty="0">
                          <a:effectLst/>
                        </a:rPr>
                        <a:t>Salinas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u="none" strike="noStrike">
                          <a:effectLst/>
                        </a:rPr>
                        <a:t>21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 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Santiago de Andamarca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u="none" strike="noStrike">
                          <a:effectLst/>
                        </a:rPr>
                        <a:t>10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 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Soracachi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u="none" strike="noStrike">
                          <a:effectLst/>
                        </a:rPr>
                        <a:t>20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 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Toledo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u="none" strike="noStrike">
                          <a:effectLst/>
                        </a:rPr>
                        <a:t>24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 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 rowSpan="4">
                  <a:txBody>
                    <a:bodyPr/>
                    <a:lstStyle/>
                    <a:p>
                      <a:pPr algn="l" fontAlgn="t"/>
                      <a:r>
                        <a:rPr lang="es-ES" sz="1100" u="none" strike="noStrike">
                          <a:effectLst/>
                        </a:rPr>
                        <a:t>Potosí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Llica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u="none" strike="noStrike">
                          <a:effectLst/>
                        </a:rPr>
                        <a:t>24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u="none" strike="noStrike">
                          <a:effectLst/>
                        </a:rPr>
                        <a:t>106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San Pedro de Quemes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u="none" strike="noStrike">
                          <a:effectLst/>
                        </a:rPr>
                        <a:t>21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 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Tahua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u="none" strike="noStrike">
                          <a:effectLst/>
                        </a:rPr>
                        <a:t>20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 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Uyuni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u="none" strike="noStrike">
                          <a:effectLst/>
                        </a:rPr>
                        <a:t>41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 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es-ES" sz="1100" u="none" strike="noStrike">
                          <a:effectLst/>
                        </a:rPr>
                        <a:t>La Paz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Viacha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u="none" strike="noStrike">
                          <a:effectLst/>
                        </a:rPr>
                        <a:t>24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u="none" strike="noStrike">
                          <a:effectLst/>
                        </a:rPr>
                        <a:t>24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 dirty="0">
                          <a:effectLst/>
                        </a:rPr>
                        <a:t>Total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u="none" strike="noStrike" dirty="0">
                          <a:effectLst/>
                        </a:rPr>
                        <a:t>323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3076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¿y eso qué?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180362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Resultados de Monitoreo</a:t>
            </a:r>
            <a:br>
              <a:rPr lang="es-ES" dirty="0" smtClean="0"/>
            </a:br>
            <a:r>
              <a:rPr lang="es-ES" dirty="0" smtClean="0"/>
              <a:t>	</a:t>
            </a:r>
            <a:r>
              <a:rPr lang="es-ES" sz="2800" dirty="0" smtClean="0"/>
              <a:t>Problemas en General</a:t>
            </a:r>
            <a:endParaRPr lang="es-ES" dirty="0"/>
          </a:p>
        </p:txBody>
      </p:sp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1632780"/>
              </p:ext>
            </p:extLst>
          </p:nvPr>
        </p:nvGraphicFramePr>
        <p:xfrm>
          <a:off x="1509981" y="1887431"/>
          <a:ext cx="7265529" cy="43632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2857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Resultados de Monitoreo</a:t>
            </a:r>
            <a:br>
              <a:rPr lang="es-ES" dirty="0" smtClean="0"/>
            </a:br>
            <a:r>
              <a:rPr lang="es-ES" dirty="0" smtClean="0"/>
              <a:t>	</a:t>
            </a:r>
            <a:r>
              <a:rPr lang="es-ES" sz="2800" dirty="0" smtClean="0"/>
              <a:t>Problemas de clima</a:t>
            </a:r>
            <a:endParaRPr lang="es-ES" dirty="0"/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3811"/>
              </p:ext>
            </p:extLst>
          </p:nvPr>
        </p:nvGraphicFramePr>
        <p:xfrm>
          <a:off x="1525797" y="1878940"/>
          <a:ext cx="7236066" cy="4494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2874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223935" y="-20679"/>
            <a:ext cx="8681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Sequia en Emergencia</a:t>
            </a:r>
          </a:p>
          <a:p>
            <a:r>
              <a:rPr lang="es-ES" b="1" dirty="0" smtClean="0"/>
              <a:t>2015 – 2016				2016 - 2017</a:t>
            </a:r>
            <a:endParaRPr lang="es-ES" b="1" dirty="0"/>
          </a:p>
        </p:txBody>
      </p:sp>
      <p:pic>
        <p:nvPicPr>
          <p:cNvPr id="9" name="Imagen 8"/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21" t="13731" r="42839"/>
          <a:stretch/>
        </p:blipFill>
        <p:spPr>
          <a:xfrm>
            <a:off x="205274" y="644312"/>
            <a:ext cx="4012162" cy="677909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Imagen 9"/>
          <p:cNvPicPr preferRelativeResize="0"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95" t="9823" r="28618"/>
          <a:stretch/>
        </p:blipFill>
        <p:spPr>
          <a:xfrm>
            <a:off x="4211216" y="644312"/>
            <a:ext cx="4484915" cy="672598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5166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Imagen 5"/>
          <p:cNvPicPr preferRelativeResize="0"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01" t="15551" r="41968" b="4182"/>
          <a:stretch/>
        </p:blipFill>
        <p:spPr>
          <a:xfrm>
            <a:off x="223935" y="604900"/>
            <a:ext cx="4372946" cy="673670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Imagen 6"/>
          <p:cNvPicPr preferRelativeResize="0"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9733" r="31418"/>
          <a:stretch/>
        </p:blipFill>
        <p:spPr>
          <a:xfrm>
            <a:off x="4708847" y="605449"/>
            <a:ext cx="4308186" cy="669828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CuadroTexto 7"/>
          <p:cNvSpPr txBox="1"/>
          <p:nvPr/>
        </p:nvSpPr>
        <p:spPr>
          <a:xfrm>
            <a:off x="223935" y="-20679"/>
            <a:ext cx="8681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Sequia en Floración</a:t>
            </a:r>
          </a:p>
          <a:p>
            <a:r>
              <a:rPr lang="es-ES" b="1" dirty="0" smtClean="0"/>
              <a:t>2015 – 2016				2016 - 2017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2092224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223935" y="-20679"/>
            <a:ext cx="8681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Vientos en Emergencia</a:t>
            </a:r>
          </a:p>
          <a:p>
            <a:r>
              <a:rPr lang="es-ES" b="1" dirty="0" smtClean="0"/>
              <a:t>2015 – 2016				2016 - 2017</a:t>
            </a:r>
            <a:endParaRPr lang="es-ES" b="1" dirty="0"/>
          </a:p>
        </p:txBody>
      </p:sp>
      <p:pic>
        <p:nvPicPr>
          <p:cNvPr id="9" name="Imagen 8"/>
          <p:cNvPicPr preferRelativeResize="0">
            <a:picLocks/>
          </p:cNvPicPr>
          <p:nvPr/>
        </p:nvPicPr>
        <p:blipFill rotWithShape="1">
          <a:blip r:embed="rId2"/>
          <a:srcRect l="32475" t="17352" r="45804" b="12198"/>
          <a:stretch/>
        </p:blipFill>
        <p:spPr>
          <a:xfrm>
            <a:off x="119975" y="609348"/>
            <a:ext cx="4476906" cy="68353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Imagen 9"/>
          <p:cNvPicPr preferRelativeResize="0"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7" t="16967" r="29191"/>
          <a:stretch/>
        </p:blipFill>
        <p:spPr>
          <a:xfrm>
            <a:off x="4607535" y="624110"/>
            <a:ext cx="5428966" cy="682055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28985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223935" y="-20679"/>
            <a:ext cx="8681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Vientos en Floración</a:t>
            </a:r>
          </a:p>
          <a:p>
            <a:r>
              <a:rPr lang="es-ES" b="1" dirty="0" smtClean="0"/>
              <a:t>2015 – 2016				2016 - 2017</a:t>
            </a:r>
            <a:endParaRPr lang="es-ES" b="1" dirty="0"/>
          </a:p>
        </p:txBody>
      </p:sp>
      <p:pic>
        <p:nvPicPr>
          <p:cNvPr id="7" name="Imagen 6"/>
          <p:cNvPicPr preferRelativeResize="0"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7" t="16043" r="37640"/>
          <a:stretch/>
        </p:blipFill>
        <p:spPr>
          <a:xfrm>
            <a:off x="205274" y="624110"/>
            <a:ext cx="4368538" cy="62338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Imagen 10"/>
          <p:cNvPicPr preferRelativeResize="0">
            <a:picLocks/>
          </p:cNvPicPr>
          <p:nvPr/>
        </p:nvPicPr>
        <p:blipFill rotWithShape="1">
          <a:blip r:embed="rId3"/>
          <a:srcRect l="36969" t="17973" r="34448" b="13702"/>
          <a:stretch/>
        </p:blipFill>
        <p:spPr>
          <a:xfrm>
            <a:off x="4592473" y="624110"/>
            <a:ext cx="5019870" cy="634987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60481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Resultados de Monitoreo</a:t>
            </a:r>
            <a:br>
              <a:rPr lang="es-ES" dirty="0" smtClean="0"/>
            </a:br>
            <a:r>
              <a:rPr lang="es-ES" dirty="0" smtClean="0"/>
              <a:t>	</a:t>
            </a:r>
            <a:r>
              <a:rPr lang="es-ES" sz="2800" dirty="0" smtClean="0"/>
              <a:t>Problemas de plagas</a:t>
            </a:r>
            <a:endParaRPr lang="es-ES" dirty="0"/>
          </a:p>
        </p:txBody>
      </p:sp>
      <p:graphicFrame>
        <p:nvGraphicFramePr>
          <p:cNvPr id="3" name="Gráfico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715797"/>
              </p:ext>
            </p:extLst>
          </p:nvPr>
        </p:nvGraphicFramePr>
        <p:xfrm>
          <a:off x="1498840" y="1892420"/>
          <a:ext cx="7181136" cy="4522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8528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223935" y="-20679"/>
            <a:ext cx="8681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Polilla en Floración</a:t>
            </a:r>
          </a:p>
          <a:p>
            <a:r>
              <a:rPr lang="es-ES" b="1" dirty="0" smtClean="0"/>
              <a:t>2015 – 2016				2016 - 2017</a:t>
            </a:r>
            <a:endParaRPr lang="es-ES" b="1" dirty="0"/>
          </a:p>
        </p:txBody>
      </p:sp>
      <p:pic>
        <p:nvPicPr>
          <p:cNvPr id="9" name="Imagen 8"/>
          <p:cNvPicPr preferRelativeResize="0"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26" t="9338" r="38487"/>
          <a:stretch/>
        </p:blipFill>
        <p:spPr>
          <a:xfrm>
            <a:off x="356210" y="624110"/>
            <a:ext cx="3696938" cy="668887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Imagen 9"/>
          <p:cNvPicPr preferRelativeResize="0"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86" t="11645" r="18635"/>
          <a:stretch/>
        </p:blipFill>
        <p:spPr>
          <a:xfrm>
            <a:off x="4053148" y="624110"/>
            <a:ext cx="5067348" cy="623389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0001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223935" y="-20679"/>
            <a:ext cx="8681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Mariposa </a:t>
            </a:r>
            <a:r>
              <a:rPr lang="es-ES" b="1" dirty="0" err="1" smtClean="0"/>
              <a:t>Noctura</a:t>
            </a:r>
            <a:r>
              <a:rPr lang="es-ES" b="1" dirty="0" smtClean="0"/>
              <a:t> (</a:t>
            </a:r>
            <a:r>
              <a:rPr lang="es-ES" b="1" dirty="0" err="1" smtClean="0"/>
              <a:t>Ticona</a:t>
            </a:r>
            <a:r>
              <a:rPr lang="es-ES" b="1" dirty="0" smtClean="0"/>
              <a:t>) en Floración</a:t>
            </a:r>
          </a:p>
          <a:p>
            <a:r>
              <a:rPr lang="es-ES" b="1" dirty="0" smtClean="0"/>
              <a:t>2015 – 2016				2016 - 2017</a:t>
            </a:r>
            <a:endParaRPr lang="es-ES" b="1" dirty="0"/>
          </a:p>
        </p:txBody>
      </p:sp>
      <p:pic>
        <p:nvPicPr>
          <p:cNvPr id="7" name="Imagen 6"/>
          <p:cNvPicPr preferRelativeResize="0"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10" t="10098" r="32553"/>
          <a:stretch/>
        </p:blipFill>
        <p:spPr>
          <a:xfrm>
            <a:off x="174941" y="558964"/>
            <a:ext cx="4775340" cy="662560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Imagen 10"/>
          <p:cNvPicPr preferRelativeResize="0"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15" t="11749" r="24054"/>
          <a:stretch/>
        </p:blipFill>
        <p:spPr>
          <a:xfrm>
            <a:off x="4967548" y="558964"/>
            <a:ext cx="3937519" cy="629903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98864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Tratamientos reportados</a:t>
            </a:r>
            <a:endParaRPr lang="es-ES" dirty="0"/>
          </a:p>
        </p:txBody>
      </p:sp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5338832"/>
              </p:ext>
            </p:extLst>
          </p:nvPr>
        </p:nvGraphicFramePr>
        <p:xfrm>
          <a:off x="1521303" y="1914883"/>
          <a:ext cx="7013097" cy="45232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177162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Nacimiento de una red de Agricultores Investigadores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La Red de Agricultores Investigadores (RAI) es un sub-grupo que forma parte de la Red de Monitoreo.</a:t>
            </a:r>
          </a:p>
          <a:p>
            <a:r>
              <a:rPr lang="es-BO" dirty="0" smtClean="0"/>
              <a:t>La </a:t>
            </a:r>
            <a:r>
              <a:rPr lang="es-BO" dirty="0"/>
              <a:t>RAI-Quinua está conformada por 54 agricultores, que realizan evaluaciones de diferentes tecnologías</a:t>
            </a:r>
            <a:r>
              <a:rPr lang="es-BO" dirty="0" smtClean="0"/>
              <a:t>:</a:t>
            </a:r>
            <a:r>
              <a:rPr lang="es-BO" dirty="0"/>
              <a:t> </a:t>
            </a:r>
            <a:endParaRPr lang="es-ES" dirty="0"/>
          </a:p>
          <a:p>
            <a:pPr lvl="1"/>
            <a:r>
              <a:rPr lang="es-BO" dirty="0"/>
              <a:t>21 agricultores evalúan variedades.</a:t>
            </a:r>
            <a:endParaRPr lang="es-ES" dirty="0"/>
          </a:p>
          <a:p>
            <a:pPr lvl="1"/>
            <a:r>
              <a:rPr lang="es-BO" dirty="0"/>
              <a:t>10 agricultores evalúan  </a:t>
            </a:r>
            <a:r>
              <a:rPr lang="es-BO" dirty="0" err="1"/>
              <a:t>bioinsecticidas</a:t>
            </a:r>
            <a:r>
              <a:rPr lang="es-BO" dirty="0"/>
              <a:t>.</a:t>
            </a:r>
            <a:endParaRPr lang="es-ES" dirty="0"/>
          </a:p>
          <a:p>
            <a:pPr lvl="1"/>
            <a:r>
              <a:rPr lang="es-BO" dirty="0"/>
              <a:t>14 agricultores evalúan  </a:t>
            </a:r>
            <a:r>
              <a:rPr lang="es-BO" dirty="0" err="1"/>
              <a:t>biofertilizantes</a:t>
            </a:r>
            <a:r>
              <a:rPr lang="es-BO" dirty="0"/>
              <a:t>.</a:t>
            </a:r>
            <a:endParaRPr lang="es-ES" dirty="0"/>
          </a:p>
          <a:p>
            <a:pPr lvl="1"/>
            <a:r>
              <a:rPr lang="es-BO" dirty="0"/>
              <a:t>9 agricultores evalúan feromonas</a:t>
            </a:r>
            <a:endParaRPr lang="es-ES" dirty="0"/>
          </a:p>
          <a:p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4077390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 descr="C:\Users\Pavilion\Documents\Mcknight\Red de agricultores investigadores\Tecnologias\PROINPA\ELISEO\RAI Quinua.png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519" r="4663"/>
          <a:stretch/>
        </p:blipFill>
        <p:spPr bwMode="auto">
          <a:xfrm>
            <a:off x="23150" y="6350"/>
            <a:ext cx="9116899" cy="615138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502173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RAI - Herramientas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58101" y="1592688"/>
            <a:ext cx="3481100" cy="5397586"/>
          </a:xfrm>
        </p:spPr>
        <p:txBody>
          <a:bodyPr/>
          <a:lstStyle/>
          <a:p>
            <a:r>
              <a:rPr lang="es-ES" dirty="0" smtClean="0"/>
              <a:t>Se aprovecharon los espacios de intercambio de información generados con otros proyectos de la </a:t>
            </a:r>
            <a:r>
              <a:rPr lang="es-ES" dirty="0" err="1" smtClean="0"/>
              <a:t>McKnight</a:t>
            </a:r>
            <a:r>
              <a:rPr lang="es-ES" dirty="0" smtClean="0"/>
              <a:t>. </a:t>
            </a:r>
            <a:endParaRPr lang="es-ES" dirty="0"/>
          </a:p>
          <a:p>
            <a:r>
              <a:rPr lang="es-ES" dirty="0" smtClean="0"/>
              <a:t>Se adaptaron las herramientas usadas por Bioversity </a:t>
            </a:r>
            <a:r>
              <a:rPr lang="es-ES" dirty="0" err="1" smtClean="0"/>
              <a:t>Interational</a:t>
            </a:r>
            <a:r>
              <a:rPr lang="es-ES" dirty="0"/>
              <a:t> </a:t>
            </a:r>
            <a:r>
              <a:rPr lang="es-ES" dirty="0" smtClean="0"/>
              <a:t>(fichas de reporte).  Estas herramientas fueron modificada para uso en distintos tipos de tecnologías.</a:t>
            </a:r>
          </a:p>
          <a:p>
            <a:r>
              <a:rPr lang="es-ES" dirty="0" smtClean="0"/>
              <a:t>Se profundizó el proceso de participación y empoderamiento (autodeterminación)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715" y="1264555"/>
            <a:ext cx="4471386" cy="5787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0688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RAI - Resultados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 descr="C:\Users\Pavilion\Documents\Mcknight\Red de agricultores investigadores\Tecnologias\Datos RAI Quinua\Mapas\9 Biofertilizante Crecimiento.pn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1" b="10275"/>
          <a:stretch/>
        </p:blipFill>
        <p:spPr bwMode="auto">
          <a:xfrm>
            <a:off x="169642" y="1481070"/>
            <a:ext cx="9014444" cy="5306091"/>
          </a:xfrm>
          <a:prstGeom prst="rect">
            <a:avLst/>
          </a:prstGeom>
          <a:noFill/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769013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RAI - Resultados</a:t>
            </a:r>
            <a:endParaRPr lang="es-ES" dirty="0"/>
          </a:p>
        </p:txBody>
      </p:sp>
      <p:pic>
        <p:nvPicPr>
          <p:cNvPr id="6" name="Imagen 5" descr="C:\Users\Pavilion\Documents\Mcknight\Red de agricultores investigadores\Tecnologias\PROINPA\ELISEO\Screen Shot 2017-07-05 at 3.35.38 PM.pn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5" r="3826" b="7370"/>
          <a:stretch/>
        </p:blipFill>
        <p:spPr bwMode="auto">
          <a:xfrm>
            <a:off x="188276" y="1691487"/>
            <a:ext cx="8912125" cy="5031289"/>
          </a:xfrm>
          <a:prstGeom prst="rect">
            <a:avLst/>
          </a:prstGeom>
          <a:noFill/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185077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RAI - Resultados</a:t>
            </a:r>
            <a:endParaRPr lang="es-ES" dirty="0"/>
          </a:p>
        </p:txBody>
      </p:sp>
      <p:pic>
        <p:nvPicPr>
          <p:cNvPr id="4" name="Imagen 3" descr="C:\Users\Pavilion\Documents\Mcknight\Red de agricultores investigadores\Tecnologias\PROINPA\ELISEO\Screen Shot 2017-07-05 at 3.36.47 PM.pn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5" r="3117"/>
          <a:stretch/>
        </p:blipFill>
        <p:spPr bwMode="auto">
          <a:xfrm>
            <a:off x="207223" y="1225917"/>
            <a:ext cx="8846624" cy="5711953"/>
          </a:xfrm>
          <a:prstGeom prst="rect">
            <a:avLst/>
          </a:prstGeom>
          <a:noFill/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272739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¿y ahora qué?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787689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Perspectivas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Ajustar las líneas de investigación en base a las prioridades (necesidades y demandas) de los agricultores</a:t>
            </a:r>
          </a:p>
          <a:p>
            <a:r>
              <a:rPr lang="es-ES" dirty="0" smtClean="0"/>
              <a:t>Desarrollar a mayor profundidad las herramientas para difusión de información (APP, Video, otros)</a:t>
            </a:r>
          </a:p>
          <a:p>
            <a:r>
              <a:rPr lang="es-ES" dirty="0" smtClean="0"/>
              <a:t>Desarrollar a mayor profundidad los espacios y mecanismos de interacción.</a:t>
            </a:r>
          </a:p>
          <a:p>
            <a:r>
              <a:rPr lang="es-ES" dirty="0" smtClean="0"/>
              <a:t>Continuar desarrollando la RAI e integrar a mayor número de agricultores al proceso </a:t>
            </a:r>
            <a:r>
              <a:rPr lang="es-ES" smtClean="0"/>
              <a:t>de investigación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25539818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539</TotalTime>
  <Words>717</Words>
  <Application>Microsoft Office PowerPoint</Application>
  <PresentationFormat>Presentación en pantalla (4:3)</PresentationFormat>
  <Paragraphs>134</Paragraphs>
  <Slides>25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0" baseType="lpstr">
      <vt:lpstr>Arial</vt:lpstr>
      <vt:lpstr>Calibri</vt:lpstr>
      <vt:lpstr>Century Gothic</vt:lpstr>
      <vt:lpstr>Wingdings 3</vt:lpstr>
      <vt:lpstr>Espiral</vt:lpstr>
      <vt:lpstr>Red de monitoreo en quinua:  hacia la construcción de una Red de Agricultores Investigadores (RAI)</vt:lpstr>
      <vt:lpstr>Contenido</vt:lpstr>
      <vt:lpstr>¿Qué?</vt:lpstr>
      <vt:lpstr>El proyecto Quinua III</vt:lpstr>
      <vt:lpstr>Establecimiento de prioridades de investigación</vt:lpstr>
      <vt:lpstr>Formación de la red de monitoreo</vt:lpstr>
      <vt:lpstr>¿y eso qué?</vt:lpstr>
      <vt:lpstr>Resultados de Monitoreo  Problemas en General</vt:lpstr>
      <vt:lpstr>Resultados de Monitoreo  Problemas de clima</vt:lpstr>
      <vt:lpstr>Presentación de PowerPoint</vt:lpstr>
      <vt:lpstr>Presentación de PowerPoint</vt:lpstr>
      <vt:lpstr>Presentación de PowerPoint</vt:lpstr>
      <vt:lpstr>Presentación de PowerPoint</vt:lpstr>
      <vt:lpstr>Resultados de Monitoreo  Problemas de plagas</vt:lpstr>
      <vt:lpstr>Presentación de PowerPoint</vt:lpstr>
      <vt:lpstr>Presentación de PowerPoint</vt:lpstr>
      <vt:lpstr>Tratamientos reportados</vt:lpstr>
      <vt:lpstr>Nacimiento de una red de Agricultores Investigadores</vt:lpstr>
      <vt:lpstr>Presentación de PowerPoint</vt:lpstr>
      <vt:lpstr>RAI - Herramientas</vt:lpstr>
      <vt:lpstr>RAI - Resultados</vt:lpstr>
      <vt:lpstr>RAI - Resultados</vt:lpstr>
      <vt:lpstr>RAI - Resultados</vt:lpstr>
      <vt:lpstr>¿y ahora qué?</vt:lpstr>
      <vt:lpstr>Perspectivas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 de monitoreo en quinua:  hacia la construcción de una Red de Agricultores Investigadores (RAI)</dc:title>
  <dc:creator>Vivian Polar</dc:creator>
  <cp:lastModifiedBy>Vivian Polar</cp:lastModifiedBy>
  <cp:revision>23</cp:revision>
  <dcterms:created xsi:type="dcterms:W3CDTF">2017-07-07T16:45:47Z</dcterms:created>
  <dcterms:modified xsi:type="dcterms:W3CDTF">2017-07-10T12:07:57Z</dcterms:modified>
</cp:coreProperties>
</file>