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3" r:id="rId4"/>
  </p:sldMasterIdLst>
  <p:notesMasterIdLst>
    <p:notesMasterId r:id="rId42"/>
  </p:notesMasterIdLst>
  <p:sldIdLst>
    <p:sldId id="256" r:id="rId5"/>
    <p:sldId id="261" r:id="rId6"/>
    <p:sldId id="358" r:id="rId7"/>
    <p:sldId id="263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1" r:id="rId20"/>
    <p:sldId id="282" r:id="rId21"/>
    <p:sldId id="357" r:id="rId22"/>
    <p:sldId id="328" r:id="rId23"/>
    <p:sldId id="350" r:id="rId24"/>
    <p:sldId id="332" r:id="rId25"/>
    <p:sldId id="333" r:id="rId26"/>
    <p:sldId id="334" r:id="rId27"/>
    <p:sldId id="335" r:id="rId28"/>
    <p:sldId id="356" r:id="rId29"/>
    <p:sldId id="337" r:id="rId30"/>
    <p:sldId id="338" r:id="rId31"/>
    <p:sldId id="339" r:id="rId32"/>
    <p:sldId id="355" r:id="rId33"/>
    <p:sldId id="341" r:id="rId34"/>
    <p:sldId id="342" r:id="rId35"/>
    <p:sldId id="351" r:id="rId36"/>
    <p:sldId id="352" r:id="rId37"/>
    <p:sldId id="353" r:id="rId38"/>
    <p:sldId id="354" r:id="rId39"/>
    <p:sldId id="320" r:id="rId40"/>
    <p:sldId id="348" r:id="rId41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Droid Sans Fallback" charset="0"/>
        <a:cs typeface="Droid Sans Fallback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CTServices" initials="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>
      <p:cViewPr varScale="1">
        <p:scale>
          <a:sx n="64" d="100"/>
          <a:sy n="64" d="100"/>
        </p:scale>
        <p:origin x="696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1453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  <p:sp>
        <p:nvSpPr>
          <p:cNvPr id="11267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  <p:sp>
        <p:nvSpPr>
          <p:cNvPr id="11268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  <p:sp>
        <p:nvSpPr>
          <p:cNvPr id="11269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38762" cy="40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6553081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74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81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7683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811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48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326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3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39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71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503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685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847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3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468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1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76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110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5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58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3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699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9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79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8075" y="812800"/>
            <a:ext cx="5335588" cy="4002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CDB841EF-47C0-44DC-9DCF-F548741BD764}" type="slidenum">
              <a:rPr lang="en-US" smtClean="0"/>
              <a:pPr eaLnBrk="1" hangingPunct="1"/>
              <a:t>37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0897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16D8C.9C905A10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hyperlink" Target="http://www.cgiar.org/about-us/our-funders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0C606-A67D-4034-BB3F-7AA66953A7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097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EBBE1-6503-4A28-A689-D3549E55DB6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79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47520-3454-410B-85C9-EF3F9A56230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1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6112" cy="437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1750" y="1768475"/>
            <a:ext cx="4456113" cy="437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EC62D-5AC9-451A-AA0C-B56917CD8BC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725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7DC1C-E1DD-4CCE-8920-E426DD6E533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7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41F95-0D54-487D-B8A4-3177E540C0A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777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7237C-94BA-417D-B71F-0CFF2E3261F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386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10566-DC13-45CB-AA01-5A6DA03B678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32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BD0C8-7C2B-427C-9746-F3A905CED79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60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34D14-963A-450F-87E9-8AB3C529400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1053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2500" y="301625"/>
            <a:ext cx="2265363" cy="5845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6862" cy="5845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DA16A-3705-43BF-A13A-718EF546A80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498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4031" y="0"/>
            <a:ext cx="9072563" cy="1259946"/>
          </a:xfrm>
          <a:prstGeom prst="rect">
            <a:avLst/>
          </a:prstGeom>
        </p:spPr>
        <p:txBody>
          <a:bodyPr/>
          <a:lstStyle>
            <a:lvl1pPr marL="0" marR="0" indent="0" algn="l" defTabSz="1007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968">
                <a:solidFill>
                  <a:schemeClr val="bg1"/>
                </a:solidFill>
              </a:defRPr>
            </a:lvl1pPr>
          </a:lstStyle>
          <a:p>
            <a:pPr marL="0" marR="0" lvl="0" indent="0" defTabSz="1007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sz="3968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Minimum 0f 30 point</a:t>
            </a:r>
            <a:br>
              <a:rPr kumimoji="0" lang="en-US" sz="3968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968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and maximum of 2 lines</a:t>
            </a:r>
            <a:endParaRPr kumimoji="0" lang="en-US" sz="3968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504031" y="1847921"/>
            <a:ext cx="9072563" cy="503978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200000"/>
              </a:lnSpc>
              <a:spcBef>
                <a:spcPts val="0"/>
              </a:spcBef>
              <a:spcAft>
                <a:spcPts val="1323"/>
              </a:spcAft>
              <a:buNone/>
              <a:defRPr sz="3307"/>
            </a:lvl1pPr>
            <a:lvl2pPr marL="818954" indent="-314982">
              <a:lnSpc>
                <a:spcPct val="100000"/>
              </a:lnSpc>
              <a:buFont typeface="Wingdings" pitchFamily="2" charset="2"/>
              <a:buChar char="q"/>
              <a:defRPr sz="2866"/>
            </a:lvl2pPr>
            <a:lvl3pPr>
              <a:defRPr sz="2425"/>
            </a:lvl3pPr>
            <a:lvl4pPr>
              <a:defRPr/>
            </a:lvl4pPr>
          </a:lstStyle>
          <a:p>
            <a:pPr lvl="0"/>
            <a:r>
              <a:rPr lang="en-US" dirty="0" smtClean="0"/>
              <a:t>Main point 6 point smaller than slide title</a:t>
            </a:r>
          </a:p>
          <a:p>
            <a:pPr lvl="1"/>
            <a:r>
              <a:rPr lang="en-US" dirty="0" smtClean="0"/>
              <a:t>Bullet points 4 point less than main point</a:t>
            </a:r>
          </a:p>
          <a:p>
            <a:pPr lvl="1"/>
            <a:r>
              <a:rPr lang="en-US" dirty="0" smtClean="0"/>
              <a:t>Font type is Calibri</a:t>
            </a:r>
          </a:p>
          <a:p>
            <a:pPr lvl="2"/>
            <a:r>
              <a:rPr lang="en-US" dirty="0" smtClean="0"/>
              <a:t>It is advised in one slide maximum 6 bullets</a:t>
            </a:r>
          </a:p>
          <a:p>
            <a:pPr lvl="3"/>
            <a:r>
              <a:rPr lang="en-US" dirty="0" smtClean="0"/>
              <a:t>We recommend you use images on slides</a:t>
            </a:r>
          </a:p>
          <a:p>
            <a:pPr lvl="3"/>
            <a:r>
              <a:rPr lang="en-US" dirty="0" smtClean="0"/>
              <a:t>You can change partner logos on front page</a:t>
            </a:r>
          </a:p>
          <a:p>
            <a:pPr lvl="4"/>
            <a:r>
              <a:rPr lang="en-US" dirty="0" smtClean="0"/>
              <a:t>You have to duplicate this slide for more inside pages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108" y="6998304"/>
            <a:ext cx="400885" cy="47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06" y="7055697"/>
            <a:ext cx="410055" cy="41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95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ore info and addres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2014521" y="7221229"/>
            <a:ext cx="6720417" cy="26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0500"/>
              </a:buClr>
              <a:defRPr/>
            </a:pPr>
            <a:r>
              <a:rPr lang="en-GB" sz="1102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  <a:t>This presentation is licensed for use under the Creative Commons Attribution 4.0 International Licence.</a:t>
            </a:r>
            <a:endParaRPr lang="en-US" sz="1102" dirty="0" smtClean="0">
              <a:latin typeface="+mn-l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649" y="2538508"/>
            <a:ext cx="10080625" cy="63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Clr>
                <a:srgbClr val="5F0500"/>
              </a:buClr>
              <a:defRPr/>
            </a:pPr>
            <a:r>
              <a:rPr lang="en-US" sz="3527" i="1" dirty="0" smtClean="0">
                <a:ea typeface="Verdana" pitchFamily="34" charset="0"/>
                <a:cs typeface="Verdana" pitchFamily="34" charset="0"/>
              </a:rPr>
              <a:t>better lives through livestock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530805" y="3471216"/>
            <a:ext cx="5040313" cy="63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rgbClr val="5F0500"/>
              </a:buClr>
            </a:pPr>
            <a:r>
              <a:rPr lang="en-US" sz="3527" dirty="0">
                <a:solidFill>
                  <a:srgbClr val="762123"/>
                </a:solidFill>
              </a:rPr>
              <a:t>ilri.org</a:t>
            </a:r>
          </a:p>
        </p:txBody>
      </p:sp>
      <p:pic>
        <p:nvPicPr>
          <p:cNvPr id="7" name="Picture 6" descr="cc-by 88x31.png"/>
          <p:cNvPicPr/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81" y="7241670"/>
            <a:ext cx="646840" cy="22889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6">
            <a:hlinkClick r:id="rId4"/>
          </p:cNvPr>
          <p:cNvSpPr txBox="1">
            <a:spLocks noChangeArrowheads="1"/>
          </p:cNvSpPr>
          <p:nvPr userDrawn="1"/>
        </p:nvSpPr>
        <p:spPr bwMode="auto">
          <a:xfrm>
            <a:off x="1375892" y="4401130"/>
            <a:ext cx="7166919" cy="49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0500"/>
              </a:buClr>
              <a:defRPr/>
            </a:pPr>
            <a:r>
              <a:rPr lang="en-US" sz="1323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  <a:t>ILRI thanks all donors and organizations who globally supported its work through their contributions to the </a:t>
            </a:r>
            <a:r>
              <a:rPr lang="en-US" sz="1323" b="1" kern="1200" dirty="0" smtClean="0">
                <a:solidFill>
                  <a:srgbClr val="72201E"/>
                </a:solidFill>
                <a:effectLst/>
                <a:latin typeface="+mn-lt"/>
                <a:ea typeface="+mn-ea"/>
                <a:cs typeface="Arial" charset="0"/>
              </a:rPr>
              <a:t>CGIAR system</a:t>
            </a:r>
            <a:endParaRPr lang="en-US" sz="1323" b="1" dirty="0" smtClean="0">
              <a:solidFill>
                <a:srgbClr val="72201E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892" y="5333839"/>
            <a:ext cx="7167324" cy="167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60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33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98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3250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6112" cy="437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1750" y="1768475"/>
            <a:ext cx="4456113" cy="437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57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13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044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2269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15531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54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2500" y="301625"/>
            <a:ext cx="2265363" cy="5845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6862" cy="5845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22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35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72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34899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6112" cy="437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1750" y="1768475"/>
            <a:ext cx="4456113" cy="4378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008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35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05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02039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5050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8082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403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2500" y="301625"/>
            <a:ext cx="2265363" cy="5845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6862" cy="5845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943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4EB72-F703-459C-9F2E-A0A31453865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81829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53975-DF70-43B0-B47A-190AC86485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1771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1C0BE-CE6A-4624-A3D9-D8CA36B5725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33293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6112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1750" y="1768475"/>
            <a:ext cx="44577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01973-B6C6-4E1C-B097-F053FC03FA1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4007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47DF8-947D-4574-9249-821EC892D28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2166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669D3-E933-4FEE-891B-09A2F88835F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91014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BDA4D-CC74-4798-BE4F-6EF630DBF48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7951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068B0-FADE-4EBE-BF73-9B7573AC64B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89233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ABF3B-AAA3-4304-B939-E4ED4DB910B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35088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09DBA-9CBC-464A-92C0-055D3100ED8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7348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5362" cy="5846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5846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34E08-ED7A-4BEC-B2BA-E67F209DEC7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90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4625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4625" cy="437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1562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20C9B920-D08C-4B91-B303-DE31CD62845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806" r:id="rId12"/>
    <p:sldLayoutId id="2147483807" r:id="rId13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4625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4625" cy="437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6997700"/>
            <a:ext cx="401637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7056438"/>
            <a:ext cx="4095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4625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4625" cy="437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6212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6212" cy="437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50323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3448050" y="6886575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dirty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31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buClrTx/>
              <a:buSzPct val="100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2400" smtClean="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1D1863E5-674C-45B4-B685-CA9C229BF1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503238" y="18002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Introducción a la herramienta </a:t>
            </a:r>
            <a:r>
              <a:rPr lang="es-MX" sz="4400" dirty="0" err="1" smtClean="0">
                <a:solidFill>
                  <a:srgbClr val="000000"/>
                </a:solidFill>
              </a:rPr>
              <a:t>RHoMIS</a:t>
            </a:r>
            <a:endParaRPr lang="es-MX" sz="4400" dirty="0" smtClean="0">
              <a:solidFill>
                <a:srgbClr val="000000"/>
              </a:solidFill>
            </a:endParaRPr>
          </a:p>
          <a:p>
            <a:pPr algn="ctr" eaLnBrk="1">
              <a:lnSpc>
                <a:spcPct val="93000"/>
              </a:lnSpc>
              <a:buClrTx/>
              <a:buFontTx/>
              <a:buNone/>
            </a:pPr>
            <a:endParaRPr lang="es-MX" sz="4400" dirty="0" smtClean="0">
              <a:solidFill>
                <a:srgbClr val="000000"/>
              </a:solidFill>
            </a:endParaRPr>
          </a:p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600" dirty="0" smtClean="0">
                <a:solidFill>
                  <a:srgbClr val="000000"/>
                </a:solidFill>
              </a:rPr>
              <a:t>(Rural </a:t>
            </a:r>
            <a:r>
              <a:rPr lang="es-MX" sz="3600" dirty="0" err="1" smtClean="0">
                <a:solidFill>
                  <a:srgbClr val="000000"/>
                </a:solidFill>
              </a:rPr>
              <a:t>Household</a:t>
            </a:r>
            <a:r>
              <a:rPr lang="es-MX" sz="3600" dirty="0" smtClean="0">
                <a:solidFill>
                  <a:srgbClr val="000000"/>
                </a:solidFill>
              </a:rPr>
              <a:t> </a:t>
            </a:r>
            <a:r>
              <a:rPr lang="es-MX" sz="3600" dirty="0" err="1" smtClean="0">
                <a:solidFill>
                  <a:srgbClr val="000000"/>
                </a:solidFill>
              </a:rPr>
              <a:t>Multiple</a:t>
            </a:r>
            <a:r>
              <a:rPr lang="es-MX" sz="3600" dirty="0" smtClean="0">
                <a:solidFill>
                  <a:srgbClr val="000000"/>
                </a:solidFill>
              </a:rPr>
              <a:t> </a:t>
            </a:r>
            <a:r>
              <a:rPr lang="es-MX" sz="3600" dirty="0" err="1" smtClean="0">
                <a:solidFill>
                  <a:srgbClr val="000000"/>
                </a:solidFill>
              </a:rPr>
              <a:t>Indicator</a:t>
            </a:r>
            <a:r>
              <a:rPr lang="es-MX" sz="3600" dirty="0" smtClean="0">
                <a:solidFill>
                  <a:srgbClr val="000000"/>
                </a:solidFill>
              </a:rPr>
              <a:t> </a:t>
            </a:r>
            <a:r>
              <a:rPr lang="es-MX" sz="3600" dirty="0" err="1" smtClean="0">
                <a:solidFill>
                  <a:srgbClr val="000000"/>
                </a:solidFill>
              </a:rPr>
              <a:t>Survey</a:t>
            </a:r>
            <a:r>
              <a:rPr lang="es-MX" sz="3600" dirty="0" smtClean="0">
                <a:solidFill>
                  <a:srgbClr val="000000"/>
                </a:solidFill>
              </a:rPr>
              <a:t>) </a:t>
            </a:r>
            <a:endParaRPr lang="es-MX" sz="3600" dirty="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0" y="4541837"/>
            <a:ext cx="10080625" cy="161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1800" indent="-319088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spcAft>
                <a:spcPts val="1425"/>
              </a:spcAft>
              <a:buClrTx/>
              <a:buSzPct val="45000"/>
              <a:buFontTx/>
              <a:buNone/>
            </a:pPr>
            <a:r>
              <a:rPr lang="en-GB" sz="3200" dirty="0">
                <a:solidFill>
                  <a:srgbClr val="000000"/>
                </a:solidFill>
              </a:rPr>
              <a:t>Mark van </a:t>
            </a:r>
            <a:r>
              <a:rPr lang="en-GB" sz="3200" dirty="0" smtClean="0">
                <a:solidFill>
                  <a:srgbClr val="000000"/>
                </a:solidFill>
              </a:rPr>
              <a:t>Wijk &amp; Jim </a:t>
            </a:r>
            <a:r>
              <a:rPr lang="en-GB" sz="3200" dirty="0" smtClean="0">
                <a:solidFill>
                  <a:srgbClr val="000000"/>
                </a:solidFill>
              </a:rPr>
              <a:t>Hammond</a:t>
            </a:r>
          </a:p>
          <a:p>
            <a:pPr algn="ctr" eaLnBrk="1">
              <a:lnSpc>
                <a:spcPct val="93000"/>
              </a:lnSpc>
              <a:spcAft>
                <a:spcPts val="1425"/>
              </a:spcAft>
              <a:buClrTx/>
              <a:buSzPct val="45000"/>
              <a:buFontTx/>
              <a:buNone/>
            </a:pPr>
            <a:endParaRPr lang="en-GB" sz="3200" dirty="0">
              <a:solidFill>
                <a:srgbClr val="000000"/>
              </a:solidFill>
            </a:endParaRPr>
          </a:p>
          <a:p>
            <a:pPr algn="ctr" eaLnBrk="1">
              <a:lnSpc>
                <a:spcPct val="93000"/>
              </a:lnSpc>
              <a:spcAft>
                <a:spcPts val="1425"/>
              </a:spcAft>
              <a:buClrTx/>
              <a:buSzPct val="45000"/>
              <a:buFontTx/>
              <a:buNone/>
            </a:pPr>
            <a:r>
              <a:rPr lang="en-GB" sz="2800" dirty="0" smtClean="0">
                <a:solidFill>
                  <a:srgbClr val="000000"/>
                </a:solidFill>
              </a:rPr>
              <a:t>Key collaborators: Jacob van </a:t>
            </a:r>
            <a:r>
              <a:rPr lang="en-GB" sz="2800" dirty="0" err="1" smtClean="0">
                <a:solidFill>
                  <a:srgbClr val="000000"/>
                </a:solidFill>
              </a:rPr>
              <a:t>Etten</a:t>
            </a:r>
            <a:r>
              <a:rPr lang="en-GB" sz="2800" dirty="0" smtClean="0">
                <a:solidFill>
                  <a:srgbClr val="000000"/>
                </a:solidFill>
              </a:rPr>
              <a:t> &amp; Todd Rosenstock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5" name="Picture 4" descr="C:\Users\sfraval\Pictures\ILRI logo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" y="6521767"/>
            <a:ext cx="839470" cy="83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504825" y="393700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El reto</a:t>
            </a:r>
            <a:endParaRPr lang="es-MX" sz="4400" dirty="0">
              <a:solidFill>
                <a:srgbClr val="000000"/>
              </a:solidFill>
            </a:endParaRP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925513" y="1655763"/>
            <a:ext cx="8293100" cy="48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4440" rIns="90000" bIns="450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3200" dirty="0" smtClean="0">
                <a:solidFill>
                  <a:srgbClr val="000000"/>
                </a:solidFill>
              </a:rPr>
              <a:t>Como medir el manejo y sus resultados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3200" dirty="0" smtClean="0">
                <a:solidFill>
                  <a:srgbClr val="000000"/>
                </a:solidFill>
              </a:rPr>
              <a:t>en la finca ?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endParaRPr lang="es-MX" sz="3200" dirty="0" smtClean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3200" dirty="0" smtClean="0">
                <a:solidFill>
                  <a:srgbClr val="000000"/>
                </a:solidFill>
              </a:rPr>
              <a:t>Como medir el bienestar del hogar?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endParaRPr lang="es-MX" sz="3200" dirty="0" smtClean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3200" dirty="0" smtClean="0">
                <a:solidFill>
                  <a:srgbClr val="000000"/>
                </a:solidFill>
              </a:rPr>
              <a:t>Como cuantificar la relación entre los dos?</a:t>
            </a:r>
            <a:endParaRPr lang="es-MX" sz="3200" dirty="0">
              <a:solidFill>
                <a:srgbClr val="000000"/>
              </a:solidFill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925513" y="5227638"/>
            <a:ext cx="8915400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4440" rIns="90000" bIns="450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3200" dirty="0" smtClean="0">
                <a:solidFill>
                  <a:srgbClr val="000000"/>
                </a:solidFill>
              </a:rPr>
              <a:t>Cuales son los indicadores apropiados?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endParaRPr lang="es-MX" sz="3200" dirty="0" smtClean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3200" dirty="0" smtClean="0">
                <a:solidFill>
                  <a:srgbClr val="000000"/>
                </a:solidFill>
              </a:rPr>
              <a:t>Como colectarlos de una manera eficiente?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endParaRPr lang="es-MX" sz="3600" dirty="0">
              <a:solidFill>
                <a:srgbClr val="000000"/>
              </a:solidFill>
            </a:endParaRPr>
          </a:p>
        </p:txBody>
      </p:sp>
      <p:pic>
        <p:nvPicPr>
          <p:cNvPr id="6" name="Picture 5" descr="C:\Users\sfraval\Pictures\ILRI logo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1150913" y="128565"/>
            <a:ext cx="7778798" cy="31615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246557" y="5751084"/>
            <a:ext cx="1428759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5" dirty="0">
                <a:solidFill>
                  <a:schemeClr val="tx1"/>
                </a:solidFill>
              </a:rPr>
              <a:t>Nutrition</a:t>
            </a:r>
            <a:endParaRPr lang="en-GB" sz="2205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6245" y="4374751"/>
            <a:ext cx="1349383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5" dirty="0">
                <a:solidFill>
                  <a:schemeClr val="tx1"/>
                </a:solidFill>
              </a:rPr>
              <a:t>Food security</a:t>
            </a:r>
            <a:endParaRPr lang="en-GB" sz="2205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7478" y="4544384"/>
            <a:ext cx="1428759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5" dirty="0">
                <a:solidFill>
                  <a:schemeClr val="tx1"/>
                </a:solidFill>
              </a:rPr>
              <a:t>Income</a:t>
            </a:r>
            <a:endParaRPr lang="en-GB" sz="2205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791" y="6399228"/>
            <a:ext cx="1508134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5" dirty="0">
                <a:solidFill>
                  <a:schemeClr val="tx1"/>
                </a:solidFill>
              </a:rPr>
              <a:t>Health, sanitation</a:t>
            </a:r>
            <a:endParaRPr lang="en-GB" sz="2205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6573" y="6374941"/>
            <a:ext cx="1587510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5" dirty="0">
                <a:solidFill>
                  <a:schemeClr val="tx1"/>
                </a:solidFill>
              </a:rPr>
              <a:t>Care, education</a:t>
            </a:r>
            <a:endParaRPr lang="en-GB" sz="2205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7822" y="4385633"/>
            <a:ext cx="1991251" cy="770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5" dirty="0">
                <a:solidFill>
                  <a:schemeClr val="tx1"/>
                </a:solidFill>
              </a:rPr>
              <a:t>Nutritionally </a:t>
            </a:r>
          </a:p>
          <a:p>
            <a:r>
              <a:rPr lang="en-GB" sz="2205" dirty="0">
                <a:solidFill>
                  <a:schemeClr val="tx1"/>
                </a:solidFill>
              </a:rPr>
              <a:t>adequate food</a:t>
            </a:r>
            <a:endParaRPr lang="en-GB" sz="2205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6" idx="3"/>
            <a:endCxn id="5" idx="1"/>
          </p:cNvCxnSpPr>
          <p:nvPr/>
        </p:nvCxnSpPr>
        <p:spPr>
          <a:xfrm>
            <a:off x="3016237" y="4760213"/>
            <a:ext cx="1270008" cy="2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1"/>
            <a:endCxn id="5" idx="3"/>
          </p:cNvCxnSpPr>
          <p:nvPr/>
        </p:nvCxnSpPr>
        <p:spPr>
          <a:xfrm flipH="1" flipV="1">
            <a:off x="5635628" y="4760241"/>
            <a:ext cx="992194" cy="1088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0"/>
            <a:endCxn id="9" idx="2"/>
          </p:cNvCxnSpPr>
          <p:nvPr/>
        </p:nvCxnSpPr>
        <p:spPr>
          <a:xfrm flipV="1">
            <a:off x="7580328" y="5156613"/>
            <a:ext cx="43120" cy="121832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1"/>
            <a:endCxn id="4" idx="3"/>
          </p:cNvCxnSpPr>
          <p:nvPr/>
        </p:nvCxnSpPr>
        <p:spPr>
          <a:xfrm flipH="1">
            <a:off x="5675316" y="4771123"/>
            <a:ext cx="952506" cy="119579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1"/>
            <a:endCxn id="4" idx="3"/>
          </p:cNvCxnSpPr>
          <p:nvPr/>
        </p:nvCxnSpPr>
        <p:spPr>
          <a:xfrm flipH="1" flipV="1">
            <a:off x="5675316" y="5966913"/>
            <a:ext cx="1111257" cy="79351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3"/>
            <a:endCxn id="4" idx="1"/>
          </p:cNvCxnSpPr>
          <p:nvPr/>
        </p:nvCxnSpPr>
        <p:spPr>
          <a:xfrm flipV="1">
            <a:off x="3055925" y="5966913"/>
            <a:ext cx="1190632" cy="81780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6" idx="3"/>
            <a:endCxn id="4" idx="1"/>
          </p:cNvCxnSpPr>
          <p:nvPr/>
        </p:nvCxnSpPr>
        <p:spPr>
          <a:xfrm>
            <a:off x="3016237" y="4760213"/>
            <a:ext cx="1230320" cy="120670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2"/>
            <a:endCxn id="4" idx="0"/>
          </p:cNvCxnSpPr>
          <p:nvPr/>
        </p:nvCxnSpPr>
        <p:spPr>
          <a:xfrm>
            <a:off x="4960937" y="5145731"/>
            <a:ext cx="0" cy="6053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2"/>
            <a:endCxn id="7" idx="0"/>
          </p:cNvCxnSpPr>
          <p:nvPr/>
        </p:nvCxnSpPr>
        <p:spPr>
          <a:xfrm>
            <a:off x="2301858" y="4976041"/>
            <a:ext cx="0" cy="1423187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" idx="1"/>
            <a:endCxn id="7" idx="3"/>
          </p:cNvCxnSpPr>
          <p:nvPr/>
        </p:nvCxnSpPr>
        <p:spPr>
          <a:xfrm flipH="1">
            <a:off x="3055925" y="6760431"/>
            <a:ext cx="3730648" cy="24287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150913" y="4190156"/>
            <a:ext cx="7778798" cy="3161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3990045" y="2482946"/>
            <a:ext cx="1666885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5" dirty="0">
                <a:solidFill>
                  <a:schemeClr val="tx1"/>
                </a:solidFill>
              </a:rPr>
              <a:t>Agricultural production</a:t>
            </a:r>
            <a:endParaRPr lang="en-GB" sz="2205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87478" y="293064"/>
            <a:ext cx="1587510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5" dirty="0">
                <a:solidFill>
                  <a:schemeClr val="tx1"/>
                </a:solidFill>
              </a:rPr>
              <a:t>Off farm activities</a:t>
            </a:r>
            <a:endParaRPr lang="en-GB" sz="2205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06217" y="273874"/>
            <a:ext cx="1494020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5" dirty="0">
                <a:solidFill>
                  <a:schemeClr val="tx1"/>
                </a:solidFill>
              </a:rPr>
              <a:t>Market orientation</a:t>
            </a:r>
            <a:endParaRPr lang="en-GB" sz="2205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>
            <a:stCxn id="32" idx="1"/>
          </p:cNvCxnSpPr>
          <p:nvPr/>
        </p:nvCxnSpPr>
        <p:spPr>
          <a:xfrm flipH="1" flipV="1">
            <a:off x="2301859" y="1073381"/>
            <a:ext cx="1688186" cy="1795055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2" idx="3"/>
            <a:endCxn id="34" idx="2"/>
          </p:cNvCxnSpPr>
          <p:nvPr/>
        </p:nvCxnSpPr>
        <p:spPr>
          <a:xfrm flipV="1">
            <a:off x="5656930" y="1044854"/>
            <a:ext cx="1996297" cy="1823582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4" idx="1"/>
            <a:endCxn id="33" idx="3"/>
          </p:cNvCxnSpPr>
          <p:nvPr/>
        </p:nvCxnSpPr>
        <p:spPr>
          <a:xfrm flipH="1">
            <a:off x="3174988" y="659364"/>
            <a:ext cx="3731229" cy="19190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294051" y="922319"/>
            <a:ext cx="2222514" cy="1449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64" dirty="0">
                <a:solidFill>
                  <a:schemeClr val="tx1"/>
                </a:solidFill>
              </a:rPr>
              <a:t>Population density Agro-ecology</a:t>
            </a:r>
          </a:p>
          <a:p>
            <a:r>
              <a:rPr lang="en-GB" sz="1764" dirty="0">
                <a:solidFill>
                  <a:schemeClr val="tx1"/>
                </a:solidFill>
              </a:rPr>
              <a:t>Socio-cultural factors</a:t>
            </a:r>
          </a:p>
          <a:p>
            <a:r>
              <a:rPr lang="en-GB" sz="1764" dirty="0">
                <a:solidFill>
                  <a:schemeClr val="tx1"/>
                </a:solidFill>
              </a:rPr>
              <a:t>Market access</a:t>
            </a:r>
            <a:endParaRPr lang="en-GB" sz="1764" dirty="0">
              <a:solidFill>
                <a:schemeClr val="tx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3055925" y="763568"/>
            <a:ext cx="2381265" cy="158751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2469851" y="3290143"/>
            <a:ext cx="0" cy="87161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4881561" y="3303585"/>
            <a:ext cx="0" cy="87161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7739078" y="3303585"/>
            <a:ext cx="0" cy="87161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357814" y="922319"/>
            <a:ext cx="1627197" cy="117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64" dirty="0">
                <a:solidFill>
                  <a:schemeClr val="tx1"/>
                </a:solidFill>
              </a:rPr>
              <a:t>Family size</a:t>
            </a:r>
          </a:p>
          <a:p>
            <a:r>
              <a:rPr lang="en-GB" sz="1764" dirty="0">
                <a:solidFill>
                  <a:schemeClr val="tx1"/>
                </a:solidFill>
              </a:rPr>
              <a:t>Farm size</a:t>
            </a:r>
          </a:p>
          <a:p>
            <a:r>
              <a:rPr lang="en-GB" sz="1764" dirty="0">
                <a:solidFill>
                  <a:schemeClr val="tx1"/>
                </a:solidFill>
              </a:rPr>
              <a:t>Attitude (risk)</a:t>
            </a:r>
          </a:p>
          <a:p>
            <a:r>
              <a:rPr lang="en-GB" sz="1764" dirty="0">
                <a:solidFill>
                  <a:schemeClr val="tx1"/>
                </a:solidFill>
              </a:rPr>
              <a:t>Soil fertility</a:t>
            </a:r>
            <a:endParaRPr lang="en-GB" sz="1764" dirty="0">
              <a:solidFill>
                <a:schemeClr val="tx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5119687" y="763568"/>
            <a:ext cx="1706573" cy="158751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 bwMode="auto">
          <a:xfrm>
            <a:off x="4907407" y="3781330"/>
            <a:ext cx="939680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n-GB" sz="10582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6761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31" grpId="0" animBg="1"/>
      <p:bldP spid="41" grpId="0"/>
      <p:bldP spid="2" grpId="0" animBg="1"/>
      <p:bldP spid="39" grpId="0"/>
      <p:bldP spid="4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Fuentes de datos existentes</a:t>
            </a:r>
            <a:endParaRPr lang="es-MX" sz="4400" dirty="0">
              <a:solidFill>
                <a:srgbClr val="000000"/>
              </a:solidFill>
            </a:endParaRPr>
          </a:p>
        </p:txBody>
      </p:sp>
      <p:pic>
        <p:nvPicPr>
          <p:cNvPr id="5" name="Picture 4" descr="C:\Users\sfraval\Pictures\ILRI logo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 bwMode="auto">
          <a:xfrm>
            <a:off x="6183312" y="6523037"/>
            <a:ext cx="3857655" cy="99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s-MX" sz="1764" dirty="0" smtClean="0">
                <a:solidFill>
                  <a:schemeClr val="tx1"/>
                </a:solidFill>
              </a:rPr>
              <a:t>Frelat et al., 2016 </a:t>
            </a:r>
            <a:r>
              <a:rPr lang="es-MX" sz="1764" dirty="0" smtClean="0">
                <a:solidFill>
                  <a:schemeClr val="tx1"/>
                </a:solidFill>
              </a:rPr>
              <a:t>PNAS</a:t>
            </a:r>
          </a:p>
          <a:p>
            <a:pPr algn="ctr">
              <a:lnSpc>
                <a:spcPts val="3527"/>
              </a:lnSpc>
            </a:pPr>
            <a:r>
              <a:rPr lang="es-MX" sz="1764" dirty="0" err="1" smtClean="0">
                <a:solidFill>
                  <a:schemeClr val="tx1"/>
                </a:solidFill>
              </a:rPr>
              <a:t>Waha</a:t>
            </a:r>
            <a:r>
              <a:rPr lang="es-MX" sz="1764" dirty="0" smtClean="0">
                <a:solidFill>
                  <a:schemeClr val="tx1"/>
                </a:solidFill>
              </a:rPr>
              <a:t> et al., in </a:t>
            </a:r>
            <a:r>
              <a:rPr lang="es-MX" sz="1764" dirty="0" err="1" smtClean="0">
                <a:solidFill>
                  <a:schemeClr val="tx1"/>
                </a:solidFill>
              </a:rPr>
              <a:t>prep</a:t>
            </a:r>
            <a:endParaRPr lang="es-MX" sz="1764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47" y="1563688"/>
            <a:ext cx="8493015" cy="452960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Experiencias con el uso de base de datos ya existentes</a:t>
            </a:r>
            <a:endParaRPr lang="es-MX" sz="4400" dirty="0">
              <a:solidFill>
                <a:srgbClr val="000000"/>
              </a:solidFill>
            </a:endParaRP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503238" y="2062162"/>
            <a:ext cx="9070975" cy="438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27038" indent="-322263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</a:pPr>
            <a:r>
              <a:rPr lang="es-MX" sz="2800" dirty="0" smtClean="0">
                <a:solidFill>
                  <a:srgbClr val="000000"/>
                </a:solidFill>
              </a:rPr>
              <a:t>Con indicadores relativamente simples se puede derivar mucha información de interés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</a:pPr>
            <a:r>
              <a:rPr lang="es-MX" sz="2800" dirty="0" smtClean="0">
                <a:solidFill>
                  <a:srgbClr val="000000"/>
                </a:solidFill>
              </a:rPr>
              <a:t>Sin embargo es difícil estandarizar y armonizar datos ya existentes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</a:pPr>
            <a:r>
              <a:rPr lang="es-MX" sz="2800" dirty="0" smtClean="0">
                <a:solidFill>
                  <a:srgbClr val="000000"/>
                </a:solidFill>
              </a:rPr>
              <a:t>La eficiencia del uso de los datos de encuestas ya existentes, es muy baja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</a:pPr>
            <a:r>
              <a:rPr lang="es-MX" sz="2800" dirty="0" smtClean="0">
                <a:solidFill>
                  <a:srgbClr val="000000"/>
                </a:solidFill>
              </a:rPr>
              <a:t>Encuestas demasiado largas comprometen la calidad de la </a:t>
            </a:r>
            <a:r>
              <a:rPr lang="es-MX" sz="2800" dirty="0" smtClean="0">
                <a:solidFill>
                  <a:srgbClr val="000000"/>
                </a:solidFill>
              </a:rPr>
              <a:t>información</a:t>
            </a:r>
            <a:endParaRPr lang="es-MX" sz="2800" dirty="0" smtClean="0">
              <a:solidFill>
                <a:srgbClr val="000000"/>
              </a:solidFill>
            </a:endParaRPr>
          </a:p>
        </p:txBody>
      </p:sp>
      <p:pic>
        <p:nvPicPr>
          <p:cNvPr id="5" name="Picture 4" descr="C:\Users\sfraval\Pictures\ILRI logo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0" y="301625"/>
            <a:ext cx="1008062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600" dirty="0" smtClean="0">
                <a:solidFill>
                  <a:srgbClr val="000000"/>
                </a:solidFill>
              </a:rPr>
              <a:t>RHoMIS </a:t>
            </a:r>
          </a:p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600" dirty="0" smtClean="0">
                <a:solidFill>
                  <a:srgbClr val="000000"/>
                </a:solidFill>
              </a:rPr>
              <a:t>(Rural Household Multiple Indicator Survey)</a:t>
            </a:r>
            <a:endParaRPr lang="es-MX" sz="3600" dirty="0">
              <a:solidFill>
                <a:srgbClr val="000000"/>
              </a:solidFill>
            </a:endParaRP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-65088" y="1768475"/>
            <a:ext cx="6061076" cy="521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1800" indent="-319088"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 marL="827088" indent="-319088"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27088" algn="l"/>
                <a:tab pos="1274763" algn="l"/>
                <a:tab pos="1724025" algn="l"/>
                <a:tab pos="2173288" algn="l"/>
                <a:tab pos="2622550" algn="l"/>
                <a:tab pos="3071813" algn="l"/>
                <a:tab pos="3521075" algn="l"/>
                <a:tab pos="3970338" algn="l"/>
                <a:tab pos="4419600" algn="l"/>
                <a:tab pos="4868863" algn="l"/>
                <a:tab pos="5318125" algn="l"/>
                <a:tab pos="5767388" algn="l"/>
                <a:tab pos="6216650" algn="l"/>
                <a:tab pos="6665913" algn="l"/>
                <a:tab pos="7115175" algn="l"/>
                <a:tab pos="7564438" algn="l"/>
                <a:tab pos="8013700" algn="l"/>
                <a:tab pos="8462963" algn="l"/>
                <a:tab pos="8912225" algn="l"/>
                <a:tab pos="9361488" algn="l"/>
                <a:tab pos="981075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lvl="1" eaLnBrk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Indicadores armonizados</a:t>
            </a:r>
          </a:p>
          <a:p>
            <a:pPr lvl="1" eaLnBrk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La recolección y análisis de los datos son estandarizados</a:t>
            </a:r>
          </a:p>
          <a:p>
            <a:pPr lvl="1" eaLnBrk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Eficiente Sistema de colección de información</a:t>
            </a:r>
          </a:p>
          <a:p>
            <a:pPr lvl="1" eaLnBrk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Utiliza tecnologías modernas y los últimos avances en el desarrollo de indicadores</a:t>
            </a:r>
          </a:p>
          <a:p>
            <a:pPr lvl="1" eaLnBrk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Herramienta flexible y adaptable que puede ser utilizada en diversos lugares y proyectos.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13" y="3017838"/>
            <a:ext cx="4022725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449263" y="215900"/>
            <a:ext cx="8443912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600" dirty="0" smtClean="0">
                <a:solidFill>
                  <a:srgbClr val="000000"/>
                </a:solidFill>
              </a:rPr>
              <a:t>Logrando el balance deseado entre obtener los indicadores clave y una herramienta practica</a:t>
            </a:r>
            <a:endParaRPr lang="es-MX" sz="3600" dirty="0">
              <a:solidFill>
                <a:srgbClr val="000000"/>
              </a:solidFill>
            </a:endParaRPr>
          </a:p>
        </p:txBody>
      </p:sp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315912" y="3790950"/>
            <a:ext cx="2663825" cy="146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600"/>
              </a:spcBef>
              <a:buClrTx/>
              <a:buFontTx/>
              <a:buNone/>
            </a:pPr>
            <a:r>
              <a:rPr lang="es-MX" sz="2400" dirty="0" smtClean="0">
                <a:solidFill>
                  <a:srgbClr val="000000"/>
                </a:solidFill>
                <a:latin typeface="Optima" charset="0"/>
              </a:rPr>
              <a:t>Rápido pero con evaluaciones superficiales y simplistas</a:t>
            </a:r>
            <a:endParaRPr lang="es-MX" sz="2400" dirty="0">
              <a:solidFill>
                <a:srgbClr val="000000"/>
              </a:solidFill>
              <a:latin typeface="Optima" charset="0"/>
            </a:endParaRP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6151562" y="3489633"/>
            <a:ext cx="3232150" cy="204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600"/>
              </a:spcBef>
              <a:buClrTx/>
              <a:buFontTx/>
              <a:buNone/>
            </a:pPr>
            <a:r>
              <a:rPr lang="es-MX" sz="2400" dirty="0" smtClean="0">
                <a:solidFill>
                  <a:srgbClr val="000000"/>
                </a:solidFill>
                <a:latin typeface="Optima" charset="0"/>
              </a:rPr>
              <a:t>Indicadores:</a:t>
            </a:r>
          </a:p>
          <a:p>
            <a:pPr eaLnBrk="1" hangingPunct="1">
              <a:lnSpc>
                <a:spcPct val="93000"/>
              </a:lnSpc>
              <a:spcBef>
                <a:spcPts val="600"/>
              </a:spcBef>
              <a:buClrTx/>
              <a:buFontTx/>
              <a:buNone/>
            </a:pPr>
            <a:r>
              <a:rPr lang="es-MX" sz="2400" dirty="0" smtClean="0">
                <a:solidFill>
                  <a:srgbClr val="000000"/>
                </a:solidFill>
                <a:latin typeface="Optima" charset="0"/>
              </a:rPr>
              <a:t>Demasiados</a:t>
            </a:r>
          </a:p>
          <a:p>
            <a:pPr eaLnBrk="1" hangingPunct="1">
              <a:lnSpc>
                <a:spcPct val="93000"/>
              </a:lnSpc>
              <a:spcBef>
                <a:spcPts val="600"/>
              </a:spcBef>
              <a:buClrTx/>
              <a:buFontTx/>
              <a:buNone/>
            </a:pPr>
            <a:r>
              <a:rPr lang="es-MX" sz="2400" dirty="0" smtClean="0">
                <a:solidFill>
                  <a:srgbClr val="000000"/>
                </a:solidFill>
                <a:latin typeface="Optima" charset="0"/>
              </a:rPr>
              <a:t>Muy detallados (‘gold standard’)</a:t>
            </a:r>
          </a:p>
          <a:p>
            <a:pPr eaLnBrk="1" hangingPunct="1">
              <a:lnSpc>
                <a:spcPct val="93000"/>
              </a:lnSpc>
              <a:spcBef>
                <a:spcPts val="600"/>
              </a:spcBef>
              <a:buClrTx/>
              <a:buFontTx/>
              <a:buNone/>
            </a:pPr>
            <a:r>
              <a:rPr lang="es-MX" sz="2400" dirty="0" smtClean="0">
                <a:solidFill>
                  <a:srgbClr val="000000"/>
                </a:solidFill>
                <a:latin typeface="Optima" charset="0"/>
              </a:rPr>
              <a:t>Incompatibles</a:t>
            </a:r>
            <a:endParaRPr lang="es-MX" sz="2400" dirty="0">
              <a:solidFill>
                <a:srgbClr val="000000"/>
              </a:solidFill>
              <a:latin typeface="Optima" charset="0"/>
            </a:endParaRPr>
          </a:p>
        </p:txBody>
      </p:sp>
      <p:sp>
        <p:nvSpPr>
          <p:cNvPr id="43014" name="Text Box 5"/>
          <p:cNvSpPr txBox="1">
            <a:spLocks noChangeArrowheads="1"/>
          </p:cNvSpPr>
          <p:nvPr/>
        </p:nvSpPr>
        <p:spPr bwMode="auto">
          <a:xfrm>
            <a:off x="2373313" y="2119313"/>
            <a:ext cx="4572000" cy="78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600"/>
              </a:spcBef>
              <a:buClrTx/>
              <a:buFontTx/>
              <a:buNone/>
            </a:pPr>
            <a:r>
              <a:rPr lang="es-MX" sz="2400" dirty="0" smtClean="0">
                <a:solidFill>
                  <a:srgbClr val="000000"/>
                </a:solidFill>
                <a:latin typeface="Optima" charset="0"/>
              </a:rPr>
              <a:t>Capturar la complejidad de los sistemas</a:t>
            </a:r>
            <a:endParaRPr lang="es-MX" sz="2400" dirty="0">
              <a:solidFill>
                <a:srgbClr val="000000"/>
              </a:solidFill>
              <a:latin typeface="Optima" charset="0"/>
            </a:endParaRPr>
          </a:p>
        </p:txBody>
      </p:sp>
      <p:pic>
        <p:nvPicPr>
          <p:cNvPr id="8" name="Picture 7" descr="C:\Users\sfraval\Pictures\ILRI logo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0731" y="2982342"/>
            <a:ext cx="3201429" cy="331209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ChangeArrowheads="1"/>
          </p:cNvSpPr>
          <p:nvPr/>
        </p:nvSpPr>
        <p:spPr bwMode="auto">
          <a:xfrm>
            <a:off x="550863" y="1257300"/>
            <a:ext cx="2620962" cy="2101850"/>
          </a:xfrm>
          <a:prstGeom prst="rect">
            <a:avLst/>
          </a:prstGeom>
          <a:solidFill>
            <a:srgbClr val="85FFE0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b="1" dirty="0" smtClean="0">
                <a:solidFill>
                  <a:srgbClr val="000000"/>
                </a:solidFill>
              </a:rPr>
              <a:t>Características del hogar y la finca: 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Tamaño y Composición de la familia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La toma de decisiones diferenciada por genero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Etnicidad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Área cultivada</a:t>
            </a:r>
            <a:endParaRPr lang="es-MX" sz="1600" dirty="0" smtClean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Tamaño del hato</a:t>
            </a:r>
            <a:endParaRPr lang="es-MX" sz="1600" dirty="0">
              <a:solidFill>
                <a:srgbClr val="000000"/>
              </a:solidFill>
            </a:endParaRPr>
          </a:p>
        </p:txBody>
      </p:sp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536575" y="5021263"/>
            <a:ext cx="2620963" cy="211455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b="1" dirty="0" smtClean="0">
                <a:solidFill>
                  <a:srgbClr val="000000"/>
                </a:solidFill>
              </a:rPr>
              <a:t>Sistema agrícola: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Distribución y tamaño de usos de suelo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Diversidad de Cultivos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Integración de la finca 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Intensificación-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     Fertilización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     Irrigación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     Producción orgánica</a:t>
            </a:r>
            <a:endParaRPr lang="es-MX" sz="1600" dirty="0">
              <a:solidFill>
                <a:srgbClr val="000000"/>
              </a:solidFill>
            </a:endParaRPr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550863" y="3581400"/>
            <a:ext cx="2620962" cy="1206500"/>
          </a:xfrm>
          <a:prstGeom prst="rect">
            <a:avLst/>
          </a:prstGeom>
          <a:solidFill>
            <a:srgbClr val="ADADEB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b="1" dirty="0" smtClean="0">
                <a:solidFill>
                  <a:srgbClr val="000000"/>
                </a:solidFill>
              </a:rPr>
              <a:t>Medios de vida: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Orientación de mercados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Orientación de la ganadería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600" dirty="0" smtClean="0">
                <a:solidFill>
                  <a:srgbClr val="000000"/>
                </a:solidFill>
              </a:rPr>
              <a:t>Actividades fuera de finca</a:t>
            </a:r>
            <a:endParaRPr lang="es-MX" sz="1600" dirty="0">
              <a:solidFill>
                <a:srgbClr val="000000"/>
              </a:solidFill>
            </a:endParaRPr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-1588" y="422275"/>
            <a:ext cx="3594100" cy="78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400" b="1" dirty="0" smtClean="0">
                <a:solidFill>
                  <a:srgbClr val="000000"/>
                </a:solidFill>
              </a:rPr>
              <a:t>Promotores de cambio &amp; Estrategias</a:t>
            </a:r>
            <a:endParaRPr lang="es-MX" sz="2400" b="1" dirty="0">
              <a:solidFill>
                <a:srgbClr val="000000"/>
              </a:solidFill>
            </a:endParaRPr>
          </a:p>
        </p:txBody>
      </p:sp>
      <p:sp>
        <p:nvSpPr>
          <p:cNvPr id="45062" name="Text Box 5"/>
          <p:cNvSpPr txBox="1">
            <a:spLocks noChangeArrowheads="1"/>
          </p:cNvSpPr>
          <p:nvPr/>
        </p:nvSpPr>
        <p:spPr bwMode="auto">
          <a:xfrm>
            <a:off x="6688138" y="444500"/>
            <a:ext cx="3192462" cy="46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600" b="1" dirty="0" smtClean="0">
                <a:solidFill>
                  <a:srgbClr val="000000"/>
                </a:solidFill>
              </a:rPr>
              <a:t>Bienestar</a:t>
            </a:r>
            <a:endParaRPr lang="es-MX" sz="2600" b="1" dirty="0">
              <a:solidFill>
                <a:srgbClr val="000000"/>
              </a:solidFill>
            </a:endParaRPr>
          </a:p>
        </p:txBody>
      </p:sp>
      <p:sp>
        <p:nvSpPr>
          <p:cNvPr id="45063" name="Rectangle 6"/>
          <p:cNvSpPr>
            <a:spLocks noChangeArrowheads="1"/>
          </p:cNvSpPr>
          <p:nvPr/>
        </p:nvSpPr>
        <p:spPr bwMode="auto">
          <a:xfrm>
            <a:off x="6973888" y="1454150"/>
            <a:ext cx="2881312" cy="1704975"/>
          </a:xfrm>
          <a:prstGeom prst="rect">
            <a:avLst/>
          </a:prstGeom>
          <a:solidFill>
            <a:srgbClr val="FFFF00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b="1" dirty="0" smtClean="0">
                <a:solidFill>
                  <a:srgbClr val="000000"/>
                </a:solidFill>
              </a:rPr>
              <a:t>Seguridad alimentaria: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Disponibilidad de alimentos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Hambre e inseguridad alimentaria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Escala (HFIAS) de acceso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Índice de diversidad de la dieta (HDDS)</a:t>
            </a:r>
            <a:endParaRPr lang="es-MX" sz="1700" dirty="0">
              <a:solidFill>
                <a:srgbClr val="000000"/>
              </a:solidFill>
            </a:endParaRPr>
          </a:p>
        </p:txBody>
      </p:sp>
      <p:sp>
        <p:nvSpPr>
          <p:cNvPr id="45064" name="Rectangle 7"/>
          <p:cNvSpPr>
            <a:spLocks noChangeArrowheads="1"/>
          </p:cNvSpPr>
          <p:nvPr/>
        </p:nvSpPr>
        <p:spPr bwMode="auto">
          <a:xfrm>
            <a:off x="6973888" y="3430588"/>
            <a:ext cx="2881312" cy="1104900"/>
          </a:xfrm>
          <a:prstGeom prst="rect">
            <a:avLst/>
          </a:prstGeom>
          <a:solidFill>
            <a:srgbClr val="FFC000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b="1" dirty="0" smtClean="0">
                <a:solidFill>
                  <a:srgbClr val="000000"/>
                </a:solidFill>
              </a:rPr>
              <a:t>Pobreza: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Progreso fuera de la pobreza (PPI)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Ingreso bruto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endParaRPr lang="es-MX" sz="1700" dirty="0">
              <a:solidFill>
                <a:srgbClr val="000000"/>
              </a:solidFill>
            </a:endParaRPr>
          </a:p>
        </p:txBody>
      </p:sp>
      <p:sp>
        <p:nvSpPr>
          <p:cNvPr id="45065" name="Rectangle 8"/>
          <p:cNvSpPr>
            <a:spLocks noChangeArrowheads="1"/>
          </p:cNvSpPr>
          <p:nvPr/>
        </p:nvSpPr>
        <p:spPr bwMode="auto">
          <a:xfrm>
            <a:off x="6973888" y="4700588"/>
            <a:ext cx="2881312" cy="1309687"/>
          </a:xfrm>
          <a:prstGeom prst="rect">
            <a:avLst/>
          </a:prstGeom>
          <a:solidFill>
            <a:srgbClr val="92D050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b="1" dirty="0" smtClean="0">
                <a:solidFill>
                  <a:srgbClr val="000000"/>
                </a:solidFill>
              </a:rPr>
              <a:t>Envaronen: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Emisiones GEI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Intensidad de emisiones GEI 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Balance de Nitrógeno</a:t>
            </a:r>
            <a:endParaRPr lang="es-MX" sz="1700" dirty="0">
              <a:solidFill>
                <a:srgbClr val="000000"/>
              </a:solidFill>
            </a:endParaRPr>
          </a:p>
        </p:txBody>
      </p:sp>
      <p:sp>
        <p:nvSpPr>
          <p:cNvPr id="45066" name="AutoShape 9"/>
          <p:cNvSpPr>
            <a:spLocks noChangeArrowheads="1"/>
          </p:cNvSpPr>
          <p:nvPr/>
        </p:nvSpPr>
        <p:spPr bwMode="auto">
          <a:xfrm>
            <a:off x="4387850" y="3359150"/>
            <a:ext cx="1343025" cy="1023938"/>
          </a:xfrm>
          <a:prstGeom prst="rightArrow">
            <a:avLst>
              <a:gd name="adj1" fmla="val 50000"/>
              <a:gd name="adj2" fmla="val 49915"/>
            </a:avLst>
          </a:prstGeom>
          <a:solidFill>
            <a:srgbClr val="FF0000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45067" name="Text Box 10"/>
          <p:cNvSpPr txBox="1">
            <a:spLocks noChangeArrowheads="1"/>
          </p:cNvSpPr>
          <p:nvPr/>
        </p:nvSpPr>
        <p:spPr bwMode="auto">
          <a:xfrm>
            <a:off x="5281613" y="6511925"/>
            <a:ext cx="2736850" cy="867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dirty="0" smtClean="0">
                <a:solidFill>
                  <a:srgbClr val="000000"/>
                </a:solidFill>
              </a:rPr>
              <a:t>+ Otros indicadores de interés definidos por los usuarios</a:t>
            </a: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45068" name="Rectangle 11"/>
          <p:cNvSpPr>
            <a:spLocks noChangeArrowheads="1"/>
          </p:cNvSpPr>
          <p:nvPr/>
        </p:nvSpPr>
        <p:spPr bwMode="auto">
          <a:xfrm>
            <a:off x="3763963" y="4787900"/>
            <a:ext cx="2620962" cy="1250950"/>
          </a:xfrm>
          <a:prstGeom prst="rect">
            <a:avLst/>
          </a:prstGeom>
          <a:solidFill>
            <a:srgbClr val="F2F2F2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b="1" dirty="0" smtClean="0">
                <a:solidFill>
                  <a:srgbClr val="000000"/>
                </a:solidFill>
              </a:rPr>
              <a:t>Sistema agrícola: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Productividad de finca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Productividad de cultivos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Productividad ganadera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endParaRPr lang="es-MX" sz="1700" dirty="0">
              <a:solidFill>
                <a:srgbClr val="000000"/>
              </a:solidFill>
            </a:endParaRPr>
          </a:p>
        </p:txBody>
      </p:sp>
      <p:sp>
        <p:nvSpPr>
          <p:cNvPr id="45069" name="Rectangle 12"/>
          <p:cNvSpPr>
            <a:spLocks noChangeArrowheads="1"/>
          </p:cNvSpPr>
          <p:nvPr/>
        </p:nvSpPr>
        <p:spPr bwMode="auto">
          <a:xfrm>
            <a:off x="3592512" y="1873250"/>
            <a:ext cx="2954338" cy="1066800"/>
          </a:xfrm>
          <a:prstGeom prst="rect">
            <a:avLst/>
          </a:prstGeom>
          <a:solidFill>
            <a:srgbClr val="F2F2F2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b="1" dirty="0" smtClean="0">
                <a:solidFill>
                  <a:srgbClr val="000000"/>
                </a:solidFill>
              </a:rPr>
              <a:t>Económico: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Valor ($) </a:t>
            </a:r>
            <a:r>
              <a:rPr lang="es-MX" sz="1700" dirty="0" smtClean="0">
                <a:solidFill>
                  <a:srgbClr val="000000"/>
                </a:solidFill>
              </a:rPr>
              <a:t>de la producción de la finca</a:t>
            </a:r>
          </a:p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1700" dirty="0" smtClean="0">
                <a:solidFill>
                  <a:srgbClr val="000000"/>
                </a:solidFill>
              </a:rPr>
              <a:t>Ingresos ($) </a:t>
            </a:r>
            <a:r>
              <a:rPr lang="es-MX" sz="1700" dirty="0" smtClean="0">
                <a:solidFill>
                  <a:srgbClr val="000000"/>
                </a:solidFill>
              </a:rPr>
              <a:t>fuera de la finca</a:t>
            </a:r>
            <a:endParaRPr lang="es-MX" sz="1700" dirty="0">
              <a:solidFill>
                <a:srgbClr val="000000"/>
              </a:solidFill>
            </a:endParaRPr>
          </a:p>
        </p:txBody>
      </p:sp>
      <p:sp>
        <p:nvSpPr>
          <p:cNvPr id="45070" name="Text Box 13"/>
          <p:cNvSpPr txBox="1">
            <a:spLocks noChangeArrowheads="1"/>
          </p:cNvSpPr>
          <p:nvPr/>
        </p:nvSpPr>
        <p:spPr bwMode="auto">
          <a:xfrm>
            <a:off x="3378200" y="444500"/>
            <a:ext cx="3392488" cy="46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600" b="1" dirty="0" smtClean="0">
                <a:solidFill>
                  <a:srgbClr val="000000"/>
                </a:solidFill>
              </a:rPr>
              <a:t>Desempeño</a:t>
            </a:r>
            <a:endParaRPr lang="es-MX" sz="2600" b="1" dirty="0">
              <a:solidFill>
                <a:srgbClr val="000000"/>
              </a:solidFill>
            </a:endParaRPr>
          </a:p>
        </p:txBody>
      </p:sp>
      <p:sp>
        <p:nvSpPr>
          <p:cNvPr id="45071" name="Line 14"/>
          <p:cNvSpPr>
            <a:spLocks noChangeShapeType="1"/>
          </p:cNvSpPr>
          <p:nvPr/>
        </p:nvSpPr>
        <p:spPr bwMode="auto">
          <a:xfrm>
            <a:off x="3460750" y="422275"/>
            <a:ext cx="1588" cy="6716713"/>
          </a:xfrm>
          <a:prstGeom prst="line">
            <a:avLst/>
          </a:prstGeom>
          <a:noFill/>
          <a:ln w="6480" cap="sq">
            <a:solidFill>
              <a:srgbClr val="000000"/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dirty="0"/>
          </a:p>
        </p:txBody>
      </p:sp>
      <p:sp>
        <p:nvSpPr>
          <p:cNvPr id="45072" name="Line 15"/>
          <p:cNvSpPr>
            <a:spLocks noChangeShapeType="1"/>
          </p:cNvSpPr>
          <p:nvPr/>
        </p:nvSpPr>
        <p:spPr bwMode="auto">
          <a:xfrm>
            <a:off x="6657975" y="422275"/>
            <a:ext cx="1588" cy="5961063"/>
          </a:xfrm>
          <a:prstGeom prst="line">
            <a:avLst/>
          </a:prstGeom>
          <a:noFill/>
          <a:ln w="6480" cap="sq">
            <a:solidFill>
              <a:srgbClr val="000000"/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RHoMIS no es una caracterización completa de un sitio</a:t>
            </a:r>
            <a:endParaRPr lang="es-MX" sz="4400" dirty="0">
              <a:solidFill>
                <a:schemeClr val="tx1"/>
              </a:solidFill>
            </a:endParaRP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3388" y="1806575"/>
            <a:ext cx="8721725" cy="553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27038" indent="-322263"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El uso de indicadores clave a nivel de finca y hogar significa que los usuarios no tienen que re-inventar la rueda.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Se pueden adicionar módulos para adaptar la herramienta a los objetivos del usuario.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chemeClr val="tx1"/>
                </a:solidFill>
              </a:rPr>
              <a:t>No utiliza variables que sean difíciles de obtener con encuestas rápidas (e.g. costos, mano de obra).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2800" dirty="0" smtClean="0">
                <a:solidFill>
                  <a:schemeClr val="tx1"/>
                </a:solidFill>
              </a:rPr>
              <a:t>Esta primera caracterización rápida debe complementarse con un trabajo mas profundo de acuerdo a las necesidades del usuario.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1808357" y="3087043"/>
            <a:ext cx="2063750" cy="89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800" b="1" dirty="0" smtClean="0">
                <a:solidFill>
                  <a:srgbClr val="000000"/>
                </a:solidFill>
              </a:rPr>
              <a:t>Servidor de datos</a:t>
            </a:r>
            <a:endParaRPr lang="es-MX" sz="2800" b="1" dirty="0">
              <a:solidFill>
                <a:srgbClr val="000000"/>
              </a:solidFill>
            </a:endParaRP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1468438" y="1160463"/>
            <a:ext cx="2857500" cy="953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000" dirty="0" smtClean="0">
                <a:solidFill>
                  <a:srgbClr val="000000"/>
                </a:solidFill>
              </a:rPr>
              <a:t>Definición de encuesta ODK</a:t>
            </a:r>
            <a:endParaRPr lang="es-MX" sz="3000" dirty="0">
              <a:solidFill>
                <a:srgbClr val="000000"/>
              </a:solidFill>
            </a:endParaRP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171450" y="160338"/>
            <a:ext cx="336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13" y="5384800"/>
            <a:ext cx="1255712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158" name="AutoShape 5"/>
          <p:cNvSpPr>
            <a:spLocks noChangeArrowheads="1"/>
          </p:cNvSpPr>
          <p:nvPr/>
        </p:nvSpPr>
        <p:spPr bwMode="auto">
          <a:xfrm>
            <a:off x="1230313" y="3933825"/>
            <a:ext cx="873125" cy="2309813"/>
          </a:xfrm>
          <a:prstGeom prst="curvedRightArrow">
            <a:avLst>
              <a:gd name="adj1" fmla="val 25009"/>
              <a:gd name="adj2" fmla="val 50019"/>
              <a:gd name="adj3" fmla="val 25000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49159" name="AutoShape 6"/>
          <p:cNvSpPr>
            <a:spLocks noChangeArrowheads="1"/>
          </p:cNvSpPr>
          <p:nvPr/>
        </p:nvSpPr>
        <p:spPr bwMode="auto">
          <a:xfrm rot="-5400000">
            <a:off x="2731294" y="4569619"/>
            <a:ext cx="2301875" cy="887413"/>
          </a:xfrm>
          <a:prstGeom prst="curvedUpArrow">
            <a:avLst>
              <a:gd name="adj1" fmla="val 25014"/>
              <a:gd name="adj2" fmla="val 50017"/>
              <a:gd name="adj3" fmla="val 25000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49160" name="AutoShape 7"/>
          <p:cNvSpPr>
            <a:spLocks noChangeArrowheads="1"/>
          </p:cNvSpPr>
          <p:nvPr/>
        </p:nvSpPr>
        <p:spPr bwMode="auto">
          <a:xfrm>
            <a:off x="2809875" y="2192338"/>
            <a:ext cx="325438" cy="857250"/>
          </a:xfrm>
          <a:prstGeom prst="downArrow">
            <a:avLst>
              <a:gd name="adj1" fmla="val 50000"/>
              <a:gd name="adj2" fmla="val 49878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49161" name="AutoShape 8"/>
          <p:cNvSpPr>
            <a:spLocks noChangeArrowheads="1"/>
          </p:cNvSpPr>
          <p:nvPr/>
        </p:nvSpPr>
        <p:spPr bwMode="auto">
          <a:xfrm>
            <a:off x="3690938" y="3392488"/>
            <a:ext cx="2340285" cy="355388"/>
          </a:xfrm>
          <a:prstGeom prst="rightArrow">
            <a:avLst>
              <a:gd name="adj1" fmla="val 50000"/>
              <a:gd name="adj2" fmla="val 49839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49162" name="Text Box 9"/>
          <p:cNvSpPr txBox="1">
            <a:spLocks noChangeArrowheads="1"/>
          </p:cNvSpPr>
          <p:nvPr/>
        </p:nvSpPr>
        <p:spPr bwMode="auto">
          <a:xfrm>
            <a:off x="5956106" y="2473305"/>
            <a:ext cx="3968750" cy="181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400" dirty="0" smtClean="0">
                <a:solidFill>
                  <a:srgbClr val="000000"/>
                </a:solidFill>
              </a:rPr>
              <a:t>Código en R para análisis de datos (vinculados automáticamente a los nombre de variables en la base de datos)</a:t>
            </a:r>
            <a:endParaRPr lang="es-MX" sz="2400" dirty="0">
              <a:solidFill>
                <a:srgbClr val="000000"/>
              </a:solidFill>
            </a:endParaRPr>
          </a:p>
        </p:txBody>
      </p:sp>
      <p:sp>
        <p:nvSpPr>
          <p:cNvPr id="49163" name="AutoShape 10"/>
          <p:cNvSpPr>
            <a:spLocks noChangeArrowheads="1"/>
          </p:cNvSpPr>
          <p:nvPr/>
        </p:nvSpPr>
        <p:spPr bwMode="auto">
          <a:xfrm>
            <a:off x="7485062" y="4332980"/>
            <a:ext cx="325438" cy="857250"/>
          </a:xfrm>
          <a:prstGeom prst="downArrow">
            <a:avLst>
              <a:gd name="adj1" fmla="val 50000"/>
              <a:gd name="adj2" fmla="val 49878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pic>
        <p:nvPicPr>
          <p:cNvPr id="49164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74" y="5224737"/>
            <a:ext cx="24606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165" name="Text Box 12"/>
          <p:cNvSpPr txBox="1">
            <a:spLocks noChangeArrowheads="1"/>
          </p:cNvSpPr>
          <p:nvPr/>
        </p:nvSpPr>
        <p:spPr bwMode="auto">
          <a:xfrm>
            <a:off x="-277813" y="4668838"/>
            <a:ext cx="1754188" cy="72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200" dirty="0" smtClean="0">
                <a:solidFill>
                  <a:srgbClr val="000000"/>
                </a:solidFill>
              </a:rPr>
              <a:t>Encuesta ODK</a:t>
            </a:r>
            <a:endParaRPr lang="es-MX" sz="2200" dirty="0">
              <a:solidFill>
                <a:srgbClr val="000000"/>
              </a:solidFill>
            </a:endParaRPr>
          </a:p>
        </p:txBody>
      </p:sp>
      <p:sp>
        <p:nvSpPr>
          <p:cNvPr id="49166" name="Text Box 13"/>
          <p:cNvSpPr txBox="1">
            <a:spLocks noChangeArrowheads="1"/>
          </p:cNvSpPr>
          <p:nvPr/>
        </p:nvSpPr>
        <p:spPr bwMode="auto">
          <a:xfrm>
            <a:off x="4277036" y="4436568"/>
            <a:ext cx="1754187" cy="1039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200" dirty="0" smtClean="0">
                <a:solidFill>
                  <a:srgbClr val="000000"/>
                </a:solidFill>
              </a:rPr>
              <a:t>Resultados de la encuesta</a:t>
            </a:r>
            <a:endParaRPr lang="es-MX" sz="2200" dirty="0">
              <a:solidFill>
                <a:srgbClr val="000000"/>
              </a:solidFill>
            </a:endParaRPr>
          </a:p>
        </p:txBody>
      </p:sp>
      <p:sp>
        <p:nvSpPr>
          <p:cNvPr id="49167" name="Text Box 14"/>
          <p:cNvSpPr txBox="1">
            <a:spLocks noChangeArrowheads="1"/>
          </p:cNvSpPr>
          <p:nvPr/>
        </p:nvSpPr>
        <p:spPr bwMode="auto">
          <a:xfrm>
            <a:off x="3410912" y="3109437"/>
            <a:ext cx="2900335" cy="438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400" dirty="0" smtClean="0">
                <a:solidFill>
                  <a:srgbClr val="000000"/>
                </a:solidFill>
              </a:rPr>
              <a:t>Bases de datos</a:t>
            </a:r>
            <a:endParaRPr lang="es-MX" sz="2400" dirty="0">
              <a:solidFill>
                <a:srgbClr val="000000"/>
              </a:solidFill>
            </a:endParaRPr>
          </a:p>
        </p:txBody>
      </p:sp>
      <p:sp>
        <p:nvSpPr>
          <p:cNvPr id="49168" name="Text Box 15"/>
          <p:cNvSpPr txBox="1">
            <a:spLocks noChangeArrowheads="1"/>
          </p:cNvSpPr>
          <p:nvPr/>
        </p:nvSpPr>
        <p:spPr bwMode="auto">
          <a:xfrm>
            <a:off x="2024063" y="6719888"/>
            <a:ext cx="1666875" cy="72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200" dirty="0" smtClean="0">
                <a:solidFill>
                  <a:srgbClr val="000000"/>
                </a:solidFill>
              </a:rPr>
              <a:t>Entrevista al agricultor</a:t>
            </a:r>
            <a:endParaRPr lang="es-MX" sz="2200" dirty="0">
              <a:solidFill>
                <a:srgbClr val="000000"/>
              </a:solidFill>
            </a:endParaRPr>
          </a:p>
        </p:txBody>
      </p:sp>
      <p:sp>
        <p:nvSpPr>
          <p:cNvPr id="49169" name="Text Box 16"/>
          <p:cNvSpPr txBox="1">
            <a:spLocks noChangeArrowheads="1"/>
          </p:cNvSpPr>
          <p:nvPr/>
        </p:nvSpPr>
        <p:spPr bwMode="auto">
          <a:xfrm>
            <a:off x="39688" y="207963"/>
            <a:ext cx="10028237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000" b="1" dirty="0" smtClean="0">
                <a:solidFill>
                  <a:srgbClr val="000000"/>
                </a:solidFill>
              </a:rPr>
              <a:t>Como funciona Rhomis?</a:t>
            </a:r>
            <a:endParaRPr lang="es-MX" sz="3000" b="1" dirty="0">
              <a:solidFill>
                <a:srgbClr val="000000"/>
              </a:solidFill>
            </a:endParaRPr>
          </a:p>
        </p:txBody>
      </p:sp>
      <p:sp>
        <p:nvSpPr>
          <p:cNvPr id="49170" name="Text Box 17"/>
          <p:cNvSpPr txBox="1">
            <a:spLocks noChangeArrowheads="1"/>
          </p:cNvSpPr>
          <p:nvPr/>
        </p:nvSpPr>
        <p:spPr bwMode="auto">
          <a:xfrm>
            <a:off x="7810500" y="4418013"/>
            <a:ext cx="19542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200" dirty="0" smtClean="0">
                <a:solidFill>
                  <a:srgbClr val="000000"/>
                </a:solidFill>
              </a:rPr>
              <a:t>Visualización de resultados</a:t>
            </a:r>
            <a:endParaRPr lang="es-MX" sz="2200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115" y="6705599"/>
            <a:ext cx="1230313" cy="80803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787400" y="122238"/>
            <a:ext cx="9491663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606550" y="2428875"/>
            <a:ext cx="78740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51204" name="Text Box 3"/>
          <p:cNvSpPr txBox="1">
            <a:spLocks noChangeArrowheads="1"/>
          </p:cNvSpPr>
          <p:nvPr/>
        </p:nvSpPr>
        <p:spPr bwMode="auto">
          <a:xfrm>
            <a:off x="357188" y="207963"/>
            <a:ext cx="8499475" cy="953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sz="3000" b="1" dirty="0" smtClean="0">
                <a:solidFill>
                  <a:srgbClr val="000000"/>
                </a:solidFill>
              </a:rPr>
              <a:t>Desarrollo de la versión de la encuesta especifica de sitio</a:t>
            </a:r>
            <a:endParaRPr lang="es-MX" sz="3000" b="1" dirty="0">
              <a:solidFill>
                <a:srgbClr val="000000"/>
              </a:solidFill>
            </a:endParaRPr>
          </a:p>
        </p:txBody>
      </p:sp>
      <p:sp>
        <p:nvSpPr>
          <p:cNvPr id="51205" name="Text Box 4"/>
          <p:cNvSpPr txBox="1">
            <a:spLocks noChangeArrowheads="1"/>
          </p:cNvSpPr>
          <p:nvPr/>
        </p:nvSpPr>
        <p:spPr bwMode="auto">
          <a:xfrm>
            <a:off x="495300" y="1801813"/>
            <a:ext cx="2381250" cy="1382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000" dirty="0" smtClean="0">
                <a:solidFill>
                  <a:srgbClr val="000000"/>
                </a:solidFill>
              </a:rPr>
              <a:t>Esquema genérico de la encuesta</a:t>
            </a:r>
            <a:endParaRPr lang="es-MX" sz="3000" dirty="0">
              <a:solidFill>
                <a:srgbClr val="000000"/>
              </a:solidFill>
            </a:endParaRPr>
          </a:p>
        </p:txBody>
      </p:sp>
      <p:sp>
        <p:nvSpPr>
          <p:cNvPr id="51206" name="Text Box 5"/>
          <p:cNvSpPr txBox="1">
            <a:spLocks noChangeArrowheads="1"/>
          </p:cNvSpPr>
          <p:nvPr/>
        </p:nvSpPr>
        <p:spPr bwMode="auto">
          <a:xfrm>
            <a:off x="6051550" y="2057400"/>
            <a:ext cx="2381250" cy="953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000" dirty="0" smtClean="0">
                <a:solidFill>
                  <a:srgbClr val="000000"/>
                </a:solidFill>
              </a:rPr>
              <a:t>Encuesta prototipo</a:t>
            </a:r>
            <a:endParaRPr lang="es-MX" sz="3000" dirty="0">
              <a:solidFill>
                <a:srgbClr val="000000"/>
              </a:solidFill>
            </a:endParaRPr>
          </a:p>
        </p:txBody>
      </p:sp>
      <p:sp>
        <p:nvSpPr>
          <p:cNvPr id="51207" name="AutoShape 6"/>
          <p:cNvSpPr>
            <a:spLocks noChangeArrowheads="1"/>
          </p:cNvSpPr>
          <p:nvPr/>
        </p:nvSpPr>
        <p:spPr bwMode="auto">
          <a:xfrm>
            <a:off x="2741613" y="2058988"/>
            <a:ext cx="3289300" cy="369887"/>
          </a:xfrm>
          <a:prstGeom prst="rightArrow">
            <a:avLst>
              <a:gd name="adj1" fmla="val 50000"/>
              <a:gd name="adj2" fmla="val 50022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51208" name="Text Box 7"/>
          <p:cNvSpPr txBox="1">
            <a:spLocks noChangeArrowheads="1"/>
          </p:cNvSpPr>
          <p:nvPr/>
        </p:nvSpPr>
        <p:spPr bwMode="auto">
          <a:xfrm>
            <a:off x="2638425" y="1278936"/>
            <a:ext cx="3651250" cy="867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dirty="0" smtClean="0">
                <a:solidFill>
                  <a:srgbClr val="000000"/>
                </a:solidFill>
              </a:rPr>
              <a:t>‘localización’ (unidades locales, especies de cultivos y animales, productos</a:t>
            </a: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51209" name="AutoShape 8"/>
          <p:cNvSpPr>
            <a:spLocks noChangeArrowheads="1"/>
          </p:cNvSpPr>
          <p:nvPr/>
        </p:nvSpPr>
        <p:spPr bwMode="auto">
          <a:xfrm>
            <a:off x="2717800" y="2792413"/>
            <a:ext cx="3289300" cy="369887"/>
          </a:xfrm>
          <a:prstGeom prst="rightArrow">
            <a:avLst>
              <a:gd name="adj1" fmla="val 50000"/>
              <a:gd name="adj2" fmla="val 50022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51210" name="Text Box 9"/>
          <p:cNvSpPr txBox="1">
            <a:spLocks noChangeArrowheads="1"/>
          </p:cNvSpPr>
          <p:nvPr/>
        </p:nvSpPr>
        <p:spPr bwMode="auto">
          <a:xfrm>
            <a:off x="2638425" y="3111500"/>
            <a:ext cx="3338513" cy="112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dirty="0" smtClean="0">
                <a:solidFill>
                  <a:srgbClr val="000000"/>
                </a:solidFill>
              </a:rPr>
              <a:t>Adicionar preguntas importantes especificas de cada proyecto / sets de indicadores</a:t>
            </a: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51211" name="AutoShape 10"/>
          <p:cNvSpPr>
            <a:spLocks noChangeArrowheads="1"/>
          </p:cNvSpPr>
          <p:nvPr/>
        </p:nvSpPr>
        <p:spPr bwMode="auto">
          <a:xfrm rot="5400000">
            <a:off x="6315869" y="4390232"/>
            <a:ext cx="2136775" cy="369887"/>
          </a:xfrm>
          <a:prstGeom prst="rightArrow">
            <a:avLst>
              <a:gd name="adj1" fmla="val 50000"/>
              <a:gd name="adj2" fmla="val 49986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51212" name="Text Box 11"/>
          <p:cNvSpPr txBox="1">
            <a:spLocks noChangeArrowheads="1"/>
          </p:cNvSpPr>
          <p:nvPr/>
        </p:nvSpPr>
        <p:spPr bwMode="auto">
          <a:xfrm>
            <a:off x="7559674" y="3665538"/>
            <a:ext cx="2520951" cy="138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s-MX" dirty="0" smtClean="0">
                <a:solidFill>
                  <a:srgbClr val="000000"/>
                </a:solidFill>
              </a:rPr>
              <a:t>Afinar la herramienta</a:t>
            </a:r>
          </a:p>
          <a:p>
            <a:pPr eaLnBrk="1">
              <a:lnSpc>
                <a:spcPct val="93000"/>
              </a:lnSpc>
              <a:buFont typeface="Times New Roman" panose="02020603050405020304" pitchFamily="18" charset="0"/>
              <a:buAutoNum type="arabicPeriod"/>
            </a:pPr>
            <a:r>
              <a:rPr lang="es-MX" dirty="0" smtClean="0">
                <a:solidFill>
                  <a:srgbClr val="000000"/>
                </a:solidFill>
              </a:rPr>
              <a:t>Entrenamiento de encuestadores</a:t>
            </a:r>
          </a:p>
          <a:p>
            <a:pPr eaLnBrk="1">
              <a:lnSpc>
                <a:spcPct val="93000"/>
              </a:lnSpc>
              <a:buFont typeface="Times New Roman" panose="02020603050405020304" pitchFamily="18" charset="0"/>
              <a:buAutoNum type="arabicPeriod"/>
            </a:pPr>
            <a:r>
              <a:rPr lang="es-MX" dirty="0" smtClean="0">
                <a:solidFill>
                  <a:srgbClr val="000000"/>
                </a:solidFill>
              </a:rPr>
              <a:t>Pruebas de la herramienta en campo</a:t>
            </a: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51213" name="Text Box 12"/>
          <p:cNvSpPr txBox="1">
            <a:spLocks noChangeArrowheads="1"/>
          </p:cNvSpPr>
          <p:nvPr/>
        </p:nvSpPr>
        <p:spPr bwMode="auto">
          <a:xfrm>
            <a:off x="6051550" y="5710238"/>
            <a:ext cx="2381250" cy="953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000" dirty="0" smtClean="0">
                <a:solidFill>
                  <a:srgbClr val="000000"/>
                </a:solidFill>
              </a:rPr>
              <a:t>Encuesta final</a:t>
            </a:r>
            <a:endParaRPr lang="es-MX" sz="3000" dirty="0">
              <a:solidFill>
                <a:srgbClr val="000000"/>
              </a:solidFill>
            </a:endParaRPr>
          </a:p>
        </p:txBody>
      </p:sp>
      <p:sp>
        <p:nvSpPr>
          <p:cNvPr id="51214" name="AutoShape 13"/>
          <p:cNvSpPr>
            <a:spLocks noChangeArrowheads="1"/>
          </p:cNvSpPr>
          <p:nvPr/>
        </p:nvSpPr>
        <p:spPr bwMode="auto">
          <a:xfrm rot="10800000">
            <a:off x="3838575" y="6003925"/>
            <a:ext cx="2138363" cy="369888"/>
          </a:xfrm>
          <a:prstGeom prst="rightArrow">
            <a:avLst>
              <a:gd name="adj1" fmla="val 50000"/>
              <a:gd name="adj2" fmla="val 50023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sp>
        <p:nvSpPr>
          <p:cNvPr id="51215" name="Text Box 14"/>
          <p:cNvSpPr txBox="1">
            <a:spLocks noChangeArrowheads="1"/>
          </p:cNvSpPr>
          <p:nvPr/>
        </p:nvSpPr>
        <p:spPr bwMode="auto">
          <a:xfrm>
            <a:off x="1130300" y="5837238"/>
            <a:ext cx="3095625" cy="115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3000" dirty="0" smtClean="0">
                <a:solidFill>
                  <a:srgbClr val="000000"/>
                </a:solidFill>
              </a:rPr>
              <a:t>Aplicación</a:t>
            </a:r>
          </a:p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2200" dirty="0" smtClean="0">
                <a:solidFill>
                  <a:srgbClr val="000000"/>
                </a:solidFill>
              </a:rPr>
              <a:t>(correcciones de ultima hora son posibles…)</a:t>
            </a:r>
            <a:endParaRPr lang="es-MX" sz="2200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115" y="6705599"/>
            <a:ext cx="1230313" cy="80803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Y así construimos bibliotecas de: </a:t>
            </a:r>
            <a:endParaRPr lang="es-MX" sz="4400" dirty="0">
              <a:solidFill>
                <a:srgbClr val="000000"/>
              </a:solidFill>
            </a:endParaRP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9070975" cy="438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27038" indent="-322263"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3200" dirty="0" smtClean="0">
                <a:solidFill>
                  <a:srgbClr val="000000"/>
                </a:solidFill>
              </a:rPr>
              <a:t>Bases de datos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3200" dirty="0" smtClean="0">
                <a:solidFill>
                  <a:srgbClr val="000000"/>
                </a:solidFill>
              </a:rPr>
              <a:t>Encuestas &amp; módulos de encuestas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MX" sz="3200" dirty="0" smtClean="0">
                <a:solidFill>
                  <a:srgbClr val="000000"/>
                </a:solidFill>
              </a:rPr>
              <a:t>Códigos de procesamiento y análisis de datos y visualización de resultados</a:t>
            </a:r>
          </a:p>
          <a:p>
            <a:pPr marL="428625" eaLnBrk="1">
              <a:lnSpc>
                <a:spcPct val="93000"/>
              </a:lnSpc>
              <a:spcAft>
                <a:spcPts val="1425"/>
              </a:spcAft>
              <a:buSzPct val="45000"/>
              <a:defRPr/>
            </a:pPr>
            <a:endParaRPr lang="es-MX" sz="3200" dirty="0" smtClean="0">
              <a:solidFill>
                <a:srgbClr val="000000"/>
              </a:solidFill>
            </a:endParaRPr>
          </a:p>
          <a:p>
            <a:pPr marL="428625" eaLnBrk="1">
              <a:lnSpc>
                <a:spcPct val="93000"/>
              </a:lnSpc>
              <a:spcAft>
                <a:spcPts val="1425"/>
              </a:spcAft>
              <a:buSzPct val="45000"/>
              <a:defRPr/>
            </a:pPr>
            <a:r>
              <a:rPr lang="es-MX" sz="3200" dirty="0" smtClean="0">
                <a:solidFill>
                  <a:srgbClr val="000000"/>
                </a:solidFill>
              </a:rPr>
              <a:t>Esto es posible porque toda la información es armonizada y estandarizada</a:t>
            </a:r>
          </a:p>
        </p:txBody>
      </p:sp>
      <p:pic>
        <p:nvPicPr>
          <p:cNvPr id="5" name="Picture 4" descr="C:\Users\sfraval\Pictures\ILRI logo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503238" y="46038"/>
            <a:ext cx="9070975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Aceptación Espontanea!!</a:t>
            </a:r>
            <a:endParaRPr lang="es-MX" sz="4400" dirty="0">
              <a:solidFill>
                <a:srgbClr val="000000"/>
              </a:solidFill>
            </a:endParaRP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0" y="4748211"/>
            <a:ext cx="10080625" cy="238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27038" indent="-322263"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27038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  <a:tab pos="941070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endParaRPr lang="es-MX" sz="3200" dirty="0" smtClean="0">
              <a:solidFill>
                <a:srgbClr val="000000"/>
              </a:solidFill>
            </a:endParaRPr>
          </a:p>
          <a:p>
            <a:pPr marL="428625" algn="ctr" eaLnBrk="1">
              <a:lnSpc>
                <a:spcPct val="93000"/>
              </a:lnSpc>
              <a:spcAft>
                <a:spcPts val="1425"/>
              </a:spcAft>
              <a:buSzPct val="45000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~7,000 hogares, ~16 países, ~ 40 sitios</a:t>
            </a:r>
          </a:p>
          <a:p>
            <a:pPr marL="428625" algn="ctr" eaLnBrk="1">
              <a:lnSpc>
                <a:spcPct val="93000"/>
              </a:lnSpc>
              <a:spcAft>
                <a:spcPts val="1425"/>
              </a:spcAft>
              <a:buSzPct val="45000"/>
              <a:defRPr/>
            </a:pPr>
            <a:r>
              <a:rPr lang="es-MX" sz="2800" dirty="0" smtClean="0">
                <a:solidFill>
                  <a:srgbClr val="000000"/>
                </a:solidFill>
              </a:rPr>
              <a:t>Aplicado por ILRI, ICRAF, Bioversity, CIMMYT, CIAT, CSIRO, </a:t>
            </a:r>
            <a:r>
              <a:rPr lang="es-MX" sz="2800" dirty="0" err="1" smtClean="0">
                <a:solidFill>
                  <a:srgbClr val="000000"/>
                </a:solidFill>
              </a:rPr>
              <a:t>TreeAID</a:t>
            </a:r>
            <a:r>
              <a:rPr lang="es-MX" sz="2800" dirty="0" smtClean="0">
                <a:solidFill>
                  <a:srgbClr val="000000"/>
                </a:solidFill>
              </a:rPr>
              <a:t>, CONABIO, </a:t>
            </a:r>
            <a:r>
              <a:rPr lang="es-MX" sz="2800" dirty="0" smtClean="0">
                <a:solidFill>
                  <a:srgbClr val="000000"/>
                </a:solidFill>
              </a:rPr>
              <a:t>INDER</a:t>
            </a:r>
            <a:endParaRPr lang="es-MX" sz="2800" dirty="0" smtClean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33" y="1032311"/>
            <a:ext cx="9122879" cy="434772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Velocidad</a:t>
            </a:r>
            <a:endParaRPr lang="es-MX" sz="4400" dirty="0">
              <a:solidFill>
                <a:srgbClr val="000000"/>
              </a:solidFill>
            </a:endParaRP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1485900"/>
            <a:ext cx="71437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7848600" y="7056438"/>
            <a:ext cx="21145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3000"/>
              </a:lnSpc>
              <a:buClrTx/>
              <a:buFontTx/>
              <a:buNone/>
            </a:pPr>
            <a:r>
              <a:rPr lang="en-GB" dirty="0">
                <a:solidFill>
                  <a:srgbClr val="000000"/>
                </a:solidFill>
              </a:rPr>
              <a:t>Wote, Kenya, 2016</a:t>
            </a:r>
          </a:p>
        </p:txBody>
      </p:sp>
      <p:pic>
        <p:nvPicPr>
          <p:cNvPr id="6" name="Picture 5" descr="C:\Users\sfraval\Pictures\ILRI logo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Retroalimentación sobre calidad de los encuestadores</a:t>
            </a:r>
            <a:endParaRPr lang="es-MX" sz="4400" dirty="0">
              <a:solidFill>
                <a:srgbClr val="000000"/>
              </a:solidFill>
            </a:endParaRPr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1655763"/>
            <a:ext cx="71437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396" name="Text Box 3"/>
          <p:cNvSpPr txBox="1">
            <a:spLocks noChangeArrowheads="1"/>
          </p:cNvSpPr>
          <p:nvPr/>
        </p:nvSpPr>
        <p:spPr bwMode="auto">
          <a:xfrm>
            <a:off x="7848600" y="7056438"/>
            <a:ext cx="21145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3000"/>
              </a:lnSpc>
              <a:buClrTx/>
              <a:buFontTx/>
              <a:buNone/>
            </a:pPr>
            <a:r>
              <a:rPr lang="es-MX" dirty="0" smtClean="0">
                <a:solidFill>
                  <a:srgbClr val="000000"/>
                </a:solidFill>
              </a:rPr>
              <a:t>Wote, Kenya, 2016</a:t>
            </a:r>
            <a:endParaRPr lang="es-MX" dirty="0">
              <a:solidFill>
                <a:srgbClr val="000000"/>
              </a:solidFill>
            </a:endParaRPr>
          </a:p>
        </p:txBody>
      </p:sp>
      <p:pic>
        <p:nvPicPr>
          <p:cNvPr id="6" name="Picture 5" descr="C:\Users\sfraval\Pictures\ILRI logo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s-MX" sz="4400" dirty="0" smtClean="0">
                <a:solidFill>
                  <a:srgbClr val="000000"/>
                </a:solidFill>
              </a:rPr>
              <a:t>Reporte de resultados básicos</a:t>
            </a:r>
            <a:endParaRPr lang="es-MX" sz="4400" dirty="0">
              <a:solidFill>
                <a:srgbClr val="000000"/>
              </a:solidFill>
            </a:endParaRPr>
          </a:p>
        </p:txBody>
      </p:sp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4751387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dirty="0"/>
          </a:p>
        </p:txBody>
      </p:sp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2" y="1341437"/>
            <a:ext cx="7920038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493" name="Text Box 4"/>
          <p:cNvSpPr txBox="1">
            <a:spLocks noChangeArrowheads="1"/>
          </p:cNvSpPr>
          <p:nvPr/>
        </p:nvSpPr>
        <p:spPr bwMode="auto">
          <a:xfrm>
            <a:off x="7775575" y="7051675"/>
            <a:ext cx="2305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3000"/>
              </a:lnSpc>
              <a:buClrTx/>
              <a:buFontTx/>
              <a:buNone/>
            </a:pPr>
            <a:r>
              <a:rPr lang="es-MX" dirty="0" smtClean="0">
                <a:solidFill>
                  <a:srgbClr val="000000"/>
                </a:solidFill>
              </a:rPr>
              <a:t>Wote, Kenya, 2016</a:t>
            </a:r>
            <a:endParaRPr lang="es-MX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7631112" y="3856037"/>
            <a:ext cx="1219200" cy="2133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C:\Users\sfraval\Pictures\ILRI logo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</a:pPr>
            <a:r>
              <a:rPr lang="es-MX" sz="4400" dirty="0">
                <a:solidFill>
                  <a:srgbClr val="000000"/>
                </a:solidFill>
              </a:rPr>
              <a:t>Reporte de resultados </a:t>
            </a:r>
            <a:r>
              <a:rPr lang="es-MX" sz="4400" dirty="0" smtClean="0">
                <a:solidFill>
                  <a:srgbClr val="000000"/>
                </a:solidFill>
              </a:rPr>
              <a:t>básicos</a:t>
            </a:r>
            <a:r>
              <a:rPr lang="en-GB" sz="4400" dirty="0" smtClean="0">
                <a:solidFill>
                  <a:srgbClr val="000000"/>
                </a:solidFill>
              </a:rPr>
              <a:t>: </a:t>
            </a:r>
            <a:r>
              <a:rPr lang="en-GB" sz="4400" dirty="0" err="1" smtClean="0">
                <a:solidFill>
                  <a:srgbClr val="000000"/>
                </a:solidFill>
              </a:rPr>
              <a:t>Indicadores</a:t>
            </a:r>
            <a:endParaRPr lang="en-GB" sz="4400" dirty="0">
              <a:solidFill>
                <a:srgbClr val="000000"/>
              </a:solidFill>
            </a:endParaRPr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9070975" cy="438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32"/>
          <a:stretch/>
        </p:blipFill>
        <p:spPr bwMode="auto">
          <a:xfrm>
            <a:off x="2055812" y="1728788"/>
            <a:ext cx="6032500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41" name="Text Box 4"/>
          <p:cNvSpPr txBox="1">
            <a:spLocks noChangeArrowheads="1"/>
          </p:cNvSpPr>
          <p:nvPr/>
        </p:nvSpPr>
        <p:spPr bwMode="auto">
          <a:xfrm>
            <a:off x="7632700" y="6983413"/>
            <a:ext cx="21145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3000"/>
              </a:lnSpc>
              <a:buClrTx/>
              <a:buFontTx/>
              <a:buNone/>
            </a:pPr>
            <a:r>
              <a:rPr lang="en-GB" dirty="0">
                <a:solidFill>
                  <a:srgbClr val="000000"/>
                </a:solidFill>
              </a:rPr>
              <a:t>Malawi, 2016</a:t>
            </a:r>
          </a:p>
        </p:txBody>
      </p:sp>
      <p:pic>
        <p:nvPicPr>
          <p:cNvPr id="8" name="Picture 7" descr="C:\Users\sfraval\Pictures\ILRI logo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6674167"/>
            <a:ext cx="839470" cy="83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13" y="122237"/>
            <a:ext cx="9524999" cy="70197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2112" y="7132637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Zambia, june 2107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339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7" y="46037"/>
            <a:ext cx="9071610" cy="1259946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Tipos de análisis realizados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29" y="1036637"/>
            <a:ext cx="10079567" cy="5039783"/>
          </a:xfrm>
        </p:spPr>
        <p:txBody>
          <a:bodyPr/>
          <a:lstStyle/>
          <a:p>
            <a:pPr marL="566968" indent="-566968">
              <a:buAutoNum type="arabicPeriod"/>
            </a:pPr>
            <a:r>
              <a:rPr lang="es-MX" sz="2800" dirty="0" smtClean="0"/>
              <a:t>Caracterización de sistemas de finca</a:t>
            </a:r>
            <a:endParaRPr lang="es-MX" sz="2800" dirty="0"/>
          </a:p>
          <a:p>
            <a:pPr marL="566968" indent="-566968">
              <a:buAutoNum type="arabicPeriod"/>
            </a:pPr>
            <a:r>
              <a:rPr lang="es-MX" sz="2800" dirty="0" smtClean="0"/>
              <a:t>Determinantes de la seguridad alimentaria (usando modelos de sendero - </a:t>
            </a:r>
            <a:r>
              <a:rPr lang="es-MX" sz="2800" dirty="0" err="1" smtClean="0"/>
              <a:t>pathway</a:t>
            </a:r>
            <a:r>
              <a:rPr lang="es-MX" sz="2800" dirty="0" smtClean="0"/>
              <a:t> </a:t>
            </a:r>
            <a:r>
              <a:rPr lang="es-MX" sz="2800" dirty="0" err="1"/>
              <a:t>analyses</a:t>
            </a:r>
            <a:r>
              <a:rPr lang="es-MX" sz="2800" dirty="0"/>
              <a:t>)</a:t>
            </a:r>
          </a:p>
          <a:p>
            <a:pPr marL="566968" indent="-566968">
              <a:buAutoNum type="arabicPeriod"/>
            </a:pPr>
            <a:r>
              <a:rPr lang="es-MX" sz="2800" dirty="0" smtClean="0"/>
              <a:t>Análisis sobre desviación positiva</a:t>
            </a:r>
            <a:endParaRPr lang="es-MX" sz="2800" dirty="0"/>
          </a:p>
          <a:p>
            <a:pPr marL="566968" indent="-566968">
              <a:buAutoNum type="arabicPeriod"/>
            </a:pPr>
            <a:r>
              <a:rPr lang="es-MX" sz="2800" dirty="0" smtClean="0"/>
              <a:t>Análisis de cambios en el tiempo</a:t>
            </a:r>
          </a:p>
          <a:p>
            <a:pPr marL="566968" indent="-566968">
              <a:buAutoNum type="arabicPeriod"/>
            </a:pPr>
            <a:r>
              <a:rPr lang="es-MX" sz="2800" dirty="0" smtClean="0"/>
              <a:t>Evaluación de intervenciones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55300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-1"/>
            <a:ext cx="9072563" cy="2255837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Trayectorias del hogar a través del tiempo: resultados de la comparación 2012-2016/17: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98408" y="2179637"/>
            <a:ext cx="9683809" cy="4417470"/>
          </a:xfrm>
        </p:spPr>
        <p:txBody>
          <a:bodyPr/>
          <a:lstStyle/>
          <a:p>
            <a:pPr algn="ctr"/>
            <a:r>
              <a:rPr lang="es-MX" sz="3086" dirty="0" smtClean="0"/>
              <a:t>Pregunta clave: Como cambian los medios de vida de los campesinos a través del tiempo?</a:t>
            </a:r>
            <a:endParaRPr lang="es-MX" sz="3086" dirty="0"/>
          </a:p>
        </p:txBody>
      </p:sp>
    </p:spTree>
    <p:extLst>
      <p:ext uri="{BB962C8B-B14F-4D97-AF65-F5344CB8AC3E}">
        <p14:creationId xmlns:p14="http://schemas.microsoft.com/office/powerpoint/2010/main" val="1360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98408" y="2408237"/>
            <a:ext cx="9683809" cy="4188870"/>
          </a:xfrm>
        </p:spPr>
        <p:txBody>
          <a:bodyPr/>
          <a:lstStyle/>
          <a:p>
            <a:pPr marL="566968" indent="-566968">
              <a:buAutoNum type="arabicPeriod"/>
            </a:pPr>
            <a:r>
              <a:rPr lang="es-MX" sz="2800" dirty="0" smtClean="0"/>
              <a:t>Mas de </a:t>
            </a:r>
            <a:r>
              <a:rPr lang="es-MX" sz="2800" dirty="0"/>
              <a:t>600 </a:t>
            </a:r>
            <a:r>
              <a:rPr lang="es-MX" sz="2800" dirty="0" err="1"/>
              <a:t>HHs</a:t>
            </a:r>
            <a:r>
              <a:rPr lang="es-MX" sz="2800" dirty="0"/>
              <a:t> </a:t>
            </a:r>
            <a:r>
              <a:rPr lang="es-MX" sz="2800" dirty="0" smtClean="0"/>
              <a:t>fueron evaluados en </a:t>
            </a:r>
            <a:r>
              <a:rPr lang="es-MX" sz="2800" dirty="0"/>
              <a:t>2012 </a:t>
            </a:r>
            <a:r>
              <a:rPr lang="es-MX" sz="2800" dirty="0" smtClean="0"/>
              <a:t>y </a:t>
            </a:r>
            <a:r>
              <a:rPr lang="es-MX" sz="2800" dirty="0"/>
              <a:t>2016/2017</a:t>
            </a:r>
          </a:p>
          <a:p>
            <a:pPr marL="566968" indent="-566968">
              <a:buAutoNum type="arabicPeriod"/>
            </a:pPr>
            <a:r>
              <a:rPr lang="es-MX" sz="2800" dirty="0"/>
              <a:t>4 </a:t>
            </a:r>
            <a:r>
              <a:rPr lang="es-MX" sz="2800" dirty="0" smtClean="0"/>
              <a:t>sitios contrastantes en Kenia</a:t>
            </a:r>
            <a:r>
              <a:rPr lang="es-MX" sz="2800" dirty="0"/>
              <a:t>, </a:t>
            </a:r>
            <a:r>
              <a:rPr lang="es-MX" sz="2800" dirty="0" smtClean="0"/>
              <a:t>el </a:t>
            </a:r>
            <a:r>
              <a:rPr lang="es-MX" sz="2800" dirty="0" smtClean="0"/>
              <a:t>norte de </a:t>
            </a:r>
            <a:r>
              <a:rPr lang="es-MX" sz="2800" dirty="0" smtClean="0"/>
              <a:t>Tanzania </a:t>
            </a:r>
            <a:r>
              <a:rPr lang="es-MX" sz="2800" dirty="0"/>
              <a:t>and </a:t>
            </a:r>
            <a:r>
              <a:rPr lang="es-MX" sz="2800" dirty="0" smtClean="0"/>
              <a:t>el centro de </a:t>
            </a:r>
            <a:r>
              <a:rPr lang="es-MX" sz="2800" dirty="0"/>
              <a:t>Uganda</a:t>
            </a:r>
          </a:p>
          <a:p>
            <a:pPr marL="566968" indent="-566968">
              <a:buAutoNum type="arabicPeriod"/>
            </a:pPr>
            <a:r>
              <a:rPr lang="es-MX" sz="2800" dirty="0" smtClean="0"/>
              <a:t>Varios grupos fueron definidos usando umbrales de </a:t>
            </a:r>
            <a:r>
              <a:rPr lang="es-MX" sz="2800" dirty="0" smtClean="0"/>
              <a:t>seguridad alimentaria y pobreza</a:t>
            </a:r>
            <a:r>
              <a:rPr lang="es-MX" sz="2800" dirty="0" smtClean="0"/>
              <a:t> </a:t>
            </a:r>
            <a:endParaRPr lang="es-MX" sz="28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4031" y="-1"/>
            <a:ext cx="9072563" cy="2255837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Trayectorias del hogar a través del tiempo: resultados de la comparación 2012-2016/17: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109" y="287316"/>
            <a:ext cx="9071610" cy="1259946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Grupos de trayectorias de acuerdo a seguridad alimentaria y pobreza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tretch/>
        </p:blipFill>
        <p:spPr>
          <a:xfrm>
            <a:off x="2064062" y="1547261"/>
            <a:ext cx="6252850" cy="596174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08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7" y="207940"/>
            <a:ext cx="9071610" cy="1259946"/>
          </a:xfrm>
        </p:spPr>
        <p:txBody>
          <a:bodyPr/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Grupos de trayectorias y sus indicadores de bienestar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42202" y="7028984"/>
            <a:ext cx="311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Hammond et al. In </a:t>
            </a:r>
            <a:r>
              <a:rPr lang="es-EC" dirty="0" err="1" smtClean="0"/>
              <a:t>prep</a:t>
            </a:r>
            <a:endParaRPr lang="es-EC" dirty="0"/>
          </a:p>
        </p:txBody>
      </p:sp>
      <p:pic>
        <p:nvPicPr>
          <p:cNvPr id="8" name="Image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277846" y="2109970"/>
            <a:ext cx="10583545" cy="308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72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7" y="297377"/>
            <a:ext cx="9071610" cy="1259946"/>
          </a:xfrm>
        </p:spPr>
        <p:txBody>
          <a:bodyPr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Estrategias de medios de vida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12" y="1722437"/>
            <a:ext cx="4532235" cy="520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7" y="297377"/>
            <a:ext cx="9071610" cy="1259946"/>
          </a:xfrm>
        </p:spPr>
        <p:txBody>
          <a:bodyPr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Estrategias de medios de vida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12" y="1722437"/>
            <a:ext cx="4532235" cy="52085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443" y="2747956"/>
            <a:ext cx="2897771" cy="315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1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-1"/>
            <a:ext cx="9072563" cy="1798637"/>
          </a:xfrm>
        </p:spPr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Entonces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que</a:t>
            </a:r>
            <a:r>
              <a:rPr lang="en-US" dirty="0" smtClean="0">
                <a:solidFill>
                  <a:schemeClr val="tx1"/>
                </a:solidFill>
              </a:rPr>
              <a:t> se </a:t>
            </a:r>
            <a:r>
              <a:rPr lang="en-US" dirty="0" err="1" smtClean="0">
                <a:solidFill>
                  <a:schemeClr val="tx1"/>
                </a:solidFill>
              </a:rPr>
              <a:t>puede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hacer</a:t>
            </a:r>
            <a:r>
              <a:rPr lang="en-US" dirty="0" smtClean="0">
                <a:solidFill>
                  <a:schemeClr val="tx1"/>
                </a:solidFill>
              </a:rPr>
              <a:t> con los </a:t>
            </a:r>
            <a:r>
              <a:rPr lang="en-US" dirty="0" err="1" smtClean="0">
                <a:solidFill>
                  <a:schemeClr val="tx1"/>
                </a:solidFill>
              </a:rPr>
              <a:t>hogares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con mayor </a:t>
            </a:r>
            <a:r>
              <a:rPr lang="en-US" dirty="0" err="1" smtClean="0">
                <a:solidFill>
                  <a:schemeClr val="tx1"/>
                </a:solidFill>
              </a:rPr>
              <a:t>inseguridad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alimentaria</a:t>
            </a:r>
            <a:r>
              <a:rPr lang="en-US" dirty="0" smtClean="0">
                <a:solidFill>
                  <a:schemeClr val="tx1"/>
                </a:solidFill>
              </a:rPr>
              <a:t> y </a:t>
            </a:r>
            <a:r>
              <a:rPr lang="en-US" dirty="0" err="1" smtClean="0">
                <a:solidFill>
                  <a:schemeClr val="tx1"/>
                </a:solidFill>
              </a:rPr>
              <a:t>pobreza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04031" y="2255837"/>
            <a:ext cx="9072563" cy="4582583"/>
          </a:xfrm>
        </p:spPr>
        <p:txBody>
          <a:bodyPr/>
          <a:lstStyle/>
          <a:p>
            <a:r>
              <a:rPr lang="es-MX" dirty="0" smtClean="0"/>
              <a:t>Un ejemplo de un reciente intervención de </a:t>
            </a:r>
            <a:r>
              <a:rPr lang="es-MX" dirty="0" err="1" smtClean="0"/>
              <a:t>TreeAID</a:t>
            </a:r>
            <a:r>
              <a:rPr lang="es-MX" dirty="0" smtClean="0"/>
              <a:t> que promueve el uso de productos no maderables del bosque (NTFP) en el norte de Gana: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166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-1"/>
            <a:ext cx="9072563" cy="1951037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Particularmente interesante para los hogares con mayor inseguridad alimentaria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375" y="1804144"/>
            <a:ext cx="7344960" cy="48014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2405043" y="6446838"/>
            <a:ext cx="1746261" cy="93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s-MX" dirty="0" err="1" smtClean="0">
                <a:solidFill>
                  <a:schemeClr val="tx1"/>
                </a:solidFill>
              </a:rPr>
              <a:t>Severely</a:t>
            </a:r>
            <a:r>
              <a:rPr lang="es-MX" dirty="0" smtClean="0">
                <a:solidFill>
                  <a:schemeClr val="tx1"/>
                </a:solidFill>
              </a:rPr>
              <a:t> </a:t>
            </a:r>
            <a:r>
              <a:rPr lang="es-MX" dirty="0" err="1" smtClean="0">
                <a:solidFill>
                  <a:schemeClr val="tx1"/>
                </a:solidFill>
              </a:rPr>
              <a:t>Food</a:t>
            </a:r>
            <a:r>
              <a:rPr lang="es-MX" dirty="0" smtClean="0">
                <a:solidFill>
                  <a:schemeClr val="tx1"/>
                </a:solidFill>
              </a:rPr>
              <a:t> </a:t>
            </a:r>
            <a:r>
              <a:rPr lang="es-MX" dirty="0" err="1" smtClean="0">
                <a:solidFill>
                  <a:schemeClr val="tx1"/>
                </a:solidFill>
              </a:rPr>
              <a:t>Insecure</a:t>
            </a:r>
            <a:endParaRPr lang="es-MX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992553" y="6446838"/>
            <a:ext cx="1746261" cy="93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s-MX" dirty="0" err="1" smtClean="0">
                <a:solidFill>
                  <a:schemeClr val="tx1"/>
                </a:solidFill>
              </a:rPr>
              <a:t>Mod</a:t>
            </a:r>
            <a:r>
              <a:rPr lang="es-MX" dirty="0" smtClean="0">
                <a:solidFill>
                  <a:schemeClr val="tx1"/>
                </a:solidFill>
              </a:rPr>
              <a:t>. </a:t>
            </a:r>
            <a:r>
              <a:rPr lang="es-MX" dirty="0" err="1" smtClean="0">
                <a:solidFill>
                  <a:schemeClr val="tx1"/>
                </a:solidFill>
              </a:rPr>
              <a:t>Food</a:t>
            </a:r>
            <a:r>
              <a:rPr lang="es-MX" dirty="0" smtClean="0">
                <a:solidFill>
                  <a:schemeClr val="tx1"/>
                </a:solidFill>
              </a:rPr>
              <a:t> </a:t>
            </a:r>
            <a:r>
              <a:rPr lang="es-MX" dirty="0" err="1" smtClean="0">
                <a:solidFill>
                  <a:schemeClr val="tx1"/>
                </a:solidFill>
              </a:rPr>
              <a:t>Insecure</a:t>
            </a:r>
            <a:endParaRPr lang="es-MX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421312" y="6446837"/>
            <a:ext cx="1746261" cy="48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s-MX" dirty="0" err="1" smtClean="0">
                <a:solidFill>
                  <a:schemeClr val="tx1"/>
                </a:solidFill>
              </a:rPr>
              <a:t>Food</a:t>
            </a:r>
            <a:r>
              <a:rPr lang="es-MX" dirty="0" smtClean="0">
                <a:solidFill>
                  <a:schemeClr val="tx1"/>
                </a:solidFill>
              </a:rPr>
              <a:t> </a:t>
            </a:r>
            <a:r>
              <a:rPr lang="es-MX" dirty="0" err="1" smtClean="0">
                <a:solidFill>
                  <a:schemeClr val="tx1"/>
                </a:solidFill>
              </a:rPr>
              <a:t>Secure</a:t>
            </a:r>
            <a:endParaRPr lang="es-MX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4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7" y="218002"/>
            <a:ext cx="9071610" cy="1259946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Ingresos de los </a:t>
            </a:r>
            <a:r>
              <a:rPr lang="es-ES" dirty="0" smtClean="0">
                <a:solidFill>
                  <a:schemeClr val="tx1"/>
                </a:solidFill>
              </a:rPr>
              <a:t>productos </a:t>
            </a:r>
            <a:r>
              <a:rPr lang="es-ES" dirty="0">
                <a:solidFill>
                  <a:schemeClr val="tx1"/>
                </a:solidFill>
              </a:rPr>
              <a:t>no maderables del bosque (NTFP) </a:t>
            </a:r>
            <a:r>
              <a:rPr lang="es-MX" dirty="0" smtClean="0">
                <a:solidFill>
                  <a:schemeClr val="tx1"/>
                </a:solidFill>
              </a:rPr>
              <a:t>  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87" y="1477948"/>
            <a:ext cx="5806250" cy="57957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 bwMode="auto">
          <a:xfrm rot="16200000">
            <a:off x="-210985" y="3787064"/>
            <a:ext cx="4365652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s-MX" sz="2646" dirty="0" smtClean="0">
                <a:solidFill>
                  <a:schemeClr val="tx1"/>
                </a:solidFill>
              </a:rPr>
              <a:t>Ingresos anuales [</a:t>
            </a:r>
            <a:r>
              <a:rPr lang="es-MX" sz="2646" dirty="0">
                <a:solidFill>
                  <a:schemeClr val="tx1"/>
                </a:solidFill>
              </a:rPr>
              <a:t>US$]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7500952" y="3144834"/>
            <a:ext cx="1349383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s-MX" sz="2400" dirty="0">
                <a:solidFill>
                  <a:schemeClr val="tx1"/>
                </a:solidFill>
              </a:rPr>
              <a:t>NTFP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7250112" y="4191867"/>
            <a:ext cx="2654286" cy="49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s-MX" sz="2400" dirty="0" smtClean="0">
                <a:solidFill>
                  <a:schemeClr val="tx1"/>
                </a:solidFill>
              </a:rPr>
              <a:t>Restauración</a:t>
            </a:r>
            <a:endParaRPr lang="es-MX" sz="2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573680" y="4499747"/>
            <a:ext cx="2137187" cy="49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ts val="3527"/>
              </a:lnSpc>
            </a:pPr>
            <a:r>
              <a:rPr lang="es-MX" sz="2400" dirty="0" smtClean="0">
                <a:solidFill>
                  <a:schemeClr val="tx1"/>
                </a:solidFill>
              </a:rPr>
              <a:t>Off-</a:t>
            </a:r>
            <a:r>
              <a:rPr lang="es-MX" sz="2400" dirty="0" err="1" smtClean="0">
                <a:solidFill>
                  <a:schemeClr val="tx1"/>
                </a:solidFill>
              </a:rPr>
              <a:t>farm</a:t>
            </a:r>
            <a:endParaRPr lang="es-MX" sz="2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580328" y="5210089"/>
            <a:ext cx="2184384" cy="51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ts val="3527"/>
              </a:lnSpc>
            </a:pPr>
            <a:r>
              <a:rPr lang="es-MX" sz="2400" dirty="0" smtClean="0">
                <a:solidFill>
                  <a:schemeClr val="tx1"/>
                </a:solidFill>
              </a:rPr>
              <a:t>Cultivos</a:t>
            </a:r>
            <a:endParaRPr lang="es-MX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97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7" y="1036637"/>
            <a:ext cx="9457085" cy="3276600"/>
          </a:xfrm>
        </p:spPr>
        <p:txBody>
          <a:bodyPr/>
          <a:lstStyle/>
          <a:p>
            <a:r>
              <a:rPr lang="es-EC" sz="3527" b="1" dirty="0" smtClean="0">
                <a:solidFill>
                  <a:schemeClr val="tx1"/>
                </a:solidFill>
              </a:rPr>
              <a:t>2 cosas nuevas en aplicaciones recientes</a:t>
            </a:r>
            <a:r>
              <a:rPr lang="es-EC" sz="3527" dirty="0" smtClean="0">
                <a:solidFill>
                  <a:schemeClr val="tx1"/>
                </a:solidFill>
              </a:rPr>
              <a:t/>
            </a:r>
            <a:br>
              <a:rPr lang="es-EC" sz="3527" dirty="0" smtClean="0">
                <a:solidFill>
                  <a:schemeClr val="tx1"/>
                </a:solidFill>
              </a:rPr>
            </a:br>
            <a:r>
              <a:rPr lang="es-EC" sz="3527" dirty="0" smtClean="0">
                <a:solidFill>
                  <a:schemeClr val="tx1"/>
                </a:solidFill>
              </a:rPr>
              <a:t/>
            </a:r>
            <a:br>
              <a:rPr lang="es-EC" sz="3527" dirty="0" smtClean="0">
                <a:solidFill>
                  <a:schemeClr val="tx1"/>
                </a:solidFill>
              </a:rPr>
            </a:br>
            <a:r>
              <a:rPr lang="es-EC" sz="3527" dirty="0" smtClean="0">
                <a:solidFill>
                  <a:schemeClr val="tx1"/>
                </a:solidFill>
              </a:rPr>
              <a:t>1. Motivaciones/aspiraciones</a:t>
            </a:r>
            <a:br>
              <a:rPr lang="es-EC" sz="3527" dirty="0" smtClean="0">
                <a:solidFill>
                  <a:schemeClr val="tx1"/>
                </a:solidFill>
              </a:rPr>
            </a:br>
            <a:r>
              <a:rPr lang="es-EC" sz="3527" dirty="0" smtClean="0">
                <a:solidFill>
                  <a:schemeClr val="tx1"/>
                </a:solidFill>
              </a:rPr>
              <a:t/>
            </a:r>
            <a:br>
              <a:rPr lang="es-EC" sz="3527" dirty="0" smtClean="0">
                <a:solidFill>
                  <a:schemeClr val="tx1"/>
                </a:solidFill>
              </a:rPr>
            </a:br>
            <a:r>
              <a:rPr lang="es-EC" sz="3527" dirty="0" smtClean="0">
                <a:solidFill>
                  <a:schemeClr val="tx1"/>
                </a:solidFill>
              </a:rPr>
              <a:t>2. Analizar dietas en mas detalle </a:t>
            </a:r>
            <a:endParaRPr lang="es-EC" sz="3527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8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Potencial para la extensión: motivación 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Image4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389040" y="1636699"/>
            <a:ext cx="7951521" cy="54067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716712" y="7043430"/>
            <a:ext cx="3363383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s-MX" sz="1543" dirty="0" err="1">
                <a:solidFill>
                  <a:schemeClr val="tx1"/>
                </a:solidFill>
              </a:rPr>
              <a:t>Hammond</a:t>
            </a:r>
            <a:r>
              <a:rPr lang="es-MX" sz="1543" dirty="0">
                <a:solidFill>
                  <a:schemeClr val="tx1"/>
                </a:solidFill>
              </a:rPr>
              <a:t> et al. 2017, Ag </a:t>
            </a:r>
            <a:r>
              <a:rPr lang="es-MX" sz="1543" dirty="0" err="1">
                <a:solidFill>
                  <a:schemeClr val="tx1"/>
                </a:solidFill>
              </a:rPr>
              <a:t>Systems</a:t>
            </a:r>
            <a:endParaRPr lang="es-MX" sz="154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36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>
          <a:xfrm>
            <a:off x="4278312" y="1189037"/>
            <a:ext cx="5486400" cy="5410200"/>
          </a:xfrm>
          <a:prstGeom prst="rect">
            <a:avLst/>
          </a:prstGeom>
          <a:ln>
            <a:noFill/>
          </a:ln>
        </p:spPr>
      </p:pic>
      <p:sp>
        <p:nvSpPr>
          <p:cNvPr id="14" name="Text Placeholder 13"/>
          <p:cNvSpPr>
            <a:spLocks noGrp="1"/>
          </p:cNvSpPr>
          <p:nvPr>
            <p:ph type="body" sz="half" idx="2"/>
          </p:nvPr>
        </p:nvSpPr>
        <p:spPr>
          <a:xfrm>
            <a:off x="693738" y="1189038"/>
            <a:ext cx="3251200" cy="5280026"/>
          </a:xfrm>
        </p:spPr>
        <p:txBody>
          <a:bodyPr/>
          <a:lstStyle/>
          <a:p>
            <a:r>
              <a:rPr lang="es-MX" sz="4000" dirty="0" smtClean="0">
                <a:solidFill>
                  <a:schemeClr val="tx1"/>
                </a:solidFill>
              </a:rPr>
              <a:t>Vinculando </a:t>
            </a:r>
            <a:r>
              <a:rPr lang="es-MX" sz="4000" dirty="0">
                <a:solidFill>
                  <a:schemeClr val="tx1"/>
                </a:solidFill>
              </a:rPr>
              <a:t>la motivación para mantener la agricultura como medio de vida y el análisis </a:t>
            </a:r>
            <a:r>
              <a:rPr lang="es-MX" sz="4000" dirty="0" smtClean="0">
                <a:solidFill>
                  <a:schemeClr val="tx1"/>
                </a:solidFill>
              </a:rPr>
              <a:t>de trayectorias</a:t>
            </a:r>
            <a:endParaRPr lang="es-MX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277" y="3265847"/>
            <a:ext cx="493479" cy="503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712" y="4748092"/>
            <a:ext cx="493479" cy="5039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130" y="3517836"/>
            <a:ext cx="482979" cy="5144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8965" y="4233614"/>
            <a:ext cx="482979" cy="5144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1114" y="2016549"/>
            <a:ext cx="503978" cy="5039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8965" y="4775929"/>
            <a:ext cx="503978" cy="50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0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7" y="1376891"/>
            <a:ext cx="9457085" cy="2326746"/>
          </a:xfrm>
        </p:spPr>
        <p:txBody>
          <a:bodyPr/>
          <a:lstStyle/>
          <a:p>
            <a:r>
              <a:rPr lang="es-EC" sz="3527" dirty="0" smtClean="0">
                <a:solidFill>
                  <a:schemeClr val="tx1"/>
                </a:solidFill>
              </a:rPr>
              <a:t>En nuevos análisis evaluamos cuales trayectorias alcanzan seguridad alimentaria y dietas diversas</a:t>
            </a:r>
            <a:endParaRPr lang="es-EC" sz="3527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5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3112" y="1591769"/>
            <a:ext cx="10118332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46" dirty="0">
                <a:solidFill>
                  <a:schemeClr val="tx1"/>
                </a:solidFill>
              </a:rPr>
              <a:t>HDDS </a:t>
            </a:r>
            <a:r>
              <a:rPr lang="es-MX" sz="2646" dirty="0" smtClean="0">
                <a:solidFill>
                  <a:schemeClr val="tx1"/>
                </a:solidFill>
              </a:rPr>
              <a:t>después de la estación de cultivo, </a:t>
            </a:r>
            <a:r>
              <a:rPr lang="es-MX" sz="2646" dirty="0">
                <a:solidFill>
                  <a:schemeClr val="tx1"/>
                </a:solidFill>
              </a:rPr>
              <a:t>% </a:t>
            </a:r>
            <a:r>
              <a:rPr lang="es-MX" sz="2646" dirty="0" smtClean="0">
                <a:solidFill>
                  <a:schemeClr val="tx1"/>
                </a:solidFill>
              </a:rPr>
              <a:t>de </a:t>
            </a:r>
            <a:r>
              <a:rPr lang="es-MX" sz="2646" dirty="0" err="1">
                <a:solidFill>
                  <a:schemeClr val="tx1"/>
                </a:solidFill>
              </a:rPr>
              <a:t>HHs</a:t>
            </a:r>
            <a:r>
              <a:rPr lang="es-MX" sz="2646" dirty="0">
                <a:solidFill>
                  <a:schemeClr val="tx1"/>
                </a:solidFill>
              </a:rPr>
              <a:t> </a:t>
            </a:r>
            <a:r>
              <a:rPr lang="es-MX" sz="2646" dirty="0" smtClean="0">
                <a:solidFill>
                  <a:schemeClr val="tx1"/>
                </a:solidFill>
              </a:rPr>
              <a:t>que consumen determinados grupos alimenticios</a:t>
            </a:r>
            <a:endParaRPr lang="es-MX" sz="2646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884" y="2498427"/>
            <a:ext cx="10106980" cy="50914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357158" y="207941"/>
            <a:ext cx="6207154" cy="101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endParaRPr lang="es-MX" sz="4850" dirty="0" smtClean="0">
              <a:solidFill>
                <a:schemeClr val="tx1"/>
              </a:solidFill>
            </a:endParaRPr>
          </a:p>
          <a:p>
            <a:pPr algn="ctr">
              <a:lnSpc>
                <a:spcPts val="3527"/>
              </a:lnSpc>
            </a:pPr>
            <a:r>
              <a:rPr lang="es-MX" sz="4850" dirty="0" smtClean="0">
                <a:solidFill>
                  <a:schemeClr val="tx1"/>
                </a:solidFill>
              </a:rPr>
              <a:t>Dietas</a:t>
            </a:r>
            <a:r>
              <a:rPr lang="es-MX" sz="4850" dirty="0">
                <a:solidFill>
                  <a:schemeClr val="tx1"/>
                </a:solidFill>
              </a:rPr>
              <a:t>: </a:t>
            </a:r>
            <a:r>
              <a:rPr lang="es-MX" sz="4850" dirty="0" err="1" smtClean="0">
                <a:solidFill>
                  <a:schemeClr val="tx1"/>
                </a:solidFill>
              </a:rPr>
              <a:t>zooming</a:t>
            </a:r>
            <a:r>
              <a:rPr lang="es-MX" sz="4850" dirty="0" smtClean="0">
                <a:solidFill>
                  <a:schemeClr val="tx1"/>
                </a:solidFill>
              </a:rPr>
              <a:t>-in</a:t>
            </a:r>
            <a:endParaRPr lang="es-MX" sz="48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0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8533" y="1798637"/>
            <a:ext cx="9290326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46" dirty="0">
                <a:solidFill>
                  <a:schemeClr val="tx1"/>
                </a:solidFill>
              </a:rPr>
              <a:t>HDDS </a:t>
            </a:r>
            <a:r>
              <a:rPr lang="es-MX" sz="2646" dirty="0" smtClean="0">
                <a:solidFill>
                  <a:schemeClr val="tx1"/>
                </a:solidFill>
              </a:rPr>
              <a:t>durante la estación sin cosecha, </a:t>
            </a:r>
            <a:r>
              <a:rPr lang="es-MX" sz="2646" dirty="0">
                <a:solidFill>
                  <a:schemeClr val="tx1"/>
                </a:solidFill>
              </a:rPr>
              <a:t>% de </a:t>
            </a:r>
            <a:r>
              <a:rPr lang="es-MX" sz="2646" dirty="0" err="1">
                <a:solidFill>
                  <a:schemeClr val="tx1"/>
                </a:solidFill>
              </a:rPr>
              <a:t>HHs</a:t>
            </a:r>
            <a:r>
              <a:rPr lang="es-MX" sz="2646" dirty="0">
                <a:solidFill>
                  <a:schemeClr val="tx1"/>
                </a:solidFill>
              </a:rPr>
              <a:t> que consumen determinados grupos alimenticios</a:t>
            </a:r>
            <a:endParaRPr lang="es-MX" sz="2646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476" y="2498427"/>
            <a:ext cx="10106980" cy="50914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357158" y="207941"/>
            <a:ext cx="6359554" cy="99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endParaRPr lang="es-MX" sz="4850" dirty="0" smtClean="0">
              <a:solidFill>
                <a:schemeClr val="tx1"/>
              </a:solidFill>
            </a:endParaRPr>
          </a:p>
          <a:p>
            <a:pPr algn="ctr">
              <a:lnSpc>
                <a:spcPts val="3527"/>
              </a:lnSpc>
            </a:pPr>
            <a:r>
              <a:rPr lang="es-MX" sz="4850" dirty="0" smtClean="0">
                <a:solidFill>
                  <a:schemeClr val="tx1"/>
                </a:solidFill>
              </a:rPr>
              <a:t>Dietas</a:t>
            </a:r>
            <a:r>
              <a:rPr lang="es-MX" sz="4850" dirty="0">
                <a:solidFill>
                  <a:schemeClr val="tx1"/>
                </a:solidFill>
              </a:rPr>
              <a:t>: </a:t>
            </a:r>
            <a:r>
              <a:rPr lang="es-MX" sz="4850" dirty="0" err="1" smtClean="0">
                <a:solidFill>
                  <a:schemeClr val="tx1"/>
                </a:solidFill>
              </a:rPr>
              <a:t>zooming</a:t>
            </a:r>
            <a:r>
              <a:rPr lang="es-MX" sz="4850" dirty="0" smtClean="0">
                <a:solidFill>
                  <a:schemeClr val="tx1"/>
                </a:solidFill>
              </a:rPr>
              <a:t>-in</a:t>
            </a:r>
            <a:endParaRPr lang="es-MX" sz="48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7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468793" y="1795450"/>
            <a:ext cx="1142880" cy="37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>
                <a:solidFill>
                  <a:srgbClr val="000000"/>
                </a:solidFill>
              </a:rPr>
              <a:t>Yatenga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983128" y="3395481"/>
            <a:ext cx="914304" cy="6095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defTabSz="449216">
              <a:buClr>
                <a:srgbClr val="000000"/>
              </a:buClr>
              <a:buSzPct val="100000"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3135512" y="3471673"/>
            <a:ext cx="914304" cy="6095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defTabSz="449216">
              <a:buClr>
                <a:srgbClr val="000000"/>
              </a:buClr>
              <a:buSzPct val="100000"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16" y="2289956"/>
            <a:ext cx="9723623" cy="3181778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7262826" y="6925525"/>
            <a:ext cx="2701013" cy="36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91" tIns="44995" rIns="89991" bIns="44995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3000"/>
              </a:lnSpc>
              <a:buClrTx/>
              <a:buFontTx/>
              <a:buNone/>
            </a:pPr>
            <a:r>
              <a:rPr lang="en-GB" dirty="0" err="1" smtClean="0">
                <a:solidFill>
                  <a:srgbClr val="000000"/>
                </a:solidFill>
              </a:rPr>
              <a:t>Fraval</a:t>
            </a:r>
            <a:r>
              <a:rPr lang="en-GB" dirty="0" smtClean="0">
                <a:solidFill>
                  <a:srgbClr val="000000"/>
                </a:solidFill>
              </a:rPr>
              <a:t> et al, in prep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-25113" y="233592"/>
            <a:ext cx="10080624" cy="143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527"/>
              </a:lnSpc>
            </a:pPr>
            <a:endParaRPr lang="es-MX" sz="4850" dirty="0" smtClean="0">
              <a:solidFill>
                <a:schemeClr val="tx1"/>
              </a:solidFill>
            </a:endParaRPr>
          </a:p>
          <a:p>
            <a:pPr algn="ctr">
              <a:lnSpc>
                <a:spcPts val="3527"/>
              </a:lnSpc>
            </a:pPr>
            <a:r>
              <a:rPr lang="es-MX" sz="4850" dirty="0" smtClean="0">
                <a:solidFill>
                  <a:schemeClr val="tx1"/>
                </a:solidFill>
              </a:rPr>
              <a:t>Modelos de sendero - </a:t>
            </a:r>
            <a:r>
              <a:rPr lang="es-MX" sz="4850" dirty="0" err="1" smtClean="0">
                <a:solidFill>
                  <a:schemeClr val="tx1"/>
                </a:solidFill>
              </a:rPr>
              <a:t>Pathway</a:t>
            </a:r>
            <a:r>
              <a:rPr lang="es-MX" sz="4850" dirty="0" smtClean="0">
                <a:solidFill>
                  <a:schemeClr val="tx1"/>
                </a:solidFill>
              </a:rPr>
              <a:t> </a:t>
            </a:r>
            <a:r>
              <a:rPr lang="es-MX" sz="4850" dirty="0" err="1" smtClean="0">
                <a:solidFill>
                  <a:schemeClr val="tx1"/>
                </a:solidFill>
              </a:rPr>
              <a:t>models</a:t>
            </a:r>
            <a:endParaRPr lang="es-MX" sz="485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359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En pocas palabras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/>
            <a:r>
              <a:rPr lang="es-MX" dirty="0" smtClean="0"/>
              <a:t>RHoMIS’ realiza una caracterización rápida de los sistemas agrícolas, incluyendo bienestar del hogar, resultados de la finca y estrategias de medios de vida</a:t>
            </a:r>
          </a:p>
          <a:p>
            <a:pPr marL="0" indent="0"/>
            <a:endParaRPr lang="es-MX" dirty="0" smtClean="0"/>
          </a:p>
          <a:p>
            <a:pPr marL="0" indent="0"/>
            <a:r>
              <a:rPr lang="es-MX" dirty="0" smtClean="0"/>
              <a:t>Estos resultados son la base para la planificación, manejo y monitoreo de proyectos e intervenciones especificas. </a:t>
            </a:r>
          </a:p>
          <a:p>
            <a:pPr marL="0" indent="0"/>
            <a:endParaRPr lang="es-MX" dirty="0" smtClean="0"/>
          </a:p>
          <a:p>
            <a:pPr marL="0" indent="0"/>
            <a:r>
              <a:rPr lang="es-MX" dirty="0" smtClean="0"/>
              <a:t>Desean conocer mas:</a:t>
            </a:r>
          </a:p>
          <a:p>
            <a:pPr marL="0" indent="0"/>
            <a:r>
              <a:rPr lang="es-MX" dirty="0" smtClean="0"/>
              <a:t>http://rhomis.net</a:t>
            </a:r>
          </a:p>
          <a:p>
            <a:pPr marL="0" indent="0"/>
            <a:endParaRPr lang="es-MX" dirty="0" smtClean="0"/>
          </a:p>
          <a:p>
            <a:pPr marL="0" indent="0"/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25262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56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11139</TotalTime>
  <Words>1109</Words>
  <Application>Microsoft Office PowerPoint</Application>
  <PresentationFormat>Custom</PresentationFormat>
  <Paragraphs>193</Paragraphs>
  <Slides>37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9" baseType="lpstr">
      <vt:lpstr>Arial</vt:lpstr>
      <vt:lpstr>Calibri</vt:lpstr>
      <vt:lpstr>DejaVu Sans</vt:lpstr>
      <vt:lpstr>Droid Sans Fallback</vt:lpstr>
      <vt:lpstr>Optima</vt:lpstr>
      <vt:lpstr>Times New Roman</vt:lpstr>
      <vt:lpstr>Verdana</vt:lpstr>
      <vt:lpstr>Wingdings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Tipos de análisis realizados</vt:lpstr>
      <vt:lpstr>Trayectorias del hogar a través del tiempo: resultados de la comparación 2012-2016/17:</vt:lpstr>
      <vt:lpstr>Trayectorias del hogar a través del tiempo: resultados de la comparación 2012-2016/17:</vt:lpstr>
      <vt:lpstr>Grupos de trayectorias de acuerdo a seguridad alimentaria y pobreza</vt:lpstr>
      <vt:lpstr>Grupos de trayectorias y sus indicadores de bienestar</vt:lpstr>
      <vt:lpstr>Estrategias de medios de vida</vt:lpstr>
      <vt:lpstr>Estrategias de medios de vida</vt:lpstr>
      <vt:lpstr>Entonces que se puede hacer con los hogares con mayor inseguridad alimentaria y pobreza?</vt:lpstr>
      <vt:lpstr>Particularmente interesante para los hogares con mayor inseguridad alimentaria</vt:lpstr>
      <vt:lpstr>Ingresos de los productos no maderables del bosque (NTFP)   </vt:lpstr>
      <vt:lpstr>2 cosas nuevas en aplicaciones recientes  1. Motivaciones/aspiraciones  2. Analizar dietas en mas detalle </vt:lpstr>
      <vt:lpstr>Potencial para la extensión: motivación </vt:lpstr>
      <vt:lpstr>PowerPoint Presentation</vt:lpstr>
      <vt:lpstr>En nuevos análisis evaluamos cuales trayectorias alcanzan seguridad alimentaria y dietas diversas</vt:lpstr>
      <vt:lpstr>PowerPoint Presentation</vt:lpstr>
      <vt:lpstr>PowerPoint Presentation</vt:lpstr>
      <vt:lpstr>PowerPoint Presentation</vt:lpstr>
      <vt:lpstr>En pocas palabras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Indicators of Farm Performance from Surveys</dc:title>
  <dc:subject/>
  <dc:creator>Jim Hammond</dc:creator>
  <cp:keywords/>
  <dc:description/>
  <cp:lastModifiedBy>ICTServices</cp:lastModifiedBy>
  <cp:revision>195</cp:revision>
  <cp:lastPrinted>1601-01-01T00:00:00Z</cp:lastPrinted>
  <dcterms:created xsi:type="dcterms:W3CDTF">2016-11-21T12:10:11Z</dcterms:created>
  <dcterms:modified xsi:type="dcterms:W3CDTF">2017-06-22T13:46:38Z</dcterms:modified>
</cp:coreProperties>
</file>