
<file path=[Content_Types].xml><?xml version="1.0" encoding="utf-8"?>
<Types xmlns="http://schemas.openxmlformats.org/package/2006/content-types">
  <Default Extension="bmp" ContentType="image/bmp"/>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96" r:id="rId3"/>
    <p:sldMasterId id="2147483708" r:id="rId4"/>
  </p:sldMasterIdLst>
  <p:notesMasterIdLst>
    <p:notesMasterId r:id="rId37"/>
  </p:notesMasterIdLst>
  <p:sldIdLst>
    <p:sldId id="470" r:id="rId5"/>
    <p:sldId id="443" r:id="rId6"/>
    <p:sldId id="462" r:id="rId7"/>
    <p:sldId id="489" r:id="rId8"/>
    <p:sldId id="456" r:id="rId9"/>
    <p:sldId id="490" r:id="rId10"/>
    <p:sldId id="270" r:id="rId11"/>
    <p:sldId id="481" r:id="rId12"/>
    <p:sldId id="482" r:id="rId13"/>
    <p:sldId id="472" r:id="rId14"/>
    <p:sldId id="487" r:id="rId15"/>
    <p:sldId id="386" r:id="rId16"/>
    <p:sldId id="473" r:id="rId17"/>
    <p:sldId id="292" r:id="rId18"/>
    <p:sldId id="261" r:id="rId19"/>
    <p:sldId id="433" r:id="rId20"/>
    <p:sldId id="390" r:id="rId21"/>
    <p:sldId id="483" r:id="rId22"/>
    <p:sldId id="459" r:id="rId23"/>
    <p:sldId id="391" r:id="rId24"/>
    <p:sldId id="398" r:id="rId25"/>
    <p:sldId id="493" r:id="rId26"/>
    <p:sldId id="491" r:id="rId27"/>
    <p:sldId id="492" r:id="rId28"/>
    <p:sldId id="363" r:id="rId29"/>
    <p:sldId id="365" r:id="rId30"/>
    <p:sldId id="486" r:id="rId31"/>
    <p:sldId id="488" r:id="rId32"/>
    <p:sldId id="369" r:id="rId33"/>
    <p:sldId id="372" r:id="rId34"/>
    <p:sldId id="478" r:id="rId35"/>
    <p:sldId id="468" r:id="rId36"/>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5379" initials="5" lastIdx="1" clrIdx="0">
    <p:extLst>
      <p:ext uri="{19B8F6BF-5375-455C-9EA6-DF929625EA0E}">
        <p15:presenceInfo xmlns:p15="http://schemas.microsoft.com/office/powerpoint/2012/main" userId="S::h5379@365up.site::a8e826a3-a3cb-4fa7-91ec-00f5f31208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clrMode="bw"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802" autoAdjust="0"/>
  </p:normalViewPr>
  <p:slideViewPr>
    <p:cSldViewPr snapToGrid="0" snapToObjects="1">
      <p:cViewPr varScale="1">
        <p:scale>
          <a:sx n="72" d="100"/>
          <a:sy n="72" d="100"/>
        </p:scale>
        <p:origin x="1326" y="54"/>
      </p:cViewPr>
      <p:guideLst>
        <p:guide orient="horz" pos="2160"/>
        <p:guide pos="2880"/>
      </p:guideLst>
    </p:cSldViewPr>
  </p:slideViewPr>
  <p:outlineViewPr>
    <p:cViewPr>
      <p:scale>
        <a:sx n="33" d="100"/>
        <a:sy n="33" d="100"/>
      </p:scale>
      <p:origin x="0" y="-12768"/>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22CD2E-6192-45A7-BE0B-9344086C56EB}" type="doc">
      <dgm:prSet loTypeId="urn:microsoft.com/office/officeart/2005/8/layout/cycle4" loCatId="relationship" qsTypeId="urn:microsoft.com/office/officeart/2005/8/quickstyle/simple1" qsCatId="simple" csTypeId="urn:microsoft.com/office/officeart/2005/8/colors/accent3_2" csCatId="accent3" phldr="1"/>
      <dgm:spPr/>
      <dgm:t>
        <a:bodyPr/>
        <a:lstStyle/>
        <a:p>
          <a:endParaRPr lang="es-PE"/>
        </a:p>
      </dgm:t>
    </dgm:pt>
    <dgm:pt modelId="{B991DEFE-1064-4D04-B911-13E49FCC6ED6}">
      <dgm:prSet phldrT="[Texto]" custT="1"/>
      <dgm:spPr/>
      <dgm:t>
        <a:bodyPr/>
        <a:lstStyle/>
        <a:p>
          <a:r>
            <a:rPr lang="es-MX" sz="1600" dirty="0"/>
            <a:t>Universidad Nacional Agraria La Molina </a:t>
          </a:r>
        </a:p>
        <a:p>
          <a:endParaRPr lang="es-PE" sz="1300" dirty="0"/>
        </a:p>
      </dgm:t>
    </dgm:pt>
    <dgm:pt modelId="{335B3111-B5BB-42D6-A6B9-720252B39083}" type="parTrans" cxnId="{D1AE2A4A-5838-4035-97C4-949CD83B7268}">
      <dgm:prSet/>
      <dgm:spPr/>
      <dgm:t>
        <a:bodyPr/>
        <a:lstStyle/>
        <a:p>
          <a:endParaRPr lang="es-PE"/>
        </a:p>
      </dgm:t>
    </dgm:pt>
    <dgm:pt modelId="{E9840B91-FAFB-4E4D-96A4-D46AC5D503FF}" type="sibTrans" cxnId="{D1AE2A4A-5838-4035-97C4-949CD83B7268}">
      <dgm:prSet/>
      <dgm:spPr/>
      <dgm:t>
        <a:bodyPr/>
        <a:lstStyle/>
        <a:p>
          <a:endParaRPr lang="es-PE"/>
        </a:p>
      </dgm:t>
    </dgm:pt>
    <dgm:pt modelId="{05AA8880-B93D-416B-A8DD-086B5805A16B}">
      <dgm:prSet phldrT="[Texto]" custT="1"/>
      <dgm:spPr/>
      <dgm:t>
        <a:bodyPr/>
        <a:lstStyle/>
        <a:p>
          <a:r>
            <a:rPr lang="es-MX" sz="2000" dirty="0"/>
            <a:t>La Academia</a:t>
          </a:r>
          <a:endParaRPr lang="es-PE" sz="2000" dirty="0"/>
        </a:p>
      </dgm:t>
    </dgm:pt>
    <dgm:pt modelId="{5B5BC8FE-4521-4FB2-81DD-5952380074A1}" type="parTrans" cxnId="{813C6AC3-AC66-4590-A2AA-1CC6C53E6C37}">
      <dgm:prSet/>
      <dgm:spPr/>
      <dgm:t>
        <a:bodyPr/>
        <a:lstStyle/>
        <a:p>
          <a:endParaRPr lang="es-PE"/>
        </a:p>
      </dgm:t>
    </dgm:pt>
    <dgm:pt modelId="{312C4E80-8AF0-4A7A-9CB3-5543A239BEAC}" type="sibTrans" cxnId="{813C6AC3-AC66-4590-A2AA-1CC6C53E6C37}">
      <dgm:prSet/>
      <dgm:spPr/>
      <dgm:t>
        <a:bodyPr/>
        <a:lstStyle/>
        <a:p>
          <a:endParaRPr lang="es-PE"/>
        </a:p>
      </dgm:t>
    </dgm:pt>
    <dgm:pt modelId="{D8AA548A-40B7-4A15-95E5-4F086F65D878}">
      <dgm:prSet phldrT="[Texto]" custT="1"/>
      <dgm:spPr/>
      <dgm:t>
        <a:bodyPr/>
        <a:lstStyle/>
        <a:p>
          <a:r>
            <a:rPr lang="es-MX" sz="1500" dirty="0"/>
            <a:t>CCTA</a:t>
          </a:r>
        </a:p>
        <a:p>
          <a:r>
            <a:rPr lang="es-MX" sz="1500" dirty="0"/>
            <a:t>CEPESER Piura</a:t>
          </a:r>
        </a:p>
        <a:p>
          <a:r>
            <a:rPr lang="es-MX" sz="1500" dirty="0"/>
            <a:t>IDMA Huánuco </a:t>
          </a:r>
        </a:p>
        <a:p>
          <a:r>
            <a:rPr lang="es-MX" sz="1500" dirty="0"/>
            <a:t>CADEP Cusco y Apurímac </a:t>
          </a:r>
        </a:p>
      </dgm:t>
    </dgm:pt>
    <dgm:pt modelId="{5325B7B5-03CC-46E5-8BC4-3B37CE34759B}" type="parTrans" cxnId="{C4F70407-EA75-4D52-ADFD-0C72F69E4D61}">
      <dgm:prSet/>
      <dgm:spPr/>
      <dgm:t>
        <a:bodyPr/>
        <a:lstStyle/>
        <a:p>
          <a:endParaRPr lang="es-PE"/>
        </a:p>
      </dgm:t>
    </dgm:pt>
    <dgm:pt modelId="{B2C2E9E9-6EF1-4A5B-A7DD-AEF4B1DB24FB}" type="sibTrans" cxnId="{C4F70407-EA75-4D52-ADFD-0C72F69E4D61}">
      <dgm:prSet/>
      <dgm:spPr/>
      <dgm:t>
        <a:bodyPr/>
        <a:lstStyle/>
        <a:p>
          <a:endParaRPr lang="es-PE"/>
        </a:p>
      </dgm:t>
    </dgm:pt>
    <dgm:pt modelId="{64D28A74-F15F-4E70-94BD-8BDC70028222}">
      <dgm:prSet phldrT="[Texto]" custT="1"/>
      <dgm:spPr/>
      <dgm:t>
        <a:bodyPr/>
        <a:lstStyle/>
        <a:p>
          <a:r>
            <a:rPr lang="es-MX" sz="2000" dirty="0"/>
            <a:t>Las </a:t>
          </a:r>
          <a:r>
            <a:rPr lang="es-MX" sz="2000" dirty="0" err="1"/>
            <a:t>ONGs</a:t>
          </a:r>
          <a:endParaRPr lang="es-PE" sz="2000" dirty="0"/>
        </a:p>
      </dgm:t>
    </dgm:pt>
    <dgm:pt modelId="{D0402800-00D3-4B92-A0AE-DF072E37843C}" type="parTrans" cxnId="{00AE16A5-2C72-42CB-9707-929FFD92C7DD}">
      <dgm:prSet/>
      <dgm:spPr/>
      <dgm:t>
        <a:bodyPr/>
        <a:lstStyle/>
        <a:p>
          <a:endParaRPr lang="es-PE"/>
        </a:p>
      </dgm:t>
    </dgm:pt>
    <dgm:pt modelId="{5956E5D7-A0AA-41A4-87C8-7C7448A4FB93}" type="sibTrans" cxnId="{00AE16A5-2C72-42CB-9707-929FFD92C7DD}">
      <dgm:prSet/>
      <dgm:spPr/>
      <dgm:t>
        <a:bodyPr/>
        <a:lstStyle/>
        <a:p>
          <a:endParaRPr lang="es-PE"/>
        </a:p>
      </dgm:t>
    </dgm:pt>
    <dgm:pt modelId="{CE42CF03-7F5E-4E25-AA1A-244E72C9395E}">
      <dgm:prSet phldrT="[Texto]" custT="1"/>
      <dgm:spPr/>
      <dgm:t>
        <a:bodyPr/>
        <a:lstStyle/>
        <a:p>
          <a:endParaRPr lang="es-MX" sz="1300" dirty="0"/>
        </a:p>
        <a:p>
          <a:endParaRPr lang="es-MX" sz="1300" dirty="0"/>
        </a:p>
        <a:p>
          <a:endParaRPr lang="es-MX" sz="1300" dirty="0"/>
        </a:p>
        <a:p>
          <a:r>
            <a:rPr lang="es-MX" sz="1300" dirty="0"/>
            <a:t>Piura: 2 escuelas nivel primaria</a:t>
          </a:r>
        </a:p>
        <a:p>
          <a:r>
            <a:rPr lang="es-MX" sz="1300" dirty="0"/>
            <a:t>    Huánuco: 2 escuelas primarias</a:t>
          </a:r>
        </a:p>
        <a:p>
          <a:r>
            <a:rPr lang="es-MX" sz="1300" dirty="0"/>
            <a:t>Apurímac: 2 escuelas primaria, 1 EIB</a:t>
          </a:r>
        </a:p>
        <a:p>
          <a:r>
            <a:rPr lang="es-MX" sz="1100" dirty="0"/>
            <a:t>. </a:t>
          </a:r>
          <a:endParaRPr lang="es-PE" sz="1100" dirty="0"/>
        </a:p>
      </dgm:t>
    </dgm:pt>
    <dgm:pt modelId="{FF51A119-EAC7-4330-8630-93B65401FC36}" type="parTrans" cxnId="{CE628AB1-A90E-41BE-AB28-C8EEE1CBE8CC}">
      <dgm:prSet/>
      <dgm:spPr/>
      <dgm:t>
        <a:bodyPr/>
        <a:lstStyle/>
        <a:p>
          <a:endParaRPr lang="es-PE"/>
        </a:p>
      </dgm:t>
    </dgm:pt>
    <dgm:pt modelId="{95543F76-12C9-45C7-9CB9-79AFF5F79E0E}" type="sibTrans" cxnId="{CE628AB1-A90E-41BE-AB28-C8EEE1CBE8CC}">
      <dgm:prSet/>
      <dgm:spPr/>
      <dgm:t>
        <a:bodyPr/>
        <a:lstStyle/>
        <a:p>
          <a:endParaRPr lang="es-PE"/>
        </a:p>
      </dgm:t>
    </dgm:pt>
    <dgm:pt modelId="{E4558ABE-9A13-423D-B7C9-83B76CF361D3}">
      <dgm:prSet phldrT="[Texto]" custT="1"/>
      <dgm:spPr/>
      <dgm:t>
        <a:bodyPr/>
        <a:lstStyle/>
        <a:p>
          <a:r>
            <a:rPr lang="es-MX" sz="2000" dirty="0"/>
            <a:t>La Escuela rural</a:t>
          </a:r>
          <a:endParaRPr lang="es-PE" sz="2000" dirty="0"/>
        </a:p>
      </dgm:t>
    </dgm:pt>
    <dgm:pt modelId="{70B91027-BECA-4D57-B414-A4AE1A5D51D3}" type="parTrans" cxnId="{55A35581-1B80-4537-ABE6-C9C262EC6AC3}">
      <dgm:prSet/>
      <dgm:spPr/>
      <dgm:t>
        <a:bodyPr/>
        <a:lstStyle/>
        <a:p>
          <a:endParaRPr lang="es-PE"/>
        </a:p>
      </dgm:t>
    </dgm:pt>
    <dgm:pt modelId="{F93B1913-B658-433B-8497-0E4A3EAA240E}" type="sibTrans" cxnId="{55A35581-1B80-4537-ABE6-C9C262EC6AC3}">
      <dgm:prSet/>
      <dgm:spPr/>
      <dgm:t>
        <a:bodyPr/>
        <a:lstStyle/>
        <a:p>
          <a:endParaRPr lang="es-PE"/>
        </a:p>
      </dgm:t>
    </dgm:pt>
    <dgm:pt modelId="{07B41096-6E48-43BF-9302-11DBEDFE4679}">
      <dgm:prSet phldrT="[Texto]" custT="1"/>
      <dgm:spPr/>
      <dgm:t>
        <a:bodyPr/>
        <a:lstStyle/>
        <a:p>
          <a:pPr algn="ctr"/>
          <a:endParaRPr lang="es-MX" sz="1200" dirty="0"/>
        </a:p>
        <a:p>
          <a:pPr algn="ctr"/>
          <a:endParaRPr lang="es-MX" sz="1200" dirty="0"/>
        </a:p>
        <a:p>
          <a:pPr algn="ctr"/>
          <a:r>
            <a:rPr lang="es-MX" sz="1200" dirty="0"/>
            <a:t>Piura: </a:t>
          </a:r>
          <a:r>
            <a:rPr lang="es-MX" sz="1200" dirty="0" err="1"/>
            <a:t>Frias</a:t>
          </a:r>
          <a:r>
            <a:rPr lang="es-MX" sz="1200" dirty="0"/>
            <a:t>, </a:t>
          </a:r>
          <a:r>
            <a:rPr lang="es-MX" sz="1200" dirty="0" err="1"/>
            <a:t>Pechuquiz</a:t>
          </a:r>
          <a:endParaRPr lang="es-MX" sz="1200" dirty="0"/>
        </a:p>
        <a:p>
          <a:pPr algn="l"/>
          <a:r>
            <a:rPr lang="es-MX" sz="1200" dirty="0"/>
            <a:t>Huánuco: 3 de mayo de </a:t>
          </a:r>
          <a:r>
            <a:rPr lang="es-MX" sz="1200" dirty="0" err="1"/>
            <a:t>Huayllacayan</a:t>
          </a:r>
          <a:r>
            <a:rPr lang="es-MX" sz="1200" dirty="0"/>
            <a:t>, </a:t>
          </a:r>
          <a:r>
            <a:rPr lang="es-MX" sz="1200" dirty="0" err="1"/>
            <a:t>Huancapallac</a:t>
          </a:r>
          <a:r>
            <a:rPr lang="es-MX" sz="1200" dirty="0"/>
            <a:t>. </a:t>
          </a:r>
        </a:p>
        <a:p>
          <a:pPr algn="l"/>
          <a:r>
            <a:rPr lang="es-MX" sz="1200" dirty="0" err="1"/>
            <a:t>Apurimac</a:t>
          </a:r>
          <a:r>
            <a:rPr lang="es-MX" sz="1200" dirty="0"/>
            <a:t>: </a:t>
          </a:r>
          <a:r>
            <a:rPr lang="es-MX" sz="1200" dirty="0" err="1"/>
            <a:t>Patahuasi</a:t>
          </a:r>
          <a:r>
            <a:rPr lang="es-MX" sz="1200" dirty="0"/>
            <a:t>, Haquira</a:t>
          </a:r>
        </a:p>
        <a:p>
          <a:pPr algn="ctr"/>
          <a:endParaRPr lang="es-PE" sz="1200" dirty="0"/>
        </a:p>
      </dgm:t>
    </dgm:pt>
    <dgm:pt modelId="{74E9C723-3F73-477B-BA6C-4C153F9CFC80}" type="parTrans" cxnId="{20F5ECCC-7155-40E5-B06C-668301B6A604}">
      <dgm:prSet/>
      <dgm:spPr/>
      <dgm:t>
        <a:bodyPr/>
        <a:lstStyle/>
        <a:p>
          <a:endParaRPr lang="es-PE"/>
        </a:p>
      </dgm:t>
    </dgm:pt>
    <dgm:pt modelId="{BDE039D9-53EF-4643-A08D-84CD3602AF7B}" type="sibTrans" cxnId="{20F5ECCC-7155-40E5-B06C-668301B6A604}">
      <dgm:prSet/>
      <dgm:spPr/>
      <dgm:t>
        <a:bodyPr/>
        <a:lstStyle/>
        <a:p>
          <a:endParaRPr lang="es-PE"/>
        </a:p>
      </dgm:t>
    </dgm:pt>
    <dgm:pt modelId="{056582B5-655F-4D1B-9312-2A2CBC0E9599}">
      <dgm:prSet phldrT="[Texto]" custT="1"/>
      <dgm:spPr/>
      <dgm:t>
        <a:bodyPr/>
        <a:lstStyle/>
        <a:p>
          <a:r>
            <a:rPr lang="es-MX" sz="1500" dirty="0"/>
            <a:t>Las comunidades indígenas/  campesinas</a:t>
          </a:r>
          <a:endParaRPr lang="es-PE" sz="1500" dirty="0"/>
        </a:p>
      </dgm:t>
    </dgm:pt>
    <dgm:pt modelId="{B6B43D14-609C-465F-B618-47224A4BD35E}" type="parTrans" cxnId="{5DEBF850-F83E-494D-A25A-0F4F7B26FDAD}">
      <dgm:prSet/>
      <dgm:spPr/>
      <dgm:t>
        <a:bodyPr/>
        <a:lstStyle/>
        <a:p>
          <a:endParaRPr lang="es-PE"/>
        </a:p>
      </dgm:t>
    </dgm:pt>
    <dgm:pt modelId="{EA679597-3A26-4E7A-9254-B8DA4D7AE756}" type="sibTrans" cxnId="{5DEBF850-F83E-494D-A25A-0F4F7B26FDAD}">
      <dgm:prSet/>
      <dgm:spPr/>
      <dgm:t>
        <a:bodyPr/>
        <a:lstStyle/>
        <a:p>
          <a:endParaRPr lang="es-PE"/>
        </a:p>
      </dgm:t>
    </dgm:pt>
    <dgm:pt modelId="{CBA24A3F-6F9D-4F49-92D9-4AF68F6E4142}" type="pres">
      <dgm:prSet presAssocID="{8F22CD2E-6192-45A7-BE0B-9344086C56EB}" presName="cycleMatrixDiagram" presStyleCnt="0">
        <dgm:presLayoutVars>
          <dgm:chMax val="1"/>
          <dgm:dir/>
          <dgm:animLvl val="lvl"/>
          <dgm:resizeHandles val="exact"/>
        </dgm:presLayoutVars>
      </dgm:prSet>
      <dgm:spPr/>
    </dgm:pt>
    <dgm:pt modelId="{F45ED2B1-4237-4777-93D7-E1A37B40D107}" type="pres">
      <dgm:prSet presAssocID="{8F22CD2E-6192-45A7-BE0B-9344086C56EB}" presName="children" presStyleCnt="0"/>
      <dgm:spPr/>
    </dgm:pt>
    <dgm:pt modelId="{532855DF-DC1B-4F10-A3DE-1A99A15DEDD6}" type="pres">
      <dgm:prSet presAssocID="{8F22CD2E-6192-45A7-BE0B-9344086C56EB}" presName="child1group" presStyleCnt="0"/>
      <dgm:spPr/>
    </dgm:pt>
    <dgm:pt modelId="{CB98A8C9-F820-419F-A700-7CC0F3E056A6}" type="pres">
      <dgm:prSet presAssocID="{8F22CD2E-6192-45A7-BE0B-9344086C56EB}" presName="child1" presStyleLbl="bgAcc1" presStyleIdx="0" presStyleCnt="4" custScaleX="119705" custLinFactNeighborX="-21606" custLinFactNeighborY="33814"/>
      <dgm:spPr/>
    </dgm:pt>
    <dgm:pt modelId="{1490D4FE-3955-4270-A794-920042F289F2}" type="pres">
      <dgm:prSet presAssocID="{8F22CD2E-6192-45A7-BE0B-9344086C56EB}" presName="child1Text" presStyleLbl="bgAcc1" presStyleIdx="0" presStyleCnt="4">
        <dgm:presLayoutVars>
          <dgm:bulletEnabled val="1"/>
        </dgm:presLayoutVars>
      </dgm:prSet>
      <dgm:spPr/>
    </dgm:pt>
    <dgm:pt modelId="{C202A60C-3B47-4C91-B523-CA6805AF9CAD}" type="pres">
      <dgm:prSet presAssocID="{8F22CD2E-6192-45A7-BE0B-9344086C56EB}" presName="child2group" presStyleCnt="0"/>
      <dgm:spPr/>
    </dgm:pt>
    <dgm:pt modelId="{FF475BD2-355C-4B76-87DF-5C79F4F7B877}" type="pres">
      <dgm:prSet presAssocID="{8F22CD2E-6192-45A7-BE0B-9344086C56EB}" presName="child2" presStyleLbl="bgAcc1" presStyleIdx="1" presStyleCnt="4" custScaleX="117839" custLinFactNeighborX="8356" custLinFactNeighborY="33539"/>
      <dgm:spPr/>
    </dgm:pt>
    <dgm:pt modelId="{FADD0EDA-44E4-4D98-8641-C6B704414BA3}" type="pres">
      <dgm:prSet presAssocID="{8F22CD2E-6192-45A7-BE0B-9344086C56EB}" presName="child2Text" presStyleLbl="bgAcc1" presStyleIdx="1" presStyleCnt="4">
        <dgm:presLayoutVars>
          <dgm:bulletEnabled val="1"/>
        </dgm:presLayoutVars>
      </dgm:prSet>
      <dgm:spPr/>
    </dgm:pt>
    <dgm:pt modelId="{68144AC0-6C66-40E3-93B6-9572BE7D041F}" type="pres">
      <dgm:prSet presAssocID="{8F22CD2E-6192-45A7-BE0B-9344086C56EB}" presName="child3group" presStyleCnt="0"/>
      <dgm:spPr/>
    </dgm:pt>
    <dgm:pt modelId="{227BBF7B-1E51-471F-8EFB-0FF246958D7A}" type="pres">
      <dgm:prSet presAssocID="{8F22CD2E-6192-45A7-BE0B-9344086C56EB}" presName="child3" presStyleLbl="bgAcc1" presStyleIdx="2" presStyleCnt="4" custLinFactNeighborX="28967" custLinFactNeighborY="860"/>
      <dgm:spPr/>
    </dgm:pt>
    <dgm:pt modelId="{5FFB4C0A-FE47-4260-8610-70F5AC233C62}" type="pres">
      <dgm:prSet presAssocID="{8F22CD2E-6192-45A7-BE0B-9344086C56EB}" presName="child3Text" presStyleLbl="bgAcc1" presStyleIdx="2" presStyleCnt="4">
        <dgm:presLayoutVars>
          <dgm:bulletEnabled val="1"/>
        </dgm:presLayoutVars>
      </dgm:prSet>
      <dgm:spPr/>
    </dgm:pt>
    <dgm:pt modelId="{D6CC038D-049D-485C-891D-110966593C9C}" type="pres">
      <dgm:prSet presAssocID="{8F22CD2E-6192-45A7-BE0B-9344086C56EB}" presName="child4group" presStyleCnt="0"/>
      <dgm:spPr/>
    </dgm:pt>
    <dgm:pt modelId="{F501B7C1-0E0F-4C38-A02F-8CB1172A8B6F}" type="pres">
      <dgm:prSet presAssocID="{8F22CD2E-6192-45A7-BE0B-9344086C56EB}" presName="child4" presStyleLbl="bgAcc1" presStyleIdx="3" presStyleCnt="4" custScaleX="105974" custScaleY="159957" custLinFactNeighborX="-18065" custLinFactNeighborY="-12303"/>
      <dgm:spPr/>
    </dgm:pt>
    <dgm:pt modelId="{7E86BB05-18A6-46AB-AA0D-7FB9394E76E5}" type="pres">
      <dgm:prSet presAssocID="{8F22CD2E-6192-45A7-BE0B-9344086C56EB}" presName="child4Text" presStyleLbl="bgAcc1" presStyleIdx="3" presStyleCnt="4">
        <dgm:presLayoutVars>
          <dgm:bulletEnabled val="1"/>
        </dgm:presLayoutVars>
      </dgm:prSet>
      <dgm:spPr/>
    </dgm:pt>
    <dgm:pt modelId="{58843789-5E3F-4C57-B6FD-27DB7373468C}" type="pres">
      <dgm:prSet presAssocID="{8F22CD2E-6192-45A7-BE0B-9344086C56EB}" presName="childPlaceholder" presStyleCnt="0"/>
      <dgm:spPr/>
    </dgm:pt>
    <dgm:pt modelId="{5F8AA1A6-6093-4AFA-8040-321EBCAA7EE4}" type="pres">
      <dgm:prSet presAssocID="{8F22CD2E-6192-45A7-BE0B-9344086C56EB}" presName="circle" presStyleCnt="0"/>
      <dgm:spPr/>
    </dgm:pt>
    <dgm:pt modelId="{5E03E002-81F1-46B9-A492-4A9EDD358416}" type="pres">
      <dgm:prSet presAssocID="{8F22CD2E-6192-45A7-BE0B-9344086C56EB}" presName="quadrant1" presStyleLbl="node1" presStyleIdx="0" presStyleCnt="4">
        <dgm:presLayoutVars>
          <dgm:chMax val="1"/>
          <dgm:bulletEnabled val="1"/>
        </dgm:presLayoutVars>
      </dgm:prSet>
      <dgm:spPr/>
    </dgm:pt>
    <dgm:pt modelId="{031C83F1-CBF7-4E27-8B6F-D7331761964D}" type="pres">
      <dgm:prSet presAssocID="{8F22CD2E-6192-45A7-BE0B-9344086C56EB}" presName="quadrant2" presStyleLbl="node1" presStyleIdx="1" presStyleCnt="4">
        <dgm:presLayoutVars>
          <dgm:chMax val="1"/>
          <dgm:bulletEnabled val="1"/>
        </dgm:presLayoutVars>
      </dgm:prSet>
      <dgm:spPr/>
    </dgm:pt>
    <dgm:pt modelId="{CC7325FF-E78D-4EC2-8A15-0036F5FD9058}" type="pres">
      <dgm:prSet presAssocID="{8F22CD2E-6192-45A7-BE0B-9344086C56EB}" presName="quadrant3" presStyleLbl="node1" presStyleIdx="2" presStyleCnt="4">
        <dgm:presLayoutVars>
          <dgm:chMax val="1"/>
          <dgm:bulletEnabled val="1"/>
        </dgm:presLayoutVars>
      </dgm:prSet>
      <dgm:spPr/>
    </dgm:pt>
    <dgm:pt modelId="{C29C4298-BDD4-4169-8DA4-C439DE376CD1}" type="pres">
      <dgm:prSet presAssocID="{8F22CD2E-6192-45A7-BE0B-9344086C56EB}" presName="quadrant4" presStyleLbl="node1" presStyleIdx="3" presStyleCnt="4" custScaleX="97476">
        <dgm:presLayoutVars>
          <dgm:chMax val="1"/>
          <dgm:bulletEnabled val="1"/>
        </dgm:presLayoutVars>
      </dgm:prSet>
      <dgm:spPr/>
    </dgm:pt>
    <dgm:pt modelId="{FC424514-E6EF-47C5-A8C7-F6DD4EDACF6C}" type="pres">
      <dgm:prSet presAssocID="{8F22CD2E-6192-45A7-BE0B-9344086C56EB}" presName="quadrantPlaceholder" presStyleCnt="0"/>
      <dgm:spPr/>
    </dgm:pt>
    <dgm:pt modelId="{C2305440-5C5B-4017-9B30-156AA4DFF1B5}" type="pres">
      <dgm:prSet presAssocID="{8F22CD2E-6192-45A7-BE0B-9344086C56EB}" presName="center1" presStyleLbl="fgShp" presStyleIdx="0" presStyleCnt="2"/>
      <dgm:spPr/>
    </dgm:pt>
    <dgm:pt modelId="{9E617DD4-0980-4A14-81B4-7C19CD513EE7}" type="pres">
      <dgm:prSet presAssocID="{8F22CD2E-6192-45A7-BE0B-9344086C56EB}" presName="center2" presStyleLbl="fgShp" presStyleIdx="1" presStyleCnt="2"/>
      <dgm:spPr/>
    </dgm:pt>
  </dgm:ptLst>
  <dgm:cxnLst>
    <dgm:cxn modelId="{C4F70407-EA75-4D52-ADFD-0C72F69E4D61}" srcId="{8F22CD2E-6192-45A7-BE0B-9344086C56EB}" destId="{D8AA548A-40B7-4A15-95E5-4F086F65D878}" srcOrd="1" destOrd="0" parTransId="{5325B7B5-03CC-46E5-8BC4-3B37CE34759B}" sibTransId="{B2C2E9E9-6EF1-4A5B-A7DD-AEF4B1DB24FB}"/>
    <dgm:cxn modelId="{D8487B23-1481-47B8-8F95-0D153C40B340}" type="presOf" srcId="{05AA8880-B93D-416B-A8DD-086B5805A16B}" destId="{CB98A8C9-F820-419F-A700-7CC0F3E056A6}" srcOrd="0" destOrd="0" presId="urn:microsoft.com/office/officeart/2005/8/layout/cycle4"/>
    <dgm:cxn modelId="{280DD049-3A73-4BA0-99C4-F86117B9074D}" type="presOf" srcId="{05AA8880-B93D-416B-A8DD-086B5805A16B}" destId="{1490D4FE-3955-4270-A794-920042F289F2}" srcOrd="1" destOrd="0" presId="urn:microsoft.com/office/officeart/2005/8/layout/cycle4"/>
    <dgm:cxn modelId="{D1AE2A4A-5838-4035-97C4-949CD83B7268}" srcId="{8F22CD2E-6192-45A7-BE0B-9344086C56EB}" destId="{B991DEFE-1064-4D04-B911-13E49FCC6ED6}" srcOrd="0" destOrd="0" parTransId="{335B3111-B5BB-42D6-A6B9-720252B39083}" sibTransId="{E9840B91-FAFB-4E4D-96A4-D46AC5D503FF}"/>
    <dgm:cxn modelId="{A0D5B370-C464-45A0-8478-4DE6D1376CAD}" type="presOf" srcId="{8F22CD2E-6192-45A7-BE0B-9344086C56EB}" destId="{CBA24A3F-6F9D-4F49-92D9-4AF68F6E4142}" srcOrd="0" destOrd="0" presId="urn:microsoft.com/office/officeart/2005/8/layout/cycle4"/>
    <dgm:cxn modelId="{5DEBF850-F83E-494D-A25A-0F4F7B26FDAD}" srcId="{07B41096-6E48-43BF-9302-11DBEDFE4679}" destId="{056582B5-655F-4D1B-9312-2A2CBC0E9599}" srcOrd="0" destOrd="0" parTransId="{B6B43D14-609C-465F-B618-47224A4BD35E}" sibTransId="{EA679597-3A26-4E7A-9254-B8DA4D7AE756}"/>
    <dgm:cxn modelId="{55A35581-1B80-4537-ABE6-C9C262EC6AC3}" srcId="{CE42CF03-7F5E-4E25-AA1A-244E72C9395E}" destId="{E4558ABE-9A13-423D-B7C9-83B76CF361D3}" srcOrd="0" destOrd="0" parTransId="{70B91027-BECA-4D57-B414-A4AE1A5D51D3}" sibTransId="{F93B1913-B658-433B-8497-0E4A3EAA240E}"/>
    <dgm:cxn modelId="{BB5D3C83-7E9F-4041-975A-B8AC9E6CAC00}" type="presOf" srcId="{D8AA548A-40B7-4A15-95E5-4F086F65D878}" destId="{031C83F1-CBF7-4E27-8B6F-D7331761964D}" srcOrd="0" destOrd="0" presId="urn:microsoft.com/office/officeart/2005/8/layout/cycle4"/>
    <dgm:cxn modelId="{F352C684-E38C-4358-96AF-0EF4A8C47C7A}" type="presOf" srcId="{056582B5-655F-4D1B-9312-2A2CBC0E9599}" destId="{7E86BB05-18A6-46AB-AA0D-7FB9394E76E5}" srcOrd="1" destOrd="0" presId="urn:microsoft.com/office/officeart/2005/8/layout/cycle4"/>
    <dgm:cxn modelId="{983EB799-0A20-4452-8B5D-18850C3AFF83}" type="presOf" srcId="{B991DEFE-1064-4D04-B911-13E49FCC6ED6}" destId="{5E03E002-81F1-46B9-A492-4A9EDD358416}" srcOrd="0" destOrd="0" presId="urn:microsoft.com/office/officeart/2005/8/layout/cycle4"/>
    <dgm:cxn modelId="{DC313E9E-E7CA-44FB-B13D-E54065660A90}" type="presOf" srcId="{056582B5-655F-4D1B-9312-2A2CBC0E9599}" destId="{F501B7C1-0E0F-4C38-A02F-8CB1172A8B6F}" srcOrd="0" destOrd="0" presId="urn:microsoft.com/office/officeart/2005/8/layout/cycle4"/>
    <dgm:cxn modelId="{00AE16A5-2C72-42CB-9707-929FFD92C7DD}" srcId="{D8AA548A-40B7-4A15-95E5-4F086F65D878}" destId="{64D28A74-F15F-4E70-94BD-8BDC70028222}" srcOrd="0" destOrd="0" parTransId="{D0402800-00D3-4B92-A0AE-DF072E37843C}" sibTransId="{5956E5D7-A0AA-41A4-87C8-7C7448A4FB93}"/>
    <dgm:cxn modelId="{F2F463AD-C7DF-4BCA-9069-A6DDD09B9341}" type="presOf" srcId="{07B41096-6E48-43BF-9302-11DBEDFE4679}" destId="{C29C4298-BDD4-4169-8DA4-C439DE376CD1}" srcOrd="0" destOrd="0" presId="urn:microsoft.com/office/officeart/2005/8/layout/cycle4"/>
    <dgm:cxn modelId="{CE628AB1-A90E-41BE-AB28-C8EEE1CBE8CC}" srcId="{8F22CD2E-6192-45A7-BE0B-9344086C56EB}" destId="{CE42CF03-7F5E-4E25-AA1A-244E72C9395E}" srcOrd="2" destOrd="0" parTransId="{FF51A119-EAC7-4330-8630-93B65401FC36}" sibTransId="{95543F76-12C9-45C7-9CB9-79AFF5F79E0E}"/>
    <dgm:cxn modelId="{03FF02BF-54C9-4A52-BCF7-0C0EFC0C1D71}" type="presOf" srcId="{E4558ABE-9A13-423D-B7C9-83B76CF361D3}" destId="{5FFB4C0A-FE47-4260-8610-70F5AC233C62}" srcOrd="1" destOrd="0" presId="urn:microsoft.com/office/officeart/2005/8/layout/cycle4"/>
    <dgm:cxn modelId="{813C6AC3-AC66-4590-A2AA-1CC6C53E6C37}" srcId="{B991DEFE-1064-4D04-B911-13E49FCC6ED6}" destId="{05AA8880-B93D-416B-A8DD-086B5805A16B}" srcOrd="0" destOrd="0" parTransId="{5B5BC8FE-4521-4FB2-81DD-5952380074A1}" sibTransId="{312C4E80-8AF0-4A7A-9CB3-5543A239BEAC}"/>
    <dgm:cxn modelId="{5C0F46C5-264F-4072-BCA1-9F5CE55102E4}" type="presOf" srcId="{64D28A74-F15F-4E70-94BD-8BDC70028222}" destId="{FF475BD2-355C-4B76-87DF-5C79F4F7B877}" srcOrd="0" destOrd="0" presId="urn:microsoft.com/office/officeart/2005/8/layout/cycle4"/>
    <dgm:cxn modelId="{20F5ECCC-7155-40E5-B06C-668301B6A604}" srcId="{8F22CD2E-6192-45A7-BE0B-9344086C56EB}" destId="{07B41096-6E48-43BF-9302-11DBEDFE4679}" srcOrd="3" destOrd="0" parTransId="{74E9C723-3F73-477B-BA6C-4C153F9CFC80}" sibTransId="{BDE039D9-53EF-4643-A08D-84CD3602AF7B}"/>
    <dgm:cxn modelId="{166EC6E9-4A83-4B7D-B4FD-DD1E8D342196}" type="presOf" srcId="{64D28A74-F15F-4E70-94BD-8BDC70028222}" destId="{FADD0EDA-44E4-4D98-8641-C6B704414BA3}" srcOrd="1" destOrd="0" presId="urn:microsoft.com/office/officeart/2005/8/layout/cycle4"/>
    <dgm:cxn modelId="{628371EA-10AE-455B-818B-AA0041D1B376}" type="presOf" srcId="{E4558ABE-9A13-423D-B7C9-83B76CF361D3}" destId="{227BBF7B-1E51-471F-8EFB-0FF246958D7A}" srcOrd="0" destOrd="0" presId="urn:microsoft.com/office/officeart/2005/8/layout/cycle4"/>
    <dgm:cxn modelId="{9377DDF3-E96E-4480-B9D0-031B3463C9FF}" type="presOf" srcId="{CE42CF03-7F5E-4E25-AA1A-244E72C9395E}" destId="{CC7325FF-E78D-4EC2-8A15-0036F5FD9058}" srcOrd="0" destOrd="0" presId="urn:microsoft.com/office/officeart/2005/8/layout/cycle4"/>
    <dgm:cxn modelId="{61305219-940F-4E5F-92D7-837CA231148A}" type="presParOf" srcId="{CBA24A3F-6F9D-4F49-92D9-4AF68F6E4142}" destId="{F45ED2B1-4237-4777-93D7-E1A37B40D107}" srcOrd="0" destOrd="0" presId="urn:microsoft.com/office/officeart/2005/8/layout/cycle4"/>
    <dgm:cxn modelId="{6387C011-FC34-4CD6-BDDE-6690178D4B44}" type="presParOf" srcId="{F45ED2B1-4237-4777-93D7-E1A37B40D107}" destId="{532855DF-DC1B-4F10-A3DE-1A99A15DEDD6}" srcOrd="0" destOrd="0" presId="urn:microsoft.com/office/officeart/2005/8/layout/cycle4"/>
    <dgm:cxn modelId="{696166E1-27E1-4911-A9B7-7BDEB1A53C9A}" type="presParOf" srcId="{532855DF-DC1B-4F10-A3DE-1A99A15DEDD6}" destId="{CB98A8C9-F820-419F-A700-7CC0F3E056A6}" srcOrd="0" destOrd="0" presId="urn:microsoft.com/office/officeart/2005/8/layout/cycle4"/>
    <dgm:cxn modelId="{9FC05F06-84CC-47D0-862D-7880AB014635}" type="presParOf" srcId="{532855DF-DC1B-4F10-A3DE-1A99A15DEDD6}" destId="{1490D4FE-3955-4270-A794-920042F289F2}" srcOrd="1" destOrd="0" presId="urn:microsoft.com/office/officeart/2005/8/layout/cycle4"/>
    <dgm:cxn modelId="{64B6F027-32CD-405C-9821-CD66CFA3EDCE}" type="presParOf" srcId="{F45ED2B1-4237-4777-93D7-E1A37B40D107}" destId="{C202A60C-3B47-4C91-B523-CA6805AF9CAD}" srcOrd="1" destOrd="0" presId="urn:microsoft.com/office/officeart/2005/8/layout/cycle4"/>
    <dgm:cxn modelId="{065B4133-9AD4-4CD3-A17E-890181607D88}" type="presParOf" srcId="{C202A60C-3B47-4C91-B523-CA6805AF9CAD}" destId="{FF475BD2-355C-4B76-87DF-5C79F4F7B877}" srcOrd="0" destOrd="0" presId="urn:microsoft.com/office/officeart/2005/8/layout/cycle4"/>
    <dgm:cxn modelId="{9372F0BB-B141-4BBC-BB47-F35D7C40B998}" type="presParOf" srcId="{C202A60C-3B47-4C91-B523-CA6805AF9CAD}" destId="{FADD0EDA-44E4-4D98-8641-C6B704414BA3}" srcOrd="1" destOrd="0" presId="urn:microsoft.com/office/officeart/2005/8/layout/cycle4"/>
    <dgm:cxn modelId="{3657BB23-5625-4D20-8771-C7E60721295A}" type="presParOf" srcId="{F45ED2B1-4237-4777-93D7-E1A37B40D107}" destId="{68144AC0-6C66-40E3-93B6-9572BE7D041F}" srcOrd="2" destOrd="0" presId="urn:microsoft.com/office/officeart/2005/8/layout/cycle4"/>
    <dgm:cxn modelId="{166EA4BC-47AA-4ACA-BA80-7D7B6BB9F6A6}" type="presParOf" srcId="{68144AC0-6C66-40E3-93B6-9572BE7D041F}" destId="{227BBF7B-1E51-471F-8EFB-0FF246958D7A}" srcOrd="0" destOrd="0" presId="urn:microsoft.com/office/officeart/2005/8/layout/cycle4"/>
    <dgm:cxn modelId="{7E45951C-7EC6-4201-89B5-B7666CD06B75}" type="presParOf" srcId="{68144AC0-6C66-40E3-93B6-9572BE7D041F}" destId="{5FFB4C0A-FE47-4260-8610-70F5AC233C62}" srcOrd="1" destOrd="0" presId="urn:microsoft.com/office/officeart/2005/8/layout/cycle4"/>
    <dgm:cxn modelId="{1190A8F0-6A0E-4923-BE52-6A8C00259032}" type="presParOf" srcId="{F45ED2B1-4237-4777-93D7-E1A37B40D107}" destId="{D6CC038D-049D-485C-891D-110966593C9C}" srcOrd="3" destOrd="0" presId="urn:microsoft.com/office/officeart/2005/8/layout/cycle4"/>
    <dgm:cxn modelId="{65F90ED6-FF5A-42DB-A14C-034A6237C147}" type="presParOf" srcId="{D6CC038D-049D-485C-891D-110966593C9C}" destId="{F501B7C1-0E0F-4C38-A02F-8CB1172A8B6F}" srcOrd="0" destOrd="0" presId="urn:microsoft.com/office/officeart/2005/8/layout/cycle4"/>
    <dgm:cxn modelId="{A4399156-7985-4A36-80BB-F9E440A8E5F8}" type="presParOf" srcId="{D6CC038D-049D-485C-891D-110966593C9C}" destId="{7E86BB05-18A6-46AB-AA0D-7FB9394E76E5}" srcOrd="1" destOrd="0" presId="urn:microsoft.com/office/officeart/2005/8/layout/cycle4"/>
    <dgm:cxn modelId="{5C3176F5-DEBF-43BD-9BE0-436496333363}" type="presParOf" srcId="{F45ED2B1-4237-4777-93D7-E1A37B40D107}" destId="{58843789-5E3F-4C57-B6FD-27DB7373468C}" srcOrd="4" destOrd="0" presId="urn:microsoft.com/office/officeart/2005/8/layout/cycle4"/>
    <dgm:cxn modelId="{7DD9ACF5-2773-4975-9352-E5F4E00EBF91}" type="presParOf" srcId="{CBA24A3F-6F9D-4F49-92D9-4AF68F6E4142}" destId="{5F8AA1A6-6093-4AFA-8040-321EBCAA7EE4}" srcOrd="1" destOrd="0" presId="urn:microsoft.com/office/officeart/2005/8/layout/cycle4"/>
    <dgm:cxn modelId="{DC0283B4-493E-44B3-9D36-FC5B6B3949E6}" type="presParOf" srcId="{5F8AA1A6-6093-4AFA-8040-321EBCAA7EE4}" destId="{5E03E002-81F1-46B9-A492-4A9EDD358416}" srcOrd="0" destOrd="0" presId="urn:microsoft.com/office/officeart/2005/8/layout/cycle4"/>
    <dgm:cxn modelId="{2AE38802-74CB-49F7-92E6-21B857EBD82B}" type="presParOf" srcId="{5F8AA1A6-6093-4AFA-8040-321EBCAA7EE4}" destId="{031C83F1-CBF7-4E27-8B6F-D7331761964D}" srcOrd="1" destOrd="0" presId="urn:microsoft.com/office/officeart/2005/8/layout/cycle4"/>
    <dgm:cxn modelId="{E04731F1-6954-4600-B82B-7FF295CCD654}" type="presParOf" srcId="{5F8AA1A6-6093-4AFA-8040-321EBCAA7EE4}" destId="{CC7325FF-E78D-4EC2-8A15-0036F5FD9058}" srcOrd="2" destOrd="0" presId="urn:microsoft.com/office/officeart/2005/8/layout/cycle4"/>
    <dgm:cxn modelId="{5C72CBB9-1349-48F1-BD44-A7B67CDB7822}" type="presParOf" srcId="{5F8AA1A6-6093-4AFA-8040-321EBCAA7EE4}" destId="{C29C4298-BDD4-4169-8DA4-C439DE376CD1}" srcOrd="3" destOrd="0" presId="urn:microsoft.com/office/officeart/2005/8/layout/cycle4"/>
    <dgm:cxn modelId="{9EFF1C4B-AC60-4AAE-BA3F-5EA712BCC27F}" type="presParOf" srcId="{5F8AA1A6-6093-4AFA-8040-321EBCAA7EE4}" destId="{FC424514-E6EF-47C5-A8C7-F6DD4EDACF6C}" srcOrd="4" destOrd="0" presId="urn:microsoft.com/office/officeart/2005/8/layout/cycle4"/>
    <dgm:cxn modelId="{310AB385-E50C-4AA7-8659-676BE86116F7}" type="presParOf" srcId="{CBA24A3F-6F9D-4F49-92D9-4AF68F6E4142}" destId="{C2305440-5C5B-4017-9B30-156AA4DFF1B5}" srcOrd="2" destOrd="0" presId="urn:microsoft.com/office/officeart/2005/8/layout/cycle4"/>
    <dgm:cxn modelId="{00C3A291-557F-460E-BD19-8443F024D51C}" type="presParOf" srcId="{CBA24A3F-6F9D-4F49-92D9-4AF68F6E4142}" destId="{9E617DD4-0980-4A14-81B4-7C19CD513EE7}"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F4DD0C-B7AA-483E-BE71-3F65F4FC567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97406B74-3EA9-41CE-9723-6646EE9EAD2A}">
      <dgm:prSet phldrT="[Texto]"/>
      <dgm:spPr>
        <a:solidFill>
          <a:srgbClr val="92D050"/>
        </a:solidFill>
      </dgm:spPr>
      <dgm:t>
        <a:bodyPr/>
        <a:lstStyle/>
        <a:p>
          <a:r>
            <a:rPr lang="es-ES" dirty="0"/>
            <a:t>Los profesores/as</a:t>
          </a:r>
        </a:p>
      </dgm:t>
    </dgm:pt>
    <dgm:pt modelId="{0B92399F-E1C8-496A-8A7C-1B0222DAFAEC}" type="parTrans" cxnId="{ADEC53A8-F4E2-45D7-92E4-6B516AC274E6}">
      <dgm:prSet/>
      <dgm:spPr/>
      <dgm:t>
        <a:bodyPr/>
        <a:lstStyle/>
        <a:p>
          <a:endParaRPr lang="es-ES"/>
        </a:p>
      </dgm:t>
    </dgm:pt>
    <dgm:pt modelId="{A23CE4BA-30D5-4E87-88BE-B957FB92D6A4}" type="sibTrans" cxnId="{ADEC53A8-F4E2-45D7-92E4-6B516AC274E6}">
      <dgm:prSet/>
      <dgm:spPr/>
      <dgm:t>
        <a:bodyPr/>
        <a:lstStyle/>
        <a:p>
          <a:endParaRPr lang="es-ES"/>
        </a:p>
      </dgm:t>
    </dgm:pt>
    <dgm:pt modelId="{122B8FE9-74CA-44C8-8483-E4782CA202CD}">
      <dgm:prSet phldrT="[Texto]"/>
      <dgm:spPr>
        <a:solidFill>
          <a:srgbClr val="00B050"/>
        </a:solidFill>
      </dgm:spPr>
      <dgm:t>
        <a:bodyPr/>
        <a:lstStyle/>
        <a:p>
          <a:r>
            <a:rPr lang="es-ES" dirty="0"/>
            <a:t>Los agricultores/as</a:t>
          </a:r>
        </a:p>
      </dgm:t>
    </dgm:pt>
    <dgm:pt modelId="{2E69AA32-6D48-4FF6-AD26-CA662D9B6657}" type="parTrans" cxnId="{7C85617B-6FDD-45DD-BF5B-DB793093F887}">
      <dgm:prSet/>
      <dgm:spPr/>
      <dgm:t>
        <a:bodyPr/>
        <a:lstStyle/>
        <a:p>
          <a:endParaRPr lang="es-ES"/>
        </a:p>
      </dgm:t>
    </dgm:pt>
    <dgm:pt modelId="{655BF376-44C8-4469-B019-E0D41F52C189}" type="sibTrans" cxnId="{7C85617B-6FDD-45DD-BF5B-DB793093F887}">
      <dgm:prSet/>
      <dgm:spPr/>
      <dgm:t>
        <a:bodyPr/>
        <a:lstStyle/>
        <a:p>
          <a:endParaRPr lang="es-ES"/>
        </a:p>
      </dgm:t>
    </dgm:pt>
    <dgm:pt modelId="{4961108C-DA73-4215-8C09-BFFEE4A2F274}">
      <dgm:prSet phldrT="[Texto]"/>
      <dgm:spPr>
        <a:solidFill>
          <a:srgbClr val="FFC000"/>
        </a:solidFill>
      </dgm:spPr>
      <dgm:t>
        <a:bodyPr/>
        <a:lstStyle/>
        <a:p>
          <a:r>
            <a:rPr lang="es-ES" dirty="0"/>
            <a:t>Los niños/as</a:t>
          </a:r>
        </a:p>
      </dgm:t>
    </dgm:pt>
    <dgm:pt modelId="{8A49FB80-0E0F-4B83-B9FB-1BA663622396}" type="sibTrans" cxnId="{8A1A53FF-6485-4D3A-88B8-78E00DDAC895}">
      <dgm:prSet/>
      <dgm:spPr/>
      <dgm:t>
        <a:bodyPr/>
        <a:lstStyle/>
        <a:p>
          <a:endParaRPr lang="es-ES"/>
        </a:p>
      </dgm:t>
    </dgm:pt>
    <dgm:pt modelId="{BEF7CBF4-8C0D-4D42-92EA-3E8598928008}" type="parTrans" cxnId="{8A1A53FF-6485-4D3A-88B8-78E00DDAC895}">
      <dgm:prSet/>
      <dgm:spPr/>
      <dgm:t>
        <a:bodyPr/>
        <a:lstStyle/>
        <a:p>
          <a:endParaRPr lang="es-ES"/>
        </a:p>
      </dgm:t>
    </dgm:pt>
    <dgm:pt modelId="{AA3320CE-1E36-474A-9A02-5DFE2465BCD4}" type="pres">
      <dgm:prSet presAssocID="{43F4DD0C-B7AA-483E-BE71-3F65F4FC5678}" presName="linear" presStyleCnt="0">
        <dgm:presLayoutVars>
          <dgm:dir/>
          <dgm:animLvl val="lvl"/>
          <dgm:resizeHandles val="exact"/>
        </dgm:presLayoutVars>
      </dgm:prSet>
      <dgm:spPr/>
    </dgm:pt>
    <dgm:pt modelId="{4737ABC7-F3DB-46FF-8143-5B379B9038B0}" type="pres">
      <dgm:prSet presAssocID="{97406B74-3EA9-41CE-9723-6646EE9EAD2A}" presName="parentLin" presStyleCnt="0"/>
      <dgm:spPr/>
    </dgm:pt>
    <dgm:pt modelId="{6950D0EF-5B27-472D-913F-96D5EDAC9665}" type="pres">
      <dgm:prSet presAssocID="{97406B74-3EA9-41CE-9723-6646EE9EAD2A}" presName="parentLeftMargin" presStyleLbl="node1" presStyleIdx="0" presStyleCnt="3"/>
      <dgm:spPr/>
    </dgm:pt>
    <dgm:pt modelId="{A38266F8-AC67-4321-887C-A5A981C000A4}" type="pres">
      <dgm:prSet presAssocID="{97406B74-3EA9-41CE-9723-6646EE9EAD2A}" presName="parentText" presStyleLbl="node1" presStyleIdx="0" presStyleCnt="3" custLinFactNeighborX="-13636" custLinFactNeighborY="-706">
        <dgm:presLayoutVars>
          <dgm:chMax val="0"/>
          <dgm:bulletEnabled val="1"/>
        </dgm:presLayoutVars>
      </dgm:prSet>
      <dgm:spPr/>
    </dgm:pt>
    <dgm:pt modelId="{4EC3F590-DDCD-44E1-AC3F-31CA98EA8EC7}" type="pres">
      <dgm:prSet presAssocID="{97406B74-3EA9-41CE-9723-6646EE9EAD2A}" presName="negativeSpace" presStyleCnt="0"/>
      <dgm:spPr/>
    </dgm:pt>
    <dgm:pt modelId="{5670389E-DB0C-4FAA-86F1-F370660ADC0E}" type="pres">
      <dgm:prSet presAssocID="{97406B74-3EA9-41CE-9723-6646EE9EAD2A}" presName="childText" presStyleLbl="conFgAcc1" presStyleIdx="0" presStyleCnt="3">
        <dgm:presLayoutVars>
          <dgm:bulletEnabled val="1"/>
        </dgm:presLayoutVars>
      </dgm:prSet>
      <dgm:spPr>
        <a:ln>
          <a:solidFill>
            <a:schemeClr val="tx1">
              <a:lumMod val="65000"/>
              <a:lumOff val="35000"/>
            </a:schemeClr>
          </a:solidFill>
        </a:ln>
      </dgm:spPr>
    </dgm:pt>
    <dgm:pt modelId="{0EBD05C7-728A-4C13-8560-95DD26BE0664}" type="pres">
      <dgm:prSet presAssocID="{A23CE4BA-30D5-4E87-88BE-B957FB92D6A4}" presName="spaceBetweenRectangles" presStyleCnt="0"/>
      <dgm:spPr/>
    </dgm:pt>
    <dgm:pt modelId="{73E1E84F-B3BB-4C18-8B8F-CD021C099CE9}" type="pres">
      <dgm:prSet presAssocID="{122B8FE9-74CA-44C8-8483-E4782CA202CD}" presName="parentLin" presStyleCnt="0"/>
      <dgm:spPr/>
    </dgm:pt>
    <dgm:pt modelId="{5FBD2AEA-10C8-4B48-8188-D17F2782EADD}" type="pres">
      <dgm:prSet presAssocID="{122B8FE9-74CA-44C8-8483-E4782CA202CD}" presName="parentLeftMargin" presStyleLbl="node1" presStyleIdx="0" presStyleCnt="3"/>
      <dgm:spPr/>
    </dgm:pt>
    <dgm:pt modelId="{5C67D69B-DC4D-41E6-BFEA-97B05027B6EB}" type="pres">
      <dgm:prSet presAssocID="{122B8FE9-74CA-44C8-8483-E4782CA202CD}" presName="parentText" presStyleLbl="node1" presStyleIdx="1" presStyleCnt="3" custLinFactNeighborX="5738" custLinFactNeighborY="14505">
        <dgm:presLayoutVars>
          <dgm:chMax val="0"/>
          <dgm:bulletEnabled val="1"/>
        </dgm:presLayoutVars>
      </dgm:prSet>
      <dgm:spPr/>
    </dgm:pt>
    <dgm:pt modelId="{FB3314C7-8C1C-435D-A6E8-153CEF0AFF1A}" type="pres">
      <dgm:prSet presAssocID="{122B8FE9-74CA-44C8-8483-E4782CA202CD}" presName="negativeSpace" presStyleCnt="0"/>
      <dgm:spPr/>
    </dgm:pt>
    <dgm:pt modelId="{C60D53B5-D12F-4F68-A514-5CE11F49A88B}" type="pres">
      <dgm:prSet presAssocID="{122B8FE9-74CA-44C8-8483-E4782CA202CD}" presName="childText" presStyleLbl="conFgAcc1" presStyleIdx="1" presStyleCnt="3" custLinFactNeighborX="287" custLinFactNeighborY="79314">
        <dgm:presLayoutVars>
          <dgm:bulletEnabled val="1"/>
        </dgm:presLayoutVars>
      </dgm:prSet>
      <dgm:spPr>
        <a:ln>
          <a:solidFill>
            <a:schemeClr val="tx1">
              <a:lumMod val="65000"/>
              <a:lumOff val="35000"/>
            </a:schemeClr>
          </a:solidFill>
        </a:ln>
      </dgm:spPr>
    </dgm:pt>
    <dgm:pt modelId="{B3D406F7-6C85-4DB9-8140-06516753A0E2}" type="pres">
      <dgm:prSet presAssocID="{655BF376-44C8-4469-B019-E0D41F52C189}" presName="spaceBetweenRectangles" presStyleCnt="0"/>
      <dgm:spPr/>
    </dgm:pt>
    <dgm:pt modelId="{7ACC0649-DA02-46C3-9D3E-F98E0E3C790C}" type="pres">
      <dgm:prSet presAssocID="{4961108C-DA73-4215-8C09-BFFEE4A2F274}" presName="parentLin" presStyleCnt="0"/>
      <dgm:spPr/>
    </dgm:pt>
    <dgm:pt modelId="{31318753-D120-4F28-AD39-3BF346428283}" type="pres">
      <dgm:prSet presAssocID="{4961108C-DA73-4215-8C09-BFFEE4A2F274}" presName="parentLeftMargin" presStyleLbl="node1" presStyleIdx="1" presStyleCnt="3"/>
      <dgm:spPr/>
    </dgm:pt>
    <dgm:pt modelId="{80CBD58C-45C7-4195-A398-39FEBDA4BAF0}" type="pres">
      <dgm:prSet presAssocID="{4961108C-DA73-4215-8C09-BFFEE4A2F274}" presName="parentText" presStyleLbl="node1" presStyleIdx="2" presStyleCnt="3" custLinFactY="36072" custLinFactNeighborX="-3827" custLinFactNeighborY="100000">
        <dgm:presLayoutVars>
          <dgm:chMax val="0"/>
          <dgm:bulletEnabled val="1"/>
        </dgm:presLayoutVars>
      </dgm:prSet>
      <dgm:spPr/>
    </dgm:pt>
    <dgm:pt modelId="{32E9D7B5-3628-44BF-9F14-D698B9970FEE}" type="pres">
      <dgm:prSet presAssocID="{4961108C-DA73-4215-8C09-BFFEE4A2F274}" presName="negativeSpace" presStyleCnt="0"/>
      <dgm:spPr/>
    </dgm:pt>
    <dgm:pt modelId="{FDCA314F-24F4-44FC-8551-7332DC455C92}" type="pres">
      <dgm:prSet presAssocID="{4961108C-DA73-4215-8C09-BFFEE4A2F274}" presName="childText" presStyleLbl="conFgAcc1" presStyleIdx="2" presStyleCnt="3" custLinFactY="59398" custLinFactNeighborX="238" custLinFactNeighborY="100000">
        <dgm:presLayoutVars>
          <dgm:bulletEnabled val="1"/>
        </dgm:presLayoutVars>
      </dgm:prSet>
      <dgm:spPr>
        <a:ln>
          <a:solidFill>
            <a:schemeClr val="tx1">
              <a:lumMod val="75000"/>
              <a:lumOff val="25000"/>
            </a:schemeClr>
          </a:solidFill>
        </a:ln>
      </dgm:spPr>
    </dgm:pt>
  </dgm:ptLst>
  <dgm:cxnLst>
    <dgm:cxn modelId="{AFBA1A51-2448-40AB-9974-2CC8896B6DFD}" type="presOf" srcId="{122B8FE9-74CA-44C8-8483-E4782CA202CD}" destId="{5C67D69B-DC4D-41E6-BFEA-97B05027B6EB}" srcOrd="1" destOrd="0" presId="urn:microsoft.com/office/officeart/2005/8/layout/list1"/>
    <dgm:cxn modelId="{7C85617B-6FDD-45DD-BF5B-DB793093F887}" srcId="{43F4DD0C-B7AA-483E-BE71-3F65F4FC5678}" destId="{122B8FE9-74CA-44C8-8483-E4782CA202CD}" srcOrd="1" destOrd="0" parTransId="{2E69AA32-6D48-4FF6-AD26-CA662D9B6657}" sibTransId="{655BF376-44C8-4469-B019-E0D41F52C189}"/>
    <dgm:cxn modelId="{ADEC53A8-F4E2-45D7-92E4-6B516AC274E6}" srcId="{43F4DD0C-B7AA-483E-BE71-3F65F4FC5678}" destId="{97406B74-3EA9-41CE-9723-6646EE9EAD2A}" srcOrd="0" destOrd="0" parTransId="{0B92399F-E1C8-496A-8A7C-1B0222DAFAEC}" sibTransId="{A23CE4BA-30D5-4E87-88BE-B957FB92D6A4}"/>
    <dgm:cxn modelId="{964AB5B0-06D0-477B-BA02-B9505602FE48}" type="presOf" srcId="{43F4DD0C-B7AA-483E-BE71-3F65F4FC5678}" destId="{AA3320CE-1E36-474A-9A02-5DFE2465BCD4}" srcOrd="0" destOrd="0" presId="urn:microsoft.com/office/officeart/2005/8/layout/list1"/>
    <dgm:cxn modelId="{FC1292BB-888B-4A3B-ACF5-CC9BE8587BB2}" type="presOf" srcId="{122B8FE9-74CA-44C8-8483-E4782CA202CD}" destId="{5FBD2AEA-10C8-4B48-8188-D17F2782EADD}" srcOrd="0" destOrd="0" presId="urn:microsoft.com/office/officeart/2005/8/layout/list1"/>
    <dgm:cxn modelId="{47D5B9C1-F296-4B1C-82AC-D06704B4DD40}" type="presOf" srcId="{4961108C-DA73-4215-8C09-BFFEE4A2F274}" destId="{31318753-D120-4F28-AD39-3BF346428283}" srcOrd="0" destOrd="0" presId="urn:microsoft.com/office/officeart/2005/8/layout/list1"/>
    <dgm:cxn modelId="{CB150DC9-B296-4444-A8E4-FACE40CF87D2}" type="presOf" srcId="{97406B74-3EA9-41CE-9723-6646EE9EAD2A}" destId="{A38266F8-AC67-4321-887C-A5A981C000A4}" srcOrd="1" destOrd="0" presId="urn:microsoft.com/office/officeart/2005/8/layout/list1"/>
    <dgm:cxn modelId="{510664DB-71BA-402F-B9E0-2CC8F6F76837}" type="presOf" srcId="{97406B74-3EA9-41CE-9723-6646EE9EAD2A}" destId="{6950D0EF-5B27-472D-913F-96D5EDAC9665}" srcOrd="0" destOrd="0" presId="urn:microsoft.com/office/officeart/2005/8/layout/list1"/>
    <dgm:cxn modelId="{58D4BEDD-C126-4D4D-98AF-CE6EAFAA8D4F}" type="presOf" srcId="{4961108C-DA73-4215-8C09-BFFEE4A2F274}" destId="{80CBD58C-45C7-4195-A398-39FEBDA4BAF0}" srcOrd="1" destOrd="0" presId="urn:microsoft.com/office/officeart/2005/8/layout/list1"/>
    <dgm:cxn modelId="{8A1A53FF-6485-4D3A-88B8-78E00DDAC895}" srcId="{43F4DD0C-B7AA-483E-BE71-3F65F4FC5678}" destId="{4961108C-DA73-4215-8C09-BFFEE4A2F274}" srcOrd="2" destOrd="0" parTransId="{BEF7CBF4-8C0D-4D42-92EA-3E8598928008}" sibTransId="{8A49FB80-0E0F-4B83-B9FB-1BA663622396}"/>
    <dgm:cxn modelId="{14C1B6DF-04F3-4287-9538-E983C526A021}" type="presParOf" srcId="{AA3320CE-1E36-474A-9A02-5DFE2465BCD4}" destId="{4737ABC7-F3DB-46FF-8143-5B379B9038B0}" srcOrd="0" destOrd="0" presId="urn:microsoft.com/office/officeart/2005/8/layout/list1"/>
    <dgm:cxn modelId="{9F86EDD1-2346-4F3A-814E-03CD6C5F16FD}" type="presParOf" srcId="{4737ABC7-F3DB-46FF-8143-5B379B9038B0}" destId="{6950D0EF-5B27-472D-913F-96D5EDAC9665}" srcOrd="0" destOrd="0" presId="urn:microsoft.com/office/officeart/2005/8/layout/list1"/>
    <dgm:cxn modelId="{7BC0AEC7-B4FF-4B4E-8034-03A9C9A0562E}" type="presParOf" srcId="{4737ABC7-F3DB-46FF-8143-5B379B9038B0}" destId="{A38266F8-AC67-4321-887C-A5A981C000A4}" srcOrd="1" destOrd="0" presId="urn:microsoft.com/office/officeart/2005/8/layout/list1"/>
    <dgm:cxn modelId="{BC94988D-7881-4DFB-A106-55976731C22B}" type="presParOf" srcId="{AA3320CE-1E36-474A-9A02-5DFE2465BCD4}" destId="{4EC3F590-DDCD-44E1-AC3F-31CA98EA8EC7}" srcOrd="1" destOrd="0" presId="urn:microsoft.com/office/officeart/2005/8/layout/list1"/>
    <dgm:cxn modelId="{354D9AB6-F5A0-42B0-976B-C73C82CFA0C0}" type="presParOf" srcId="{AA3320CE-1E36-474A-9A02-5DFE2465BCD4}" destId="{5670389E-DB0C-4FAA-86F1-F370660ADC0E}" srcOrd="2" destOrd="0" presId="urn:microsoft.com/office/officeart/2005/8/layout/list1"/>
    <dgm:cxn modelId="{00EB4145-FE5E-4E48-B79C-27A799325850}" type="presParOf" srcId="{AA3320CE-1E36-474A-9A02-5DFE2465BCD4}" destId="{0EBD05C7-728A-4C13-8560-95DD26BE0664}" srcOrd="3" destOrd="0" presId="urn:microsoft.com/office/officeart/2005/8/layout/list1"/>
    <dgm:cxn modelId="{FDE6E9B5-AC49-41B4-9BFE-30338EBAF867}" type="presParOf" srcId="{AA3320CE-1E36-474A-9A02-5DFE2465BCD4}" destId="{73E1E84F-B3BB-4C18-8B8F-CD021C099CE9}" srcOrd="4" destOrd="0" presId="urn:microsoft.com/office/officeart/2005/8/layout/list1"/>
    <dgm:cxn modelId="{59146A32-B3B7-4369-86A3-6D8E7DABA6AE}" type="presParOf" srcId="{73E1E84F-B3BB-4C18-8B8F-CD021C099CE9}" destId="{5FBD2AEA-10C8-4B48-8188-D17F2782EADD}" srcOrd="0" destOrd="0" presId="urn:microsoft.com/office/officeart/2005/8/layout/list1"/>
    <dgm:cxn modelId="{4C92F96E-6D5C-4283-852B-C02AAE548099}" type="presParOf" srcId="{73E1E84F-B3BB-4C18-8B8F-CD021C099CE9}" destId="{5C67D69B-DC4D-41E6-BFEA-97B05027B6EB}" srcOrd="1" destOrd="0" presId="urn:microsoft.com/office/officeart/2005/8/layout/list1"/>
    <dgm:cxn modelId="{39712AAC-11B0-421C-802F-41B8B7C883FE}" type="presParOf" srcId="{AA3320CE-1E36-474A-9A02-5DFE2465BCD4}" destId="{FB3314C7-8C1C-435D-A6E8-153CEF0AFF1A}" srcOrd="5" destOrd="0" presId="urn:microsoft.com/office/officeart/2005/8/layout/list1"/>
    <dgm:cxn modelId="{F35C5159-E6CE-4ABA-979A-490643DF38BA}" type="presParOf" srcId="{AA3320CE-1E36-474A-9A02-5DFE2465BCD4}" destId="{C60D53B5-D12F-4F68-A514-5CE11F49A88B}" srcOrd="6" destOrd="0" presId="urn:microsoft.com/office/officeart/2005/8/layout/list1"/>
    <dgm:cxn modelId="{3CEDF418-E40E-4CAB-BD8E-D1F21B6DD48C}" type="presParOf" srcId="{AA3320CE-1E36-474A-9A02-5DFE2465BCD4}" destId="{B3D406F7-6C85-4DB9-8140-06516753A0E2}" srcOrd="7" destOrd="0" presId="urn:microsoft.com/office/officeart/2005/8/layout/list1"/>
    <dgm:cxn modelId="{DBF7B4F1-5126-4450-9536-F36E67F2D1BD}" type="presParOf" srcId="{AA3320CE-1E36-474A-9A02-5DFE2465BCD4}" destId="{7ACC0649-DA02-46C3-9D3E-F98E0E3C790C}" srcOrd="8" destOrd="0" presId="urn:microsoft.com/office/officeart/2005/8/layout/list1"/>
    <dgm:cxn modelId="{F14BF044-D711-44C7-9A5F-EAE36C5C7363}" type="presParOf" srcId="{7ACC0649-DA02-46C3-9D3E-F98E0E3C790C}" destId="{31318753-D120-4F28-AD39-3BF346428283}" srcOrd="0" destOrd="0" presId="urn:microsoft.com/office/officeart/2005/8/layout/list1"/>
    <dgm:cxn modelId="{D183BF7F-B7E6-4FE7-8AF8-DAFD435418E0}" type="presParOf" srcId="{7ACC0649-DA02-46C3-9D3E-F98E0E3C790C}" destId="{80CBD58C-45C7-4195-A398-39FEBDA4BAF0}" srcOrd="1" destOrd="0" presId="urn:microsoft.com/office/officeart/2005/8/layout/list1"/>
    <dgm:cxn modelId="{CE220791-20F8-43C9-B797-D3F37DCC0697}" type="presParOf" srcId="{AA3320CE-1E36-474A-9A02-5DFE2465BCD4}" destId="{32E9D7B5-3628-44BF-9F14-D698B9970FEE}" srcOrd="9" destOrd="0" presId="urn:microsoft.com/office/officeart/2005/8/layout/list1"/>
    <dgm:cxn modelId="{6964479E-9BA6-41C9-9A32-B5578D83EA3B}" type="presParOf" srcId="{AA3320CE-1E36-474A-9A02-5DFE2465BCD4}" destId="{FDCA314F-24F4-44FC-8551-7332DC455C9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BBF7B-1E51-471F-8EFB-0FF246958D7A}">
      <dsp:nvSpPr>
        <dsp:cNvPr id="0" name=""/>
        <dsp:cNvSpPr/>
      </dsp:nvSpPr>
      <dsp:spPr>
        <a:xfrm>
          <a:off x="5248472" y="3084230"/>
          <a:ext cx="2311935" cy="149761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s-MX" sz="2000" kern="1200" dirty="0"/>
            <a:t>La Escuela rural</a:t>
          </a:r>
          <a:endParaRPr lang="es-PE" sz="2000" kern="1200" dirty="0"/>
        </a:p>
      </dsp:txBody>
      <dsp:txXfrm>
        <a:off x="5974951" y="3491531"/>
        <a:ext cx="1552558" cy="1057411"/>
      </dsp:txXfrm>
    </dsp:sp>
    <dsp:sp modelId="{F501B7C1-0E0F-4C38-A02F-8CB1172A8B6F}">
      <dsp:nvSpPr>
        <dsp:cNvPr id="0" name=""/>
        <dsp:cNvSpPr/>
      </dsp:nvSpPr>
      <dsp:spPr>
        <a:xfrm>
          <a:off x="319960" y="2438139"/>
          <a:ext cx="2450050" cy="239553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es-MX" sz="1500" kern="1200" dirty="0"/>
            <a:t>Las comunidades indígenas/  campesinas</a:t>
          </a:r>
          <a:endParaRPr lang="es-PE" sz="1500" kern="1200" dirty="0"/>
        </a:p>
      </dsp:txBody>
      <dsp:txXfrm>
        <a:off x="370192" y="3087254"/>
        <a:ext cx="1614571" cy="1696185"/>
      </dsp:txXfrm>
    </dsp:sp>
    <dsp:sp modelId="{FF475BD2-355C-4B76-87DF-5C79F4F7B877}">
      <dsp:nvSpPr>
        <dsp:cNvPr id="0" name=""/>
        <dsp:cNvSpPr/>
      </dsp:nvSpPr>
      <dsp:spPr>
        <a:xfrm>
          <a:off x="4565746" y="391213"/>
          <a:ext cx="2724361" cy="149761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s-MX" sz="2000" kern="1200" dirty="0"/>
            <a:t>Las </a:t>
          </a:r>
          <a:r>
            <a:rPr lang="es-MX" sz="2000" kern="1200" dirty="0" err="1"/>
            <a:t>ONGs</a:t>
          </a:r>
          <a:endParaRPr lang="es-PE" sz="2000" kern="1200" dirty="0"/>
        </a:p>
      </dsp:txBody>
      <dsp:txXfrm>
        <a:off x="5415953" y="424111"/>
        <a:ext cx="1841257" cy="1057411"/>
      </dsp:txXfrm>
    </dsp:sp>
    <dsp:sp modelId="{CB98A8C9-F820-419F-A700-7CC0F3E056A6}">
      <dsp:nvSpPr>
        <dsp:cNvPr id="0" name=""/>
        <dsp:cNvSpPr/>
      </dsp:nvSpPr>
      <dsp:spPr>
        <a:xfrm>
          <a:off x="79368" y="395331"/>
          <a:ext cx="2767502" cy="149761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s-MX" sz="2000" kern="1200" dirty="0"/>
            <a:t>La Academia</a:t>
          </a:r>
          <a:endParaRPr lang="es-PE" sz="2000" kern="1200" dirty="0"/>
        </a:p>
      </dsp:txBody>
      <dsp:txXfrm>
        <a:off x="112266" y="428229"/>
        <a:ext cx="1871455" cy="1057411"/>
      </dsp:txXfrm>
    </dsp:sp>
    <dsp:sp modelId="{5E03E002-81F1-46B9-A492-4A9EDD358416}">
      <dsp:nvSpPr>
        <dsp:cNvPr id="0" name=""/>
        <dsp:cNvSpPr/>
      </dsp:nvSpPr>
      <dsp:spPr>
        <a:xfrm>
          <a:off x="1764650" y="380172"/>
          <a:ext cx="2026453" cy="2026453"/>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Universidad Nacional Agraria La Molina </a:t>
          </a:r>
        </a:p>
        <a:p>
          <a:pPr marL="0" lvl="0" indent="0" algn="ctr" defTabSz="711200">
            <a:lnSpc>
              <a:spcPct val="90000"/>
            </a:lnSpc>
            <a:spcBef>
              <a:spcPct val="0"/>
            </a:spcBef>
            <a:spcAft>
              <a:spcPct val="35000"/>
            </a:spcAft>
            <a:buNone/>
          </a:pPr>
          <a:endParaRPr lang="es-PE" sz="1300" kern="1200" dirty="0"/>
        </a:p>
      </dsp:txBody>
      <dsp:txXfrm>
        <a:off x="2358184" y="973706"/>
        <a:ext cx="1432919" cy="1432919"/>
      </dsp:txXfrm>
    </dsp:sp>
    <dsp:sp modelId="{031C83F1-CBF7-4E27-8B6F-D7331761964D}">
      <dsp:nvSpPr>
        <dsp:cNvPr id="0" name=""/>
        <dsp:cNvSpPr/>
      </dsp:nvSpPr>
      <dsp:spPr>
        <a:xfrm rot="5400000">
          <a:off x="3884704" y="380172"/>
          <a:ext cx="2026453" cy="2026453"/>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s-MX" sz="1500" kern="1200" dirty="0"/>
            <a:t>CCTA</a:t>
          </a:r>
        </a:p>
        <a:p>
          <a:pPr marL="0" lvl="0" indent="0" algn="ctr" defTabSz="666750">
            <a:lnSpc>
              <a:spcPct val="90000"/>
            </a:lnSpc>
            <a:spcBef>
              <a:spcPct val="0"/>
            </a:spcBef>
            <a:spcAft>
              <a:spcPct val="35000"/>
            </a:spcAft>
            <a:buNone/>
          </a:pPr>
          <a:r>
            <a:rPr lang="es-MX" sz="1500" kern="1200" dirty="0"/>
            <a:t>CEPESER Piura</a:t>
          </a:r>
        </a:p>
        <a:p>
          <a:pPr marL="0" lvl="0" indent="0" algn="ctr" defTabSz="666750">
            <a:lnSpc>
              <a:spcPct val="90000"/>
            </a:lnSpc>
            <a:spcBef>
              <a:spcPct val="0"/>
            </a:spcBef>
            <a:spcAft>
              <a:spcPct val="35000"/>
            </a:spcAft>
            <a:buNone/>
          </a:pPr>
          <a:r>
            <a:rPr lang="es-MX" sz="1500" kern="1200" dirty="0"/>
            <a:t>IDMA Huánuco </a:t>
          </a:r>
        </a:p>
        <a:p>
          <a:pPr marL="0" lvl="0" indent="0" algn="ctr" defTabSz="666750">
            <a:lnSpc>
              <a:spcPct val="90000"/>
            </a:lnSpc>
            <a:spcBef>
              <a:spcPct val="0"/>
            </a:spcBef>
            <a:spcAft>
              <a:spcPct val="35000"/>
            </a:spcAft>
            <a:buNone/>
          </a:pPr>
          <a:r>
            <a:rPr lang="es-MX" sz="1500" kern="1200" dirty="0"/>
            <a:t>CADEP Cusco y Apurímac </a:t>
          </a:r>
        </a:p>
      </dsp:txBody>
      <dsp:txXfrm rot="-5400000">
        <a:off x="3884704" y="973706"/>
        <a:ext cx="1432919" cy="1432919"/>
      </dsp:txXfrm>
    </dsp:sp>
    <dsp:sp modelId="{CC7325FF-E78D-4EC2-8A15-0036F5FD9058}">
      <dsp:nvSpPr>
        <dsp:cNvPr id="0" name=""/>
        <dsp:cNvSpPr/>
      </dsp:nvSpPr>
      <dsp:spPr>
        <a:xfrm rot="10800000">
          <a:off x="3884704" y="2500226"/>
          <a:ext cx="2026453" cy="2026453"/>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endParaRPr lang="es-MX" sz="1300" kern="1200" dirty="0"/>
        </a:p>
        <a:p>
          <a:pPr marL="0" lvl="0" indent="0" algn="ctr" defTabSz="577850">
            <a:lnSpc>
              <a:spcPct val="90000"/>
            </a:lnSpc>
            <a:spcBef>
              <a:spcPct val="0"/>
            </a:spcBef>
            <a:spcAft>
              <a:spcPct val="35000"/>
            </a:spcAft>
            <a:buNone/>
          </a:pPr>
          <a:endParaRPr lang="es-MX" sz="1300" kern="1200" dirty="0"/>
        </a:p>
        <a:p>
          <a:pPr marL="0" lvl="0" indent="0" algn="ctr" defTabSz="577850">
            <a:lnSpc>
              <a:spcPct val="90000"/>
            </a:lnSpc>
            <a:spcBef>
              <a:spcPct val="0"/>
            </a:spcBef>
            <a:spcAft>
              <a:spcPct val="35000"/>
            </a:spcAft>
            <a:buNone/>
          </a:pPr>
          <a:endParaRPr lang="es-MX" sz="1300" kern="1200" dirty="0"/>
        </a:p>
        <a:p>
          <a:pPr marL="0" lvl="0" indent="0" algn="ctr" defTabSz="577850">
            <a:lnSpc>
              <a:spcPct val="90000"/>
            </a:lnSpc>
            <a:spcBef>
              <a:spcPct val="0"/>
            </a:spcBef>
            <a:spcAft>
              <a:spcPct val="35000"/>
            </a:spcAft>
            <a:buNone/>
          </a:pPr>
          <a:r>
            <a:rPr lang="es-MX" sz="1300" kern="1200" dirty="0"/>
            <a:t>Piura: 2 escuelas nivel primaria</a:t>
          </a:r>
        </a:p>
        <a:p>
          <a:pPr marL="0" lvl="0" indent="0" algn="ctr" defTabSz="577850">
            <a:lnSpc>
              <a:spcPct val="90000"/>
            </a:lnSpc>
            <a:spcBef>
              <a:spcPct val="0"/>
            </a:spcBef>
            <a:spcAft>
              <a:spcPct val="35000"/>
            </a:spcAft>
            <a:buNone/>
          </a:pPr>
          <a:r>
            <a:rPr lang="es-MX" sz="1300" kern="1200" dirty="0"/>
            <a:t>    Huánuco: 2 escuelas primarias</a:t>
          </a:r>
        </a:p>
        <a:p>
          <a:pPr marL="0" lvl="0" indent="0" algn="ctr" defTabSz="577850">
            <a:lnSpc>
              <a:spcPct val="90000"/>
            </a:lnSpc>
            <a:spcBef>
              <a:spcPct val="0"/>
            </a:spcBef>
            <a:spcAft>
              <a:spcPct val="35000"/>
            </a:spcAft>
            <a:buNone/>
          </a:pPr>
          <a:r>
            <a:rPr lang="es-MX" sz="1300" kern="1200" dirty="0"/>
            <a:t>Apurímac: 2 escuelas primaria, 1 EIB</a:t>
          </a:r>
        </a:p>
        <a:p>
          <a:pPr marL="0" lvl="0" indent="0" algn="ctr" defTabSz="577850">
            <a:lnSpc>
              <a:spcPct val="90000"/>
            </a:lnSpc>
            <a:spcBef>
              <a:spcPct val="0"/>
            </a:spcBef>
            <a:spcAft>
              <a:spcPct val="35000"/>
            </a:spcAft>
            <a:buNone/>
          </a:pPr>
          <a:r>
            <a:rPr lang="es-MX" sz="1100" kern="1200" dirty="0"/>
            <a:t>. </a:t>
          </a:r>
          <a:endParaRPr lang="es-PE" sz="1100" kern="1200" dirty="0"/>
        </a:p>
      </dsp:txBody>
      <dsp:txXfrm rot="10800000">
        <a:off x="3884704" y="2500226"/>
        <a:ext cx="1432919" cy="1432919"/>
      </dsp:txXfrm>
    </dsp:sp>
    <dsp:sp modelId="{C29C4298-BDD4-4169-8DA4-C439DE376CD1}">
      <dsp:nvSpPr>
        <dsp:cNvPr id="0" name=""/>
        <dsp:cNvSpPr/>
      </dsp:nvSpPr>
      <dsp:spPr>
        <a:xfrm rot="16200000">
          <a:off x="1764650" y="2525800"/>
          <a:ext cx="2026453" cy="1975305"/>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es-MX" sz="1200" kern="1200" dirty="0"/>
        </a:p>
        <a:p>
          <a:pPr marL="0" lvl="0" indent="0" algn="ctr" defTabSz="533400">
            <a:lnSpc>
              <a:spcPct val="90000"/>
            </a:lnSpc>
            <a:spcBef>
              <a:spcPct val="0"/>
            </a:spcBef>
            <a:spcAft>
              <a:spcPct val="35000"/>
            </a:spcAft>
            <a:buNone/>
          </a:pPr>
          <a:endParaRPr lang="es-MX" sz="1200" kern="1200" dirty="0"/>
        </a:p>
        <a:p>
          <a:pPr marL="0" lvl="0" indent="0" algn="ctr" defTabSz="533400">
            <a:lnSpc>
              <a:spcPct val="90000"/>
            </a:lnSpc>
            <a:spcBef>
              <a:spcPct val="0"/>
            </a:spcBef>
            <a:spcAft>
              <a:spcPct val="35000"/>
            </a:spcAft>
            <a:buNone/>
          </a:pPr>
          <a:r>
            <a:rPr lang="es-MX" sz="1200" kern="1200" dirty="0"/>
            <a:t>Piura: </a:t>
          </a:r>
          <a:r>
            <a:rPr lang="es-MX" sz="1200" kern="1200" dirty="0" err="1"/>
            <a:t>Frias</a:t>
          </a:r>
          <a:r>
            <a:rPr lang="es-MX" sz="1200" kern="1200" dirty="0"/>
            <a:t>, </a:t>
          </a:r>
          <a:r>
            <a:rPr lang="es-MX" sz="1200" kern="1200" dirty="0" err="1"/>
            <a:t>Pechuquiz</a:t>
          </a:r>
          <a:endParaRPr lang="es-MX" sz="1200" kern="1200" dirty="0"/>
        </a:p>
        <a:p>
          <a:pPr marL="0" lvl="0" indent="0" algn="l" defTabSz="533400">
            <a:lnSpc>
              <a:spcPct val="90000"/>
            </a:lnSpc>
            <a:spcBef>
              <a:spcPct val="0"/>
            </a:spcBef>
            <a:spcAft>
              <a:spcPct val="35000"/>
            </a:spcAft>
            <a:buNone/>
          </a:pPr>
          <a:r>
            <a:rPr lang="es-MX" sz="1200" kern="1200" dirty="0"/>
            <a:t>Huánuco: 3 de mayo de </a:t>
          </a:r>
          <a:r>
            <a:rPr lang="es-MX" sz="1200" kern="1200" dirty="0" err="1"/>
            <a:t>Huayllacayan</a:t>
          </a:r>
          <a:r>
            <a:rPr lang="es-MX" sz="1200" kern="1200" dirty="0"/>
            <a:t>, </a:t>
          </a:r>
          <a:r>
            <a:rPr lang="es-MX" sz="1200" kern="1200" dirty="0" err="1"/>
            <a:t>Huancapallac</a:t>
          </a:r>
          <a:r>
            <a:rPr lang="es-MX" sz="1200" kern="1200" dirty="0"/>
            <a:t>. </a:t>
          </a:r>
        </a:p>
        <a:p>
          <a:pPr marL="0" lvl="0" indent="0" algn="l" defTabSz="533400">
            <a:lnSpc>
              <a:spcPct val="90000"/>
            </a:lnSpc>
            <a:spcBef>
              <a:spcPct val="0"/>
            </a:spcBef>
            <a:spcAft>
              <a:spcPct val="35000"/>
            </a:spcAft>
            <a:buNone/>
          </a:pPr>
          <a:r>
            <a:rPr lang="es-MX" sz="1200" kern="1200" dirty="0" err="1"/>
            <a:t>Apurimac</a:t>
          </a:r>
          <a:r>
            <a:rPr lang="es-MX" sz="1200" kern="1200" dirty="0"/>
            <a:t>: </a:t>
          </a:r>
          <a:r>
            <a:rPr lang="es-MX" sz="1200" kern="1200" dirty="0" err="1"/>
            <a:t>Patahuasi</a:t>
          </a:r>
          <a:r>
            <a:rPr lang="es-MX" sz="1200" kern="1200" dirty="0"/>
            <a:t>, Haquira</a:t>
          </a:r>
        </a:p>
        <a:p>
          <a:pPr marL="0" lvl="0" indent="0" algn="ctr" defTabSz="533400">
            <a:lnSpc>
              <a:spcPct val="90000"/>
            </a:lnSpc>
            <a:spcBef>
              <a:spcPct val="0"/>
            </a:spcBef>
            <a:spcAft>
              <a:spcPct val="35000"/>
            </a:spcAft>
            <a:buNone/>
          </a:pPr>
          <a:endParaRPr lang="es-PE" sz="1200" kern="1200" dirty="0"/>
        </a:p>
      </dsp:txBody>
      <dsp:txXfrm rot="5400000">
        <a:off x="2368777" y="2500227"/>
        <a:ext cx="1396752" cy="1432919"/>
      </dsp:txXfrm>
    </dsp:sp>
    <dsp:sp modelId="{C2305440-5C5B-4017-9B30-156AA4DFF1B5}">
      <dsp:nvSpPr>
        <dsp:cNvPr id="0" name=""/>
        <dsp:cNvSpPr/>
      </dsp:nvSpPr>
      <dsp:spPr>
        <a:xfrm>
          <a:off x="3488072" y="2032223"/>
          <a:ext cx="699664" cy="608404"/>
        </a:xfrm>
        <a:prstGeom prst="circularArrow">
          <a:avLst/>
        </a:prstGeom>
        <a:solidFill>
          <a:schemeClr val="accent3">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617DD4-0980-4A14-81B4-7C19CD513EE7}">
      <dsp:nvSpPr>
        <dsp:cNvPr id="0" name=""/>
        <dsp:cNvSpPr/>
      </dsp:nvSpPr>
      <dsp:spPr>
        <a:xfrm rot="10800000">
          <a:off x="3488072" y="2266224"/>
          <a:ext cx="699664" cy="608404"/>
        </a:xfrm>
        <a:prstGeom prst="circularArrow">
          <a:avLst/>
        </a:prstGeom>
        <a:solidFill>
          <a:schemeClr val="accent3">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0389E-DB0C-4FAA-86F1-F370660ADC0E}">
      <dsp:nvSpPr>
        <dsp:cNvPr id="0" name=""/>
        <dsp:cNvSpPr/>
      </dsp:nvSpPr>
      <dsp:spPr>
        <a:xfrm>
          <a:off x="0" y="464019"/>
          <a:ext cx="6096000" cy="781200"/>
        </a:xfrm>
        <a:prstGeom prst="rect">
          <a:avLst/>
        </a:prstGeom>
        <a:solidFill>
          <a:schemeClr val="lt1">
            <a:alpha val="90000"/>
            <a:hueOff val="0"/>
            <a:satOff val="0"/>
            <a:lumOff val="0"/>
            <a:alphaOff val="0"/>
          </a:schemeClr>
        </a:solidFill>
        <a:ln w="25400" cap="flat" cmpd="sng" algn="ctr">
          <a:solidFill>
            <a:schemeClr val="tx1">
              <a:lumMod val="65000"/>
              <a:lumOff val="35000"/>
            </a:schemeClr>
          </a:solidFill>
          <a:prstDash val="solid"/>
        </a:ln>
        <a:effectLst/>
      </dsp:spPr>
      <dsp:style>
        <a:lnRef idx="2">
          <a:scrgbClr r="0" g="0" b="0"/>
        </a:lnRef>
        <a:fillRef idx="1">
          <a:scrgbClr r="0" g="0" b="0"/>
        </a:fillRef>
        <a:effectRef idx="0">
          <a:scrgbClr r="0" g="0" b="0"/>
        </a:effectRef>
        <a:fontRef idx="minor"/>
      </dsp:style>
    </dsp:sp>
    <dsp:sp modelId="{A38266F8-AC67-4321-887C-A5A981C000A4}">
      <dsp:nvSpPr>
        <dsp:cNvPr id="0" name=""/>
        <dsp:cNvSpPr/>
      </dsp:nvSpPr>
      <dsp:spPr>
        <a:xfrm>
          <a:off x="263237" y="0"/>
          <a:ext cx="4267200" cy="915120"/>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377950">
            <a:lnSpc>
              <a:spcPct val="90000"/>
            </a:lnSpc>
            <a:spcBef>
              <a:spcPct val="0"/>
            </a:spcBef>
            <a:spcAft>
              <a:spcPct val="35000"/>
            </a:spcAft>
            <a:buNone/>
          </a:pPr>
          <a:r>
            <a:rPr lang="es-ES" sz="3100" kern="1200" dirty="0"/>
            <a:t>Los profesores/as</a:t>
          </a:r>
        </a:p>
      </dsp:txBody>
      <dsp:txXfrm>
        <a:off x="307909" y="44672"/>
        <a:ext cx="4177856" cy="825776"/>
      </dsp:txXfrm>
    </dsp:sp>
    <dsp:sp modelId="{C60D53B5-D12F-4F68-A514-5CE11F49A88B}">
      <dsp:nvSpPr>
        <dsp:cNvPr id="0" name=""/>
        <dsp:cNvSpPr/>
      </dsp:nvSpPr>
      <dsp:spPr>
        <a:xfrm>
          <a:off x="0" y="2002951"/>
          <a:ext cx="6096000" cy="781200"/>
        </a:xfrm>
        <a:prstGeom prst="rect">
          <a:avLst/>
        </a:prstGeom>
        <a:solidFill>
          <a:schemeClr val="lt1">
            <a:alpha val="90000"/>
            <a:hueOff val="0"/>
            <a:satOff val="0"/>
            <a:lumOff val="0"/>
            <a:alphaOff val="0"/>
          </a:schemeClr>
        </a:solidFill>
        <a:ln w="25400" cap="flat" cmpd="sng" algn="ctr">
          <a:solidFill>
            <a:schemeClr val="tx1">
              <a:lumMod val="65000"/>
              <a:lumOff val="35000"/>
            </a:schemeClr>
          </a:solidFill>
          <a:prstDash val="solid"/>
        </a:ln>
        <a:effectLst/>
      </dsp:spPr>
      <dsp:style>
        <a:lnRef idx="2">
          <a:scrgbClr r="0" g="0" b="0"/>
        </a:lnRef>
        <a:fillRef idx="1">
          <a:scrgbClr r="0" g="0" b="0"/>
        </a:fillRef>
        <a:effectRef idx="0">
          <a:scrgbClr r="0" g="0" b="0"/>
        </a:effectRef>
        <a:fontRef idx="minor"/>
      </dsp:style>
    </dsp:sp>
    <dsp:sp modelId="{5C67D69B-DC4D-41E6-BFEA-97B05027B6EB}">
      <dsp:nvSpPr>
        <dsp:cNvPr id="0" name=""/>
        <dsp:cNvSpPr/>
      </dsp:nvSpPr>
      <dsp:spPr>
        <a:xfrm>
          <a:off x="322289" y="1545358"/>
          <a:ext cx="4267200" cy="9151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377950">
            <a:lnSpc>
              <a:spcPct val="90000"/>
            </a:lnSpc>
            <a:spcBef>
              <a:spcPct val="0"/>
            </a:spcBef>
            <a:spcAft>
              <a:spcPct val="35000"/>
            </a:spcAft>
            <a:buNone/>
          </a:pPr>
          <a:r>
            <a:rPr lang="es-ES" sz="3100" kern="1200" dirty="0"/>
            <a:t>Los agricultores/as</a:t>
          </a:r>
        </a:p>
      </dsp:txBody>
      <dsp:txXfrm>
        <a:off x="366961" y="1590030"/>
        <a:ext cx="4177856" cy="825776"/>
      </dsp:txXfrm>
    </dsp:sp>
    <dsp:sp modelId="{FDCA314F-24F4-44FC-8551-7332DC455C92}">
      <dsp:nvSpPr>
        <dsp:cNvPr id="0" name=""/>
        <dsp:cNvSpPr/>
      </dsp:nvSpPr>
      <dsp:spPr>
        <a:xfrm>
          <a:off x="0" y="3282799"/>
          <a:ext cx="6096000" cy="781200"/>
        </a:xfrm>
        <a:prstGeom prst="rect">
          <a:avLst/>
        </a:prstGeom>
        <a:solidFill>
          <a:schemeClr val="lt1">
            <a:alpha val="90000"/>
            <a:hueOff val="0"/>
            <a:satOff val="0"/>
            <a:lumOff val="0"/>
            <a:alphaOff val="0"/>
          </a:schemeClr>
        </a:solidFill>
        <a:ln w="2540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dsp:style>
    </dsp:sp>
    <dsp:sp modelId="{80CBD58C-45C7-4195-A398-39FEBDA4BAF0}">
      <dsp:nvSpPr>
        <dsp:cNvPr id="0" name=""/>
        <dsp:cNvSpPr/>
      </dsp:nvSpPr>
      <dsp:spPr>
        <a:xfrm>
          <a:off x="293135" y="3148880"/>
          <a:ext cx="4267200" cy="91512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377950">
            <a:lnSpc>
              <a:spcPct val="90000"/>
            </a:lnSpc>
            <a:spcBef>
              <a:spcPct val="0"/>
            </a:spcBef>
            <a:spcAft>
              <a:spcPct val="35000"/>
            </a:spcAft>
            <a:buNone/>
          </a:pPr>
          <a:r>
            <a:rPr lang="es-ES" sz="3100" kern="1200" dirty="0"/>
            <a:t>Los niños/as</a:t>
          </a:r>
        </a:p>
      </dsp:txBody>
      <dsp:txXfrm>
        <a:off x="337807" y="3193552"/>
        <a:ext cx="4177856" cy="825776"/>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C339E1-EC45-4142-948C-1C47356B3EFD}" type="datetimeFigureOut">
              <a:rPr lang="es-ES" smtClean="0"/>
              <a:t>07/07/2020</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9A96D0-282A-3D48-BA10-F7E9CC31B879}" type="slidenum">
              <a:rPr lang="es-ES" smtClean="0"/>
              <a:t>‹Nº›</a:t>
            </a:fld>
            <a:endParaRPr lang="es-ES"/>
          </a:p>
        </p:txBody>
      </p:sp>
    </p:spTree>
    <p:extLst>
      <p:ext uri="{BB962C8B-B14F-4D97-AF65-F5344CB8AC3E}">
        <p14:creationId xmlns:p14="http://schemas.microsoft.com/office/powerpoint/2010/main" val="34886673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t>Lamentablemente la escuela rural no ha logrado encajar de manera adecuada en la comunidad rural</a:t>
            </a:r>
          </a:p>
          <a:p>
            <a:endParaRPr lang="es-PE" dirty="0"/>
          </a:p>
        </p:txBody>
      </p:sp>
      <p:sp>
        <p:nvSpPr>
          <p:cNvPr id="4" name="Marcador de número de diapositiva 3"/>
          <p:cNvSpPr>
            <a:spLocks noGrp="1"/>
          </p:cNvSpPr>
          <p:nvPr>
            <p:ph type="sldNum" sz="quarter" idx="5"/>
          </p:nvPr>
        </p:nvSpPr>
        <p:spPr/>
        <p:txBody>
          <a:bodyPr/>
          <a:lstStyle/>
          <a:p>
            <a:fld id="{CC9A96D0-282A-3D48-BA10-F7E9CC31B879}" type="slidenum">
              <a:rPr lang="es-ES" smtClean="0"/>
              <a:t>8</a:t>
            </a:fld>
            <a:endParaRPr lang="es-ES"/>
          </a:p>
        </p:txBody>
      </p:sp>
    </p:spTree>
    <p:extLst>
      <p:ext uri="{BB962C8B-B14F-4D97-AF65-F5344CB8AC3E}">
        <p14:creationId xmlns:p14="http://schemas.microsoft.com/office/powerpoint/2010/main" val="3880800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14</a:t>
            </a:fld>
            <a:endParaRPr lang="es-ES"/>
          </a:p>
        </p:txBody>
      </p:sp>
    </p:spTree>
    <p:extLst>
      <p:ext uri="{BB962C8B-B14F-4D97-AF65-F5344CB8AC3E}">
        <p14:creationId xmlns:p14="http://schemas.microsoft.com/office/powerpoint/2010/main" val="3931777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a:t>Esta</a:t>
            </a:r>
            <a:r>
              <a:rPr lang="es-ES" baseline="0" dirty="0"/>
              <a:t> diapositiva muestra las fases, herramientas/métodos y principales enfoques de la investigación</a:t>
            </a:r>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15</a:t>
            </a:fld>
            <a:endParaRPr lang="es-ES"/>
          </a:p>
        </p:txBody>
      </p:sp>
    </p:spTree>
    <p:extLst>
      <p:ext uri="{BB962C8B-B14F-4D97-AF65-F5344CB8AC3E}">
        <p14:creationId xmlns:p14="http://schemas.microsoft.com/office/powerpoint/2010/main" val="1001678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16</a:t>
            </a:fld>
            <a:endParaRPr lang="es-ES"/>
          </a:p>
        </p:txBody>
      </p:sp>
    </p:spTree>
    <p:extLst>
      <p:ext uri="{BB962C8B-B14F-4D97-AF65-F5344CB8AC3E}">
        <p14:creationId xmlns:p14="http://schemas.microsoft.com/office/powerpoint/2010/main" val="516905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Para el objetivo específico 1 de investigación se elaboraron mapas</a:t>
            </a:r>
            <a:r>
              <a:rPr lang="es-ES" baseline="0" dirty="0"/>
              <a:t> de actores y espacios (uno por escuela/comunidad)</a:t>
            </a:r>
          </a:p>
          <a:p>
            <a:r>
              <a:rPr lang="es-ES" baseline="0" dirty="0"/>
              <a:t>En esta diapositiva se resumen los principales hallazgos </a:t>
            </a:r>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17</a:t>
            </a:fld>
            <a:endParaRPr lang="es-ES"/>
          </a:p>
        </p:txBody>
      </p:sp>
    </p:spTree>
    <p:extLst>
      <p:ext uri="{BB962C8B-B14F-4D97-AF65-F5344CB8AC3E}">
        <p14:creationId xmlns:p14="http://schemas.microsoft.com/office/powerpoint/2010/main" val="63989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Para el curso se elaboró el siguiente material:</a:t>
            </a:r>
          </a:p>
          <a:p>
            <a:endParaRPr lang="es-PE" dirty="0"/>
          </a:p>
          <a:p>
            <a:pPr marL="171450" indent="-171450">
              <a:buFontTx/>
              <a:buChar char="-"/>
            </a:pPr>
            <a:r>
              <a:rPr lang="es-PE" dirty="0"/>
              <a:t>Carpeta pedagógica: donde figuran 4 módulos y las hojas de respuesta </a:t>
            </a:r>
          </a:p>
          <a:p>
            <a:pPr marL="171450" indent="-171450">
              <a:buFontTx/>
              <a:buChar char="-"/>
            </a:pPr>
            <a:r>
              <a:rPr lang="es-PE" dirty="0"/>
              <a:t>Plataforma virtual donde los docentes ingresaban el material virtual del curso y participaban del Foro.</a:t>
            </a:r>
          </a:p>
          <a:p>
            <a:pPr marL="171450" indent="-171450">
              <a:buFontTx/>
              <a:buChar char="-"/>
            </a:pPr>
            <a:r>
              <a:rPr lang="es-PE" dirty="0"/>
              <a:t>Cuadernillos de consulta: de conocimientos científicos y la Selección de Lecturas de Conocimiento tradicional</a:t>
            </a:r>
          </a:p>
          <a:p>
            <a:pPr marL="171450" indent="-171450">
              <a:buFontTx/>
              <a:buChar char="-"/>
            </a:pPr>
            <a:r>
              <a:rPr lang="es-PE" dirty="0"/>
              <a:t>DVD con todo el material digital.</a:t>
            </a:r>
          </a:p>
          <a:p>
            <a:endParaRPr lang="es-ES"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20</a:t>
            </a:fld>
            <a:endParaRPr lang="es-ES"/>
          </a:p>
        </p:txBody>
      </p:sp>
    </p:spTree>
    <p:extLst>
      <p:ext uri="{BB962C8B-B14F-4D97-AF65-F5344CB8AC3E}">
        <p14:creationId xmlns:p14="http://schemas.microsoft.com/office/powerpoint/2010/main" val="3592148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r>
              <a:rPr lang="es-ES" baseline="0" dirty="0"/>
              <a:t>Productos elaborados por niños y niñas de la institución educativa de </a:t>
            </a:r>
            <a:r>
              <a:rPr lang="es-ES" baseline="0" dirty="0" err="1"/>
              <a:t>Patahuasi</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21</a:t>
            </a:fld>
            <a:endParaRPr lang="es-ES"/>
          </a:p>
        </p:txBody>
      </p:sp>
    </p:spTree>
    <p:extLst>
      <p:ext uri="{BB962C8B-B14F-4D97-AF65-F5344CB8AC3E}">
        <p14:creationId xmlns:p14="http://schemas.microsoft.com/office/powerpoint/2010/main" val="1814605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22</a:t>
            </a:fld>
            <a:endParaRPr lang="es-ES"/>
          </a:p>
        </p:txBody>
      </p:sp>
    </p:spTree>
    <p:extLst>
      <p:ext uri="{BB962C8B-B14F-4D97-AF65-F5344CB8AC3E}">
        <p14:creationId xmlns:p14="http://schemas.microsoft.com/office/powerpoint/2010/main" val="1611510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solidFill>
                  <a:prstClr val="black"/>
                </a:solidFill>
              </a:rPr>
              <a:pPr/>
              <a:t>23</a:t>
            </a:fld>
            <a:endParaRPr lang="es-ES">
              <a:solidFill>
                <a:prstClr val="black"/>
              </a:solidFill>
            </a:endParaRPr>
          </a:p>
        </p:txBody>
      </p:sp>
    </p:spTree>
    <p:extLst>
      <p:ext uri="{BB962C8B-B14F-4D97-AF65-F5344CB8AC3E}">
        <p14:creationId xmlns:p14="http://schemas.microsoft.com/office/powerpoint/2010/main" val="13538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24</a:t>
            </a:fld>
            <a:endParaRPr lang="es-ES"/>
          </a:p>
        </p:txBody>
      </p:sp>
    </p:spTree>
    <p:extLst>
      <p:ext uri="{BB962C8B-B14F-4D97-AF65-F5344CB8AC3E}">
        <p14:creationId xmlns:p14="http://schemas.microsoft.com/office/powerpoint/2010/main" val="649191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endParaRPr lang="es-ES" b="0"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25</a:t>
            </a:fld>
            <a:endParaRPr lang="es-ES"/>
          </a:p>
        </p:txBody>
      </p:sp>
    </p:spTree>
    <p:extLst>
      <p:ext uri="{BB962C8B-B14F-4D97-AF65-F5344CB8AC3E}">
        <p14:creationId xmlns:p14="http://schemas.microsoft.com/office/powerpoint/2010/main" val="2787482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a:t>
            </a:r>
            <a:r>
              <a:rPr lang="es-ES" baseline="0" dirty="0"/>
              <a:t> es el diagnostico inicial (línea de base) en el caso de  los docentes. El alcance proviene de las encuestas (de salida) realizadas a los 11 profesores que finalizaron el primer curso</a:t>
            </a:r>
          </a:p>
          <a:p>
            <a:pPr algn="l"/>
            <a:endParaRPr lang="es-ES" b="1" dirty="0"/>
          </a:p>
          <a:p>
            <a:pPr algn="l"/>
            <a:r>
              <a:rPr lang="es-ES" b="1" dirty="0"/>
              <a:t>Preguntas de evaluación para los docentes (</a:t>
            </a:r>
            <a:r>
              <a:rPr lang="es-ES" b="0" dirty="0"/>
              <a:t>definen los alcances)</a:t>
            </a:r>
            <a:r>
              <a:rPr lang="es-ES" b="1" dirty="0"/>
              <a:t>:</a:t>
            </a:r>
          </a:p>
          <a:p>
            <a:pPr marL="285750" indent="-285750" algn="l">
              <a:buFont typeface="Wingdings" panose="05000000000000000000" pitchFamily="2" charset="2"/>
              <a:buChar char="§"/>
            </a:pPr>
            <a:endParaRPr lang="es-ES" dirty="0"/>
          </a:p>
          <a:p>
            <a:pPr marL="285750" indent="-285750" algn="l">
              <a:buFont typeface="Wingdings" panose="05000000000000000000" pitchFamily="2" charset="2"/>
              <a:buChar char="§"/>
            </a:pPr>
            <a:r>
              <a:rPr lang="es-ES" dirty="0"/>
              <a:t>Los profesores, ¿incrementan conocimientos y cambian su visión de la relevancia de incluir los temas de ABN y los incluyen en la </a:t>
            </a:r>
            <a:r>
              <a:rPr lang="es-ES" dirty="0" err="1"/>
              <a:t>currícula</a:t>
            </a:r>
            <a:r>
              <a:rPr lang="es-ES" dirty="0"/>
              <a:t> escolar tomando en cuenta a los agricultores? </a:t>
            </a:r>
          </a:p>
          <a:p>
            <a:pPr algn="l"/>
            <a:r>
              <a:rPr lang="es-ES" dirty="0"/>
              <a:t> </a:t>
            </a:r>
          </a:p>
          <a:p>
            <a:pPr marL="285750" indent="-285750" algn="l">
              <a:buFont typeface="Wingdings" panose="05000000000000000000" pitchFamily="2" charset="2"/>
              <a:buChar char="§"/>
            </a:pPr>
            <a:r>
              <a:rPr lang="es-ES" dirty="0"/>
              <a:t>¿Se ha generado un cambio en el comportamiento/relación de los profesores hacia los agricultores como poseedores del conocimiento especializado sobre ABN? </a:t>
            </a:r>
          </a:p>
          <a:p>
            <a:pPr algn="l"/>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26</a:t>
            </a:fld>
            <a:endParaRPr lang="es-ES"/>
          </a:p>
        </p:txBody>
      </p:sp>
    </p:spTree>
    <p:extLst>
      <p:ext uri="{BB962C8B-B14F-4D97-AF65-F5344CB8AC3E}">
        <p14:creationId xmlns:p14="http://schemas.microsoft.com/office/powerpoint/2010/main" val="3092969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a:t>
            </a:r>
            <a:r>
              <a:rPr lang="es-ES" baseline="0" dirty="0"/>
              <a:t> es el diagnostico inicial (línea de base) en el caso de  los docentes. El alcance proviene de las encuestas (de salida) realizadas a los 11 profesores que finalizaron el primer curso</a:t>
            </a:r>
          </a:p>
          <a:p>
            <a:pPr algn="l"/>
            <a:endParaRPr lang="es-ES" b="1" dirty="0"/>
          </a:p>
          <a:p>
            <a:pPr algn="l"/>
            <a:r>
              <a:rPr lang="es-ES" b="1" dirty="0"/>
              <a:t>Preguntas de evaluación para los docentes (</a:t>
            </a:r>
            <a:r>
              <a:rPr lang="es-ES" b="0" dirty="0"/>
              <a:t>definen los alcances)</a:t>
            </a:r>
            <a:r>
              <a:rPr lang="es-ES" b="1" dirty="0"/>
              <a:t>:</a:t>
            </a:r>
          </a:p>
          <a:p>
            <a:pPr marL="285750" indent="-285750" algn="l">
              <a:buFont typeface="Wingdings" panose="05000000000000000000" pitchFamily="2" charset="2"/>
              <a:buChar char="§"/>
            </a:pPr>
            <a:endParaRPr lang="es-ES" dirty="0"/>
          </a:p>
          <a:p>
            <a:pPr marL="285750" indent="-285750" algn="l">
              <a:buFont typeface="Wingdings" panose="05000000000000000000" pitchFamily="2" charset="2"/>
              <a:buChar char="§"/>
            </a:pPr>
            <a:r>
              <a:rPr lang="es-ES" dirty="0"/>
              <a:t>Los profesores, ¿incrementan conocimientos y cambian su visión de la relevancia de incluir los temas de ABN y los incluyen en la </a:t>
            </a:r>
            <a:r>
              <a:rPr lang="es-ES" dirty="0" err="1"/>
              <a:t>currícula</a:t>
            </a:r>
            <a:r>
              <a:rPr lang="es-ES" dirty="0"/>
              <a:t> escolar tomando en cuenta a los agricultores? </a:t>
            </a:r>
          </a:p>
          <a:p>
            <a:pPr algn="l"/>
            <a:r>
              <a:rPr lang="es-ES" dirty="0"/>
              <a:t> </a:t>
            </a:r>
          </a:p>
          <a:p>
            <a:pPr marL="285750" indent="-285750" algn="l">
              <a:buFont typeface="Wingdings" panose="05000000000000000000" pitchFamily="2" charset="2"/>
              <a:buChar char="§"/>
            </a:pPr>
            <a:r>
              <a:rPr lang="es-ES" dirty="0"/>
              <a:t>¿Se ha generado un cambio en el comportamiento/relación de los profesores hacia los agricultores como poseedores del conocimiento especializado sobre ABN? </a:t>
            </a:r>
          </a:p>
          <a:p>
            <a:pPr algn="l"/>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27</a:t>
            </a:fld>
            <a:endParaRPr lang="es-ES"/>
          </a:p>
        </p:txBody>
      </p:sp>
    </p:spTree>
    <p:extLst>
      <p:ext uri="{BB962C8B-B14F-4D97-AF65-F5344CB8AC3E}">
        <p14:creationId xmlns:p14="http://schemas.microsoft.com/office/powerpoint/2010/main" val="2177842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dirty="0"/>
              <a:t>Preguntas de evaluación para agricultores:</a:t>
            </a:r>
          </a:p>
          <a:p>
            <a:pPr marL="0" indent="0" algn="l">
              <a:buFont typeface="Wingdings" panose="05000000000000000000" pitchFamily="2" charset="2"/>
              <a:buNone/>
            </a:pPr>
            <a:endParaRPr lang="es-ES" dirty="0"/>
          </a:p>
          <a:p>
            <a:pPr marL="285750" indent="-285750" algn="l">
              <a:buFont typeface="Wingdings" panose="05000000000000000000" pitchFamily="2" charset="2"/>
              <a:buChar char="§"/>
            </a:pPr>
            <a:r>
              <a:rPr lang="es-ES" dirty="0"/>
              <a:t>¿Existe un acercamiento/cambio en la relación agricultores-profesores de primaria como consecuencia de su interacción en el escenario escolar para mantener la continuidad de los saberes sobre ABD vegetal nativa? </a:t>
            </a:r>
          </a:p>
          <a:p>
            <a:pPr algn="l"/>
            <a:r>
              <a:rPr lang="es-ES" dirty="0"/>
              <a:t> </a:t>
            </a:r>
          </a:p>
          <a:p>
            <a:pPr marL="285750" indent="-285750">
              <a:buFont typeface="Wingdings" panose="05000000000000000000" pitchFamily="2" charset="2"/>
              <a:buChar char="§"/>
            </a:pPr>
            <a:r>
              <a:rPr lang="es-ES" dirty="0"/>
              <a:t>¿En qué medida los agricultores perciben cambios a partir de su participación en los procesos educativos de conservación de la AGBD con alumnado de primaria? </a:t>
            </a:r>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29</a:t>
            </a:fld>
            <a:endParaRPr lang="es-ES"/>
          </a:p>
        </p:txBody>
      </p:sp>
    </p:spTree>
    <p:extLst>
      <p:ext uri="{BB962C8B-B14F-4D97-AF65-F5344CB8AC3E}">
        <p14:creationId xmlns:p14="http://schemas.microsoft.com/office/powerpoint/2010/main" val="3188749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85750" indent="-285750">
              <a:lnSpc>
                <a:spcPct val="110000"/>
              </a:lnSpc>
              <a:buFont typeface="Wingdings" charset="2"/>
              <a:buChar char="§"/>
            </a:pPr>
            <a:r>
              <a:rPr lang="es-ES" dirty="0"/>
              <a:t>La agricultura es una actividad que les gusta pero a la que no quieren dedicarse como actividad profesional</a:t>
            </a:r>
          </a:p>
          <a:p>
            <a:pPr marL="285750" indent="-285750">
              <a:lnSpc>
                <a:spcPct val="110000"/>
              </a:lnSpc>
              <a:buFont typeface="Wingdings" charset="2"/>
              <a:buChar char="§"/>
            </a:pPr>
            <a:r>
              <a:rPr lang="es-ES" dirty="0"/>
              <a:t>Mejor valoración del quechua en las zonas rurales</a:t>
            </a:r>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30</a:t>
            </a:fld>
            <a:endParaRPr lang="es-ES"/>
          </a:p>
        </p:txBody>
      </p:sp>
    </p:spTree>
    <p:extLst>
      <p:ext uri="{BB962C8B-B14F-4D97-AF65-F5344CB8AC3E}">
        <p14:creationId xmlns:p14="http://schemas.microsoft.com/office/powerpoint/2010/main" val="3974897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2" y="2130441"/>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07/07/2020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3243959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07/07/2020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925190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13"/>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55F1F1BB-07DE-E142-8F07-ED869ED73E4F}" type="datetimeFigureOut">
              <a:rPr lang="es-ES" smtClean="0"/>
              <a:t>07/07/2020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585319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55F1F1BB-07DE-E142-8F07-ED869ED73E4F}" type="datetimeFigureOut">
              <a:rPr lang="es-ES" smtClean="0"/>
              <a:t>07/07/2020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898072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2"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55F1F1BB-07DE-E142-8F07-ED869ED73E4F}" type="datetimeFigureOut">
              <a:rPr lang="es-ES" smtClean="0"/>
              <a:t>07/07/2020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4015189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55F1F1BB-07DE-E142-8F07-ED869ED73E4F}" type="datetimeFigureOut">
              <a:rPr lang="es-ES" smtClean="0"/>
              <a:t>07/07/2020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423288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5F1F1BB-07DE-E142-8F07-ED869ED73E4F}" type="datetimeFigureOut">
              <a:rPr lang="es-ES" smtClean="0"/>
              <a:t>07/07/2020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2476659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10" y="273049"/>
            <a:ext cx="3008313" cy="1162051"/>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10"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55F1F1BB-07DE-E142-8F07-ED869ED73E4F}" type="datetimeFigureOut">
              <a:rPr lang="es-ES" smtClean="0"/>
              <a:t>07/07/2020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345102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90" y="4800601"/>
            <a:ext cx="5486400" cy="566739"/>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90"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90"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55F1F1BB-07DE-E142-8F07-ED869ED73E4F}" type="datetimeFigureOut">
              <a:rPr lang="es-ES" smtClean="0"/>
              <a:t>07/07/2020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295163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07/07/2020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137424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52"/>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52"/>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07/07/2020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2553788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ectangle 15"/>
          <p:cNvSpPr/>
          <p:nvPr/>
        </p:nvSpPr>
        <p:spPr>
          <a:xfrm>
            <a:off x="1" y="0"/>
            <a:ext cx="9144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67730"/>
            <a:ext cx="7182197"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085851" y="1411615"/>
            <a:ext cx="6972300" cy="4034770"/>
          </a:xfrm>
          <a:prstGeom prst="rect">
            <a:avLst/>
          </a:prstGeom>
          <a:solidFill>
            <a:schemeClr val="bg2"/>
          </a:solidFill>
          <a:ln w="9525" cap="sq" cmpd="sng" algn="ctr">
            <a:noFill/>
            <a:prstDash val="solid"/>
            <a:miter lim="800000"/>
          </a:ln>
          <a:effectLst/>
        </p:spPr>
      </p:sp>
      <p:sp>
        <p:nvSpPr>
          <p:cNvPr id="15" name="Rectangle 14"/>
          <p:cNvSpPr/>
          <p:nvPr/>
        </p:nvSpPr>
        <p:spPr>
          <a:xfrm>
            <a:off x="3851910" y="1267730"/>
            <a:ext cx="144018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1267731"/>
            <a:ext cx="126873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5400" b="0" kern="1200" cap="all" spc="-75"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3"/>
            <a:ext cx="6803136" cy="457201"/>
          </a:xfrm>
        </p:spPr>
        <p:txBody>
          <a:bodyPr>
            <a:normAutofit/>
          </a:bodyPr>
          <a:lstStyle>
            <a:lvl1pPr marL="0" indent="0" algn="ctr">
              <a:spcBef>
                <a:spcPts val="0"/>
              </a:spcBef>
              <a:buNone/>
              <a:defRPr sz="1200" spc="60" baseline="0">
                <a:solidFill>
                  <a:schemeClr val="tx2"/>
                </a:solidFill>
              </a:defRPr>
            </a:lvl1pPr>
            <a:lvl2pPr marL="342900" indent="0" algn="ctr">
              <a:buNone/>
              <a:defRPr sz="1200"/>
            </a:lvl2pPr>
            <a:lvl3pPr marL="685800" indent="0" algn="ctr">
              <a:buNone/>
              <a:defRPr sz="12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dirty="0"/>
          </a:p>
        </p:txBody>
      </p:sp>
      <p:sp>
        <p:nvSpPr>
          <p:cNvPr id="20" name="Date Placeholder 19"/>
          <p:cNvSpPr>
            <a:spLocks noGrp="1"/>
          </p:cNvSpPr>
          <p:nvPr>
            <p:ph type="dt" sz="half" idx="10"/>
          </p:nvPr>
        </p:nvSpPr>
        <p:spPr>
          <a:xfrm>
            <a:off x="3989070" y="1341256"/>
            <a:ext cx="1165860" cy="527213"/>
          </a:xfrm>
        </p:spPr>
        <p:txBody>
          <a:bodyPr/>
          <a:lstStyle>
            <a:lvl1pPr algn="ctr">
              <a:defRPr sz="975" spc="0" baseline="0">
                <a:solidFill>
                  <a:srgbClr val="FFFFFF"/>
                </a:solidFill>
                <a:latin typeface="+mn-lt"/>
              </a:defRPr>
            </a:lvl1pPr>
          </a:lstStyle>
          <a:p>
            <a:fld id="{03FCE02C-6EC6-4E09-BC2C-9FDED4DE236E}" type="datetimeFigureOut">
              <a:rPr lang="en-US" dirty="0"/>
              <a:pPr/>
              <a:t>7/7/2020</a:t>
            </a:fld>
            <a:endParaRPr lang="en-US" dirty="0"/>
          </a:p>
        </p:txBody>
      </p:sp>
      <p:sp>
        <p:nvSpPr>
          <p:cNvPr id="21" name="Footer Placeholder 20"/>
          <p:cNvSpPr>
            <a:spLocks noGrp="1"/>
          </p:cNvSpPr>
          <p:nvPr>
            <p:ph type="ftr" sz="quarter" idx="11"/>
          </p:nvPr>
        </p:nvSpPr>
        <p:spPr>
          <a:xfrm>
            <a:off x="1090422" y="5212080"/>
            <a:ext cx="4429125" cy="228600"/>
          </a:xfrm>
        </p:spPr>
        <p:txBody>
          <a:bodyPr/>
          <a:lstStyle>
            <a:lvl1pPr algn="l">
              <a:defRPr>
                <a:solidFill>
                  <a:schemeClr val="tx2"/>
                </a:solidFill>
              </a:defRPr>
            </a:lvl1pPr>
          </a:lstStyle>
          <a:p>
            <a:endParaRPr lang="en-US" dirty="0">
              <a:solidFill>
                <a:srgbClr val="E3DED1"/>
              </a:solidFill>
            </a:endParaRP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73006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lvl1pPr>
              <a:defRPr sz="1350"/>
            </a:lvl1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D8F36E1-9596-4E98-8786-4A17C5D29C65}" type="datetimeFigureOut">
              <a:rPr lang="en-US" dirty="0">
                <a:solidFill>
                  <a:srgbClr val="E3DED1"/>
                </a:solidFill>
              </a:rPr>
              <a:pPr/>
              <a:t>7/7/2020</a:t>
            </a:fld>
            <a:endParaRPr lang="en-US" dirty="0">
              <a:solidFill>
                <a:srgbClr val="E3DED1"/>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1240075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9" name="Rectangle 18"/>
          <p:cNvSpPr/>
          <p:nvPr/>
        </p:nvSpPr>
        <p:spPr>
          <a:xfrm>
            <a:off x="0" y="0"/>
            <a:ext cx="9144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67730"/>
            <a:ext cx="7182197"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085851" y="1411615"/>
            <a:ext cx="6972300" cy="4034770"/>
          </a:xfrm>
          <a:prstGeom prst="rect">
            <a:avLst/>
          </a:prstGeom>
          <a:solidFill>
            <a:schemeClr val="bg2"/>
          </a:solidFill>
          <a:ln w="9525" cap="sq" cmpd="sng" algn="ctr">
            <a:noFill/>
            <a:prstDash val="solid"/>
            <a:miter lim="800000"/>
          </a:ln>
          <a:effectLst/>
        </p:spPr>
      </p:sp>
      <p:sp>
        <p:nvSpPr>
          <p:cNvPr id="30" name="Rectangle 29"/>
          <p:cNvSpPr/>
          <p:nvPr/>
        </p:nvSpPr>
        <p:spPr>
          <a:xfrm>
            <a:off x="3851910" y="1267730"/>
            <a:ext cx="144018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1267731"/>
            <a:ext cx="126873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5400" b="0" kern="1200" cap="all" spc="-75"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457200"/>
          </a:xfrm>
        </p:spPr>
        <p:txBody>
          <a:bodyPr anchor="t">
            <a:normAutofit/>
          </a:bodyPr>
          <a:lstStyle>
            <a:lvl1pPr marL="0" indent="0" algn="ctr">
              <a:buNone/>
              <a:tabLst>
                <a:tab pos="1975247" algn="l"/>
              </a:tabLst>
              <a:defRPr sz="1200">
                <a:solidFill>
                  <a:schemeClr val="tx2"/>
                </a:solidFill>
                <a:effectLst/>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a:xfrm>
            <a:off x="3991356" y="1344502"/>
            <a:ext cx="1165860" cy="530352"/>
          </a:xfrm>
        </p:spPr>
        <p:txBody>
          <a:bodyPr/>
          <a:lstStyle>
            <a:lvl1pPr algn="ctr">
              <a:defRPr lang="en-US" sz="975" kern="1200" spc="0" baseline="0">
                <a:solidFill>
                  <a:srgbClr val="FFFFFF"/>
                </a:solidFill>
                <a:latin typeface="+mn-lt"/>
                <a:ea typeface="+mn-ea"/>
                <a:cs typeface="+mn-cs"/>
              </a:defRPr>
            </a:lvl1pPr>
          </a:lstStyle>
          <a:p>
            <a:fld id="{EE4D1A55-63BC-4BA2-9538-7DDEADA10621}" type="datetimeFigureOut">
              <a:rPr lang="es-MX" dirty="0"/>
              <a:pPr/>
              <a:t>07/07/2020</a:t>
            </a:fld>
            <a:endParaRPr dirty="0"/>
          </a:p>
        </p:txBody>
      </p:sp>
      <p:sp>
        <p:nvSpPr>
          <p:cNvPr id="5" name="Footer Placeholder 4"/>
          <p:cNvSpPr>
            <a:spLocks noGrp="1"/>
          </p:cNvSpPr>
          <p:nvPr>
            <p:ph type="ftr" sz="quarter" idx="11"/>
          </p:nvPr>
        </p:nvSpPr>
        <p:spPr>
          <a:xfrm>
            <a:off x="1090422" y="5212080"/>
            <a:ext cx="4430268" cy="228600"/>
          </a:xfrm>
        </p:spPr>
        <p:txBody>
          <a:bodyPr/>
          <a:lstStyle>
            <a:lvl1pPr algn="l">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a:xfrm>
            <a:off x="6453378" y="5212080"/>
            <a:ext cx="1584198" cy="228600"/>
          </a:xfrm>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147772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00100" y="2103120"/>
            <a:ext cx="3566160" cy="374904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77740" y="2103120"/>
            <a:ext cx="3566160" cy="374904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66D01ABB-8821-4BF5-97A9-E1A66ACAEAA9}" type="datetimeFigureOut">
              <a:rPr lang="en-US" dirty="0">
                <a:solidFill>
                  <a:srgbClr val="E3DED1"/>
                </a:solidFill>
              </a:rPr>
              <a:pPr/>
              <a:t>7/7/2020</a:t>
            </a:fld>
            <a:endParaRPr lang="en-US" dirty="0">
              <a:solidFill>
                <a:srgbClr val="E3DED1"/>
              </a:solidFill>
            </a:endParaRP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268653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02386" y="2074334"/>
            <a:ext cx="3566160" cy="640080"/>
          </a:xfrm>
        </p:spPr>
        <p:txBody>
          <a:bodyPr anchor="ctr">
            <a:normAutofit/>
          </a:bodyPr>
          <a:lstStyle>
            <a:lvl1pPr marL="0" indent="0" algn="ctr">
              <a:spcBef>
                <a:spcPts val="0"/>
              </a:spcBef>
              <a:buNone/>
              <a:defRPr sz="1350" b="0">
                <a:solidFill>
                  <a:schemeClr val="tx2"/>
                </a:solidFill>
                <a:latin typeface="+mn-lt"/>
              </a:defRPr>
            </a:lvl1pPr>
            <a:lvl2pPr marL="342900" indent="0">
              <a:buNone/>
              <a:defRPr sz="135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Content Placeholder 3"/>
          <p:cNvSpPr>
            <a:spLocks noGrp="1"/>
          </p:cNvSpPr>
          <p:nvPr>
            <p:ph sz="half" idx="2"/>
          </p:nvPr>
        </p:nvSpPr>
        <p:spPr>
          <a:xfrm>
            <a:off x="802386" y="2755898"/>
            <a:ext cx="3566160" cy="32004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80026" y="2074334"/>
            <a:ext cx="3566160" cy="640080"/>
          </a:xfrm>
        </p:spPr>
        <p:txBody>
          <a:bodyPr anchor="ctr">
            <a:normAutofit/>
          </a:bodyPr>
          <a:lstStyle>
            <a:lvl1pPr marL="0" indent="0" algn="ctr">
              <a:spcBef>
                <a:spcPts val="0"/>
              </a:spcBef>
              <a:buNone/>
              <a:defRPr sz="1350" b="0">
                <a:solidFill>
                  <a:schemeClr val="tx2"/>
                </a:solidFill>
              </a:defRPr>
            </a:lvl1pPr>
            <a:lvl2pPr marL="342900" indent="0">
              <a:buNone/>
              <a:defRPr sz="135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Content Placeholder 5"/>
          <p:cNvSpPr>
            <a:spLocks noGrp="1"/>
          </p:cNvSpPr>
          <p:nvPr>
            <p:ph sz="quarter" idx="4"/>
          </p:nvPr>
        </p:nvSpPr>
        <p:spPr>
          <a:xfrm>
            <a:off x="4780026" y="2756581"/>
            <a:ext cx="3566160" cy="32004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0C37B1C-D4A1-4A4F-A470-80868146AFC5}" type="datetimeFigureOut">
              <a:rPr lang="en-US" dirty="0">
                <a:solidFill>
                  <a:srgbClr val="E3DED1"/>
                </a:solidFill>
              </a:rPr>
              <a:pPr/>
              <a:t>7/7/2020</a:t>
            </a:fld>
            <a:endParaRPr lang="en-US" dirty="0">
              <a:solidFill>
                <a:srgbClr val="E3DED1"/>
              </a:solidFill>
            </a:endParaRPr>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179000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6D31D1B9-F39E-471E-80A9-595CAA5664AD}" type="datetimeFigureOut">
              <a:rPr lang="en-US" dirty="0">
                <a:solidFill>
                  <a:srgbClr val="E3DED1"/>
                </a:solidFill>
              </a:rPr>
              <a:pPr/>
              <a:t>7/7/2020</a:t>
            </a:fld>
            <a:endParaRPr lang="en-US" dirty="0">
              <a:solidFill>
                <a:srgbClr val="E3DED1"/>
              </a:solidFill>
            </a:endParaRPr>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62177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33FCEABC-E2B9-4606-A74F-CB06AF596887}" type="datetimeFigureOut">
              <a:rPr lang="en-US" dirty="0">
                <a:solidFill>
                  <a:srgbClr val="E3DED1"/>
                </a:solidFill>
              </a:rPr>
              <a:pPr/>
              <a:t>7/7/2020</a:t>
            </a:fld>
            <a:endParaRPr lang="en-US" dirty="0">
              <a:solidFill>
                <a:srgbClr val="E3DED1"/>
              </a:solidFill>
            </a:endParaRPr>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1061492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4" name="Rectangle 13"/>
          <p:cNvSpPr/>
          <p:nvPr/>
        </p:nvSpPr>
        <p:spPr>
          <a:xfrm>
            <a:off x="176020" y="237744"/>
            <a:ext cx="647481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278892" y="374904"/>
            <a:ext cx="6264783" cy="6108192"/>
          </a:xfrm>
          <a:prstGeom prst="rect">
            <a:avLst/>
          </a:prstGeom>
          <a:solidFill>
            <a:schemeClr val="bg2"/>
          </a:solidFill>
          <a:ln w="6350" cap="sq" cmpd="sng" algn="ctr">
            <a:noFill/>
            <a:prstDash val="solid"/>
            <a:miter lim="800000"/>
          </a:ln>
          <a:effectLst/>
        </p:spPr>
      </p:sp>
      <p:sp>
        <p:nvSpPr>
          <p:cNvPr id="15" name="Rectangle 14"/>
          <p:cNvSpPr/>
          <p:nvPr/>
        </p:nvSpPr>
        <p:spPr>
          <a:xfrm>
            <a:off x="6765290" y="237744"/>
            <a:ext cx="219456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685800" rtl="0" eaLnBrk="1" latinLnBrk="0" hangingPunct="1">
              <a:lnSpc>
                <a:spcPct val="90000"/>
              </a:lnSpc>
              <a:spcBef>
                <a:spcPct val="0"/>
              </a:spcBef>
              <a:buNone/>
              <a:defRPr lang="en-US" sz="2100" b="0" kern="1200" cap="none" spc="0" baseline="0" dirty="0">
                <a:solidFill>
                  <a:schemeClr val="bg1"/>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92931" y="704850"/>
            <a:ext cx="5672138" cy="5143500"/>
          </a:xfrm>
        </p:spPr>
        <p:txBody>
          <a:bodyPr/>
          <a:lstStyle>
            <a:lvl1pPr>
              <a:defRPr sz="1425"/>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600"/>
              </a:spcBef>
              <a:buNone/>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Editar el estilo de texto del patrón</a:t>
            </a:r>
          </a:p>
        </p:txBody>
      </p:sp>
      <p:sp>
        <p:nvSpPr>
          <p:cNvPr id="5" name="Date Placeholder 4"/>
          <p:cNvSpPr>
            <a:spLocks noGrp="1"/>
          </p:cNvSpPr>
          <p:nvPr>
            <p:ph type="dt" sz="half" idx="10"/>
          </p:nvPr>
        </p:nvSpPr>
        <p:spPr/>
        <p:txBody>
          <a:bodyPr/>
          <a:lstStyle>
            <a:lvl1pPr>
              <a:defRPr>
                <a:solidFill>
                  <a:schemeClr val="tx2"/>
                </a:solidFill>
              </a:defRPr>
            </a:lvl1pPr>
          </a:lstStyle>
          <a:p>
            <a:fld id="{FA8850A0-01A3-4F4E-AA52-F716A9BFD4EB}" type="datetimeFigureOut">
              <a:rPr lang="en-US" dirty="0">
                <a:solidFill>
                  <a:srgbClr val="E3DED1"/>
                </a:solidFill>
              </a:rPr>
              <a:pPr/>
              <a:t>7/7/2020</a:t>
            </a:fld>
            <a:endParaRPr lang="en-US" dirty="0">
              <a:solidFill>
                <a:srgbClr val="E3DED1"/>
              </a:solidFill>
            </a:endParaRPr>
          </a:p>
        </p:txBody>
      </p:sp>
      <p:sp>
        <p:nvSpPr>
          <p:cNvPr id="6" name="Footer Placeholder 5"/>
          <p:cNvSpPr>
            <a:spLocks noGrp="1"/>
          </p:cNvSpPr>
          <p:nvPr>
            <p:ph type="ftr" sz="quarter" idx="11"/>
          </p:nvPr>
        </p:nvSpPr>
        <p:spPr>
          <a:xfrm>
            <a:off x="2579369" y="6214535"/>
            <a:ext cx="3888486" cy="256032"/>
          </a:xfrm>
        </p:spPr>
        <p:txBody>
          <a:bodyPr/>
          <a:lstStyle>
            <a:lvl1pPr algn="r">
              <a:defRPr>
                <a:solidFill>
                  <a:schemeClr val="tx2"/>
                </a:solidFill>
              </a:defRPr>
            </a:lvl1pPr>
          </a:lstStyle>
          <a:p>
            <a:endParaRPr lang="en-US" dirty="0">
              <a:solidFill>
                <a:srgbClr val="E3DED1"/>
              </a:solidFill>
            </a:endParaRPr>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FAB73BC-B049-4115-A692-8D63A059BFB8}" type="slidenum">
              <a:rPr lang="en-US" dirty="0">
                <a:solidFill>
                  <a:srgbClr val="455F51"/>
                </a:solidFill>
              </a:rPr>
              <a:pPr/>
              <a:t>‹Nº›</a:t>
            </a:fld>
            <a:endParaRPr lang="en-US" dirty="0">
              <a:solidFill>
                <a:srgbClr val="455F51"/>
              </a:solidFill>
            </a:endParaRPr>
          </a:p>
        </p:txBody>
      </p:sp>
      <p:sp>
        <p:nvSpPr>
          <p:cNvPr id="11" name="Rectangle 10"/>
          <p:cNvSpPr/>
          <p:nvPr/>
        </p:nvSpPr>
        <p:spPr>
          <a:xfrm>
            <a:off x="6868160" y="374904"/>
            <a:ext cx="198882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48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237744"/>
            <a:ext cx="219456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68160" y="374904"/>
            <a:ext cx="198882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100" b="0">
                <a:solidFill>
                  <a:schemeClr val="tx1"/>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237744"/>
            <a:ext cx="6450807" cy="6382512"/>
          </a:xfrm>
          <a:solidFill>
            <a:srgbClr val="808080"/>
          </a:solidFill>
          <a:ln>
            <a:noFill/>
          </a:ln>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600"/>
              </a:spcBef>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Editar el estilo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E5811CCA-BB49-46C7-A0E2-F42339750F9A}" type="datetimeFigureOut">
              <a:rPr lang="en-US" dirty="0"/>
              <a:pPr/>
              <a:t>7/7/2020</a:t>
            </a:fld>
            <a:endParaRPr lang="en-US" dirty="0"/>
          </a:p>
        </p:txBody>
      </p:sp>
      <p:sp>
        <p:nvSpPr>
          <p:cNvPr id="6" name="Footer Placeholder 5"/>
          <p:cNvSpPr>
            <a:spLocks noGrp="1"/>
          </p:cNvSpPr>
          <p:nvPr>
            <p:ph type="ftr" sz="quarter" idx="11"/>
          </p:nvPr>
        </p:nvSpPr>
        <p:spPr/>
        <p:txBody>
          <a:bodyPr/>
          <a:lstStyle>
            <a:lvl1pPr marL="0" algn="r" defTabSz="685800" rtl="0" eaLnBrk="1" latinLnBrk="0" hangingPunct="1">
              <a:defRPr lang="en-US" sz="75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070204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FB075A7A-4A9A-410F-B848-AB998ACC9419}" type="datetimeFigureOut">
              <a:rPr lang="en-US" dirty="0">
                <a:solidFill>
                  <a:srgbClr val="E3DED1"/>
                </a:solidFill>
              </a:rPr>
              <a:pPr/>
              <a:t>7/7/2020</a:t>
            </a:fld>
            <a:endParaRPr lang="en-US" dirty="0">
              <a:solidFill>
                <a:srgbClr val="E3DED1"/>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998922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AA5F3E88-2D66-4D17-B0FA-EA13CB20B2FF}" type="datetimeFigureOut">
              <a:rPr lang="en-US" dirty="0">
                <a:solidFill>
                  <a:srgbClr val="E3DED1"/>
                </a:solidFill>
              </a:rPr>
              <a:pPr/>
              <a:t>7/7/2020</a:t>
            </a:fld>
            <a:endParaRPr lang="en-US" dirty="0">
              <a:solidFill>
                <a:srgbClr val="E3DED1"/>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685788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D8502594-9091-44B2-97D5-DDCF0183F25E}" type="slidenum">
              <a:rPr lang="es-ES"/>
              <a:pPr/>
              <a:t>‹Nº›</a:t>
            </a:fld>
            <a:endParaRPr lang="es-ES"/>
          </a:p>
        </p:txBody>
      </p:sp>
    </p:spTree>
    <p:extLst>
      <p:ext uri="{BB962C8B-B14F-4D97-AF65-F5344CB8AC3E}">
        <p14:creationId xmlns:p14="http://schemas.microsoft.com/office/powerpoint/2010/main" val="8319669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61FF74A6-87F2-430B-B7FB-BDEAEBE00985}" type="slidenum">
              <a:rPr lang="es-ES"/>
              <a:pPr/>
              <a:t>‹Nº›</a:t>
            </a:fld>
            <a:endParaRPr lang="es-ES"/>
          </a:p>
        </p:txBody>
      </p:sp>
    </p:spTree>
    <p:extLst>
      <p:ext uri="{BB962C8B-B14F-4D97-AF65-F5344CB8AC3E}">
        <p14:creationId xmlns:p14="http://schemas.microsoft.com/office/powerpoint/2010/main" val="30379053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F9CF08C8-8B5C-4CAD-8F8C-28A813320C99}" type="slidenum">
              <a:rPr lang="es-ES"/>
              <a:pPr/>
              <a:t>‹Nº›</a:t>
            </a:fld>
            <a:endParaRPr lang="es-ES"/>
          </a:p>
        </p:txBody>
      </p:sp>
    </p:spTree>
    <p:extLst>
      <p:ext uri="{BB962C8B-B14F-4D97-AF65-F5344CB8AC3E}">
        <p14:creationId xmlns:p14="http://schemas.microsoft.com/office/powerpoint/2010/main" val="41689731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fld id="{0DA966B2-21E5-441F-B918-87864196ACA7}" type="slidenum">
              <a:rPr lang="es-ES"/>
              <a:pPr/>
              <a:t>‹Nº›</a:t>
            </a:fld>
            <a:endParaRPr lang="es-ES"/>
          </a:p>
        </p:txBody>
      </p:sp>
    </p:spTree>
    <p:extLst>
      <p:ext uri="{BB962C8B-B14F-4D97-AF65-F5344CB8AC3E}">
        <p14:creationId xmlns:p14="http://schemas.microsoft.com/office/powerpoint/2010/main" val="17564709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8"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fld id="{FEFD45EE-D64A-42D5-88F4-79C820CA636B}" type="slidenum">
              <a:rPr lang="es-ES"/>
              <a:pPr/>
              <a:t>‹Nº›</a:t>
            </a:fld>
            <a:endParaRPr lang="es-ES"/>
          </a:p>
        </p:txBody>
      </p:sp>
    </p:spTree>
    <p:extLst>
      <p:ext uri="{BB962C8B-B14F-4D97-AF65-F5344CB8AC3E}">
        <p14:creationId xmlns:p14="http://schemas.microsoft.com/office/powerpoint/2010/main" val="3607160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4"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fld id="{D999F363-4CE9-48D0-BC72-ACEED7B33B33}" type="slidenum">
              <a:rPr lang="es-ES"/>
              <a:pPr/>
              <a:t>‹Nº›</a:t>
            </a:fld>
            <a:endParaRPr lang="es-ES"/>
          </a:p>
        </p:txBody>
      </p:sp>
    </p:spTree>
    <p:extLst>
      <p:ext uri="{BB962C8B-B14F-4D97-AF65-F5344CB8AC3E}">
        <p14:creationId xmlns:p14="http://schemas.microsoft.com/office/powerpoint/2010/main" val="704408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3"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fld id="{E815A447-832C-4B8D-B144-F55B7D187CB6}" type="slidenum">
              <a:rPr lang="es-ES"/>
              <a:pPr/>
              <a:t>‹Nº›</a:t>
            </a:fld>
            <a:endParaRPr lang="es-ES"/>
          </a:p>
        </p:txBody>
      </p:sp>
    </p:spTree>
    <p:extLst>
      <p:ext uri="{BB962C8B-B14F-4D97-AF65-F5344CB8AC3E}">
        <p14:creationId xmlns:p14="http://schemas.microsoft.com/office/powerpoint/2010/main" val="1555896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fld id="{C603D963-7500-4375-8706-AD10880BEDCD}" type="slidenum">
              <a:rPr lang="es-ES"/>
              <a:pPr/>
              <a:t>‹Nº›</a:t>
            </a:fld>
            <a:endParaRPr lang="es-ES"/>
          </a:p>
        </p:txBody>
      </p:sp>
    </p:spTree>
    <p:extLst>
      <p:ext uri="{BB962C8B-B14F-4D97-AF65-F5344CB8AC3E}">
        <p14:creationId xmlns:p14="http://schemas.microsoft.com/office/powerpoint/2010/main" val="1008658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fld id="{11995150-3BCB-4914-A7DC-A7ECD9628881}" type="slidenum">
              <a:rPr lang="es-ES"/>
              <a:pPr/>
              <a:t>‹Nº›</a:t>
            </a:fld>
            <a:endParaRPr lang="es-ES"/>
          </a:p>
        </p:txBody>
      </p:sp>
    </p:spTree>
    <p:extLst>
      <p:ext uri="{BB962C8B-B14F-4D97-AF65-F5344CB8AC3E}">
        <p14:creationId xmlns:p14="http://schemas.microsoft.com/office/powerpoint/2010/main" val="6667983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B5A82809-809F-4C86-9E97-54F6833C23EA}" type="slidenum">
              <a:rPr lang="es-ES"/>
              <a:pPr/>
              <a:t>‹Nº›</a:t>
            </a:fld>
            <a:endParaRPr lang="es-ES"/>
          </a:p>
        </p:txBody>
      </p:sp>
    </p:spTree>
    <p:extLst>
      <p:ext uri="{BB962C8B-B14F-4D97-AF65-F5344CB8AC3E}">
        <p14:creationId xmlns:p14="http://schemas.microsoft.com/office/powerpoint/2010/main" val="313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4B177193-08C1-4CD0-A8B3-FEFE441072ED}" type="slidenum">
              <a:rPr lang="es-ES"/>
              <a:pPr/>
              <a:t>‹Nº›</a:t>
            </a:fld>
            <a:endParaRPr lang="es-ES"/>
          </a:p>
        </p:txBody>
      </p:sp>
    </p:spTree>
    <p:extLst>
      <p:ext uri="{BB962C8B-B14F-4D97-AF65-F5344CB8AC3E}">
        <p14:creationId xmlns:p14="http://schemas.microsoft.com/office/powerpoint/2010/main" val="2934037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1886930D-9ED7-46B6-8A29-623291A699F2}"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370450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42FC1C84-93F3-4624-926C-8B1983F849B6}"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5123933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CC2AC64F-CA01-43DE-BC61-5996A450380A}"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461570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B7128843-4698-45E3-A2C7-819B881C687A}"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5492102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2438178-FCA6-40A1-A24B-6FDE58936F89}"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1083138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3FA60193-1F0F-44D3-9C3B-6796AA290ACF}"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6878997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46F8B455-4EAF-40F4-987B-137049CA0A1B}"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0009097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480D421C-284B-4B3F-BE47-1BEF405A5427}"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5438569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B5B73882-12AA-4458-8A4F-14C01EAE59C8}"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988333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7C83A1CD-1C97-4562-88F2-33B32E11011E}"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5207557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9AC06676-387A-4590-9D64-E2DB91709FD6}"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5702936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457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DF2FF1E1-F246-498C-BF64-F0F4C27174C8}"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41505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2" y="274639"/>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2" y="1600206"/>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F1F1BB-07DE-E142-8F07-ED869ED73E4F}" type="datetimeFigureOut">
              <a:rPr lang="es-ES" smtClean="0"/>
              <a:t>07/07/2020</a:t>
            </a:fld>
            <a:endParaRPr lang="es-ES"/>
          </a:p>
        </p:txBody>
      </p:sp>
      <p:sp>
        <p:nvSpPr>
          <p:cNvPr id="5" name="Marcador de pie de página 4"/>
          <p:cNvSpPr>
            <a:spLocks noGrp="1"/>
          </p:cNvSpPr>
          <p:nvPr>
            <p:ph type="ftr" sz="quarter" idx="3"/>
          </p:nvPr>
        </p:nvSpPr>
        <p:spPr>
          <a:xfrm>
            <a:off x="3124202" y="635636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2" y="635636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7A848-DD2B-A645-B213-F7C1FFEFC918}" type="slidenum">
              <a:rPr lang="es-ES" smtClean="0"/>
              <a:t>‹Nº›</a:t>
            </a:fld>
            <a:endParaRPr lang="es-ES"/>
          </a:p>
        </p:txBody>
      </p:sp>
    </p:spTree>
    <p:extLst>
      <p:ext uri="{BB962C8B-B14F-4D97-AF65-F5344CB8AC3E}">
        <p14:creationId xmlns:p14="http://schemas.microsoft.com/office/powerpoint/2010/main" val="2473524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176022" y="237744"/>
            <a:ext cx="8791956"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278892" y="374904"/>
            <a:ext cx="8586216"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800100" y="642594"/>
            <a:ext cx="754380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00100" y="2103120"/>
            <a:ext cx="7543800" cy="393192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92098" y="6214535"/>
            <a:ext cx="2057400" cy="256032"/>
          </a:xfrm>
          <a:prstGeom prst="rect">
            <a:avLst/>
          </a:prstGeom>
        </p:spPr>
        <p:txBody>
          <a:bodyPr vert="horz" lIns="91440" tIns="45720" rIns="91440" bIns="45720" rtlCol="0" anchor="b"/>
          <a:lstStyle>
            <a:lvl1pPr algn="l">
              <a:defRPr sz="750">
                <a:solidFill>
                  <a:schemeClr val="bg2"/>
                </a:solidFill>
              </a:defRPr>
            </a:lvl1pPr>
          </a:lstStyle>
          <a:p>
            <a:fld id="{17205CAA-4E5A-4223-BD55-C5D2841AC9EF}" type="datetimeFigureOut">
              <a:rPr lang="en-US" dirty="0">
                <a:solidFill>
                  <a:srgbClr val="455F51"/>
                </a:solidFill>
              </a:rPr>
              <a:pPr/>
              <a:t>7/7/2020</a:t>
            </a:fld>
            <a:endParaRPr lang="en-US" dirty="0">
              <a:solidFill>
                <a:srgbClr val="455F51"/>
              </a:solidFill>
            </a:endParaRPr>
          </a:p>
        </p:txBody>
      </p:sp>
      <p:sp>
        <p:nvSpPr>
          <p:cNvPr id="5" name="Footer Placeholder 4"/>
          <p:cNvSpPr>
            <a:spLocks noGrp="1"/>
          </p:cNvSpPr>
          <p:nvPr>
            <p:ph type="ftr" sz="quarter" idx="3"/>
          </p:nvPr>
        </p:nvSpPr>
        <p:spPr>
          <a:xfrm>
            <a:off x="2617470" y="6214535"/>
            <a:ext cx="3909060" cy="256032"/>
          </a:xfrm>
          <a:prstGeom prst="rect">
            <a:avLst/>
          </a:prstGeom>
        </p:spPr>
        <p:txBody>
          <a:bodyPr vert="horz" lIns="91440" tIns="45720" rIns="91440" bIns="45720" rtlCol="0" anchor="b"/>
          <a:lstStyle>
            <a:lvl1pPr algn="ctr">
              <a:defRPr sz="750">
                <a:solidFill>
                  <a:schemeClr val="bg2"/>
                </a:solidFill>
              </a:defRPr>
            </a:lvl1pPr>
          </a:lstStyle>
          <a:p>
            <a:endParaRPr lang="en-US" dirty="0">
              <a:solidFill>
                <a:srgbClr val="455F51"/>
              </a:solidFill>
            </a:endParaRPr>
          </a:p>
        </p:txBody>
      </p:sp>
      <p:sp>
        <p:nvSpPr>
          <p:cNvPr id="6" name="Slide Number Placeholder 5"/>
          <p:cNvSpPr>
            <a:spLocks noGrp="1"/>
          </p:cNvSpPr>
          <p:nvPr>
            <p:ph type="sldNum" sz="quarter" idx="4"/>
          </p:nvPr>
        </p:nvSpPr>
        <p:spPr>
          <a:xfrm>
            <a:off x="7761401" y="6214535"/>
            <a:ext cx="1097280" cy="256032"/>
          </a:xfrm>
          <a:prstGeom prst="rect">
            <a:avLst/>
          </a:prstGeom>
        </p:spPr>
        <p:txBody>
          <a:bodyPr vert="horz" lIns="91440" tIns="45720" rIns="91440" bIns="45720" rtlCol="0" anchor="b"/>
          <a:lstStyle>
            <a:lvl1pPr algn="r">
              <a:defRPr sz="750">
                <a:solidFill>
                  <a:schemeClr val="bg2"/>
                </a:solidFill>
              </a:defRPr>
            </a:lvl1pPr>
          </a:lstStyle>
          <a:p>
            <a:fld id="{4FAB73BC-B049-4115-A692-8D63A059BFB8}" type="slidenum">
              <a:rPr lang="en-US" dirty="0">
                <a:solidFill>
                  <a:srgbClr val="455F51"/>
                </a:solidFill>
              </a:rPr>
              <a:pPr/>
              <a:t>‹Nº›</a:t>
            </a:fld>
            <a:endParaRPr lang="en-US" dirty="0">
              <a:solidFill>
                <a:srgbClr val="455F51"/>
              </a:solidFill>
            </a:endParaRPr>
          </a:p>
        </p:txBody>
      </p:sp>
    </p:spTree>
    <p:extLst>
      <p:ext uri="{BB962C8B-B14F-4D97-AF65-F5344CB8AC3E}">
        <p14:creationId xmlns:p14="http://schemas.microsoft.com/office/powerpoint/2010/main" val="411007497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685800" rtl="0" eaLnBrk="1" latinLnBrk="0" hangingPunct="1">
        <a:lnSpc>
          <a:spcPct val="90000"/>
        </a:lnSpc>
        <a:spcBef>
          <a:spcPct val="0"/>
        </a:spcBef>
        <a:buNone/>
        <a:defRPr lang="en-US" sz="3600" kern="1200" cap="none" spc="0" baseline="0" dirty="0">
          <a:solidFill>
            <a:schemeClr val="tx1"/>
          </a:solidFill>
          <a:effectLst/>
          <a:latin typeface="+mj-lt"/>
          <a:ea typeface="+mn-ea"/>
          <a:cs typeface="+mn-cs"/>
        </a:defRPr>
      </a:lvl1pPr>
    </p:titleStyle>
    <p:body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3366"/>
            </a:gs>
            <a:gs pos="100000">
              <a:srgbClr val="000E1C"/>
            </a:gs>
          </a:gsLst>
          <a:path path="shape">
            <a:fillToRect l="50000" t="50000" r="50000" b="50000"/>
          </a:path>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p>
        </p:txBody>
      </p:sp>
      <p:sp>
        <p:nvSpPr>
          <p:cNvPr id="614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b="0">
                <a:solidFill>
                  <a:srgbClr val="000000"/>
                </a:solidFill>
                <a:latin typeface="Times New Roman" pitchFamily="18" charset="0"/>
              </a:defRPr>
            </a:lvl1pPr>
          </a:lstStyle>
          <a:p>
            <a:pPr defTabSz="914400" fontAlgn="base">
              <a:spcAft>
                <a:spcPct val="0"/>
              </a:spcAft>
              <a:defRPr/>
            </a:pPr>
            <a:endParaRPr lang="es-E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Times New Roman" pitchFamily="18" charset="0"/>
              </a:defRPr>
            </a:lvl1pPr>
          </a:lstStyle>
          <a:p>
            <a:pPr defTabSz="914400" fontAlgn="base">
              <a:spcAft>
                <a:spcPct val="0"/>
              </a:spcAft>
              <a:defRPr/>
            </a:pPr>
            <a:endParaRPr lang="es-E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anose="02020603050405020304" pitchFamily="18" charset="0"/>
              </a:defRPr>
            </a:lvl1pPr>
          </a:lstStyle>
          <a:p>
            <a:pPr defTabSz="914400" fontAlgn="base">
              <a:spcBef>
                <a:spcPct val="0"/>
              </a:spcBef>
              <a:spcAft>
                <a:spcPct val="0"/>
              </a:spcAft>
            </a:pPr>
            <a:fld id="{6C81E040-95DE-4B78-B279-094BF6CC33AC}" type="slidenum">
              <a:rPr lang="es-ES" smtClean="0"/>
              <a:pPr defTabSz="914400" fontAlgn="base">
                <a:spcBef>
                  <a:spcPct val="0"/>
                </a:spcBef>
                <a:spcAft>
                  <a:spcPct val="0"/>
                </a:spcAft>
              </a:pPr>
              <a:t>‹Nº›</a:t>
            </a:fld>
            <a:endParaRPr lang="es-ES"/>
          </a:p>
        </p:txBody>
      </p:sp>
    </p:spTree>
    <p:extLst>
      <p:ext uri="{BB962C8B-B14F-4D97-AF65-F5344CB8AC3E}">
        <p14:creationId xmlns:p14="http://schemas.microsoft.com/office/powerpoint/2010/main" val="186581874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921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atin typeface="Arial" charset="0"/>
              </a:defRPr>
            </a:lvl1pPr>
          </a:lstStyle>
          <a:p>
            <a:pPr defTabSz="914400" fontAlgn="base">
              <a:spcBef>
                <a:spcPct val="20000"/>
              </a:spcBef>
              <a:spcAft>
                <a:spcPct val="0"/>
              </a:spcAft>
              <a:defRPr/>
            </a:pPr>
            <a:endParaRPr lang="es-E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Arial" charset="0"/>
              </a:defRPr>
            </a:lvl1pPr>
          </a:lstStyle>
          <a:p>
            <a:pPr defTabSz="914400" fontAlgn="base">
              <a:spcBef>
                <a:spcPct val="20000"/>
              </a:spcBef>
              <a:spcAft>
                <a:spcPct val="0"/>
              </a:spcAft>
              <a:defRPr/>
            </a:pPr>
            <a:endParaRPr lang="es-E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Arial" panose="020B0604020202020204" pitchFamily="34" charset="0"/>
              </a:defRPr>
            </a:lvl1pPr>
          </a:lstStyle>
          <a:p>
            <a:pPr defTabSz="914400" fontAlgn="base">
              <a:spcBef>
                <a:spcPct val="20000"/>
              </a:spcBef>
              <a:spcAft>
                <a:spcPct val="0"/>
              </a:spcAft>
            </a:pPr>
            <a:fld id="{3BB8532E-3A2E-43AA-A37D-DC856F0BFD5F}" type="slidenum">
              <a:rPr lang="es-ES" smtClean="0">
                <a:solidFill>
                  <a:srgbClr val="FFFFFF"/>
                </a:solidFill>
              </a:rPr>
              <a:pPr defTabSz="914400" fontAlgn="base">
                <a:spcBef>
                  <a:spcPct val="20000"/>
                </a:spcBef>
                <a:spcAft>
                  <a:spcPct val="0"/>
                </a:spcAft>
              </a:pPr>
              <a:t>‹Nº›</a:t>
            </a:fld>
            <a:endParaRPr lang="es-ES">
              <a:solidFill>
                <a:srgbClr val="FFFFFF"/>
              </a:solidFill>
            </a:endParaRPr>
          </a:p>
        </p:txBody>
      </p:sp>
    </p:spTree>
    <p:extLst>
      <p:ext uri="{BB962C8B-B14F-4D97-AF65-F5344CB8AC3E}">
        <p14:creationId xmlns:p14="http://schemas.microsoft.com/office/powerpoint/2010/main" val="3585203161"/>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emf"/><Relationship Id="rId2" Type="http://schemas.openxmlformats.org/officeDocument/2006/relationships/image" Target="../media/image3.jpeg"/><Relationship Id="rId1" Type="http://schemas.openxmlformats.org/officeDocument/2006/relationships/slideLayout" Target="../slideLayouts/slideLayout40.xml"/><Relationship Id="rId6" Type="http://schemas.openxmlformats.org/officeDocument/2006/relationships/image" Target="../media/image7.emf"/><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tiff"/><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tiff"/><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9.jpeg"/><Relationship Id="rId4" Type="http://schemas.openxmlformats.org/officeDocument/2006/relationships/diagramLayout" Target="../diagrams/layout2.xml"/><Relationship Id="rId9" Type="http://schemas.openxmlformats.org/officeDocument/2006/relationships/image" Target="../media/image38.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42.tmp"/><Relationship Id="rId2" Type="http://schemas.openxmlformats.org/officeDocument/2006/relationships/image" Target="../media/image41.tmp"/><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interior, grupo, sentado&#10;&#10;Descripción generada automáticamente">
            <a:extLst>
              <a:ext uri="{FF2B5EF4-FFF2-40B4-BE49-F238E27FC236}">
                <a16:creationId xmlns:a16="http://schemas.microsoft.com/office/drawing/2014/main" id="{2DD9B4F7-AEBC-4ABD-95B2-6C17BBED53D4}"/>
              </a:ext>
            </a:extLst>
          </p:cNvPr>
          <p:cNvPicPr>
            <a:picLocks noChangeAspect="1"/>
          </p:cNvPicPr>
          <p:nvPr/>
        </p:nvPicPr>
        <p:blipFill rotWithShape="1">
          <a:blip r:embed="rId2">
            <a:extLst>
              <a:ext uri="{28A0092B-C50C-407E-A947-70E740481C1C}">
                <a14:useLocalDpi xmlns:a14="http://schemas.microsoft.com/office/drawing/2010/main" val="0"/>
              </a:ext>
            </a:extLst>
          </a:blip>
          <a:srcRect l="3836" r="31954" b="-2"/>
          <a:stretch/>
        </p:blipFill>
        <p:spPr>
          <a:xfrm>
            <a:off x="2251451" y="1887612"/>
            <a:ext cx="4479613" cy="4088185"/>
          </a:xfrm>
          <a:prstGeom prst="rect">
            <a:avLst/>
          </a:prstGeom>
        </p:spPr>
      </p:pic>
      <p:grpSp>
        <p:nvGrpSpPr>
          <p:cNvPr id="6" name="Agrupar 5"/>
          <p:cNvGrpSpPr/>
          <p:nvPr/>
        </p:nvGrpSpPr>
        <p:grpSpPr>
          <a:xfrm>
            <a:off x="809469" y="232446"/>
            <a:ext cx="7719934" cy="709230"/>
            <a:chOff x="350586" y="419685"/>
            <a:chExt cx="8288589" cy="1123950"/>
          </a:xfrm>
        </p:grpSpPr>
        <p:pic>
          <p:nvPicPr>
            <p:cNvPr id="7" name="Picture 2" descr="http://www.lamolina.edu.pe/Investigacion/programa/maiz/ESCUDO.GIF"/>
            <p:cNvPicPr>
              <a:picLocks noChangeAspect="1" noChangeArrowheads="1"/>
            </p:cNvPicPr>
            <p:nvPr/>
          </p:nvPicPr>
          <p:blipFill>
            <a:blip r:embed="rId3">
              <a:lum bright="10000" contrast="10000"/>
            </a:blip>
            <a:srcRect/>
            <a:stretch>
              <a:fillRect/>
            </a:stretch>
          </p:blipFill>
          <p:spPr bwMode="auto">
            <a:xfrm>
              <a:off x="350586" y="419685"/>
              <a:ext cx="971550" cy="1123950"/>
            </a:xfrm>
            <a:prstGeom prst="rect">
              <a:avLst/>
            </a:prstGeom>
            <a:noFill/>
            <a:ln w="9525">
              <a:noFill/>
              <a:miter lim="800000"/>
              <a:headEnd/>
              <a:tailEnd/>
            </a:ln>
          </p:spPr>
        </p:pic>
        <p:pic>
          <p:nvPicPr>
            <p:cNvPr id="8" name="Imagen 10"/>
            <p:cNvPicPr>
              <a:picLocks noChangeAspect="1" noChangeArrowheads="1"/>
            </p:cNvPicPr>
            <p:nvPr/>
          </p:nvPicPr>
          <p:blipFill>
            <a:blip r:embed="rId4"/>
            <a:srcRect l="18842" t="52756" r="59016" b="30905"/>
            <a:stretch>
              <a:fillRect/>
            </a:stretch>
          </p:blipFill>
          <p:spPr bwMode="auto">
            <a:xfrm>
              <a:off x="1520825" y="627063"/>
              <a:ext cx="1179513" cy="482600"/>
            </a:xfrm>
            <a:prstGeom prst="rect">
              <a:avLst/>
            </a:prstGeom>
            <a:noFill/>
            <a:ln w="9525">
              <a:noFill/>
              <a:miter lim="800000"/>
              <a:headEnd/>
              <a:tailEnd/>
            </a:ln>
          </p:spPr>
        </p:pic>
        <p:pic>
          <p:nvPicPr>
            <p:cNvPr id="9" name="Imagen 8"/>
            <p:cNvPicPr>
              <a:picLocks noChangeAspect="1" noChangeArrowheads="1"/>
            </p:cNvPicPr>
            <p:nvPr/>
          </p:nvPicPr>
          <p:blipFill>
            <a:blip r:embed="rId5"/>
            <a:srcRect l="21970" t="55363" r="61978" b="32924"/>
            <a:stretch>
              <a:fillRect/>
            </a:stretch>
          </p:blipFill>
          <p:spPr bwMode="auto">
            <a:xfrm>
              <a:off x="2921000" y="671513"/>
              <a:ext cx="1154113" cy="473075"/>
            </a:xfrm>
            <a:prstGeom prst="rect">
              <a:avLst/>
            </a:prstGeom>
            <a:noFill/>
            <a:ln w="9525">
              <a:noFill/>
              <a:miter lim="800000"/>
              <a:headEnd/>
              <a:tailEnd/>
            </a:ln>
          </p:spPr>
        </p:pic>
        <p:pic>
          <p:nvPicPr>
            <p:cNvPr id="10" name="Imagen 7"/>
            <p:cNvPicPr>
              <a:picLocks noChangeAspect="1"/>
            </p:cNvPicPr>
            <p:nvPr/>
          </p:nvPicPr>
          <p:blipFill>
            <a:blip r:embed="rId6"/>
            <a:srcRect/>
            <a:stretch>
              <a:fillRect/>
            </a:stretch>
          </p:blipFill>
          <p:spPr bwMode="auto">
            <a:xfrm>
              <a:off x="4275138" y="500063"/>
              <a:ext cx="1079500" cy="844550"/>
            </a:xfrm>
            <a:prstGeom prst="rect">
              <a:avLst/>
            </a:prstGeom>
            <a:noFill/>
            <a:ln w="9525">
              <a:noFill/>
              <a:miter lim="800000"/>
              <a:headEnd/>
              <a:tailEnd/>
            </a:ln>
          </p:spPr>
        </p:pic>
        <p:pic>
          <p:nvPicPr>
            <p:cNvPr id="11" name="Imagen 8"/>
            <p:cNvPicPr>
              <a:picLocks noChangeAspect="1"/>
            </p:cNvPicPr>
            <p:nvPr/>
          </p:nvPicPr>
          <p:blipFill>
            <a:blip r:embed="rId7"/>
            <a:srcRect/>
            <a:stretch>
              <a:fillRect/>
            </a:stretch>
          </p:blipFill>
          <p:spPr bwMode="auto">
            <a:xfrm>
              <a:off x="5705475" y="552450"/>
              <a:ext cx="1416050" cy="700088"/>
            </a:xfrm>
            <a:prstGeom prst="rect">
              <a:avLst/>
            </a:prstGeom>
            <a:noFill/>
            <a:ln w="9525">
              <a:noFill/>
              <a:miter lim="800000"/>
              <a:headEnd/>
              <a:tailEnd/>
            </a:ln>
          </p:spPr>
        </p:pic>
        <p:pic>
          <p:nvPicPr>
            <p:cNvPr id="12" name="Imagen 9"/>
            <p:cNvPicPr>
              <a:picLocks noChangeAspect="1" noChangeArrowheads="1"/>
            </p:cNvPicPr>
            <p:nvPr/>
          </p:nvPicPr>
          <p:blipFill>
            <a:blip r:embed="rId8"/>
            <a:srcRect l="13890" t="11958" r="72049" b="71703"/>
            <a:stretch>
              <a:fillRect/>
            </a:stretch>
          </p:blipFill>
          <p:spPr bwMode="auto">
            <a:xfrm>
              <a:off x="7429500" y="471488"/>
              <a:ext cx="1209675" cy="793750"/>
            </a:xfrm>
            <a:prstGeom prst="rect">
              <a:avLst/>
            </a:prstGeom>
            <a:noFill/>
            <a:ln w="9525">
              <a:noFill/>
              <a:miter lim="800000"/>
              <a:headEnd/>
              <a:tailEnd/>
            </a:ln>
          </p:spPr>
        </p:pic>
      </p:grpSp>
      <p:sp>
        <p:nvSpPr>
          <p:cNvPr id="3" name="Rectángulo 2"/>
          <p:cNvSpPr/>
          <p:nvPr/>
        </p:nvSpPr>
        <p:spPr>
          <a:xfrm>
            <a:off x="1" y="941675"/>
            <a:ext cx="9144000" cy="781752"/>
          </a:xfrm>
          <a:prstGeom prst="rect">
            <a:avLst/>
          </a:prstGeom>
        </p:spPr>
        <p:txBody>
          <a:bodyPr wrap="square">
            <a:spAutoFit/>
          </a:bodyPr>
          <a:lstStyle/>
          <a:p>
            <a:pPr lvl="0" algn="ctr">
              <a:spcBef>
                <a:spcPct val="20000"/>
              </a:spcBef>
            </a:pPr>
            <a:r>
              <a:rPr lang="es-MX" sz="1400" b="1" dirty="0">
                <a:latin typeface="Batang" panose="02030600000101010101" pitchFamily="18" charset="-127"/>
                <a:ea typeface="Batang" panose="02030600000101010101" pitchFamily="18" charset="-127"/>
                <a:cs typeface="Arial" panose="020B0604020202020204" pitchFamily="34" charset="0"/>
              </a:rPr>
              <a:t>Agrobiodiversidad y conocimientos tradicionales: vinculando las semillas con las escuelas para la adaptación al cambio climático en comunidades andinas del Perú</a:t>
            </a:r>
          </a:p>
          <a:p>
            <a:pPr lvl="0" algn="ctr">
              <a:spcBef>
                <a:spcPct val="20000"/>
              </a:spcBef>
            </a:pPr>
            <a:r>
              <a:rPr lang="es-MX" sz="1400" b="1" dirty="0">
                <a:latin typeface="Batang" panose="02030600000101010101" pitchFamily="18" charset="-127"/>
                <a:ea typeface="Batang" panose="02030600000101010101" pitchFamily="18" charset="-127"/>
                <a:cs typeface="Arial" panose="020B0604020202020204" pitchFamily="34" charset="0"/>
              </a:rPr>
              <a:t>(2016-2019)</a:t>
            </a:r>
            <a:endParaRPr lang="es-ES_tradnl" sz="1400" b="1" dirty="0">
              <a:latin typeface="Batang" panose="02030600000101010101" pitchFamily="18" charset="-127"/>
              <a:ea typeface="Batang" panose="02030600000101010101" pitchFamily="18" charset="-127"/>
              <a:cs typeface="Arial" panose="020B0604020202020204" pitchFamily="34" charset="0"/>
            </a:endParaRPr>
          </a:p>
        </p:txBody>
      </p:sp>
      <p:pic>
        <p:nvPicPr>
          <p:cNvPr id="13" name="Picture 2" descr="https://lh3.googleusercontent.com/rgt8qvxRG68T2SBxGmA6UMKCC6f_itA03iYOMOrAjMLAV6Z0dv7K4U-THeZoKzt9UIlo5Spw-cKoJEbnFnReNqbJhRXaOggrBUUOOSN2ia1h43qZlbXLqGDK0fuH7mXZGvKZkG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98623" y="1594639"/>
            <a:ext cx="4773123" cy="1256994"/>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Rectángulo 13"/>
          <p:cNvSpPr/>
          <p:nvPr/>
        </p:nvSpPr>
        <p:spPr>
          <a:xfrm>
            <a:off x="317118" y="6366064"/>
            <a:ext cx="1770036"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200" b="0" i="0" u="none" strike="noStrike" kern="0" cap="none" spc="0" normalizeH="0" baseline="0" noProof="0" dirty="0" err="1">
                <a:ln>
                  <a:noFill/>
                </a:ln>
                <a:effectLst/>
                <a:uLnTx/>
                <a:uFillTx/>
                <a:latin typeface="Arial" panose="020B0604020202020204" pitchFamily="34" charset="0"/>
                <a:cs typeface="Arial" panose="020B0604020202020204" pitchFamily="34" charset="0"/>
              </a:rPr>
              <a:t>Pechuquiz</a:t>
            </a:r>
            <a:r>
              <a:rPr kumimoji="0" lang="es-MX"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 Piura, 2019</a:t>
            </a:r>
            <a:endParaRPr kumimoji="0" lang="es-MX" sz="1200" b="0"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297381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355" y="469967"/>
            <a:ext cx="7543800" cy="985346"/>
          </a:xfrm>
        </p:spPr>
        <p:txBody>
          <a:bodyPr>
            <a:normAutofit fontScale="90000"/>
          </a:bodyPr>
          <a:lstStyle/>
          <a:p>
            <a:pPr algn="ctr"/>
            <a:br>
              <a:rPr lang="es-MX" sz="3200" dirty="0">
                <a:latin typeface="Batang" panose="02030600000101010101" pitchFamily="18" charset="-127"/>
                <a:ea typeface="Batang" panose="02030600000101010101" pitchFamily="18" charset="-127"/>
                <a:cs typeface="Arial" panose="020B0604020202020204" pitchFamily="34" charset="0"/>
              </a:rPr>
            </a:br>
            <a:r>
              <a:rPr lang="es-MX" sz="3100" dirty="0">
                <a:latin typeface="Batang" panose="02030600000101010101" pitchFamily="18" charset="-127"/>
                <a:ea typeface="Batang" panose="02030600000101010101" pitchFamily="18" charset="-127"/>
                <a:cs typeface="Arial" panose="020B0604020202020204" pitchFamily="34" charset="0"/>
              </a:rPr>
              <a:t>Consideraciones Previas</a:t>
            </a:r>
            <a:br>
              <a:rPr lang="es-MX" sz="3100" dirty="0">
                <a:latin typeface="Batang" panose="02030600000101010101" pitchFamily="18" charset="-127"/>
                <a:ea typeface="Batang" panose="02030600000101010101" pitchFamily="18" charset="-127"/>
                <a:cs typeface="Arial" panose="020B0604020202020204" pitchFamily="34" charset="0"/>
              </a:rPr>
            </a:br>
            <a:r>
              <a:rPr lang="es-MX" sz="2700" dirty="0">
                <a:latin typeface="Batang" panose="02030600000101010101" pitchFamily="18" charset="-127"/>
                <a:ea typeface="Batang" panose="02030600000101010101" pitchFamily="18" charset="-127"/>
                <a:cs typeface="Arial" panose="020B0604020202020204" pitchFamily="34" charset="0"/>
              </a:rPr>
              <a:t>1. Quienes somos?</a:t>
            </a:r>
            <a:br>
              <a:rPr lang="es-MX" sz="2700" dirty="0">
                <a:latin typeface="Batang" panose="02030600000101010101" pitchFamily="18" charset="-127"/>
                <a:ea typeface="Batang" panose="02030600000101010101" pitchFamily="18" charset="-127"/>
                <a:cs typeface="Arial" panose="020B0604020202020204" pitchFamily="34" charset="0"/>
              </a:rPr>
            </a:br>
            <a:endParaRPr lang="es-MX" sz="2700" dirty="0">
              <a:latin typeface="Batang" panose="02030600000101010101" pitchFamily="18" charset="-127"/>
              <a:ea typeface="Batang" panose="02030600000101010101" pitchFamily="18" charset="-127"/>
              <a:cs typeface="Arial" panose="020B0604020202020204" pitchFamily="34" charset="0"/>
            </a:endParaRPr>
          </a:p>
        </p:txBody>
      </p:sp>
      <p:sp>
        <p:nvSpPr>
          <p:cNvPr id="3" name="Marcador de contenido 2"/>
          <p:cNvSpPr>
            <a:spLocks noGrp="1"/>
          </p:cNvSpPr>
          <p:nvPr>
            <p:ph idx="1"/>
          </p:nvPr>
        </p:nvSpPr>
        <p:spPr>
          <a:xfrm>
            <a:off x="528745" y="1801025"/>
            <a:ext cx="3437948" cy="4071741"/>
          </a:xfrm>
        </p:spPr>
        <p:txBody>
          <a:bodyPr>
            <a:noAutofit/>
          </a:bodyPr>
          <a:lstStyle/>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Biólogos, </a:t>
            </a: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Ecólogos,</a:t>
            </a: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Agrónomos,</a:t>
            </a: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Pedagogos…</a:t>
            </a:r>
          </a:p>
          <a:p>
            <a:pPr marL="0" indent="0">
              <a:buNone/>
            </a:pPr>
            <a:endParaRPr lang="es-MX" sz="2000" dirty="0">
              <a:latin typeface="Batang" panose="02030600000101010101" pitchFamily="18" charset="-127"/>
              <a:ea typeface="Batang" panose="02030600000101010101" pitchFamily="18" charset="-127"/>
              <a:cs typeface="Arial" panose="020B0604020202020204" pitchFamily="34" charset="0"/>
            </a:endParaRP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que venimos trabajando el tema de la agrobiodiversidad en las zonas del Proyectos desde hace 20 años</a:t>
            </a:r>
          </a:p>
          <a:p>
            <a:endParaRPr lang="es-MX" sz="2000" dirty="0">
              <a:latin typeface="Batang" panose="02030600000101010101" pitchFamily="18" charset="-127"/>
              <a:ea typeface="Batang" panose="02030600000101010101" pitchFamily="18" charset="-127"/>
              <a:cs typeface="Arial" panose="020B0604020202020204" pitchFamily="34" charset="0"/>
            </a:endParaRPr>
          </a:p>
        </p:txBody>
      </p:sp>
      <p:sp>
        <p:nvSpPr>
          <p:cNvPr id="4" name="Marcador de contenido 2">
            <a:extLst>
              <a:ext uri="{FF2B5EF4-FFF2-40B4-BE49-F238E27FC236}">
                <a16:creationId xmlns:a16="http://schemas.microsoft.com/office/drawing/2014/main" id="{3F66134E-8A2B-4D94-BC3B-6A970446DE26}"/>
              </a:ext>
            </a:extLst>
          </p:cNvPr>
          <p:cNvSpPr txBox="1">
            <a:spLocks/>
          </p:cNvSpPr>
          <p:nvPr/>
        </p:nvSpPr>
        <p:spPr>
          <a:xfrm>
            <a:off x="4572000" y="1974880"/>
            <a:ext cx="3994655" cy="3724029"/>
          </a:xfrm>
          <a:prstGeom prst="rect">
            <a:avLst/>
          </a:prstGeom>
          <a:solidFill>
            <a:schemeClr val="accent3">
              <a:lumMod val="75000"/>
            </a:schemeClr>
          </a:solidFill>
        </p:spPr>
        <p:txBody>
          <a:bodyPr vert="horz" lIns="91440" tIns="45720" rIns="91440" bIns="45720" rtlCol="0">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pPr marL="0" indent="0">
              <a:buNone/>
            </a:pPr>
            <a:r>
              <a:rPr lang="es-MX" sz="2800" dirty="0">
                <a:latin typeface="Arial" panose="020B0604020202020204" pitchFamily="34" charset="0"/>
                <a:cs typeface="Arial" panose="020B0604020202020204" pitchFamily="34" charset="0"/>
              </a:rPr>
              <a:t>2. Who are </a:t>
            </a:r>
            <a:r>
              <a:rPr lang="es-MX" sz="2800" dirty="0" err="1">
                <a:latin typeface="Arial" panose="020B0604020202020204" pitchFamily="34" charset="0"/>
                <a:cs typeface="Arial" panose="020B0604020202020204" pitchFamily="34" charset="0"/>
              </a:rPr>
              <a:t>we</a:t>
            </a:r>
            <a:r>
              <a:rPr lang="es-MX" sz="2800" dirty="0">
                <a:latin typeface="Arial" panose="020B0604020202020204" pitchFamily="34" charset="0"/>
                <a:cs typeface="Arial" panose="020B0604020202020204" pitchFamily="34" charset="0"/>
              </a:rPr>
              <a:t>?</a:t>
            </a:r>
          </a:p>
          <a:p>
            <a:pPr marL="0" indent="0">
              <a:buFont typeface="Arial" pitchFamily="34" charset="0"/>
              <a:buNone/>
            </a:pPr>
            <a:r>
              <a:rPr lang="es-MX" sz="2800" dirty="0" err="1">
                <a:latin typeface="Arial" panose="020B0604020202020204" pitchFamily="34" charset="0"/>
                <a:cs typeface="Arial" panose="020B0604020202020204" pitchFamily="34" charset="0"/>
              </a:rPr>
              <a:t>Biologists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ecologists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agronomists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teachers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who</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have</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been</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working</a:t>
            </a:r>
            <a:r>
              <a:rPr lang="es-MX" sz="2800" dirty="0">
                <a:latin typeface="Arial" panose="020B0604020202020204" pitchFamily="34" charset="0"/>
                <a:cs typeface="Arial" panose="020B0604020202020204" pitchFamily="34" charset="0"/>
              </a:rPr>
              <a:t> in </a:t>
            </a:r>
            <a:r>
              <a:rPr lang="es-MX" sz="2800" dirty="0" err="1">
                <a:latin typeface="Arial" panose="020B0604020202020204" pitchFamily="34" charset="0"/>
                <a:cs typeface="Arial" panose="020B0604020202020204" pitchFamily="34" charset="0"/>
              </a:rPr>
              <a:t>agrobiodiversity</a:t>
            </a:r>
            <a:r>
              <a:rPr lang="es-MX" sz="2800" dirty="0">
                <a:latin typeface="Arial" panose="020B0604020202020204" pitchFamily="34" charset="0"/>
                <a:cs typeface="Arial" panose="020B0604020202020204" pitchFamily="34" charset="0"/>
              </a:rPr>
              <a:t> in </a:t>
            </a:r>
            <a:r>
              <a:rPr lang="es-MX" sz="2800" dirty="0" err="1">
                <a:latin typeface="Arial" panose="020B0604020202020204" pitchFamily="34" charset="0"/>
                <a:cs typeface="Arial" panose="020B0604020202020204" pitchFamily="34" charset="0"/>
              </a:rPr>
              <a:t>the</a:t>
            </a:r>
            <a:r>
              <a:rPr lang="es-MX" sz="2800" dirty="0">
                <a:latin typeface="Arial" panose="020B0604020202020204" pitchFamily="34" charset="0"/>
                <a:cs typeface="Arial" panose="020B0604020202020204" pitchFamily="34" charset="0"/>
              </a:rPr>
              <a:t> Project </a:t>
            </a:r>
            <a:r>
              <a:rPr lang="es-MX" sz="2800" dirty="0" err="1">
                <a:latin typeface="Arial" panose="020B0604020202020204" pitchFamily="34" charset="0"/>
                <a:cs typeface="Arial" panose="020B0604020202020204" pitchFamily="34" charset="0"/>
              </a:rPr>
              <a:t>areas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for</a:t>
            </a:r>
            <a:r>
              <a:rPr lang="es-MX" sz="2800" dirty="0">
                <a:latin typeface="Arial" panose="020B0604020202020204" pitchFamily="34" charset="0"/>
                <a:cs typeface="Arial" panose="020B0604020202020204" pitchFamily="34" charset="0"/>
              </a:rPr>
              <a:t> 20 </a:t>
            </a:r>
            <a:r>
              <a:rPr lang="es-MX" sz="2800" dirty="0" err="1">
                <a:latin typeface="Arial" panose="020B0604020202020204" pitchFamily="34" charset="0"/>
                <a:cs typeface="Arial" panose="020B0604020202020204" pitchFamily="34" charset="0"/>
              </a:rPr>
              <a:t>years</a:t>
            </a:r>
            <a:r>
              <a:rPr lang="es-MX" sz="2800" dirty="0">
                <a:latin typeface="Arial" panose="020B0604020202020204" pitchFamily="34" charset="0"/>
                <a:cs typeface="Arial" panose="020B0604020202020204" pitchFamily="34" charset="0"/>
              </a:rPr>
              <a:t>. </a:t>
            </a:r>
          </a:p>
          <a:p>
            <a:endParaRPr lang="es-MX"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19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D7FE59-83B9-4765-9364-4F1161A1083E}"/>
              </a:ext>
            </a:extLst>
          </p:cNvPr>
          <p:cNvSpPr>
            <a:spLocks noGrp="1"/>
          </p:cNvSpPr>
          <p:nvPr>
            <p:ph type="title"/>
          </p:nvPr>
        </p:nvSpPr>
        <p:spPr>
          <a:xfrm>
            <a:off x="2163651" y="579548"/>
            <a:ext cx="3915176" cy="901522"/>
          </a:xfrm>
        </p:spPr>
        <p:txBody>
          <a:bodyPr>
            <a:normAutofit/>
          </a:bodyPr>
          <a:lstStyle/>
          <a:p>
            <a:pPr algn="ctr"/>
            <a:r>
              <a:rPr lang="es-MX" sz="2400" dirty="0">
                <a:latin typeface="Batang" panose="02030600000101010101" pitchFamily="18" charset="-127"/>
                <a:ea typeface="Batang" panose="02030600000101010101" pitchFamily="18" charset="-127"/>
                <a:cs typeface="Arial" panose="020B0604020202020204" pitchFamily="34" charset="0"/>
              </a:rPr>
              <a:t>Consideraciones Previas</a:t>
            </a: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rPr>
              <a:t>Quiénes somos </a:t>
            </a:r>
            <a:endParaRPr lang="es-PE" sz="2400" dirty="0">
              <a:latin typeface="Batang" panose="02030600000101010101" pitchFamily="18" charset="-127"/>
              <a:ea typeface="Batang" panose="02030600000101010101" pitchFamily="18" charset="-127"/>
            </a:endParaRPr>
          </a:p>
        </p:txBody>
      </p:sp>
      <p:graphicFrame>
        <p:nvGraphicFramePr>
          <p:cNvPr id="4" name="Marcador de contenido 3">
            <a:extLst>
              <a:ext uri="{FF2B5EF4-FFF2-40B4-BE49-F238E27FC236}">
                <a16:creationId xmlns:a16="http://schemas.microsoft.com/office/drawing/2014/main" id="{AC0A430D-A499-4579-8756-E2DFAFCB2B65}"/>
              </a:ext>
            </a:extLst>
          </p:cNvPr>
          <p:cNvGraphicFramePr>
            <a:graphicFrameLocks noGrp="1"/>
          </p:cNvGraphicFramePr>
          <p:nvPr>
            <p:ph idx="1"/>
            <p:extLst>
              <p:ext uri="{D42A27DB-BD31-4B8C-83A1-F6EECF244321}">
                <p14:modId xmlns:p14="http://schemas.microsoft.com/office/powerpoint/2010/main" val="1368119052"/>
              </p:ext>
            </p:extLst>
          </p:nvPr>
        </p:nvGraphicFramePr>
        <p:xfrm>
          <a:off x="708337" y="1184966"/>
          <a:ext cx="7675809" cy="49068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4342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355" y="784868"/>
            <a:ext cx="7543800" cy="709602"/>
          </a:xfrm>
        </p:spPr>
        <p:txBody>
          <a:bodyPr>
            <a:normAutofit fontScale="90000"/>
          </a:bodyPr>
          <a:lstStyle/>
          <a:p>
            <a:pPr lvl="0" algn="ctr">
              <a:lnSpc>
                <a:spcPct val="100000"/>
              </a:lnSpc>
              <a:spcBef>
                <a:spcPts val="675"/>
              </a:spcBef>
              <a:buClr>
                <a:srgbClr val="E3DED1">
                  <a:lumMod val="60000"/>
                  <a:lumOff val="40000"/>
                </a:srgbClr>
              </a:buClr>
            </a:pP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cs typeface="Arial" panose="020B0604020202020204" pitchFamily="34" charset="0"/>
              </a:rPr>
              <a:t>Consideraciones Previas</a:t>
            </a:r>
            <a:br>
              <a:rPr lang="es-MX" sz="2400" dirty="0">
                <a:latin typeface="Batang" panose="02030600000101010101" pitchFamily="18" charset="-127"/>
                <a:ea typeface="Batang" panose="02030600000101010101" pitchFamily="18" charset="-127"/>
                <a:cs typeface="Arial" panose="020B0604020202020204" pitchFamily="34" charset="0"/>
              </a:rPr>
            </a:br>
            <a:br>
              <a:rPr lang="es-MX" sz="2400" dirty="0">
                <a:latin typeface="Batang" panose="02030600000101010101" pitchFamily="18" charset="-127"/>
                <a:ea typeface="Batang" panose="02030600000101010101" pitchFamily="18" charset="-127"/>
                <a:cs typeface="Arial" panose="020B0604020202020204" pitchFamily="34" charset="0"/>
              </a:rPr>
            </a:br>
            <a:r>
              <a:rPr lang="es-MX" sz="2700" dirty="0">
                <a:solidFill>
                  <a:prstClr val="white"/>
                </a:solidFill>
                <a:latin typeface="Batang" panose="02030600000101010101" pitchFamily="18" charset="-127"/>
                <a:ea typeface="Batang" panose="02030600000101010101" pitchFamily="18" charset="-127"/>
                <a:cs typeface="Arial" panose="020B0604020202020204" pitchFamily="34" charset="0"/>
              </a:rPr>
              <a:t>2. Que queremos?</a:t>
            </a:r>
            <a:br>
              <a:rPr lang="es-MX" sz="2700" dirty="0">
                <a:solidFill>
                  <a:prstClr val="white"/>
                </a:solidFill>
                <a:latin typeface="Batang" panose="02030600000101010101" pitchFamily="18" charset="-127"/>
                <a:ea typeface="Batang" panose="02030600000101010101" pitchFamily="18" charset="-127"/>
                <a:cs typeface="Arial" panose="020B0604020202020204" pitchFamily="34" charset="0"/>
              </a:rPr>
            </a:br>
            <a:endParaRPr lang="es-MX" sz="2700" dirty="0">
              <a:latin typeface="Batang" panose="02030600000101010101" pitchFamily="18" charset="-127"/>
              <a:ea typeface="Batang" panose="02030600000101010101" pitchFamily="18" charset="-127"/>
              <a:cs typeface="Arial" panose="020B0604020202020204" pitchFamily="34" charset="0"/>
            </a:endParaRPr>
          </a:p>
        </p:txBody>
      </p:sp>
      <p:sp>
        <p:nvSpPr>
          <p:cNvPr id="3" name="Marcador de contenido 2"/>
          <p:cNvSpPr>
            <a:spLocks noGrp="1"/>
          </p:cNvSpPr>
          <p:nvPr>
            <p:ph idx="1"/>
          </p:nvPr>
        </p:nvSpPr>
        <p:spPr>
          <a:xfrm>
            <a:off x="452172" y="1887464"/>
            <a:ext cx="3450127" cy="4183711"/>
          </a:xfrm>
        </p:spPr>
        <p:txBody>
          <a:bodyPr>
            <a:noAutofit/>
          </a:bodyPr>
          <a:lstStyle/>
          <a:p>
            <a:pPr marL="0" indent="0">
              <a:buNone/>
            </a:pPr>
            <a:endParaRPr lang="es-MX" sz="2000" b="1" dirty="0">
              <a:latin typeface="Batang" panose="02030600000101010101" pitchFamily="18" charset="-127"/>
              <a:ea typeface="Batang" panose="02030600000101010101" pitchFamily="18" charset="-127"/>
              <a:cs typeface="Arial" panose="020B0604020202020204" pitchFamily="34" charset="0"/>
            </a:endParaRPr>
          </a:p>
          <a:p>
            <a:pPr marL="0" indent="0">
              <a:buNone/>
            </a:pPr>
            <a:r>
              <a:rPr lang="es-MX" sz="2000" b="1" dirty="0">
                <a:latin typeface="Batang" panose="02030600000101010101" pitchFamily="18" charset="-127"/>
                <a:ea typeface="Batang" panose="02030600000101010101" pitchFamily="18" charset="-127"/>
                <a:cs typeface="Arial" panose="020B0604020202020204" pitchFamily="34" charset="0"/>
              </a:rPr>
              <a:t>La conservación de la agrobiodiversidad vegetal nativa en especial de las zonas de alta montaña andinas, por ser un centro de origen y diversidad de cultivos, y para la seguridad y soberanía alimentaria. </a:t>
            </a:r>
          </a:p>
          <a:p>
            <a:endParaRPr lang="es-MX" sz="2000" b="1" dirty="0">
              <a:latin typeface="Batang" panose="02030600000101010101" pitchFamily="18" charset="-127"/>
              <a:ea typeface="Batang" panose="02030600000101010101" pitchFamily="18" charset="-127"/>
              <a:cs typeface="Arial" panose="020B0604020202020204" pitchFamily="34" charset="0"/>
            </a:endParaRPr>
          </a:p>
        </p:txBody>
      </p:sp>
      <p:sp>
        <p:nvSpPr>
          <p:cNvPr id="4" name="Marcador de contenido 2">
            <a:extLst>
              <a:ext uri="{FF2B5EF4-FFF2-40B4-BE49-F238E27FC236}">
                <a16:creationId xmlns:a16="http://schemas.microsoft.com/office/drawing/2014/main" id="{3F66134E-8A2B-4D94-BC3B-6A970446DE26}"/>
              </a:ext>
            </a:extLst>
          </p:cNvPr>
          <p:cNvSpPr txBox="1">
            <a:spLocks/>
          </p:cNvSpPr>
          <p:nvPr/>
        </p:nvSpPr>
        <p:spPr>
          <a:xfrm>
            <a:off x="4584880" y="1887464"/>
            <a:ext cx="3721993" cy="4340179"/>
          </a:xfrm>
          <a:prstGeom prst="rect">
            <a:avLst/>
          </a:prstGeom>
          <a:solidFill>
            <a:schemeClr val="accent3">
              <a:lumMod val="75000"/>
            </a:schemeClr>
          </a:solidFill>
        </p:spPr>
        <p:txBody>
          <a:bodyPr vert="horz" lIns="91440" tIns="45720" rIns="91440" bIns="45720" rtlCol="0">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pPr marL="0" indent="0">
              <a:buNone/>
            </a:pPr>
            <a:r>
              <a:rPr lang="es-MX" sz="2400" dirty="0">
                <a:latin typeface="Arial" panose="020B0604020202020204" pitchFamily="34" charset="0"/>
                <a:cs typeface="Arial" panose="020B0604020202020204" pitchFamily="34" charset="0"/>
              </a:rPr>
              <a:t>2. </a:t>
            </a:r>
            <a:r>
              <a:rPr lang="es-MX" sz="2400" dirty="0" err="1">
                <a:latin typeface="Arial" panose="020B0604020202020204" pitchFamily="34" charset="0"/>
                <a:cs typeface="Arial" panose="020B0604020202020204" pitchFamily="34" charset="0"/>
              </a:rPr>
              <a:t>What</a:t>
            </a:r>
            <a:r>
              <a:rPr lang="es-MX" sz="2400" dirty="0">
                <a:latin typeface="Arial" panose="020B0604020202020204" pitchFamily="34" charset="0"/>
                <a:cs typeface="Arial" panose="020B0604020202020204" pitchFamily="34" charset="0"/>
              </a:rPr>
              <a:t> do </a:t>
            </a:r>
            <a:r>
              <a:rPr lang="es-MX" sz="2400" dirty="0" err="1">
                <a:latin typeface="Arial" panose="020B0604020202020204" pitchFamily="34" charset="0"/>
                <a:cs typeface="Arial" panose="020B0604020202020204" pitchFamily="34" charset="0"/>
              </a:rPr>
              <a:t>we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want</a:t>
            </a:r>
            <a:r>
              <a:rPr lang="es-MX" sz="2400" dirty="0">
                <a:latin typeface="Arial" panose="020B0604020202020204" pitchFamily="34" charset="0"/>
                <a:cs typeface="Arial" panose="020B0604020202020204" pitchFamily="34" charset="0"/>
              </a:rPr>
              <a:t>?</a:t>
            </a:r>
          </a:p>
          <a:p>
            <a:pPr marL="0" indent="0">
              <a:buFont typeface="Arial" pitchFamily="34" charset="0"/>
              <a:buNone/>
            </a:pP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conservation</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native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plant</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agrobiodiversity</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especially</a:t>
            </a:r>
            <a:r>
              <a:rPr lang="es-MX" sz="2400" dirty="0">
                <a:latin typeface="Arial" panose="020B0604020202020204" pitchFamily="34" charset="0"/>
                <a:cs typeface="Arial" panose="020B0604020202020204" pitchFamily="34" charset="0"/>
              </a:rPr>
              <a:t> in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high</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mountain</a:t>
            </a:r>
            <a:r>
              <a:rPr lang="es-MX" sz="2400" dirty="0">
                <a:latin typeface="Arial" panose="020B0604020202020204" pitchFamily="34" charset="0"/>
                <a:cs typeface="Arial" panose="020B0604020202020204" pitchFamily="34" charset="0"/>
              </a:rPr>
              <a:t> Andes, </a:t>
            </a:r>
            <a:r>
              <a:rPr lang="es-MX" sz="2400" dirty="0" err="1">
                <a:latin typeface="Arial" panose="020B0604020202020204" pitchFamily="34" charset="0"/>
                <a:cs typeface="Arial" panose="020B0604020202020204" pitchFamily="34" charset="0"/>
              </a:rPr>
              <a:t>because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it’s</a:t>
            </a:r>
            <a:r>
              <a:rPr lang="es-MX" sz="2400" dirty="0">
                <a:latin typeface="Arial" panose="020B0604020202020204" pitchFamily="34" charset="0"/>
                <a:cs typeface="Arial" panose="020B0604020202020204" pitchFamily="34" charset="0"/>
              </a:rPr>
              <a:t> a center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crop</a:t>
            </a:r>
            <a:r>
              <a:rPr lang="es-MX" sz="2400" dirty="0">
                <a:latin typeface="Arial" panose="020B0604020202020204" pitchFamily="34" charset="0"/>
                <a:cs typeface="Arial" panose="020B0604020202020204" pitchFamily="34" charset="0"/>
              </a:rPr>
              <a:t> origen and </a:t>
            </a:r>
            <a:r>
              <a:rPr lang="es-MX" sz="2400" dirty="0" err="1">
                <a:latin typeface="Arial" panose="020B0604020202020204" pitchFamily="34" charset="0"/>
                <a:cs typeface="Arial" panose="020B0604020202020204" pitchFamily="34" charset="0"/>
              </a:rPr>
              <a:t>diversity</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for</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food</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security</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sovereignity</a:t>
            </a:r>
            <a:r>
              <a:rPr lang="es-MX" sz="2400" dirty="0">
                <a:latin typeface="Arial" panose="020B0604020202020204" pitchFamily="34" charset="0"/>
                <a:cs typeface="Arial" panose="020B0604020202020204" pitchFamily="34" charset="0"/>
              </a:rPr>
              <a:t> as </a:t>
            </a:r>
            <a:r>
              <a:rPr lang="es-MX" sz="2400" dirty="0" err="1">
                <a:latin typeface="Arial" panose="020B0604020202020204" pitchFamily="34" charset="0"/>
                <a:cs typeface="Arial" panose="020B0604020202020204" pitchFamily="34" charset="0"/>
              </a:rPr>
              <a:t>well</a:t>
            </a:r>
            <a:r>
              <a:rPr lang="es-MX" sz="2400" dirty="0">
                <a:latin typeface="Arial" panose="020B0604020202020204" pitchFamily="34" charset="0"/>
                <a:cs typeface="Arial" panose="020B0604020202020204" pitchFamily="34" charset="0"/>
              </a:rPr>
              <a:t> as </a:t>
            </a:r>
            <a:r>
              <a:rPr lang="es-MX" sz="2400" dirty="0" err="1">
                <a:latin typeface="Arial" panose="020B0604020202020204" pitchFamily="34" charset="0"/>
                <a:cs typeface="Arial" panose="020B0604020202020204" pitchFamily="34" charset="0"/>
              </a:rPr>
              <a:t>climate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change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resilience</a:t>
            </a:r>
            <a:r>
              <a:rPr lang="es-MX" sz="2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0196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875346-DE9F-4086-8E95-1942E2701D53}"/>
              </a:ext>
            </a:extLst>
          </p:cNvPr>
          <p:cNvSpPr>
            <a:spLocks noGrp="1"/>
          </p:cNvSpPr>
          <p:nvPr>
            <p:ph type="title"/>
          </p:nvPr>
        </p:nvSpPr>
        <p:spPr>
          <a:xfrm>
            <a:off x="457200" y="274638"/>
            <a:ext cx="8229600" cy="1618555"/>
          </a:xfrm>
        </p:spPr>
        <p:txBody>
          <a:bodyPr>
            <a:normAutofit/>
          </a:bodyPr>
          <a:lstStyle/>
          <a:p>
            <a:pPr algn="ctr"/>
            <a:br>
              <a:rPr lang="es-MX" sz="2000" b="1" dirty="0">
                <a:solidFill>
                  <a:prstClr val="white"/>
                </a:solidFill>
                <a:latin typeface="Batang" panose="02030600000101010101" pitchFamily="18" charset="-127"/>
                <a:ea typeface="Batang" panose="02030600000101010101" pitchFamily="18" charset="-127"/>
                <a:cs typeface="Arial" panose="020B0604020202020204" pitchFamily="34" charset="0"/>
              </a:rPr>
            </a:br>
            <a:r>
              <a:rPr lang="es-MX" sz="2000" b="1"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br>
              <a:rPr lang="es-MX" sz="2000" b="1" dirty="0">
                <a:latin typeface="Arial" panose="020B0604020202020204" pitchFamily="34" charset="0"/>
                <a:cs typeface="Arial" panose="020B0604020202020204" pitchFamily="34" charset="0"/>
              </a:rPr>
            </a:br>
            <a:r>
              <a:rPr lang="es-MX" sz="2200" b="1" dirty="0">
                <a:latin typeface="Batang" panose="02030600000101010101" pitchFamily="18" charset="-127"/>
                <a:ea typeface="Batang" panose="02030600000101010101" pitchFamily="18" charset="-127"/>
                <a:cs typeface="Arial" panose="020B0604020202020204" pitchFamily="34" charset="0"/>
              </a:rPr>
              <a:t>3. Cuál fue la base del compromiso para el desarrollo del Trabajo?  </a:t>
            </a:r>
            <a:br>
              <a:rPr lang="es-MX" sz="2200" b="1" dirty="0">
                <a:latin typeface="Batang" panose="02030600000101010101" pitchFamily="18" charset="-127"/>
                <a:ea typeface="Batang" panose="02030600000101010101" pitchFamily="18" charset="-127"/>
                <a:cs typeface="Arial" panose="020B0604020202020204" pitchFamily="34" charset="0"/>
              </a:rPr>
            </a:br>
            <a:endParaRPr lang="es-PE" sz="2200" b="1" dirty="0">
              <a:latin typeface="Batang" panose="02030600000101010101" pitchFamily="18" charset="-127"/>
              <a:ea typeface="Batang" panose="02030600000101010101" pitchFamily="18" charset="-127"/>
            </a:endParaRPr>
          </a:p>
        </p:txBody>
      </p:sp>
      <p:sp>
        <p:nvSpPr>
          <p:cNvPr id="3" name="Marcador de contenido 2">
            <a:extLst>
              <a:ext uri="{FF2B5EF4-FFF2-40B4-BE49-F238E27FC236}">
                <a16:creationId xmlns:a16="http://schemas.microsoft.com/office/drawing/2014/main" id="{DB559626-4B7D-4D1E-89B7-2EDF7B892506}"/>
              </a:ext>
            </a:extLst>
          </p:cNvPr>
          <p:cNvSpPr>
            <a:spLocks noGrp="1"/>
          </p:cNvSpPr>
          <p:nvPr>
            <p:ph idx="1"/>
          </p:nvPr>
        </p:nvSpPr>
        <p:spPr>
          <a:xfrm>
            <a:off x="970350" y="1937704"/>
            <a:ext cx="7607510" cy="1333529"/>
          </a:xfrm>
        </p:spPr>
        <p:txBody>
          <a:bodyPr>
            <a:normAutofit lnSpcReduction="10000"/>
          </a:bodyPr>
          <a:lstStyle/>
          <a:p>
            <a:r>
              <a:rPr lang="es-MX" sz="1800" b="1" dirty="0">
                <a:latin typeface="Batang" panose="02030600000101010101" pitchFamily="18" charset="-127"/>
                <a:ea typeface="Batang" panose="02030600000101010101" pitchFamily="18" charset="-127"/>
                <a:cs typeface="Arial" panose="020B0604020202020204" pitchFamily="34" charset="0"/>
              </a:rPr>
              <a:t>La relación de confianza, respeto y amistad entre comunidades, escuelas, </a:t>
            </a:r>
            <a:r>
              <a:rPr lang="es-MX" sz="1800" b="1" dirty="0" err="1">
                <a:latin typeface="Batang" panose="02030600000101010101" pitchFamily="18" charset="-127"/>
                <a:ea typeface="Batang" panose="02030600000101010101" pitchFamily="18" charset="-127"/>
                <a:cs typeface="Arial" panose="020B0604020202020204" pitchFamily="34" charset="0"/>
              </a:rPr>
              <a:t>ONGs</a:t>
            </a:r>
            <a:r>
              <a:rPr lang="es-MX" sz="1800" b="1" dirty="0">
                <a:latin typeface="Batang" panose="02030600000101010101" pitchFamily="18" charset="-127"/>
                <a:ea typeface="Batang" panose="02030600000101010101" pitchFamily="18" charset="-127"/>
                <a:cs typeface="Arial" panose="020B0604020202020204" pitchFamily="34" charset="0"/>
              </a:rPr>
              <a:t> y universidad. </a:t>
            </a:r>
          </a:p>
          <a:p>
            <a:endParaRPr lang="es-MX" sz="1800" b="1" dirty="0">
              <a:latin typeface="Batang" panose="02030600000101010101" pitchFamily="18" charset="-127"/>
              <a:ea typeface="Batang" panose="02030600000101010101" pitchFamily="18" charset="-127"/>
              <a:cs typeface="Arial" panose="020B0604020202020204" pitchFamily="34" charset="0"/>
            </a:endParaRPr>
          </a:p>
          <a:p>
            <a:r>
              <a:rPr lang="es-MX" sz="1800" b="1" dirty="0">
                <a:latin typeface="Batang" panose="02030600000101010101" pitchFamily="18" charset="-127"/>
                <a:ea typeface="Batang" panose="02030600000101010101" pitchFamily="18" charset="-127"/>
                <a:cs typeface="Arial" panose="020B0604020202020204" pitchFamily="34" charset="0"/>
              </a:rPr>
              <a:t>La motivación de los directores/as de las escuelas fue clave</a:t>
            </a:r>
          </a:p>
          <a:p>
            <a:endParaRPr lang="es-PE" sz="1800" b="1" dirty="0">
              <a:latin typeface="Batang" panose="02030600000101010101" pitchFamily="18" charset="-127"/>
              <a:ea typeface="Batang" panose="02030600000101010101" pitchFamily="18" charset="-127"/>
              <a:cs typeface="Arial" panose="020B0604020202020204" pitchFamily="34" charset="0"/>
            </a:endParaRPr>
          </a:p>
        </p:txBody>
      </p:sp>
      <p:pic>
        <p:nvPicPr>
          <p:cNvPr id="6" name="Imagen 5">
            <a:extLst>
              <a:ext uri="{FF2B5EF4-FFF2-40B4-BE49-F238E27FC236}">
                <a16:creationId xmlns:a16="http://schemas.microsoft.com/office/drawing/2014/main" id="{97BA64EC-38C1-47B8-BE5A-9ADEB9E0C7A6}"/>
              </a:ext>
            </a:extLst>
          </p:cNvPr>
          <p:cNvPicPr>
            <a:picLocks noChangeAspect="1"/>
          </p:cNvPicPr>
          <p:nvPr/>
        </p:nvPicPr>
        <p:blipFill rotWithShape="1">
          <a:blip r:embed="rId2"/>
          <a:srcRect l="10000" t="11678" r="11231" b="5183"/>
          <a:stretch/>
        </p:blipFill>
        <p:spPr>
          <a:xfrm>
            <a:off x="970350" y="4002067"/>
            <a:ext cx="6731216" cy="2303710"/>
          </a:xfrm>
          <a:prstGeom prst="rect">
            <a:avLst/>
          </a:prstGeom>
        </p:spPr>
      </p:pic>
    </p:spTree>
    <p:extLst>
      <p:ext uri="{BB962C8B-B14F-4D97-AF65-F5344CB8AC3E}">
        <p14:creationId xmlns:p14="http://schemas.microsoft.com/office/powerpoint/2010/main" val="1251231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 y="453376"/>
            <a:ext cx="8886423" cy="1761789"/>
          </a:xfrm>
        </p:spPr>
        <p:txBody>
          <a:bodyPr>
            <a:normAutofit fontScale="90000"/>
          </a:bodyPr>
          <a:lstStyle/>
          <a:p>
            <a:pPr lvl="0" algn="ctr">
              <a:lnSpc>
                <a:spcPct val="100000"/>
              </a:lnSpc>
              <a:spcBef>
                <a:spcPts val="675"/>
              </a:spcBef>
              <a:buClr>
                <a:srgbClr val="E3DED1">
                  <a:lumMod val="60000"/>
                  <a:lumOff val="40000"/>
                </a:srgbClr>
              </a:buClr>
            </a:pP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cs typeface="Arial" panose="020B0604020202020204" pitchFamily="34" charset="0"/>
              </a:rPr>
              <a:t>Consideraciones Previas</a:t>
            </a:r>
            <a:br>
              <a:rPr lang="es-MX" sz="2400" dirty="0">
                <a:latin typeface="Batang" panose="02030600000101010101" pitchFamily="18" charset="-127"/>
                <a:ea typeface="Batang" panose="02030600000101010101" pitchFamily="18" charset="-127"/>
                <a:cs typeface="Arial" panose="020B0604020202020204" pitchFamily="34" charset="0"/>
              </a:rPr>
            </a:b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cs typeface="Arial" panose="020B0604020202020204" pitchFamily="34" charset="0"/>
              </a:rPr>
              <a:t>4.</a:t>
            </a:r>
            <a:r>
              <a:rPr lang="es-MX" sz="2400" dirty="0">
                <a:solidFill>
                  <a:prstClr val="white"/>
                </a:solidFill>
                <a:latin typeface="Arial" panose="020B0604020202020204" pitchFamily="34" charset="0"/>
                <a:cs typeface="Arial" panose="020B0604020202020204" pitchFamily="34" charset="0"/>
              </a:rPr>
              <a:t> ¿</a:t>
            </a:r>
            <a:r>
              <a:rPr lang="es-MX" sz="2400" dirty="0">
                <a:solidFill>
                  <a:prstClr val="white"/>
                </a:solidFill>
                <a:latin typeface="Batang" panose="02030600000101010101" pitchFamily="18" charset="-127"/>
                <a:ea typeface="Batang" panose="02030600000101010101" pitchFamily="18" charset="-127"/>
                <a:cs typeface="Arial" panose="020B0604020202020204" pitchFamily="34" charset="0"/>
              </a:rPr>
              <a:t> Qué enfoque  tuvo el trabajo ? : INTERGENERACIONAL</a:t>
            </a:r>
            <a:br>
              <a:rPr lang="es-MX" sz="2400" dirty="0">
                <a:solidFill>
                  <a:prstClr val="white"/>
                </a:solidFill>
                <a:latin typeface="Batang" panose="02030600000101010101" pitchFamily="18" charset="-127"/>
                <a:ea typeface="Batang" panose="02030600000101010101" pitchFamily="18" charset="-127"/>
                <a:cs typeface="Arial" panose="020B0604020202020204" pitchFamily="34" charset="0"/>
              </a:rPr>
            </a:br>
            <a:endParaRPr lang="es-MX" sz="2400" dirty="0">
              <a:latin typeface="Batang" panose="02030600000101010101" pitchFamily="18" charset="-127"/>
              <a:ea typeface="Batang" panose="02030600000101010101" pitchFamily="18" charset="-127"/>
              <a:cs typeface="Arial" panose="020B0604020202020204" pitchFamily="34" charset="0"/>
            </a:endParaRPr>
          </a:p>
        </p:txBody>
      </p:sp>
      <p:sp>
        <p:nvSpPr>
          <p:cNvPr id="3" name="Marcador de contenido 2"/>
          <p:cNvSpPr>
            <a:spLocks noGrp="1"/>
          </p:cNvSpPr>
          <p:nvPr>
            <p:ph idx="1"/>
          </p:nvPr>
        </p:nvSpPr>
        <p:spPr>
          <a:xfrm>
            <a:off x="450760" y="2498500"/>
            <a:ext cx="3000777" cy="3786389"/>
          </a:xfrm>
        </p:spPr>
        <p:txBody>
          <a:bodyPr>
            <a:noAutofit/>
          </a:bodyPr>
          <a:lstStyle/>
          <a:p>
            <a:endParaRPr lang="es-MX" sz="1600" dirty="0">
              <a:latin typeface="Arial" panose="020B0604020202020204" pitchFamily="34" charset="0"/>
              <a:cs typeface="Arial" panose="020B0604020202020204" pitchFamily="34" charset="0"/>
            </a:endParaRPr>
          </a:p>
          <a:p>
            <a:pPr marL="0" indent="0">
              <a:buNone/>
            </a:pPr>
            <a:r>
              <a:rPr lang="es-MX" sz="2400" dirty="0">
                <a:latin typeface="Arial" panose="020B0604020202020204" pitchFamily="34" charset="0"/>
                <a:cs typeface="Arial" panose="020B0604020202020204" pitchFamily="34" charset="0"/>
              </a:rPr>
              <a:t> </a:t>
            </a:r>
            <a:r>
              <a:rPr lang="es-MX" sz="2000" dirty="0">
                <a:latin typeface="Batang" panose="02030600000101010101" pitchFamily="18" charset="-127"/>
                <a:ea typeface="Batang" panose="02030600000101010101" pitchFamily="18" charset="-127"/>
                <a:cs typeface="Arial" panose="020B0604020202020204" pitchFamily="34" charset="0"/>
              </a:rPr>
              <a:t>La agroecología tiene varias aristas: una de ellas es el tema intergeneracional y dentro de él, el  papel de la escuela, los agricultores conservadores y los niños</a:t>
            </a:r>
          </a:p>
        </p:txBody>
      </p:sp>
      <p:sp>
        <p:nvSpPr>
          <p:cNvPr id="4" name="Marcador de contenido 2">
            <a:extLst>
              <a:ext uri="{FF2B5EF4-FFF2-40B4-BE49-F238E27FC236}">
                <a16:creationId xmlns:a16="http://schemas.microsoft.com/office/drawing/2014/main" id="{3F66134E-8A2B-4D94-BC3B-6A970446DE26}"/>
              </a:ext>
            </a:extLst>
          </p:cNvPr>
          <p:cNvSpPr txBox="1">
            <a:spLocks/>
          </p:cNvSpPr>
          <p:nvPr/>
        </p:nvSpPr>
        <p:spPr>
          <a:xfrm>
            <a:off x="4377446" y="2619824"/>
            <a:ext cx="4071096" cy="3063867"/>
          </a:xfrm>
          <a:prstGeom prst="rect">
            <a:avLst/>
          </a:prstGeom>
          <a:solidFill>
            <a:schemeClr val="accent3">
              <a:lumMod val="75000"/>
            </a:schemeClr>
          </a:solidFill>
        </p:spPr>
        <p:txBody>
          <a:bodyPr vert="horz" lIns="91440" tIns="45720" rIns="91440" bIns="45720" rtlCol="0">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pPr marL="0" indent="0">
              <a:buNone/>
            </a:pPr>
            <a:r>
              <a:rPr lang="es-MX" sz="2400" dirty="0">
                <a:latin typeface="Arial" panose="020B0604020202020204" pitchFamily="34" charset="0"/>
                <a:cs typeface="Arial" panose="020B0604020202020204" pitchFamily="34" charset="0"/>
              </a:rPr>
              <a:t>3.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Project Focus: INTERGENERATIONAL</a:t>
            </a:r>
          </a:p>
          <a:p>
            <a:pPr marL="0" indent="0">
              <a:buFont typeface="Arial" pitchFamily="34" charset="0"/>
              <a:buNone/>
            </a:pP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Agroecology</a:t>
            </a:r>
            <a:r>
              <a:rPr lang="es-MX" sz="2400" dirty="0">
                <a:latin typeface="Arial" panose="020B0604020202020204" pitchFamily="34" charset="0"/>
                <a:cs typeface="Arial" panose="020B0604020202020204" pitchFamily="34" charset="0"/>
              </a:rPr>
              <a:t> has </a:t>
            </a:r>
            <a:r>
              <a:rPr lang="es-MX" sz="2400" dirty="0" err="1">
                <a:latin typeface="Arial" panose="020B0604020202020204" pitchFamily="34" charset="0"/>
                <a:cs typeface="Arial" panose="020B0604020202020204" pitchFamily="34" charset="0"/>
              </a:rPr>
              <a:t>many</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entry</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points</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one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them</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is</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intergeneration</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topic</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within</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that</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role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school</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conservationist</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farmers</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children</a:t>
            </a:r>
            <a:r>
              <a:rPr lang="es-MX"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78559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43944" y="1864847"/>
            <a:ext cx="7699955" cy="3931920"/>
          </a:xfrm>
        </p:spPr>
        <p:txBody>
          <a:bodyPr/>
          <a:lstStyle/>
          <a:p>
            <a:endParaRPr lang="es-PE" dirty="0"/>
          </a:p>
        </p:txBody>
      </p:sp>
      <p:pic>
        <p:nvPicPr>
          <p:cNvPr id="6" name="Imagen 5"/>
          <p:cNvPicPr>
            <a:picLocks noChangeAspect="1"/>
          </p:cNvPicPr>
          <p:nvPr/>
        </p:nvPicPr>
        <p:blipFill>
          <a:blip r:embed="rId2"/>
          <a:stretch>
            <a:fillRect/>
          </a:stretch>
        </p:blipFill>
        <p:spPr>
          <a:xfrm>
            <a:off x="643944" y="1864847"/>
            <a:ext cx="7854501" cy="3931920"/>
          </a:xfrm>
          <a:prstGeom prst="rect">
            <a:avLst/>
          </a:prstGeom>
        </p:spPr>
      </p:pic>
      <p:sp>
        <p:nvSpPr>
          <p:cNvPr id="4" name="CuadroTexto 3"/>
          <p:cNvSpPr txBox="1"/>
          <p:nvPr/>
        </p:nvSpPr>
        <p:spPr>
          <a:xfrm>
            <a:off x="489397" y="5960923"/>
            <a:ext cx="7631022" cy="338554"/>
          </a:xfrm>
          <a:prstGeom prst="rect">
            <a:avLst/>
          </a:prstGeom>
          <a:noFill/>
        </p:spPr>
        <p:txBody>
          <a:bodyPr wrap="square" rtlCol="0">
            <a:spAutoFit/>
          </a:bodyPr>
          <a:lstStyle/>
          <a:p>
            <a:r>
              <a:rPr lang="es-PE" sz="1600" dirty="0"/>
              <a:t>Casas et al., 2016</a:t>
            </a:r>
          </a:p>
        </p:txBody>
      </p:sp>
      <p:sp>
        <p:nvSpPr>
          <p:cNvPr id="2" name="Rectángulo 1"/>
          <p:cNvSpPr/>
          <p:nvPr/>
        </p:nvSpPr>
        <p:spPr>
          <a:xfrm>
            <a:off x="940963" y="432955"/>
            <a:ext cx="7699954" cy="1631216"/>
          </a:xfrm>
          <a:prstGeom prst="rect">
            <a:avLst/>
          </a:prstGeom>
        </p:spPr>
        <p:txBody>
          <a:bodyPr wrap="square">
            <a:spAutoFit/>
          </a:bodyPr>
          <a:lstStyle/>
          <a:p>
            <a:pPr algn="ctr"/>
            <a:r>
              <a:rPr lang="es-MX" sz="2000" dirty="0">
                <a:latin typeface="Batang" panose="02030600000101010101" pitchFamily="18" charset="-127"/>
                <a:ea typeface="Batang" panose="02030600000101010101" pitchFamily="18" charset="-127"/>
                <a:cs typeface="Arial" panose="020B0604020202020204" pitchFamily="34" charset="0"/>
              </a:rPr>
              <a:t>Consideraciones Previas</a:t>
            </a:r>
            <a:endParaRPr lang="es-MX" sz="2000" dirty="0"/>
          </a:p>
          <a:p>
            <a:pPr algn="ctr"/>
            <a:r>
              <a:rPr lang="es-MX" sz="2000" dirty="0"/>
              <a:t>5. Que problemas enfrentó el trabajo?</a:t>
            </a:r>
          </a:p>
          <a:p>
            <a:endParaRPr lang="es-MX" sz="2000" b="1" dirty="0">
              <a:solidFill>
                <a:prstClr val="white"/>
              </a:solidFill>
              <a:latin typeface="Batang" panose="02030600000101010101" pitchFamily="18" charset="-127"/>
              <a:ea typeface="Batang" panose="02030600000101010101" pitchFamily="18" charset="-127"/>
            </a:endParaRPr>
          </a:p>
          <a:p>
            <a:pPr algn="ctr"/>
            <a:r>
              <a:rPr lang="es-MX" sz="2000" b="1" dirty="0">
                <a:solidFill>
                  <a:prstClr val="white"/>
                </a:solidFill>
                <a:latin typeface="Batang" panose="02030600000101010101" pitchFamily="18" charset="-127"/>
                <a:ea typeface="Batang" panose="02030600000101010101" pitchFamily="18" charset="-127"/>
              </a:rPr>
              <a:t>LA EROSIÓN GENÉTICA + EROSIÓN CULTURAL</a:t>
            </a:r>
          </a:p>
          <a:p>
            <a:endParaRPr lang="es-MX" sz="2000" dirty="0"/>
          </a:p>
        </p:txBody>
      </p:sp>
    </p:spTree>
    <p:extLst>
      <p:ext uri="{BB962C8B-B14F-4D97-AF65-F5344CB8AC3E}">
        <p14:creationId xmlns:p14="http://schemas.microsoft.com/office/powerpoint/2010/main" val="1486046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420CBB6-0389-459D-BE3B-D97E4B864A52}"/>
              </a:ext>
            </a:extLst>
          </p:cNvPr>
          <p:cNvSpPr txBox="1"/>
          <p:nvPr/>
        </p:nvSpPr>
        <p:spPr>
          <a:xfrm>
            <a:off x="253457" y="1445147"/>
            <a:ext cx="3301112" cy="4832092"/>
          </a:xfrm>
          <a:prstGeom prst="rect">
            <a:avLst/>
          </a:prstGeom>
          <a:noFill/>
        </p:spPr>
        <p:txBody>
          <a:bodyPr wrap="square" rtlCol="0">
            <a:spAutoFit/>
          </a:bodyPr>
          <a:lstStyle/>
          <a:p>
            <a:pPr marL="285750" indent="-285750">
              <a:buFont typeface="Arial" panose="020B0604020202020204" pitchFamily="34" charset="0"/>
              <a:buChar char="•"/>
            </a:pPr>
            <a:r>
              <a:rPr lang="es-ES" sz="1400" dirty="0"/>
              <a:t>La escuela andina:  </a:t>
            </a:r>
            <a:r>
              <a:rPr lang="es-ES" sz="1400" b="1" dirty="0"/>
              <a:t>gran diferencia entre educación urbana y rural,</a:t>
            </a:r>
            <a:r>
              <a:rPr lang="es-ES" sz="1400" dirty="0"/>
              <a:t> ajena a actividades productivas locales (Garzón, 2012). </a:t>
            </a:r>
          </a:p>
          <a:p>
            <a:endParaRPr lang="es-ES" sz="1400" dirty="0"/>
          </a:p>
          <a:p>
            <a:pPr marL="285750" indent="-285750">
              <a:buFont typeface="Arial" panose="020B0604020202020204" pitchFamily="34" charset="0"/>
              <a:buChar char="•"/>
            </a:pPr>
            <a:r>
              <a:rPr lang="es-ES" sz="1400" b="1" dirty="0"/>
              <a:t>Genera un distanciamiento y desvalorización </a:t>
            </a:r>
            <a:r>
              <a:rPr lang="es-ES" sz="1400" dirty="0"/>
              <a:t>de la importancia de la función productiva a nivel nacional (Garzón, 2012).</a:t>
            </a:r>
          </a:p>
          <a:p>
            <a:pPr marL="285750" indent="-285750">
              <a:buFont typeface="Arial" panose="020B0604020202020204" pitchFamily="34" charset="0"/>
              <a:buChar char="•"/>
            </a:pPr>
            <a:endParaRPr lang="es-ES" sz="1400" dirty="0"/>
          </a:p>
          <a:p>
            <a:pPr marL="285750" indent="-285750">
              <a:buFont typeface="Arial" panose="020B0604020202020204" pitchFamily="34" charset="0"/>
              <a:buChar char="•"/>
            </a:pPr>
            <a:r>
              <a:rPr lang="es-ES" sz="1400" dirty="0"/>
              <a:t>Escuela como </a:t>
            </a:r>
            <a:r>
              <a:rPr lang="es-ES" sz="1400" b="1" dirty="0"/>
              <a:t>generadora de “fracturas”</a:t>
            </a:r>
            <a:r>
              <a:rPr lang="es-ES" sz="1400" dirty="0"/>
              <a:t> en el orden social de las poblaciones rurales, tensiones intergeneracionales, conflictos por el poder y los recursos, valoraciones diferenciadas con respecto al conocimiento y cultura del grupo, migración a ciudades (Ames, 2009).</a:t>
            </a:r>
          </a:p>
        </p:txBody>
      </p:sp>
      <p:pic>
        <p:nvPicPr>
          <p:cNvPr id="3" name="Picture 2" descr="(Foto: difusiÃ³n)">
            <a:extLst>
              <a:ext uri="{FF2B5EF4-FFF2-40B4-BE49-F238E27FC236}">
                <a16:creationId xmlns:a16="http://schemas.microsoft.com/office/drawing/2014/main" id="{B859D842-A3F8-4450-B5A3-ABD426A6E42A}"/>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0922" r="12071"/>
          <a:stretch/>
        </p:blipFill>
        <p:spPr bwMode="auto">
          <a:xfrm>
            <a:off x="4185634" y="1818705"/>
            <a:ext cx="3322749" cy="227513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uadroTexto 1">
            <a:extLst>
              <a:ext uri="{FF2B5EF4-FFF2-40B4-BE49-F238E27FC236}">
                <a16:creationId xmlns:a16="http://schemas.microsoft.com/office/drawing/2014/main" id="{F4895565-B5D1-4FB4-A807-DB758C415E57}"/>
              </a:ext>
            </a:extLst>
          </p:cNvPr>
          <p:cNvSpPr txBox="1"/>
          <p:nvPr/>
        </p:nvSpPr>
        <p:spPr>
          <a:xfrm>
            <a:off x="3676073" y="4338247"/>
            <a:ext cx="5061916" cy="1938992"/>
          </a:xfrm>
          <a:prstGeom prst="rect">
            <a:avLst/>
          </a:prstGeom>
          <a:solidFill>
            <a:schemeClr val="accent3">
              <a:lumMod val="75000"/>
            </a:schemeClr>
          </a:solidFill>
        </p:spPr>
        <p:txBody>
          <a:bodyPr wrap="square" rtlCol="0">
            <a:spAutoFit/>
          </a:bodyPr>
          <a:lstStyle/>
          <a:p>
            <a:pPr marL="285750" indent="-285750">
              <a:buFont typeface="Arial" panose="020B0604020202020204" pitchFamily="34" charset="0"/>
              <a:buChar char="•"/>
            </a:pPr>
            <a:r>
              <a:rPr lang="es-ES" sz="1200" dirty="0" err="1"/>
              <a:t>Andean</a:t>
            </a:r>
            <a:r>
              <a:rPr lang="es-ES" sz="1200" dirty="0"/>
              <a:t> </a:t>
            </a:r>
            <a:r>
              <a:rPr lang="es-ES" sz="1200" dirty="0" err="1"/>
              <a:t>schools</a:t>
            </a:r>
            <a:r>
              <a:rPr lang="es-ES" sz="1200" dirty="0"/>
              <a:t>: </a:t>
            </a:r>
            <a:r>
              <a:rPr lang="es-ES" sz="1200" dirty="0" err="1"/>
              <a:t>big</a:t>
            </a:r>
            <a:r>
              <a:rPr lang="es-ES" sz="1200" dirty="0"/>
              <a:t> </a:t>
            </a:r>
            <a:r>
              <a:rPr lang="es-ES" sz="1200" dirty="0" err="1"/>
              <a:t>difference</a:t>
            </a:r>
            <a:r>
              <a:rPr lang="es-ES" sz="1200" dirty="0"/>
              <a:t> </a:t>
            </a:r>
            <a:r>
              <a:rPr lang="es-ES" sz="1200" dirty="0" err="1"/>
              <a:t>between</a:t>
            </a:r>
            <a:r>
              <a:rPr lang="es-ES" sz="1200" dirty="0"/>
              <a:t> </a:t>
            </a:r>
            <a:r>
              <a:rPr lang="es-ES" sz="1200" dirty="0" err="1"/>
              <a:t>urban</a:t>
            </a:r>
            <a:r>
              <a:rPr lang="es-ES" sz="1200" dirty="0"/>
              <a:t> and rural </a:t>
            </a:r>
            <a:r>
              <a:rPr lang="es-ES" sz="1200" dirty="0" err="1"/>
              <a:t>education</a:t>
            </a:r>
            <a:r>
              <a:rPr lang="es-ES" sz="1200" dirty="0"/>
              <a:t>, </a:t>
            </a:r>
            <a:r>
              <a:rPr lang="es-ES" sz="1200" dirty="0" err="1"/>
              <a:t>far</a:t>
            </a:r>
            <a:r>
              <a:rPr lang="es-ES" sz="1200" dirty="0"/>
              <a:t> </a:t>
            </a:r>
            <a:r>
              <a:rPr lang="es-ES" sz="1200" dirty="0" err="1"/>
              <a:t>from</a:t>
            </a:r>
            <a:r>
              <a:rPr lang="es-ES" sz="1200" dirty="0"/>
              <a:t> local </a:t>
            </a:r>
            <a:r>
              <a:rPr lang="es-ES" sz="1200" dirty="0" err="1"/>
              <a:t>agricultural</a:t>
            </a:r>
            <a:r>
              <a:rPr lang="es-ES" sz="1200" dirty="0"/>
              <a:t> </a:t>
            </a:r>
            <a:r>
              <a:rPr lang="es-ES" sz="1200" dirty="0" err="1"/>
              <a:t>activities</a:t>
            </a:r>
            <a:r>
              <a:rPr lang="es-ES" sz="1200" dirty="0"/>
              <a:t> (Garzón, 2012). </a:t>
            </a:r>
          </a:p>
          <a:p>
            <a:endParaRPr lang="es-ES" sz="1200" dirty="0"/>
          </a:p>
          <a:p>
            <a:pPr marL="285750" indent="-285750">
              <a:buFont typeface="Arial" panose="020B0604020202020204" pitchFamily="34" charset="0"/>
              <a:buChar char="•"/>
            </a:pPr>
            <a:r>
              <a:rPr lang="es-ES" sz="1200" dirty="0" err="1"/>
              <a:t>Generates</a:t>
            </a:r>
            <a:r>
              <a:rPr lang="es-ES" sz="1200" dirty="0"/>
              <a:t> a </a:t>
            </a:r>
            <a:r>
              <a:rPr lang="es-ES" sz="1200" dirty="0" err="1"/>
              <a:t>distancing</a:t>
            </a:r>
            <a:r>
              <a:rPr lang="es-ES" sz="1200" dirty="0"/>
              <a:t> and </a:t>
            </a:r>
            <a:r>
              <a:rPr lang="es-ES" sz="1200" dirty="0" err="1"/>
              <a:t>devalorization</a:t>
            </a:r>
            <a:r>
              <a:rPr lang="es-ES" sz="1200" dirty="0"/>
              <a:t> </a:t>
            </a:r>
            <a:r>
              <a:rPr lang="es-ES" sz="1200" dirty="0" err="1"/>
              <a:t>of</a:t>
            </a:r>
            <a:r>
              <a:rPr lang="es-ES" sz="1200" dirty="0"/>
              <a:t> </a:t>
            </a:r>
            <a:r>
              <a:rPr lang="es-ES" sz="1200" dirty="0" err="1"/>
              <a:t>the</a:t>
            </a:r>
            <a:r>
              <a:rPr lang="es-ES" sz="1200" dirty="0"/>
              <a:t> </a:t>
            </a:r>
            <a:r>
              <a:rPr lang="es-ES" sz="1200" dirty="0" err="1"/>
              <a:t>importance</a:t>
            </a:r>
            <a:r>
              <a:rPr lang="es-ES" sz="1200" dirty="0"/>
              <a:t> </a:t>
            </a:r>
            <a:r>
              <a:rPr lang="es-ES" sz="1200" dirty="0" err="1"/>
              <a:t>of</a:t>
            </a:r>
            <a:r>
              <a:rPr lang="es-ES" sz="1200" dirty="0"/>
              <a:t> agricultura at </a:t>
            </a:r>
            <a:r>
              <a:rPr lang="es-ES" sz="1200" dirty="0" err="1"/>
              <a:t>the</a:t>
            </a:r>
            <a:r>
              <a:rPr lang="es-ES" sz="1200" dirty="0"/>
              <a:t> </a:t>
            </a:r>
            <a:r>
              <a:rPr lang="es-ES" sz="1200" dirty="0" err="1"/>
              <a:t>national</a:t>
            </a:r>
            <a:r>
              <a:rPr lang="es-ES" sz="1200" dirty="0"/>
              <a:t> </a:t>
            </a:r>
            <a:r>
              <a:rPr lang="es-ES" sz="1200" dirty="0" err="1"/>
              <a:t>level</a:t>
            </a:r>
            <a:r>
              <a:rPr lang="es-ES" sz="1200" dirty="0"/>
              <a:t> (Garzón, 2012).</a:t>
            </a:r>
          </a:p>
          <a:p>
            <a:pPr marL="285750" indent="-285750">
              <a:buFont typeface="Arial" panose="020B0604020202020204" pitchFamily="34" charset="0"/>
              <a:buChar char="•"/>
            </a:pPr>
            <a:endParaRPr lang="es-ES" sz="1200" dirty="0"/>
          </a:p>
          <a:p>
            <a:pPr marL="285750" indent="-285750">
              <a:buFont typeface="Arial" panose="020B0604020202020204" pitchFamily="34" charset="0"/>
              <a:buChar char="•"/>
            </a:pPr>
            <a:r>
              <a:rPr lang="es-ES" sz="1200" dirty="0" err="1"/>
              <a:t>School</a:t>
            </a:r>
            <a:r>
              <a:rPr lang="es-ES" sz="1200" dirty="0"/>
              <a:t> as a </a:t>
            </a:r>
            <a:r>
              <a:rPr lang="es-ES" sz="1200" dirty="0" err="1"/>
              <a:t>generator</a:t>
            </a:r>
            <a:r>
              <a:rPr lang="es-ES" sz="1200" dirty="0"/>
              <a:t> </a:t>
            </a:r>
            <a:r>
              <a:rPr lang="es-ES" sz="1200" dirty="0" err="1"/>
              <a:t>of</a:t>
            </a:r>
            <a:r>
              <a:rPr lang="es-ES" sz="1200" dirty="0"/>
              <a:t> “</a:t>
            </a:r>
            <a:r>
              <a:rPr lang="es-ES" sz="1200" dirty="0" err="1"/>
              <a:t>ruptures</a:t>
            </a:r>
            <a:r>
              <a:rPr lang="es-ES" sz="1200" dirty="0"/>
              <a:t>” in </a:t>
            </a:r>
            <a:r>
              <a:rPr lang="es-ES" sz="1200" dirty="0" err="1"/>
              <a:t>the</a:t>
            </a:r>
            <a:r>
              <a:rPr lang="es-ES" sz="1200" dirty="0"/>
              <a:t> social </a:t>
            </a:r>
            <a:r>
              <a:rPr lang="es-ES" sz="1200" dirty="0" err="1"/>
              <a:t>order</a:t>
            </a:r>
            <a:r>
              <a:rPr lang="es-ES" sz="1200" dirty="0"/>
              <a:t> </a:t>
            </a:r>
            <a:r>
              <a:rPr lang="es-ES" sz="1200" dirty="0" err="1"/>
              <a:t>of</a:t>
            </a:r>
            <a:r>
              <a:rPr lang="es-ES" sz="1200" dirty="0"/>
              <a:t> rural </a:t>
            </a:r>
            <a:r>
              <a:rPr lang="es-ES" sz="1200" dirty="0" err="1"/>
              <a:t>populations</a:t>
            </a:r>
            <a:r>
              <a:rPr lang="es-ES" sz="1200" dirty="0"/>
              <a:t>, </a:t>
            </a:r>
            <a:r>
              <a:rPr lang="es-ES" sz="1200" dirty="0" err="1"/>
              <a:t>intergenerational</a:t>
            </a:r>
            <a:r>
              <a:rPr lang="es-ES" sz="1200" dirty="0"/>
              <a:t> </a:t>
            </a:r>
            <a:r>
              <a:rPr lang="es-ES" sz="1200" dirty="0" err="1"/>
              <a:t>tensions</a:t>
            </a:r>
            <a:r>
              <a:rPr lang="es-ES" sz="1200" dirty="0"/>
              <a:t>, </a:t>
            </a:r>
            <a:r>
              <a:rPr lang="es-ES" sz="1200" dirty="0" err="1"/>
              <a:t>conflicts</a:t>
            </a:r>
            <a:r>
              <a:rPr lang="es-ES" sz="1200" dirty="0"/>
              <a:t> </a:t>
            </a:r>
            <a:r>
              <a:rPr lang="es-ES" sz="1200" dirty="0" err="1"/>
              <a:t>over</a:t>
            </a:r>
            <a:r>
              <a:rPr lang="es-ES" sz="1200" dirty="0"/>
              <a:t> </a:t>
            </a:r>
            <a:r>
              <a:rPr lang="es-ES" sz="1200" dirty="0" err="1"/>
              <a:t>power</a:t>
            </a:r>
            <a:r>
              <a:rPr lang="es-ES" sz="1200" dirty="0"/>
              <a:t> and </a:t>
            </a:r>
            <a:r>
              <a:rPr lang="es-ES" sz="1200" dirty="0" err="1"/>
              <a:t>resources</a:t>
            </a:r>
            <a:r>
              <a:rPr lang="es-ES" sz="1200" dirty="0"/>
              <a:t>, </a:t>
            </a:r>
            <a:r>
              <a:rPr lang="es-ES" sz="1200" dirty="0" err="1"/>
              <a:t>different</a:t>
            </a:r>
            <a:r>
              <a:rPr lang="es-ES" sz="1200" dirty="0"/>
              <a:t> </a:t>
            </a:r>
            <a:r>
              <a:rPr lang="es-ES" sz="1200" dirty="0" err="1"/>
              <a:t>valorization</a:t>
            </a:r>
            <a:r>
              <a:rPr lang="es-ES" sz="1200" dirty="0"/>
              <a:t> in </a:t>
            </a:r>
            <a:r>
              <a:rPr lang="es-ES" sz="1200" dirty="0" err="1"/>
              <a:t>terms</a:t>
            </a:r>
            <a:r>
              <a:rPr lang="es-ES" sz="1200" dirty="0"/>
              <a:t> </a:t>
            </a:r>
            <a:r>
              <a:rPr lang="es-ES" sz="1200" dirty="0" err="1"/>
              <a:t>of</a:t>
            </a:r>
            <a:r>
              <a:rPr lang="es-ES" sz="1200" dirty="0"/>
              <a:t> </a:t>
            </a:r>
            <a:r>
              <a:rPr lang="es-ES" sz="1200" dirty="0" err="1"/>
              <a:t>knowledge</a:t>
            </a:r>
            <a:r>
              <a:rPr lang="es-ES" sz="1200" dirty="0"/>
              <a:t> and </a:t>
            </a:r>
            <a:r>
              <a:rPr lang="es-ES" sz="1200" dirty="0" err="1"/>
              <a:t>group</a:t>
            </a:r>
            <a:r>
              <a:rPr lang="es-ES" sz="1200" dirty="0"/>
              <a:t> culture, </a:t>
            </a:r>
            <a:r>
              <a:rPr lang="es-ES" sz="1200" dirty="0" err="1"/>
              <a:t>migration</a:t>
            </a:r>
            <a:r>
              <a:rPr lang="es-ES" sz="1200" dirty="0"/>
              <a:t> </a:t>
            </a:r>
            <a:r>
              <a:rPr lang="es-ES" sz="1200" dirty="0" err="1"/>
              <a:t>to</a:t>
            </a:r>
            <a:r>
              <a:rPr lang="es-ES" sz="1200" dirty="0"/>
              <a:t> </a:t>
            </a:r>
            <a:r>
              <a:rPr lang="es-ES" sz="1200" dirty="0" err="1"/>
              <a:t>cities</a:t>
            </a:r>
            <a:r>
              <a:rPr lang="es-ES" sz="1200" dirty="0"/>
              <a:t> (Ames, 2009).</a:t>
            </a:r>
          </a:p>
        </p:txBody>
      </p:sp>
      <p:sp>
        <p:nvSpPr>
          <p:cNvPr id="6" name="Rectángulo 5"/>
          <p:cNvSpPr/>
          <p:nvPr/>
        </p:nvSpPr>
        <p:spPr>
          <a:xfrm>
            <a:off x="585990" y="404746"/>
            <a:ext cx="7789398" cy="1169551"/>
          </a:xfrm>
          <a:prstGeom prst="rect">
            <a:avLst/>
          </a:prstGeom>
        </p:spPr>
        <p:txBody>
          <a:bodyPr wrap="square">
            <a:spAutoFit/>
          </a:bodyPr>
          <a:lstStyle/>
          <a:p>
            <a:pPr lvl="0" algn="ctr"/>
            <a:r>
              <a:rPr lang="es-MX" sz="2000"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endParaRPr lang="es-ES" sz="2400" dirty="0">
              <a:solidFill>
                <a:prstClr val="white"/>
              </a:solidFill>
            </a:endParaRPr>
          </a:p>
          <a:p>
            <a:pPr lvl="0" algn="ctr">
              <a:spcBef>
                <a:spcPct val="50000"/>
              </a:spcBef>
            </a:pPr>
            <a:r>
              <a:rPr lang="es-ES" sz="2000" b="1" dirty="0">
                <a:solidFill>
                  <a:prstClr val="white"/>
                </a:solidFill>
              </a:rPr>
              <a:t>6</a:t>
            </a:r>
            <a:r>
              <a:rPr lang="es-ES" sz="2000" b="1" dirty="0">
                <a:solidFill>
                  <a:prstClr val="white"/>
                </a:solidFill>
                <a:latin typeface="Batang" panose="02030600000101010101" pitchFamily="18" charset="-127"/>
                <a:ea typeface="Batang" panose="02030600000101010101" pitchFamily="18" charset="-127"/>
              </a:rPr>
              <a:t>. Cuál era La situación de Escuela rural en la región andina (caso Perú)?</a:t>
            </a:r>
          </a:p>
        </p:txBody>
      </p:sp>
    </p:spTree>
    <p:extLst>
      <p:ext uri="{BB962C8B-B14F-4D97-AF65-F5344CB8AC3E}">
        <p14:creationId xmlns:p14="http://schemas.microsoft.com/office/powerpoint/2010/main" val="1283119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E3A80BA-CB3A-4FDE-A3CF-65FC8E4B637E}"/>
              </a:ext>
            </a:extLst>
          </p:cNvPr>
          <p:cNvSpPr txBox="1"/>
          <p:nvPr/>
        </p:nvSpPr>
        <p:spPr>
          <a:xfrm>
            <a:off x="2240924" y="1577407"/>
            <a:ext cx="6427207" cy="3554819"/>
          </a:xfrm>
          <a:prstGeom prst="rect">
            <a:avLst/>
          </a:prstGeom>
          <a:noFill/>
        </p:spPr>
        <p:txBody>
          <a:bodyPr wrap="square" rtlCol="0">
            <a:spAutoFit/>
          </a:bodyPr>
          <a:lstStyle/>
          <a:p>
            <a:pPr marL="285750" indent="-285750">
              <a:buFont typeface="Arial" panose="020B0604020202020204" pitchFamily="34" charset="0"/>
              <a:buChar char="•"/>
            </a:pPr>
            <a:r>
              <a:rPr lang="es-ES" sz="1600" dirty="0"/>
              <a:t>Identidad de niños y niñas forjada en el hogar y comunidad, es descalificada en la escuela, menospreciando culturas y lenguas de sus alumnos (Zavala 2007). </a:t>
            </a:r>
          </a:p>
          <a:p>
            <a:endParaRPr lang="es-ES" sz="1600" dirty="0"/>
          </a:p>
          <a:p>
            <a:pPr marL="285750" indent="-285750">
              <a:buFont typeface="Arial" panose="020B0604020202020204" pitchFamily="34" charset="0"/>
              <a:buChar char="•"/>
            </a:pPr>
            <a:r>
              <a:rPr lang="es-ES" sz="1600" dirty="0"/>
              <a:t>La escuela es ajena al contexto local ; (SPDA et al 2015)</a:t>
            </a:r>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r>
              <a:rPr lang="es-ES" sz="1600" dirty="0"/>
              <a:t>La escuela limita la posibilidad de expresión cultural de alumnos (Monroe &amp; Arenas, 2003)</a:t>
            </a:r>
          </a:p>
          <a:p>
            <a:endParaRPr lang="es-ES" sz="1600" dirty="0"/>
          </a:p>
          <a:p>
            <a:pPr marL="285750" indent="-285750">
              <a:buFont typeface="Arial" panose="020B0604020202020204" pitchFamily="34" charset="0"/>
              <a:buChar char="•"/>
            </a:pPr>
            <a:r>
              <a:rPr lang="es-ES" sz="1600" dirty="0"/>
              <a:t>El origen del problema: educación </a:t>
            </a:r>
            <a:r>
              <a:rPr lang="es-ES" sz="1600" dirty="0" err="1"/>
              <a:t>homogenizadora</a:t>
            </a:r>
            <a:r>
              <a:rPr lang="es-ES" sz="1600" dirty="0"/>
              <a:t>, a pesar de ser un país de gran diversidad social, cultural y ambiental (MINEDU 2013)</a:t>
            </a:r>
            <a:endParaRPr lang="es-PE" sz="1600" dirty="0"/>
          </a:p>
          <a:p>
            <a:pPr marL="285750" indent="-285750">
              <a:buFont typeface="Arial" panose="020B0604020202020204" pitchFamily="34" charset="0"/>
              <a:buChar char="•"/>
            </a:pPr>
            <a:endParaRPr lang="es-PE" sz="1700" dirty="0"/>
          </a:p>
        </p:txBody>
      </p:sp>
      <p:pic>
        <p:nvPicPr>
          <p:cNvPr id="4" name="Picture 2" descr="Los crueles maestros de coro y de escuela han de enseÃ±ar a sus estudiantes a leer y escribir para que sean buenos cristianos. (pÃ¡g. 684)">
            <a:extLst>
              <a:ext uri="{FF2B5EF4-FFF2-40B4-BE49-F238E27FC236}">
                <a16:creationId xmlns:a16="http://schemas.microsoft.com/office/drawing/2014/main" id="{6007FD28-E6A1-47A7-90B7-3C2D66AAB0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51" y="2086248"/>
            <a:ext cx="1775973" cy="2537139"/>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1">
            <a:extLst>
              <a:ext uri="{FF2B5EF4-FFF2-40B4-BE49-F238E27FC236}">
                <a16:creationId xmlns:a16="http://schemas.microsoft.com/office/drawing/2014/main" id="{542FDABB-2CB3-4CC3-8749-B03436B13DBD}"/>
              </a:ext>
            </a:extLst>
          </p:cNvPr>
          <p:cNvSpPr txBox="1"/>
          <p:nvPr/>
        </p:nvSpPr>
        <p:spPr>
          <a:xfrm>
            <a:off x="0" y="4938308"/>
            <a:ext cx="9033163" cy="2015936"/>
          </a:xfrm>
          <a:prstGeom prst="rect">
            <a:avLst/>
          </a:prstGeom>
          <a:solidFill>
            <a:schemeClr val="bg1">
              <a:lumMod val="50000"/>
              <a:lumOff val="50000"/>
            </a:schemeClr>
          </a:solidFill>
        </p:spPr>
        <p:txBody>
          <a:bodyPr wrap="square" rtlCol="0">
            <a:spAutoFit/>
          </a:bodyPr>
          <a:lstStyle/>
          <a:p>
            <a:pPr marL="285750" indent="-285750">
              <a:buFont typeface="Arial" panose="020B0604020202020204" pitchFamily="34" charset="0"/>
              <a:buChar char="•"/>
            </a:pPr>
            <a:r>
              <a:rPr lang="es-ES" sz="1200" dirty="0" err="1"/>
              <a:t>The</a:t>
            </a:r>
            <a:r>
              <a:rPr lang="es-ES" sz="1200" dirty="0"/>
              <a:t> </a:t>
            </a:r>
            <a:r>
              <a:rPr lang="es-ES" sz="1200" dirty="0" err="1"/>
              <a:t>identity</a:t>
            </a:r>
            <a:r>
              <a:rPr lang="es-ES" sz="1200" dirty="0"/>
              <a:t> </a:t>
            </a:r>
            <a:r>
              <a:rPr lang="es-ES" sz="1200" dirty="0" err="1"/>
              <a:t>of</a:t>
            </a:r>
            <a:r>
              <a:rPr lang="es-ES" sz="1200" dirty="0"/>
              <a:t> </a:t>
            </a:r>
            <a:r>
              <a:rPr lang="es-ES" sz="1200" dirty="0" err="1"/>
              <a:t>children</a:t>
            </a:r>
            <a:r>
              <a:rPr lang="es-ES" sz="1200" dirty="0"/>
              <a:t> </a:t>
            </a:r>
            <a:r>
              <a:rPr lang="es-ES" sz="1200" dirty="0" err="1"/>
              <a:t>forged</a:t>
            </a:r>
            <a:r>
              <a:rPr lang="es-ES" sz="1200" dirty="0"/>
              <a:t> in </a:t>
            </a:r>
            <a:r>
              <a:rPr lang="es-ES" sz="1200" dirty="0" err="1"/>
              <a:t>the</a:t>
            </a:r>
            <a:r>
              <a:rPr lang="es-ES" sz="1200" dirty="0"/>
              <a:t> home and </a:t>
            </a:r>
            <a:r>
              <a:rPr lang="es-ES" sz="1200" dirty="0" err="1"/>
              <a:t>community</a:t>
            </a:r>
            <a:r>
              <a:rPr lang="es-ES" sz="1200" dirty="0"/>
              <a:t>, </a:t>
            </a:r>
            <a:r>
              <a:rPr lang="es-ES" sz="1200" dirty="0" err="1"/>
              <a:t>it</a:t>
            </a:r>
            <a:r>
              <a:rPr lang="es-ES" sz="1200" dirty="0"/>
              <a:t> </a:t>
            </a:r>
            <a:r>
              <a:rPr lang="es-ES" sz="1200" dirty="0" err="1"/>
              <a:t>is</a:t>
            </a:r>
            <a:r>
              <a:rPr lang="es-ES" sz="1200" dirty="0"/>
              <a:t>  </a:t>
            </a:r>
            <a:r>
              <a:rPr lang="es-ES" sz="1200" dirty="0" err="1"/>
              <a:t>disqualified</a:t>
            </a:r>
            <a:r>
              <a:rPr lang="es-ES" sz="1200" dirty="0"/>
              <a:t> in </a:t>
            </a:r>
            <a:r>
              <a:rPr lang="es-ES" sz="1200" dirty="0" err="1"/>
              <a:t>the</a:t>
            </a:r>
            <a:r>
              <a:rPr lang="es-ES" sz="1200" dirty="0"/>
              <a:t> </a:t>
            </a:r>
            <a:r>
              <a:rPr lang="es-ES" sz="1200" dirty="0" err="1"/>
              <a:t>school</a:t>
            </a:r>
            <a:r>
              <a:rPr lang="es-ES" sz="1200" dirty="0"/>
              <a:t>, </a:t>
            </a:r>
            <a:r>
              <a:rPr lang="es-ES" sz="1200" dirty="0" err="1"/>
              <a:t>underappreciation</a:t>
            </a:r>
            <a:r>
              <a:rPr lang="es-ES" sz="1200" dirty="0"/>
              <a:t> </a:t>
            </a:r>
            <a:r>
              <a:rPr lang="es-ES" sz="1200" dirty="0" err="1"/>
              <a:t>of</a:t>
            </a:r>
            <a:r>
              <a:rPr lang="es-ES" sz="1200" dirty="0"/>
              <a:t> cultures and </a:t>
            </a:r>
            <a:r>
              <a:rPr lang="es-ES" sz="1200" dirty="0" err="1"/>
              <a:t>languages</a:t>
            </a:r>
            <a:r>
              <a:rPr lang="es-ES" sz="1200" dirty="0"/>
              <a:t> </a:t>
            </a:r>
            <a:r>
              <a:rPr lang="es-ES" sz="1200" dirty="0" err="1"/>
              <a:t>of</a:t>
            </a:r>
            <a:r>
              <a:rPr lang="es-ES" sz="1200" dirty="0"/>
              <a:t> </a:t>
            </a:r>
            <a:r>
              <a:rPr lang="es-ES" sz="1200" dirty="0" err="1"/>
              <a:t>the</a:t>
            </a:r>
            <a:r>
              <a:rPr lang="es-ES" sz="1200" dirty="0"/>
              <a:t> </a:t>
            </a:r>
            <a:r>
              <a:rPr lang="es-ES" sz="1200" dirty="0" err="1"/>
              <a:t>students</a:t>
            </a:r>
            <a:r>
              <a:rPr lang="es-ES" sz="1200" dirty="0"/>
              <a:t> (Zavala 2007). </a:t>
            </a:r>
          </a:p>
          <a:p>
            <a:endParaRPr lang="es-ES" sz="1200" dirty="0"/>
          </a:p>
          <a:p>
            <a:pPr marL="285750" indent="-285750">
              <a:buFont typeface="Arial" panose="020B0604020202020204" pitchFamily="34" charset="0"/>
              <a:buChar char="•"/>
            </a:pPr>
            <a:r>
              <a:rPr lang="es-ES" sz="1200" dirty="0" err="1"/>
              <a:t>The</a:t>
            </a:r>
            <a:r>
              <a:rPr lang="es-ES" sz="1200" dirty="0"/>
              <a:t> </a:t>
            </a:r>
            <a:r>
              <a:rPr lang="es-ES" sz="1200" dirty="0" err="1"/>
              <a:t>school</a:t>
            </a:r>
            <a:r>
              <a:rPr lang="es-ES" sz="1200" dirty="0"/>
              <a:t> </a:t>
            </a:r>
            <a:r>
              <a:rPr lang="es-ES" sz="1200" dirty="0" err="1"/>
              <a:t>is</a:t>
            </a:r>
            <a:r>
              <a:rPr lang="es-ES" sz="1200" dirty="0"/>
              <a:t> </a:t>
            </a:r>
            <a:r>
              <a:rPr lang="es-ES" sz="1200" dirty="0" err="1"/>
              <a:t>far</a:t>
            </a:r>
            <a:r>
              <a:rPr lang="es-ES" sz="1200" dirty="0"/>
              <a:t> </a:t>
            </a:r>
            <a:r>
              <a:rPr lang="es-ES" sz="1200" dirty="0" err="1"/>
              <a:t>from</a:t>
            </a:r>
            <a:r>
              <a:rPr lang="es-ES" sz="1200" dirty="0"/>
              <a:t> </a:t>
            </a:r>
            <a:r>
              <a:rPr lang="es-ES" sz="1200" dirty="0" err="1"/>
              <a:t>the</a:t>
            </a:r>
            <a:r>
              <a:rPr lang="es-ES" sz="1200" dirty="0"/>
              <a:t> local </a:t>
            </a:r>
            <a:r>
              <a:rPr lang="es-ES" sz="1200" dirty="0" err="1"/>
              <a:t>context</a:t>
            </a:r>
            <a:r>
              <a:rPr lang="es-ES" sz="1200" dirty="0"/>
              <a:t>; (SPDA et al 2015)</a:t>
            </a:r>
          </a:p>
          <a:p>
            <a:pPr marL="285750" indent="-285750">
              <a:buFont typeface="Arial" panose="020B0604020202020204" pitchFamily="34" charset="0"/>
              <a:buChar char="•"/>
            </a:pPr>
            <a:endParaRPr lang="es-ES" sz="1200" dirty="0"/>
          </a:p>
          <a:p>
            <a:pPr marL="285750" indent="-285750">
              <a:buFont typeface="Arial" panose="020B0604020202020204" pitchFamily="34" charset="0"/>
              <a:buChar char="•"/>
            </a:pPr>
            <a:r>
              <a:rPr lang="es-ES" sz="1200" dirty="0" err="1"/>
              <a:t>The</a:t>
            </a:r>
            <a:r>
              <a:rPr lang="es-ES" sz="1200" dirty="0"/>
              <a:t> </a:t>
            </a:r>
            <a:r>
              <a:rPr lang="es-ES" sz="1200" dirty="0" err="1"/>
              <a:t>school</a:t>
            </a:r>
            <a:r>
              <a:rPr lang="es-ES" sz="1200" dirty="0"/>
              <a:t> </a:t>
            </a:r>
            <a:r>
              <a:rPr lang="es-ES" sz="1200" dirty="0" err="1"/>
              <a:t>limits</a:t>
            </a:r>
            <a:r>
              <a:rPr lang="es-ES" sz="1200" dirty="0"/>
              <a:t> </a:t>
            </a:r>
            <a:r>
              <a:rPr lang="es-ES" sz="1200" dirty="0" err="1"/>
              <a:t>the</a:t>
            </a:r>
            <a:r>
              <a:rPr lang="es-ES" sz="1200" dirty="0"/>
              <a:t> </a:t>
            </a:r>
            <a:r>
              <a:rPr lang="es-ES" sz="1200" dirty="0" err="1"/>
              <a:t>possibility</a:t>
            </a:r>
            <a:r>
              <a:rPr lang="es-ES" sz="1200" dirty="0"/>
              <a:t> </a:t>
            </a:r>
            <a:r>
              <a:rPr lang="es-ES" sz="1200" dirty="0" err="1"/>
              <a:t>of</a:t>
            </a:r>
            <a:r>
              <a:rPr lang="es-ES" sz="1200" dirty="0"/>
              <a:t> </a:t>
            </a:r>
            <a:r>
              <a:rPr lang="es-ES" sz="1200" dirty="0" err="1"/>
              <a:t>of</a:t>
            </a:r>
            <a:r>
              <a:rPr lang="es-ES" sz="1200" dirty="0"/>
              <a:t> cultural expresión </a:t>
            </a:r>
            <a:r>
              <a:rPr lang="es-ES" sz="1200" dirty="0" err="1"/>
              <a:t>of</a:t>
            </a:r>
            <a:r>
              <a:rPr lang="es-ES" sz="1200" dirty="0"/>
              <a:t> </a:t>
            </a:r>
            <a:r>
              <a:rPr lang="es-ES" sz="1200" dirty="0" err="1"/>
              <a:t>the</a:t>
            </a:r>
            <a:r>
              <a:rPr lang="es-ES" sz="1200" dirty="0"/>
              <a:t> </a:t>
            </a:r>
            <a:r>
              <a:rPr lang="es-ES" sz="1200" dirty="0" err="1"/>
              <a:t>students</a:t>
            </a:r>
            <a:r>
              <a:rPr lang="es-ES" sz="1200" dirty="0"/>
              <a:t> (Monroe &amp; Arenas, 2003)</a:t>
            </a:r>
          </a:p>
          <a:p>
            <a:endParaRPr lang="es-ES" sz="1200" dirty="0"/>
          </a:p>
          <a:p>
            <a:pPr marL="285750" indent="-285750">
              <a:buFont typeface="Arial" panose="020B0604020202020204" pitchFamily="34" charset="0"/>
              <a:buChar char="•"/>
            </a:pPr>
            <a:r>
              <a:rPr lang="es-ES" sz="1200" dirty="0" err="1"/>
              <a:t>The</a:t>
            </a:r>
            <a:r>
              <a:rPr lang="es-ES" sz="1200" dirty="0"/>
              <a:t> origen </a:t>
            </a:r>
            <a:r>
              <a:rPr lang="es-ES" sz="1200" dirty="0" err="1"/>
              <a:t>of</a:t>
            </a:r>
            <a:r>
              <a:rPr lang="es-ES" sz="1200" dirty="0"/>
              <a:t> </a:t>
            </a:r>
            <a:r>
              <a:rPr lang="es-ES" sz="1200" dirty="0" err="1"/>
              <a:t>the</a:t>
            </a:r>
            <a:r>
              <a:rPr lang="es-ES" sz="1200" dirty="0"/>
              <a:t> problema: </a:t>
            </a:r>
            <a:r>
              <a:rPr lang="es-ES" sz="1200" dirty="0" err="1"/>
              <a:t>homogenized</a:t>
            </a:r>
            <a:r>
              <a:rPr lang="es-ES" sz="1200" dirty="0"/>
              <a:t> </a:t>
            </a:r>
            <a:r>
              <a:rPr lang="es-ES" sz="1200" dirty="0" err="1"/>
              <a:t>education</a:t>
            </a:r>
            <a:r>
              <a:rPr lang="es-ES" sz="1200" dirty="0"/>
              <a:t>, </a:t>
            </a:r>
            <a:r>
              <a:rPr lang="es-ES" sz="1200" dirty="0" err="1"/>
              <a:t>even</a:t>
            </a:r>
            <a:r>
              <a:rPr lang="es-ES" sz="1200" dirty="0"/>
              <a:t> </a:t>
            </a:r>
            <a:r>
              <a:rPr lang="es-ES" sz="1200" dirty="0" err="1"/>
              <a:t>though</a:t>
            </a:r>
            <a:r>
              <a:rPr lang="es-ES" sz="1200" dirty="0"/>
              <a:t> </a:t>
            </a:r>
            <a:r>
              <a:rPr lang="es-ES" sz="1200" dirty="0" err="1"/>
              <a:t>the</a:t>
            </a:r>
            <a:r>
              <a:rPr lang="es-ES" sz="1200" dirty="0"/>
              <a:t> country has a </a:t>
            </a:r>
            <a:r>
              <a:rPr lang="es-ES" sz="1200" dirty="0" err="1"/>
              <a:t>large</a:t>
            </a:r>
            <a:r>
              <a:rPr lang="es-ES" sz="1200" dirty="0"/>
              <a:t> social, cultural, and </a:t>
            </a:r>
            <a:r>
              <a:rPr lang="es-ES" sz="1200" dirty="0" err="1"/>
              <a:t>environmental</a:t>
            </a:r>
            <a:r>
              <a:rPr lang="es-ES" sz="1200" dirty="0"/>
              <a:t> </a:t>
            </a:r>
            <a:r>
              <a:rPr lang="es-ES" sz="1200" dirty="0" err="1"/>
              <a:t>diversity</a:t>
            </a:r>
            <a:r>
              <a:rPr lang="es-ES" sz="1200" dirty="0"/>
              <a:t> (MINEDU 2013)</a:t>
            </a:r>
            <a:endParaRPr lang="es-PE" sz="1200" dirty="0"/>
          </a:p>
          <a:p>
            <a:pPr marL="285750" indent="-285750">
              <a:buFont typeface="Arial" panose="020B0604020202020204" pitchFamily="34" charset="0"/>
              <a:buChar char="•"/>
            </a:pPr>
            <a:endParaRPr lang="es-PE" sz="1700" dirty="0"/>
          </a:p>
        </p:txBody>
      </p:sp>
      <p:sp>
        <p:nvSpPr>
          <p:cNvPr id="5" name="Rectángulo 4"/>
          <p:cNvSpPr/>
          <p:nvPr/>
        </p:nvSpPr>
        <p:spPr>
          <a:xfrm>
            <a:off x="464951" y="464231"/>
            <a:ext cx="8060862" cy="1169551"/>
          </a:xfrm>
          <a:prstGeom prst="rect">
            <a:avLst/>
          </a:prstGeom>
        </p:spPr>
        <p:txBody>
          <a:bodyPr wrap="square">
            <a:spAutoFit/>
          </a:bodyPr>
          <a:lstStyle/>
          <a:p>
            <a:pPr lvl="0" algn="ctr"/>
            <a:r>
              <a:rPr lang="es-MX" sz="2000"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endParaRPr lang="es-ES" sz="2400" dirty="0">
              <a:solidFill>
                <a:prstClr val="white"/>
              </a:solidFill>
            </a:endParaRPr>
          </a:p>
          <a:p>
            <a:pPr lvl="0" algn="ctr">
              <a:spcBef>
                <a:spcPct val="50000"/>
              </a:spcBef>
            </a:pPr>
            <a:r>
              <a:rPr lang="es-ES" sz="2000" b="1" dirty="0">
                <a:solidFill>
                  <a:prstClr val="white"/>
                </a:solidFill>
              </a:rPr>
              <a:t>6. </a:t>
            </a:r>
            <a:r>
              <a:rPr lang="es-ES" sz="2000" b="1" dirty="0">
                <a:solidFill>
                  <a:prstClr val="white"/>
                </a:solidFill>
                <a:latin typeface="Batang" panose="02030600000101010101" pitchFamily="18" charset="-127"/>
                <a:ea typeface="Batang" panose="02030600000101010101" pitchFamily="18" charset="-127"/>
              </a:rPr>
              <a:t>Cuál era La situación de  la Escuela rural en la región andina (caso Perú)?</a:t>
            </a:r>
          </a:p>
        </p:txBody>
      </p:sp>
    </p:spTree>
    <p:extLst>
      <p:ext uri="{BB962C8B-B14F-4D97-AF65-F5344CB8AC3E}">
        <p14:creationId xmlns:p14="http://schemas.microsoft.com/office/powerpoint/2010/main" val="1777793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32347" y="5972304"/>
            <a:ext cx="8679305" cy="707886"/>
          </a:xfrm>
          <a:prstGeom prst="rect">
            <a:avLst/>
          </a:prstGeom>
        </p:spPr>
        <p:txBody>
          <a:bodyPr wrap="square">
            <a:spAutoFit/>
          </a:bodyPr>
          <a:lstStyle/>
          <a:p>
            <a:pPr lvl="0" algn="ctr"/>
            <a:r>
              <a:rPr lang="es-PE" sz="2000" b="1" dirty="0">
                <a:solidFill>
                  <a:prstClr val="white"/>
                </a:solidFill>
                <a:latin typeface="Batang" panose="02030600000101010101" pitchFamily="18" charset="-127"/>
                <a:ea typeface="Batang" panose="02030600000101010101" pitchFamily="18" charset="-127"/>
              </a:rPr>
              <a:t>Frente a esto, nos propusimos contribuir a contrarrestar esta ambigüedad</a:t>
            </a:r>
          </a:p>
        </p:txBody>
      </p:sp>
      <p:sp>
        <p:nvSpPr>
          <p:cNvPr id="6" name="Marcador de contenido 2">
            <a:extLst>
              <a:ext uri="{FF2B5EF4-FFF2-40B4-BE49-F238E27FC236}">
                <a16:creationId xmlns:a16="http://schemas.microsoft.com/office/drawing/2014/main" id="{4F6C4A40-1446-4241-8454-50B093EDBA54}"/>
              </a:ext>
            </a:extLst>
          </p:cNvPr>
          <p:cNvSpPr txBox="1">
            <a:spLocks/>
          </p:cNvSpPr>
          <p:nvPr/>
        </p:nvSpPr>
        <p:spPr>
          <a:xfrm>
            <a:off x="232347" y="1465930"/>
            <a:ext cx="4329101" cy="4525963"/>
          </a:xfrm>
          <a:prstGeom prst="rect">
            <a:avLst/>
          </a:prstGeom>
        </p:spPr>
        <p:txBody>
          <a:bodyPr>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endParaRPr lang="es-ES" sz="1600" dirty="0">
              <a:latin typeface="Batang" panose="02030600000101010101" pitchFamily="18" charset="-127"/>
              <a:ea typeface="Batang" panose="02030600000101010101" pitchFamily="18" charset="-127"/>
            </a:endParaRPr>
          </a:p>
          <a:p>
            <a:r>
              <a:rPr lang="es-ES" sz="1600" dirty="0">
                <a:latin typeface="Batang" panose="02030600000101010101" pitchFamily="18" charset="-127"/>
                <a:ea typeface="Batang" panose="02030600000101010101" pitchFamily="18" charset="-127"/>
              </a:rPr>
              <a:t>Pero para padres/madres, escuelas como espacios de prestigio, que contribuyen a alcanzar un “espacio en la sociedad” a la vez que a posicionar a sus hijos como ciudadanos (MECEP &amp; MINEDU, 2001)</a:t>
            </a:r>
          </a:p>
          <a:p>
            <a:pPr marL="0" indent="0">
              <a:buNone/>
            </a:pPr>
            <a:endParaRPr lang="es-ES" sz="1600" dirty="0">
              <a:latin typeface="Batang" panose="02030600000101010101" pitchFamily="18" charset="-127"/>
              <a:ea typeface="Batang" panose="02030600000101010101" pitchFamily="18" charset="-127"/>
            </a:endParaRPr>
          </a:p>
          <a:p>
            <a:pPr marL="0" indent="0">
              <a:buNone/>
            </a:pPr>
            <a:endParaRPr lang="es-ES" sz="1600" dirty="0">
              <a:latin typeface="Batang" panose="02030600000101010101" pitchFamily="18" charset="-127"/>
              <a:ea typeface="Batang" panose="02030600000101010101" pitchFamily="18" charset="-127"/>
            </a:endParaRPr>
          </a:p>
          <a:p>
            <a:r>
              <a:rPr lang="es-ES" sz="1600" dirty="0">
                <a:latin typeface="Batang" panose="02030600000101010101" pitchFamily="18" charset="-127"/>
                <a:ea typeface="Batang" panose="02030600000101010101" pitchFamily="18" charset="-127"/>
              </a:rPr>
              <a:t>La escuela andina se configura como un espacio caracterizado por cierta ambigüedad: un instrumento de acceso a la ciudadanía, y también históricamente un espacio de asimilación cultural y de desvaloración o menosprecio de las lenguas y culturas locales</a:t>
            </a:r>
          </a:p>
          <a:p>
            <a:endParaRPr lang="es-ES" sz="1400" dirty="0">
              <a:latin typeface="Batang" panose="02030600000101010101" pitchFamily="18" charset="-127"/>
              <a:ea typeface="Batang" panose="02030600000101010101" pitchFamily="18" charset="-127"/>
            </a:endParaRPr>
          </a:p>
          <a:p>
            <a:pPr marL="0" indent="0">
              <a:buNone/>
            </a:pPr>
            <a:endParaRPr lang="es-ES" sz="1800" dirty="0"/>
          </a:p>
          <a:p>
            <a:endParaRPr lang="es-ES" sz="1800" dirty="0"/>
          </a:p>
          <a:p>
            <a:endParaRPr lang="es-ES" sz="1800" dirty="0"/>
          </a:p>
          <a:p>
            <a:endParaRPr lang="es-PE" sz="1800" dirty="0"/>
          </a:p>
        </p:txBody>
      </p:sp>
      <p:sp>
        <p:nvSpPr>
          <p:cNvPr id="7" name="Marcador de contenido 2">
            <a:extLst>
              <a:ext uri="{FF2B5EF4-FFF2-40B4-BE49-F238E27FC236}">
                <a16:creationId xmlns:a16="http://schemas.microsoft.com/office/drawing/2014/main" id="{5027BDF2-C676-4B6A-9491-807AD5176B38}"/>
              </a:ext>
            </a:extLst>
          </p:cNvPr>
          <p:cNvSpPr txBox="1">
            <a:spLocks/>
          </p:cNvSpPr>
          <p:nvPr/>
        </p:nvSpPr>
        <p:spPr>
          <a:xfrm>
            <a:off x="4743711" y="1457886"/>
            <a:ext cx="4329101" cy="4134531"/>
          </a:xfrm>
          <a:prstGeom prst="rect">
            <a:avLst/>
          </a:prstGeom>
          <a:solidFill>
            <a:schemeClr val="bg1">
              <a:lumMod val="65000"/>
              <a:lumOff val="35000"/>
            </a:schemeClr>
          </a:solidFill>
        </p:spPr>
        <p:txBody>
          <a:bodyPr>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r>
              <a:rPr lang="es-ES" sz="1800" dirty="0" err="1"/>
              <a:t>But</a:t>
            </a:r>
            <a:r>
              <a:rPr lang="es-ES" sz="1800" dirty="0"/>
              <a:t> </a:t>
            </a:r>
            <a:r>
              <a:rPr lang="es-ES" sz="1800" dirty="0" err="1"/>
              <a:t>for</a:t>
            </a:r>
            <a:r>
              <a:rPr lang="es-ES" sz="1800" dirty="0"/>
              <a:t> </a:t>
            </a:r>
            <a:r>
              <a:rPr lang="es-ES" sz="1800" dirty="0" err="1"/>
              <a:t>parents</a:t>
            </a:r>
            <a:r>
              <a:rPr lang="es-ES" sz="1800" dirty="0"/>
              <a:t>, </a:t>
            </a:r>
            <a:r>
              <a:rPr lang="es-ES" sz="1800" dirty="0" err="1"/>
              <a:t>schools</a:t>
            </a:r>
            <a:r>
              <a:rPr lang="es-ES" sz="1800" dirty="0"/>
              <a:t> are a </a:t>
            </a:r>
            <a:r>
              <a:rPr lang="es-ES" sz="1800" dirty="0" err="1"/>
              <a:t>prestigious</a:t>
            </a:r>
            <a:r>
              <a:rPr lang="es-ES" sz="1800" dirty="0"/>
              <a:t> </a:t>
            </a:r>
            <a:r>
              <a:rPr lang="es-ES" sz="1800" dirty="0" err="1"/>
              <a:t>space</a:t>
            </a:r>
            <a:r>
              <a:rPr lang="es-ES" sz="1800" dirty="0"/>
              <a:t>, </a:t>
            </a:r>
            <a:r>
              <a:rPr lang="es-ES" sz="1800" dirty="0" err="1"/>
              <a:t>that</a:t>
            </a:r>
            <a:r>
              <a:rPr lang="es-ES" sz="1800" dirty="0"/>
              <a:t> </a:t>
            </a:r>
            <a:r>
              <a:rPr lang="es-ES" sz="1800" dirty="0" err="1"/>
              <a:t>contribute</a:t>
            </a:r>
            <a:r>
              <a:rPr lang="es-ES" sz="1800" dirty="0"/>
              <a:t> </a:t>
            </a:r>
            <a:r>
              <a:rPr lang="es-ES" sz="1800" dirty="0" err="1"/>
              <a:t>to</a:t>
            </a:r>
            <a:r>
              <a:rPr lang="es-ES" sz="1800" dirty="0"/>
              <a:t> </a:t>
            </a:r>
            <a:r>
              <a:rPr lang="es-ES" sz="1800" dirty="0" err="1"/>
              <a:t>achieving</a:t>
            </a:r>
            <a:r>
              <a:rPr lang="es-ES" sz="1800" dirty="0"/>
              <a:t> a “</a:t>
            </a:r>
            <a:r>
              <a:rPr lang="es-ES" sz="1800" dirty="0" err="1"/>
              <a:t>space</a:t>
            </a:r>
            <a:r>
              <a:rPr lang="es-ES" sz="1800" dirty="0"/>
              <a:t> in </a:t>
            </a:r>
            <a:r>
              <a:rPr lang="es-ES" sz="1800" dirty="0" err="1"/>
              <a:t>society</a:t>
            </a:r>
            <a:r>
              <a:rPr lang="es-ES" sz="1800" dirty="0"/>
              <a:t>” </a:t>
            </a:r>
            <a:r>
              <a:rPr lang="es-ES" sz="1800" dirty="0" err="1"/>
              <a:t>while</a:t>
            </a:r>
            <a:r>
              <a:rPr lang="es-ES" sz="1800" dirty="0"/>
              <a:t> </a:t>
            </a:r>
            <a:r>
              <a:rPr lang="es-ES" sz="1800" dirty="0" err="1"/>
              <a:t>positioning</a:t>
            </a:r>
            <a:r>
              <a:rPr lang="es-ES" sz="1800" dirty="0"/>
              <a:t> </a:t>
            </a:r>
            <a:r>
              <a:rPr lang="es-ES" sz="1800" dirty="0" err="1"/>
              <a:t>their</a:t>
            </a:r>
            <a:r>
              <a:rPr lang="es-ES" sz="1800" dirty="0"/>
              <a:t> </a:t>
            </a:r>
            <a:r>
              <a:rPr lang="es-ES" sz="1800" dirty="0" err="1"/>
              <a:t>children</a:t>
            </a:r>
            <a:r>
              <a:rPr lang="es-ES" sz="1800" dirty="0"/>
              <a:t> as </a:t>
            </a:r>
            <a:r>
              <a:rPr lang="es-ES" sz="1800" dirty="0" err="1"/>
              <a:t>citizens</a:t>
            </a:r>
            <a:r>
              <a:rPr lang="es-ES" sz="1800" dirty="0"/>
              <a:t> (MECEP &amp; MINEDU, 2001)</a:t>
            </a:r>
          </a:p>
          <a:p>
            <a:r>
              <a:rPr lang="es-ES" sz="1800" dirty="0" err="1"/>
              <a:t>The</a:t>
            </a:r>
            <a:r>
              <a:rPr lang="es-ES" sz="1800" dirty="0"/>
              <a:t> </a:t>
            </a:r>
            <a:r>
              <a:rPr lang="es-ES" sz="1800" dirty="0" err="1"/>
              <a:t>Andean</a:t>
            </a:r>
            <a:r>
              <a:rPr lang="es-ES" sz="1800" dirty="0"/>
              <a:t> </a:t>
            </a:r>
            <a:r>
              <a:rPr lang="es-ES" sz="1800" dirty="0" err="1"/>
              <a:t>school</a:t>
            </a:r>
            <a:r>
              <a:rPr lang="es-ES" sz="1800" dirty="0"/>
              <a:t> </a:t>
            </a:r>
            <a:r>
              <a:rPr lang="es-ES" sz="1800" dirty="0" err="1"/>
              <a:t>is</a:t>
            </a:r>
            <a:r>
              <a:rPr lang="es-ES" sz="1800" dirty="0"/>
              <a:t> a </a:t>
            </a:r>
            <a:r>
              <a:rPr lang="es-ES" sz="1800" dirty="0" err="1"/>
              <a:t>space</a:t>
            </a:r>
            <a:r>
              <a:rPr lang="es-ES" sz="1800" dirty="0"/>
              <a:t> </a:t>
            </a:r>
            <a:r>
              <a:rPr lang="es-ES" sz="1800" dirty="0" err="1"/>
              <a:t>characterized</a:t>
            </a:r>
            <a:r>
              <a:rPr lang="es-ES" sz="1800" dirty="0"/>
              <a:t> </a:t>
            </a:r>
            <a:r>
              <a:rPr lang="es-ES" sz="1800" dirty="0" err="1"/>
              <a:t>by</a:t>
            </a:r>
            <a:r>
              <a:rPr lang="es-ES" sz="1800" dirty="0"/>
              <a:t> a </a:t>
            </a:r>
            <a:r>
              <a:rPr lang="es-ES" sz="1800" dirty="0" err="1"/>
              <a:t>certain</a:t>
            </a:r>
            <a:r>
              <a:rPr lang="es-ES" sz="1800" dirty="0"/>
              <a:t> </a:t>
            </a:r>
            <a:r>
              <a:rPr lang="es-ES" sz="1800" dirty="0" err="1"/>
              <a:t>ambiguity</a:t>
            </a:r>
            <a:r>
              <a:rPr lang="es-ES" sz="1800" dirty="0"/>
              <a:t>: </a:t>
            </a:r>
            <a:r>
              <a:rPr lang="es-ES" sz="1800" dirty="0" err="1"/>
              <a:t>an</a:t>
            </a:r>
            <a:r>
              <a:rPr lang="es-ES" sz="1800" dirty="0"/>
              <a:t> </a:t>
            </a:r>
            <a:r>
              <a:rPr lang="es-ES" sz="1800" dirty="0" err="1"/>
              <a:t>instrument</a:t>
            </a:r>
            <a:r>
              <a:rPr lang="es-ES" sz="1800" dirty="0"/>
              <a:t> </a:t>
            </a:r>
            <a:r>
              <a:rPr lang="es-ES" sz="1800" dirty="0" err="1"/>
              <a:t>for</a:t>
            </a:r>
            <a:r>
              <a:rPr lang="es-ES" sz="1800" dirty="0"/>
              <a:t> </a:t>
            </a:r>
            <a:r>
              <a:rPr lang="es-ES" sz="1800" dirty="0" err="1"/>
              <a:t>access</a:t>
            </a:r>
            <a:r>
              <a:rPr lang="es-ES" sz="1800" dirty="0"/>
              <a:t> </a:t>
            </a:r>
            <a:r>
              <a:rPr lang="es-ES" sz="1800" dirty="0" err="1"/>
              <a:t>to</a:t>
            </a:r>
            <a:r>
              <a:rPr lang="es-ES" sz="1800" dirty="0"/>
              <a:t> </a:t>
            </a:r>
            <a:r>
              <a:rPr lang="es-ES" sz="1800" dirty="0" err="1"/>
              <a:t>citizens</a:t>
            </a:r>
            <a:r>
              <a:rPr lang="es-ES" sz="1800" dirty="0"/>
              <a:t>, and </a:t>
            </a:r>
            <a:r>
              <a:rPr lang="es-ES" sz="1800" dirty="0" err="1"/>
              <a:t>also</a:t>
            </a:r>
            <a:r>
              <a:rPr lang="es-ES" sz="1800" dirty="0"/>
              <a:t> </a:t>
            </a:r>
            <a:r>
              <a:rPr lang="es-ES" sz="1800" dirty="0" err="1"/>
              <a:t>historically</a:t>
            </a:r>
            <a:r>
              <a:rPr lang="es-ES" sz="1800" dirty="0"/>
              <a:t> a </a:t>
            </a:r>
            <a:r>
              <a:rPr lang="es-ES" sz="1800" dirty="0" err="1"/>
              <a:t>space</a:t>
            </a:r>
            <a:r>
              <a:rPr lang="es-ES" sz="1800" dirty="0"/>
              <a:t> </a:t>
            </a:r>
            <a:r>
              <a:rPr lang="es-ES" sz="1800" dirty="0" err="1"/>
              <a:t>for</a:t>
            </a:r>
            <a:r>
              <a:rPr lang="es-ES" sz="1800" dirty="0"/>
              <a:t> cultural </a:t>
            </a:r>
            <a:r>
              <a:rPr lang="es-ES" sz="1800" dirty="0" err="1"/>
              <a:t>asimilation</a:t>
            </a:r>
            <a:r>
              <a:rPr lang="es-ES" sz="1800" dirty="0"/>
              <a:t>  and </a:t>
            </a:r>
            <a:r>
              <a:rPr lang="es-ES" sz="1800" dirty="0" err="1"/>
              <a:t>devaluing</a:t>
            </a:r>
            <a:r>
              <a:rPr lang="es-ES" sz="1800" dirty="0"/>
              <a:t> </a:t>
            </a:r>
            <a:r>
              <a:rPr lang="es-ES" sz="1800" dirty="0" err="1"/>
              <a:t>or</a:t>
            </a:r>
            <a:r>
              <a:rPr lang="es-ES" sz="1800" dirty="0"/>
              <a:t> </a:t>
            </a:r>
            <a:r>
              <a:rPr lang="es-ES" sz="1800" dirty="0" err="1"/>
              <a:t>underappreciating</a:t>
            </a:r>
            <a:r>
              <a:rPr lang="es-ES" sz="1800" dirty="0"/>
              <a:t> local </a:t>
            </a:r>
            <a:r>
              <a:rPr lang="es-ES" sz="1800" dirty="0" err="1"/>
              <a:t>languages</a:t>
            </a:r>
            <a:r>
              <a:rPr lang="es-ES" sz="1800" dirty="0"/>
              <a:t> and cultures. </a:t>
            </a:r>
          </a:p>
          <a:p>
            <a:r>
              <a:rPr lang="es-ES" sz="1800" dirty="0" err="1"/>
              <a:t>Considering</a:t>
            </a:r>
            <a:r>
              <a:rPr lang="es-ES" sz="1800" dirty="0"/>
              <a:t> </a:t>
            </a:r>
            <a:r>
              <a:rPr lang="es-ES" sz="1800" dirty="0" err="1"/>
              <a:t>this</a:t>
            </a:r>
            <a:r>
              <a:rPr lang="es-ES" sz="1800" dirty="0"/>
              <a:t>, </a:t>
            </a:r>
            <a:r>
              <a:rPr lang="es-ES" sz="1800" dirty="0" err="1"/>
              <a:t>we</a:t>
            </a:r>
            <a:r>
              <a:rPr lang="es-ES" sz="1800" dirty="0"/>
              <a:t> </a:t>
            </a:r>
            <a:r>
              <a:rPr lang="es-ES" sz="1800" dirty="0" err="1"/>
              <a:t>propose</a:t>
            </a:r>
            <a:r>
              <a:rPr lang="es-ES" sz="1800" dirty="0"/>
              <a:t> </a:t>
            </a:r>
            <a:r>
              <a:rPr lang="es-ES" sz="1800" dirty="0" err="1"/>
              <a:t>to</a:t>
            </a:r>
            <a:r>
              <a:rPr lang="es-ES" sz="1800" dirty="0"/>
              <a:t> </a:t>
            </a:r>
            <a:r>
              <a:rPr lang="es-ES" sz="1800" dirty="0" err="1"/>
              <a:t>counteract</a:t>
            </a:r>
            <a:r>
              <a:rPr lang="es-ES" sz="1800" dirty="0"/>
              <a:t> </a:t>
            </a:r>
            <a:r>
              <a:rPr lang="es-ES" sz="1800" dirty="0" err="1"/>
              <a:t>this</a:t>
            </a:r>
            <a:r>
              <a:rPr lang="es-ES" sz="1800" dirty="0"/>
              <a:t> </a:t>
            </a:r>
            <a:r>
              <a:rPr lang="es-ES" sz="1800" dirty="0" err="1"/>
              <a:t>ambiguity</a:t>
            </a:r>
            <a:endParaRPr lang="es-ES" sz="1800" dirty="0"/>
          </a:p>
          <a:p>
            <a:pPr marL="0" indent="0">
              <a:buNone/>
            </a:pPr>
            <a:endParaRPr lang="es-ES" sz="1800" dirty="0"/>
          </a:p>
          <a:p>
            <a:endParaRPr lang="es-ES" sz="1800" dirty="0"/>
          </a:p>
          <a:p>
            <a:endParaRPr lang="es-PE" sz="1800" dirty="0"/>
          </a:p>
        </p:txBody>
      </p:sp>
      <p:sp>
        <p:nvSpPr>
          <p:cNvPr id="2" name="Rectángulo 1"/>
          <p:cNvSpPr/>
          <p:nvPr/>
        </p:nvSpPr>
        <p:spPr>
          <a:xfrm>
            <a:off x="232348" y="258978"/>
            <a:ext cx="8679304" cy="784830"/>
          </a:xfrm>
          <a:prstGeom prst="rect">
            <a:avLst/>
          </a:prstGeom>
        </p:spPr>
        <p:txBody>
          <a:bodyPr wrap="square">
            <a:spAutoFit/>
          </a:bodyPr>
          <a:lstStyle/>
          <a:p>
            <a:pPr lvl="0" algn="ctr"/>
            <a:r>
              <a:rPr lang="es-MX"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endParaRPr lang="es-ES" sz="2000" dirty="0">
              <a:solidFill>
                <a:prstClr val="white"/>
              </a:solidFill>
            </a:endParaRPr>
          </a:p>
          <a:p>
            <a:pPr lvl="0" algn="ctr">
              <a:spcBef>
                <a:spcPct val="50000"/>
              </a:spcBef>
            </a:pPr>
            <a:r>
              <a:rPr lang="es-ES" b="1" dirty="0">
                <a:solidFill>
                  <a:prstClr val="white"/>
                </a:solidFill>
              </a:rPr>
              <a:t>6</a:t>
            </a:r>
            <a:r>
              <a:rPr lang="es-ES" b="1" dirty="0">
                <a:solidFill>
                  <a:prstClr val="white"/>
                </a:solidFill>
                <a:latin typeface="Batang" panose="02030600000101010101" pitchFamily="18" charset="-127"/>
                <a:ea typeface="Batang" panose="02030600000101010101" pitchFamily="18" charset="-127"/>
              </a:rPr>
              <a:t>. Cuál era La situación de  la Escuela rural en la región andina (caso Perú)?</a:t>
            </a:r>
          </a:p>
        </p:txBody>
      </p:sp>
    </p:spTree>
    <p:extLst>
      <p:ext uri="{BB962C8B-B14F-4D97-AF65-F5344CB8AC3E}">
        <p14:creationId xmlns:p14="http://schemas.microsoft.com/office/powerpoint/2010/main" val="2704597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566B8A-674F-4EB1-BB6C-3EB66090A00B}"/>
              </a:ext>
            </a:extLst>
          </p:cNvPr>
          <p:cNvSpPr txBox="1"/>
          <p:nvPr/>
        </p:nvSpPr>
        <p:spPr>
          <a:xfrm>
            <a:off x="274749" y="785034"/>
            <a:ext cx="8703534" cy="3139321"/>
          </a:xfrm>
          <a:prstGeom prst="rect">
            <a:avLst/>
          </a:prstGeom>
          <a:noFill/>
          <a:ln>
            <a:solidFill>
              <a:schemeClr val="tx1"/>
            </a:solidFill>
          </a:ln>
        </p:spPr>
        <p:txBody>
          <a:bodyPr wrap="square" rtlCol="0">
            <a:spAutoFit/>
          </a:bodyPr>
          <a:lstStyle/>
          <a:p>
            <a:pPr algn="ctr"/>
            <a:r>
              <a:rPr lang="es-MX" b="1" dirty="0"/>
              <a:t>¿</a:t>
            </a:r>
            <a:r>
              <a:rPr lang="es-MX" b="1" dirty="0">
                <a:latin typeface="Batang" panose="02030600000101010101" pitchFamily="18" charset="-127"/>
                <a:ea typeface="Batang" panose="02030600000101010101" pitchFamily="18" charset="-127"/>
              </a:rPr>
              <a:t>Qué son los conocimientos locales y indígenas?</a:t>
            </a:r>
          </a:p>
          <a:p>
            <a:r>
              <a:rPr lang="es-MX" dirty="0">
                <a:latin typeface="Batang" panose="02030600000101010101" pitchFamily="18" charset="-127"/>
                <a:ea typeface="Batang" panose="02030600000101010101" pitchFamily="18" charset="-127"/>
              </a:rPr>
              <a:t>“Son conocimiento, innovaciones y prácticas de comunidades indígenas y locales de todo el mundo. Concebido a partir de la experiencia adquirida a través de los siglos, y adaptado a la cultura y al entorno locales, se transmite por vía oral, de generación en generación. Tiende a ser de propiedad colectiva y adquiere la forma de historias, canciones, folklore, refranes, valores culturales, rituales, leyes comunitarias, idioma local y prácticas agrícolas, incluso la evolución de especies vegetales y razas animales. El conocimiento tradicional básicamente es de naturaleza práctica, en especial en los campos de la agricultura, pesca, salud, horticultura y silvicultura”. (Convenio de Diversidad Biológica)</a:t>
            </a:r>
            <a:endParaRPr lang="en-US" dirty="0">
              <a:latin typeface="Batang" panose="02030600000101010101" pitchFamily="18" charset="-127"/>
              <a:ea typeface="Batang" panose="02030600000101010101" pitchFamily="18" charset="-127"/>
            </a:endParaRPr>
          </a:p>
        </p:txBody>
      </p:sp>
      <p:sp>
        <p:nvSpPr>
          <p:cNvPr id="5" name="CuadroTexto 4">
            <a:extLst>
              <a:ext uri="{FF2B5EF4-FFF2-40B4-BE49-F238E27FC236}">
                <a16:creationId xmlns:a16="http://schemas.microsoft.com/office/drawing/2014/main" id="{EDF20DC6-6E4F-47E8-BBA0-BF215C535874}"/>
              </a:ext>
            </a:extLst>
          </p:cNvPr>
          <p:cNvSpPr txBox="1"/>
          <p:nvPr/>
        </p:nvSpPr>
        <p:spPr>
          <a:xfrm>
            <a:off x="274749" y="4033992"/>
            <a:ext cx="8812566" cy="2585323"/>
          </a:xfrm>
          <a:prstGeom prst="rect">
            <a:avLst/>
          </a:prstGeom>
          <a:noFill/>
          <a:ln>
            <a:solidFill>
              <a:schemeClr val="accent1">
                <a:lumMod val="60000"/>
                <a:lumOff val="40000"/>
              </a:schemeClr>
            </a:solidFill>
          </a:ln>
        </p:spPr>
        <p:txBody>
          <a:bodyPr wrap="square" rtlCol="0">
            <a:spAutoFit/>
          </a:bodyPr>
          <a:lstStyle/>
          <a:p>
            <a:r>
              <a:rPr lang="es-PE" altLang="es-PE" dirty="0" err="1">
                <a:latin typeface="inherit"/>
              </a:rPr>
              <a:t>Traditional</a:t>
            </a:r>
            <a:r>
              <a:rPr lang="es-PE" altLang="es-PE" dirty="0">
                <a:latin typeface="inherit"/>
              </a:rPr>
              <a:t> </a:t>
            </a:r>
            <a:r>
              <a:rPr lang="es-PE" altLang="es-PE" dirty="0" err="1">
                <a:latin typeface="inherit"/>
              </a:rPr>
              <a:t>wKnoledges</a:t>
            </a:r>
            <a:endParaRPr lang="es-PE" altLang="es-PE" dirty="0">
              <a:latin typeface="inherit"/>
            </a:endParaRPr>
          </a:p>
          <a:p>
            <a:r>
              <a:rPr lang="es-PE" altLang="es-PE" dirty="0">
                <a:latin typeface="inherit"/>
              </a:rPr>
              <a:t>“</a:t>
            </a:r>
            <a:r>
              <a:rPr lang="es-PE" altLang="es-PE" dirty="0" err="1">
                <a:latin typeface="inherit"/>
              </a:rPr>
              <a:t>They</a:t>
            </a:r>
            <a:r>
              <a:rPr lang="es-PE" altLang="es-PE" dirty="0">
                <a:latin typeface="inherit"/>
              </a:rPr>
              <a:t> are </a:t>
            </a:r>
            <a:r>
              <a:rPr lang="es-PE" altLang="es-PE" dirty="0" err="1">
                <a:latin typeface="inherit"/>
              </a:rPr>
              <a:t>knowledge</a:t>
            </a:r>
            <a:r>
              <a:rPr lang="es-PE" altLang="es-PE" dirty="0">
                <a:latin typeface="inherit"/>
              </a:rPr>
              <a:t>, </a:t>
            </a:r>
            <a:r>
              <a:rPr lang="es-PE" altLang="es-PE" dirty="0" err="1">
                <a:latin typeface="inherit"/>
              </a:rPr>
              <a:t>innovations</a:t>
            </a:r>
            <a:r>
              <a:rPr lang="es-PE" altLang="es-PE" dirty="0">
                <a:latin typeface="inherit"/>
              </a:rPr>
              <a:t> and </a:t>
            </a:r>
            <a:r>
              <a:rPr lang="es-PE" altLang="es-PE" dirty="0" err="1">
                <a:latin typeface="inherit"/>
              </a:rPr>
              <a:t>practices</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indigenous</a:t>
            </a:r>
            <a:r>
              <a:rPr lang="es-PE" altLang="es-PE" dirty="0">
                <a:latin typeface="inherit"/>
              </a:rPr>
              <a:t> and local </a:t>
            </a:r>
            <a:r>
              <a:rPr lang="es-PE" altLang="es-PE" dirty="0" err="1">
                <a:latin typeface="inherit"/>
              </a:rPr>
              <a:t>communities</a:t>
            </a:r>
            <a:r>
              <a:rPr lang="es-PE" altLang="es-PE" dirty="0">
                <a:latin typeface="inherit"/>
              </a:rPr>
              <a:t> </a:t>
            </a:r>
            <a:r>
              <a:rPr lang="es-PE" altLang="es-PE" dirty="0" err="1">
                <a:latin typeface="inherit"/>
              </a:rPr>
              <a:t>around</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world</a:t>
            </a:r>
            <a:r>
              <a:rPr lang="es-PE" altLang="es-PE" dirty="0">
                <a:latin typeface="inherit"/>
              </a:rPr>
              <a:t>. </a:t>
            </a:r>
            <a:r>
              <a:rPr lang="es-PE" altLang="es-PE" dirty="0" err="1">
                <a:latin typeface="inherit"/>
              </a:rPr>
              <a:t>Conceived</a:t>
            </a:r>
            <a:r>
              <a:rPr lang="es-PE" altLang="es-PE" dirty="0">
                <a:latin typeface="inherit"/>
              </a:rPr>
              <a:t> </a:t>
            </a:r>
            <a:r>
              <a:rPr lang="es-PE" altLang="es-PE" dirty="0" err="1">
                <a:latin typeface="inherit"/>
              </a:rPr>
              <a:t>from</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experience</a:t>
            </a:r>
            <a:r>
              <a:rPr lang="es-PE" altLang="es-PE" dirty="0">
                <a:latin typeface="inherit"/>
              </a:rPr>
              <a:t> </a:t>
            </a:r>
            <a:r>
              <a:rPr lang="es-PE" altLang="es-PE" dirty="0" err="1">
                <a:latin typeface="inherit"/>
              </a:rPr>
              <a:t>acquired</a:t>
            </a:r>
            <a:r>
              <a:rPr lang="es-PE" altLang="es-PE" dirty="0">
                <a:latin typeface="inherit"/>
              </a:rPr>
              <a:t> </a:t>
            </a:r>
            <a:r>
              <a:rPr lang="es-PE" altLang="es-PE" dirty="0" err="1">
                <a:latin typeface="inherit"/>
              </a:rPr>
              <a:t>through</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centuries</a:t>
            </a:r>
            <a:r>
              <a:rPr lang="es-PE" altLang="es-PE" dirty="0">
                <a:latin typeface="inherit"/>
              </a:rPr>
              <a:t>, and </a:t>
            </a:r>
            <a:r>
              <a:rPr lang="es-PE" altLang="es-PE" dirty="0" err="1">
                <a:latin typeface="inherit"/>
              </a:rPr>
              <a:t>adapted</a:t>
            </a:r>
            <a:r>
              <a:rPr lang="es-PE" altLang="es-PE" dirty="0">
                <a:latin typeface="inherit"/>
              </a:rPr>
              <a:t> </a:t>
            </a:r>
            <a:r>
              <a:rPr lang="es-PE" altLang="es-PE" dirty="0" err="1">
                <a:latin typeface="inherit"/>
              </a:rPr>
              <a:t>to</a:t>
            </a:r>
            <a:r>
              <a:rPr lang="es-PE" altLang="es-PE" dirty="0">
                <a:latin typeface="inherit"/>
              </a:rPr>
              <a:t> </a:t>
            </a:r>
            <a:r>
              <a:rPr lang="es-PE" altLang="es-PE" dirty="0" err="1">
                <a:latin typeface="inherit"/>
              </a:rPr>
              <a:t>the</a:t>
            </a:r>
            <a:r>
              <a:rPr lang="es-PE" altLang="es-PE" dirty="0">
                <a:latin typeface="inherit"/>
              </a:rPr>
              <a:t> culture and </a:t>
            </a:r>
            <a:r>
              <a:rPr lang="es-PE" altLang="es-PE" dirty="0" err="1">
                <a:latin typeface="inherit"/>
              </a:rPr>
              <a:t>the</a:t>
            </a:r>
            <a:r>
              <a:rPr lang="es-PE" altLang="es-PE" dirty="0">
                <a:latin typeface="inherit"/>
              </a:rPr>
              <a:t> local </a:t>
            </a:r>
            <a:r>
              <a:rPr lang="es-PE" altLang="es-PE" dirty="0" err="1">
                <a:latin typeface="inherit"/>
              </a:rPr>
              <a:t>environment</a:t>
            </a:r>
            <a:r>
              <a:rPr lang="es-PE" altLang="es-PE" dirty="0">
                <a:latin typeface="inherit"/>
              </a:rPr>
              <a:t>, </a:t>
            </a:r>
            <a:r>
              <a:rPr lang="es-PE" altLang="es-PE" dirty="0" err="1">
                <a:latin typeface="inherit"/>
              </a:rPr>
              <a:t>it</a:t>
            </a:r>
            <a:r>
              <a:rPr lang="es-PE" altLang="es-PE" dirty="0">
                <a:latin typeface="inherit"/>
              </a:rPr>
              <a:t> </a:t>
            </a:r>
            <a:r>
              <a:rPr lang="es-PE" altLang="es-PE" dirty="0" err="1">
                <a:latin typeface="inherit"/>
              </a:rPr>
              <a:t>is</a:t>
            </a:r>
            <a:r>
              <a:rPr lang="es-PE" altLang="es-PE" dirty="0">
                <a:latin typeface="inherit"/>
              </a:rPr>
              <a:t> </a:t>
            </a:r>
            <a:r>
              <a:rPr lang="es-PE" altLang="es-PE" dirty="0" err="1">
                <a:latin typeface="inherit"/>
              </a:rPr>
              <a:t>transmitted</a:t>
            </a:r>
            <a:r>
              <a:rPr lang="es-PE" altLang="es-PE" dirty="0">
                <a:latin typeface="inherit"/>
              </a:rPr>
              <a:t> </a:t>
            </a:r>
            <a:r>
              <a:rPr lang="es-PE" altLang="es-PE" dirty="0" err="1">
                <a:latin typeface="inherit"/>
              </a:rPr>
              <a:t>orally</a:t>
            </a:r>
            <a:r>
              <a:rPr lang="es-PE" altLang="es-PE" dirty="0">
                <a:latin typeface="inherit"/>
              </a:rPr>
              <a:t>, </a:t>
            </a:r>
            <a:r>
              <a:rPr lang="es-PE" altLang="es-PE" dirty="0" err="1">
                <a:latin typeface="inherit"/>
              </a:rPr>
              <a:t>from</a:t>
            </a:r>
            <a:r>
              <a:rPr lang="es-PE" altLang="es-PE" dirty="0">
                <a:latin typeface="inherit"/>
              </a:rPr>
              <a:t> </a:t>
            </a:r>
            <a:r>
              <a:rPr lang="es-PE" altLang="es-PE" dirty="0" err="1">
                <a:latin typeface="inherit"/>
              </a:rPr>
              <a:t>generation</a:t>
            </a:r>
            <a:r>
              <a:rPr lang="es-PE" altLang="es-PE" dirty="0">
                <a:latin typeface="inherit"/>
              </a:rPr>
              <a:t> </a:t>
            </a:r>
            <a:r>
              <a:rPr lang="es-PE" altLang="es-PE" dirty="0" err="1">
                <a:latin typeface="inherit"/>
              </a:rPr>
              <a:t>to</a:t>
            </a:r>
            <a:r>
              <a:rPr lang="es-PE" altLang="es-PE" dirty="0">
                <a:latin typeface="inherit"/>
              </a:rPr>
              <a:t> </a:t>
            </a:r>
            <a:r>
              <a:rPr lang="es-PE" altLang="es-PE" dirty="0" err="1">
                <a:latin typeface="inherit"/>
              </a:rPr>
              <a:t>generation</a:t>
            </a:r>
            <a:r>
              <a:rPr lang="es-PE" altLang="es-PE" dirty="0">
                <a:latin typeface="inherit"/>
              </a:rPr>
              <a:t>. </a:t>
            </a:r>
            <a:r>
              <a:rPr lang="es-PE" altLang="es-PE" dirty="0" err="1">
                <a:latin typeface="inherit"/>
              </a:rPr>
              <a:t>It</a:t>
            </a:r>
            <a:r>
              <a:rPr lang="es-PE" altLang="es-PE" dirty="0">
                <a:latin typeface="inherit"/>
              </a:rPr>
              <a:t> </a:t>
            </a:r>
            <a:r>
              <a:rPr lang="es-PE" altLang="es-PE" dirty="0" err="1">
                <a:latin typeface="inherit"/>
              </a:rPr>
              <a:t>tends</a:t>
            </a:r>
            <a:r>
              <a:rPr lang="es-PE" altLang="es-PE" dirty="0">
                <a:latin typeface="inherit"/>
              </a:rPr>
              <a:t> </a:t>
            </a:r>
            <a:r>
              <a:rPr lang="es-PE" altLang="es-PE" dirty="0" err="1">
                <a:latin typeface="inherit"/>
              </a:rPr>
              <a:t>to</a:t>
            </a:r>
            <a:r>
              <a:rPr lang="es-PE" altLang="es-PE" dirty="0">
                <a:latin typeface="inherit"/>
              </a:rPr>
              <a:t> be </a:t>
            </a:r>
            <a:r>
              <a:rPr lang="es-PE" altLang="es-PE" dirty="0" err="1">
                <a:latin typeface="inherit"/>
              </a:rPr>
              <a:t>collective</a:t>
            </a:r>
            <a:r>
              <a:rPr lang="es-PE" altLang="es-PE" dirty="0">
                <a:latin typeface="inherit"/>
              </a:rPr>
              <a:t> </a:t>
            </a:r>
            <a:r>
              <a:rPr lang="es-PE" altLang="es-PE" dirty="0" err="1">
                <a:latin typeface="inherit"/>
              </a:rPr>
              <a:t>property</a:t>
            </a:r>
            <a:r>
              <a:rPr lang="es-PE" altLang="es-PE" dirty="0">
                <a:latin typeface="inherit"/>
              </a:rPr>
              <a:t> and </a:t>
            </a:r>
            <a:r>
              <a:rPr lang="es-PE" altLang="es-PE" dirty="0" err="1">
                <a:latin typeface="inherit"/>
              </a:rPr>
              <a:t>takes</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form</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stories</a:t>
            </a:r>
            <a:r>
              <a:rPr lang="es-PE" altLang="es-PE" dirty="0">
                <a:latin typeface="inherit"/>
              </a:rPr>
              <a:t>, </a:t>
            </a:r>
            <a:r>
              <a:rPr lang="es-PE" altLang="es-PE" dirty="0" err="1">
                <a:latin typeface="inherit"/>
              </a:rPr>
              <a:t>songs</a:t>
            </a:r>
            <a:r>
              <a:rPr lang="es-PE" altLang="es-PE" dirty="0">
                <a:latin typeface="inherit"/>
              </a:rPr>
              <a:t>, folklore, </a:t>
            </a:r>
            <a:r>
              <a:rPr lang="es-PE" altLang="es-PE" dirty="0" err="1">
                <a:latin typeface="inherit"/>
              </a:rPr>
              <a:t>sayings</a:t>
            </a:r>
            <a:r>
              <a:rPr lang="es-PE" altLang="es-PE" dirty="0">
                <a:latin typeface="inherit"/>
              </a:rPr>
              <a:t>, cultural </a:t>
            </a:r>
            <a:r>
              <a:rPr lang="es-PE" altLang="es-PE" dirty="0" err="1">
                <a:latin typeface="inherit"/>
              </a:rPr>
              <a:t>values</a:t>
            </a:r>
            <a:r>
              <a:rPr lang="es-PE" altLang="es-PE" dirty="0">
                <a:latin typeface="inherit"/>
              </a:rPr>
              <a:t>, </a:t>
            </a:r>
            <a:r>
              <a:rPr lang="es-PE" altLang="es-PE" dirty="0" err="1">
                <a:latin typeface="inherit"/>
              </a:rPr>
              <a:t>rituals</a:t>
            </a:r>
            <a:r>
              <a:rPr lang="es-PE" altLang="es-PE" dirty="0">
                <a:latin typeface="inherit"/>
              </a:rPr>
              <a:t>, </a:t>
            </a:r>
            <a:r>
              <a:rPr lang="es-PE" altLang="es-PE" dirty="0" err="1">
                <a:latin typeface="inherit"/>
              </a:rPr>
              <a:t>community</a:t>
            </a:r>
            <a:r>
              <a:rPr lang="es-PE" altLang="es-PE" dirty="0">
                <a:latin typeface="inherit"/>
              </a:rPr>
              <a:t> </a:t>
            </a:r>
            <a:r>
              <a:rPr lang="es-PE" altLang="es-PE" dirty="0" err="1">
                <a:latin typeface="inherit"/>
              </a:rPr>
              <a:t>laws</a:t>
            </a:r>
            <a:r>
              <a:rPr lang="es-PE" altLang="es-PE" dirty="0">
                <a:latin typeface="inherit"/>
              </a:rPr>
              <a:t>, local </a:t>
            </a:r>
            <a:r>
              <a:rPr lang="es-PE" altLang="es-PE" dirty="0" err="1">
                <a:latin typeface="inherit"/>
              </a:rPr>
              <a:t>language</a:t>
            </a:r>
            <a:r>
              <a:rPr lang="es-PE" altLang="es-PE" dirty="0">
                <a:latin typeface="inherit"/>
              </a:rPr>
              <a:t> and </a:t>
            </a:r>
            <a:r>
              <a:rPr lang="es-PE" altLang="es-PE" dirty="0" err="1">
                <a:latin typeface="inherit"/>
              </a:rPr>
              <a:t>agricultural</a:t>
            </a:r>
            <a:r>
              <a:rPr lang="es-PE" altLang="es-PE" dirty="0">
                <a:latin typeface="inherit"/>
              </a:rPr>
              <a:t> </a:t>
            </a:r>
            <a:r>
              <a:rPr lang="es-PE" altLang="es-PE" dirty="0" err="1">
                <a:latin typeface="inherit"/>
              </a:rPr>
              <a:t>practices</a:t>
            </a:r>
            <a:r>
              <a:rPr lang="es-PE" altLang="es-PE" dirty="0">
                <a:latin typeface="inherit"/>
              </a:rPr>
              <a:t>, </a:t>
            </a:r>
            <a:r>
              <a:rPr lang="es-PE" altLang="es-PE" dirty="0" err="1">
                <a:latin typeface="inherit"/>
              </a:rPr>
              <a:t>including</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evolution</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plant</a:t>
            </a:r>
            <a:r>
              <a:rPr lang="es-PE" altLang="es-PE" dirty="0">
                <a:latin typeface="inherit"/>
              </a:rPr>
              <a:t> </a:t>
            </a:r>
            <a:r>
              <a:rPr lang="es-PE" altLang="es-PE" dirty="0" err="1">
                <a:latin typeface="inherit"/>
              </a:rPr>
              <a:t>species</a:t>
            </a:r>
            <a:r>
              <a:rPr lang="es-PE" altLang="es-PE" dirty="0">
                <a:latin typeface="inherit"/>
              </a:rPr>
              <a:t> and animal </a:t>
            </a:r>
            <a:r>
              <a:rPr lang="es-PE" altLang="es-PE" dirty="0" err="1">
                <a:latin typeface="inherit"/>
              </a:rPr>
              <a:t>races</a:t>
            </a:r>
            <a:r>
              <a:rPr lang="es-PE" altLang="es-PE" dirty="0">
                <a:latin typeface="inherit"/>
              </a:rPr>
              <a:t>. </a:t>
            </a:r>
            <a:r>
              <a:rPr lang="es-PE" altLang="es-PE" dirty="0" err="1">
                <a:latin typeface="inherit"/>
              </a:rPr>
              <a:t>Traditional</a:t>
            </a:r>
            <a:r>
              <a:rPr lang="es-PE" altLang="es-PE" dirty="0">
                <a:latin typeface="inherit"/>
              </a:rPr>
              <a:t> </a:t>
            </a:r>
            <a:r>
              <a:rPr lang="es-PE" altLang="es-PE" dirty="0" err="1">
                <a:latin typeface="inherit"/>
              </a:rPr>
              <a:t>knowledge</a:t>
            </a:r>
            <a:r>
              <a:rPr lang="es-PE" altLang="es-PE" dirty="0">
                <a:latin typeface="inherit"/>
              </a:rPr>
              <a:t> </a:t>
            </a:r>
            <a:r>
              <a:rPr lang="es-PE" altLang="es-PE" dirty="0" err="1">
                <a:latin typeface="inherit"/>
              </a:rPr>
              <a:t>is</a:t>
            </a:r>
            <a:r>
              <a:rPr lang="es-PE" altLang="es-PE" dirty="0">
                <a:latin typeface="inherit"/>
              </a:rPr>
              <a:t> </a:t>
            </a:r>
            <a:r>
              <a:rPr lang="es-PE" altLang="es-PE" dirty="0" err="1">
                <a:latin typeface="inherit"/>
              </a:rPr>
              <a:t>basically</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practical</a:t>
            </a:r>
            <a:r>
              <a:rPr lang="es-PE" altLang="es-PE" dirty="0">
                <a:latin typeface="inherit"/>
              </a:rPr>
              <a:t>, </a:t>
            </a:r>
            <a:r>
              <a:rPr lang="es-PE" altLang="es-PE" dirty="0" err="1">
                <a:latin typeface="inherit"/>
              </a:rPr>
              <a:t>especially</a:t>
            </a:r>
            <a:r>
              <a:rPr lang="es-PE" altLang="es-PE" dirty="0">
                <a:latin typeface="inherit"/>
              </a:rPr>
              <a:t> in </a:t>
            </a:r>
            <a:r>
              <a:rPr lang="es-PE" altLang="es-PE" dirty="0" err="1">
                <a:latin typeface="inherit"/>
              </a:rPr>
              <a:t>agriculture</a:t>
            </a:r>
            <a:r>
              <a:rPr lang="es-PE" altLang="es-PE" dirty="0">
                <a:latin typeface="inherit"/>
              </a:rPr>
              <a:t>, </a:t>
            </a:r>
            <a:r>
              <a:rPr lang="es-PE" altLang="es-PE" dirty="0" err="1">
                <a:latin typeface="inherit"/>
              </a:rPr>
              <a:t>fisheries</a:t>
            </a:r>
            <a:r>
              <a:rPr lang="es-PE" altLang="es-PE" dirty="0">
                <a:latin typeface="inherit"/>
              </a:rPr>
              <a:t>, </a:t>
            </a:r>
            <a:r>
              <a:rPr lang="es-PE" altLang="es-PE" dirty="0" err="1">
                <a:latin typeface="inherit"/>
              </a:rPr>
              <a:t>health</a:t>
            </a:r>
            <a:r>
              <a:rPr lang="es-PE" altLang="es-PE" dirty="0">
                <a:latin typeface="inherit"/>
              </a:rPr>
              <a:t>, </a:t>
            </a:r>
            <a:r>
              <a:rPr lang="es-PE" altLang="es-PE" dirty="0" err="1">
                <a:latin typeface="inherit"/>
              </a:rPr>
              <a:t>horticulture</a:t>
            </a:r>
            <a:r>
              <a:rPr lang="es-PE" altLang="es-PE" dirty="0">
                <a:latin typeface="inherit"/>
              </a:rPr>
              <a:t> and </a:t>
            </a:r>
            <a:r>
              <a:rPr lang="es-PE" altLang="es-PE" dirty="0" err="1">
                <a:latin typeface="inherit"/>
              </a:rPr>
              <a:t>forestry</a:t>
            </a:r>
            <a:r>
              <a:rPr lang="es-PE" altLang="es-PE" dirty="0">
                <a:latin typeface="inherit"/>
              </a:rPr>
              <a:t>”. (</a:t>
            </a:r>
            <a:r>
              <a:rPr lang="es-PE" altLang="es-PE" dirty="0" err="1">
                <a:latin typeface="inherit"/>
              </a:rPr>
              <a:t>Convention</a:t>
            </a:r>
            <a:r>
              <a:rPr lang="es-PE" altLang="es-PE" dirty="0">
                <a:latin typeface="inherit"/>
              </a:rPr>
              <a:t> </a:t>
            </a:r>
            <a:r>
              <a:rPr lang="es-PE" altLang="es-PE" dirty="0" err="1">
                <a:latin typeface="inherit"/>
              </a:rPr>
              <a:t>on</a:t>
            </a:r>
            <a:r>
              <a:rPr lang="es-PE" altLang="es-PE" dirty="0">
                <a:latin typeface="inherit"/>
              </a:rPr>
              <a:t> </a:t>
            </a:r>
            <a:r>
              <a:rPr lang="es-PE" altLang="es-PE" dirty="0" err="1">
                <a:latin typeface="inherit"/>
              </a:rPr>
              <a:t>Biological</a:t>
            </a:r>
            <a:r>
              <a:rPr lang="es-PE" altLang="es-PE" dirty="0">
                <a:latin typeface="inherit"/>
              </a:rPr>
              <a:t> </a:t>
            </a:r>
            <a:r>
              <a:rPr lang="es-PE" altLang="es-PE" dirty="0" err="1">
                <a:latin typeface="inherit"/>
              </a:rPr>
              <a:t>Diversity</a:t>
            </a:r>
            <a:r>
              <a:rPr lang="es-PE" altLang="es-PE" dirty="0">
                <a:latin typeface="inherit"/>
              </a:rPr>
              <a:t>)</a:t>
            </a:r>
            <a:r>
              <a:rPr lang="es-PE" altLang="es-PE" sz="600" dirty="0"/>
              <a:t> </a:t>
            </a:r>
            <a:endParaRPr lang="es-PE" altLang="es-PE" sz="1400" dirty="0">
              <a:latin typeface="Arial" panose="020B0604020202020204" pitchFamily="34" charset="0"/>
            </a:endParaRPr>
          </a:p>
        </p:txBody>
      </p:sp>
      <p:sp>
        <p:nvSpPr>
          <p:cNvPr id="8" name="Rectangle 4">
            <a:extLst>
              <a:ext uri="{FF2B5EF4-FFF2-40B4-BE49-F238E27FC236}">
                <a16:creationId xmlns:a16="http://schemas.microsoft.com/office/drawing/2014/main" id="{FE71E732-26B1-48C9-8626-013AD97616AC}"/>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PE" altLang="es-PE" sz="1800" b="0" i="0" u="none" strike="noStrike" cap="none" normalizeH="0" baseline="0" dirty="0">
              <a:ln>
                <a:noFill/>
              </a:ln>
              <a:solidFill>
                <a:schemeClr val="tx1"/>
              </a:solidFill>
              <a:effectLst/>
              <a:latin typeface="Arial" panose="020B0604020202020204" pitchFamily="34" charset="0"/>
            </a:endParaRPr>
          </a:p>
        </p:txBody>
      </p:sp>
      <p:sp>
        <p:nvSpPr>
          <p:cNvPr id="3" name="Rectángulo 2"/>
          <p:cNvSpPr/>
          <p:nvPr/>
        </p:nvSpPr>
        <p:spPr>
          <a:xfrm>
            <a:off x="458548" y="0"/>
            <a:ext cx="8335936" cy="677108"/>
          </a:xfrm>
          <a:prstGeom prst="rect">
            <a:avLst/>
          </a:prstGeom>
        </p:spPr>
        <p:txBody>
          <a:bodyPr wrap="none">
            <a:spAutoFit/>
          </a:bodyPr>
          <a:lstStyle/>
          <a:p>
            <a:pPr lvl="0" algn="ctr"/>
            <a:r>
              <a:rPr lang="es-MX"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p>
          <a:p>
            <a:pPr lvl="0" algn="ctr"/>
            <a:r>
              <a:rPr lang="es-MX" sz="2000" dirty="0">
                <a:solidFill>
                  <a:prstClr val="white"/>
                </a:solidFill>
                <a:latin typeface="Batang" panose="02030600000101010101" pitchFamily="18" charset="-127"/>
                <a:ea typeface="Batang" panose="02030600000101010101" pitchFamily="18" charset="-127"/>
                <a:cs typeface="Arial" panose="020B0604020202020204" pitchFamily="34" charset="0"/>
              </a:rPr>
              <a:t>7. Y qué definición utilizamos para los conocimiento tradicionales?</a:t>
            </a:r>
            <a:endParaRPr lang="es-ES" sz="2000" dirty="0">
              <a:solidFill>
                <a:prstClr val="white"/>
              </a:solidFill>
            </a:endParaRPr>
          </a:p>
        </p:txBody>
      </p:sp>
    </p:spTree>
    <p:extLst>
      <p:ext uri="{BB962C8B-B14F-4D97-AF65-F5344CB8AC3E}">
        <p14:creationId xmlns:p14="http://schemas.microsoft.com/office/powerpoint/2010/main" val="1502210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59EFA715-72D2-48B6-96CE-FDABEE12EF36}"/>
              </a:ext>
            </a:extLst>
          </p:cNvPr>
          <p:cNvPicPr>
            <a:picLocks noChangeAspect="1"/>
          </p:cNvPicPr>
          <p:nvPr/>
        </p:nvPicPr>
        <p:blipFill rotWithShape="1">
          <a:blip r:embed="rId2"/>
          <a:srcRect l="32303" t="17706" r="31385" b="13361"/>
          <a:stretch/>
        </p:blipFill>
        <p:spPr>
          <a:xfrm>
            <a:off x="3525267" y="1348676"/>
            <a:ext cx="4853264" cy="4910166"/>
          </a:xfrm>
          <a:prstGeom prst="rect">
            <a:avLst/>
          </a:prstGeom>
        </p:spPr>
      </p:pic>
      <p:sp>
        <p:nvSpPr>
          <p:cNvPr id="7" name="CuadroTexto 6">
            <a:extLst>
              <a:ext uri="{FF2B5EF4-FFF2-40B4-BE49-F238E27FC236}">
                <a16:creationId xmlns:a16="http://schemas.microsoft.com/office/drawing/2014/main" id="{7D28E906-72C6-4E69-A19F-3E9A4E89D019}"/>
              </a:ext>
            </a:extLst>
          </p:cNvPr>
          <p:cNvSpPr txBox="1"/>
          <p:nvPr/>
        </p:nvSpPr>
        <p:spPr>
          <a:xfrm>
            <a:off x="-4094" y="1860716"/>
            <a:ext cx="3924885" cy="830997"/>
          </a:xfrm>
          <a:prstGeom prst="rect">
            <a:avLst/>
          </a:prstGeom>
          <a:solidFill>
            <a:schemeClr val="bg1">
              <a:lumMod val="85000"/>
            </a:schemeClr>
          </a:solidFill>
        </p:spPr>
        <p:txBody>
          <a:bodyPr wrap="square" rtlCol="0">
            <a:spAutoFit/>
          </a:bodyPr>
          <a:lstStyle/>
          <a:p>
            <a:r>
              <a:rPr lang="es-MX" sz="1600" dirty="0"/>
              <a:t>Gradiente cultural: idioma quechua</a:t>
            </a:r>
          </a:p>
          <a:p>
            <a:r>
              <a:rPr lang="es-MX" sz="1600" dirty="0"/>
              <a:t>Gradiente conocimientos tradicionales sobre agrobiodiversidad</a:t>
            </a:r>
            <a:endParaRPr lang="es-PE" sz="1600" dirty="0"/>
          </a:p>
        </p:txBody>
      </p:sp>
      <p:pic>
        <p:nvPicPr>
          <p:cNvPr id="11" name="Imagen 10">
            <a:extLst>
              <a:ext uri="{FF2B5EF4-FFF2-40B4-BE49-F238E27FC236}">
                <a16:creationId xmlns:a16="http://schemas.microsoft.com/office/drawing/2014/main" id="{C4E97EE5-6953-45FB-B4B5-A176E309A585}"/>
              </a:ext>
            </a:extLst>
          </p:cNvPr>
          <p:cNvPicPr>
            <a:picLocks noChangeAspect="1"/>
          </p:cNvPicPr>
          <p:nvPr/>
        </p:nvPicPr>
        <p:blipFill rotWithShape="1">
          <a:blip r:embed="rId3"/>
          <a:srcRect l="17043" t="14531" r="18462" b="6626"/>
          <a:stretch/>
        </p:blipFill>
        <p:spPr>
          <a:xfrm>
            <a:off x="1696340" y="2900442"/>
            <a:ext cx="1859914" cy="1211715"/>
          </a:xfrm>
          <a:prstGeom prst="rect">
            <a:avLst/>
          </a:prstGeom>
        </p:spPr>
      </p:pic>
      <p:pic>
        <p:nvPicPr>
          <p:cNvPr id="12" name="Imagen 11">
            <a:extLst>
              <a:ext uri="{FF2B5EF4-FFF2-40B4-BE49-F238E27FC236}">
                <a16:creationId xmlns:a16="http://schemas.microsoft.com/office/drawing/2014/main" id="{64D8F5B9-1ED4-4962-A536-FE70A0E6AD85}"/>
              </a:ext>
            </a:extLst>
          </p:cNvPr>
          <p:cNvPicPr>
            <a:picLocks noChangeAspect="1"/>
          </p:cNvPicPr>
          <p:nvPr/>
        </p:nvPicPr>
        <p:blipFill rotWithShape="1">
          <a:blip r:embed="rId4"/>
          <a:srcRect l="19999" t="14531" r="19847" b="5184"/>
          <a:stretch/>
        </p:blipFill>
        <p:spPr>
          <a:xfrm>
            <a:off x="2525123" y="4149348"/>
            <a:ext cx="1703512" cy="1211715"/>
          </a:xfrm>
          <a:prstGeom prst="rect">
            <a:avLst/>
          </a:prstGeom>
        </p:spPr>
      </p:pic>
      <p:pic>
        <p:nvPicPr>
          <p:cNvPr id="10" name="Imagen 9">
            <a:extLst>
              <a:ext uri="{FF2B5EF4-FFF2-40B4-BE49-F238E27FC236}">
                <a16:creationId xmlns:a16="http://schemas.microsoft.com/office/drawing/2014/main" id="{8617A83D-27E0-42FB-BE95-7F4B32E5D3C8}"/>
              </a:ext>
            </a:extLst>
          </p:cNvPr>
          <p:cNvPicPr>
            <a:picLocks noChangeAspect="1"/>
          </p:cNvPicPr>
          <p:nvPr/>
        </p:nvPicPr>
        <p:blipFill rotWithShape="1">
          <a:blip r:embed="rId5"/>
          <a:srcRect l="26973" t="14494" r="22987" b="8801"/>
          <a:stretch/>
        </p:blipFill>
        <p:spPr>
          <a:xfrm>
            <a:off x="902144" y="4201075"/>
            <a:ext cx="1362764" cy="1113300"/>
          </a:xfrm>
          <a:prstGeom prst="rect">
            <a:avLst/>
          </a:prstGeom>
        </p:spPr>
      </p:pic>
      <p:pic>
        <p:nvPicPr>
          <p:cNvPr id="13" name="Imagen 12">
            <a:extLst>
              <a:ext uri="{FF2B5EF4-FFF2-40B4-BE49-F238E27FC236}">
                <a16:creationId xmlns:a16="http://schemas.microsoft.com/office/drawing/2014/main" id="{23F7E82D-AB84-40D9-B906-78BC776904E3}"/>
              </a:ext>
            </a:extLst>
          </p:cNvPr>
          <p:cNvPicPr>
            <a:picLocks noChangeAspect="1"/>
          </p:cNvPicPr>
          <p:nvPr/>
        </p:nvPicPr>
        <p:blipFill rotWithShape="1">
          <a:blip r:embed="rId6"/>
          <a:srcRect l="11487" t="11409" r="11487" b="5183"/>
          <a:stretch/>
        </p:blipFill>
        <p:spPr>
          <a:xfrm>
            <a:off x="3625476" y="5491380"/>
            <a:ext cx="1929143" cy="1113301"/>
          </a:xfrm>
          <a:prstGeom prst="rect">
            <a:avLst/>
          </a:prstGeom>
        </p:spPr>
      </p:pic>
      <p:pic>
        <p:nvPicPr>
          <p:cNvPr id="14" name="Picture 1">
            <a:extLst>
              <a:ext uri="{FF2B5EF4-FFF2-40B4-BE49-F238E27FC236}">
                <a16:creationId xmlns:a16="http://schemas.microsoft.com/office/drawing/2014/main" id="{678CACBD-C3A8-4CEA-BC6A-DB5E2FDDCF4F}"/>
              </a:ext>
            </a:extLst>
          </p:cNvPr>
          <p:cNvPicPr>
            <a:picLocks noChangeAspect="1" noChangeArrowheads="1"/>
          </p:cNvPicPr>
          <p:nvPr/>
        </p:nvPicPr>
        <p:blipFill>
          <a:blip r:embed="rId7"/>
          <a:srcRect/>
          <a:stretch>
            <a:fillRect/>
          </a:stretch>
        </p:blipFill>
        <p:spPr bwMode="auto">
          <a:xfrm flipH="1">
            <a:off x="1931026" y="5491380"/>
            <a:ext cx="1605122" cy="887041"/>
          </a:xfrm>
          <a:prstGeom prst="rect">
            <a:avLst/>
          </a:prstGeom>
          <a:noFill/>
        </p:spPr>
      </p:pic>
      <p:pic>
        <p:nvPicPr>
          <p:cNvPr id="16" name="Imagen 15">
            <a:extLst>
              <a:ext uri="{FF2B5EF4-FFF2-40B4-BE49-F238E27FC236}">
                <a16:creationId xmlns:a16="http://schemas.microsoft.com/office/drawing/2014/main" id="{05A73BAF-C93E-4E94-B588-D80AAA6DBDDD}"/>
              </a:ext>
            </a:extLst>
          </p:cNvPr>
          <p:cNvPicPr>
            <a:picLocks noChangeAspect="1"/>
          </p:cNvPicPr>
          <p:nvPr/>
        </p:nvPicPr>
        <p:blipFill rotWithShape="1">
          <a:blip r:embed="rId8"/>
          <a:srcRect l="42561" t="30154" r="43737" b="23947"/>
          <a:stretch/>
        </p:blipFill>
        <p:spPr>
          <a:xfrm>
            <a:off x="7665712" y="3286428"/>
            <a:ext cx="1410614" cy="2518329"/>
          </a:xfrm>
          <a:prstGeom prst="rect">
            <a:avLst/>
          </a:prstGeom>
        </p:spPr>
      </p:pic>
      <p:sp>
        <p:nvSpPr>
          <p:cNvPr id="3" name="Rectángulo 2"/>
          <p:cNvSpPr/>
          <p:nvPr/>
        </p:nvSpPr>
        <p:spPr>
          <a:xfrm>
            <a:off x="0" y="106699"/>
            <a:ext cx="9076325" cy="738664"/>
          </a:xfrm>
          <a:prstGeom prst="rect">
            <a:avLst/>
          </a:prstGeom>
        </p:spPr>
        <p:txBody>
          <a:bodyPr wrap="square">
            <a:spAutoFit/>
          </a:bodyPr>
          <a:lstStyle/>
          <a:p>
            <a:pPr algn="ctr"/>
            <a:r>
              <a:rPr lang="es-ES" sz="2200" b="1" dirty="0">
                <a:solidFill>
                  <a:prstClr val="black"/>
                </a:solidFill>
                <a:latin typeface="Batang" panose="02030600000101010101" pitchFamily="18" charset="-127"/>
                <a:ea typeface="Batang" panose="02030600000101010101" pitchFamily="18" charset="-127"/>
              </a:rPr>
              <a:t>El Contexto  del Trabajo</a:t>
            </a:r>
          </a:p>
          <a:p>
            <a:pPr algn="ctr"/>
            <a:r>
              <a:rPr lang="es-ES" sz="2000" b="1" dirty="0">
                <a:solidFill>
                  <a:prstClr val="black"/>
                </a:solidFill>
                <a:latin typeface="Batang" panose="02030600000101010101" pitchFamily="18" charset="-127"/>
                <a:ea typeface="Batang" panose="02030600000101010101" pitchFamily="18" charset="-127"/>
              </a:rPr>
              <a:t>La vulnerabilidad de la seguridad alimentaria y frente al cambio climático</a:t>
            </a:r>
            <a:endParaRPr lang="es-MX" sz="2000" dirty="0"/>
          </a:p>
        </p:txBody>
      </p:sp>
    </p:spTree>
    <p:extLst>
      <p:ext uri="{BB962C8B-B14F-4D97-AF65-F5344CB8AC3E}">
        <p14:creationId xmlns:p14="http://schemas.microsoft.com/office/powerpoint/2010/main" val="2753834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 y="1674674"/>
            <a:ext cx="8664315" cy="196977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46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t>La Investigación</a:t>
            </a:r>
            <a:br>
              <a:rPr kumimoji="0" lang="es-ES" sz="46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br>
            <a:br>
              <a:rPr kumimoji="0" lang="es-ES" sz="44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br>
            <a:r>
              <a:rPr kumimoji="0" lang="es-ES" sz="32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t>Componente</a:t>
            </a:r>
            <a:endParaRPr kumimoji="0" lang="es-MX" sz="3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639306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echa a la derecha con muesca 3"/>
          <p:cNvSpPr/>
          <p:nvPr/>
        </p:nvSpPr>
        <p:spPr>
          <a:xfrm>
            <a:off x="3438659" y="2456220"/>
            <a:ext cx="1387340" cy="419676"/>
          </a:xfrm>
          <a:prstGeom prst="notchedRightArrow">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redondeado 5"/>
          <p:cNvSpPr/>
          <p:nvPr/>
        </p:nvSpPr>
        <p:spPr>
          <a:xfrm>
            <a:off x="552521" y="1693362"/>
            <a:ext cx="3063027" cy="3110458"/>
          </a:xfrm>
          <a:prstGeom prst="roundRect">
            <a:avLst/>
          </a:prstGeom>
          <a:ln w="50800"/>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Arial"/>
              <a:buChar char="•"/>
            </a:pPr>
            <a:endParaRPr lang="es-ES" sz="2000" dirty="0">
              <a:solidFill>
                <a:schemeClr val="tx1"/>
              </a:solidFill>
            </a:endParaRPr>
          </a:p>
          <a:p>
            <a:pPr algn="ctr"/>
            <a:r>
              <a:rPr lang="es-PE" b="1" dirty="0">
                <a:solidFill>
                  <a:schemeClr val="tx1"/>
                </a:solidFill>
              </a:rPr>
              <a:t>Identificar y analizar  los mecanismos de transmisión de los conocimientos tradicionales</a:t>
            </a:r>
          </a:p>
          <a:p>
            <a:pPr algn="ctr"/>
            <a:r>
              <a:rPr lang="es-PE" i="1" dirty="0" err="1">
                <a:solidFill>
                  <a:schemeClr val="tx1"/>
                </a:solidFill>
              </a:rPr>
              <a:t>Identify</a:t>
            </a:r>
            <a:r>
              <a:rPr lang="es-PE" i="1" dirty="0">
                <a:solidFill>
                  <a:schemeClr val="tx1"/>
                </a:solidFill>
              </a:rPr>
              <a:t> and </a:t>
            </a:r>
            <a:r>
              <a:rPr lang="es-PE" i="1" dirty="0" err="1">
                <a:solidFill>
                  <a:schemeClr val="tx1"/>
                </a:solidFill>
              </a:rPr>
              <a:t>analyze</a:t>
            </a:r>
            <a:r>
              <a:rPr lang="es-PE" i="1" dirty="0">
                <a:solidFill>
                  <a:schemeClr val="tx1"/>
                </a:solidFill>
              </a:rPr>
              <a:t> </a:t>
            </a:r>
            <a:r>
              <a:rPr lang="es-PE" i="1" dirty="0" err="1">
                <a:solidFill>
                  <a:schemeClr val="tx1"/>
                </a:solidFill>
              </a:rPr>
              <a:t>the</a:t>
            </a:r>
            <a:r>
              <a:rPr lang="es-PE" i="1" dirty="0">
                <a:solidFill>
                  <a:schemeClr val="tx1"/>
                </a:solidFill>
              </a:rPr>
              <a:t> </a:t>
            </a:r>
            <a:r>
              <a:rPr lang="es-PE" i="1" dirty="0" err="1">
                <a:solidFill>
                  <a:schemeClr val="tx1"/>
                </a:solidFill>
              </a:rPr>
              <a:t>mechanisms</a:t>
            </a:r>
            <a:r>
              <a:rPr lang="es-PE" i="1" dirty="0">
                <a:solidFill>
                  <a:schemeClr val="tx1"/>
                </a:solidFill>
              </a:rPr>
              <a:t> </a:t>
            </a:r>
            <a:r>
              <a:rPr lang="es-PE" i="1" dirty="0" err="1">
                <a:solidFill>
                  <a:schemeClr val="tx1"/>
                </a:solidFill>
              </a:rPr>
              <a:t>for</a:t>
            </a:r>
            <a:r>
              <a:rPr lang="es-PE" i="1" dirty="0">
                <a:solidFill>
                  <a:schemeClr val="tx1"/>
                </a:solidFill>
              </a:rPr>
              <a:t> </a:t>
            </a:r>
            <a:r>
              <a:rPr lang="es-PE" i="1" dirty="0" err="1">
                <a:solidFill>
                  <a:schemeClr val="tx1"/>
                </a:solidFill>
              </a:rPr>
              <a:t>the</a:t>
            </a:r>
            <a:r>
              <a:rPr lang="es-PE" i="1" dirty="0">
                <a:solidFill>
                  <a:schemeClr val="tx1"/>
                </a:solidFill>
              </a:rPr>
              <a:t> </a:t>
            </a:r>
            <a:r>
              <a:rPr lang="es-PE" i="1" dirty="0" err="1">
                <a:solidFill>
                  <a:schemeClr val="tx1"/>
                </a:solidFill>
              </a:rPr>
              <a:t>transmision</a:t>
            </a:r>
            <a:r>
              <a:rPr lang="es-PE" i="1" dirty="0">
                <a:solidFill>
                  <a:schemeClr val="tx1"/>
                </a:solidFill>
              </a:rPr>
              <a:t> </a:t>
            </a:r>
            <a:r>
              <a:rPr lang="es-PE" i="1" dirty="0" err="1">
                <a:solidFill>
                  <a:schemeClr val="tx1"/>
                </a:solidFill>
              </a:rPr>
              <a:t>of</a:t>
            </a:r>
            <a:r>
              <a:rPr lang="es-PE" i="1" dirty="0">
                <a:solidFill>
                  <a:schemeClr val="tx1"/>
                </a:solidFill>
              </a:rPr>
              <a:t> </a:t>
            </a:r>
            <a:r>
              <a:rPr lang="es-PE" i="1" dirty="0" err="1">
                <a:solidFill>
                  <a:schemeClr val="tx1"/>
                </a:solidFill>
              </a:rPr>
              <a:t>traditional</a:t>
            </a:r>
            <a:r>
              <a:rPr lang="es-PE" i="1" dirty="0">
                <a:solidFill>
                  <a:schemeClr val="tx1"/>
                </a:solidFill>
              </a:rPr>
              <a:t> </a:t>
            </a:r>
            <a:r>
              <a:rPr lang="es-PE" i="1" dirty="0" err="1">
                <a:solidFill>
                  <a:schemeClr val="tx1"/>
                </a:solidFill>
              </a:rPr>
              <a:t>knowledge</a:t>
            </a:r>
            <a:endParaRPr lang="es-ES" i="1" dirty="0">
              <a:solidFill>
                <a:schemeClr val="tx1"/>
              </a:solidFill>
            </a:endParaRPr>
          </a:p>
        </p:txBody>
      </p:sp>
      <p:sp>
        <p:nvSpPr>
          <p:cNvPr id="12" name="Rectángulo redondeado 11"/>
          <p:cNvSpPr/>
          <p:nvPr/>
        </p:nvSpPr>
        <p:spPr>
          <a:xfrm>
            <a:off x="4825999" y="1815921"/>
            <a:ext cx="3918304" cy="1157707"/>
          </a:xfrm>
          <a:prstGeom prst="roundRect">
            <a:avLst/>
          </a:prstGeom>
          <a:ln w="50800"/>
        </p:spPr>
        <p:style>
          <a:lnRef idx="2">
            <a:schemeClr val="accent4"/>
          </a:lnRef>
          <a:fillRef idx="1">
            <a:schemeClr val="lt1"/>
          </a:fillRef>
          <a:effectRef idx="0">
            <a:schemeClr val="accent4"/>
          </a:effectRef>
          <a:fontRef idx="minor">
            <a:schemeClr val="dk1"/>
          </a:fontRef>
        </p:style>
        <p:txBody>
          <a:bodyPr rtlCol="0" anchor="ctr"/>
          <a:lstStyle/>
          <a:p>
            <a:pPr algn="ctr"/>
            <a:r>
              <a:rPr lang="es-PE" sz="2000" b="1" dirty="0"/>
              <a:t>Identificar los actores y espacios</a:t>
            </a:r>
          </a:p>
          <a:p>
            <a:pPr algn="ctr"/>
            <a:r>
              <a:rPr lang="es-PE" sz="2000" i="1" dirty="0" err="1">
                <a:solidFill>
                  <a:schemeClr val="tx1"/>
                </a:solidFill>
              </a:rPr>
              <a:t>Identify</a:t>
            </a:r>
            <a:r>
              <a:rPr lang="es-PE" sz="2000" i="1" dirty="0">
                <a:solidFill>
                  <a:schemeClr val="tx1"/>
                </a:solidFill>
              </a:rPr>
              <a:t> </a:t>
            </a:r>
            <a:r>
              <a:rPr lang="es-PE" sz="2000" i="1" dirty="0" err="1">
                <a:solidFill>
                  <a:schemeClr val="tx1"/>
                </a:solidFill>
              </a:rPr>
              <a:t>actors</a:t>
            </a:r>
            <a:r>
              <a:rPr lang="es-PE" sz="2000" i="1" dirty="0">
                <a:solidFill>
                  <a:schemeClr val="tx1"/>
                </a:solidFill>
              </a:rPr>
              <a:t> and </a:t>
            </a:r>
            <a:r>
              <a:rPr lang="es-PE" sz="2000" i="1" dirty="0" err="1">
                <a:solidFill>
                  <a:schemeClr val="tx1"/>
                </a:solidFill>
              </a:rPr>
              <a:t>spaces</a:t>
            </a:r>
            <a:endParaRPr lang="es-ES" sz="2000" i="1" dirty="0">
              <a:solidFill>
                <a:schemeClr val="tx1"/>
              </a:solidFill>
            </a:endParaRPr>
          </a:p>
        </p:txBody>
      </p:sp>
      <p:sp>
        <p:nvSpPr>
          <p:cNvPr id="3" name="Elipse 2"/>
          <p:cNvSpPr/>
          <p:nvPr/>
        </p:nvSpPr>
        <p:spPr>
          <a:xfrm>
            <a:off x="4281841" y="3160178"/>
            <a:ext cx="508000" cy="508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2</a:t>
            </a:r>
          </a:p>
        </p:txBody>
      </p:sp>
      <p:sp>
        <p:nvSpPr>
          <p:cNvPr id="8" name="Elipse 7"/>
          <p:cNvSpPr/>
          <p:nvPr/>
        </p:nvSpPr>
        <p:spPr>
          <a:xfrm>
            <a:off x="4246954" y="1832249"/>
            <a:ext cx="508000" cy="508000"/>
          </a:xfrm>
          <a:prstGeom prst="ellipse">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1</a:t>
            </a:r>
          </a:p>
        </p:txBody>
      </p:sp>
      <p:sp>
        <p:nvSpPr>
          <p:cNvPr id="10" name="Rectángulo redondeado 9"/>
          <p:cNvSpPr/>
          <p:nvPr/>
        </p:nvSpPr>
        <p:spPr>
          <a:xfrm>
            <a:off x="4815772" y="3542192"/>
            <a:ext cx="3665256" cy="2043532"/>
          </a:xfrm>
          <a:prstGeom prst="roundRect">
            <a:avLst/>
          </a:prstGeom>
          <a:ln w="50800">
            <a:solidFill>
              <a:srgbClr val="4F81BD"/>
            </a:solidFill>
          </a:ln>
        </p:spPr>
        <p:style>
          <a:lnRef idx="2">
            <a:schemeClr val="accent4"/>
          </a:lnRef>
          <a:fillRef idx="1">
            <a:schemeClr val="lt1"/>
          </a:fillRef>
          <a:effectRef idx="0">
            <a:schemeClr val="accent4"/>
          </a:effectRef>
          <a:fontRef idx="minor">
            <a:schemeClr val="dk1"/>
          </a:fontRef>
        </p:style>
        <p:txBody>
          <a:bodyPr rtlCol="0" anchor="ctr"/>
          <a:lstStyle/>
          <a:p>
            <a:pPr lvl="0" algn="ctr"/>
            <a:r>
              <a:rPr lang="es-PE" sz="2000" b="1" dirty="0"/>
              <a:t>Describir el papel de la escuela en la transmisión de los conocimientos tradicionales</a:t>
            </a:r>
          </a:p>
          <a:p>
            <a:pPr lvl="0" algn="ctr"/>
            <a:r>
              <a:rPr lang="es-PE" sz="2000" i="1" dirty="0"/>
              <a:t>Describe </a:t>
            </a:r>
            <a:r>
              <a:rPr lang="es-PE" sz="2000" i="1" dirty="0" err="1"/>
              <a:t>the</a:t>
            </a:r>
            <a:r>
              <a:rPr lang="es-PE" sz="2000" i="1" dirty="0"/>
              <a:t> role </a:t>
            </a:r>
            <a:r>
              <a:rPr lang="es-PE" sz="2000" i="1" dirty="0" err="1"/>
              <a:t>of</a:t>
            </a:r>
            <a:r>
              <a:rPr lang="es-PE" sz="2000" i="1" dirty="0"/>
              <a:t> </a:t>
            </a:r>
            <a:r>
              <a:rPr lang="es-PE" sz="2000" i="1" dirty="0" err="1"/>
              <a:t>the</a:t>
            </a:r>
            <a:r>
              <a:rPr lang="es-PE" sz="2000" i="1" dirty="0"/>
              <a:t> </a:t>
            </a:r>
            <a:r>
              <a:rPr lang="es-PE" sz="2000" i="1" dirty="0" err="1"/>
              <a:t>school</a:t>
            </a:r>
            <a:r>
              <a:rPr lang="es-PE" sz="2000" i="1" dirty="0"/>
              <a:t> in </a:t>
            </a:r>
            <a:r>
              <a:rPr lang="es-PE" sz="2000" i="1" dirty="0" err="1"/>
              <a:t>the</a:t>
            </a:r>
            <a:r>
              <a:rPr lang="es-PE" sz="2000" i="1" dirty="0"/>
              <a:t> </a:t>
            </a:r>
            <a:r>
              <a:rPr lang="es-PE" sz="2000" i="1" dirty="0" err="1"/>
              <a:t>transmision</a:t>
            </a:r>
            <a:r>
              <a:rPr lang="es-PE" sz="2000" i="1" dirty="0"/>
              <a:t> </a:t>
            </a:r>
            <a:r>
              <a:rPr lang="es-PE" sz="2000" i="1" dirty="0" err="1"/>
              <a:t>of</a:t>
            </a:r>
            <a:r>
              <a:rPr lang="es-PE" sz="2000" i="1" dirty="0"/>
              <a:t> </a:t>
            </a:r>
            <a:r>
              <a:rPr lang="es-PE" sz="2000" i="1" dirty="0" err="1"/>
              <a:t>traditional</a:t>
            </a:r>
            <a:r>
              <a:rPr lang="es-PE" sz="2000" i="1" dirty="0"/>
              <a:t> </a:t>
            </a:r>
            <a:r>
              <a:rPr lang="es-PE" sz="2000" i="1" dirty="0" err="1"/>
              <a:t>knowledge</a:t>
            </a:r>
            <a:endParaRPr lang="es-ES_tradnl" sz="2000" i="1" dirty="0"/>
          </a:p>
        </p:txBody>
      </p:sp>
      <p:sp>
        <p:nvSpPr>
          <p:cNvPr id="11" name="Flecha a la derecha con muesca 10"/>
          <p:cNvSpPr/>
          <p:nvPr/>
        </p:nvSpPr>
        <p:spPr>
          <a:xfrm rot="5400000">
            <a:off x="2848428" y="4997030"/>
            <a:ext cx="1114564" cy="419676"/>
          </a:xfrm>
          <a:prstGeom prst="notchedRightArrow">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redondeado 12"/>
          <p:cNvSpPr/>
          <p:nvPr/>
        </p:nvSpPr>
        <p:spPr>
          <a:xfrm>
            <a:off x="45284" y="5805071"/>
            <a:ext cx="7140528" cy="904674"/>
          </a:xfrm>
          <a:prstGeom prst="roundRect">
            <a:avLst/>
          </a:prstGeom>
          <a:ln w="50800">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s-PE" b="1" dirty="0"/>
              <a:t>Registrar los conocimientos locales y su valoración por parte de los niños</a:t>
            </a:r>
          </a:p>
          <a:p>
            <a:pPr algn="ctr"/>
            <a:r>
              <a:rPr lang="es-PE" i="1" dirty="0" err="1">
                <a:solidFill>
                  <a:schemeClr val="tx1"/>
                </a:solidFill>
              </a:rPr>
              <a:t>Register</a:t>
            </a:r>
            <a:r>
              <a:rPr lang="es-PE" i="1" dirty="0">
                <a:solidFill>
                  <a:schemeClr val="tx1"/>
                </a:solidFill>
              </a:rPr>
              <a:t> local </a:t>
            </a:r>
            <a:r>
              <a:rPr lang="es-PE" i="1" dirty="0" err="1">
                <a:solidFill>
                  <a:schemeClr val="tx1"/>
                </a:solidFill>
              </a:rPr>
              <a:t>knowledge</a:t>
            </a:r>
            <a:r>
              <a:rPr lang="es-PE" i="1" dirty="0">
                <a:solidFill>
                  <a:schemeClr val="tx1"/>
                </a:solidFill>
              </a:rPr>
              <a:t> and </a:t>
            </a:r>
            <a:r>
              <a:rPr lang="es-PE" i="1" dirty="0" err="1">
                <a:solidFill>
                  <a:schemeClr val="tx1"/>
                </a:solidFill>
              </a:rPr>
              <a:t>is</a:t>
            </a:r>
            <a:r>
              <a:rPr lang="es-PE" i="1" dirty="0">
                <a:solidFill>
                  <a:schemeClr val="tx1"/>
                </a:solidFill>
              </a:rPr>
              <a:t> </a:t>
            </a:r>
            <a:r>
              <a:rPr lang="es-PE" i="1" dirty="0" err="1">
                <a:solidFill>
                  <a:schemeClr val="tx1"/>
                </a:solidFill>
              </a:rPr>
              <a:t>value</a:t>
            </a:r>
            <a:r>
              <a:rPr lang="es-PE" i="1" dirty="0">
                <a:solidFill>
                  <a:schemeClr val="tx1"/>
                </a:solidFill>
              </a:rPr>
              <a:t> </a:t>
            </a:r>
            <a:r>
              <a:rPr lang="es-PE" i="1" dirty="0" err="1">
                <a:solidFill>
                  <a:schemeClr val="tx1"/>
                </a:solidFill>
              </a:rPr>
              <a:t>to</a:t>
            </a:r>
            <a:r>
              <a:rPr lang="es-PE" i="1" dirty="0">
                <a:solidFill>
                  <a:schemeClr val="tx1"/>
                </a:solidFill>
              </a:rPr>
              <a:t> </a:t>
            </a:r>
            <a:r>
              <a:rPr lang="es-PE" i="1" dirty="0" err="1">
                <a:solidFill>
                  <a:schemeClr val="tx1"/>
                </a:solidFill>
              </a:rPr>
              <a:t>children</a:t>
            </a:r>
            <a:endParaRPr lang="es-ES" i="1" dirty="0">
              <a:solidFill>
                <a:schemeClr val="tx1"/>
              </a:solidFill>
            </a:endParaRPr>
          </a:p>
        </p:txBody>
      </p:sp>
      <p:sp>
        <p:nvSpPr>
          <p:cNvPr id="14" name="Elipse 13"/>
          <p:cNvSpPr/>
          <p:nvPr/>
        </p:nvSpPr>
        <p:spPr>
          <a:xfrm>
            <a:off x="4317999" y="5187398"/>
            <a:ext cx="508000" cy="508000"/>
          </a:xfrm>
          <a:prstGeom prst="ellipse">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3</a:t>
            </a:r>
          </a:p>
        </p:txBody>
      </p:sp>
      <p:sp>
        <p:nvSpPr>
          <p:cNvPr id="15" name="Flecha a la derecha con muesca 14"/>
          <p:cNvSpPr/>
          <p:nvPr/>
        </p:nvSpPr>
        <p:spPr>
          <a:xfrm>
            <a:off x="3615548" y="3777851"/>
            <a:ext cx="1067341" cy="419676"/>
          </a:xfrm>
          <a:prstGeom prst="notchedRightArrow">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Título 1"/>
          <p:cNvSpPr>
            <a:spLocks noGrp="1"/>
          </p:cNvSpPr>
          <p:nvPr>
            <p:ph type="title"/>
          </p:nvPr>
        </p:nvSpPr>
        <p:spPr>
          <a:xfrm>
            <a:off x="0" y="42899"/>
            <a:ext cx="9098715" cy="1239578"/>
          </a:xfrm>
          <a:solidFill>
            <a:schemeClr val="accent3">
              <a:lumMod val="75000"/>
            </a:schemeClr>
          </a:solidFill>
        </p:spPr>
        <p:txBody>
          <a:bodyPr>
            <a:normAutofit fontScale="90000"/>
          </a:bodyPr>
          <a:lstStyle/>
          <a:p>
            <a:r>
              <a:rPr lang="es-ES" sz="4000" b="1" dirty="0">
                <a:solidFill>
                  <a:srgbClr val="FFFFFF"/>
                </a:solidFill>
                <a:latin typeface="Batang" panose="02030600000101010101" pitchFamily="18" charset="-127"/>
                <a:ea typeface="Batang" panose="02030600000101010101" pitchFamily="18" charset="-127"/>
              </a:rPr>
              <a:t>Objetivos</a:t>
            </a:r>
            <a:br>
              <a:rPr lang="es-ES" sz="4000" b="1" dirty="0">
                <a:solidFill>
                  <a:srgbClr val="FFFFFF"/>
                </a:solidFill>
                <a:latin typeface="Batang" panose="02030600000101010101" pitchFamily="18" charset="-127"/>
                <a:ea typeface="Batang" panose="02030600000101010101" pitchFamily="18" charset="-127"/>
              </a:rPr>
            </a:br>
            <a:r>
              <a:rPr lang="es-ES" sz="2800" b="1" dirty="0">
                <a:solidFill>
                  <a:srgbClr val="FFFFFF"/>
                </a:solidFill>
                <a:latin typeface="Batang" panose="02030600000101010101" pitchFamily="18" charset="-127"/>
                <a:ea typeface="Batang" panose="02030600000101010101" pitchFamily="18" charset="-127"/>
              </a:rPr>
              <a:t> de la investigación</a:t>
            </a:r>
            <a:br>
              <a:rPr lang="es-ES" sz="2800" b="1" dirty="0">
                <a:solidFill>
                  <a:srgbClr val="FFFFFF"/>
                </a:solidFill>
                <a:latin typeface="Batang" panose="02030600000101010101" pitchFamily="18" charset="-127"/>
                <a:ea typeface="Batang" panose="02030600000101010101" pitchFamily="18" charset="-127"/>
              </a:rPr>
            </a:br>
            <a:r>
              <a:rPr lang="es-ES" sz="2800" b="1" dirty="0">
                <a:solidFill>
                  <a:srgbClr val="FFFFFF"/>
                </a:solidFill>
                <a:latin typeface="Batang" panose="02030600000101010101" pitchFamily="18" charset="-127"/>
                <a:ea typeface="Batang" panose="02030600000101010101" pitchFamily="18" charset="-127"/>
              </a:rPr>
              <a:t> </a:t>
            </a:r>
            <a:r>
              <a:rPr lang="es-ES" sz="2200" b="1" dirty="0">
                <a:solidFill>
                  <a:srgbClr val="FFFFFF"/>
                </a:solidFill>
                <a:latin typeface="Batang" panose="02030600000101010101" pitchFamily="18" charset="-127"/>
                <a:ea typeface="Batang" panose="02030600000101010101" pitchFamily="18" charset="-127"/>
              </a:rPr>
              <a:t>(2016-2018)</a:t>
            </a:r>
          </a:p>
        </p:txBody>
      </p:sp>
    </p:spTree>
    <p:extLst>
      <p:ext uri="{BB962C8B-B14F-4D97-AF65-F5344CB8AC3E}">
        <p14:creationId xmlns:p14="http://schemas.microsoft.com/office/powerpoint/2010/main" val="3250334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p:cNvSpPr/>
          <p:nvPr/>
        </p:nvSpPr>
        <p:spPr>
          <a:xfrm>
            <a:off x="520767" y="959697"/>
            <a:ext cx="7985421" cy="1054097"/>
          </a:xfrm>
          <a:prstGeom prst="round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000" b="1" dirty="0">
                <a:solidFill>
                  <a:schemeClr val="accent1">
                    <a:lumMod val="75000"/>
                  </a:schemeClr>
                </a:solidFill>
              </a:rPr>
              <a:t>Revisión bibliográfica </a:t>
            </a:r>
            <a:r>
              <a:rPr lang="es-ES" sz="2000" dirty="0">
                <a:solidFill>
                  <a:schemeClr val="accent1">
                    <a:lumMod val="75000"/>
                  </a:schemeClr>
                </a:solidFill>
              </a:rPr>
              <a:t>de las principales investigaciones relacionadas con la temática del proyecto (región andina): 210 títulos identificados</a:t>
            </a:r>
          </a:p>
        </p:txBody>
      </p:sp>
      <p:sp>
        <p:nvSpPr>
          <p:cNvPr id="12" name="Flecha a la derecha con bandas 11"/>
          <p:cNvSpPr/>
          <p:nvPr/>
        </p:nvSpPr>
        <p:spPr>
          <a:xfrm rot="5400000">
            <a:off x="978875" y="2125997"/>
            <a:ext cx="1065109" cy="491067"/>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15" name="Conector recto 14"/>
          <p:cNvCxnSpPr/>
          <p:nvPr/>
        </p:nvCxnSpPr>
        <p:spPr>
          <a:xfrm>
            <a:off x="520767" y="1981008"/>
            <a:ext cx="7824948"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22" name="Rectángulo redondeado 21"/>
          <p:cNvSpPr/>
          <p:nvPr/>
        </p:nvSpPr>
        <p:spPr>
          <a:xfrm>
            <a:off x="241681" y="2870797"/>
            <a:ext cx="2480728" cy="1456503"/>
          </a:xfrm>
          <a:prstGeom prst="roundRect">
            <a:avLst/>
          </a:prstGeom>
          <a:noFill/>
          <a:ln w="508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000" b="1" dirty="0">
                <a:solidFill>
                  <a:schemeClr val="accent1">
                    <a:lumMod val="75000"/>
                  </a:schemeClr>
                </a:solidFill>
                <a:latin typeface="Batang" panose="02030600000101010101" pitchFamily="18" charset="-127"/>
                <a:ea typeface="Batang" panose="02030600000101010101" pitchFamily="18" charset="-127"/>
              </a:rPr>
              <a:t>Diseño investigación - </a:t>
            </a:r>
            <a:r>
              <a:rPr lang="es-ES" sz="2000" dirty="0">
                <a:solidFill>
                  <a:schemeClr val="accent1">
                    <a:lumMod val="75000"/>
                  </a:schemeClr>
                </a:solidFill>
                <a:latin typeface="Batang" panose="02030600000101010101" pitchFamily="18" charset="-127"/>
                <a:ea typeface="Batang" panose="02030600000101010101" pitchFamily="18" charset="-127"/>
              </a:rPr>
              <a:t>cualitativa</a:t>
            </a:r>
          </a:p>
        </p:txBody>
      </p:sp>
      <p:sp>
        <p:nvSpPr>
          <p:cNvPr id="28" name="Rectángulo redondeado 27"/>
          <p:cNvSpPr/>
          <p:nvPr/>
        </p:nvSpPr>
        <p:spPr>
          <a:xfrm>
            <a:off x="3821989" y="2568342"/>
            <a:ext cx="5122124" cy="3895293"/>
          </a:xfrm>
          <a:prstGeom prst="roundRect">
            <a:avLst>
              <a:gd name="adj" fmla="val 16355"/>
            </a:avLst>
          </a:prstGeom>
          <a:noFill/>
          <a:ln w="508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000" b="1" dirty="0">
                <a:solidFill>
                  <a:schemeClr val="accent1">
                    <a:lumMod val="75000"/>
                  </a:schemeClr>
                </a:solidFill>
                <a:latin typeface="Batang" panose="02030600000101010101" pitchFamily="18" charset="-127"/>
                <a:ea typeface="Batang" panose="02030600000101010101" pitchFamily="18" charset="-127"/>
              </a:rPr>
              <a:t>Métodos de la investigación</a:t>
            </a:r>
          </a:p>
          <a:p>
            <a:pPr algn="ctr"/>
            <a:endParaRPr lang="es-ES" sz="2000" b="1"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Observación </a:t>
            </a:r>
            <a:r>
              <a:rPr lang="es-ES" dirty="0">
                <a:solidFill>
                  <a:schemeClr val="accent1">
                    <a:lumMod val="75000"/>
                  </a:schemeClr>
                </a:solidFill>
                <a:latin typeface="Batang" panose="02030600000101010101" pitchFamily="18" charset="-127"/>
                <a:ea typeface="Batang" panose="02030600000101010101" pitchFamily="18" charset="-127"/>
              </a:rPr>
              <a:t>participante</a:t>
            </a:r>
          </a:p>
          <a:p>
            <a:pPr marL="342900" indent="-342900">
              <a:buFont typeface="Arial"/>
              <a:buChar char="•"/>
            </a:pPr>
            <a:endParaRPr lang="es-ES"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Talleres </a:t>
            </a:r>
            <a:r>
              <a:rPr lang="es-ES" dirty="0">
                <a:solidFill>
                  <a:schemeClr val="accent1">
                    <a:lumMod val="75000"/>
                  </a:schemeClr>
                </a:solidFill>
                <a:latin typeface="Batang" panose="02030600000101010101" pitchFamily="18" charset="-127"/>
                <a:ea typeface="Batang" panose="02030600000101010101" pitchFamily="18" charset="-127"/>
              </a:rPr>
              <a:t>de Aprendizaje Social</a:t>
            </a:r>
          </a:p>
          <a:p>
            <a:pPr marL="342900" indent="-342900">
              <a:buFont typeface="Arial"/>
              <a:buChar char="•"/>
            </a:pPr>
            <a:endParaRPr lang="es-ES" b="1"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Herramientas metodológicas </a:t>
            </a:r>
            <a:r>
              <a:rPr lang="es-ES" dirty="0">
                <a:solidFill>
                  <a:schemeClr val="accent1">
                    <a:lumMod val="75000"/>
                  </a:schemeClr>
                </a:solidFill>
                <a:latin typeface="Batang" panose="02030600000101010101" pitchFamily="18" charset="-127"/>
                <a:ea typeface="Batang" panose="02030600000101010101" pitchFamily="18" charset="-127"/>
              </a:rPr>
              <a:t>en el marco de tres </a:t>
            </a:r>
            <a:r>
              <a:rPr lang="es-ES" b="1" dirty="0">
                <a:solidFill>
                  <a:schemeClr val="accent1">
                    <a:lumMod val="75000"/>
                  </a:schemeClr>
                </a:solidFill>
                <a:latin typeface="Batang" panose="02030600000101010101" pitchFamily="18" charset="-127"/>
                <a:ea typeface="Batang" panose="02030600000101010101" pitchFamily="18" charset="-127"/>
              </a:rPr>
              <a:t>tesis de pregrado</a:t>
            </a: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 </a:t>
            </a: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Pasantías  nacionales de maestros/as</a:t>
            </a:r>
          </a:p>
          <a:p>
            <a:pPr marL="342900" indent="-342900">
              <a:buFont typeface="Arial"/>
              <a:buChar char="•"/>
            </a:pPr>
            <a:endParaRPr lang="es-ES" b="1"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Pasantía nacional de agricultores/as </a:t>
            </a:r>
          </a:p>
        </p:txBody>
      </p:sp>
      <p:sp>
        <p:nvSpPr>
          <p:cNvPr id="11" name="Rectángulo redondeado 10"/>
          <p:cNvSpPr/>
          <p:nvPr/>
        </p:nvSpPr>
        <p:spPr>
          <a:xfrm>
            <a:off x="173948" y="4717060"/>
            <a:ext cx="2891224" cy="1964636"/>
          </a:xfrm>
          <a:prstGeom prst="roundRect">
            <a:avLst/>
          </a:prstGeom>
          <a:noFill/>
          <a:ln w="508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s-ES" sz="2000" b="1" dirty="0">
                <a:solidFill>
                  <a:schemeClr val="accent1">
                    <a:lumMod val="75000"/>
                  </a:schemeClr>
                </a:solidFill>
                <a:latin typeface="Batang" panose="02030600000101010101" pitchFamily="18" charset="-127"/>
                <a:ea typeface="Batang" panose="02030600000101010101" pitchFamily="18" charset="-127"/>
              </a:rPr>
              <a:t>Principales enfoques</a:t>
            </a:r>
          </a:p>
          <a:p>
            <a:pPr marL="342900" indent="-342900">
              <a:buFont typeface="Arial"/>
              <a:buChar char="•"/>
            </a:pPr>
            <a:r>
              <a:rPr lang="es-ES" dirty="0" err="1">
                <a:solidFill>
                  <a:schemeClr val="accent1">
                    <a:lumMod val="75000"/>
                  </a:schemeClr>
                </a:solidFill>
                <a:latin typeface="Batang" panose="02030600000101010101" pitchFamily="18" charset="-127"/>
                <a:ea typeface="Batang" panose="02030600000101010101" pitchFamily="18" charset="-127"/>
              </a:rPr>
              <a:t>Transdisciplina</a:t>
            </a:r>
            <a:r>
              <a:rPr lang="es-ES" dirty="0">
                <a:solidFill>
                  <a:schemeClr val="accent1">
                    <a:lumMod val="75000"/>
                  </a:schemeClr>
                </a:solidFill>
                <a:latin typeface="Batang" panose="02030600000101010101" pitchFamily="18" charset="-127"/>
                <a:ea typeface="Batang" panose="02030600000101010101" pitchFamily="18" charset="-127"/>
              </a:rPr>
              <a:t>: IAP</a:t>
            </a:r>
          </a:p>
          <a:p>
            <a:pPr marL="342900" indent="-342900">
              <a:buFont typeface="Arial"/>
              <a:buChar char="•"/>
            </a:pPr>
            <a:r>
              <a:rPr lang="es-ES" dirty="0">
                <a:solidFill>
                  <a:schemeClr val="accent1">
                    <a:lumMod val="75000"/>
                  </a:schemeClr>
                </a:solidFill>
                <a:latin typeface="Batang" panose="02030600000101010101" pitchFamily="18" charset="-127"/>
                <a:ea typeface="Batang" panose="02030600000101010101" pitchFamily="18" charset="-127"/>
              </a:rPr>
              <a:t>Interculturalidad</a:t>
            </a:r>
          </a:p>
          <a:p>
            <a:pPr marL="342900" indent="-342900">
              <a:buFont typeface="Arial"/>
              <a:buChar char="•"/>
            </a:pPr>
            <a:r>
              <a:rPr lang="es-ES" dirty="0" err="1">
                <a:solidFill>
                  <a:schemeClr val="accent1">
                    <a:lumMod val="75000"/>
                  </a:schemeClr>
                </a:solidFill>
                <a:latin typeface="Batang" panose="02030600000101010101" pitchFamily="18" charset="-127"/>
                <a:ea typeface="Batang" panose="02030600000101010101" pitchFamily="18" charset="-127"/>
              </a:rPr>
              <a:t>Intergeneraional</a:t>
            </a:r>
            <a:endParaRPr lang="es-ES"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dirty="0">
                <a:solidFill>
                  <a:schemeClr val="accent1">
                    <a:lumMod val="75000"/>
                  </a:schemeClr>
                </a:solidFill>
                <a:latin typeface="Batang" panose="02030600000101010101" pitchFamily="18" charset="-127"/>
                <a:ea typeface="Batang" panose="02030600000101010101" pitchFamily="18" charset="-127"/>
              </a:rPr>
              <a:t>Educativo</a:t>
            </a:r>
          </a:p>
        </p:txBody>
      </p:sp>
      <p:sp>
        <p:nvSpPr>
          <p:cNvPr id="13" name="Flecha a la derecha con bandas 12"/>
          <p:cNvSpPr/>
          <p:nvPr/>
        </p:nvSpPr>
        <p:spPr>
          <a:xfrm rot="16200000">
            <a:off x="1138603" y="4223434"/>
            <a:ext cx="544074" cy="491069"/>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Título 1"/>
          <p:cNvSpPr>
            <a:spLocks noGrp="1"/>
          </p:cNvSpPr>
          <p:nvPr>
            <p:ph type="title"/>
          </p:nvPr>
        </p:nvSpPr>
        <p:spPr>
          <a:xfrm>
            <a:off x="0" y="13814"/>
            <a:ext cx="9143999" cy="886593"/>
          </a:xfrm>
          <a:solidFill>
            <a:schemeClr val="accent3">
              <a:lumMod val="75000"/>
            </a:schemeClr>
          </a:solidFill>
        </p:spPr>
        <p:txBody>
          <a:bodyPr>
            <a:normAutofit fontScale="90000"/>
          </a:bodyPr>
          <a:lstStyle/>
          <a:p>
            <a:r>
              <a:rPr lang="es-ES" sz="4000" b="1" dirty="0">
                <a:solidFill>
                  <a:srgbClr val="FFFFFF"/>
                </a:solidFill>
                <a:latin typeface="Batang" panose="02030600000101010101" pitchFamily="18" charset="-127"/>
                <a:ea typeface="Batang" panose="02030600000101010101" pitchFamily="18" charset="-127"/>
              </a:rPr>
              <a:t>Metodología</a:t>
            </a:r>
            <a:br>
              <a:rPr lang="es-ES" sz="4000" b="1" dirty="0">
                <a:solidFill>
                  <a:srgbClr val="FFFFFF"/>
                </a:solidFill>
                <a:latin typeface="Batang" panose="02030600000101010101" pitchFamily="18" charset="-127"/>
                <a:ea typeface="Batang" panose="02030600000101010101" pitchFamily="18" charset="-127"/>
              </a:rPr>
            </a:br>
            <a:r>
              <a:rPr lang="es-ES" sz="2800" b="1" dirty="0">
                <a:solidFill>
                  <a:srgbClr val="FFFFFF"/>
                </a:solidFill>
                <a:latin typeface="Batang" panose="02030600000101010101" pitchFamily="18" charset="-127"/>
                <a:ea typeface="Batang" panose="02030600000101010101" pitchFamily="18" charset="-127"/>
              </a:rPr>
              <a:t> de investigación</a:t>
            </a:r>
          </a:p>
        </p:txBody>
      </p:sp>
      <p:sp>
        <p:nvSpPr>
          <p:cNvPr id="16" name="Flecha a la derecha con bandas 15"/>
          <p:cNvSpPr/>
          <p:nvPr/>
        </p:nvSpPr>
        <p:spPr>
          <a:xfrm>
            <a:off x="2724037" y="3434446"/>
            <a:ext cx="1167313" cy="491067"/>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17543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59" y="-54487"/>
            <a:ext cx="9206118" cy="6696279"/>
          </a:xfrm>
          <a:prstGeom prst="rect">
            <a:avLst/>
          </a:prstGeom>
        </p:spPr>
      </p:pic>
      <p:sp>
        <p:nvSpPr>
          <p:cNvPr id="5" name="CuadroTexto 4"/>
          <p:cNvSpPr txBox="1"/>
          <p:nvPr/>
        </p:nvSpPr>
        <p:spPr>
          <a:xfrm>
            <a:off x="1906633" y="1341313"/>
            <a:ext cx="5705339" cy="923330"/>
          </a:xfrm>
          <a:prstGeom prst="rect">
            <a:avLst/>
          </a:prstGeom>
          <a:noFill/>
        </p:spPr>
        <p:txBody>
          <a:bodyPr wrap="square" rtlCol="0">
            <a:spAutoFit/>
          </a:bodyPr>
          <a:lstStyle/>
          <a:p>
            <a:r>
              <a:rPr lang="es-ES" sz="5400" dirty="0">
                <a:solidFill>
                  <a:srgbClr val="FFFFFF"/>
                </a:solidFill>
                <a:latin typeface="Batang" panose="02030600000101010101" pitchFamily="18" charset="-127"/>
                <a:ea typeface="Batang" panose="02030600000101010101" pitchFamily="18" charset="-127"/>
              </a:rPr>
              <a:t>RESULTADOS</a:t>
            </a:r>
          </a:p>
        </p:txBody>
      </p:sp>
    </p:spTree>
    <p:extLst>
      <p:ext uri="{BB962C8B-B14F-4D97-AF65-F5344CB8AC3E}">
        <p14:creationId xmlns:p14="http://schemas.microsoft.com/office/powerpoint/2010/main" val="3896125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96116" y="2952933"/>
            <a:ext cx="4525581" cy="1631216"/>
          </a:xfrm>
          <a:prstGeom prst="rect">
            <a:avLst/>
          </a:prstGeom>
          <a:solidFill>
            <a:schemeClr val="accent3">
              <a:lumMod val="75000"/>
            </a:schemeClr>
          </a:solidFill>
        </p:spPr>
        <p:txBody>
          <a:bodyPr wrap="square" rtlCol="0">
            <a:spAutoFit/>
          </a:bodyPr>
          <a:lstStyle/>
          <a:p>
            <a:pPr algn="just"/>
            <a:r>
              <a:rPr lang="es-ES_tradnl" sz="2000" dirty="0">
                <a:solidFill>
                  <a:schemeClr val="bg1"/>
                </a:solidFill>
              </a:rPr>
              <a:t>En cuanto a los </a:t>
            </a:r>
            <a:r>
              <a:rPr lang="es-ES_tradnl" sz="2000" b="1" dirty="0">
                <a:solidFill>
                  <a:schemeClr val="bg1"/>
                </a:solidFill>
              </a:rPr>
              <a:t>espacios </a:t>
            </a:r>
          </a:p>
          <a:p>
            <a:pPr marL="285750" indent="-285750" algn="just">
              <a:buFont typeface="Arial"/>
              <a:buChar char="•"/>
            </a:pPr>
            <a:r>
              <a:rPr lang="es-ES_tradnl" sz="1600" dirty="0">
                <a:solidFill>
                  <a:schemeClr val="bg1"/>
                </a:solidFill>
              </a:rPr>
              <a:t>La </a:t>
            </a:r>
            <a:r>
              <a:rPr lang="es-ES_tradnl" sz="1600" b="1" dirty="0">
                <a:solidFill>
                  <a:schemeClr val="bg1"/>
                </a:solidFill>
              </a:rPr>
              <a:t>chacra y el hogar </a:t>
            </a:r>
            <a:r>
              <a:rPr lang="es-ES_tradnl" sz="1600" dirty="0">
                <a:solidFill>
                  <a:schemeClr val="bg1"/>
                </a:solidFill>
              </a:rPr>
              <a:t>(cocina),  así como las ferias de la comunidad, es donde los niños aprenden sobre sus conocimientos tradicionales</a:t>
            </a:r>
          </a:p>
          <a:p>
            <a:pPr marL="342900" indent="-342900" algn="just">
              <a:buFont typeface="Arial"/>
              <a:buChar char="•"/>
            </a:pPr>
            <a:r>
              <a:rPr lang="es-ES_tradnl" sz="1600" dirty="0">
                <a:solidFill>
                  <a:schemeClr val="bg1"/>
                </a:solidFill>
              </a:rPr>
              <a:t>La escuela </a:t>
            </a:r>
            <a:r>
              <a:rPr lang="es-ES_tradnl" sz="1600" dirty="0" err="1">
                <a:solidFill>
                  <a:schemeClr val="bg1"/>
                </a:solidFill>
              </a:rPr>
              <a:t>enseña</a:t>
            </a:r>
            <a:r>
              <a:rPr lang="es-ES_tradnl" sz="1600" dirty="0">
                <a:solidFill>
                  <a:schemeClr val="bg1"/>
                </a:solidFill>
              </a:rPr>
              <a:t> principalmente el paradigma del conocimiento </a:t>
            </a:r>
            <a:r>
              <a:rPr lang="es-ES_tradnl" sz="1600" dirty="0" err="1">
                <a:solidFill>
                  <a:schemeClr val="bg1"/>
                </a:solidFill>
              </a:rPr>
              <a:t>científico</a:t>
            </a:r>
            <a:r>
              <a:rPr lang="es-ES_tradnl" sz="1600" dirty="0">
                <a:solidFill>
                  <a:schemeClr val="bg1"/>
                </a:solidFill>
              </a:rPr>
              <a:t> </a:t>
            </a:r>
            <a:endParaRPr lang="es-ES" sz="1600" dirty="0">
              <a:solidFill>
                <a:schemeClr val="bg1"/>
              </a:solidFill>
            </a:endParaRPr>
          </a:p>
        </p:txBody>
      </p:sp>
      <p:sp>
        <p:nvSpPr>
          <p:cNvPr id="5" name="CuadroTexto 4"/>
          <p:cNvSpPr txBox="1"/>
          <p:nvPr/>
        </p:nvSpPr>
        <p:spPr>
          <a:xfrm>
            <a:off x="76658" y="4697833"/>
            <a:ext cx="4745039" cy="2000548"/>
          </a:xfrm>
          <a:prstGeom prst="rect">
            <a:avLst/>
          </a:prstGeom>
          <a:solidFill>
            <a:schemeClr val="accent1">
              <a:lumMod val="60000"/>
              <a:lumOff val="40000"/>
            </a:schemeClr>
          </a:solidFill>
        </p:spPr>
        <p:txBody>
          <a:bodyPr wrap="square" rtlCol="0">
            <a:spAutoFit/>
          </a:bodyPr>
          <a:lstStyle/>
          <a:p>
            <a:r>
              <a:rPr lang="es-ES_tradnl" sz="2000" dirty="0">
                <a:solidFill>
                  <a:srgbClr val="355E91"/>
                </a:solidFill>
              </a:rPr>
              <a:t>En cuanto a los </a:t>
            </a:r>
            <a:r>
              <a:rPr lang="es-ES_tradnl" sz="2000" b="1" dirty="0">
                <a:solidFill>
                  <a:srgbClr val="355E91"/>
                </a:solidFill>
              </a:rPr>
              <a:t>mecanismos de </a:t>
            </a:r>
            <a:r>
              <a:rPr lang="es-ES_tradnl" sz="2000" b="1" dirty="0" err="1">
                <a:solidFill>
                  <a:srgbClr val="355E91"/>
                </a:solidFill>
              </a:rPr>
              <a:t>transmisión</a:t>
            </a:r>
            <a:r>
              <a:rPr lang="es-ES_tradnl" sz="1600" dirty="0">
                <a:solidFill>
                  <a:srgbClr val="355E91"/>
                </a:solidFill>
              </a:rPr>
              <a:t>: </a:t>
            </a:r>
          </a:p>
          <a:p>
            <a:pPr marL="742950" lvl="1" indent="-285750">
              <a:buFont typeface="Wingdings" charset="2"/>
              <a:buChar char="ü"/>
            </a:pPr>
            <a:r>
              <a:rPr lang="es-ES_tradnl" sz="1400" b="1" dirty="0">
                <a:solidFill>
                  <a:srgbClr val="355E91"/>
                </a:solidFill>
              </a:rPr>
              <a:t>Orales, prácticos</a:t>
            </a:r>
            <a:r>
              <a:rPr lang="es-ES_tradnl" sz="1400" dirty="0">
                <a:solidFill>
                  <a:srgbClr val="355E91"/>
                </a:solidFill>
              </a:rPr>
              <a:t>, basados en la observación-experimentación</a:t>
            </a:r>
          </a:p>
          <a:p>
            <a:pPr marL="742950" lvl="1" indent="-285750">
              <a:buFont typeface="Wingdings" charset="2"/>
              <a:buChar char="ü"/>
            </a:pPr>
            <a:r>
              <a:rPr lang="es-ES_tradnl" sz="1400" dirty="0">
                <a:solidFill>
                  <a:srgbClr val="355E91"/>
                </a:solidFill>
              </a:rPr>
              <a:t>Amenazados por varios factores: Migración, pérdida del idioma, religiones exclusivas/fundamentalismos (sierra central), programas sociales</a:t>
            </a:r>
            <a:r>
              <a:rPr lang="es-ES_tradnl" sz="1400" dirty="0">
                <a:solidFill>
                  <a:srgbClr val="376092"/>
                </a:solidFill>
              </a:rPr>
              <a:t> y </a:t>
            </a:r>
            <a:r>
              <a:rPr lang="es-ES_tradnl" sz="1400" dirty="0">
                <a:solidFill>
                  <a:srgbClr val="355E91"/>
                </a:solidFill>
              </a:rPr>
              <a:t>actividades extractivas (sierra sur)</a:t>
            </a:r>
          </a:p>
        </p:txBody>
      </p:sp>
      <p:sp>
        <p:nvSpPr>
          <p:cNvPr id="2" name="CuadroTexto 1"/>
          <p:cNvSpPr txBox="1"/>
          <p:nvPr/>
        </p:nvSpPr>
        <p:spPr>
          <a:xfrm>
            <a:off x="305036" y="925955"/>
            <a:ext cx="4516661" cy="1877437"/>
          </a:xfrm>
          <a:prstGeom prst="rect">
            <a:avLst/>
          </a:prstGeom>
          <a:solidFill>
            <a:srgbClr val="FFFF00"/>
          </a:solidFill>
        </p:spPr>
        <p:txBody>
          <a:bodyPr wrap="square" rtlCol="0">
            <a:spAutoFit/>
          </a:bodyPr>
          <a:lstStyle/>
          <a:p>
            <a:pPr algn="just"/>
            <a:r>
              <a:rPr lang="es-ES_tradnl" sz="2000" dirty="0">
                <a:solidFill>
                  <a:srgbClr val="355E91"/>
                </a:solidFill>
              </a:rPr>
              <a:t>En cuanto a los </a:t>
            </a:r>
            <a:r>
              <a:rPr lang="es-ES_tradnl" sz="2000" b="1" dirty="0">
                <a:solidFill>
                  <a:srgbClr val="355E91"/>
                </a:solidFill>
              </a:rPr>
              <a:t>actores</a:t>
            </a:r>
            <a:endParaRPr lang="es-ES_tradnl" sz="2000" dirty="0"/>
          </a:p>
          <a:p>
            <a:pPr marL="285750" indent="-285750" algn="just">
              <a:buFont typeface="Arial"/>
              <a:buChar char="•"/>
            </a:pPr>
            <a:r>
              <a:rPr lang="es-ES_tradnl" sz="1600" dirty="0">
                <a:solidFill>
                  <a:srgbClr val="355E91"/>
                </a:solidFill>
                <a:latin typeface="Calibri,Bold"/>
              </a:rPr>
              <a:t>Los </a:t>
            </a:r>
            <a:r>
              <a:rPr lang="es-ES_tradnl" sz="1600" b="1" dirty="0">
                <a:solidFill>
                  <a:srgbClr val="355E91"/>
                </a:solidFill>
                <a:latin typeface="Calibri,Bold"/>
              </a:rPr>
              <a:t>padres, madres </a:t>
            </a:r>
            <a:r>
              <a:rPr lang="es-ES_tradnl" sz="1600" dirty="0">
                <a:solidFill>
                  <a:srgbClr val="355E91"/>
                </a:solidFill>
                <a:latin typeface="Calibri,Bold"/>
              </a:rPr>
              <a:t>junto con los </a:t>
            </a:r>
            <a:r>
              <a:rPr lang="es-ES_tradnl" sz="1600" b="1" dirty="0">
                <a:solidFill>
                  <a:srgbClr val="355E91"/>
                </a:solidFill>
                <a:latin typeface="Calibri,Bold"/>
              </a:rPr>
              <a:t>abuelos/as </a:t>
            </a:r>
            <a:r>
              <a:rPr lang="es-ES_tradnl" sz="1600" dirty="0">
                <a:solidFill>
                  <a:srgbClr val="355E91"/>
                </a:solidFill>
              </a:rPr>
              <a:t>son los </a:t>
            </a:r>
            <a:r>
              <a:rPr lang="es-ES_tradnl" sz="1600" b="1" dirty="0">
                <a:solidFill>
                  <a:srgbClr val="355E91"/>
                </a:solidFill>
              </a:rPr>
              <a:t>principales actores </a:t>
            </a:r>
            <a:r>
              <a:rPr lang="es-ES_tradnl" sz="1600" dirty="0">
                <a:solidFill>
                  <a:srgbClr val="355E91"/>
                </a:solidFill>
              </a:rPr>
              <a:t>en la transmisión de los conocimientos tradicionales vinculados a la agrobiodiversidad. </a:t>
            </a:r>
          </a:p>
          <a:p>
            <a:pPr marL="285750" indent="-285750" algn="just">
              <a:buFont typeface="Arial"/>
              <a:buChar char="•"/>
            </a:pPr>
            <a:r>
              <a:rPr lang="es-ES_tradnl" sz="1600" dirty="0">
                <a:solidFill>
                  <a:srgbClr val="355E91"/>
                </a:solidFill>
              </a:rPr>
              <a:t>Los </a:t>
            </a:r>
            <a:r>
              <a:rPr lang="es-ES_tradnl" sz="1600" b="1" dirty="0">
                <a:solidFill>
                  <a:srgbClr val="355E91"/>
                </a:solidFill>
              </a:rPr>
              <a:t>profesores</a:t>
            </a:r>
            <a:r>
              <a:rPr lang="es-ES_tradnl" sz="1600" dirty="0">
                <a:solidFill>
                  <a:srgbClr val="355E91"/>
                </a:solidFill>
              </a:rPr>
              <a:t>: claves para la continuidad  de la transmisión de los CCTT </a:t>
            </a:r>
            <a:r>
              <a:rPr lang="es-ES_tradnl" sz="1600" b="1" dirty="0">
                <a:solidFill>
                  <a:srgbClr val="355E91"/>
                </a:solidFill>
              </a:rPr>
              <a:t>dentro</a:t>
            </a:r>
            <a:r>
              <a:rPr lang="es-ES_tradnl" sz="1600" dirty="0">
                <a:solidFill>
                  <a:srgbClr val="355E91"/>
                </a:solidFill>
              </a:rPr>
              <a:t> de las escuelas</a:t>
            </a:r>
            <a:r>
              <a:rPr lang="es-ES_tradnl" sz="1400" dirty="0">
                <a:solidFill>
                  <a:srgbClr val="355E91"/>
                </a:solidFill>
              </a:rPr>
              <a:t>. </a:t>
            </a:r>
          </a:p>
        </p:txBody>
      </p:sp>
      <p:sp>
        <p:nvSpPr>
          <p:cNvPr id="7" name="Título 1"/>
          <p:cNvSpPr txBox="1">
            <a:spLocks/>
          </p:cNvSpPr>
          <p:nvPr/>
        </p:nvSpPr>
        <p:spPr>
          <a:xfrm>
            <a:off x="0" y="1"/>
            <a:ext cx="9143999" cy="663784"/>
          </a:xfrm>
          <a:prstGeom prst="rect">
            <a:avLst/>
          </a:prstGeom>
          <a:solidFill>
            <a:schemeClr val="accent3">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rgbClr val="FFFFFF"/>
                </a:solidFill>
                <a:latin typeface="Batang" panose="02030600000101010101" pitchFamily="18" charset="-127"/>
                <a:ea typeface="Batang" panose="02030600000101010101" pitchFamily="18" charset="-127"/>
              </a:rPr>
              <a:t>Resultados: </a:t>
            </a:r>
            <a:r>
              <a:rPr lang="es-ES" sz="3300" b="1" dirty="0">
                <a:solidFill>
                  <a:srgbClr val="FFFFFF"/>
                </a:solidFill>
                <a:latin typeface="Batang" panose="02030600000101010101" pitchFamily="18" charset="-127"/>
                <a:ea typeface="Batang" panose="02030600000101010101" pitchFamily="18" charset="-127"/>
              </a:rPr>
              <a:t>Síntesis</a:t>
            </a:r>
          </a:p>
        </p:txBody>
      </p:sp>
      <p:sp>
        <p:nvSpPr>
          <p:cNvPr id="6" name="CuadroTexto 1">
            <a:extLst>
              <a:ext uri="{FF2B5EF4-FFF2-40B4-BE49-F238E27FC236}">
                <a16:creationId xmlns:a16="http://schemas.microsoft.com/office/drawing/2014/main" id="{A1B21B30-C9D1-4118-9ED8-988F9E2DA472}"/>
              </a:ext>
            </a:extLst>
          </p:cNvPr>
          <p:cNvSpPr txBox="1"/>
          <p:nvPr/>
        </p:nvSpPr>
        <p:spPr>
          <a:xfrm>
            <a:off x="5252926" y="928634"/>
            <a:ext cx="3586038" cy="1323439"/>
          </a:xfrm>
          <a:prstGeom prst="rect">
            <a:avLst/>
          </a:prstGeom>
          <a:solidFill>
            <a:schemeClr val="accent6">
              <a:lumMod val="20000"/>
              <a:lumOff val="80000"/>
            </a:schemeClr>
          </a:solidFill>
        </p:spPr>
        <p:txBody>
          <a:bodyPr wrap="square" rtlCol="0">
            <a:spAutoFit/>
          </a:bodyPr>
          <a:lstStyle/>
          <a:p>
            <a:pPr algn="just"/>
            <a:r>
              <a:rPr lang="es-ES_tradnl" sz="1600" dirty="0">
                <a:solidFill>
                  <a:srgbClr val="355E91"/>
                </a:solidFill>
              </a:rPr>
              <a:t>In </a:t>
            </a:r>
            <a:r>
              <a:rPr lang="es-ES_tradnl" sz="1600" dirty="0" err="1">
                <a:solidFill>
                  <a:srgbClr val="355E91"/>
                </a:solidFill>
              </a:rPr>
              <a:t>terms</a:t>
            </a:r>
            <a:r>
              <a:rPr lang="es-ES_tradnl" sz="1600" dirty="0">
                <a:solidFill>
                  <a:srgbClr val="355E91"/>
                </a:solidFill>
              </a:rPr>
              <a:t> </a:t>
            </a:r>
            <a:r>
              <a:rPr lang="es-ES_tradnl" sz="1600" dirty="0" err="1">
                <a:solidFill>
                  <a:srgbClr val="355E91"/>
                </a:solidFill>
              </a:rPr>
              <a:t>of</a:t>
            </a:r>
            <a:r>
              <a:rPr lang="es-ES_tradnl" sz="1600" dirty="0">
                <a:solidFill>
                  <a:srgbClr val="355E91"/>
                </a:solidFill>
              </a:rPr>
              <a:t> </a:t>
            </a:r>
            <a:r>
              <a:rPr lang="es-ES_tradnl" sz="1600" dirty="0" err="1">
                <a:solidFill>
                  <a:srgbClr val="355E91"/>
                </a:solidFill>
              </a:rPr>
              <a:t>actors</a:t>
            </a:r>
            <a:r>
              <a:rPr lang="es-ES_tradnl" sz="1600" dirty="0">
                <a:solidFill>
                  <a:srgbClr val="355E91"/>
                </a:solidFill>
              </a:rPr>
              <a:t>:</a:t>
            </a:r>
            <a:endParaRPr lang="es-ES_tradnl" sz="1600" dirty="0"/>
          </a:p>
          <a:p>
            <a:pPr marL="285750" indent="-285750" algn="just">
              <a:buFont typeface="Arial"/>
              <a:buChar char="•"/>
            </a:pPr>
            <a:r>
              <a:rPr lang="es-ES_tradnl" sz="1600" dirty="0" err="1">
                <a:solidFill>
                  <a:srgbClr val="355E91"/>
                </a:solidFill>
                <a:latin typeface="Calibri,Bold"/>
              </a:rPr>
              <a:t>Parents</a:t>
            </a:r>
            <a:r>
              <a:rPr lang="es-ES_tradnl" sz="1600" dirty="0">
                <a:solidFill>
                  <a:srgbClr val="355E91"/>
                </a:solidFill>
                <a:latin typeface="Calibri,Bold"/>
              </a:rPr>
              <a:t> and </a:t>
            </a:r>
            <a:r>
              <a:rPr lang="es-ES_tradnl" sz="1600" dirty="0" err="1">
                <a:solidFill>
                  <a:srgbClr val="355E91"/>
                </a:solidFill>
                <a:latin typeface="Calibri,Bold"/>
              </a:rPr>
              <a:t>grandparents</a:t>
            </a:r>
            <a:r>
              <a:rPr lang="es-ES_tradnl" sz="1600" dirty="0">
                <a:solidFill>
                  <a:srgbClr val="355E91"/>
                </a:solidFill>
                <a:latin typeface="Calibri,Bold"/>
              </a:rPr>
              <a:t> are </a:t>
            </a:r>
            <a:r>
              <a:rPr lang="es-ES_tradnl" sz="1600" dirty="0" err="1">
                <a:solidFill>
                  <a:srgbClr val="355E91"/>
                </a:solidFill>
                <a:latin typeface="Calibri,Bold"/>
              </a:rPr>
              <a:t>the</a:t>
            </a:r>
            <a:r>
              <a:rPr lang="es-ES_tradnl" sz="1600" dirty="0">
                <a:solidFill>
                  <a:srgbClr val="355E91"/>
                </a:solidFill>
                <a:latin typeface="Calibri,Bold"/>
              </a:rPr>
              <a:t> </a:t>
            </a:r>
            <a:r>
              <a:rPr lang="es-ES_tradnl" sz="1600" dirty="0" err="1">
                <a:solidFill>
                  <a:srgbClr val="355E91"/>
                </a:solidFill>
                <a:latin typeface="Calibri,Bold"/>
              </a:rPr>
              <a:t>main</a:t>
            </a:r>
            <a:r>
              <a:rPr lang="es-ES_tradnl" sz="1600" dirty="0">
                <a:solidFill>
                  <a:srgbClr val="355E91"/>
                </a:solidFill>
                <a:latin typeface="Calibri,Bold"/>
              </a:rPr>
              <a:t> </a:t>
            </a:r>
            <a:r>
              <a:rPr lang="es-ES_tradnl" sz="1600" dirty="0" err="1">
                <a:solidFill>
                  <a:srgbClr val="355E91"/>
                </a:solidFill>
                <a:latin typeface="Calibri,Bold"/>
              </a:rPr>
              <a:t>sources</a:t>
            </a:r>
            <a:r>
              <a:rPr lang="es-ES_tradnl" sz="1600" dirty="0">
                <a:solidFill>
                  <a:srgbClr val="355E91"/>
                </a:solidFill>
                <a:latin typeface="Calibri,Bold"/>
              </a:rPr>
              <a:t> </a:t>
            </a:r>
            <a:r>
              <a:rPr lang="es-ES_tradnl" sz="1600" dirty="0" err="1">
                <a:solidFill>
                  <a:srgbClr val="355E91"/>
                </a:solidFill>
                <a:latin typeface="Calibri,Bold"/>
              </a:rPr>
              <a:t>of</a:t>
            </a:r>
            <a:r>
              <a:rPr lang="es-ES_tradnl" sz="1600" dirty="0">
                <a:solidFill>
                  <a:srgbClr val="355E91"/>
                </a:solidFill>
                <a:latin typeface="Calibri,Bold"/>
              </a:rPr>
              <a:t> </a:t>
            </a:r>
            <a:r>
              <a:rPr lang="es-ES_tradnl" sz="1600" dirty="0" err="1">
                <a:solidFill>
                  <a:srgbClr val="355E91"/>
                </a:solidFill>
                <a:latin typeface="Calibri,Bold"/>
              </a:rPr>
              <a:t>traditional</a:t>
            </a:r>
            <a:r>
              <a:rPr lang="es-ES_tradnl" sz="1600" dirty="0">
                <a:solidFill>
                  <a:srgbClr val="355E91"/>
                </a:solidFill>
                <a:latin typeface="Calibri,Bold"/>
              </a:rPr>
              <a:t> </a:t>
            </a:r>
            <a:r>
              <a:rPr lang="es-ES_tradnl" sz="1600" dirty="0" err="1">
                <a:solidFill>
                  <a:srgbClr val="355E91"/>
                </a:solidFill>
                <a:latin typeface="Calibri,Bold"/>
              </a:rPr>
              <a:t>knowledge</a:t>
            </a:r>
            <a:r>
              <a:rPr lang="es-ES_tradnl" sz="1600" dirty="0">
                <a:solidFill>
                  <a:srgbClr val="355E91"/>
                </a:solidFill>
                <a:latin typeface="Calibri,Bold"/>
              </a:rPr>
              <a:t> transmisión. </a:t>
            </a:r>
          </a:p>
          <a:p>
            <a:pPr marL="285750" indent="-285750" algn="just">
              <a:buFont typeface="Arial"/>
              <a:buChar char="•"/>
            </a:pPr>
            <a:r>
              <a:rPr lang="es-ES_tradnl" sz="1600" dirty="0" err="1">
                <a:solidFill>
                  <a:srgbClr val="355E91"/>
                </a:solidFill>
                <a:latin typeface="Calibri,Bold"/>
              </a:rPr>
              <a:t>Teachers</a:t>
            </a:r>
            <a:r>
              <a:rPr lang="es-ES_tradnl" sz="1600" dirty="0">
                <a:solidFill>
                  <a:srgbClr val="355E91"/>
                </a:solidFill>
                <a:latin typeface="Calibri,Bold"/>
              </a:rPr>
              <a:t> are </a:t>
            </a:r>
            <a:r>
              <a:rPr lang="es-ES_tradnl" sz="1600" dirty="0" err="1">
                <a:solidFill>
                  <a:srgbClr val="355E91"/>
                </a:solidFill>
                <a:latin typeface="Calibri,Bold"/>
              </a:rPr>
              <a:t>key</a:t>
            </a:r>
            <a:r>
              <a:rPr lang="es-ES_tradnl" sz="1600" dirty="0">
                <a:solidFill>
                  <a:srgbClr val="355E91"/>
                </a:solidFill>
                <a:latin typeface="Calibri,Bold"/>
              </a:rPr>
              <a:t> </a:t>
            </a:r>
            <a:r>
              <a:rPr lang="es-ES_tradnl" sz="1600" dirty="0" err="1">
                <a:solidFill>
                  <a:srgbClr val="355E91"/>
                </a:solidFill>
                <a:latin typeface="Calibri,Bold"/>
              </a:rPr>
              <a:t>within</a:t>
            </a:r>
            <a:r>
              <a:rPr lang="es-ES_tradnl" sz="1600" dirty="0">
                <a:solidFill>
                  <a:srgbClr val="355E91"/>
                </a:solidFill>
                <a:latin typeface="Calibri,Bold"/>
              </a:rPr>
              <a:t> </a:t>
            </a:r>
            <a:r>
              <a:rPr lang="es-ES_tradnl" sz="1600" dirty="0" err="1">
                <a:solidFill>
                  <a:srgbClr val="355E91"/>
                </a:solidFill>
                <a:latin typeface="Calibri,Bold"/>
              </a:rPr>
              <a:t>the</a:t>
            </a:r>
            <a:r>
              <a:rPr lang="es-ES_tradnl" sz="1600" dirty="0">
                <a:solidFill>
                  <a:srgbClr val="355E91"/>
                </a:solidFill>
                <a:latin typeface="Calibri,Bold"/>
              </a:rPr>
              <a:t> </a:t>
            </a:r>
            <a:r>
              <a:rPr lang="es-ES_tradnl" sz="1600" dirty="0" err="1">
                <a:solidFill>
                  <a:srgbClr val="355E91"/>
                </a:solidFill>
                <a:latin typeface="Calibri,Bold"/>
              </a:rPr>
              <a:t>schools</a:t>
            </a:r>
            <a:r>
              <a:rPr lang="es-ES_tradnl" sz="1600" dirty="0">
                <a:solidFill>
                  <a:srgbClr val="355E91"/>
                </a:solidFill>
              </a:rPr>
              <a:t>. </a:t>
            </a:r>
          </a:p>
        </p:txBody>
      </p:sp>
      <p:sp>
        <p:nvSpPr>
          <p:cNvPr id="8" name="CuadroTexto 3">
            <a:extLst>
              <a:ext uri="{FF2B5EF4-FFF2-40B4-BE49-F238E27FC236}">
                <a16:creationId xmlns:a16="http://schemas.microsoft.com/office/drawing/2014/main" id="{CC7A51D9-F0AD-4DCD-BA27-DC1E3243E6C7}"/>
              </a:ext>
            </a:extLst>
          </p:cNvPr>
          <p:cNvSpPr txBox="1"/>
          <p:nvPr/>
        </p:nvSpPr>
        <p:spPr>
          <a:xfrm>
            <a:off x="5338149" y="2726283"/>
            <a:ext cx="3535001" cy="1815882"/>
          </a:xfrm>
          <a:prstGeom prst="rect">
            <a:avLst/>
          </a:prstGeom>
          <a:solidFill>
            <a:schemeClr val="accent3">
              <a:lumMod val="50000"/>
            </a:schemeClr>
          </a:solidFill>
        </p:spPr>
        <p:txBody>
          <a:bodyPr wrap="square" rtlCol="0">
            <a:spAutoFit/>
          </a:bodyPr>
          <a:lstStyle/>
          <a:p>
            <a:pPr algn="just"/>
            <a:r>
              <a:rPr lang="es-ES_tradnl" sz="1600" dirty="0">
                <a:solidFill>
                  <a:schemeClr val="bg1"/>
                </a:solidFill>
              </a:rPr>
              <a:t>In </a:t>
            </a:r>
            <a:r>
              <a:rPr lang="es-ES_tradnl" sz="1600" dirty="0" err="1">
                <a:solidFill>
                  <a:schemeClr val="bg1"/>
                </a:solidFill>
              </a:rPr>
              <a:t>terms</a:t>
            </a:r>
            <a:r>
              <a:rPr lang="es-ES_tradnl" sz="1600" dirty="0">
                <a:solidFill>
                  <a:schemeClr val="bg1"/>
                </a:solidFill>
              </a:rPr>
              <a:t> </a:t>
            </a:r>
            <a:r>
              <a:rPr lang="es-ES_tradnl" sz="1600" dirty="0" err="1">
                <a:solidFill>
                  <a:schemeClr val="bg1"/>
                </a:solidFill>
              </a:rPr>
              <a:t>of</a:t>
            </a:r>
            <a:r>
              <a:rPr lang="es-ES_tradnl" sz="1600" dirty="0">
                <a:solidFill>
                  <a:schemeClr val="bg1"/>
                </a:solidFill>
              </a:rPr>
              <a:t> </a:t>
            </a:r>
            <a:r>
              <a:rPr lang="es-ES_tradnl" sz="1600" dirty="0" err="1">
                <a:solidFill>
                  <a:schemeClr val="bg1"/>
                </a:solidFill>
              </a:rPr>
              <a:t>spaces</a:t>
            </a:r>
            <a:endParaRPr lang="es-ES_tradnl" sz="1600" b="1" dirty="0">
              <a:solidFill>
                <a:schemeClr val="bg1"/>
              </a:solidFill>
            </a:endParaRPr>
          </a:p>
          <a:p>
            <a:pPr marL="285750" indent="-285750" algn="just">
              <a:buFont typeface="Arial"/>
              <a:buChar char="•"/>
            </a:pP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farm</a:t>
            </a:r>
            <a:r>
              <a:rPr lang="es-ES_tradnl" sz="1600" dirty="0">
                <a:solidFill>
                  <a:schemeClr val="bg1"/>
                </a:solidFill>
              </a:rPr>
              <a:t> and </a:t>
            </a: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house</a:t>
            </a:r>
            <a:r>
              <a:rPr lang="es-ES_tradnl" sz="1600" dirty="0">
                <a:solidFill>
                  <a:schemeClr val="bg1"/>
                </a:solidFill>
              </a:rPr>
              <a:t> (</a:t>
            </a:r>
            <a:r>
              <a:rPr lang="es-ES_tradnl" sz="1600" dirty="0" err="1">
                <a:solidFill>
                  <a:schemeClr val="bg1"/>
                </a:solidFill>
              </a:rPr>
              <a:t>kitchen</a:t>
            </a:r>
            <a:r>
              <a:rPr lang="es-ES_tradnl" sz="1600" dirty="0">
                <a:solidFill>
                  <a:schemeClr val="bg1"/>
                </a:solidFill>
              </a:rPr>
              <a:t>)  as </a:t>
            </a:r>
            <a:r>
              <a:rPr lang="es-ES_tradnl" sz="1600" dirty="0" err="1">
                <a:solidFill>
                  <a:schemeClr val="bg1"/>
                </a:solidFill>
              </a:rPr>
              <a:t>well</a:t>
            </a:r>
            <a:r>
              <a:rPr lang="es-ES_tradnl" sz="1600" dirty="0">
                <a:solidFill>
                  <a:schemeClr val="bg1"/>
                </a:solidFill>
              </a:rPr>
              <a:t> as </a:t>
            </a: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community</a:t>
            </a:r>
            <a:r>
              <a:rPr lang="es-ES_tradnl" sz="1600" dirty="0">
                <a:solidFill>
                  <a:schemeClr val="bg1"/>
                </a:solidFill>
              </a:rPr>
              <a:t> </a:t>
            </a:r>
            <a:r>
              <a:rPr lang="es-ES_tradnl" sz="1600" dirty="0" err="1">
                <a:solidFill>
                  <a:schemeClr val="bg1"/>
                </a:solidFill>
              </a:rPr>
              <a:t>fair</a:t>
            </a:r>
            <a:r>
              <a:rPr lang="es-ES_tradnl" sz="1600" dirty="0">
                <a:solidFill>
                  <a:schemeClr val="bg1"/>
                </a:solidFill>
              </a:rPr>
              <a:t>/ </a:t>
            </a:r>
            <a:r>
              <a:rPr lang="es-ES_tradnl" sz="1600" dirty="0" err="1">
                <a:solidFill>
                  <a:schemeClr val="bg1"/>
                </a:solidFill>
              </a:rPr>
              <a:t>market</a:t>
            </a:r>
            <a:r>
              <a:rPr lang="es-ES_tradnl" sz="1600" dirty="0">
                <a:solidFill>
                  <a:schemeClr val="bg1"/>
                </a:solidFill>
              </a:rPr>
              <a:t> are </a:t>
            </a:r>
            <a:r>
              <a:rPr lang="es-ES_tradnl" sz="1600" dirty="0" err="1">
                <a:solidFill>
                  <a:schemeClr val="bg1"/>
                </a:solidFill>
              </a:rPr>
              <a:t>where</a:t>
            </a:r>
            <a:r>
              <a:rPr lang="es-ES_tradnl" sz="1600" dirty="0">
                <a:solidFill>
                  <a:schemeClr val="bg1"/>
                </a:solidFill>
              </a:rPr>
              <a:t> </a:t>
            </a:r>
            <a:r>
              <a:rPr lang="es-ES_tradnl" sz="1600" dirty="0" err="1">
                <a:solidFill>
                  <a:schemeClr val="bg1"/>
                </a:solidFill>
              </a:rPr>
              <a:t>children</a:t>
            </a:r>
            <a:r>
              <a:rPr lang="es-ES_tradnl" sz="1600" dirty="0">
                <a:solidFill>
                  <a:schemeClr val="bg1"/>
                </a:solidFill>
              </a:rPr>
              <a:t> </a:t>
            </a:r>
            <a:r>
              <a:rPr lang="es-ES_tradnl" sz="1600" dirty="0" err="1">
                <a:solidFill>
                  <a:schemeClr val="bg1"/>
                </a:solidFill>
              </a:rPr>
              <a:t>learn</a:t>
            </a:r>
            <a:r>
              <a:rPr lang="es-ES_tradnl" sz="1600" dirty="0">
                <a:solidFill>
                  <a:schemeClr val="bg1"/>
                </a:solidFill>
              </a:rPr>
              <a:t> </a:t>
            </a:r>
            <a:r>
              <a:rPr lang="es-ES_tradnl" sz="1600" dirty="0" err="1">
                <a:solidFill>
                  <a:schemeClr val="bg1"/>
                </a:solidFill>
              </a:rPr>
              <a:t>traditional</a:t>
            </a:r>
            <a:r>
              <a:rPr lang="es-ES_tradnl" sz="1600" dirty="0">
                <a:solidFill>
                  <a:schemeClr val="bg1"/>
                </a:solidFill>
              </a:rPr>
              <a:t> </a:t>
            </a:r>
            <a:r>
              <a:rPr lang="es-ES_tradnl" sz="1600" dirty="0" err="1">
                <a:solidFill>
                  <a:schemeClr val="bg1"/>
                </a:solidFill>
              </a:rPr>
              <a:t>knowledges</a:t>
            </a:r>
            <a:r>
              <a:rPr lang="es-ES_tradnl" sz="1600" dirty="0">
                <a:solidFill>
                  <a:schemeClr val="bg1"/>
                </a:solidFill>
              </a:rPr>
              <a:t>. </a:t>
            </a:r>
          </a:p>
          <a:p>
            <a:pPr marL="285750" indent="-285750" algn="just">
              <a:buFont typeface="Arial"/>
              <a:buChar char="•"/>
            </a:pPr>
            <a:r>
              <a:rPr lang="es-ES_tradnl" sz="1600" dirty="0" err="1">
                <a:solidFill>
                  <a:schemeClr val="bg1"/>
                </a:solidFill>
              </a:rPr>
              <a:t>School</a:t>
            </a:r>
            <a:r>
              <a:rPr lang="es-ES_tradnl" sz="1600" dirty="0">
                <a:solidFill>
                  <a:schemeClr val="bg1"/>
                </a:solidFill>
              </a:rPr>
              <a:t> </a:t>
            </a:r>
            <a:r>
              <a:rPr lang="es-ES_tradnl" sz="1600" dirty="0" err="1">
                <a:solidFill>
                  <a:schemeClr val="bg1"/>
                </a:solidFill>
              </a:rPr>
              <a:t>mostly</a:t>
            </a:r>
            <a:r>
              <a:rPr lang="es-ES_tradnl" sz="1600" dirty="0">
                <a:solidFill>
                  <a:schemeClr val="bg1"/>
                </a:solidFill>
              </a:rPr>
              <a:t> </a:t>
            </a: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paradigm</a:t>
            </a:r>
            <a:r>
              <a:rPr lang="es-ES_tradnl" sz="1600" dirty="0">
                <a:solidFill>
                  <a:schemeClr val="bg1"/>
                </a:solidFill>
              </a:rPr>
              <a:t> </a:t>
            </a:r>
            <a:r>
              <a:rPr lang="es-ES_tradnl" sz="1600" dirty="0" err="1">
                <a:solidFill>
                  <a:schemeClr val="bg1"/>
                </a:solidFill>
              </a:rPr>
              <a:t>of</a:t>
            </a:r>
            <a:r>
              <a:rPr lang="es-ES_tradnl" sz="1600" dirty="0">
                <a:solidFill>
                  <a:schemeClr val="bg1"/>
                </a:solidFill>
              </a:rPr>
              <a:t> </a:t>
            </a:r>
            <a:r>
              <a:rPr lang="es-ES_tradnl" sz="1600" dirty="0" err="1">
                <a:solidFill>
                  <a:schemeClr val="bg1"/>
                </a:solidFill>
              </a:rPr>
              <a:t>scientific</a:t>
            </a:r>
            <a:r>
              <a:rPr lang="es-ES_tradnl" sz="1600" dirty="0">
                <a:solidFill>
                  <a:schemeClr val="bg1"/>
                </a:solidFill>
              </a:rPr>
              <a:t> </a:t>
            </a:r>
            <a:r>
              <a:rPr lang="es-ES_tradnl" sz="1600" dirty="0" err="1">
                <a:solidFill>
                  <a:schemeClr val="bg1"/>
                </a:solidFill>
              </a:rPr>
              <a:t>knowledge</a:t>
            </a:r>
            <a:endParaRPr lang="es-ES" sz="1600" dirty="0">
              <a:solidFill>
                <a:schemeClr val="bg1"/>
              </a:solidFill>
            </a:endParaRPr>
          </a:p>
        </p:txBody>
      </p:sp>
      <p:sp>
        <p:nvSpPr>
          <p:cNvPr id="9" name="CuadroTexto 4">
            <a:extLst>
              <a:ext uri="{FF2B5EF4-FFF2-40B4-BE49-F238E27FC236}">
                <a16:creationId xmlns:a16="http://schemas.microsoft.com/office/drawing/2014/main" id="{2C31C73D-4269-4642-A523-FC183488BF26}"/>
              </a:ext>
            </a:extLst>
          </p:cNvPr>
          <p:cNvSpPr txBox="1"/>
          <p:nvPr/>
        </p:nvSpPr>
        <p:spPr>
          <a:xfrm>
            <a:off x="5338150" y="4697834"/>
            <a:ext cx="3535001" cy="2062103"/>
          </a:xfrm>
          <a:prstGeom prst="rect">
            <a:avLst/>
          </a:prstGeom>
          <a:solidFill>
            <a:schemeClr val="accent1">
              <a:lumMod val="20000"/>
              <a:lumOff val="80000"/>
            </a:schemeClr>
          </a:solidFill>
        </p:spPr>
        <p:txBody>
          <a:bodyPr wrap="square" rtlCol="0">
            <a:spAutoFit/>
          </a:bodyPr>
          <a:lstStyle/>
          <a:p>
            <a:r>
              <a:rPr lang="es-ES_tradnl" sz="1600" dirty="0">
                <a:solidFill>
                  <a:srgbClr val="355E91"/>
                </a:solidFill>
              </a:rPr>
              <a:t>In </a:t>
            </a:r>
            <a:r>
              <a:rPr lang="es-ES_tradnl" sz="1600" dirty="0" err="1">
                <a:solidFill>
                  <a:srgbClr val="355E91"/>
                </a:solidFill>
              </a:rPr>
              <a:t>terms</a:t>
            </a:r>
            <a:r>
              <a:rPr lang="es-ES_tradnl" sz="1600" dirty="0">
                <a:solidFill>
                  <a:srgbClr val="355E91"/>
                </a:solidFill>
              </a:rPr>
              <a:t> </a:t>
            </a:r>
            <a:r>
              <a:rPr lang="es-ES_tradnl" sz="1600" dirty="0" err="1">
                <a:solidFill>
                  <a:srgbClr val="355E91"/>
                </a:solidFill>
              </a:rPr>
              <a:t>of</a:t>
            </a:r>
            <a:r>
              <a:rPr lang="es-ES_tradnl" sz="1600" dirty="0">
                <a:solidFill>
                  <a:srgbClr val="355E91"/>
                </a:solidFill>
              </a:rPr>
              <a:t> transmisión </a:t>
            </a:r>
            <a:r>
              <a:rPr lang="es-ES_tradnl" sz="1600" dirty="0" err="1">
                <a:solidFill>
                  <a:srgbClr val="355E91"/>
                </a:solidFill>
              </a:rPr>
              <a:t>mechanisms</a:t>
            </a:r>
            <a:r>
              <a:rPr lang="es-ES_tradnl" sz="1600" dirty="0">
                <a:solidFill>
                  <a:srgbClr val="355E91"/>
                </a:solidFill>
              </a:rPr>
              <a:t>: </a:t>
            </a:r>
          </a:p>
          <a:p>
            <a:pPr marL="742950" lvl="1" indent="-285750">
              <a:buFont typeface="Wingdings" charset="2"/>
              <a:buChar char="ü"/>
            </a:pPr>
            <a:r>
              <a:rPr lang="es-ES_tradnl" sz="1600" b="1" dirty="0">
                <a:solidFill>
                  <a:srgbClr val="355E91"/>
                </a:solidFill>
              </a:rPr>
              <a:t>Oral, </a:t>
            </a:r>
            <a:r>
              <a:rPr lang="es-ES_tradnl" sz="1600" b="1" dirty="0" err="1">
                <a:solidFill>
                  <a:srgbClr val="355E91"/>
                </a:solidFill>
              </a:rPr>
              <a:t>practice</a:t>
            </a:r>
            <a:r>
              <a:rPr lang="es-ES_tradnl" sz="1600" dirty="0">
                <a:solidFill>
                  <a:srgbClr val="355E91"/>
                </a:solidFill>
              </a:rPr>
              <a:t>, </a:t>
            </a:r>
            <a:r>
              <a:rPr lang="es-ES_tradnl" sz="1600" dirty="0" err="1">
                <a:solidFill>
                  <a:srgbClr val="355E91"/>
                </a:solidFill>
              </a:rPr>
              <a:t>based</a:t>
            </a:r>
            <a:r>
              <a:rPr lang="es-ES_tradnl" sz="1600" dirty="0">
                <a:solidFill>
                  <a:srgbClr val="355E91"/>
                </a:solidFill>
              </a:rPr>
              <a:t> </a:t>
            </a:r>
            <a:r>
              <a:rPr lang="es-ES_tradnl" sz="1600" dirty="0" err="1">
                <a:solidFill>
                  <a:srgbClr val="355E91"/>
                </a:solidFill>
              </a:rPr>
              <a:t>on</a:t>
            </a:r>
            <a:r>
              <a:rPr lang="es-ES_tradnl" sz="1600" dirty="0">
                <a:solidFill>
                  <a:srgbClr val="355E91"/>
                </a:solidFill>
              </a:rPr>
              <a:t> </a:t>
            </a:r>
            <a:r>
              <a:rPr lang="es-ES_tradnl" sz="1600" dirty="0" err="1">
                <a:solidFill>
                  <a:srgbClr val="355E91"/>
                </a:solidFill>
              </a:rPr>
              <a:t>observation-experimentation</a:t>
            </a:r>
            <a:r>
              <a:rPr lang="es-ES_tradnl" sz="1600" dirty="0">
                <a:solidFill>
                  <a:srgbClr val="355E91"/>
                </a:solidFill>
              </a:rPr>
              <a:t> </a:t>
            </a:r>
          </a:p>
          <a:p>
            <a:pPr marL="742950" lvl="1" indent="-285750">
              <a:buFont typeface="Wingdings" charset="2"/>
              <a:buChar char="ü"/>
            </a:pPr>
            <a:r>
              <a:rPr lang="es-ES_tradnl" sz="1600" dirty="0" err="1">
                <a:solidFill>
                  <a:srgbClr val="355E91"/>
                </a:solidFill>
              </a:rPr>
              <a:t>Threated</a:t>
            </a:r>
            <a:r>
              <a:rPr lang="es-ES_tradnl" sz="1600" dirty="0">
                <a:solidFill>
                  <a:srgbClr val="355E91"/>
                </a:solidFill>
              </a:rPr>
              <a:t> </a:t>
            </a:r>
            <a:r>
              <a:rPr lang="es-ES_tradnl" sz="1600" dirty="0" err="1">
                <a:solidFill>
                  <a:srgbClr val="355E91"/>
                </a:solidFill>
              </a:rPr>
              <a:t>by</a:t>
            </a:r>
            <a:r>
              <a:rPr lang="es-ES_tradnl" sz="1600" dirty="0">
                <a:solidFill>
                  <a:srgbClr val="355E91"/>
                </a:solidFill>
              </a:rPr>
              <a:t>: </a:t>
            </a:r>
            <a:r>
              <a:rPr lang="es-ES_tradnl" sz="1600" dirty="0" err="1">
                <a:solidFill>
                  <a:srgbClr val="355E91"/>
                </a:solidFill>
              </a:rPr>
              <a:t>migration</a:t>
            </a:r>
            <a:r>
              <a:rPr lang="es-ES_tradnl" sz="1600" dirty="0">
                <a:solidFill>
                  <a:srgbClr val="355E91"/>
                </a:solidFill>
              </a:rPr>
              <a:t>, los </a:t>
            </a:r>
            <a:r>
              <a:rPr lang="es-ES_tradnl" sz="1600" dirty="0" err="1">
                <a:solidFill>
                  <a:srgbClr val="355E91"/>
                </a:solidFill>
              </a:rPr>
              <a:t>of</a:t>
            </a:r>
            <a:r>
              <a:rPr lang="es-ES_tradnl" sz="1600" dirty="0">
                <a:solidFill>
                  <a:srgbClr val="355E91"/>
                </a:solidFill>
              </a:rPr>
              <a:t> </a:t>
            </a:r>
            <a:r>
              <a:rPr lang="es-ES_tradnl" sz="1600" dirty="0" err="1">
                <a:solidFill>
                  <a:srgbClr val="355E91"/>
                </a:solidFill>
              </a:rPr>
              <a:t>language</a:t>
            </a:r>
            <a:r>
              <a:rPr lang="es-ES_tradnl" sz="1600" dirty="0">
                <a:solidFill>
                  <a:srgbClr val="355E91"/>
                </a:solidFill>
              </a:rPr>
              <a:t>, exclusive </a:t>
            </a:r>
            <a:r>
              <a:rPr lang="es-ES_tradnl" sz="1600" dirty="0" err="1">
                <a:solidFill>
                  <a:srgbClr val="355E91"/>
                </a:solidFill>
              </a:rPr>
              <a:t>religions</a:t>
            </a:r>
            <a:r>
              <a:rPr lang="es-ES_tradnl" sz="1600" dirty="0">
                <a:solidFill>
                  <a:srgbClr val="355E91"/>
                </a:solidFill>
              </a:rPr>
              <a:t>/ </a:t>
            </a:r>
            <a:r>
              <a:rPr lang="es-ES_tradnl" sz="1600" dirty="0" err="1">
                <a:solidFill>
                  <a:srgbClr val="355E91"/>
                </a:solidFill>
              </a:rPr>
              <a:t>fundamentalism</a:t>
            </a:r>
            <a:r>
              <a:rPr lang="es-ES_tradnl" sz="1600" dirty="0">
                <a:solidFill>
                  <a:srgbClr val="355E91"/>
                </a:solidFill>
              </a:rPr>
              <a:t>, social </a:t>
            </a:r>
            <a:r>
              <a:rPr lang="es-ES_tradnl" sz="1600" dirty="0" err="1">
                <a:solidFill>
                  <a:srgbClr val="355E91"/>
                </a:solidFill>
              </a:rPr>
              <a:t>program</a:t>
            </a:r>
            <a:r>
              <a:rPr lang="es-ES_tradnl" sz="1600" dirty="0">
                <a:solidFill>
                  <a:srgbClr val="355E91"/>
                </a:solidFill>
              </a:rPr>
              <a:t> and </a:t>
            </a:r>
            <a:r>
              <a:rPr lang="es-ES_tradnl" sz="1600" dirty="0" err="1">
                <a:solidFill>
                  <a:srgbClr val="355E91"/>
                </a:solidFill>
              </a:rPr>
              <a:t>extractive</a:t>
            </a:r>
            <a:r>
              <a:rPr lang="es-ES_tradnl" sz="1600" dirty="0">
                <a:solidFill>
                  <a:srgbClr val="355E91"/>
                </a:solidFill>
              </a:rPr>
              <a:t> </a:t>
            </a:r>
            <a:r>
              <a:rPr lang="es-ES_tradnl" sz="1600" dirty="0" err="1">
                <a:solidFill>
                  <a:srgbClr val="355E91"/>
                </a:solidFill>
              </a:rPr>
              <a:t>activities</a:t>
            </a:r>
            <a:endParaRPr lang="es-ES_tradnl" sz="1600" dirty="0">
              <a:solidFill>
                <a:srgbClr val="355E91"/>
              </a:solidFill>
            </a:endParaRPr>
          </a:p>
        </p:txBody>
      </p:sp>
    </p:spTree>
    <p:extLst>
      <p:ext uri="{BB962C8B-B14F-4D97-AF65-F5344CB8AC3E}">
        <p14:creationId xmlns:p14="http://schemas.microsoft.com/office/powerpoint/2010/main" val="711208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0" y="2520873"/>
            <a:ext cx="9143999" cy="2074802"/>
          </a:xfrm>
          <a:solidFill>
            <a:schemeClr val="accent1">
              <a:lumMod val="75000"/>
            </a:schemeClr>
          </a:solidFill>
        </p:spPr>
        <p:txBody>
          <a:bodyPr>
            <a:normAutofit/>
          </a:bodyPr>
          <a:lstStyle/>
          <a:p>
            <a:r>
              <a:rPr lang="es-ES" sz="2800" b="1" dirty="0">
                <a:solidFill>
                  <a:srgbClr val="FFFFFF"/>
                </a:solidFill>
                <a:latin typeface="Batang" panose="02030600000101010101" pitchFamily="18" charset="-127"/>
                <a:ea typeface="Batang" panose="02030600000101010101" pitchFamily="18" charset="-127"/>
              </a:rPr>
              <a:t>Componente de Investigación: </a:t>
            </a:r>
            <a:br>
              <a:rPr lang="es-ES" sz="2800" b="1" dirty="0">
                <a:solidFill>
                  <a:srgbClr val="FFFFFF"/>
                </a:solidFill>
                <a:latin typeface="Batang" panose="02030600000101010101" pitchFamily="18" charset="-127"/>
                <a:ea typeface="Batang" panose="02030600000101010101" pitchFamily="18" charset="-127"/>
              </a:rPr>
            </a:br>
            <a:r>
              <a:rPr lang="es-ES" b="1" dirty="0">
                <a:solidFill>
                  <a:srgbClr val="FFFFFF"/>
                </a:solidFill>
                <a:latin typeface="Batang" panose="02030600000101010101" pitchFamily="18" charset="-127"/>
                <a:ea typeface="Batang" panose="02030600000101010101" pitchFamily="18" charset="-127"/>
              </a:rPr>
              <a:t>Propuesta educativa</a:t>
            </a:r>
          </a:p>
        </p:txBody>
      </p:sp>
    </p:spTree>
    <p:extLst>
      <p:ext uri="{BB962C8B-B14F-4D97-AF65-F5344CB8AC3E}">
        <p14:creationId xmlns:p14="http://schemas.microsoft.com/office/powerpoint/2010/main" val="2945558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EAAE1-5CEE-455F-A5DA-757F2C0AB4EB}"/>
              </a:ext>
            </a:extLst>
          </p:cNvPr>
          <p:cNvSpPr txBox="1">
            <a:spLocks/>
          </p:cNvSpPr>
          <p:nvPr/>
        </p:nvSpPr>
        <p:spPr>
          <a:xfrm>
            <a:off x="0" y="14106"/>
            <a:ext cx="8799226" cy="858446"/>
          </a:xfrm>
          <a:prstGeom prst="rect">
            <a:avLst/>
          </a:prstGeom>
          <a:solidFill>
            <a:schemeClr val="accent1">
              <a:lumMod val="75000"/>
            </a:schemeClr>
          </a:solidFill>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3600" b="1" dirty="0">
                <a:solidFill>
                  <a:schemeClr val="bg1"/>
                </a:solidFill>
                <a:latin typeface="Courier New" panose="02070309020205020404" pitchFamily="49" charset="0"/>
                <a:cs typeface="Courier New" panose="02070309020205020404" pitchFamily="49" charset="0"/>
              </a:rPr>
              <a:t>Los materiales del curso </a:t>
            </a:r>
          </a:p>
          <a:p>
            <a:r>
              <a:rPr lang="es-PE" sz="2000" b="1" dirty="0">
                <a:solidFill>
                  <a:schemeClr val="bg1"/>
                </a:solidFill>
              </a:rPr>
              <a:t>“Las montañas, los climas y los cultivos andino: la ciencia y el conocimiento tradicionales</a:t>
            </a:r>
            <a:r>
              <a:rPr lang="es-PE" sz="2800" b="1" dirty="0">
                <a:solidFill>
                  <a:schemeClr val="bg1"/>
                </a:solidFill>
              </a:rPr>
              <a:t>”</a:t>
            </a:r>
            <a:endParaRPr lang="es-ES" sz="2800" b="1" dirty="0">
              <a:solidFill>
                <a:schemeClr val="bg1"/>
              </a:solidFill>
            </a:endParaRPr>
          </a:p>
          <a:p>
            <a:endParaRPr lang="es-ES" sz="2800" b="1" dirty="0">
              <a:solidFill>
                <a:srgbClr val="FFFFFF"/>
              </a:solidFill>
            </a:endParaRPr>
          </a:p>
        </p:txBody>
      </p:sp>
      <p:pic>
        <p:nvPicPr>
          <p:cNvPr id="3" name="Imagen 2">
            <a:extLst>
              <a:ext uri="{FF2B5EF4-FFF2-40B4-BE49-F238E27FC236}">
                <a16:creationId xmlns:a16="http://schemas.microsoft.com/office/drawing/2014/main" id="{DE075B51-CE40-40D2-9333-AFFCCBD7892C}"/>
              </a:ext>
            </a:extLst>
          </p:cNvPr>
          <p:cNvPicPr>
            <a:picLocks noChangeAspect="1"/>
          </p:cNvPicPr>
          <p:nvPr/>
        </p:nvPicPr>
        <p:blipFill rotWithShape="1">
          <a:blip r:embed="rId2"/>
          <a:srcRect l="31846" t="16874" r="36462" b="3451"/>
          <a:stretch/>
        </p:blipFill>
        <p:spPr>
          <a:xfrm>
            <a:off x="4842456" y="1495833"/>
            <a:ext cx="3956770" cy="5362167"/>
          </a:xfrm>
          <a:prstGeom prst="rect">
            <a:avLst/>
          </a:prstGeom>
        </p:spPr>
      </p:pic>
      <p:sp>
        <p:nvSpPr>
          <p:cNvPr id="7" name="CuadroTexto 6">
            <a:extLst>
              <a:ext uri="{FF2B5EF4-FFF2-40B4-BE49-F238E27FC236}">
                <a16:creationId xmlns:a16="http://schemas.microsoft.com/office/drawing/2014/main" id="{BCD10E11-3AB5-416C-B937-4A4079AF7452}"/>
              </a:ext>
            </a:extLst>
          </p:cNvPr>
          <p:cNvSpPr txBox="1"/>
          <p:nvPr/>
        </p:nvSpPr>
        <p:spPr>
          <a:xfrm>
            <a:off x="347730" y="2857096"/>
            <a:ext cx="3734873" cy="2677656"/>
          </a:xfrm>
          <a:prstGeom prst="rect">
            <a:avLst/>
          </a:prstGeom>
          <a:solidFill>
            <a:schemeClr val="bg1">
              <a:lumMod val="75000"/>
            </a:schemeClr>
          </a:solidFill>
        </p:spPr>
        <p:txBody>
          <a:bodyPr wrap="square" rtlCol="0">
            <a:spAutoFit/>
          </a:bodyPr>
          <a:lstStyle/>
          <a:p>
            <a:r>
              <a:rPr lang="es-MX" sz="1400" b="1" dirty="0"/>
              <a:t>INDICE</a:t>
            </a:r>
          </a:p>
          <a:p>
            <a:endParaRPr lang="es-MX" sz="1400" b="1" dirty="0"/>
          </a:p>
          <a:p>
            <a:pPr marL="285750" indent="-285750">
              <a:buFont typeface="Arial" panose="020B0604020202020204" pitchFamily="34" charset="0"/>
              <a:buChar char="•"/>
            </a:pPr>
            <a:r>
              <a:rPr lang="es-ES_tradnl" sz="1400" b="1" dirty="0"/>
              <a:t>UNIDAD 1: TERRITORIOS Y ECOSISTEMAS</a:t>
            </a:r>
          </a:p>
          <a:p>
            <a:pPr marL="285750" indent="-285750">
              <a:buFont typeface="Arial" panose="020B0604020202020204" pitchFamily="34" charset="0"/>
              <a:buChar char="•"/>
            </a:pPr>
            <a:endParaRPr lang="es-PE" sz="1400" b="1" dirty="0"/>
          </a:p>
          <a:p>
            <a:pPr marL="285750" indent="-285750">
              <a:buFont typeface="Arial" panose="020B0604020202020204" pitchFamily="34" charset="0"/>
              <a:buChar char="•"/>
            </a:pPr>
            <a:r>
              <a:rPr lang="es-ES_tradnl" sz="1400" b="1" dirty="0"/>
              <a:t>UNIDAD 2: DIVERSIDAD BIOLÓGICA:</a:t>
            </a:r>
          </a:p>
          <a:p>
            <a:r>
              <a:rPr lang="es-ES_tradnl" sz="1400" b="1" dirty="0"/>
              <a:t>       AGROBIODIVERSIDAD</a:t>
            </a:r>
          </a:p>
          <a:p>
            <a:endParaRPr lang="es-PE" sz="1400" b="1" dirty="0"/>
          </a:p>
          <a:p>
            <a:pPr marL="285750" indent="-285750">
              <a:buFont typeface="Arial" panose="020B0604020202020204" pitchFamily="34" charset="0"/>
              <a:buChar char="•"/>
            </a:pPr>
            <a:r>
              <a:rPr lang="es-ES_tradnl" sz="1400" b="1" dirty="0"/>
              <a:t>UNIDAD 3: EL CONTEXTO GLOBAL</a:t>
            </a:r>
          </a:p>
          <a:p>
            <a:endParaRPr lang="es-PE" sz="1400" b="1" dirty="0"/>
          </a:p>
          <a:p>
            <a:endParaRPr lang="es-PE" sz="1400" b="1" dirty="0"/>
          </a:p>
          <a:p>
            <a:pPr marL="285750" indent="-285750">
              <a:buFont typeface="Arial" panose="020B0604020202020204" pitchFamily="34" charset="0"/>
              <a:buChar char="•"/>
            </a:pPr>
            <a:r>
              <a:rPr lang="es-ES_tradnl" sz="1400" b="1" dirty="0"/>
              <a:t>UNIDAD 4: RETOS FUTUROS PARA LA AGRICULTURA: EL CAMBIO CLIMÁTICO</a:t>
            </a:r>
            <a:endParaRPr lang="es-PE" sz="1400" b="1" dirty="0"/>
          </a:p>
        </p:txBody>
      </p:sp>
      <p:sp>
        <p:nvSpPr>
          <p:cNvPr id="2" name="CuadroTexto 1">
            <a:extLst>
              <a:ext uri="{FF2B5EF4-FFF2-40B4-BE49-F238E27FC236}">
                <a16:creationId xmlns:a16="http://schemas.microsoft.com/office/drawing/2014/main" id="{D10DAB7C-FB00-439E-9666-925D728F0712}"/>
              </a:ext>
            </a:extLst>
          </p:cNvPr>
          <p:cNvSpPr txBox="1"/>
          <p:nvPr/>
        </p:nvSpPr>
        <p:spPr>
          <a:xfrm>
            <a:off x="668960" y="1126501"/>
            <a:ext cx="7806080" cy="369332"/>
          </a:xfrm>
          <a:prstGeom prst="rect">
            <a:avLst/>
          </a:prstGeom>
          <a:solidFill>
            <a:schemeClr val="bg2">
              <a:lumMod val="90000"/>
            </a:schemeClr>
          </a:solidFill>
        </p:spPr>
        <p:txBody>
          <a:bodyPr wrap="square" rtlCol="0">
            <a:spAutoFit/>
          </a:bodyPr>
          <a:lstStyle/>
          <a:p>
            <a:pPr algn="ctr"/>
            <a:r>
              <a:rPr lang="es-MX" dirty="0"/>
              <a:t>“</a:t>
            </a:r>
            <a:r>
              <a:rPr lang="es-MX" dirty="0" err="1"/>
              <a:t>The</a:t>
            </a:r>
            <a:r>
              <a:rPr lang="es-MX" dirty="0"/>
              <a:t> </a:t>
            </a:r>
            <a:r>
              <a:rPr lang="es-MX" dirty="0" err="1"/>
              <a:t>mountains</a:t>
            </a:r>
            <a:r>
              <a:rPr lang="es-MX" dirty="0"/>
              <a:t>, </a:t>
            </a:r>
            <a:r>
              <a:rPr lang="es-MX" dirty="0" err="1"/>
              <a:t>weather</a:t>
            </a:r>
            <a:r>
              <a:rPr lang="es-MX" dirty="0"/>
              <a:t> and </a:t>
            </a:r>
            <a:r>
              <a:rPr lang="es-MX" dirty="0" err="1"/>
              <a:t>andean</a:t>
            </a:r>
            <a:r>
              <a:rPr lang="es-MX" dirty="0"/>
              <a:t> </a:t>
            </a:r>
            <a:r>
              <a:rPr lang="es-MX" dirty="0" err="1"/>
              <a:t>crops</a:t>
            </a:r>
            <a:r>
              <a:rPr lang="es-MX" dirty="0"/>
              <a:t>: </a:t>
            </a:r>
            <a:r>
              <a:rPr lang="es-MX" dirty="0" err="1"/>
              <a:t>science</a:t>
            </a:r>
            <a:r>
              <a:rPr lang="es-MX" dirty="0"/>
              <a:t> and </a:t>
            </a:r>
            <a:r>
              <a:rPr lang="es-MX" dirty="0" err="1"/>
              <a:t>traditional</a:t>
            </a:r>
            <a:r>
              <a:rPr lang="es-MX" dirty="0"/>
              <a:t> </a:t>
            </a:r>
            <a:r>
              <a:rPr lang="es-MX" dirty="0" err="1"/>
              <a:t>knowledge</a:t>
            </a:r>
            <a:r>
              <a:rPr lang="es-MX" dirty="0"/>
              <a:t>”</a:t>
            </a:r>
            <a:endParaRPr lang="es-PE" dirty="0"/>
          </a:p>
        </p:txBody>
      </p:sp>
    </p:spTree>
    <p:extLst>
      <p:ext uri="{BB962C8B-B14F-4D97-AF65-F5344CB8AC3E}">
        <p14:creationId xmlns:p14="http://schemas.microsoft.com/office/powerpoint/2010/main" val="2907434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captura de pantalla&#10;&#10;Descripción generada automáticamente">
            <a:extLst>
              <a:ext uri="{FF2B5EF4-FFF2-40B4-BE49-F238E27FC236}">
                <a16:creationId xmlns:a16="http://schemas.microsoft.com/office/drawing/2014/main" id="{E05FACF5-A304-4B7A-A355-C6DB1E45F3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79" y="1041202"/>
            <a:ext cx="4365047" cy="3088271"/>
          </a:xfrm>
          <a:prstGeom prst="rect">
            <a:avLst/>
          </a:prstGeom>
        </p:spPr>
      </p:pic>
      <p:pic>
        <p:nvPicPr>
          <p:cNvPr id="4" name="Imagen 3" descr="Imagen que contiene texto, captura de pantalla&#10;&#10;Descripción generada automáticamente">
            <a:extLst>
              <a:ext uri="{FF2B5EF4-FFF2-40B4-BE49-F238E27FC236}">
                <a16:creationId xmlns:a16="http://schemas.microsoft.com/office/drawing/2014/main" id="{F7C88DCF-4D79-4A00-96CD-F8C8431746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6464" y="1433279"/>
            <a:ext cx="2648371" cy="2648371"/>
          </a:xfrm>
          <a:prstGeom prst="rect">
            <a:avLst/>
          </a:prstGeom>
        </p:spPr>
      </p:pic>
      <p:pic>
        <p:nvPicPr>
          <p:cNvPr id="5" name="Marcador de contenido 4" descr="Imagen que contiene texto&#10;&#10;Descripción generada automáticamente">
            <a:extLst>
              <a:ext uri="{FF2B5EF4-FFF2-40B4-BE49-F238E27FC236}">
                <a16:creationId xmlns:a16="http://schemas.microsoft.com/office/drawing/2014/main" id="{A07602D0-7878-4418-BF6D-0D6523AEF3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3728770" y="4237549"/>
            <a:ext cx="2648372" cy="1986279"/>
          </a:xfrm>
          <a:prstGeom prst="rect">
            <a:avLst/>
          </a:prstGeom>
        </p:spPr>
      </p:pic>
      <p:pic>
        <p:nvPicPr>
          <p:cNvPr id="7" name="Marcador de contenido 4" descr="Imagen que contiene persona, grupo, personas, interior&#10;&#10;Descripción generada automáticamente">
            <a:extLst>
              <a:ext uri="{FF2B5EF4-FFF2-40B4-BE49-F238E27FC236}">
                <a16:creationId xmlns:a16="http://schemas.microsoft.com/office/drawing/2014/main" id="{B30BAEA8-2D26-4860-BAB8-8FFE31F691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492" y="3867231"/>
            <a:ext cx="3074106" cy="2537175"/>
          </a:xfrm>
          <a:prstGeom prst="rect">
            <a:avLst/>
          </a:prstGeom>
        </p:spPr>
      </p:pic>
      <p:sp>
        <p:nvSpPr>
          <p:cNvPr id="10" name="Título 1"/>
          <p:cNvSpPr txBox="1">
            <a:spLocks/>
          </p:cNvSpPr>
          <p:nvPr/>
        </p:nvSpPr>
        <p:spPr>
          <a:xfrm>
            <a:off x="0" y="-30500"/>
            <a:ext cx="9143999" cy="858446"/>
          </a:xfrm>
          <a:prstGeom prst="rect">
            <a:avLst/>
          </a:prstGeom>
          <a:solidFill>
            <a:schemeClr val="accent1">
              <a:lumMod val="75000"/>
            </a:schemeClr>
          </a:solidFill>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700" b="1" dirty="0">
                <a:solidFill>
                  <a:schemeClr val="bg1"/>
                </a:solidFill>
                <a:latin typeface="Courier New" panose="02070309020205020404" pitchFamily="49" charset="0"/>
                <a:cs typeface="Courier New" panose="02070309020205020404" pitchFamily="49" charset="0"/>
              </a:rPr>
              <a:t>Los materiales del curso </a:t>
            </a:r>
          </a:p>
          <a:p>
            <a:r>
              <a:rPr lang="es-PE" sz="2000" b="1" dirty="0">
                <a:solidFill>
                  <a:schemeClr val="bg1"/>
                </a:solidFill>
              </a:rPr>
              <a:t>“Las montañas, los climas y los cultivos andino: la ciencia y el conocimiento tradicionales</a:t>
            </a:r>
            <a:r>
              <a:rPr lang="es-PE" sz="2800" b="1" dirty="0">
                <a:solidFill>
                  <a:schemeClr val="bg1"/>
                </a:solidFill>
              </a:rPr>
              <a:t>”</a:t>
            </a:r>
            <a:endParaRPr lang="es-ES" sz="2800" b="1" dirty="0">
              <a:solidFill>
                <a:schemeClr val="bg1"/>
              </a:solidFill>
            </a:endParaRPr>
          </a:p>
          <a:p>
            <a:endParaRPr lang="es-ES" sz="2800" b="1" dirty="0">
              <a:solidFill>
                <a:srgbClr val="FFFFFF"/>
              </a:solidFill>
            </a:endParaRPr>
          </a:p>
        </p:txBody>
      </p:sp>
      <p:sp>
        <p:nvSpPr>
          <p:cNvPr id="8" name="CuadroTexto 7">
            <a:extLst>
              <a:ext uri="{FF2B5EF4-FFF2-40B4-BE49-F238E27FC236}">
                <a16:creationId xmlns:a16="http://schemas.microsoft.com/office/drawing/2014/main" id="{561891FB-E61C-4DA3-A243-5B0238260FD1}"/>
              </a:ext>
            </a:extLst>
          </p:cNvPr>
          <p:cNvSpPr txBox="1"/>
          <p:nvPr/>
        </p:nvSpPr>
        <p:spPr>
          <a:xfrm>
            <a:off x="7150308" y="4107305"/>
            <a:ext cx="1821348" cy="2246769"/>
          </a:xfrm>
          <a:prstGeom prst="rect">
            <a:avLst/>
          </a:prstGeom>
          <a:solidFill>
            <a:schemeClr val="tx2">
              <a:lumMod val="20000"/>
              <a:lumOff val="80000"/>
            </a:schemeClr>
          </a:solidFill>
          <a:ln>
            <a:solidFill>
              <a:schemeClr val="tx2">
                <a:lumMod val="40000"/>
                <a:lumOff val="60000"/>
              </a:schemeClr>
            </a:solidFill>
          </a:ln>
        </p:spPr>
        <p:txBody>
          <a:bodyPr wrap="square" rtlCol="0">
            <a:spAutoFit/>
          </a:bodyPr>
          <a:lstStyle/>
          <a:p>
            <a:r>
              <a:rPr lang="es-MX" sz="1400" dirty="0">
                <a:latin typeface="Arial" panose="020B0604020202020204" pitchFamily="34" charset="0"/>
                <a:cs typeface="Arial" panose="020B0604020202020204" pitchFamily="34" charset="0"/>
              </a:rPr>
              <a:t>Total Profesores  Inscritos : 73</a:t>
            </a:r>
          </a:p>
          <a:p>
            <a:r>
              <a:rPr lang="es-MX" sz="1400" dirty="0" err="1">
                <a:latin typeface="Arial" panose="020B0604020202020204" pitchFamily="34" charset="0"/>
                <a:cs typeface="Arial" panose="020B0604020202020204" pitchFamily="34" charset="0"/>
              </a:rPr>
              <a:t>N°</a:t>
            </a:r>
            <a:r>
              <a:rPr lang="es-MX" sz="1400" dirty="0">
                <a:latin typeface="Arial" panose="020B0604020202020204" pitchFamily="34" charset="0"/>
                <a:cs typeface="Arial" panose="020B0604020202020204" pitchFamily="34" charset="0"/>
              </a:rPr>
              <a:t> alumnos participantes: 236</a:t>
            </a:r>
          </a:p>
          <a:p>
            <a:r>
              <a:rPr lang="es-MX" sz="1400" dirty="0" err="1">
                <a:latin typeface="Arial" panose="020B0604020202020204" pitchFamily="34" charset="0"/>
                <a:cs typeface="Arial" panose="020B0604020202020204" pitchFamily="34" charset="0"/>
              </a:rPr>
              <a:t>N°</a:t>
            </a:r>
            <a:r>
              <a:rPr lang="es-MX" sz="1400" dirty="0">
                <a:latin typeface="Arial" panose="020B0604020202020204" pitchFamily="34" charset="0"/>
                <a:cs typeface="Arial" panose="020B0604020202020204" pitchFamily="34" charset="0"/>
              </a:rPr>
              <a:t> padres participantes: 146</a:t>
            </a:r>
          </a:p>
          <a:p>
            <a:r>
              <a:rPr lang="es-MX" sz="1400" dirty="0" err="1">
                <a:latin typeface="Arial" panose="020B0604020202020204" pitchFamily="34" charset="0"/>
                <a:cs typeface="Arial" panose="020B0604020202020204" pitchFamily="34" charset="0"/>
              </a:rPr>
              <a:t>N°</a:t>
            </a:r>
            <a:r>
              <a:rPr lang="es-MX" sz="1400" dirty="0">
                <a:latin typeface="Arial" panose="020B0604020202020204" pitchFamily="34" charset="0"/>
                <a:cs typeface="Arial" panose="020B0604020202020204" pitchFamily="34" charset="0"/>
              </a:rPr>
              <a:t> materiales producidos por profesores: 187</a:t>
            </a:r>
          </a:p>
          <a:p>
            <a:endParaRPr lang="es-PE" sz="1400"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19492000-D339-4971-A4DA-B0EAF73ECBB7}"/>
              </a:ext>
            </a:extLst>
          </p:cNvPr>
          <p:cNvSpPr txBox="1"/>
          <p:nvPr/>
        </p:nvSpPr>
        <p:spPr>
          <a:xfrm>
            <a:off x="668960" y="945946"/>
            <a:ext cx="7806080" cy="369332"/>
          </a:xfrm>
          <a:prstGeom prst="rect">
            <a:avLst/>
          </a:prstGeom>
          <a:solidFill>
            <a:schemeClr val="bg2">
              <a:lumMod val="90000"/>
            </a:schemeClr>
          </a:solidFill>
        </p:spPr>
        <p:txBody>
          <a:bodyPr wrap="square" rtlCol="0">
            <a:spAutoFit/>
          </a:bodyPr>
          <a:lstStyle/>
          <a:p>
            <a:pPr algn="ctr"/>
            <a:r>
              <a:rPr lang="es-MX" dirty="0"/>
              <a:t>“</a:t>
            </a:r>
            <a:r>
              <a:rPr lang="es-MX" dirty="0" err="1"/>
              <a:t>The</a:t>
            </a:r>
            <a:r>
              <a:rPr lang="es-MX" dirty="0"/>
              <a:t> </a:t>
            </a:r>
            <a:r>
              <a:rPr lang="es-MX" dirty="0" err="1"/>
              <a:t>mountains</a:t>
            </a:r>
            <a:r>
              <a:rPr lang="es-MX" dirty="0"/>
              <a:t>, </a:t>
            </a:r>
            <a:r>
              <a:rPr lang="es-MX" dirty="0" err="1"/>
              <a:t>weather</a:t>
            </a:r>
            <a:r>
              <a:rPr lang="es-MX" dirty="0"/>
              <a:t> and </a:t>
            </a:r>
            <a:r>
              <a:rPr lang="es-MX" dirty="0" err="1"/>
              <a:t>andean</a:t>
            </a:r>
            <a:r>
              <a:rPr lang="es-MX" dirty="0"/>
              <a:t> </a:t>
            </a:r>
            <a:r>
              <a:rPr lang="es-MX" dirty="0" err="1"/>
              <a:t>crops</a:t>
            </a:r>
            <a:r>
              <a:rPr lang="es-MX" dirty="0"/>
              <a:t>: </a:t>
            </a:r>
            <a:r>
              <a:rPr lang="es-MX" dirty="0" err="1"/>
              <a:t>science</a:t>
            </a:r>
            <a:r>
              <a:rPr lang="es-MX" dirty="0"/>
              <a:t> and </a:t>
            </a:r>
            <a:r>
              <a:rPr lang="es-MX" dirty="0" err="1"/>
              <a:t>traditional</a:t>
            </a:r>
            <a:r>
              <a:rPr lang="es-MX" dirty="0"/>
              <a:t> </a:t>
            </a:r>
            <a:r>
              <a:rPr lang="es-MX" dirty="0" err="1"/>
              <a:t>knowledge</a:t>
            </a:r>
            <a:r>
              <a:rPr lang="es-MX" dirty="0"/>
              <a:t>”</a:t>
            </a:r>
            <a:endParaRPr lang="es-PE" dirty="0"/>
          </a:p>
        </p:txBody>
      </p:sp>
    </p:spTree>
    <p:extLst>
      <p:ext uri="{BB962C8B-B14F-4D97-AF65-F5344CB8AC3E}">
        <p14:creationId xmlns:p14="http://schemas.microsoft.com/office/powerpoint/2010/main" val="3180249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313645" y="597809"/>
            <a:ext cx="7134896" cy="830997"/>
          </a:xfrm>
          <a:prstGeom prst="rect">
            <a:avLst/>
          </a:prstGeom>
          <a:solidFill>
            <a:schemeClr val="bg1"/>
          </a:solidFill>
        </p:spPr>
        <p:txBody>
          <a:bodyPr wrap="square" rtlCol="0">
            <a:spAutoFit/>
          </a:bodyPr>
          <a:lstStyle/>
          <a:p>
            <a:pPr algn="ctr"/>
            <a:r>
              <a:rPr lang="es-ES" sz="1600" b="1" dirty="0">
                <a:latin typeface="Courier New" panose="02070309020205020404" pitchFamily="49" charset="0"/>
                <a:cs typeface="Courier New" panose="02070309020205020404" pitchFamily="49" charset="0"/>
              </a:rPr>
              <a:t>Salón de las semillas</a:t>
            </a:r>
          </a:p>
          <a:p>
            <a:pPr algn="ctr"/>
            <a:r>
              <a:rPr lang="es-ES" sz="1600" b="1" dirty="0" err="1">
                <a:solidFill>
                  <a:srgbClr val="92D050"/>
                </a:solidFill>
                <a:latin typeface="Courier New" panose="02070309020205020404" pitchFamily="49" charset="0"/>
                <a:cs typeface="Courier New" panose="02070309020205020404" pitchFamily="49" charset="0"/>
              </a:rPr>
              <a:t>The</a:t>
            </a:r>
            <a:r>
              <a:rPr lang="es-ES" sz="1600" b="1" dirty="0">
                <a:solidFill>
                  <a:srgbClr val="92D050"/>
                </a:solidFill>
                <a:latin typeface="Courier New" panose="02070309020205020404" pitchFamily="49" charset="0"/>
                <a:cs typeface="Courier New" panose="02070309020205020404" pitchFamily="49" charset="0"/>
              </a:rPr>
              <a:t> </a:t>
            </a:r>
            <a:r>
              <a:rPr lang="es-ES" sz="1600" b="1" dirty="0" err="1">
                <a:solidFill>
                  <a:srgbClr val="92D050"/>
                </a:solidFill>
                <a:latin typeface="Courier New" panose="02070309020205020404" pitchFamily="49" charset="0"/>
                <a:cs typeface="Courier New" panose="02070309020205020404" pitchFamily="49" charset="0"/>
              </a:rPr>
              <a:t>Seed´s</a:t>
            </a:r>
            <a:r>
              <a:rPr lang="es-ES" sz="1600" b="1" dirty="0">
                <a:solidFill>
                  <a:srgbClr val="92D050"/>
                </a:solidFill>
                <a:latin typeface="Courier New" panose="02070309020205020404" pitchFamily="49" charset="0"/>
                <a:cs typeface="Courier New" panose="02070309020205020404" pitchFamily="49" charset="0"/>
              </a:rPr>
              <a:t> </a:t>
            </a:r>
            <a:r>
              <a:rPr lang="es-ES" sz="1600" b="1" dirty="0" err="1">
                <a:solidFill>
                  <a:srgbClr val="92D050"/>
                </a:solidFill>
                <a:latin typeface="Courier New" panose="02070309020205020404" pitchFamily="49" charset="0"/>
                <a:cs typeface="Courier New" panose="02070309020205020404" pitchFamily="49" charset="0"/>
              </a:rPr>
              <a:t>room</a:t>
            </a:r>
            <a:r>
              <a:rPr lang="es-ES" sz="1600" b="1" dirty="0">
                <a:solidFill>
                  <a:srgbClr val="92D050"/>
                </a:solidFill>
                <a:latin typeface="Courier New" panose="02070309020205020404" pitchFamily="49" charset="0"/>
                <a:cs typeface="Courier New" panose="02070309020205020404" pitchFamily="49" charset="0"/>
              </a:rPr>
              <a:t> </a:t>
            </a:r>
          </a:p>
          <a:p>
            <a:pPr algn="ctr"/>
            <a:r>
              <a:rPr lang="es-ES" sz="1600" b="1" dirty="0" err="1">
                <a:latin typeface="Courier New" panose="02070309020205020404" pitchFamily="49" charset="0"/>
                <a:cs typeface="Courier New" panose="02070309020205020404" pitchFamily="49" charset="0"/>
              </a:rPr>
              <a:t>Pechuquiz</a:t>
            </a:r>
            <a:r>
              <a:rPr lang="es-ES" sz="1600" b="1" dirty="0">
                <a:latin typeface="Courier New" panose="02070309020205020404" pitchFamily="49" charset="0"/>
                <a:cs typeface="Courier New" panose="02070309020205020404" pitchFamily="49" charset="0"/>
              </a:rPr>
              <a:t> (Piura)</a:t>
            </a:r>
          </a:p>
        </p:txBody>
      </p:sp>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chemeClr val="bg1"/>
                </a:solidFill>
                <a:latin typeface="Batang" panose="02030600000101010101" pitchFamily="18" charset="-127"/>
                <a:ea typeface="Batang" panose="02030600000101010101" pitchFamily="18" charset="-127"/>
              </a:rPr>
              <a:t>Productos </a:t>
            </a:r>
            <a:r>
              <a:rPr lang="es-ES" sz="2100" b="1" dirty="0">
                <a:solidFill>
                  <a:schemeClr val="bg1"/>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pic>
        <p:nvPicPr>
          <p:cNvPr id="13" name="Imagen 12">
            <a:extLst>
              <a:ext uri="{FF2B5EF4-FFF2-40B4-BE49-F238E27FC236}">
                <a16:creationId xmlns:a16="http://schemas.microsoft.com/office/drawing/2014/main" id="{E1B6217F-B574-BD46-A2BB-FC1FB9E3BFE7}"/>
              </a:ext>
            </a:extLst>
          </p:cNvPr>
          <p:cNvPicPr>
            <a:picLocks noChangeAspect="1"/>
          </p:cNvPicPr>
          <p:nvPr/>
        </p:nvPicPr>
        <p:blipFill>
          <a:blip r:embed="rId3"/>
          <a:stretch>
            <a:fillRect/>
          </a:stretch>
        </p:blipFill>
        <p:spPr>
          <a:xfrm>
            <a:off x="6144434" y="1109643"/>
            <a:ext cx="2942797" cy="2319357"/>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7" y="1068121"/>
            <a:ext cx="2156060" cy="1712575"/>
          </a:xfrm>
          <a:prstGeom prst="rect">
            <a:avLst/>
          </a:prstGeom>
        </p:spPr>
      </p:pic>
      <p:pic>
        <p:nvPicPr>
          <p:cNvPr id="7" name="Imagen 6">
            <a:extLst>
              <a:ext uri="{FF2B5EF4-FFF2-40B4-BE49-F238E27FC236}">
                <a16:creationId xmlns:a16="http://schemas.microsoft.com/office/drawing/2014/main" id="{B35E68E5-C1AF-4DEC-88AF-F406097F76CA}"/>
              </a:ext>
            </a:extLst>
          </p:cNvPr>
          <p:cNvPicPr>
            <a:picLocks noChangeAspect="1"/>
          </p:cNvPicPr>
          <p:nvPr/>
        </p:nvPicPr>
        <p:blipFill>
          <a:blip r:embed="rId5"/>
          <a:stretch>
            <a:fillRect/>
          </a:stretch>
        </p:blipFill>
        <p:spPr>
          <a:xfrm>
            <a:off x="2705870" y="1453171"/>
            <a:ext cx="3095045" cy="2319357"/>
          </a:xfrm>
          <a:prstGeom prst="rect">
            <a:avLst/>
          </a:prstGeom>
        </p:spPr>
      </p:pic>
      <p:pic>
        <p:nvPicPr>
          <p:cNvPr id="3" name="Imagen 2">
            <a:extLst>
              <a:ext uri="{FF2B5EF4-FFF2-40B4-BE49-F238E27FC236}">
                <a16:creationId xmlns:a16="http://schemas.microsoft.com/office/drawing/2014/main" id="{381A7CEB-BF74-43FB-8FC7-70A54001D824}"/>
              </a:ext>
            </a:extLst>
          </p:cNvPr>
          <p:cNvPicPr>
            <a:picLocks noChangeAspect="1"/>
          </p:cNvPicPr>
          <p:nvPr/>
        </p:nvPicPr>
        <p:blipFill rotWithShape="1">
          <a:blip r:embed="rId6"/>
          <a:srcRect l="16615" t="11788" r="16615" b="5002"/>
          <a:stretch/>
        </p:blipFill>
        <p:spPr>
          <a:xfrm>
            <a:off x="2705870" y="4059261"/>
            <a:ext cx="3309163" cy="2327676"/>
          </a:xfrm>
          <a:prstGeom prst="rect">
            <a:avLst/>
          </a:prstGeom>
        </p:spPr>
      </p:pic>
      <p:pic>
        <p:nvPicPr>
          <p:cNvPr id="4" name="Imagen 3">
            <a:extLst>
              <a:ext uri="{FF2B5EF4-FFF2-40B4-BE49-F238E27FC236}">
                <a16:creationId xmlns:a16="http://schemas.microsoft.com/office/drawing/2014/main" id="{31DB6247-1052-47ED-A0FC-E0EF4389B0C4}"/>
              </a:ext>
            </a:extLst>
          </p:cNvPr>
          <p:cNvPicPr>
            <a:picLocks noChangeAspect="1"/>
          </p:cNvPicPr>
          <p:nvPr/>
        </p:nvPicPr>
        <p:blipFill rotWithShape="1">
          <a:blip r:embed="rId7"/>
          <a:srcRect l="19999" t="16345" r="19847" b="3505"/>
          <a:stretch/>
        </p:blipFill>
        <p:spPr>
          <a:xfrm>
            <a:off x="77866" y="3834720"/>
            <a:ext cx="2942798" cy="2491546"/>
          </a:xfrm>
          <a:prstGeom prst="rect">
            <a:avLst/>
          </a:prstGeom>
        </p:spPr>
      </p:pic>
      <p:sp>
        <p:nvSpPr>
          <p:cNvPr id="10" name="CuadroTexto 9">
            <a:extLst>
              <a:ext uri="{FF2B5EF4-FFF2-40B4-BE49-F238E27FC236}">
                <a16:creationId xmlns:a16="http://schemas.microsoft.com/office/drawing/2014/main" id="{61006FFC-A47D-4DE3-96B4-5A9959E4075F}"/>
              </a:ext>
            </a:extLst>
          </p:cNvPr>
          <p:cNvSpPr txBox="1"/>
          <p:nvPr/>
        </p:nvSpPr>
        <p:spPr>
          <a:xfrm>
            <a:off x="1155897" y="3303977"/>
            <a:ext cx="7134896" cy="584775"/>
          </a:xfrm>
          <a:prstGeom prst="rect">
            <a:avLst/>
          </a:prstGeom>
          <a:solidFill>
            <a:schemeClr val="bg1"/>
          </a:solidFill>
        </p:spPr>
        <p:txBody>
          <a:bodyPr wrap="square" rtlCol="0">
            <a:spAutoFit/>
          </a:bodyPr>
          <a:lstStyle/>
          <a:p>
            <a:pPr algn="ctr"/>
            <a:r>
              <a:rPr lang="es-ES" sz="1600" b="1" dirty="0">
                <a:latin typeface="Courier New" panose="02070309020205020404" pitchFamily="49" charset="0"/>
                <a:cs typeface="Courier New" panose="02070309020205020404" pitchFamily="49" charset="0"/>
              </a:rPr>
              <a:t>Salón de las semillas </a:t>
            </a:r>
          </a:p>
          <a:p>
            <a:pPr algn="ctr"/>
            <a:r>
              <a:rPr lang="es-ES" sz="1600" b="1" dirty="0" err="1">
                <a:latin typeface="Courier New" panose="02070309020205020404" pitchFamily="49" charset="0"/>
                <a:cs typeface="Courier New" panose="02070309020205020404" pitchFamily="49" charset="0"/>
              </a:rPr>
              <a:t>Huayllacayan</a:t>
            </a:r>
            <a:r>
              <a:rPr lang="es-ES" sz="1600" b="1" dirty="0">
                <a:latin typeface="Courier New" panose="02070309020205020404" pitchFamily="49" charset="0"/>
                <a:cs typeface="Courier New" panose="02070309020205020404" pitchFamily="49" charset="0"/>
              </a:rPr>
              <a:t> (Huánuco)</a:t>
            </a:r>
          </a:p>
        </p:txBody>
      </p:sp>
      <p:pic>
        <p:nvPicPr>
          <p:cNvPr id="5" name="Imagen 4">
            <a:extLst>
              <a:ext uri="{FF2B5EF4-FFF2-40B4-BE49-F238E27FC236}">
                <a16:creationId xmlns:a16="http://schemas.microsoft.com/office/drawing/2014/main" id="{4B85F1EE-0D14-4E01-8B04-7AC2BA6CCCD6}"/>
              </a:ext>
            </a:extLst>
          </p:cNvPr>
          <p:cNvPicPr>
            <a:picLocks noChangeAspect="1"/>
          </p:cNvPicPr>
          <p:nvPr/>
        </p:nvPicPr>
        <p:blipFill rotWithShape="1">
          <a:blip r:embed="rId8"/>
          <a:srcRect l="17232" t="12924" r="16614" b="5472"/>
          <a:stretch/>
        </p:blipFill>
        <p:spPr>
          <a:xfrm>
            <a:off x="6471219" y="4212235"/>
            <a:ext cx="2532100" cy="2103923"/>
          </a:xfrm>
          <a:prstGeom prst="rect">
            <a:avLst/>
          </a:prstGeom>
        </p:spPr>
      </p:pic>
    </p:spTree>
    <p:extLst>
      <p:ext uri="{BB962C8B-B14F-4D97-AF65-F5344CB8AC3E}">
        <p14:creationId xmlns:p14="http://schemas.microsoft.com/office/powerpoint/2010/main" val="260468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chemeClr val="bg1"/>
                </a:solidFill>
                <a:latin typeface="Batang" panose="02030600000101010101" pitchFamily="18" charset="-127"/>
                <a:ea typeface="Batang" panose="02030600000101010101" pitchFamily="18" charset="-127"/>
              </a:rPr>
              <a:t>Productos </a:t>
            </a:r>
            <a:r>
              <a:rPr lang="es-ES" sz="2100" b="1" dirty="0">
                <a:solidFill>
                  <a:schemeClr val="bg1"/>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sp>
        <p:nvSpPr>
          <p:cNvPr id="2" name="Rectángulo 1"/>
          <p:cNvSpPr/>
          <p:nvPr/>
        </p:nvSpPr>
        <p:spPr>
          <a:xfrm>
            <a:off x="310730" y="766397"/>
            <a:ext cx="4039201" cy="923330"/>
          </a:xfrm>
          <a:prstGeom prst="rect">
            <a:avLst/>
          </a:prstGeom>
        </p:spPr>
        <p:txBody>
          <a:bodyPr wrap="square">
            <a:spAutoFit/>
          </a:bodyPr>
          <a:lstStyle/>
          <a:p>
            <a:pPr lvl="0" algn="ctr"/>
            <a:r>
              <a:rPr lang="es-ES" b="1" dirty="0">
                <a:solidFill>
                  <a:schemeClr val="bg1"/>
                </a:solidFill>
                <a:latin typeface="Courier New" panose="02070309020205020404" pitchFamily="49" charset="0"/>
                <a:cs typeface="Courier New" panose="02070309020205020404" pitchFamily="49" charset="0"/>
              </a:rPr>
              <a:t>Chacra de semillas comunidad-escuela </a:t>
            </a:r>
            <a:r>
              <a:rPr lang="es-ES" b="1" dirty="0" err="1">
                <a:solidFill>
                  <a:schemeClr val="bg1"/>
                </a:solidFill>
                <a:latin typeface="Courier New" panose="02070309020205020404" pitchFamily="49" charset="0"/>
                <a:cs typeface="Courier New" panose="02070309020205020404" pitchFamily="49" charset="0"/>
              </a:rPr>
              <a:t>Huayllacayán</a:t>
            </a:r>
            <a:r>
              <a:rPr lang="es-ES" b="1" dirty="0">
                <a:solidFill>
                  <a:schemeClr val="bg1"/>
                </a:solidFill>
                <a:latin typeface="Courier New" panose="02070309020205020404" pitchFamily="49" charset="0"/>
                <a:cs typeface="Courier New" panose="02070309020205020404" pitchFamily="49" charset="0"/>
              </a:rPr>
              <a:t> (Huánuco)</a:t>
            </a:r>
          </a:p>
        </p:txBody>
      </p:sp>
      <p:sp>
        <p:nvSpPr>
          <p:cNvPr id="6" name="CuadroTexto 5">
            <a:extLst>
              <a:ext uri="{FF2B5EF4-FFF2-40B4-BE49-F238E27FC236}">
                <a16:creationId xmlns:a16="http://schemas.microsoft.com/office/drawing/2014/main" id="{AAAEF66C-85B6-4715-8B43-D23B58413073}"/>
              </a:ext>
            </a:extLst>
          </p:cNvPr>
          <p:cNvSpPr txBox="1"/>
          <p:nvPr/>
        </p:nvSpPr>
        <p:spPr>
          <a:xfrm>
            <a:off x="5804205" y="1461051"/>
            <a:ext cx="2502190" cy="646331"/>
          </a:xfrm>
          <a:prstGeom prst="rect">
            <a:avLst/>
          </a:prstGeom>
          <a:noFill/>
        </p:spPr>
        <p:txBody>
          <a:bodyPr wrap="square" rtlCol="0">
            <a:spAutoFit/>
          </a:bodyPr>
          <a:lstStyle/>
          <a:p>
            <a:r>
              <a:rPr lang="es-ES" b="1" dirty="0">
                <a:solidFill>
                  <a:schemeClr val="bg1"/>
                </a:solidFill>
                <a:latin typeface="Times New Roman"/>
                <a:cs typeface="Times New Roman"/>
              </a:rPr>
              <a:t>Feria del Logro 2018 </a:t>
            </a:r>
          </a:p>
          <a:p>
            <a:pPr algn="ctr"/>
            <a:r>
              <a:rPr lang="es-ES" b="1" dirty="0" err="1">
                <a:solidFill>
                  <a:schemeClr val="bg1"/>
                </a:solidFill>
                <a:latin typeface="Times New Roman"/>
                <a:cs typeface="Times New Roman"/>
              </a:rPr>
              <a:t>Patahuasi</a:t>
            </a:r>
            <a:r>
              <a:rPr lang="es-ES" b="1" dirty="0">
                <a:solidFill>
                  <a:schemeClr val="bg1"/>
                </a:solidFill>
                <a:latin typeface="Times New Roman"/>
                <a:cs typeface="Times New Roman"/>
              </a:rPr>
              <a:t> (Apurímac)</a:t>
            </a:r>
          </a:p>
        </p:txBody>
      </p:sp>
      <p:pic>
        <p:nvPicPr>
          <p:cNvPr id="8" name="Marcador de contenido 3">
            <a:extLst>
              <a:ext uri="{FF2B5EF4-FFF2-40B4-BE49-F238E27FC236}">
                <a16:creationId xmlns:a16="http://schemas.microsoft.com/office/drawing/2014/main" id="{CDF79CF2-A514-4E9D-9EAF-3838BADDC1E4}"/>
              </a:ext>
            </a:extLst>
          </p:cNvPr>
          <p:cNvPicPr>
            <a:picLocks noChangeAspect="1"/>
          </p:cNvPicPr>
          <p:nvPr/>
        </p:nvPicPr>
        <p:blipFill rotWithShape="1">
          <a:blip r:embed="rId3"/>
          <a:srcRect l="34189" t="17070" r="33494" b="14633"/>
          <a:stretch/>
        </p:blipFill>
        <p:spPr>
          <a:xfrm>
            <a:off x="962428" y="766397"/>
            <a:ext cx="7343967" cy="5941876"/>
          </a:xfrm>
          <a:prstGeom prst="rect">
            <a:avLst/>
          </a:prstGeom>
        </p:spPr>
      </p:pic>
      <p:sp>
        <p:nvSpPr>
          <p:cNvPr id="7" name="CuadroTexto 6">
            <a:extLst>
              <a:ext uri="{FF2B5EF4-FFF2-40B4-BE49-F238E27FC236}">
                <a16:creationId xmlns:a16="http://schemas.microsoft.com/office/drawing/2014/main" id="{DECD1A37-F9C5-4EEB-8CF0-F9652B31FEC9}"/>
              </a:ext>
            </a:extLst>
          </p:cNvPr>
          <p:cNvSpPr txBox="1"/>
          <p:nvPr/>
        </p:nvSpPr>
        <p:spPr>
          <a:xfrm>
            <a:off x="2993737" y="6061942"/>
            <a:ext cx="3156524" cy="646331"/>
          </a:xfrm>
          <a:prstGeom prst="rect">
            <a:avLst/>
          </a:prstGeom>
          <a:noFill/>
        </p:spPr>
        <p:txBody>
          <a:bodyPr wrap="square" rtlCol="0">
            <a:spAutoFit/>
          </a:bodyPr>
          <a:lstStyle/>
          <a:p>
            <a:r>
              <a:rPr lang="es-ES" b="1" dirty="0">
                <a:solidFill>
                  <a:schemeClr val="bg1"/>
                </a:solidFill>
                <a:latin typeface="Times New Roman"/>
                <a:cs typeface="Times New Roman"/>
              </a:rPr>
              <a:t>Aplicación- materiales hechos por niños/as</a:t>
            </a:r>
          </a:p>
        </p:txBody>
      </p:sp>
    </p:spTree>
    <p:extLst>
      <p:ext uri="{BB962C8B-B14F-4D97-AF65-F5344CB8AC3E}">
        <p14:creationId xmlns:p14="http://schemas.microsoft.com/office/powerpoint/2010/main" val="3719562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prstClr val="white"/>
                </a:solidFill>
                <a:latin typeface="Batang" panose="02030600000101010101" pitchFamily="18" charset="-127"/>
                <a:ea typeface="Batang" panose="02030600000101010101" pitchFamily="18" charset="-127"/>
              </a:rPr>
              <a:t>Productos </a:t>
            </a:r>
            <a:r>
              <a:rPr lang="es-ES" sz="2100" b="1" dirty="0">
                <a:solidFill>
                  <a:prstClr val="white"/>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sp>
        <p:nvSpPr>
          <p:cNvPr id="2" name="Rectángulo 1"/>
          <p:cNvSpPr/>
          <p:nvPr/>
        </p:nvSpPr>
        <p:spPr>
          <a:xfrm>
            <a:off x="310730" y="766397"/>
            <a:ext cx="4039201" cy="923330"/>
          </a:xfrm>
          <a:prstGeom prst="rect">
            <a:avLst/>
          </a:prstGeom>
        </p:spPr>
        <p:txBody>
          <a:bodyPr wrap="square">
            <a:spAutoFit/>
          </a:bodyPr>
          <a:lstStyle/>
          <a:p>
            <a:pPr algn="ctr"/>
            <a:r>
              <a:rPr lang="es-ES" b="1" dirty="0">
                <a:solidFill>
                  <a:prstClr val="white"/>
                </a:solidFill>
                <a:latin typeface="Courier New" panose="02070309020205020404" pitchFamily="49" charset="0"/>
                <a:cs typeface="Courier New" panose="02070309020205020404" pitchFamily="49" charset="0"/>
              </a:rPr>
              <a:t>Chacra de semillas comunidad-escuela </a:t>
            </a:r>
            <a:r>
              <a:rPr lang="es-ES" b="1" dirty="0" err="1">
                <a:solidFill>
                  <a:prstClr val="white"/>
                </a:solidFill>
                <a:latin typeface="Courier New" panose="02070309020205020404" pitchFamily="49" charset="0"/>
                <a:cs typeface="Courier New" panose="02070309020205020404" pitchFamily="49" charset="0"/>
              </a:rPr>
              <a:t>Huayllacayán</a:t>
            </a:r>
            <a:r>
              <a:rPr lang="es-ES" b="1" dirty="0">
                <a:solidFill>
                  <a:prstClr val="white"/>
                </a:solidFill>
                <a:latin typeface="Courier New" panose="02070309020205020404" pitchFamily="49" charset="0"/>
                <a:cs typeface="Courier New" panose="02070309020205020404" pitchFamily="49" charset="0"/>
              </a:rPr>
              <a:t> (Huánuco)</a:t>
            </a:r>
          </a:p>
        </p:txBody>
      </p:sp>
      <p:pic>
        <p:nvPicPr>
          <p:cNvPr id="5" name="Imagen 4" descr="Imagen que contiene interior, suelo, pared, edificio&#10;&#10;Descripción generada automáticamente">
            <a:extLst>
              <a:ext uri="{FF2B5EF4-FFF2-40B4-BE49-F238E27FC236}">
                <a16:creationId xmlns:a16="http://schemas.microsoft.com/office/drawing/2014/main" id="{861F58EF-F29A-4077-A190-8120074939BC}"/>
              </a:ext>
            </a:extLst>
          </p:cNvPr>
          <p:cNvPicPr>
            <a:picLocks noChangeAspect="1"/>
          </p:cNvPicPr>
          <p:nvPr/>
        </p:nvPicPr>
        <p:blipFill rotWithShape="1">
          <a:blip r:embed="rId3">
            <a:extLst>
              <a:ext uri="{28A0092B-C50C-407E-A947-70E740481C1C}">
                <a14:useLocalDpi xmlns:a14="http://schemas.microsoft.com/office/drawing/2010/main" val="0"/>
              </a:ext>
            </a:extLst>
          </a:blip>
          <a:srcRect l="8224" r="12026"/>
          <a:stretch/>
        </p:blipFill>
        <p:spPr>
          <a:xfrm>
            <a:off x="1984363" y="568193"/>
            <a:ext cx="5975730" cy="6294957"/>
          </a:xfrm>
          <a:prstGeom prst="rect">
            <a:avLst/>
          </a:prstGeom>
        </p:spPr>
      </p:pic>
      <p:sp>
        <p:nvSpPr>
          <p:cNvPr id="6" name="CuadroTexto 5">
            <a:extLst>
              <a:ext uri="{FF2B5EF4-FFF2-40B4-BE49-F238E27FC236}">
                <a16:creationId xmlns:a16="http://schemas.microsoft.com/office/drawing/2014/main" id="{AAAEF66C-85B6-4715-8B43-D23B58413073}"/>
              </a:ext>
            </a:extLst>
          </p:cNvPr>
          <p:cNvSpPr txBox="1"/>
          <p:nvPr/>
        </p:nvSpPr>
        <p:spPr>
          <a:xfrm>
            <a:off x="5457903" y="691030"/>
            <a:ext cx="2502190" cy="646331"/>
          </a:xfrm>
          <a:prstGeom prst="rect">
            <a:avLst/>
          </a:prstGeom>
          <a:noFill/>
        </p:spPr>
        <p:txBody>
          <a:bodyPr wrap="square" rtlCol="0">
            <a:spAutoFit/>
          </a:bodyPr>
          <a:lstStyle/>
          <a:p>
            <a:r>
              <a:rPr lang="es-ES" b="1" dirty="0">
                <a:solidFill>
                  <a:prstClr val="white"/>
                </a:solidFill>
                <a:latin typeface="Times New Roman"/>
                <a:cs typeface="Times New Roman"/>
              </a:rPr>
              <a:t>Feria del Logro 2018 </a:t>
            </a:r>
          </a:p>
          <a:p>
            <a:pPr algn="ctr"/>
            <a:r>
              <a:rPr lang="es-ES" b="1" dirty="0" err="1">
                <a:solidFill>
                  <a:prstClr val="white"/>
                </a:solidFill>
                <a:latin typeface="Times New Roman"/>
                <a:cs typeface="Times New Roman"/>
              </a:rPr>
              <a:t>Patahuasi</a:t>
            </a:r>
            <a:r>
              <a:rPr lang="es-ES" b="1" dirty="0">
                <a:solidFill>
                  <a:prstClr val="white"/>
                </a:solidFill>
                <a:latin typeface="Times New Roman"/>
                <a:cs typeface="Times New Roman"/>
              </a:rPr>
              <a:t> (Apurímac)</a:t>
            </a:r>
          </a:p>
        </p:txBody>
      </p:sp>
    </p:spTree>
    <p:extLst>
      <p:ext uri="{BB962C8B-B14F-4D97-AF65-F5344CB8AC3E}">
        <p14:creationId xmlns:p14="http://schemas.microsoft.com/office/powerpoint/2010/main" val="1313535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chemeClr val="bg1"/>
                </a:solidFill>
                <a:latin typeface="Batang" panose="02030600000101010101" pitchFamily="18" charset="-127"/>
                <a:ea typeface="Batang" panose="02030600000101010101" pitchFamily="18" charset="-127"/>
              </a:rPr>
              <a:t>Productos </a:t>
            </a:r>
            <a:r>
              <a:rPr lang="es-ES" sz="2100" b="1" dirty="0">
                <a:solidFill>
                  <a:schemeClr val="bg1"/>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pic>
        <p:nvPicPr>
          <p:cNvPr id="14" name="Imagen 13"/>
          <p:cNvPicPr>
            <a:picLocks noChangeAspect="1"/>
          </p:cNvPicPr>
          <p:nvPr/>
        </p:nvPicPr>
        <p:blipFill rotWithShape="1">
          <a:blip r:embed="rId3"/>
          <a:srcRect l="20235" t="7537" r="21579" b="14705"/>
          <a:stretch/>
        </p:blipFill>
        <p:spPr>
          <a:xfrm>
            <a:off x="659567" y="1075040"/>
            <a:ext cx="8032046" cy="5650506"/>
          </a:xfrm>
          <a:prstGeom prst="rect">
            <a:avLst/>
          </a:prstGeom>
        </p:spPr>
      </p:pic>
      <p:sp>
        <p:nvSpPr>
          <p:cNvPr id="2" name="Rectángulo 1"/>
          <p:cNvSpPr/>
          <p:nvPr/>
        </p:nvSpPr>
        <p:spPr>
          <a:xfrm>
            <a:off x="1622695" y="1075040"/>
            <a:ext cx="6302105" cy="1200329"/>
          </a:xfrm>
          <a:prstGeom prst="rect">
            <a:avLst/>
          </a:prstGeom>
        </p:spPr>
        <p:txBody>
          <a:bodyPr wrap="square">
            <a:spAutoFit/>
          </a:bodyPr>
          <a:lstStyle/>
          <a:p>
            <a:pPr lvl="0" algn="ctr"/>
            <a:r>
              <a:rPr lang="es-ES" b="1" dirty="0">
                <a:solidFill>
                  <a:schemeClr val="bg1"/>
                </a:solidFill>
                <a:latin typeface="Courier New" panose="02070309020205020404" pitchFamily="49" charset="0"/>
                <a:cs typeface="Courier New" panose="02070309020205020404" pitchFamily="49" charset="0"/>
              </a:rPr>
              <a:t>Chacra de semillas de la escuela. Cultivo de papas nativas</a:t>
            </a:r>
          </a:p>
          <a:p>
            <a:pPr lvl="0" algn="ctr"/>
            <a:r>
              <a:rPr lang="es-ES" b="1" dirty="0" err="1">
                <a:solidFill>
                  <a:schemeClr val="bg1"/>
                </a:solidFill>
                <a:latin typeface="Courier New" panose="02070309020205020404" pitchFamily="49" charset="0"/>
                <a:cs typeface="Courier New" panose="02070309020205020404" pitchFamily="49" charset="0"/>
              </a:rPr>
              <a:t>Planting</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native</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potatoes</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with</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the</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community</a:t>
            </a:r>
            <a:endParaRPr lang="es-ES" b="1" dirty="0">
              <a:solidFill>
                <a:schemeClr val="bg1"/>
              </a:solidFill>
              <a:latin typeface="Courier New" panose="02070309020205020404" pitchFamily="49" charset="0"/>
              <a:cs typeface="Courier New" panose="02070309020205020404" pitchFamily="49" charset="0"/>
            </a:endParaRPr>
          </a:p>
          <a:p>
            <a:pPr lvl="0" algn="ctr"/>
            <a:r>
              <a:rPr lang="es-ES" b="1" dirty="0">
                <a:solidFill>
                  <a:schemeClr val="bg1"/>
                </a:solidFill>
                <a:latin typeface="Courier New" panose="02070309020205020404" pitchFamily="49" charset="0"/>
                <a:cs typeface="Courier New" panose="02070309020205020404" pitchFamily="49" charset="0"/>
              </a:rPr>
              <a:t> Comunidad-escuela </a:t>
            </a:r>
            <a:r>
              <a:rPr lang="es-ES" b="1" dirty="0" err="1">
                <a:solidFill>
                  <a:schemeClr val="bg1"/>
                </a:solidFill>
                <a:latin typeface="Courier New" panose="02070309020205020404" pitchFamily="49" charset="0"/>
                <a:cs typeface="Courier New" panose="02070309020205020404" pitchFamily="49" charset="0"/>
              </a:rPr>
              <a:t>Huayllacayán</a:t>
            </a:r>
            <a:r>
              <a:rPr lang="es-ES" b="1" dirty="0">
                <a:solidFill>
                  <a:schemeClr val="bg1"/>
                </a:solidFill>
                <a:latin typeface="Courier New" panose="02070309020205020404" pitchFamily="49" charset="0"/>
                <a:cs typeface="Courier New" panose="02070309020205020404" pitchFamily="49" charset="0"/>
              </a:rPr>
              <a:t> (Huánuco)</a:t>
            </a:r>
          </a:p>
        </p:txBody>
      </p:sp>
    </p:spTree>
    <p:extLst>
      <p:ext uri="{BB962C8B-B14F-4D97-AF65-F5344CB8AC3E}">
        <p14:creationId xmlns:p14="http://schemas.microsoft.com/office/powerpoint/2010/main" val="2301307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320815" y="-21906"/>
            <a:ext cx="7670786" cy="1706621"/>
          </a:xfrm>
          <a:prstGeom prst="rect">
            <a:avLst/>
          </a:prstGeom>
          <a:noFill/>
        </p:spPr>
        <p:txBody>
          <a:bodyPr wrap="square" rtlCol="0">
            <a:spAutoFit/>
          </a:bodyPr>
          <a:lstStyle/>
          <a:p>
            <a:pPr>
              <a:lnSpc>
                <a:spcPct val="110000"/>
              </a:lnSpc>
              <a:buClr>
                <a:schemeClr val="accent4">
                  <a:lumMod val="60000"/>
                  <a:lumOff val="40000"/>
                </a:schemeClr>
              </a:buClr>
            </a:pPr>
            <a:endParaRPr lang="es-ES" sz="2000" dirty="0"/>
          </a:p>
          <a:p>
            <a:pPr>
              <a:buFont typeface="Arial"/>
              <a:buChar char="•"/>
            </a:pPr>
            <a:endParaRPr lang="es-ES_tradnl" sz="2000" dirty="0">
              <a:solidFill>
                <a:srgbClr val="B2A0C6"/>
              </a:solidFill>
              <a:latin typeface="Arial"/>
            </a:endParaRPr>
          </a:p>
          <a:p>
            <a:endParaRPr lang="es-ES" sz="2000" dirty="0"/>
          </a:p>
          <a:p>
            <a:pPr marL="342900" indent="-342900">
              <a:lnSpc>
                <a:spcPct val="110000"/>
              </a:lnSpc>
              <a:buClr>
                <a:schemeClr val="accent4">
                  <a:lumMod val="60000"/>
                  <a:lumOff val="40000"/>
                </a:schemeClr>
              </a:buClr>
              <a:buFont typeface="Arial"/>
              <a:buChar char="•"/>
            </a:pPr>
            <a:endParaRPr lang="es-ES" sz="2000" dirty="0"/>
          </a:p>
          <a:p>
            <a:pPr>
              <a:lnSpc>
                <a:spcPct val="110000"/>
              </a:lnSpc>
              <a:buClr>
                <a:schemeClr val="accent4">
                  <a:lumMod val="60000"/>
                  <a:lumOff val="40000"/>
                </a:schemeClr>
              </a:buClr>
            </a:pPr>
            <a:endParaRPr lang="es-ES" sz="2000" b="1" dirty="0"/>
          </a:p>
        </p:txBody>
      </p:sp>
      <p:graphicFrame>
        <p:nvGraphicFramePr>
          <p:cNvPr id="11" name="Diagrama 10"/>
          <p:cNvGraphicFramePr/>
          <p:nvPr>
            <p:extLst>
              <p:ext uri="{D42A27DB-BD31-4B8C-83A1-F6EECF244321}">
                <p14:modId xmlns:p14="http://schemas.microsoft.com/office/powerpoint/2010/main" val="3672240335"/>
              </p:ext>
            </p:extLst>
          </p:nvPr>
        </p:nvGraphicFramePr>
        <p:xfrm>
          <a:off x="640304" y="164268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ítulo 1"/>
          <p:cNvSpPr txBox="1">
            <a:spLocks/>
          </p:cNvSpPr>
          <p:nvPr/>
        </p:nvSpPr>
        <p:spPr>
          <a:xfrm>
            <a:off x="0" y="0"/>
            <a:ext cx="9143999" cy="681540"/>
          </a:xfrm>
          <a:prstGeom prst="rect">
            <a:avLst/>
          </a:prstGeom>
          <a:solidFill>
            <a:schemeClr val="accent6">
              <a:lumMod val="60000"/>
              <a:lumOff val="40000"/>
            </a:schemeClr>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3600" b="1" dirty="0"/>
              <a:t> </a:t>
            </a:r>
            <a:r>
              <a:rPr lang="es-ES" sz="3600" b="1" dirty="0">
                <a:latin typeface="Batang" panose="02030600000101010101" pitchFamily="18" charset="-127"/>
                <a:ea typeface="Batang" panose="02030600000101010101" pitchFamily="18" charset="-127"/>
              </a:rPr>
              <a:t>Alcances (a nivel de actores)</a:t>
            </a:r>
            <a:endParaRPr lang="es-ES" sz="3600" b="1" dirty="0">
              <a:solidFill>
                <a:srgbClr val="FFFFFF"/>
              </a:solidFill>
              <a:latin typeface="Batang" panose="02030600000101010101" pitchFamily="18" charset="-127"/>
              <a:ea typeface="Batang" panose="02030600000101010101" pitchFamily="18" charset="-127"/>
            </a:endParaRPr>
          </a:p>
        </p:txBody>
      </p:sp>
      <p:pic>
        <p:nvPicPr>
          <p:cNvPr id="8" name="Imagen 7">
            <a:extLst>
              <a:ext uri="{FF2B5EF4-FFF2-40B4-BE49-F238E27FC236}">
                <a16:creationId xmlns:a16="http://schemas.microsoft.com/office/drawing/2014/main" id="{E01E96FD-B4E4-4731-A388-8EB77869929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55697" y="962783"/>
            <a:ext cx="2969846" cy="1956723"/>
          </a:xfrm>
          <a:prstGeom prst="rect">
            <a:avLst/>
          </a:prstGeom>
        </p:spPr>
      </p:pic>
      <p:pic>
        <p:nvPicPr>
          <p:cNvPr id="9" name="Imagen 8">
            <a:extLst>
              <a:ext uri="{FF2B5EF4-FFF2-40B4-BE49-F238E27FC236}">
                <a16:creationId xmlns:a16="http://schemas.microsoft.com/office/drawing/2014/main" id="{75478F26-8FE5-47E2-AB6B-186587E0323C}"/>
              </a:ext>
            </a:extLst>
          </p:cNvPr>
          <p:cNvPicPr>
            <a:picLocks noChangeAspect="1"/>
          </p:cNvPicPr>
          <p:nvPr/>
        </p:nvPicPr>
        <p:blipFill>
          <a:blip r:embed="rId9"/>
          <a:stretch>
            <a:fillRect/>
          </a:stretch>
        </p:blipFill>
        <p:spPr>
          <a:xfrm>
            <a:off x="5446951" y="2919507"/>
            <a:ext cx="2969846" cy="1956722"/>
          </a:xfrm>
          <a:prstGeom prst="rect">
            <a:avLst/>
          </a:prstGeom>
        </p:spPr>
      </p:pic>
      <p:pic>
        <p:nvPicPr>
          <p:cNvPr id="10" name="Marcador de contenido 4" descr="Imagen que contiene interior, pared, suelo, persona&#10;&#10;Descripción generada automáticamente">
            <a:extLst>
              <a:ext uri="{FF2B5EF4-FFF2-40B4-BE49-F238E27FC236}">
                <a16:creationId xmlns:a16="http://schemas.microsoft.com/office/drawing/2014/main" id="{188983FF-2DCF-4DB0-B6BA-5C77AF0057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29460" y="4876229"/>
            <a:ext cx="2987337" cy="1791607"/>
          </a:xfrm>
          <a:prstGeom prst="rect">
            <a:avLst/>
          </a:prstGeom>
        </p:spPr>
      </p:pic>
    </p:spTree>
    <p:extLst>
      <p:ext uri="{BB962C8B-B14F-4D97-AF65-F5344CB8AC3E}">
        <p14:creationId xmlns:p14="http://schemas.microsoft.com/office/powerpoint/2010/main" val="968991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818849" y="102922"/>
            <a:ext cx="7550727" cy="710175"/>
            <a:chOff x="-369542" y="0"/>
            <a:chExt cx="4267200" cy="938406"/>
          </a:xfrm>
        </p:grpSpPr>
        <p:sp>
          <p:nvSpPr>
            <p:cNvPr id="4" name="Rectángulo redondeado 3"/>
            <p:cNvSpPr/>
            <p:nvPr/>
          </p:nvSpPr>
          <p:spPr>
            <a:xfrm>
              <a:off x="-369542" y="23286"/>
              <a:ext cx="4267200" cy="915120"/>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CuadroTexto 4"/>
            <p:cNvSpPr txBox="1"/>
            <p:nvPr/>
          </p:nvSpPr>
          <p:spPr>
            <a:xfrm>
              <a:off x="-369542" y="0"/>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3200" dirty="0">
                  <a:latin typeface="Batang" panose="02030600000101010101" pitchFamily="18" charset="-127"/>
                  <a:ea typeface="Batang" panose="02030600000101010101" pitchFamily="18" charset="-127"/>
                </a:rPr>
                <a:t>Los/as profesores/as</a:t>
              </a:r>
              <a:endParaRPr lang="es-ES" sz="3200" kern="1200" dirty="0">
                <a:latin typeface="Batang" panose="02030600000101010101" pitchFamily="18" charset="-127"/>
                <a:ea typeface="Batang" panose="02030600000101010101" pitchFamily="18" charset="-127"/>
              </a:endParaRPr>
            </a:p>
          </p:txBody>
        </p:sp>
      </p:grpSp>
      <p:sp>
        <p:nvSpPr>
          <p:cNvPr id="6" name="CuadroTexto 5"/>
          <p:cNvSpPr txBox="1"/>
          <p:nvPr/>
        </p:nvSpPr>
        <p:spPr>
          <a:xfrm>
            <a:off x="242774" y="990734"/>
            <a:ext cx="3541435" cy="244682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a:t>Situación inicial</a:t>
            </a:r>
          </a:p>
          <a:p>
            <a:endParaRPr lang="es-ES" sz="1700" dirty="0"/>
          </a:p>
          <a:p>
            <a:pPr marL="285750" indent="-285750">
              <a:buFont typeface="Wingdings" panose="05000000000000000000" pitchFamily="2" charset="2"/>
              <a:buChar char="§"/>
            </a:pPr>
            <a:r>
              <a:rPr lang="es-ES" sz="1700" dirty="0"/>
              <a:t>Conocimiento sobre CCTT relacionados a la AGB nativa: genérico y de carácter limitado</a:t>
            </a:r>
          </a:p>
          <a:p>
            <a:pPr marL="285750" indent="-285750">
              <a:buFont typeface="Wingdings" panose="05000000000000000000" pitchFamily="2" charset="2"/>
              <a:buChar char="§"/>
            </a:pPr>
            <a:r>
              <a:rPr lang="es-ES" sz="1700" dirty="0"/>
              <a:t>Reconocimiento de importancia de incluir los CCTT en la escuela, pero principalmente como “saberes previos”. </a:t>
            </a:r>
          </a:p>
        </p:txBody>
      </p:sp>
      <p:sp>
        <p:nvSpPr>
          <p:cNvPr id="7" name="CuadroTexto 6"/>
          <p:cNvSpPr txBox="1"/>
          <p:nvPr/>
        </p:nvSpPr>
        <p:spPr>
          <a:xfrm>
            <a:off x="4348931" y="982033"/>
            <a:ext cx="4652765" cy="280076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Situación final: Alcances del Proyecto</a:t>
            </a:r>
          </a:p>
          <a:p>
            <a:pPr algn="ctr"/>
            <a:endParaRPr lang="es-ES" sz="1600" b="1" dirty="0"/>
          </a:p>
          <a:p>
            <a:pPr marL="285750" indent="-285750">
              <a:buFont typeface="Wingdings" panose="05000000000000000000" pitchFamily="2" charset="2"/>
              <a:buChar char="§"/>
            </a:pPr>
            <a:r>
              <a:rPr lang="es-ES" sz="1600" dirty="0"/>
              <a:t>El curso de capacitación contribuyó a incrementar conocimientos e interés de profesores en realizar actividades con los agricultores y de introducir al aula temas vinculados a los conocimientos tradicionales y los cultivos nativos</a:t>
            </a:r>
          </a:p>
          <a:p>
            <a:pPr marL="285750" indent="-285750">
              <a:buFont typeface="Wingdings" panose="05000000000000000000" pitchFamily="2" charset="2"/>
              <a:buChar char="§"/>
            </a:pPr>
            <a:r>
              <a:rPr lang="es-ES" sz="1600" dirty="0"/>
              <a:t>Como parte del curso, varios profesores iniciaron una relación con padres y madres de familia pero ahora como agricultores/as, al requerir documentar sus conocimientos tradicionales. </a:t>
            </a:r>
          </a:p>
        </p:txBody>
      </p:sp>
      <p:sp>
        <p:nvSpPr>
          <p:cNvPr id="8" name="Flecha a la derecha con muesca 7"/>
          <p:cNvSpPr/>
          <p:nvPr/>
        </p:nvSpPr>
        <p:spPr>
          <a:xfrm>
            <a:off x="3842299" y="3214056"/>
            <a:ext cx="402699" cy="604092"/>
          </a:xfrm>
          <a:prstGeom prst="notchedRightArrow">
            <a:avLst/>
          </a:prstGeom>
          <a:solidFill>
            <a:srgbClr val="FFFFFF"/>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5">
            <a:extLst>
              <a:ext uri="{FF2B5EF4-FFF2-40B4-BE49-F238E27FC236}">
                <a16:creationId xmlns:a16="http://schemas.microsoft.com/office/drawing/2014/main" id="{CA067ABF-8942-4F5B-83DD-9F58BE986830}"/>
              </a:ext>
            </a:extLst>
          </p:cNvPr>
          <p:cNvSpPr txBox="1"/>
          <p:nvPr/>
        </p:nvSpPr>
        <p:spPr>
          <a:xfrm>
            <a:off x="261901" y="4136591"/>
            <a:ext cx="3541435" cy="1923604"/>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err="1"/>
              <a:t>Initial</a:t>
            </a:r>
            <a:r>
              <a:rPr lang="es-ES" sz="1700" b="1" dirty="0"/>
              <a:t> </a:t>
            </a:r>
            <a:r>
              <a:rPr lang="es-ES" sz="1700" b="1" dirty="0" err="1"/>
              <a:t>Situation</a:t>
            </a:r>
            <a:endParaRPr lang="es-ES" sz="1700" b="1" dirty="0"/>
          </a:p>
          <a:p>
            <a:endParaRPr lang="es-ES" sz="1700" dirty="0"/>
          </a:p>
          <a:p>
            <a:pPr marL="285750" indent="-285750">
              <a:buFont typeface="Wingdings" panose="05000000000000000000" pitchFamily="2" charset="2"/>
              <a:buChar char="§"/>
            </a:pPr>
            <a:r>
              <a:rPr lang="es-ES" sz="1700" dirty="0" err="1"/>
              <a:t>Generic</a:t>
            </a:r>
            <a:r>
              <a:rPr lang="es-ES" sz="1700" dirty="0"/>
              <a:t> and </a:t>
            </a:r>
            <a:r>
              <a:rPr lang="es-ES" sz="1700" dirty="0" err="1"/>
              <a:t>limited</a:t>
            </a:r>
            <a:r>
              <a:rPr lang="es-ES" sz="1700" dirty="0"/>
              <a:t> </a:t>
            </a:r>
            <a:r>
              <a:rPr lang="es-ES" sz="1700" dirty="0" err="1"/>
              <a:t>about</a:t>
            </a:r>
            <a:r>
              <a:rPr lang="es-ES" sz="1700" dirty="0"/>
              <a:t> </a:t>
            </a:r>
            <a:r>
              <a:rPr lang="es-ES" sz="1700" dirty="0" err="1"/>
              <a:t>traditional</a:t>
            </a:r>
            <a:r>
              <a:rPr lang="es-ES" sz="1700" dirty="0"/>
              <a:t> </a:t>
            </a:r>
            <a:r>
              <a:rPr lang="es-ES" sz="1700" dirty="0" err="1"/>
              <a:t>knowledge</a:t>
            </a:r>
            <a:endParaRPr lang="es-ES" sz="1700" dirty="0"/>
          </a:p>
          <a:p>
            <a:pPr marL="285750" indent="-285750">
              <a:buFont typeface="Wingdings" panose="05000000000000000000" pitchFamily="2" charset="2"/>
              <a:buChar char="§"/>
            </a:pPr>
            <a:r>
              <a:rPr lang="es-ES" sz="1700" dirty="0" err="1"/>
              <a:t>Acknowledged</a:t>
            </a:r>
            <a:r>
              <a:rPr lang="es-ES" sz="1700" dirty="0"/>
              <a:t> </a:t>
            </a:r>
            <a:r>
              <a:rPr lang="es-ES" sz="1700" dirty="0" err="1"/>
              <a:t>the</a:t>
            </a:r>
            <a:r>
              <a:rPr lang="es-ES" sz="1700" dirty="0"/>
              <a:t> </a:t>
            </a:r>
            <a:r>
              <a:rPr lang="es-ES" sz="1700" dirty="0" err="1"/>
              <a:t>need</a:t>
            </a:r>
            <a:r>
              <a:rPr lang="es-ES" sz="1700" dirty="0"/>
              <a:t> </a:t>
            </a:r>
            <a:r>
              <a:rPr lang="es-ES" sz="1700" dirty="0" err="1"/>
              <a:t>to</a:t>
            </a:r>
            <a:r>
              <a:rPr lang="es-ES" sz="1700" dirty="0"/>
              <a:t> </a:t>
            </a:r>
            <a:r>
              <a:rPr lang="es-ES" sz="1700" dirty="0" err="1"/>
              <a:t>include</a:t>
            </a:r>
            <a:r>
              <a:rPr lang="es-ES" sz="1700" dirty="0"/>
              <a:t> </a:t>
            </a:r>
            <a:r>
              <a:rPr lang="es-ES" sz="1700" dirty="0" err="1"/>
              <a:t>traditional</a:t>
            </a:r>
            <a:r>
              <a:rPr lang="es-ES" sz="1700" dirty="0"/>
              <a:t> </a:t>
            </a:r>
            <a:r>
              <a:rPr lang="es-ES" sz="1700" dirty="0" err="1"/>
              <a:t>knowledge</a:t>
            </a:r>
            <a:r>
              <a:rPr lang="es-ES" sz="1700" dirty="0"/>
              <a:t>, </a:t>
            </a:r>
            <a:r>
              <a:rPr lang="es-ES" sz="1700" dirty="0" err="1"/>
              <a:t>but</a:t>
            </a:r>
            <a:r>
              <a:rPr lang="es-ES" sz="1700" dirty="0"/>
              <a:t> as “</a:t>
            </a:r>
            <a:r>
              <a:rPr lang="es-ES" sz="1700" dirty="0" err="1"/>
              <a:t>previous</a:t>
            </a:r>
            <a:r>
              <a:rPr lang="es-ES" sz="1700" dirty="0"/>
              <a:t> know-how”</a:t>
            </a:r>
          </a:p>
        </p:txBody>
      </p:sp>
      <p:sp>
        <p:nvSpPr>
          <p:cNvPr id="10" name="CuadroTexto 6">
            <a:extLst>
              <a:ext uri="{FF2B5EF4-FFF2-40B4-BE49-F238E27FC236}">
                <a16:creationId xmlns:a16="http://schemas.microsoft.com/office/drawing/2014/main" id="{9AC947AB-6D55-43E2-A32C-067661C2A773}"/>
              </a:ext>
            </a:extLst>
          </p:cNvPr>
          <p:cNvSpPr txBox="1"/>
          <p:nvPr/>
        </p:nvSpPr>
        <p:spPr>
          <a:xfrm>
            <a:off x="4348931" y="3933852"/>
            <a:ext cx="4652765" cy="2554545"/>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Final </a:t>
            </a:r>
            <a:r>
              <a:rPr lang="es-ES" sz="1600" b="1" dirty="0" err="1"/>
              <a:t>situation</a:t>
            </a:r>
            <a:r>
              <a:rPr lang="es-ES" sz="1600" b="1" dirty="0"/>
              <a:t>: Project </a:t>
            </a:r>
            <a:r>
              <a:rPr lang="es-ES" sz="1600" b="1" dirty="0" err="1"/>
              <a:t>achievements</a:t>
            </a:r>
            <a:endParaRPr lang="es-ES" sz="1600" b="1" dirty="0"/>
          </a:p>
          <a:p>
            <a:pPr algn="ctr"/>
            <a:endParaRPr lang="es-ES" sz="1600" b="1" dirty="0"/>
          </a:p>
          <a:p>
            <a:pPr marL="285750" indent="-285750">
              <a:buFont typeface="Wingdings" panose="05000000000000000000" pitchFamily="2" charset="2"/>
              <a:buChar char="§"/>
            </a:pPr>
            <a:r>
              <a:rPr lang="es-ES" sz="1600" dirty="0" err="1"/>
              <a:t>The</a:t>
            </a:r>
            <a:r>
              <a:rPr lang="es-ES" sz="1600" dirty="0"/>
              <a:t> training </a:t>
            </a:r>
            <a:r>
              <a:rPr lang="es-ES" sz="1600" dirty="0" err="1"/>
              <a:t>course</a:t>
            </a:r>
            <a:r>
              <a:rPr lang="es-ES" sz="1600" dirty="0"/>
              <a:t> </a:t>
            </a:r>
            <a:r>
              <a:rPr lang="es-ES" sz="1600" dirty="0" err="1"/>
              <a:t>contributed</a:t>
            </a:r>
            <a:r>
              <a:rPr lang="es-ES" sz="1600" dirty="0"/>
              <a:t> </a:t>
            </a:r>
            <a:r>
              <a:rPr lang="es-ES" sz="1600" dirty="0" err="1"/>
              <a:t>to</a:t>
            </a:r>
            <a:r>
              <a:rPr lang="es-ES" sz="1600" dirty="0"/>
              <a:t> </a:t>
            </a:r>
            <a:r>
              <a:rPr lang="es-ES" sz="1600" dirty="0" err="1"/>
              <a:t>increasing</a:t>
            </a:r>
            <a:r>
              <a:rPr lang="es-ES" sz="1600" dirty="0"/>
              <a:t> </a:t>
            </a:r>
            <a:r>
              <a:rPr lang="es-ES" sz="1600" dirty="0" err="1"/>
              <a:t>knowledge</a:t>
            </a:r>
            <a:r>
              <a:rPr lang="es-ES" sz="1600" dirty="0"/>
              <a:t> and </a:t>
            </a:r>
            <a:r>
              <a:rPr lang="es-ES" sz="1600" dirty="0" err="1"/>
              <a:t>interest</a:t>
            </a:r>
            <a:r>
              <a:rPr lang="es-ES" sz="1600" dirty="0"/>
              <a:t> </a:t>
            </a:r>
            <a:r>
              <a:rPr lang="es-ES" sz="1600" dirty="0" err="1"/>
              <a:t>of</a:t>
            </a:r>
            <a:r>
              <a:rPr lang="es-ES" sz="1600" dirty="0"/>
              <a:t> </a:t>
            </a:r>
            <a:r>
              <a:rPr lang="es-ES" sz="1600" dirty="0" err="1"/>
              <a:t>teachers</a:t>
            </a:r>
            <a:r>
              <a:rPr lang="es-ES" sz="1600" dirty="0"/>
              <a:t> in </a:t>
            </a:r>
            <a:r>
              <a:rPr lang="es-ES" sz="1600" dirty="0" err="1"/>
              <a:t>doing</a:t>
            </a:r>
            <a:r>
              <a:rPr lang="es-ES" sz="1600" dirty="0"/>
              <a:t> </a:t>
            </a:r>
            <a:r>
              <a:rPr lang="es-ES" sz="1600" dirty="0" err="1"/>
              <a:t>activities</a:t>
            </a:r>
            <a:r>
              <a:rPr lang="es-ES" sz="1600" dirty="0"/>
              <a:t> </a:t>
            </a:r>
            <a:r>
              <a:rPr lang="es-ES" sz="1600" dirty="0" err="1"/>
              <a:t>with</a:t>
            </a:r>
            <a:r>
              <a:rPr lang="es-ES" sz="1600" dirty="0"/>
              <a:t> </a:t>
            </a:r>
            <a:r>
              <a:rPr lang="es-ES" sz="1600" dirty="0" err="1"/>
              <a:t>farmers</a:t>
            </a:r>
            <a:r>
              <a:rPr lang="es-ES" sz="1600" dirty="0"/>
              <a:t> and </a:t>
            </a:r>
            <a:r>
              <a:rPr lang="es-ES" sz="1600" dirty="0" err="1"/>
              <a:t>introducing</a:t>
            </a:r>
            <a:r>
              <a:rPr lang="es-ES" sz="1600" dirty="0"/>
              <a:t> in </a:t>
            </a:r>
            <a:r>
              <a:rPr lang="es-ES" sz="1600" dirty="0" err="1"/>
              <a:t>the</a:t>
            </a:r>
            <a:r>
              <a:rPr lang="es-ES" sz="1600" dirty="0"/>
              <a:t> </a:t>
            </a:r>
            <a:r>
              <a:rPr lang="es-ES" sz="1600" dirty="0" err="1"/>
              <a:t>classroom</a:t>
            </a:r>
            <a:r>
              <a:rPr lang="es-ES" sz="1600" dirty="0"/>
              <a:t> </a:t>
            </a:r>
            <a:r>
              <a:rPr lang="es-ES" sz="1600" dirty="0" err="1"/>
              <a:t>topics</a:t>
            </a:r>
            <a:r>
              <a:rPr lang="es-ES" sz="1600" dirty="0"/>
              <a:t> </a:t>
            </a:r>
            <a:r>
              <a:rPr lang="es-ES" sz="1600" dirty="0" err="1"/>
              <a:t>linked</a:t>
            </a:r>
            <a:r>
              <a:rPr lang="es-ES" sz="1600" dirty="0"/>
              <a:t> </a:t>
            </a:r>
            <a:r>
              <a:rPr lang="es-ES" sz="1600" dirty="0" err="1"/>
              <a:t>to</a:t>
            </a:r>
            <a:r>
              <a:rPr lang="es-ES" sz="1600" dirty="0"/>
              <a:t> </a:t>
            </a:r>
            <a:r>
              <a:rPr lang="es-ES" sz="1600" dirty="0" err="1"/>
              <a:t>traditional</a:t>
            </a:r>
            <a:r>
              <a:rPr lang="es-ES" sz="1600" dirty="0"/>
              <a:t> </a:t>
            </a:r>
            <a:r>
              <a:rPr lang="es-ES" sz="1600" dirty="0" err="1"/>
              <a:t>knowledge</a:t>
            </a:r>
            <a:r>
              <a:rPr lang="es-ES" sz="1600" dirty="0"/>
              <a:t> and </a:t>
            </a:r>
            <a:r>
              <a:rPr lang="es-ES" sz="1600" dirty="0" err="1"/>
              <a:t>native</a:t>
            </a:r>
            <a:r>
              <a:rPr lang="es-ES" sz="1600" dirty="0"/>
              <a:t> </a:t>
            </a:r>
            <a:r>
              <a:rPr lang="es-ES" sz="1600" dirty="0" err="1"/>
              <a:t>crops</a:t>
            </a:r>
            <a:endParaRPr lang="es-ES" sz="1600" dirty="0"/>
          </a:p>
          <a:p>
            <a:pPr marL="285750" indent="-285750">
              <a:buFont typeface="Wingdings" panose="05000000000000000000" pitchFamily="2" charset="2"/>
              <a:buChar char="§"/>
            </a:pPr>
            <a:r>
              <a:rPr lang="es-ES" sz="1600" dirty="0"/>
              <a:t>As </a:t>
            </a:r>
            <a:r>
              <a:rPr lang="es-ES" sz="1600" dirty="0" err="1"/>
              <a:t>part</a:t>
            </a:r>
            <a:r>
              <a:rPr lang="es-ES" sz="1600" dirty="0"/>
              <a:t> </a:t>
            </a:r>
            <a:r>
              <a:rPr lang="es-ES" sz="1600" dirty="0" err="1"/>
              <a:t>of</a:t>
            </a:r>
            <a:r>
              <a:rPr lang="es-ES" sz="1600" dirty="0"/>
              <a:t> </a:t>
            </a:r>
            <a:r>
              <a:rPr lang="es-ES" sz="1600" dirty="0" err="1"/>
              <a:t>the</a:t>
            </a:r>
            <a:r>
              <a:rPr lang="es-ES" sz="1600" dirty="0"/>
              <a:t> </a:t>
            </a:r>
            <a:r>
              <a:rPr lang="es-ES" sz="1600" dirty="0" err="1"/>
              <a:t>course,teachers</a:t>
            </a:r>
            <a:r>
              <a:rPr lang="es-ES" sz="1600" dirty="0"/>
              <a:t> </a:t>
            </a:r>
            <a:r>
              <a:rPr lang="es-ES" sz="1600" dirty="0" err="1"/>
              <a:t>started</a:t>
            </a:r>
            <a:r>
              <a:rPr lang="es-ES" sz="1600" dirty="0"/>
              <a:t> a </a:t>
            </a:r>
            <a:r>
              <a:rPr lang="es-ES" sz="1600" dirty="0" err="1"/>
              <a:t>relationship</a:t>
            </a:r>
            <a:r>
              <a:rPr lang="es-ES" sz="1600" dirty="0"/>
              <a:t> </a:t>
            </a:r>
            <a:r>
              <a:rPr lang="es-ES" sz="1600" dirty="0" err="1"/>
              <a:t>with</a:t>
            </a:r>
            <a:r>
              <a:rPr lang="es-ES" sz="1600" dirty="0"/>
              <a:t> </a:t>
            </a:r>
            <a:r>
              <a:rPr lang="es-ES" sz="1600" dirty="0" err="1"/>
              <a:t>parents</a:t>
            </a:r>
            <a:r>
              <a:rPr lang="es-ES" sz="1600" dirty="0"/>
              <a:t> as </a:t>
            </a:r>
            <a:r>
              <a:rPr lang="es-ES" sz="1600" dirty="0" err="1"/>
              <a:t>farmers</a:t>
            </a:r>
            <a:r>
              <a:rPr lang="es-ES" sz="1600" dirty="0"/>
              <a:t>, in </a:t>
            </a:r>
            <a:r>
              <a:rPr lang="es-ES" sz="1600" dirty="0" err="1"/>
              <a:t>order</a:t>
            </a:r>
            <a:r>
              <a:rPr lang="es-ES" sz="1600" dirty="0"/>
              <a:t> </a:t>
            </a:r>
            <a:r>
              <a:rPr lang="es-ES" sz="1600" dirty="0" err="1"/>
              <a:t>to</a:t>
            </a:r>
            <a:r>
              <a:rPr lang="es-ES" sz="1600" dirty="0"/>
              <a:t> </a:t>
            </a:r>
            <a:r>
              <a:rPr lang="es-ES" sz="1600" dirty="0" err="1"/>
              <a:t>document</a:t>
            </a:r>
            <a:r>
              <a:rPr lang="es-ES" sz="1600" dirty="0"/>
              <a:t> </a:t>
            </a:r>
            <a:r>
              <a:rPr lang="es-ES" sz="1600" dirty="0" err="1"/>
              <a:t>their</a:t>
            </a:r>
            <a:r>
              <a:rPr lang="es-ES" sz="1600" dirty="0"/>
              <a:t> </a:t>
            </a:r>
            <a:r>
              <a:rPr lang="es-ES" sz="1600" dirty="0" err="1"/>
              <a:t>knowledge</a:t>
            </a:r>
            <a:r>
              <a:rPr lang="es-ES" sz="1600" dirty="0"/>
              <a:t>. </a:t>
            </a:r>
          </a:p>
        </p:txBody>
      </p:sp>
    </p:spTree>
    <p:extLst>
      <p:ext uri="{BB962C8B-B14F-4D97-AF65-F5344CB8AC3E}">
        <p14:creationId xmlns:p14="http://schemas.microsoft.com/office/powerpoint/2010/main" val="2452055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818849" y="102922"/>
            <a:ext cx="7550727" cy="710175"/>
            <a:chOff x="-369542" y="0"/>
            <a:chExt cx="4267200" cy="938406"/>
          </a:xfrm>
        </p:grpSpPr>
        <p:sp>
          <p:nvSpPr>
            <p:cNvPr id="4" name="Rectángulo redondeado 3"/>
            <p:cNvSpPr/>
            <p:nvPr/>
          </p:nvSpPr>
          <p:spPr>
            <a:xfrm>
              <a:off x="-369542" y="23286"/>
              <a:ext cx="4267200" cy="915120"/>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CuadroTexto 4"/>
            <p:cNvSpPr txBox="1"/>
            <p:nvPr/>
          </p:nvSpPr>
          <p:spPr>
            <a:xfrm>
              <a:off x="-369542" y="0"/>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2800" dirty="0">
                  <a:latin typeface="Batang" panose="02030600000101010101" pitchFamily="18" charset="-127"/>
                  <a:ea typeface="Batang" panose="02030600000101010101" pitchFamily="18" charset="-127"/>
                </a:rPr>
                <a:t>Los/as profesores/as</a:t>
              </a:r>
              <a:endParaRPr lang="es-ES" sz="2800" kern="1200" dirty="0">
                <a:latin typeface="Batang" panose="02030600000101010101" pitchFamily="18" charset="-127"/>
                <a:ea typeface="Batang" panose="02030600000101010101" pitchFamily="18" charset="-127"/>
              </a:endParaRPr>
            </a:p>
          </p:txBody>
        </p:sp>
      </p:grpSp>
      <p:sp>
        <p:nvSpPr>
          <p:cNvPr id="6" name="CuadroTexto 5"/>
          <p:cNvSpPr txBox="1"/>
          <p:nvPr/>
        </p:nvSpPr>
        <p:spPr>
          <a:xfrm>
            <a:off x="242774" y="990734"/>
            <a:ext cx="3541435" cy="270843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a:t>Situación inicial</a:t>
            </a:r>
            <a:endParaRPr lang="es-ES" sz="1700" dirty="0"/>
          </a:p>
          <a:p>
            <a:pPr marL="285750" indent="-285750">
              <a:buFont typeface="Wingdings" panose="05000000000000000000" pitchFamily="2" charset="2"/>
              <a:buChar char="§"/>
            </a:pPr>
            <a:r>
              <a:rPr lang="es-ES" sz="1700" dirty="0"/>
              <a:t>Dificultad en diseñar sesiones de clase que aborden adecuadamente la relación entre conocimientos como parte de una propuesta intercultural</a:t>
            </a:r>
          </a:p>
          <a:p>
            <a:pPr marL="285750" indent="-285750">
              <a:buFont typeface="Wingdings" panose="05000000000000000000" pitchFamily="2" charset="2"/>
              <a:buChar char="§"/>
            </a:pPr>
            <a:r>
              <a:rPr lang="es-ES" sz="1700" dirty="0"/>
              <a:t>Concepción de la interculturalidad como existencia y convivencia de diversas culturas, pero no como un proyecto ético-político. </a:t>
            </a:r>
          </a:p>
        </p:txBody>
      </p:sp>
      <p:sp>
        <p:nvSpPr>
          <p:cNvPr id="7" name="CuadroTexto 6"/>
          <p:cNvSpPr txBox="1"/>
          <p:nvPr/>
        </p:nvSpPr>
        <p:spPr>
          <a:xfrm>
            <a:off x="4348931" y="982033"/>
            <a:ext cx="4652765" cy="304698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Situación final: Alcances del Proyecto</a:t>
            </a:r>
          </a:p>
          <a:p>
            <a:pPr marL="285750" indent="-285750">
              <a:buFont typeface="Wingdings" panose="05000000000000000000" pitchFamily="2" charset="2"/>
              <a:buChar char="§"/>
            </a:pPr>
            <a:r>
              <a:rPr lang="es-ES" sz="1600" dirty="0"/>
              <a:t>Persiste la dificultad en diseñar sesiones de clase que permitan abordar de una manera apropiada la relación entre conocimientos como parte de una propuesta educativa intercultural, pero se inició un proceso de reforzamiento con capacitación dada en el Curso.</a:t>
            </a:r>
          </a:p>
          <a:p>
            <a:pPr marL="285750" indent="-285750">
              <a:buFont typeface="Wingdings" panose="05000000000000000000" pitchFamily="2" charset="2"/>
              <a:buChar char="§"/>
            </a:pPr>
            <a:r>
              <a:rPr lang="es-ES" sz="1600" dirty="0"/>
              <a:t>Emerge con claridad la necesidad de seguir desarrollando actividades de formación y reflexión en torno a los aspectos epistemológicos que toda propuesta de educación intercultural debe abordar seriamente y en profundidad.</a:t>
            </a:r>
          </a:p>
        </p:txBody>
      </p:sp>
      <p:sp>
        <p:nvSpPr>
          <p:cNvPr id="8" name="Flecha a la derecha con muesca 7"/>
          <p:cNvSpPr/>
          <p:nvPr/>
        </p:nvSpPr>
        <p:spPr>
          <a:xfrm>
            <a:off x="3842299" y="3214056"/>
            <a:ext cx="402699" cy="604092"/>
          </a:xfrm>
          <a:prstGeom prst="notchedRightArrow">
            <a:avLst/>
          </a:prstGeom>
          <a:solidFill>
            <a:srgbClr val="FFFFFF"/>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5">
            <a:extLst>
              <a:ext uri="{FF2B5EF4-FFF2-40B4-BE49-F238E27FC236}">
                <a16:creationId xmlns:a16="http://schemas.microsoft.com/office/drawing/2014/main" id="{1C4B0F40-3173-4363-8A19-3003080C258D}"/>
              </a:ext>
            </a:extLst>
          </p:cNvPr>
          <p:cNvSpPr txBox="1"/>
          <p:nvPr/>
        </p:nvSpPr>
        <p:spPr>
          <a:xfrm>
            <a:off x="242773" y="3944717"/>
            <a:ext cx="3785888" cy="2185214"/>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err="1"/>
              <a:t>Initial</a:t>
            </a:r>
            <a:r>
              <a:rPr lang="es-ES" sz="1700" b="1" dirty="0"/>
              <a:t> </a:t>
            </a:r>
            <a:r>
              <a:rPr lang="es-ES" sz="1700" b="1" dirty="0" err="1"/>
              <a:t>situation</a:t>
            </a:r>
            <a:endParaRPr lang="es-ES" sz="1700" dirty="0"/>
          </a:p>
          <a:p>
            <a:pPr marL="285750" indent="-285750">
              <a:buFont typeface="Wingdings" panose="05000000000000000000" pitchFamily="2" charset="2"/>
              <a:buChar char="§"/>
            </a:pPr>
            <a:r>
              <a:rPr lang="es-ES" sz="1700" dirty="0" err="1"/>
              <a:t>Difficulty</a:t>
            </a:r>
            <a:r>
              <a:rPr lang="es-ES" sz="1700" dirty="0"/>
              <a:t> in </a:t>
            </a:r>
            <a:r>
              <a:rPr lang="es-ES" sz="1700" dirty="0" err="1"/>
              <a:t>designing</a:t>
            </a:r>
            <a:r>
              <a:rPr lang="es-ES" sz="1700" dirty="0"/>
              <a:t> </a:t>
            </a:r>
            <a:r>
              <a:rPr lang="es-ES" sz="1700" dirty="0" err="1"/>
              <a:t>class</a:t>
            </a:r>
            <a:r>
              <a:rPr lang="es-ES" sz="1700" dirty="0"/>
              <a:t> </a:t>
            </a:r>
            <a:r>
              <a:rPr lang="es-ES" sz="1700" dirty="0" err="1"/>
              <a:t>sessions</a:t>
            </a:r>
            <a:r>
              <a:rPr lang="es-ES" sz="1700" dirty="0"/>
              <a:t> </a:t>
            </a:r>
            <a:r>
              <a:rPr lang="es-ES" sz="1700" dirty="0" err="1"/>
              <a:t>that</a:t>
            </a:r>
            <a:r>
              <a:rPr lang="es-ES" sz="1700" dirty="0"/>
              <a:t> </a:t>
            </a:r>
            <a:r>
              <a:rPr lang="es-ES" sz="1700" dirty="0" err="1"/>
              <a:t>adequately</a:t>
            </a:r>
            <a:r>
              <a:rPr lang="es-ES" sz="1700" dirty="0"/>
              <a:t> </a:t>
            </a:r>
            <a:r>
              <a:rPr lang="es-ES" sz="1700" dirty="0" err="1"/>
              <a:t>tackle</a:t>
            </a:r>
            <a:r>
              <a:rPr lang="es-ES" sz="1700" dirty="0"/>
              <a:t> </a:t>
            </a:r>
            <a:r>
              <a:rPr lang="es-ES" sz="1700" dirty="0" err="1"/>
              <a:t>the</a:t>
            </a:r>
            <a:r>
              <a:rPr lang="es-ES" sz="1700" dirty="0"/>
              <a:t> </a:t>
            </a:r>
            <a:r>
              <a:rPr lang="es-ES" sz="1700" dirty="0" err="1"/>
              <a:t>relationship</a:t>
            </a:r>
            <a:r>
              <a:rPr lang="es-ES" sz="1700" dirty="0"/>
              <a:t> </a:t>
            </a:r>
            <a:r>
              <a:rPr lang="es-ES" sz="1700" dirty="0" err="1"/>
              <a:t>between</a:t>
            </a:r>
            <a:r>
              <a:rPr lang="es-ES" sz="1700" dirty="0"/>
              <a:t> </a:t>
            </a:r>
            <a:r>
              <a:rPr lang="es-ES" sz="1700" dirty="0" err="1"/>
              <a:t>knowledge</a:t>
            </a:r>
            <a:r>
              <a:rPr lang="es-ES" sz="1700" dirty="0"/>
              <a:t> as a intercultural </a:t>
            </a:r>
            <a:r>
              <a:rPr lang="es-ES" sz="1700" dirty="0" err="1"/>
              <a:t>proposal</a:t>
            </a:r>
            <a:endParaRPr lang="es-ES" sz="1700" dirty="0"/>
          </a:p>
          <a:p>
            <a:pPr marL="285750" indent="-285750">
              <a:buFont typeface="Wingdings" panose="05000000000000000000" pitchFamily="2" charset="2"/>
              <a:buChar char="§"/>
            </a:pPr>
            <a:r>
              <a:rPr lang="es-ES" sz="1700" dirty="0" err="1"/>
              <a:t>Conception</a:t>
            </a:r>
            <a:r>
              <a:rPr lang="es-ES" sz="1700" dirty="0"/>
              <a:t> </a:t>
            </a:r>
            <a:r>
              <a:rPr lang="es-ES" sz="1700" dirty="0" err="1"/>
              <a:t>of</a:t>
            </a:r>
            <a:r>
              <a:rPr lang="es-ES" sz="1700" dirty="0"/>
              <a:t> </a:t>
            </a:r>
            <a:r>
              <a:rPr lang="es-ES" sz="1700" dirty="0" err="1"/>
              <a:t>interculturality</a:t>
            </a:r>
            <a:r>
              <a:rPr lang="es-ES" sz="1700" dirty="0"/>
              <a:t> as </a:t>
            </a:r>
            <a:r>
              <a:rPr lang="es-ES" sz="1700" dirty="0" err="1"/>
              <a:t>the</a:t>
            </a:r>
            <a:r>
              <a:rPr lang="es-ES" sz="1700" dirty="0"/>
              <a:t> </a:t>
            </a:r>
            <a:r>
              <a:rPr lang="es-ES" sz="1700" dirty="0" err="1"/>
              <a:t>existence</a:t>
            </a:r>
            <a:r>
              <a:rPr lang="es-ES" sz="1700" dirty="0"/>
              <a:t> </a:t>
            </a:r>
            <a:r>
              <a:rPr lang="es-ES" sz="1700" dirty="0" err="1"/>
              <a:t>of</a:t>
            </a:r>
            <a:r>
              <a:rPr lang="es-ES" sz="1700" dirty="0"/>
              <a:t> </a:t>
            </a:r>
            <a:r>
              <a:rPr lang="es-ES" sz="1700" dirty="0" err="1"/>
              <a:t>diverse</a:t>
            </a:r>
            <a:r>
              <a:rPr lang="es-ES" sz="1700" dirty="0"/>
              <a:t> cultures </a:t>
            </a:r>
            <a:r>
              <a:rPr lang="es-ES" sz="1700" dirty="0" err="1"/>
              <a:t>but</a:t>
            </a:r>
            <a:r>
              <a:rPr lang="es-ES" sz="1700" dirty="0"/>
              <a:t> </a:t>
            </a:r>
            <a:r>
              <a:rPr lang="es-ES" sz="1700" dirty="0" err="1"/>
              <a:t>not</a:t>
            </a:r>
            <a:r>
              <a:rPr lang="es-ES" sz="1700" dirty="0"/>
              <a:t> as a </a:t>
            </a:r>
            <a:r>
              <a:rPr lang="es-ES" sz="1700" dirty="0" err="1"/>
              <a:t>ethical-political</a:t>
            </a:r>
            <a:r>
              <a:rPr lang="es-ES" sz="1700" dirty="0"/>
              <a:t> Project. </a:t>
            </a:r>
          </a:p>
        </p:txBody>
      </p:sp>
      <p:sp>
        <p:nvSpPr>
          <p:cNvPr id="10" name="CuadroTexto 6">
            <a:extLst>
              <a:ext uri="{FF2B5EF4-FFF2-40B4-BE49-F238E27FC236}">
                <a16:creationId xmlns:a16="http://schemas.microsoft.com/office/drawing/2014/main" id="{911FC9A5-92CC-4EA1-824D-DE08675441A3}"/>
              </a:ext>
            </a:extLst>
          </p:cNvPr>
          <p:cNvSpPr txBox="1"/>
          <p:nvPr/>
        </p:nvSpPr>
        <p:spPr>
          <a:xfrm>
            <a:off x="4348930" y="4160822"/>
            <a:ext cx="4652765" cy="1815882"/>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Final </a:t>
            </a:r>
            <a:r>
              <a:rPr lang="es-ES" sz="1600" b="1" dirty="0" err="1"/>
              <a:t>situation</a:t>
            </a:r>
            <a:r>
              <a:rPr lang="es-ES" sz="1600" b="1" dirty="0"/>
              <a:t>: Project </a:t>
            </a:r>
            <a:r>
              <a:rPr lang="es-ES" sz="1600" b="1" dirty="0" err="1"/>
              <a:t>achievments</a:t>
            </a:r>
            <a:endParaRPr lang="es-ES" sz="1600" b="1" dirty="0"/>
          </a:p>
          <a:p>
            <a:pPr marL="285750" indent="-285750">
              <a:buFont typeface="Wingdings" panose="05000000000000000000" pitchFamily="2" charset="2"/>
              <a:buChar char="§"/>
            </a:pPr>
            <a:r>
              <a:rPr lang="es-ES" sz="1600" dirty="0" err="1"/>
              <a:t>There</a:t>
            </a:r>
            <a:r>
              <a:rPr lang="es-ES" sz="1600" dirty="0"/>
              <a:t> </a:t>
            </a:r>
            <a:r>
              <a:rPr lang="es-ES" sz="1600" dirty="0" err="1"/>
              <a:t>is</a:t>
            </a:r>
            <a:r>
              <a:rPr lang="es-ES" sz="1600" dirty="0"/>
              <a:t> </a:t>
            </a:r>
            <a:r>
              <a:rPr lang="es-ES" sz="1600" dirty="0" err="1"/>
              <a:t>still</a:t>
            </a:r>
            <a:r>
              <a:rPr lang="es-ES" sz="1600" dirty="0"/>
              <a:t> </a:t>
            </a:r>
            <a:r>
              <a:rPr lang="es-ES" sz="1600" dirty="0" err="1"/>
              <a:t>difficulty</a:t>
            </a:r>
            <a:r>
              <a:rPr lang="es-ES" sz="1600" dirty="0"/>
              <a:t> in </a:t>
            </a:r>
            <a:r>
              <a:rPr lang="es-ES" sz="1600" dirty="0" err="1"/>
              <a:t>designing</a:t>
            </a:r>
            <a:r>
              <a:rPr lang="es-ES" sz="1600" dirty="0"/>
              <a:t> </a:t>
            </a:r>
            <a:r>
              <a:rPr lang="es-ES" sz="1600" dirty="0" err="1"/>
              <a:t>class</a:t>
            </a:r>
            <a:r>
              <a:rPr lang="es-ES" sz="1600" dirty="0"/>
              <a:t> </a:t>
            </a:r>
            <a:r>
              <a:rPr lang="es-ES" sz="1600" dirty="0" err="1"/>
              <a:t>sesssion</a:t>
            </a:r>
            <a:r>
              <a:rPr lang="es-ES" sz="1600" dirty="0"/>
              <a:t> </a:t>
            </a:r>
            <a:r>
              <a:rPr lang="es-ES" sz="1600" dirty="0" err="1"/>
              <a:t>that</a:t>
            </a:r>
            <a:r>
              <a:rPr lang="es-ES" sz="1600" dirty="0"/>
              <a:t> </a:t>
            </a:r>
            <a:r>
              <a:rPr lang="es-ES" sz="1600" dirty="0" err="1"/>
              <a:t>allow</a:t>
            </a:r>
            <a:r>
              <a:rPr lang="es-ES" sz="1600" dirty="0"/>
              <a:t> </a:t>
            </a:r>
            <a:r>
              <a:rPr lang="es-ES" sz="1600" dirty="0" err="1"/>
              <a:t>for</a:t>
            </a:r>
            <a:r>
              <a:rPr lang="es-ES" sz="1600" dirty="0"/>
              <a:t> </a:t>
            </a:r>
            <a:r>
              <a:rPr lang="es-ES" sz="1600" dirty="0" err="1"/>
              <a:t>interculturality</a:t>
            </a:r>
            <a:r>
              <a:rPr lang="es-ES" sz="1600" dirty="0"/>
              <a:t>, </a:t>
            </a:r>
            <a:r>
              <a:rPr lang="es-ES" sz="1600" dirty="0" err="1"/>
              <a:t>but</a:t>
            </a:r>
            <a:r>
              <a:rPr lang="es-ES" sz="1600" dirty="0"/>
              <a:t> </a:t>
            </a:r>
            <a:r>
              <a:rPr lang="es-ES" sz="1600" dirty="0" err="1"/>
              <a:t>started</a:t>
            </a:r>
            <a:r>
              <a:rPr lang="es-ES" sz="1600" dirty="0"/>
              <a:t> a </a:t>
            </a:r>
            <a:r>
              <a:rPr lang="es-ES" sz="1600" dirty="0" err="1"/>
              <a:t>process</a:t>
            </a:r>
            <a:r>
              <a:rPr lang="es-ES" sz="1600" dirty="0"/>
              <a:t> </a:t>
            </a:r>
            <a:r>
              <a:rPr lang="es-ES" sz="1600" dirty="0" err="1"/>
              <a:t>of</a:t>
            </a:r>
            <a:r>
              <a:rPr lang="es-ES" sz="1600" dirty="0"/>
              <a:t> training </a:t>
            </a:r>
            <a:r>
              <a:rPr lang="es-ES" sz="1600" dirty="0" err="1"/>
              <a:t>given</a:t>
            </a:r>
            <a:r>
              <a:rPr lang="es-ES" sz="1600" dirty="0"/>
              <a:t> in </a:t>
            </a:r>
            <a:r>
              <a:rPr lang="es-ES" sz="1600" dirty="0" err="1"/>
              <a:t>the</a:t>
            </a:r>
            <a:r>
              <a:rPr lang="es-ES" sz="1600" dirty="0"/>
              <a:t> </a:t>
            </a:r>
            <a:r>
              <a:rPr lang="es-ES" sz="1600" dirty="0" err="1"/>
              <a:t>course</a:t>
            </a:r>
            <a:r>
              <a:rPr lang="es-ES" sz="1600" dirty="0"/>
              <a:t>. </a:t>
            </a:r>
          </a:p>
          <a:p>
            <a:pPr marL="285750" indent="-285750">
              <a:buFont typeface="Wingdings" panose="05000000000000000000" pitchFamily="2" charset="2"/>
              <a:buChar char="§"/>
            </a:pPr>
            <a:r>
              <a:rPr lang="es-ES" sz="1600" dirty="0" err="1"/>
              <a:t>There</a:t>
            </a:r>
            <a:r>
              <a:rPr lang="es-ES" sz="1600" dirty="0"/>
              <a:t> </a:t>
            </a:r>
            <a:r>
              <a:rPr lang="es-ES" sz="1600" dirty="0" err="1"/>
              <a:t>is</a:t>
            </a:r>
            <a:r>
              <a:rPr lang="es-ES" sz="1600" dirty="0"/>
              <a:t> a </a:t>
            </a:r>
            <a:r>
              <a:rPr lang="es-ES" sz="1600" dirty="0" err="1"/>
              <a:t>need</a:t>
            </a:r>
            <a:r>
              <a:rPr lang="es-ES" sz="1600" dirty="0"/>
              <a:t> </a:t>
            </a:r>
            <a:r>
              <a:rPr lang="es-ES" sz="1600" dirty="0" err="1"/>
              <a:t>to</a:t>
            </a:r>
            <a:r>
              <a:rPr lang="es-ES" sz="1600" dirty="0"/>
              <a:t> </a:t>
            </a:r>
            <a:r>
              <a:rPr lang="es-ES" sz="1600" dirty="0" err="1"/>
              <a:t>keep</a:t>
            </a:r>
            <a:r>
              <a:rPr lang="es-ES" sz="1600" dirty="0"/>
              <a:t> </a:t>
            </a:r>
            <a:r>
              <a:rPr lang="es-ES" sz="1600" dirty="0" err="1"/>
              <a:t>developing</a:t>
            </a:r>
            <a:r>
              <a:rPr lang="es-ES" sz="1600" dirty="0"/>
              <a:t> training </a:t>
            </a:r>
            <a:r>
              <a:rPr lang="es-ES" sz="1600" dirty="0" err="1"/>
              <a:t>materials</a:t>
            </a:r>
            <a:r>
              <a:rPr lang="es-ES" sz="1600" dirty="0"/>
              <a:t> and </a:t>
            </a:r>
            <a:r>
              <a:rPr lang="es-ES" sz="1600" dirty="0" err="1"/>
              <a:t>activities</a:t>
            </a:r>
            <a:r>
              <a:rPr lang="es-ES" sz="1600" dirty="0"/>
              <a:t> </a:t>
            </a:r>
            <a:r>
              <a:rPr lang="es-ES" sz="1600" dirty="0" err="1"/>
              <a:t>about</a:t>
            </a:r>
            <a:r>
              <a:rPr lang="es-ES" sz="1600" dirty="0"/>
              <a:t> intercultural </a:t>
            </a:r>
            <a:r>
              <a:rPr lang="es-ES" sz="1600" dirty="0" err="1"/>
              <a:t>education</a:t>
            </a:r>
            <a:r>
              <a:rPr lang="es-ES" sz="1600" dirty="0"/>
              <a:t>. </a:t>
            </a:r>
          </a:p>
        </p:txBody>
      </p:sp>
    </p:spTree>
    <p:extLst>
      <p:ext uri="{BB962C8B-B14F-4D97-AF65-F5344CB8AC3E}">
        <p14:creationId xmlns:p14="http://schemas.microsoft.com/office/powerpoint/2010/main" val="3144453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6">
            <a:extLst>
              <a:ext uri="{FF2B5EF4-FFF2-40B4-BE49-F238E27FC236}">
                <a16:creationId xmlns:a16="http://schemas.microsoft.com/office/drawing/2014/main" id="{C738E666-73A5-46E0-AB2B-6DE867E4A5D3}"/>
              </a:ext>
            </a:extLst>
          </p:cNvPr>
          <p:cNvSpPr txBox="1"/>
          <p:nvPr/>
        </p:nvSpPr>
        <p:spPr>
          <a:xfrm>
            <a:off x="768508" y="2345095"/>
            <a:ext cx="7651408" cy="1323439"/>
          </a:xfrm>
          <a:prstGeom prst="rect">
            <a:avLst/>
          </a:prstGeom>
          <a:solidFill>
            <a:schemeClr val="tx1"/>
          </a:solidFill>
          <a:ln>
            <a:solidFill>
              <a:schemeClr val="bg1"/>
            </a:solidFill>
          </a:ln>
        </p:spPr>
        <p:txBody>
          <a:bodyPr wrap="square" rtlCol="0">
            <a:spAutoFit/>
          </a:bodyPr>
          <a:lstStyle/>
          <a:p>
            <a:r>
              <a:rPr lang="es-ES" sz="2000" dirty="0">
                <a:solidFill>
                  <a:schemeClr val="bg1"/>
                </a:solidFill>
              </a:rPr>
              <a:t>Profesor Reynaldo: “</a:t>
            </a:r>
            <a:r>
              <a:rPr lang="es-ES" sz="2000" i="1" dirty="0">
                <a:solidFill>
                  <a:schemeClr val="bg1"/>
                </a:solidFill>
              </a:rPr>
              <a:t>En el mes de noviembre estaban en la siembra de oca y hemos aprovechado para ir a sus campos de producción y me he dado cuenta de llevar los conocimientos tradicionales al conocimiento científico para el aprendizaje significativo”.</a:t>
            </a:r>
          </a:p>
        </p:txBody>
      </p:sp>
      <p:sp>
        <p:nvSpPr>
          <p:cNvPr id="3" name="CuadroTexto 6">
            <a:extLst>
              <a:ext uri="{FF2B5EF4-FFF2-40B4-BE49-F238E27FC236}">
                <a16:creationId xmlns:a16="http://schemas.microsoft.com/office/drawing/2014/main" id="{BEFBE81B-8DB4-4E2E-84D1-012AEBB3BF00}"/>
              </a:ext>
            </a:extLst>
          </p:cNvPr>
          <p:cNvSpPr txBox="1"/>
          <p:nvPr/>
        </p:nvSpPr>
        <p:spPr>
          <a:xfrm>
            <a:off x="818849" y="4464048"/>
            <a:ext cx="7810129" cy="1015663"/>
          </a:xfrm>
          <a:prstGeom prst="rect">
            <a:avLst/>
          </a:prstGeom>
          <a:solidFill>
            <a:schemeClr val="bg1">
              <a:lumMod val="50000"/>
            </a:schemeClr>
          </a:solidFill>
          <a:ln>
            <a:solidFill>
              <a:schemeClr val="bg1"/>
            </a:solidFill>
          </a:ln>
        </p:spPr>
        <p:txBody>
          <a:bodyPr wrap="square" rtlCol="0">
            <a:spAutoFit/>
          </a:bodyPr>
          <a:lstStyle/>
          <a:p>
            <a:r>
              <a:rPr lang="es-ES" sz="2000" dirty="0">
                <a:solidFill>
                  <a:schemeClr val="bg1"/>
                </a:solidFill>
              </a:rPr>
              <a:t>Profesor Reynaldo </a:t>
            </a:r>
            <a:r>
              <a:rPr lang="es-ES" sz="2000" i="1" dirty="0">
                <a:solidFill>
                  <a:schemeClr val="bg1"/>
                </a:solidFill>
              </a:rPr>
              <a:t>In </a:t>
            </a:r>
            <a:r>
              <a:rPr lang="es-ES" sz="2000" i="1" dirty="0" err="1">
                <a:solidFill>
                  <a:schemeClr val="bg1"/>
                </a:solidFill>
              </a:rPr>
              <a:t>the</a:t>
            </a:r>
            <a:r>
              <a:rPr lang="es-ES" sz="2000" i="1" dirty="0">
                <a:solidFill>
                  <a:schemeClr val="bg1"/>
                </a:solidFill>
              </a:rPr>
              <a:t> </a:t>
            </a:r>
            <a:r>
              <a:rPr lang="es-ES" sz="2000" i="1" dirty="0" err="1">
                <a:solidFill>
                  <a:schemeClr val="bg1"/>
                </a:solidFill>
              </a:rPr>
              <a:t>month</a:t>
            </a:r>
            <a:r>
              <a:rPr lang="es-ES" sz="2000" i="1" dirty="0">
                <a:solidFill>
                  <a:schemeClr val="bg1"/>
                </a:solidFill>
              </a:rPr>
              <a:t> </a:t>
            </a:r>
            <a:r>
              <a:rPr lang="es-ES" sz="2000" i="1" dirty="0" err="1">
                <a:solidFill>
                  <a:schemeClr val="bg1"/>
                </a:solidFill>
              </a:rPr>
              <a:t>of</a:t>
            </a:r>
            <a:r>
              <a:rPr lang="es-ES" sz="2000" i="1" dirty="0">
                <a:solidFill>
                  <a:schemeClr val="bg1"/>
                </a:solidFill>
              </a:rPr>
              <a:t> </a:t>
            </a:r>
            <a:r>
              <a:rPr lang="es-ES" sz="2000" i="1" dirty="0" err="1">
                <a:solidFill>
                  <a:schemeClr val="bg1"/>
                </a:solidFill>
              </a:rPr>
              <a:t>November</a:t>
            </a:r>
            <a:r>
              <a:rPr lang="es-ES" sz="2000" i="1" dirty="0">
                <a:solidFill>
                  <a:schemeClr val="bg1"/>
                </a:solidFill>
              </a:rPr>
              <a:t> </a:t>
            </a:r>
            <a:r>
              <a:rPr lang="es-ES" sz="2000" i="1" dirty="0" err="1">
                <a:solidFill>
                  <a:schemeClr val="bg1"/>
                </a:solidFill>
              </a:rPr>
              <a:t>they</a:t>
            </a:r>
            <a:r>
              <a:rPr lang="es-ES" sz="2000" i="1" dirty="0">
                <a:solidFill>
                  <a:schemeClr val="bg1"/>
                </a:solidFill>
              </a:rPr>
              <a:t> </a:t>
            </a:r>
            <a:r>
              <a:rPr lang="es-ES" sz="2000" i="1" dirty="0" err="1">
                <a:solidFill>
                  <a:schemeClr val="bg1"/>
                </a:solidFill>
              </a:rPr>
              <a:t>were</a:t>
            </a:r>
            <a:r>
              <a:rPr lang="es-ES" sz="2000" i="1" dirty="0">
                <a:solidFill>
                  <a:schemeClr val="bg1"/>
                </a:solidFill>
              </a:rPr>
              <a:t> </a:t>
            </a:r>
            <a:r>
              <a:rPr lang="es-ES" sz="2000" i="1" dirty="0" err="1">
                <a:solidFill>
                  <a:schemeClr val="bg1"/>
                </a:solidFill>
              </a:rPr>
              <a:t>sowing</a:t>
            </a:r>
            <a:r>
              <a:rPr lang="es-ES" sz="2000" i="1" dirty="0">
                <a:solidFill>
                  <a:schemeClr val="bg1"/>
                </a:solidFill>
              </a:rPr>
              <a:t> oca and </a:t>
            </a:r>
            <a:r>
              <a:rPr lang="es-ES" sz="2000" i="1" dirty="0" err="1">
                <a:solidFill>
                  <a:schemeClr val="bg1"/>
                </a:solidFill>
              </a:rPr>
              <a:t>we</a:t>
            </a:r>
            <a:r>
              <a:rPr lang="es-ES" sz="2000" i="1" dirty="0">
                <a:solidFill>
                  <a:schemeClr val="bg1"/>
                </a:solidFill>
              </a:rPr>
              <a:t> </a:t>
            </a:r>
            <a:r>
              <a:rPr lang="es-ES" sz="2000" i="1" dirty="0" err="1">
                <a:solidFill>
                  <a:schemeClr val="bg1"/>
                </a:solidFill>
              </a:rPr>
              <a:t>took</a:t>
            </a:r>
            <a:r>
              <a:rPr lang="es-ES" sz="2000" i="1" dirty="0">
                <a:solidFill>
                  <a:schemeClr val="bg1"/>
                </a:solidFill>
              </a:rPr>
              <a:t> </a:t>
            </a:r>
            <a:r>
              <a:rPr lang="es-ES" sz="2000" i="1" dirty="0" err="1">
                <a:solidFill>
                  <a:schemeClr val="bg1"/>
                </a:solidFill>
              </a:rPr>
              <a:t>advantage</a:t>
            </a:r>
            <a:r>
              <a:rPr lang="es-ES" sz="2000" i="1" dirty="0">
                <a:solidFill>
                  <a:schemeClr val="bg1"/>
                </a:solidFill>
              </a:rPr>
              <a:t> </a:t>
            </a:r>
            <a:r>
              <a:rPr lang="es-ES" sz="2000" i="1" dirty="0" err="1">
                <a:solidFill>
                  <a:schemeClr val="bg1"/>
                </a:solidFill>
              </a:rPr>
              <a:t>to</a:t>
            </a:r>
            <a:r>
              <a:rPr lang="es-ES" sz="2000" i="1" dirty="0">
                <a:solidFill>
                  <a:schemeClr val="bg1"/>
                </a:solidFill>
              </a:rPr>
              <a:t> </a:t>
            </a:r>
            <a:r>
              <a:rPr lang="es-ES" sz="2000" i="1" dirty="0" err="1">
                <a:solidFill>
                  <a:schemeClr val="bg1"/>
                </a:solidFill>
              </a:rPr>
              <a:t>go</a:t>
            </a:r>
            <a:r>
              <a:rPr lang="es-ES" sz="2000" i="1" dirty="0">
                <a:solidFill>
                  <a:schemeClr val="bg1"/>
                </a:solidFill>
              </a:rPr>
              <a:t> </a:t>
            </a:r>
            <a:r>
              <a:rPr lang="es-ES" sz="2000" i="1" dirty="0" err="1">
                <a:solidFill>
                  <a:schemeClr val="bg1"/>
                </a:solidFill>
              </a:rPr>
              <a:t>the</a:t>
            </a:r>
            <a:r>
              <a:rPr lang="es-ES" sz="2000" i="1" dirty="0">
                <a:solidFill>
                  <a:schemeClr val="bg1"/>
                </a:solidFill>
              </a:rPr>
              <a:t> </a:t>
            </a:r>
            <a:r>
              <a:rPr lang="es-ES" sz="2000" i="1" dirty="0" err="1">
                <a:solidFill>
                  <a:schemeClr val="bg1"/>
                </a:solidFill>
              </a:rPr>
              <a:t>fields</a:t>
            </a:r>
            <a:r>
              <a:rPr lang="es-ES" sz="2000" i="1" dirty="0">
                <a:solidFill>
                  <a:schemeClr val="bg1"/>
                </a:solidFill>
              </a:rPr>
              <a:t> and I </a:t>
            </a:r>
            <a:r>
              <a:rPr lang="es-ES" sz="2000" i="1" dirty="0" err="1">
                <a:solidFill>
                  <a:schemeClr val="bg1"/>
                </a:solidFill>
              </a:rPr>
              <a:t>realized</a:t>
            </a:r>
            <a:r>
              <a:rPr lang="es-ES" sz="2000" i="1" dirty="0">
                <a:solidFill>
                  <a:schemeClr val="bg1"/>
                </a:solidFill>
              </a:rPr>
              <a:t> </a:t>
            </a:r>
            <a:r>
              <a:rPr lang="es-ES" sz="2000" i="1" dirty="0" err="1">
                <a:solidFill>
                  <a:schemeClr val="bg1"/>
                </a:solidFill>
              </a:rPr>
              <a:t>bringing</a:t>
            </a:r>
            <a:r>
              <a:rPr lang="es-ES" sz="2000" i="1" dirty="0">
                <a:solidFill>
                  <a:schemeClr val="bg1"/>
                </a:solidFill>
              </a:rPr>
              <a:t> </a:t>
            </a:r>
            <a:r>
              <a:rPr lang="es-ES" sz="2000" i="1" dirty="0" err="1">
                <a:solidFill>
                  <a:schemeClr val="bg1"/>
                </a:solidFill>
              </a:rPr>
              <a:t>the</a:t>
            </a:r>
            <a:r>
              <a:rPr lang="es-ES" sz="2000" i="1" dirty="0">
                <a:solidFill>
                  <a:schemeClr val="bg1"/>
                </a:solidFill>
              </a:rPr>
              <a:t> </a:t>
            </a:r>
            <a:r>
              <a:rPr lang="es-ES" sz="2000" i="1" dirty="0" err="1">
                <a:solidFill>
                  <a:schemeClr val="bg1"/>
                </a:solidFill>
              </a:rPr>
              <a:t>traditional</a:t>
            </a:r>
            <a:r>
              <a:rPr lang="es-ES" sz="2000" i="1" dirty="0">
                <a:solidFill>
                  <a:schemeClr val="bg1"/>
                </a:solidFill>
              </a:rPr>
              <a:t> </a:t>
            </a:r>
            <a:r>
              <a:rPr lang="es-ES" sz="2000" i="1" dirty="0" err="1">
                <a:solidFill>
                  <a:schemeClr val="bg1"/>
                </a:solidFill>
              </a:rPr>
              <a:t>knowledge</a:t>
            </a:r>
            <a:r>
              <a:rPr lang="es-ES" sz="2000" i="1" dirty="0">
                <a:solidFill>
                  <a:schemeClr val="bg1"/>
                </a:solidFill>
              </a:rPr>
              <a:t> </a:t>
            </a:r>
            <a:r>
              <a:rPr lang="es-ES" sz="2000" i="1" dirty="0" err="1">
                <a:solidFill>
                  <a:schemeClr val="bg1"/>
                </a:solidFill>
              </a:rPr>
              <a:t>to</a:t>
            </a:r>
            <a:r>
              <a:rPr lang="es-ES" sz="2000" i="1" dirty="0">
                <a:solidFill>
                  <a:schemeClr val="bg1"/>
                </a:solidFill>
              </a:rPr>
              <a:t> </a:t>
            </a:r>
            <a:r>
              <a:rPr lang="es-ES" sz="2000" i="1" dirty="0" err="1">
                <a:solidFill>
                  <a:schemeClr val="bg1"/>
                </a:solidFill>
              </a:rPr>
              <a:t>the</a:t>
            </a:r>
            <a:r>
              <a:rPr lang="es-ES" sz="2000" i="1" dirty="0">
                <a:solidFill>
                  <a:schemeClr val="bg1"/>
                </a:solidFill>
              </a:rPr>
              <a:t> </a:t>
            </a:r>
            <a:r>
              <a:rPr lang="es-ES" sz="2000" i="1" dirty="0" err="1">
                <a:solidFill>
                  <a:schemeClr val="bg1"/>
                </a:solidFill>
              </a:rPr>
              <a:t>scientific</a:t>
            </a:r>
            <a:r>
              <a:rPr lang="es-ES" sz="2000" i="1" dirty="0">
                <a:solidFill>
                  <a:schemeClr val="bg1"/>
                </a:solidFill>
              </a:rPr>
              <a:t> </a:t>
            </a:r>
            <a:r>
              <a:rPr lang="es-ES" sz="2000" i="1" dirty="0" err="1">
                <a:solidFill>
                  <a:schemeClr val="bg1"/>
                </a:solidFill>
              </a:rPr>
              <a:t>knowledge</a:t>
            </a:r>
            <a:r>
              <a:rPr lang="es-ES" sz="2000" i="1" dirty="0">
                <a:solidFill>
                  <a:schemeClr val="bg1"/>
                </a:solidFill>
              </a:rPr>
              <a:t> </a:t>
            </a:r>
            <a:r>
              <a:rPr lang="es-ES" sz="2000" i="1" dirty="0" err="1">
                <a:solidFill>
                  <a:schemeClr val="bg1"/>
                </a:solidFill>
              </a:rPr>
              <a:t>for</a:t>
            </a:r>
            <a:r>
              <a:rPr lang="es-ES" sz="2000" i="1" dirty="0">
                <a:solidFill>
                  <a:schemeClr val="bg1"/>
                </a:solidFill>
              </a:rPr>
              <a:t> </a:t>
            </a:r>
            <a:r>
              <a:rPr lang="es-ES" sz="2000" i="1" dirty="0" err="1">
                <a:solidFill>
                  <a:schemeClr val="bg1"/>
                </a:solidFill>
              </a:rPr>
              <a:t>significant</a:t>
            </a:r>
            <a:r>
              <a:rPr lang="es-ES" sz="2000" i="1" dirty="0">
                <a:solidFill>
                  <a:schemeClr val="bg1"/>
                </a:solidFill>
              </a:rPr>
              <a:t> </a:t>
            </a:r>
            <a:r>
              <a:rPr lang="es-ES" sz="2000" i="1" dirty="0" err="1">
                <a:solidFill>
                  <a:schemeClr val="bg1"/>
                </a:solidFill>
              </a:rPr>
              <a:t>learning</a:t>
            </a:r>
            <a:r>
              <a:rPr lang="es-ES" sz="2000" i="1" dirty="0">
                <a:solidFill>
                  <a:schemeClr val="bg1"/>
                </a:solidFill>
              </a:rPr>
              <a:t>.”</a:t>
            </a:r>
          </a:p>
        </p:txBody>
      </p:sp>
      <p:grpSp>
        <p:nvGrpSpPr>
          <p:cNvPr id="4" name="Grupo 3"/>
          <p:cNvGrpSpPr/>
          <p:nvPr/>
        </p:nvGrpSpPr>
        <p:grpSpPr>
          <a:xfrm>
            <a:off x="818849" y="102922"/>
            <a:ext cx="7550727" cy="710175"/>
            <a:chOff x="-369542" y="0"/>
            <a:chExt cx="4267200" cy="938406"/>
          </a:xfrm>
        </p:grpSpPr>
        <p:sp>
          <p:nvSpPr>
            <p:cNvPr id="5" name="Rectángulo redondeado 4"/>
            <p:cNvSpPr/>
            <p:nvPr/>
          </p:nvSpPr>
          <p:spPr>
            <a:xfrm>
              <a:off x="-369542" y="23286"/>
              <a:ext cx="4267200" cy="915120"/>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CuadroTexto 5"/>
            <p:cNvSpPr txBox="1"/>
            <p:nvPr/>
          </p:nvSpPr>
          <p:spPr>
            <a:xfrm>
              <a:off x="-369542" y="0"/>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2800" dirty="0">
                  <a:latin typeface="Batang" panose="02030600000101010101" pitchFamily="18" charset="-127"/>
                  <a:ea typeface="Batang" panose="02030600000101010101" pitchFamily="18" charset="-127"/>
                </a:rPr>
                <a:t>Los/as profesores/as TESTIMONIO </a:t>
              </a:r>
              <a:endParaRPr lang="es-ES" sz="2800" kern="1200" dirty="0">
                <a:latin typeface="Batang" panose="02030600000101010101" pitchFamily="18" charset="-127"/>
                <a:ea typeface="Batang" panose="02030600000101010101" pitchFamily="18" charset="-127"/>
              </a:endParaRPr>
            </a:p>
          </p:txBody>
        </p:sp>
      </p:grpSp>
    </p:spTree>
    <p:extLst>
      <p:ext uri="{BB962C8B-B14F-4D97-AF65-F5344CB8AC3E}">
        <p14:creationId xmlns:p14="http://schemas.microsoft.com/office/powerpoint/2010/main" val="1993336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340746" y="205583"/>
            <a:ext cx="8415327" cy="747946"/>
            <a:chOff x="304800" y="1412619"/>
            <a:chExt cx="4267200" cy="915120"/>
          </a:xfrm>
        </p:grpSpPr>
        <p:sp>
          <p:nvSpPr>
            <p:cNvPr id="4" name="Rectángulo redondeado 3"/>
            <p:cNvSpPr/>
            <p:nvPr/>
          </p:nvSpPr>
          <p:spPr>
            <a:xfrm>
              <a:off x="304800" y="1412619"/>
              <a:ext cx="4267200" cy="91512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CuadroTexto 4"/>
            <p:cNvSpPr txBox="1"/>
            <p:nvPr/>
          </p:nvSpPr>
          <p:spPr>
            <a:xfrm>
              <a:off x="349472" y="1457291"/>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3600" kern="1200" dirty="0"/>
                <a:t>Los/as agricultores/as</a:t>
              </a:r>
            </a:p>
          </p:txBody>
        </p:sp>
      </p:grpSp>
      <p:sp>
        <p:nvSpPr>
          <p:cNvPr id="6" name="CuadroTexto 5"/>
          <p:cNvSpPr txBox="1"/>
          <p:nvPr/>
        </p:nvSpPr>
        <p:spPr>
          <a:xfrm>
            <a:off x="174894" y="1025036"/>
            <a:ext cx="4260342" cy="2739211"/>
          </a:xfrm>
          <a:prstGeom prst="rect">
            <a:avLst/>
          </a:prstGeom>
          <a:noFill/>
          <a:ln>
            <a:solidFill>
              <a:srgbClr val="008000"/>
            </a:solidFill>
          </a:ln>
        </p:spPr>
        <p:txBody>
          <a:bodyPr wrap="square" rtlCol="0">
            <a:spAutoFit/>
          </a:bodyPr>
          <a:lstStyle/>
          <a:p>
            <a:pPr algn="ctr"/>
            <a:r>
              <a:rPr lang="es-ES" sz="2800" b="1" dirty="0">
                <a:latin typeface="Batang" panose="02030600000101010101" pitchFamily="18" charset="-127"/>
                <a:ea typeface="Batang" panose="02030600000101010101" pitchFamily="18" charset="-127"/>
              </a:rPr>
              <a:t>Situación inicial</a:t>
            </a:r>
          </a:p>
          <a:p>
            <a:pPr marL="285750" indent="-285750">
              <a:buFont typeface="Wingdings" charset="2"/>
              <a:buChar char="§"/>
            </a:pPr>
            <a:r>
              <a:rPr lang="es-ES" sz="1600" dirty="0"/>
              <a:t>Sus expectativas no son necesariamente que sus hijos e hijas sigan siendo campesinos, prioridad es que asistan a la escuela</a:t>
            </a:r>
          </a:p>
          <a:p>
            <a:pPr marL="285750" indent="-285750">
              <a:buFont typeface="Wingdings" panose="05000000000000000000" pitchFamily="2" charset="2"/>
              <a:buChar char="§"/>
            </a:pPr>
            <a:r>
              <a:rPr lang="es-ES" sz="1600" dirty="0"/>
              <a:t>Perciben a docentes como no capacitados para enseñar conocimientos tradicionales</a:t>
            </a:r>
          </a:p>
          <a:p>
            <a:pPr marL="285750" indent="-285750">
              <a:buFont typeface="Wingdings" panose="05000000000000000000" pitchFamily="2" charset="2"/>
              <a:buChar char="§"/>
            </a:pPr>
            <a:r>
              <a:rPr lang="es-ES" sz="1600" dirty="0"/>
              <a:t>Aún así, piensan que la escuela puede ser un espacio de aprendizaje de los conocimientos campesinos, cuya enseñanza podría ser realizada por ellos/as mismos/as</a:t>
            </a:r>
          </a:p>
        </p:txBody>
      </p:sp>
      <p:sp>
        <p:nvSpPr>
          <p:cNvPr id="8" name="Flecha a la derecha con muesca 7"/>
          <p:cNvSpPr/>
          <p:nvPr/>
        </p:nvSpPr>
        <p:spPr>
          <a:xfrm>
            <a:off x="4334202" y="3445341"/>
            <a:ext cx="402699" cy="604092"/>
          </a:xfrm>
          <a:prstGeom prst="notchedRightArrow">
            <a:avLst/>
          </a:prstGeom>
          <a:solidFill>
            <a:srgbClr val="FFFFFF"/>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5">
            <a:extLst>
              <a:ext uri="{FF2B5EF4-FFF2-40B4-BE49-F238E27FC236}">
                <a16:creationId xmlns:a16="http://schemas.microsoft.com/office/drawing/2014/main" id="{54D8A9CA-34E6-45A2-BF4C-25652F4641B5}"/>
              </a:ext>
            </a:extLst>
          </p:cNvPr>
          <p:cNvSpPr txBox="1"/>
          <p:nvPr/>
        </p:nvSpPr>
        <p:spPr>
          <a:xfrm>
            <a:off x="186793" y="4138117"/>
            <a:ext cx="4248443" cy="2516073"/>
          </a:xfrm>
          <a:prstGeom prst="rect">
            <a:avLst/>
          </a:prstGeom>
          <a:solidFill>
            <a:schemeClr val="accent3">
              <a:lumMod val="20000"/>
              <a:lumOff val="80000"/>
            </a:schemeClr>
          </a:solidFill>
          <a:ln>
            <a:solidFill>
              <a:srgbClr val="008000"/>
            </a:solidFill>
          </a:ln>
        </p:spPr>
        <p:txBody>
          <a:bodyPr wrap="square" rtlCol="0">
            <a:spAutoFit/>
          </a:bodyPr>
          <a:lstStyle/>
          <a:p>
            <a:pPr algn="ctr"/>
            <a:r>
              <a:rPr lang="es-ES" sz="1750" b="1" dirty="0" err="1"/>
              <a:t>Initial</a:t>
            </a:r>
            <a:r>
              <a:rPr lang="es-ES" sz="1750" b="1" dirty="0"/>
              <a:t> </a:t>
            </a:r>
            <a:r>
              <a:rPr lang="es-ES" sz="1750" b="1" dirty="0" err="1"/>
              <a:t>situation</a:t>
            </a:r>
            <a:endParaRPr lang="es-ES" sz="1750" b="1" dirty="0"/>
          </a:p>
          <a:p>
            <a:pPr marL="285750" indent="-285750">
              <a:buFont typeface="Wingdings" charset="2"/>
              <a:buChar char="§"/>
            </a:pPr>
            <a:r>
              <a:rPr lang="es-ES" sz="1750" dirty="0" err="1"/>
              <a:t>Their</a:t>
            </a:r>
            <a:r>
              <a:rPr lang="es-ES" sz="1750" dirty="0"/>
              <a:t> </a:t>
            </a:r>
            <a:r>
              <a:rPr lang="es-ES" sz="1750" dirty="0" err="1"/>
              <a:t>expectations</a:t>
            </a:r>
            <a:r>
              <a:rPr lang="es-ES" sz="1750" dirty="0"/>
              <a:t> are </a:t>
            </a:r>
            <a:r>
              <a:rPr lang="es-ES" sz="1750" dirty="0" err="1"/>
              <a:t>not</a:t>
            </a:r>
            <a:r>
              <a:rPr lang="es-ES" sz="1750" dirty="0"/>
              <a:t> </a:t>
            </a:r>
            <a:r>
              <a:rPr lang="es-ES" sz="1750" dirty="0" err="1"/>
              <a:t>their</a:t>
            </a:r>
            <a:r>
              <a:rPr lang="es-ES" sz="1750" dirty="0"/>
              <a:t> </a:t>
            </a:r>
            <a:r>
              <a:rPr lang="es-ES" sz="1750" dirty="0" err="1"/>
              <a:t>their</a:t>
            </a:r>
            <a:r>
              <a:rPr lang="es-ES" sz="1750" dirty="0"/>
              <a:t> </a:t>
            </a:r>
            <a:r>
              <a:rPr lang="es-ES" sz="1750" dirty="0" err="1"/>
              <a:t>children</a:t>
            </a:r>
            <a:r>
              <a:rPr lang="es-ES" sz="1750" dirty="0"/>
              <a:t> </a:t>
            </a:r>
            <a:r>
              <a:rPr lang="es-ES" sz="1750" dirty="0" err="1"/>
              <a:t>necessarily</a:t>
            </a:r>
            <a:r>
              <a:rPr lang="es-ES" sz="1750" dirty="0"/>
              <a:t> </a:t>
            </a:r>
            <a:r>
              <a:rPr lang="es-ES" sz="1750" dirty="0" err="1"/>
              <a:t>become</a:t>
            </a:r>
            <a:r>
              <a:rPr lang="es-ES" sz="1750" dirty="0"/>
              <a:t> </a:t>
            </a:r>
            <a:r>
              <a:rPr lang="es-ES" sz="1750" dirty="0" err="1"/>
              <a:t>farmers</a:t>
            </a:r>
            <a:r>
              <a:rPr lang="es-ES" sz="1750" dirty="0"/>
              <a:t>, </a:t>
            </a:r>
            <a:r>
              <a:rPr lang="es-ES" sz="1750" dirty="0" err="1"/>
              <a:t>their</a:t>
            </a:r>
            <a:r>
              <a:rPr lang="es-ES" sz="1750" dirty="0"/>
              <a:t> </a:t>
            </a:r>
            <a:r>
              <a:rPr lang="es-ES" sz="1750" dirty="0" err="1"/>
              <a:t>priority</a:t>
            </a:r>
            <a:r>
              <a:rPr lang="es-ES" sz="1750" dirty="0"/>
              <a:t> </a:t>
            </a:r>
            <a:r>
              <a:rPr lang="es-ES" sz="1750" dirty="0" err="1"/>
              <a:t>is</a:t>
            </a:r>
            <a:r>
              <a:rPr lang="es-ES" sz="1750" dirty="0"/>
              <a:t> </a:t>
            </a:r>
            <a:r>
              <a:rPr lang="es-ES" sz="1750" dirty="0" err="1"/>
              <a:t>they</a:t>
            </a:r>
            <a:r>
              <a:rPr lang="es-ES" sz="1750" dirty="0"/>
              <a:t> </a:t>
            </a:r>
            <a:r>
              <a:rPr lang="es-ES" sz="1750" dirty="0" err="1"/>
              <a:t>attend</a:t>
            </a:r>
            <a:r>
              <a:rPr lang="es-ES" sz="1750" dirty="0"/>
              <a:t> </a:t>
            </a:r>
            <a:r>
              <a:rPr lang="es-ES" sz="1750" dirty="0" err="1"/>
              <a:t>school</a:t>
            </a:r>
            <a:endParaRPr lang="es-ES" sz="1750" dirty="0"/>
          </a:p>
          <a:p>
            <a:pPr marL="285750" indent="-285750">
              <a:buFont typeface="Wingdings" charset="2"/>
              <a:buChar char="§"/>
            </a:pPr>
            <a:r>
              <a:rPr lang="es-ES" sz="1750" dirty="0" err="1"/>
              <a:t>Don’t</a:t>
            </a:r>
            <a:r>
              <a:rPr lang="es-ES" sz="1750" dirty="0"/>
              <a:t> </a:t>
            </a:r>
            <a:r>
              <a:rPr lang="es-ES" sz="1750" dirty="0" err="1"/>
              <a:t>think</a:t>
            </a:r>
            <a:r>
              <a:rPr lang="es-ES" sz="1750" dirty="0"/>
              <a:t> </a:t>
            </a:r>
            <a:r>
              <a:rPr lang="es-ES" sz="1750" dirty="0" err="1"/>
              <a:t>teachers</a:t>
            </a:r>
            <a:r>
              <a:rPr lang="es-ES" sz="1750" dirty="0"/>
              <a:t> can </a:t>
            </a:r>
            <a:r>
              <a:rPr lang="es-ES" sz="1750" dirty="0" err="1"/>
              <a:t>teach</a:t>
            </a:r>
            <a:r>
              <a:rPr lang="es-ES" sz="1750" dirty="0"/>
              <a:t> </a:t>
            </a:r>
            <a:r>
              <a:rPr lang="es-ES" sz="1750" dirty="0" err="1"/>
              <a:t>traditional</a:t>
            </a:r>
            <a:r>
              <a:rPr lang="es-ES" sz="1750" dirty="0"/>
              <a:t> </a:t>
            </a:r>
            <a:r>
              <a:rPr lang="es-ES" sz="1750" dirty="0" err="1"/>
              <a:t>knowledge</a:t>
            </a:r>
            <a:endParaRPr lang="es-ES" sz="1750" dirty="0"/>
          </a:p>
          <a:p>
            <a:pPr marL="285750" indent="-285750">
              <a:buFont typeface="Wingdings" charset="2"/>
              <a:buChar char="§"/>
            </a:pPr>
            <a:r>
              <a:rPr lang="es-ES" sz="1750" dirty="0" err="1"/>
              <a:t>They</a:t>
            </a:r>
            <a:r>
              <a:rPr lang="es-ES" sz="1750" dirty="0"/>
              <a:t> </a:t>
            </a:r>
            <a:r>
              <a:rPr lang="es-ES" sz="1750" dirty="0" err="1"/>
              <a:t>think</a:t>
            </a:r>
            <a:r>
              <a:rPr lang="es-ES" sz="1750" dirty="0"/>
              <a:t> </a:t>
            </a:r>
            <a:r>
              <a:rPr lang="es-ES" sz="1750" dirty="0" err="1"/>
              <a:t>school</a:t>
            </a:r>
            <a:r>
              <a:rPr lang="es-ES" sz="1750" dirty="0"/>
              <a:t> can be a </a:t>
            </a:r>
            <a:r>
              <a:rPr lang="es-ES" sz="1750" dirty="0" err="1"/>
              <a:t>space</a:t>
            </a:r>
            <a:r>
              <a:rPr lang="es-ES" sz="1750" dirty="0"/>
              <a:t> </a:t>
            </a:r>
            <a:r>
              <a:rPr lang="es-ES" sz="1750" dirty="0" err="1"/>
              <a:t>for</a:t>
            </a:r>
            <a:r>
              <a:rPr lang="es-ES" sz="1750" dirty="0"/>
              <a:t> </a:t>
            </a:r>
            <a:r>
              <a:rPr lang="es-ES" sz="1750" dirty="0" err="1"/>
              <a:t>agricultural</a:t>
            </a:r>
            <a:r>
              <a:rPr lang="es-ES" sz="1750" dirty="0"/>
              <a:t> </a:t>
            </a:r>
            <a:r>
              <a:rPr lang="es-ES" sz="1750" dirty="0" err="1"/>
              <a:t>knowledge</a:t>
            </a:r>
            <a:r>
              <a:rPr lang="es-ES" sz="1750" dirty="0"/>
              <a:t> and </a:t>
            </a:r>
            <a:r>
              <a:rPr lang="es-ES" sz="1750" dirty="0" err="1"/>
              <a:t>they</a:t>
            </a:r>
            <a:r>
              <a:rPr lang="es-ES" sz="1750" dirty="0"/>
              <a:t> (</a:t>
            </a:r>
            <a:r>
              <a:rPr lang="es-ES" sz="1750" dirty="0" err="1"/>
              <a:t>farmers</a:t>
            </a:r>
            <a:r>
              <a:rPr lang="es-ES" sz="1750" dirty="0"/>
              <a:t>) can do </a:t>
            </a:r>
            <a:r>
              <a:rPr lang="es-ES" sz="1750" dirty="0" err="1"/>
              <a:t>the</a:t>
            </a:r>
            <a:r>
              <a:rPr lang="es-ES" sz="1750" dirty="0"/>
              <a:t> </a:t>
            </a:r>
            <a:r>
              <a:rPr lang="es-ES" sz="1750" dirty="0" err="1"/>
              <a:t>teaching</a:t>
            </a:r>
            <a:r>
              <a:rPr lang="es-ES" sz="1750" dirty="0"/>
              <a:t> </a:t>
            </a:r>
            <a:r>
              <a:rPr lang="es-ES" sz="1750" dirty="0" err="1"/>
              <a:t>of</a:t>
            </a:r>
            <a:r>
              <a:rPr lang="es-ES" sz="1750" dirty="0"/>
              <a:t> </a:t>
            </a:r>
            <a:r>
              <a:rPr lang="es-ES" sz="1750" dirty="0" err="1"/>
              <a:t>it</a:t>
            </a:r>
            <a:endParaRPr lang="es-ES" sz="1750" dirty="0"/>
          </a:p>
        </p:txBody>
      </p:sp>
      <p:sp>
        <p:nvSpPr>
          <p:cNvPr id="11" name="CuadroTexto 6">
            <a:extLst>
              <a:ext uri="{FF2B5EF4-FFF2-40B4-BE49-F238E27FC236}">
                <a16:creationId xmlns:a16="http://schemas.microsoft.com/office/drawing/2014/main" id="{F04C5912-4B9B-4424-B07E-E8C69FF5A4EA}"/>
              </a:ext>
            </a:extLst>
          </p:cNvPr>
          <p:cNvSpPr txBox="1"/>
          <p:nvPr/>
        </p:nvSpPr>
        <p:spPr>
          <a:xfrm>
            <a:off x="4708765" y="1337717"/>
            <a:ext cx="4360814" cy="1538883"/>
          </a:xfrm>
          <a:prstGeom prst="rect">
            <a:avLst/>
          </a:prstGeom>
          <a:noFill/>
          <a:ln>
            <a:solidFill>
              <a:schemeClr val="accent3">
                <a:lumMod val="50000"/>
              </a:schemeClr>
            </a:solidFill>
          </a:ln>
        </p:spPr>
        <p:txBody>
          <a:bodyPr wrap="square" rtlCol="0">
            <a:spAutoFit/>
          </a:bodyPr>
          <a:lstStyle/>
          <a:p>
            <a:pPr algn="ctr"/>
            <a:r>
              <a:rPr lang="es-ES" sz="2800" b="1" dirty="0">
                <a:latin typeface="Batang" panose="02030600000101010101" pitchFamily="18" charset="-127"/>
                <a:ea typeface="Batang" panose="02030600000101010101" pitchFamily="18" charset="-127"/>
              </a:rPr>
              <a:t>Situación final</a:t>
            </a:r>
          </a:p>
          <a:p>
            <a:pPr marL="285750" indent="-285750">
              <a:buFont typeface="Wingdings" panose="05000000000000000000" pitchFamily="2" charset="2"/>
              <a:buChar char="§"/>
            </a:pPr>
            <a:r>
              <a:rPr lang="es-ES" sz="1650" dirty="0"/>
              <a:t>La interacción entre profesores y agricultores si podría ser un punto de partida para que la escuela si se vuelva un espacio de enseñanza y aprendizaje de los CCTT</a:t>
            </a:r>
          </a:p>
        </p:txBody>
      </p:sp>
      <p:sp>
        <p:nvSpPr>
          <p:cNvPr id="12" name="CuadroTexto 6">
            <a:extLst>
              <a:ext uri="{FF2B5EF4-FFF2-40B4-BE49-F238E27FC236}">
                <a16:creationId xmlns:a16="http://schemas.microsoft.com/office/drawing/2014/main" id="{F332471E-3E99-4019-B1EB-9A7F67A3122F}"/>
              </a:ext>
            </a:extLst>
          </p:cNvPr>
          <p:cNvSpPr txBox="1"/>
          <p:nvPr/>
        </p:nvSpPr>
        <p:spPr>
          <a:xfrm>
            <a:off x="4608292" y="4138117"/>
            <a:ext cx="4360814" cy="1361911"/>
          </a:xfrm>
          <a:prstGeom prst="rect">
            <a:avLst/>
          </a:prstGeom>
          <a:solidFill>
            <a:schemeClr val="accent3">
              <a:lumMod val="20000"/>
              <a:lumOff val="80000"/>
            </a:schemeClr>
          </a:solidFill>
          <a:ln>
            <a:solidFill>
              <a:schemeClr val="accent3">
                <a:lumMod val="50000"/>
              </a:schemeClr>
            </a:solidFill>
          </a:ln>
        </p:spPr>
        <p:txBody>
          <a:bodyPr wrap="square" rtlCol="0">
            <a:spAutoFit/>
          </a:bodyPr>
          <a:lstStyle/>
          <a:p>
            <a:pPr algn="ctr"/>
            <a:r>
              <a:rPr lang="es-ES" sz="1650" b="1" dirty="0"/>
              <a:t>Final </a:t>
            </a:r>
            <a:r>
              <a:rPr lang="es-ES" sz="1650" b="1" dirty="0" err="1"/>
              <a:t>situation</a:t>
            </a:r>
            <a:endParaRPr lang="es-ES" sz="1650" b="1" dirty="0"/>
          </a:p>
          <a:p>
            <a:pPr marL="285750" indent="-285750">
              <a:buFont typeface="Wingdings" panose="05000000000000000000" pitchFamily="2" charset="2"/>
              <a:buChar char="§"/>
            </a:pPr>
            <a:r>
              <a:rPr lang="es-ES" sz="1650" dirty="0" err="1"/>
              <a:t>The</a:t>
            </a:r>
            <a:r>
              <a:rPr lang="es-ES" sz="1650" dirty="0"/>
              <a:t> </a:t>
            </a:r>
            <a:r>
              <a:rPr lang="es-ES" sz="1650" dirty="0" err="1"/>
              <a:t>interaction</a:t>
            </a:r>
            <a:r>
              <a:rPr lang="es-ES" sz="1650" dirty="0"/>
              <a:t> </a:t>
            </a:r>
            <a:r>
              <a:rPr lang="es-ES" sz="1650" dirty="0" err="1"/>
              <a:t>between</a:t>
            </a:r>
            <a:r>
              <a:rPr lang="es-ES" sz="1650" dirty="0"/>
              <a:t> </a:t>
            </a:r>
            <a:r>
              <a:rPr lang="es-ES" sz="1650" dirty="0" err="1"/>
              <a:t>teachers</a:t>
            </a:r>
            <a:r>
              <a:rPr lang="es-ES" sz="1650" dirty="0"/>
              <a:t> and </a:t>
            </a:r>
            <a:r>
              <a:rPr lang="es-ES" sz="1650" dirty="0" err="1"/>
              <a:t>farmers</a:t>
            </a:r>
            <a:r>
              <a:rPr lang="es-ES" sz="1650" dirty="0"/>
              <a:t> can be a </a:t>
            </a:r>
            <a:r>
              <a:rPr lang="es-ES" sz="1650" dirty="0" err="1"/>
              <a:t>starting</a:t>
            </a:r>
            <a:r>
              <a:rPr lang="es-ES" sz="1650" dirty="0"/>
              <a:t> </a:t>
            </a:r>
            <a:r>
              <a:rPr lang="es-ES" sz="1650" dirty="0" err="1"/>
              <a:t>point</a:t>
            </a:r>
            <a:r>
              <a:rPr lang="es-ES" sz="1650" dirty="0"/>
              <a:t> so </a:t>
            </a:r>
            <a:r>
              <a:rPr lang="es-ES" sz="1650" dirty="0" err="1"/>
              <a:t>that</a:t>
            </a:r>
            <a:r>
              <a:rPr lang="es-ES" sz="1650" dirty="0"/>
              <a:t> </a:t>
            </a:r>
            <a:r>
              <a:rPr lang="es-ES" sz="1650" dirty="0" err="1"/>
              <a:t>the</a:t>
            </a:r>
            <a:r>
              <a:rPr lang="es-ES" sz="1650" dirty="0"/>
              <a:t> </a:t>
            </a:r>
            <a:r>
              <a:rPr lang="es-ES" sz="1650" dirty="0" err="1"/>
              <a:t>school</a:t>
            </a:r>
            <a:r>
              <a:rPr lang="es-ES" sz="1650" dirty="0"/>
              <a:t> </a:t>
            </a:r>
            <a:r>
              <a:rPr lang="es-ES" sz="1650" dirty="0" err="1"/>
              <a:t>is</a:t>
            </a:r>
            <a:r>
              <a:rPr lang="es-ES" sz="1650" dirty="0"/>
              <a:t> a </a:t>
            </a:r>
            <a:r>
              <a:rPr lang="es-ES" sz="1650" dirty="0" err="1"/>
              <a:t>space</a:t>
            </a:r>
            <a:r>
              <a:rPr lang="es-ES" sz="1650" dirty="0"/>
              <a:t> </a:t>
            </a:r>
            <a:r>
              <a:rPr lang="es-ES" sz="1650" dirty="0" err="1"/>
              <a:t>for</a:t>
            </a:r>
            <a:r>
              <a:rPr lang="es-ES" sz="1650" dirty="0"/>
              <a:t> </a:t>
            </a:r>
            <a:r>
              <a:rPr lang="es-ES" sz="1650" dirty="0" err="1"/>
              <a:t>learning</a:t>
            </a:r>
            <a:r>
              <a:rPr lang="es-ES" sz="1650" dirty="0"/>
              <a:t> </a:t>
            </a:r>
            <a:r>
              <a:rPr lang="es-ES" sz="1650" dirty="0" err="1"/>
              <a:t>about</a:t>
            </a:r>
            <a:r>
              <a:rPr lang="es-ES" sz="1650" dirty="0"/>
              <a:t> </a:t>
            </a:r>
            <a:r>
              <a:rPr lang="es-ES" sz="1650" dirty="0" err="1"/>
              <a:t>traditional</a:t>
            </a:r>
            <a:r>
              <a:rPr lang="es-ES" sz="1650" dirty="0"/>
              <a:t> </a:t>
            </a:r>
            <a:r>
              <a:rPr lang="es-ES" sz="1650" dirty="0" err="1"/>
              <a:t>knowledge</a:t>
            </a:r>
            <a:endParaRPr lang="es-ES" sz="1650" dirty="0"/>
          </a:p>
        </p:txBody>
      </p:sp>
    </p:spTree>
    <p:extLst>
      <p:ext uri="{BB962C8B-B14F-4D97-AF65-F5344CB8AC3E}">
        <p14:creationId xmlns:p14="http://schemas.microsoft.com/office/powerpoint/2010/main" val="3283514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2"/>
          <p:cNvGrpSpPr/>
          <p:nvPr/>
        </p:nvGrpSpPr>
        <p:grpSpPr>
          <a:xfrm>
            <a:off x="557585" y="130476"/>
            <a:ext cx="8270838" cy="646577"/>
            <a:chOff x="304800" y="2818780"/>
            <a:chExt cx="4267200" cy="915120"/>
          </a:xfrm>
        </p:grpSpPr>
        <p:sp>
          <p:nvSpPr>
            <p:cNvPr id="8" name="Rectángulo redondeado 7"/>
            <p:cNvSpPr/>
            <p:nvPr/>
          </p:nvSpPr>
          <p:spPr>
            <a:xfrm>
              <a:off x="304800" y="2818780"/>
              <a:ext cx="4267200" cy="915120"/>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CuadroTexto 8"/>
            <p:cNvSpPr txBox="1"/>
            <p:nvPr/>
          </p:nvSpPr>
          <p:spPr>
            <a:xfrm>
              <a:off x="349472" y="2863452"/>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4400" kern="1200" dirty="0"/>
                <a:t>Los/as niños/as</a:t>
              </a:r>
            </a:p>
          </p:txBody>
        </p:sp>
      </p:grpSp>
      <p:sp>
        <p:nvSpPr>
          <p:cNvPr id="6" name="CuadroTexto 5"/>
          <p:cNvSpPr txBox="1"/>
          <p:nvPr/>
        </p:nvSpPr>
        <p:spPr>
          <a:xfrm>
            <a:off x="4867377" y="1435786"/>
            <a:ext cx="4018219" cy="1754326"/>
          </a:xfrm>
          <a:prstGeom prst="rect">
            <a:avLst/>
          </a:prstGeom>
          <a:noFill/>
          <a:ln w="38100" cmpd="sng">
            <a:solidFill>
              <a:schemeClr val="accent6">
                <a:lumMod val="75000"/>
              </a:schemeClr>
            </a:solidFill>
          </a:ln>
        </p:spPr>
        <p:txBody>
          <a:bodyPr wrap="square" rtlCol="0">
            <a:spAutoFit/>
          </a:bodyPr>
          <a:lstStyle/>
          <a:p>
            <a:pPr algn="ctr"/>
            <a:r>
              <a:rPr lang="es-ES" b="1" dirty="0"/>
              <a:t>Situación final: Alcances del Proyecto</a:t>
            </a:r>
            <a:endParaRPr lang="es-ES" dirty="0"/>
          </a:p>
          <a:p>
            <a:pPr algn="ctr"/>
            <a:endParaRPr lang="es-ES" dirty="0"/>
          </a:p>
          <a:p>
            <a:r>
              <a:rPr lang="es-ES" dirty="0"/>
              <a:t>A raíz del curso </a:t>
            </a:r>
            <a:r>
              <a:rPr lang="es-ES" b="1" dirty="0"/>
              <a:t>se han ido desarrollando actividades didácticas de aula </a:t>
            </a:r>
            <a:r>
              <a:rPr lang="es-ES" dirty="0"/>
              <a:t>sobre diferentes aspectos vinculados a los conocimientos tradicionales</a:t>
            </a:r>
          </a:p>
        </p:txBody>
      </p:sp>
      <p:sp>
        <p:nvSpPr>
          <p:cNvPr id="12" name="CuadroTexto 11"/>
          <p:cNvSpPr txBox="1"/>
          <p:nvPr/>
        </p:nvSpPr>
        <p:spPr>
          <a:xfrm>
            <a:off x="388873" y="1512666"/>
            <a:ext cx="3532393" cy="1600566"/>
          </a:xfrm>
          <a:prstGeom prst="rect">
            <a:avLst/>
          </a:prstGeom>
          <a:noFill/>
          <a:ln w="28575" cmpd="sng">
            <a:solidFill>
              <a:schemeClr val="accent6">
                <a:lumMod val="75000"/>
              </a:schemeClr>
            </a:solidFill>
          </a:ln>
        </p:spPr>
        <p:txBody>
          <a:bodyPr wrap="square" rtlCol="0">
            <a:spAutoFit/>
          </a:bodyPr>
          <a:lstStyle/>
          <a:p>
            <a:pPr algn="ctr">
              <a:lnSpc>
                <a:spcPct val="110000"/>
              </a:lnSpc>
              <a:buClr>
                <a:schemeClr val="accent4">
                  <a:lumMod val="60000"/>
                  <a:lumOff val="40000"/>
                </a:schemeClr>
              </a:buClr>
            </a:pPr>
            <a:r>
              <a:rPr lang="es-ES" b="1" dirty="0"/>
              <a:t>Situación Inicial</a:t>
            </a:r>
          </a:p>
          <a:p>
            <a:pPr algn="ctr">
              <a:lnSpc>
                <a:spcPct val="110000"/>
              </a:lnSpc>
              <a:buClr>
                <a:schemeClr val="accent4">
                  <a:lumMod val="60000"/>
                  <a:lumOff val="40000"/>
                </a:schemeClr>
              </a:buClr>
            </a:pPr>
            <a:endParaRPr lang="es-ES" b="1" dirty="0"/>
          </a:p>
          <a:p>
            <a:pPr>
              <a:lnSpc>
                <a:spcPct val="110000"/>
              </a:lnSpc>
              <a:buClr>
                <a:schemeClr val="accent4">
                  <a:lumMod val="60000"/>
                  <a:lumOff val="40000"/>
                </a:schemeClr>
              </a:buClr>
            </a:pPr>
            <a:r>
              <a:rPr lang="es-ES" dirty="0"/>
              <a:t>Niños y niñas aprenden día a día con sus padres/madres/abuelos/as conocimientos tradicionales</a:t>
            </a:r>
          </a:p>
        </p:txBody>
      </p:sp>
      <p:sp>
        <p:nvSpPr>
          <p:cNvPr id="13" name="Flecha a la derecha con muesca 12"/>
          <p:cNvSpPr/>
          <p:nvPr/>
        </p:nvSpPr>
        <p:spPr>
          <a:xfrm>
            <a:off x="4192972" y="3429000"/>
            <a:ext cx="402699" cy="604092"/>
          </a:xfrm>
          <a:prstGeom prst="notchedRightArrow">
            <a:avLst/>
          </a:prstGeom>
          <a:solidFill>
            <a:srgbClr val="FFFFFF"/>
          </a:solidFill>
          <a:ln>
            <a:solidFill>
              <a:srgbClr val="E46C0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11">
            <a:extLst>
              <a:ext uri="{FF2B5EF4-FFF2-40B4-BE49-F238E27FC236}">
                <a16:creationId xmlns:a16="http://schemas.microsoft.com/office/drawing/2014/main" id="{76E1E69E-1A9F-4E2B-B2DC-5DF61D637558}"/>
              </a:ext>
            </a:extLst>
          </p:cNvPr>
          <p:cNvSpPr txBox="1"/>
          <p:nvPr/>
        </p:nvSpPr>
        <p:spPr>
          <a:xfrm>
            <a:off x="258404" y="4372326"/>
            <a:ext cx="3532393" cy="1295868"/>
          </a:xfrm>
          <a:prstGeom prst="rect">
            <a:avLst/>
          </a:prstGeom>
          <a:solidFill>
            <a:schemeClr val="accent6">
              <a:lumMod val="20000"/>
              <a:lumOff val="80000"/>
            </a:schemeClr>
          </a:solidFill>
          <a:ln w="28575" cmpd="sng">
            <a:solidFill>
              <a:schemeClr val="accent6">
                <a:lumMod val="75000"/>
              </a:schemeClr>
            </a:solidFill>
          </a:ln>
        </p:spPr>
        <p:txBody>
          <a:bodyPr wrap="square" rtlCol="0">
            <a:spAutoFit/>
          </a:bodyPr>
          <a:lstStyle/>
          <a:p>
            <a:pPr algn="ctr">
              <a:lnSpc>
                <a:spcPct val="110000"/>
              </a:lnSpc>
              <a:buClr>
                <a:schemeClr val="accent4">
                  <a:lumMod val="60000"/>
                  <a:lumOff val="40000"/>
                </a:schemeClr>
              </a:buClr>
            </a:pPr>
            <a:r>
              <a:rPr lang="es-ES" b="1" dirty="0" err="1"/>
              <a:t>Initial</a:t>
            </a:r>
            <a:r>
              <a:rPr lang="es-ES" b="1" dirty="0"/>
              <a:t> </a:t>
            </a:r>
            <a:r>
              <a:rPr lang="es-ES" b="1" dirty="0" err="1"/>
              <a:t>Situation</a:t>
            </a:r>
            <a:endParaRPr lang="es-ES" b="1" dirty="0"/>
          </a:p>
          <a:p>
            <a:pPr algn="ctr">
              <a:lnSpc>
                <a:spcPct val="110000"/>
              </a:lnSpc>
              <a:buClr>
                <a:schemeClr val="accent4">
                  <a:lumMod val="60000"/>
                  <a:lumOff val="40000"/>
                </a:schemeClr>
              </a:buClr>
            </a:pPr>
            <a:endParaRPr lang="es-ES" b="1" dirty="0"/>
          </a:p>
          <a:p>
            <a:pPr>
              <a:lnSpc>
                <a:spcPct val="110000"/>
              </a:lnSpc>
              <a:buClr>
                <a:schemeClr val="accent4">
                  <a:lumMod val="60000"/>
                  <a:lumOff val="40000"/>
                </a:schemeClr>
              </a:buClr>
            </a:pPr>
            <a:r>
              <a:rPr lang="es-ES" dirty="0" err="1"/>
              <a:t>The</a:t>
            </a:r>
            <a:r>
              <a:rPr lang="es-ES" dirty="0"/>
              <a:t> </a:t>
            </a:r>
            <a:r>
              <a:rPr lang="es-ES" dirty="0" err="1"/>
              <a:t>children</a:t>
            </a:r>
            <a:r>
              <a:rPr lang="es-ES" dirty="0"/>
              <a:t> </a:t>
            </a:r>
            <a:r>
              <a:rPr lang="es-ES" dirty="0" err="1"/>
              <a:t>learn</a:t>
            </a:r>
            <a:r>
              <a:rPr lang="es-ES" dirty="0"/>
              <a:t> </a:t>
            </a:r>
            <a:r>
              <a:rPr lang="es-ES" dirty="0" err="1"/>
              <a:t>everyday</a:t>
            </a:r>
            <a:r>
              <a:rPr lang="es-ES" dirty="0"/>
              <a:t> </a:t>
            </a:r>
            <a:r>
              <a:rPr lang="es-ES" dirty="0" err="1"/>
              <a:t>from</a:t>
            </a:r>
            <a:r>
              <a:rPr lang="es-ES" dirty="0"/>
              <a:t> </a:t>
            </a:r>
            <a:r>
              <a:rPr lang="es-ES" dirty="0" err="1"/>
              <a:t>their</a:t>
            </a:r>
            <a:r>
              <a:rPr lang="es-ES" dirty="0"/>
              <a:t> </a:t>
            </a:r>
            <a:r>
              <a:rPr lang="es-ES" dirty="0" err="1"/>
              <a:t>parents</a:t>
            </a:r>
            <a:r>
              <a:rPr lang="es-ES" dirty="0"/>
              <a:t> and </a:t>
            </a:r>
            <a:r>
              <a:rPr lang="es-ES" dirty="0" err="1"/>
              <a:t>grandparents</a:t>
            </a:r>
            <a:endParaRPr lang="es-ES" dirty="0"/>
          </a:p>
        </p:txBody>
      </p:sp>
      <p:sp>
        <p:nvSpPr>
          <p:cNvPr id="11" name="CuadroTexto 5">
            <a:extLst>
              <a:ext uri="{FF2B5EF4-FFF2-40B4-BE49-F238E27FC236}">
                <a16:creationId xmlns:a16="http://schemas.microsoft.com/office/drawing/2014/main" id="{D047256D-B8DD-4BA5-A994-0DB242EA22AD}"/>
              </a:ext>
            </a:extLst>
          </p:cNvPr>
          <p:cNvSpPr txBox="1"/>
          <p:nvPr/>
        </p:nvSpPr>
        <p:spPr>
          <a:xfrm>
            <a:off x="4685478" y="4430558"/>
            <a:ext cx="4429099" cy="1200329"/>
          </a:xfrm>
          <a:prstGeom prst="rect">
            <a:avLst/>
          </a:prstGeom>
          <a:solidFill>
            <a:schemeClr val="accent6">
              <a:lumMod val="20000"/>
              <a:lumOff val="80000"/>
            </a:schemeClr>
          </a:solidFill>
          <a:ln w="38100" cmpd="sng">
            <a:solidFill>
              <a:schemeClr val="accent6">
                <a:lumMod val="75000"/>
              </a:schemeClr>
            </a:solidFill>
          </a:ln>
        </p:spPr>
        <p:txBody>
          <a:bodyPr wrap="square" rtlCol="0">
            <a:spAutoFit/>
          </a:bodyPr>
          <a:lstStyle/>
          <a:p>
            <a:pPr algn="ctr"/>
            <a:r>
              <a:rPr lang="es-ES" b="1" dirty="0"/>
              <a:t>Final </a:t>
            </a:r>
            <a:r>
              <a:rPr lang="es-ES" b="1" dirty="0" err="1"/>
              <a:t>situation</a:t>
            </a:r>
            <a:r>
              <a:rPr lang="es-ES" b="1" dirty="0"/>
              <a:t>: Project </a:t>
            </a:r>
            <a:r>
              <a:rPr lang="es-ES" b="1" dirty="0" err="1"/>
              <a:t>achievement</a:t>
            </a:r>
            <a:endParaRPr lang="es-ES" dirty="0"/>
          </a:p>
          <a:p>
            <a:pPr algn="ctr"/>
            <a:r>
              <a:rPr lang="es-ES" dirty="0" err="1"/>
              <a:t>Due</a:t>
            </a:r>
            <a:r>
              <a:rPr lang="es-ES" dirty="0"/>
              <a:t> </a:t>
            </a:r>
            <a:r>
              <a:rPr lang="es-ES" dirty="0" err="1"/>
              <a:t>to</a:t>
            </a:r>
            <a:r>
              <a:rPr lang="es-ES" dirty="0"/>
              <a:t> </a:t>
            </a:r>
            <a:r>
              <a:rPr lang="es-ES" dirty="0" err="1"/>
              <a:t>the</a:t>
            </a:r>
            <a:r>
              <a:rPr lang="es-ES" dirty="0"/>
              <a:t> </a:t>
            </a:r>
            <a:r>
              <a:rPr lang="es-ES" dirty="0" err="1"/>
              <a:t>teacher</a:t>
            </a:r>
            <a:r>
              <a:rPr lang="es-ES" dirty="0"/>
              <a:t> training </a:t>
            </a:r>
            <a:r>
              <a:rPr lang="es-ES" dirty="0" err="1"/>
              <a:t>course</a:t>
            </a:r>
            <a:r>
              <a:rPr lang="es-ES" dirty="0"/>
              <a:t>, </a:t>
            </a:r>
            <a:r>
              <a:rPr lang="es-ES" dirty="0" err="1"/>
              <a:t>there</a:t>
            </a:r>
            <a:r>
              <a:rPr lang="es-ES" dirty="0"/>
              <a:t> are </a:t>
            </a:r>
            <a:r>
              <a:rPr lang="es-ES" dirty="0" err="1"/>
              <a:t>now</a:t>
            </a:r>
            <a:r>
              <a:rPr lang="es-ES" dirty="0"/>
              <a:t> </a:t>
            </a:r>
            <a:r>
              <a:rPr lang="es-ES" dirty="0" err="1"/>
              <a:t>activities</a:t>
            </a:r>
            <a:r>
              <a:rPr lang="es-ES" dirty="0"/>
              <a:t> in </a:t>
            </a:r>
            <a:r>
              <a:rPr lang="es-ES" dirty="0" err="1"/>
              <a:t>the</a:t>
            </a:r>
            <a:r>
              <a:rPr lang="es-ES" dirty="0"/>
              <a:t> </a:t>
            </a:r>
            <a:r>
              <a:rPr lang="es-ES" dirty="0" err="1"/>
              <a:t>classroom</a:t>
            </a:r>
            <a:r>
              <a:rPr lang="es-ES" dirty="0"/>
              <a:t> </a:t>
            </a:r>
            <a:r>
              <a:rPr lang="es-ES" dirty="0" err="1"/>
              <a:t>linked</a:t>
            </a:r>
            <a:r>
              <a:rPr lang="es-ES" dirty="0"/>
              <a:t> </a:t>
            </a:r>
            <a:r>
              <a:rPr lang="es-ES" dirty="0" err="1"/>
              <a:t>to</a:t>
            </a:r>
            <a:r>
              <a:rPr lang="es-ES" dirty="0"/>
              <a:t> </a:t>
            </a:r>
            <a:r>
              <a:rPr lang="es-ES" dirty="0" err="1"/>
              <a:t>different</a:t>
            </a:r>
            <a:r>
              <a:rPr lang="es-ES" dirty="0"/>
              <a:t> </a:t>
            </a:r>
            <a:r>
              <a:rPr lang="es-ES" dirty="0" err="1"/>
              <a:t>aspects</a:t>
            </a:r>
            <a:r>
              <a:rPr lang="es-ES" dirty="0"/>
              <a:t> </a:t>
            </a:r>
            <a:r>
              <a:rPr lang="es-ES" dirty="0" err="1"/>
              <a:t>of</a:t>
            </a:r>
            <a:r>
              <a:rPr lang="es-ES" dirty="0"/>
              <a:t> </a:t>
            </a:r>
            <a:r>
              <a:rPr lang="es-ES" dirty="0" err="1"/>
              <a:t>traditional</a:t>
            </a:r>
            <a:r>
              <a:rPr lang="es-ES" dirty="0"/>
              <a:t> </a:t>
            </a:r>
            <a:r>
              <a:rPr lang="es-ES" dirty="0" err="1"/>
              <a:t>knowledge</a:t>
            </a:r>
            <a:endParaRPr lang="es-ES" dirty="0"/>
          </a:p>
        </p:txBody>
      </p:sp>
    </p:spTree>
    <p:extLst>
      <p:ext uri="{BB962C8B-B14F-4D97-AF65-F5344CB8AC3E}">
        <p14:creationId xmlns:p14="http://schemas.microsoft.com/office/powerpoint/2010/main" val="3476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44699" y="251486"/>
            <a:ext cx="7909950" cy="584775"/>
          </a:xfrm>
          <a:prstGeom prst="rect">
            <a:avLst/>
          </a:prstGeom>
        </p:spPr>
        <p:txBody>
          <a:bodyPr wrap="square">
            <a:spAutoFit/>
          </a:bodyPr>
          <a:lstStyle/>
          <a:p>
            <a:pPr lvl="0" algn="ctr"/>
            <a:r>
              <a:rPr lang="es-ES" sz="3200" b="1" dirty="0">
                <a:solidFill>
                  <a:srgbClr val="FFFFFF"/>
                </a:solidFill>
                <a:latin typeface="Batang" panose="02030600000101010101" pitchFamily="18" charset="-127"/>
                <a:ea typeface="Batang" panose="02030600000101010101" pitchFamily="18" charset="-127"/>
              </a:rPr>
              <a:t>Incidencia Política/ </a:t>
            </a:r>
            <a:r>
              <a:rPr lang="es-ES" sz="3200" b="1" dirty="0" err="1">
                <a:solidFill>
                  <a:srgbClr val="FFFFFF"/>
                </a:solidFill>
                <a:latin typeface="Batang" panose="02030600000101010101" pitchFamily="18" charset="-127"/>
                <a:ea typeface="Batang" panose="02030600000101010101" pitchFamily="18" charset="-127"/>
              </a:rPr>
              <a:t>Political</a:t>
            </a:r>
            <a:r>
              <a:rPr lang="es-ES" sz="3200" b="1" dirty="0">
                <a:solidFill>
                  <a:srgbClr val="FFFFFF"/>
                </a:solidFill>
                <a:latin typeface="Batang" panose="02030600000101010101" pitchFamily="18" charset="-127"/>
                <a:ea typeface="Batang" panose="02030600000101010101" pitchFamily="18" charset="-127"/>
              </a:rPr>
              <a:t> </a:t>
            </a:r>
            <a:r>
              <a:rPr lang="es-ES" sz="3200" b="1" dirty="0" err="1">
                <a:solidFill>
                  <a:srgbClr val="FFFFFF"/>
                </a:solidFill>
                <a:latin typeface="Batang" panose="02030600000101010101" pitchFamily="18" charset="-127"/>
                <a:ea typeface="Batang" panose="02030600000101010101" pitchFamily="18" charset="-127"/>
              </a:rPr>
              <a:t>Advocacy</a:t>
            </a:r>
            <a:endParaRPr lang="es-ES" sz="3200" b="1" dirty="0">
              <a:solidFill>
                <a:srgbClr val="FFFFFF"/>
              </a:solidFill>
              <a:latin typeface="Batang" panose="02030600000101010101" pitchFamily="18" charset="-127"/>
              <a:ea typeface="Batang" panose="02030600000101010101" pitchFamily="18" charset="-127"/>
            </a:endParaRPr>
          </a:p>
        </p:txBody>
      </p:sp>
      <p:pic>
        <p:nvPicPr>
          <p:cNvPr id="6" name="Imagen 5">
            <a:extLst>
              <a:ext uri="{FF2B5EF4-FFF2-40B4-BE49-F238E27FC236}">
                <a16:creationId xmlns:a16="http://schemas.microsoft.com/office/drawing/2014/main" id="{391B1CAB-43E8-4F29-8EB7-C456B9EFF22B}"/>
              </a:ext>
            </a:extLst>
          </p:cNvPr>
          <p:cNvPicPr>
            <a:picLocks noChangeAspect="1"/>
          </p:cNvPicPr>
          <p:nvPr/>
        </p:nvPicPr>
        <p:blipFill>
          <a:blip r:embed="rId2"/>
          <a:stretch>
            <a:fillRect/>
          </a:stretch>
        </p:blipFill>
        <p:spPr>
          <a:xfrm>
            <a:off x="928601" y="1278908"/>
            <a:ext cx="7286798" cy="5327606"/>
          </a:xfrm>
          <a:prstGeom prst="rect">
            <a:avLst/>
          </a:prstGeom>
        </p:spPr>
      </p:pic>
    </p:spTree>
    <p:extLst>
      <p:ext uri="{BB962C8B-B14F-4D97-AF65-F5344CB8AC3E}">
        <p14:creationId xmlns:p14="http://schemas.microsoft.com/office/powerpoint/2010/main" val="2953552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857250"/>
            <a:ext cx="8229600" cy="657225"/>
          </a:xfrm>
        </p:spPr>
        <p:txBody>
          <a:bodyPr>
            <a:normAutofit fontScale="90000"/>
          </a:bodyPr>
          <a:lstStyle/>
          <a:p>
            <a:r>
              <a:rPr lang="es-MX" sz="2100" dirty="0">
                <a:latin typeface="Bookman Old Style" panose="02050604050505020204" pitchFamily="18" charset="0"/>
              </a:rPr>
              <a:t>Los Conocimientos locales: Las Señas</a:t>
            </a:r>
            <a:br>
              <a:rPr lang="es-MX" sz="2400" dirty="0">
                <a:latin typeface="Bookman Old Style" panose="02050604050505020204" pitchFamily="18" charset="0"/>
              </a:rPr>
            </a:br>
            <a:r>
              <a:rPr lang="es-MX" sz="2400" dirty="0">
                <a:latin typeface="Bookman Old Style" panose="02050604050505020204" pitchFamily="18" charset="0"/>
              </a:rPr>
              <a:t> </a:t>
            </a:r>
          </a:p>
        </p:txBody>
      </p:sp>
      <p:pic>
        <p:nvPicPr>
          <p:cNvPr id="5" name="Imagen 4"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3" name="Imagen 2"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2010" y="5524161"/>
            <a:ext cx="2176531" cy="764278"/>
          </a:xfrm>
          <a:prstGeom prst="rect">
            <a:avLst/>
          </a:prstGeom>
        </p:spPr>
      </p:pic>
      <p:sp>
        <p:nvSpPr>
          <p:cNvPr id="4" name="CuadroTexto 3">
            <a:extLst>
              <a:ext uri="{FF2B5EF4-FFF2-40B4-BE49-F238E27FC236}">
                <a16:creationId xmlns:a16="http://schemas.microsoft.com/office/drawing/2014/main" id="{F83F6BBE-69D2-487A-8BA5-D66D8C988F5D}"/>
              </a:ext>
            </a:extLst>
          </p:cNvPr>
          <p:cNvSpPr txBox="1"/>
          <p:nvPr/>
        </p:nvSpPr>
        <p:spPr>
          <a:xfrm>
            <a:off x="-1" y="6473105"/>
            <a:ext cx="1456841" cy="369332"/>
          </a:xfrm>
          <a:prstGeom prst="rect">
            <a:avLst/>
          </a:prstGeom>
          <a:noFill/>
        </p:spPr>
        <p:txBody>
          <a:bodyPr wrap="square" rtlCol="0">
            <a:spAutoFit/>
          </a:bodyPr>
          <a:lstStyle/>
          <a:p>
            <a:r>
              <a:rPr lang="es-MX" dirty="0">
                <a:solidFill>
                  <a:schemeClr val="bg1"/>
                </a:solidFill>
              </a:rPr>
              <a:t>(SENAMHI)</a:t>
            </a:r>
            <a:endParaRPr lang="es-PE" dirty="0">
              <a:solidFill>
                <a:schemeClr val="bg1"/>
              </a:solidFill>
            </a:endParaRPr>
          </a:p>
        </p:txBody>
      </p:sp>
    </p:spTree>
    <p:extLst>
      <p:ext uri="{BB962C8B-B14F-4D97-AF65-F5344CB8AC3E}">
        <p14:creationId xmlns:p14="http://schemas.microsoft.com/office/powerpoint/2010/main" val="34198302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spDef>
      <a:spPr/>
      <a:bodyPr rtlCol="0" anchor="ctr"/>
      <a:lstStyle>
        <a:defPPr algn="ctr">
          <a:defRPr/>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3.xml><?xml version="1.0" encoding="utf-8"?>
<a:theme xmlns:a="http://schemas.openxmlformats.org/drawingml/2006/main" name="5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s-E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s-E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iseño predeterminado">
  <a:themeElements>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2000" b="1"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13134</TotalTime>
  <Words>3189</Words>
  <Application>Microsoft Office PowerPoint</Application>
  <PresentationFormat>Presentación en pantalla (4:3)</PresentationFormat>
  <Paragraphs>327</Paragraphs>
  <Slides>32</Slides>
  <Notes>15</Notes>
  <HiddenSlides>0</HiddenSlides>
  <MMClips>0</MMClips>
  <ScaleCrop>false</ScaleCrop>
  <HeadingPairs>
    <vt:vector size="6" baseType="variant">
      <vt:variant>
        <vt:lpstr>Fuentes usadas</vt:lpstr>
      </vt:variant>
      <vt:variant>
        <vt:i4>10</vt:i4>
      </vt:variant>
      <vt:variant>
        <vt:lpstr>Tema</vt:lpstr>
      </vt:variant>
      <vt:variant>
        <vt:i4>4</vt:i4>
      </vt:variant>
      <vt:variant>
        <vt:lpstr>Títulos de diapositiva</vt:lpstr>
      </vt:variant>
      <vt:variant>
        <vt:i4>32</vt:i4>
      </vt:variant>
    </vt:vector>
  </HeadingPairs>
  <TitlesOfParts>
    <vt:vector size="46" baseType="lpstr">
      <vt:lpstr>Batang</vt:lpstr>
      <vt:lpstr>Arial</vt:lpstr>
      <vt:lpstr>Bookman Old Style</vt:lpstr>
      <vt:lpstr>Calibri</vt:lpstr>
      <vt:lpstr>Calibri,Bold</vt:lpstr>
      <vt:lpstr>Century Gothic</vt:lpstr>
      <vt:lpstr>Courier New</vt:lpstr>
      <vt:lpstr>inherit</vt:lpstr>
      <vt:lpstr>Times New Roman</vt:lpstr>
      <vt:lpstr>Wingdings</vt:lpstr>
      <vt:lpstr>Tema de Office</vt:lpstr>
      <vt:lpstr>Savon</vt:lpstr>
      <vt:lpstr>5_Diseño predeterminado</vt:lpstr>
      <vt:lpstr>4_Diseño predeterminado</vt:lpstr>
      <vt:lpstr>Presentación de PowerPoint</vt:lpstr>
      <vt:lpstr> Consideraciones Previas 1. Quienes somos? </vt:lpstr>
      <vt:lpstr>Consideraciones Previas Quiénes somos </vt:lpstr>
      <vt:lpstr> Consideraciones Previas  2. Que queremos? </vt:lpstr>
      <vt:lpstr> Consideraciones Previas 3. Cuál fue la base del compromiso para el desarrollo del Trabajo?   </vt:lpstr>
      <vt:lpstr> Consideraciones Previas  4. ¿ Qué enfoque  tuvo el trabajo ? : INTERGENERACIONAL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Objetivos  de la investigación  (2016-2018)</vt:lpstr>
      <vt:lpstr>Metodología  de investigación</vt:lpstr>
      <vt:lpstr>Presentación de PowerPoint</vt:lpstr>
      <vt:lpstr>Presentación de PowerPoint</vt:lpstr>
      <vt:lpstr>Componente de Investigación:  Propuesta educativa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Conocimientos locales: Las Señas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COMPLUTENSE DE MADRID FACULTAD DE GEOGRAFÍA E HISTORIA Departamento de Geografía</dc:title>
  <dc:creator>Ana  Dorrego Carlón</dc:creator>
  <cp:lastModifiedBy>5379</cp:lastModifiedBy>
  <cp:revision>959</cp:revision>
  <cp:lastPrinted>2018-01-20T09:47:58Z</cp:lastPrinted>
  <dcterms:created xsi:type="dcterms:W3CDTF">2017-12-26T10:57:49Z</dcterms:created>
  <dcterms:modified xsi:type="dcterms:W3CDTF">2020-07-08T04:11:45Z</dcterms:modified>
</cp:coreProperties>
</file>