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3" r:id="rId2"/>
    <p:sldId id="275" r:id="rId3"/>
    <p:sldId id="278" r:id="rId4"/>
    <p:sldId id="280" r:id="rId5"/>
    <p:sldId id="279" r:id="rId6"/>
    <p:sldId id="276" r:id="rId7"/>
    <p:sldId id="277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2265"/>
    <a:srgbClr val="000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9"/>
    <p:restoredTop sz="94678"/>
  </p:normalViewPr>
  <p:slideViewPr>
    <p:cSldViewPr snapToGrid="0" snapToObjects="1">
      <p:cViewPr>
        <p:scale>
          <a:sx n="121" d="100"/>
          <a:sy n="121" d="100"/>
        </p:scale>
        <p:origin x="-1944" y="-1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510D8-644B-AA42-99FF-7EEBC3B57830}" type="datetimeFigureOut">
              <a:rPr lang="fr-FR" smtClean="0"/>
              <a:t>03/07/21</a:t>
            </a:fld>
            <a:endParaRPr lang="es-EC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Cliquez pour modifier les styles du texte du masque</a:t>
            </a:r>
          </a:p>
          <a:p>
            <a:pPr lvl="1"/>
            <a:r>
              <a:rPr lang="es-ES_tradnl"/>
              <a:t>Deuxième niveau</a:t>
            </a:r>
          </a:p>
          <a:p>
            <a:pPr lvl="2"/>
            <a:r>
              <a:rPr lang="es-ES_tradnl"/>
              <a:t>Troisième niveau</a:t>
            </a:r>
          </a:p>
          <a:p>
            <a:pPr lvl="3"/>
            <a:r>
              <a:rPr lang="es-ES_tradnl"/>
              <a:t>Quatrième niveau</a:t>
            </a:r>
          </a:p>
          <a:p>
            <a:pPr lvl="4"/>
            <a:r>
              <a:rPr lang="es-ES_tradnl"/>
              <a:t>Cinquième niveau</a:t>
            </a:r>
            <a:endParaRPr lang="es-EC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8D387-924B-8442-A562-5001538F18F3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2714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416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8E6AB4D-E9C5-2541-877F-95D8DF8C7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9C89552-6FC6-D640-B605-D6F1F7C9B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35787EA-F91B-5840-9305-0A987801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03B395D-229C-A94C-8726-D50EAD6CA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D4120E-B729-D84C-B738-D24B84563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618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E66424B-A0DD-DD44-8E51-E5B1F053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FAFB915-8F00-0A4F-8A53-BDF9D1DE0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99FCCF1-4633-C447-9741-85DCC3D62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AA57C4-460F-1248-9434-611C9B004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027F36A-5DFE-6B40-B442-CA3689F18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20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8FDAC8-DC55-F740-849A-1D2EE3140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C9E26A3-FC10-A246-950E-7FB200799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DF20269-B226-EF4D-A106-50EA4D96B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68A3631-B9E7-A24D-9F7D-FA54924F2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D3D6954-4266-BC4B-A120-71009493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537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4557FD8-586B-E747-A457-ED1396FDD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5EB86BB-9E89-0C48-B51D-CF8E0A6959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D6F9F20-A358-F443-BFA7-6F5192B4E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D2A8AD7-B00E-874F-A754-79A1305E6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813D536-175F-4C46-AABE-6E6730159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313278-62F1-C348-923F-DEB5DA95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55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C4A7FAB-B6D4-7F4C-BA99-8A4C06EE7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C4212B5-3727-0441-80F0-8472E84EE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9499FC7-8FC8-7946-AB3E-C7BFECD228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EB8490D5-4969-864B-AF77-EC61AB3DB1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4F76B71-C6D9-354D-A76A-1AB878842E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2A1F29B1-A687-B642-84FF-2A90882A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9F65B973-DC44-E048-8F87-EB22ADAE5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42A6E9A-DA34-C84C-8D62-224699C81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98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670607-D361-804F-8DCD-CFC40163D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28B7384C-D3F4-4D43-8CC2-B012DDBF9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C05CBFAA-575D-BC49-A3DE-227DFD82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76537B87-EA9E-0942-8E8D-B33469E9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3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4885EE89-8C0B-3D4A-BF48-963E6877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3BA0661-A8B0-E24A-B959-86283DC9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70E3529C-FE0C-E24E-B4D8-73B5F18C2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56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5A5B7F8-C142-E845-81BA-C7B83E3C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D5DFFEE-5583-D641-BEBB-FA4D1AE8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3A6E1EB-EFD1-E547-9DC6-2BA10F9D6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A7E9A56-EF84-1B4A-B7E5-E6C6AC5DB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C3A7A4C-C2F4-4C46-8954-BCA018EF7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C5F489D9-78D6-AE4E-A7A4-7679EF103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676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2BECD1-CED2-0540-A089-A5721539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55162E49-BFAA-E54D-AD29-1DBFFDA9FE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F978FD2B-1DB9-F241-BF9B-1948ACC27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2EB0DEC-0777-3D47-B561-073EBC1F4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B95CD1B6-7145-5147-957E-1D2A3AD3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BB592F0-0F41-D843-B1B4-2D83384B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9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76FF1D8-EA2E-2148-87D4-349C1EA60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9EAE46-121B-4C4D-83D3-1DFF68033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79ECA40-6F48-5B44-861F-E03C9C8B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8EFC4C5-F39C-6A45-AF26-852A7D624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DF6D976-860E-904D-A17A-C06136231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85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67E1ADD-2777-8248-9351-A33E924419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FD912862-AF6F-EC40-9987-E201554FA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F8C6C45-E514-E643-8222-4FC1E7B1F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6C3664-74B3-F241-AE23-D3517352B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06AEAA7-C475-8342-B1DE-013EA4D80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5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16F01358-2022-F34D-8CB1-66F9DF9F7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4862D8B-0CFE-B64E-BE7E-60093CF76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190E3AF-5535-0A48-8C78-39082BAD3C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94853-B1EF-1041-BD06-6866134253DE}" type="datetimeFigureOut">
              <a:rPr lang="fr-FR" smtClean="0"/>
              <a:t>03/07/21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8E62A3D-6395-3247-AF1B-C37FB40EA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D3838A9-B14F-3D46-83FA-0F560ED58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13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.png"/><Relationship Id="rId1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jpe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0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20415" y="1329962"/>
            <a:ext cx="7642664" cy="42306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6027"/>
          <a:stretch/>
        </p:blipFill>
        <p:spPr>
          <a:xfrm>
            <a:off x="7420084" y="5912283"/>
            <a:ext cx="794874" cy="8108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EE6B8FE7-6698-41BB-B847-F7901C9060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38" t="14036" r="66233" b="76781"/>
          <a:stretch/>
        </p:blipFill>
        <p:spPr>
          <a:xfrm>
            <a:off x="8862554" y="6084316"/>
            <a:ext cx="3136901" cy="6294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11BC7AD-6EA4-41CA-8AE8-81F0FC5B0C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376" t="33230" r="39442" b="29798"/>
          <a:stretch/>
        </p:blipFill>
        <p:spPr>
          <a:xfrm>
            <a:off x="192545" y="6069597"/>
            <a:ext cx="641454" cy="629464"/>
          </a:xfrm>
          <a:prstGeom prst="rect">
            <a:avLst/>
          </a:prstGeom>
        </p:spPr>
      </p:pic>
      <p:pic>
        <p:nvPicPr>
          <p:cNvPr id="12" name="Picture 2" descr="Identidad visual PUCE - YouTube">
            <a:extLst>
              <a:ext uri="{FF2B5EF4-FFF2-40B4-BE49-F238E27FC236}">
                <a16:creationId xmlns:a16="http://schemas.microsoft.com/office/drawing/2014/main" xmlns="" id="{CD94C937-5FDE-4F63-8BAF-5505A9E4C1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8" t="3727" r="33340" b="13470"/>
          <a:stretch/>
        </p:blipFill>
        <p:spPr bwMode="auto">
          <a:xfrm>
            <a:off x="1795645" y="6069597"/>
            <a:ext cx="480824" cy="66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Universidad Central del Ecuador - Wikipedia, la ...">
            <a:extLst>
              <a:ext uri="{FF2B5EF4-FFF2-40B4-BE49-F238E27FC236}">
                <a16:creationId xmlns:a16="http://schemas.microsoft.com/office/drawing/2014/main" xmlns="" id="{E3804E7D-C616-4D24-AE7A-19A4A74A3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359" y="6101848"/>
            <a:ext cx="602764" cy="60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0CAAAA7-2D84-4706-B50D-9A09261451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99425" y="5987532"/>
            <a:ext cx="2359356" cy="82303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4181827-E3E2-4286-A110-79FC2D6DA4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08387" y="88558"/>
            <a:ext cx="891068" cy="90591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0E9209FE-D305-4FE8-ABB7-92B557904A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45" y="84316"/>
            <a:ext cx="1109258" cy="910161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xmlns="" id="{5D9B66F8-0A86-2F4B-82C8-4EE651ABF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47" y="2666875"/>
            <a:ext cx="717393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sz="6000" b="1" dirty="0"/>
              <a:t>AMIGO</a:t>
            </a:r>
            <a:br>
              <a:rPr lang="es-ES_tradnl" sz="6000" b="1" dirty="0"/>
            </a:br>
            <a:r>
              <a:rPr lang="es-ES_tradnl" sz="4900" b="1" dirty="0"/>
              <a:t/>
            </a:r>
            <a:br>
              <a:rPr lang="es-ES_tradnl" sz="4900" b="1" dirty="0"/>
            </a:br>
            <a:r>
              <a:rPr lang="es-ES_tradnl" sz="4900" dirty="0"/>
              <a:t>Gestión agroecológica de los insectos de los cultivos</a:t>
            </a:r>
            <a:r>
              <a:rPr lang="es-ES_tradnl" sz="4900" dirty="0" smtClean="0"/>
              <a:t>:</a:t>
            </a:r>
            <a:br>
              <a:rPr lang="es-ES_tradnl" sz="4900" dirty="0" smtClean="0"/>
            </a:br>
            <a:r>
              <a:rPr lang="es-ES_tradnl" sz="4900" dirty="0" smtClean="0"/>
              <a:t>hacia </a:t>
            </a:r>
            <a:r>
              <a:rPr lang="es-ES_tradnl" sz="4900" dirty="0"/>
              <a:t>un objetivo colectivo sostenible para los agricultores</a:t>
            </a:r>
            <a:endParaRPr lang="es-EC" sz="4000" dirty="0"/>
          </a:p>
        </p:txBody>
      </p:sp>
      <p:pic>
        <p:nvPicPr>
          <p:cNvPr id="2" name="Image 1" descr="281fa844-6d18-4a76-8cbe-8e7e6290b2a1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00" y="1329962"/>
            <a:ext cx="2319537" cy="423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41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38200" y="2477119"/>
            <a:ext cx="703269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C" sz="2800" dirty="0"/>
              <a:t>Manejo integrado de plagas y </a:t>
            </a:r>
            <a:r>
              <a:rPr lang="es-EC" sz="2800" dirty="0" smtClean="0"/>
              <a:t>polinizadores 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/>
              <a:t>Acci</a:t>
            </a:r>
            <a:r>
              <a:rPr lang="es-EC" sz="2800" dirty="0" smtClean="0"/>
              <a:t>ón colectiva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/>
              <a:t>Incidencia en actores locales 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/>
              <a:t>Incidencia en organizaciones</a:t>
            </a:r>
          </a:p>
          <a:p>
            <a:pPr marL="514350" indent="-514350">
              <a:buFont typeface="+mj-lt"/>
              <a:buAutoNum type="arabicPeriod"/>
            </a:pPr>
            <a:endParaRPr lang="es-EC" sz="2800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C" dirty="0" smtClean="0"/>
              <a:t>Teor</a:t>
            </a:r>
            <a:r>
              <a:rPr lang="es-EC" dirty="0" smtClean="0"/>
              <a:t>ía de cambio de AMIGO</a:t>
            </a:r>
            <a:endParaRPr lang="es-EC" dirty="0"/>
          </a:p>
        </p:txBody>
      </p:sp>
      <p:pic>
        <p:nvPicPr>
          <p:cNvPr id="6" name="Image 5" descr="Captura de pantalla 2021-07-03 a la(s) 7.41.49 p. m.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411" y="0"/>
            <a:ext cx="3670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6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38200" y="2477119"/>
            <a:ext cx="703269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C" sz="2800" dirty="0">
                <a:solidFill>
                  <a:schemeClr val="accent2"/>
                </a:solidFill>
              </a:rPr>
              <a:t>Manejo integrado de plagas y </a:t>
            </a:r>
            <a:r>
              <a:rPr lang="es-EC" sz="2800" dirty="0" smtClean="0">
                <a:solidFill>
                  <a:schemeClr val="accent2"/>
                </a:solidFill>
              </a:rPr>
              <a:t>polinizadores 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/>
              <a:t>Acci</a:t>
            </a:r>
            <a:r>
              <a:rPr lang="es-EC" sz="2800" dirty="0" smtClean="0"/>
              <a:t>ón colectiva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/>
              <a:t>Incidencia en actores locales 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/>
              <a:t>Incidencia en organizaciones</a:t>
            </a:r>
          </a:p>
          <a:p>
            <a:pPr marL="514350" indent="-514350">
              <a:buFont typeface="+mj-lt"/>
              <a:buAutoNum type="arabicPeriod"/>
            </a:pPr>
            <a:endParaRPr lang="es-EC" sz="2800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C" dirty="0" smtClean="0"/>
              <a:t>Teor</a:t>
            </a:r>
            <a:r>
              <a:rPr lang="es-EC" dirty="0" smtClean="0"/>
              <a:t>ía de cambio de AMIGO</a:t>
            </a:r>
            <a:endParaRPr lang="es-EC" dirty="0"/>
          </a:p>
        </p:txBody>
      </p:sp>
      <p:pic>
        <p:nvPicPr>
          <p:cNvPr id="6" name="Image 5" descr="Captura de pantalla 2021-07-03 a la(s) 7.41.49 p. m.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411" y="0"/>
            <a:ext cx="3670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01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411" y="229401"/>
            <a:ext cx="11019908" cy="1325563"/>
          </a:xfrm>
        </p:spPr>
        <p:txBody>
          <a:bodyPr/>
          <a:lstStyle/>
          <a:p>
            <a:r>
              <a:rPr lang="es-EC" dirty="0" smtClean="0"/>
              <a:t>Trabajo de campo </a:t>
            </a:r>
            <a:r>
              <a:rPr lang="es-EC" sz="4000" dirty="0" smtClean="0"/>
              <a:t>(80 campos en 8 comunidades)</a:t>
            </a:r>
            <a:endParaRPr lang="es-EC" dirty="0"/>
          </a:p>
        </p:txBody>
      </p:sp>
      <p:pic>
        <p:nvPicPr>
          <p:cNvPr id="8" name="Imag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341" y="1781733"/>
            <a:ext cx="3375566" cy="25989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b="6530"/>
          <a:stretch/>
        </p:blipFill>
        <p:spPr>
          <a:xfrm>
            <a:off x="174283" y="1845175"/>
            <a:ext cx="2114057" cy="242423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54988" y="2896067"/>
            <a:ext cx="90716" cy="90712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6" name="Image 15" descr="Captura de pantalla 2021-07-03 a la(s) 7.31.41 p. m.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959" y="2337206"/>
            <a:ext cx="5497719" cy="408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20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411" y="229401"/>
            <a:ext cx="11019908" cy="1325563"/>
          </a:xfrm>
        </p:spPr>
        <p:txBody>
          <a:bodyPr/>
          <a:lstStyle/>
          <a:p>
            <a:r>
              <a:rPr lang="es-EC" dirty="0" smtClean="0"/>
              <a:t>Trabajo de campo </a:t>
            </a:r>
            <a:r>
              <a:rPr lang="es-EC" sz="4000" dirty="0" smtClean="0"/>
              <a:t>(80 campos en 8 comunidades)</a:t>
            </a:r>
            <a:endParaRPr lang="es-EC" dirty="0"/>
          </a:p>
        </p:txBody>
      </p:sp>
      <p:pic>
        <p:nvPicPr>
          <p:cNvPr id="8" name="Imag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341" y="1781733"/>
            <a:ext cx="3375566" cy="25989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b="6530"/>
          <a:stretch/>
        </p:blipFill>
        <p:spPr>
          <a:xfrm>
            <a:off x="174283" y="1845175"/>
            <a:ext cx="2114057" cy="242423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54988" y="2896067"/>
            <a:ext cx="90716" cy="90712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6" name="Image 15" descr="Captura de pantalla 2021-07-03 a la(s) 7.31.41 p. m.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959" y="2337206"/>
            <a:ext cx="5497719" cy="4086984"/>
          </a:xfrm>
          <a:prstGeom prst="rect">
            <a:avLst/>
          </a:prstGeom>
        </p:spPr>
      </p:pic>
      <p:pic>
        <p:nvPicPr>
          <p:cNvPr id="17" name="Image 16" descr="fd6586d2-71e9-4e77-acc7-3e31698267ec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82" y="4380698"/>
            <a:ext cx="5335929" cy="2274411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0772689" y="2172899"/>
            <a:ext cx="904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 smtClean="0">
                <a:solidFill>
                  <a:schemeClr val="accent1">
                    <a:lumMod val="75000"/>
                  </a:schemeClr>
                </a:solidFill>
              </a:rPr>
              <a:t>Diego</a:t>
            </a:r>
            <a:endParaRPr lang="es-EC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910800" y="2634564"/>
            <a:ext cx="2705878" cy="1847343"/>
          </a:xfrm>
          <a:prstGeom prst="rect">
            <a:avLst/>
          </a:prstGeom>
          <a:gradFill flip="none" rotWithShape="1">
            <a:gsLst>
              <a:gs pos="0">
                <a:schemeClr val="accent1">
                  <a:satMod val="103000"/>
                  <a:lumMod val="102000"/>
                  <a:tint val="94000"/>
                  <a:alpha val="23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  <a:alpha val="23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  <a:alpha val="23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0" name="Rectangle 19"/>
          <p:cNvSpPr/>
          <p:nvPr/>
        </p:nvSpPr>
        <p:spPr>
          <a:xfrm>
            <a:off x="5982516" y="3600220"/>
            <a:ext cx="5405255" cy="2823970"/>
          </a:xfrm>
          <a:prstGeom prst="rect">
            <a:avLst/>
          </a:prstGeom>
          <a:solidFill>
            <a:srgbClr val="CCFFCC">
              <a:alpha val="3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1" name="ZoneTexte 20"/>
          <p:cNvSpPr txBox="1"/>
          <p:nvPr/>
        </p:nvSpPr>
        <p:spPr>
          <a:xfrm>
            <a:off x="10459817" y="4791923"/>
            <a:ext cx="1112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 smtClean="0">
                <a:solidFill>
                  <a:schemeClr val="accent6">
                    <a:lumMod val="75000"/>
                  </a:schemeClr>
                </a:solidFill>
              </a:rPr>
              <a:t>Tatiana</a:t>
            </a:r>
            <a:endParaRPr lang="es-EC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02924" y="2337206"/>
            <a:ext cx="2340528" cy="2454717"/>
          </a:xfrm>
          <a:prstGeom prst="rect">
            <a:avLst/>
          </a:prstGeom>
          <a:solidFill>
            <a:schemeClr val="accent2">
              <a:lumMod val="60000"/>
              <a:lumOff val="40000"/>
              <a:alpha val="2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3" name="ZoneTexte 22"/>
          <p:cNvSpPr txBox="1"/>
          <p:nvPr/>
        </p:nvSpPr>
        <p:spPr>
          <a:xfrm>
            <a:off x="6202924" y="1942066"/>
            <a:ext cx="989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 smtClean="0">
                <a:solidFill>
                  <a:schemeClr val="accent2"/>
                </a:solidFill>
              </a:rPr>
              <a:t>Mayra</a:t>
            </a:r>
            <a:endParaRPr lang="es-EC" sz="2400" dirty="0">
              <a:solidFill>
                <a:schemeClr val="accent2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02505" y="4551004"/>
            <a:ext cx="904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 smtClean="0">
                <a:solidFill>
                  <a:schemeClr val="accent1">
                    <a:lumMod val="75000"/>
                  </a:schemeClr>
                </a:solidFill>
              </a:rPr>
              <a:t>Diego</a:t>
            </a:r>
            <a:endParaRPr lang="es-EC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719494" y="5012669"/>
            <a:ext cx="1112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 smtClean="0">
                <a:solidFill>
                  <a:schemeClr val="accent6">
                    <a:lumMod val="75000"/>
                  </a:schemeClr>
                </a:solidFill>
              </a:rPr>
              <a:t>Tatiana</a:t>
            </a:r>
            <a:endParaRPr lang="es-EC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235204" y="5253998"/>
            <a:ext cx="989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 smtClean="0">
                <a:solidFill>
                  <a:schemeClr val="accent2"/>
                </a:solidFill>
              </a:rPr>
              <a:t>Mayra</a:t>
            </a:r>
            <a:endParaRPr lang="es-EC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203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agr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662" y="472333"/>
            <a:ext cx="7730434" cy="6175742"/>
          </a:xfrm>
          <a:prstGeom prst="rect">
            <a:avLst/>
          </a:prstGeom>
        </p:spPr>
      </p:pic>
      <p:pic>
        <p:nvPicPr>
          <p:cNvPr id="5" name="Image 4" descr="inate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68" y="2009423"/>
            <a:ext cx="2682036" cy="9144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544459"/>
            <a:ext cx="3219005" cy="124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78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38200" y="2477119"/>
            <a:ext cx="703269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C" sz="2800" dirty="0"/>
              <a:t>Manejo integrado de plagas y </a:t>
            </a:r>
            <a:r>
              <a:rPr lang="es-EC" sz="2800" dirty="0" smtClean="0"/>
              <a:t>polinizadores 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>
                <a:solidFill>
                  <a:schemeClr val="accent2"/>
                </a:solidFill>
              </a:rPr>
              <a:t>Acci</a:t>
            </a:r>
            <a:r>
              <a:rPr lang="es-EC" sz="2800" dirty="0" smtClean="0">
                <a:solidFill>
                  <a:schemeClr val="accent2"/>
                </a:solidFill>
              </a:rPr>
              <a:t>ón colectiva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>
                <a:solidFill>
                  <a:schemeClr val="bg1">
                    <a:lumMod val="85000"/>
                  </a:schemeClr>
                </a:solidFill>
              </a:rPr>
              <a:t>Incidencia en actores locales 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>
                <a:solidFill>
                  <a:schemeClr val="bg1">
                    <a:lumMod val="85000"/>
                  </a:schemeClr>
                </a:solidFill>
              </a:rPr>
              <a:t>Incidencia en organizaciones</a:t>
            </a:r>
          </a:p>
          <a:p>
            <a:pPr marL="514350" indent="-514350">
              <a:buFont typeface="+mj-lt"/>
              <a:buAutoNum type="arabicPeriod"/>
            </a:pPr>
            <a:endParaRPr lang="es-EC" sz="2800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C" dirty="0" smtClean="0"/>
              <a:t>Teor</a:t>
            </a:r>
            <a:r>
              <a:rPr lang="es-EC" dirty="0" smtClean="0"/>
              <a:t>ía de cambio de AMIGO</a:t>
            </a:r>
            <a:endParaRPr lang="es-EC" dirty="0"/>
          </a:p>
        </p:txBody>
      </p:sp>
      <p:pic>
        <p:nvPicPr>
          <p:cNvPr id="6" name="Image 5" descr="Captura de pantalla 2021-07-03 a la(s) 7.41.49 p. m.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411" y="0"/>
            <a:ext cx="3670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51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88</Words>
  <Application>Microsoft Macintosh PowerPoint</Application>
  <PresentationFormat>Personnalisé</PresentationFormat>
  <Paragraphs>25</Paragraphs>
  <Slides>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AMIGO  Gestión agroecológica de los insectos de los cultivos: hacia un objetivo colectivo sostenible para los agricultores</vt:lpstr>
      <vt:lpstr>Teoría de cambio de AMIGO</vt:lpstr>
      <vt:lpstr>Teoría de cambio de AMIGO</vt:lpstr>
      <vt:lpstr>Trabajo de campo (80 campos en 8 comunidades)</vt:lpstr>
      <vt:lpstr>Trabajo de campo (80 campos en 8 comunidades)</vt:lpstr>
      <vt:lpstr>Présentation PowerPoint</vt:lpstr>
      <vt:lpstr>Teoría de cambio de AMIGO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OD</cp:lastModifiedBy>
  <cp:revision>96</cp:revision>
  <dcterms:created xsi:type="dcterms:W3CDTF">2020-08-20T09:25:06Z</dcterms:created>
  <dcterms:modified xsi:type="dcterms:W3CDTF">2021-07-03T18:50:16Z</dcterms:modified>
</cp:coreProperties>
</file>