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764" r:id="rId1"/>
  </p:sldMasterIdLst>
  <p:notesMasterIdLst>
    <p:notesMasterId r:id="rId29"/>
  </p:notesMasterIdLst>
  <p:sldIdLst>
    <p:sldId id="256" r:id="rId2"/>
    <p:sldId id="258" r:id="rId3"/>
    <p:sldId id="257" r:id="rId4"/>
    <p:sldId id="292" r:id="rId5"/>
    <p:sldId id="260" r:id="rId6"/>
    <p:sldId id="264" r:id="rId7"/>
    <p:sldId id="261" r:id="rId8"/>
    <p:sldId id="262" r:id="rId9"/>
    <p:sldId id="267" r:id="rId10"/>
    <p:sldId id="295" r:id="rId11"/>
    <p:sldId id="297" r:id="rId12"/>
    <p:sldId id="266" r:id="rId13"/>
    <p:sldId id="265" r:id="rId14"/>
    <p:sldId id="293" r:id="rId15"/>
    <p:sldId id="273" r:id="rId16"/>
    <p:sldId id="277" r:id="rId17"/>
    <p:sldId id="279" r:id="rId18"/>
    <p:sldId id="280" r:id="rId19"/>
    <p:sldId id="282" r:id="rId20"/>
    <p:sldId id="284" r:id="rId21"/>
    <p:sldId id="296" r:id="rId22"/>
    <p:sldId id="294" r:id="rId23"/>
    <p:sldId id="263" r:id="rId24"/>
    <p:sldId id="286" r:id="rId25"/>
    <p:sldId id="288" r:id="rId26"/>
    <p:sldId id="289" r:id="rId27"/>
    <p:sldId id="29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8707"/>
    <a:srgbClr val="A37417"/>
    <a:srgbClr val="10BC31"/>
    <a:srgbClr val="FCFE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7612" autoAdjust="0"/>
  </p:normalViewPr>
  <p:slideViewPr>
    <p:cSldViewPr snapToGrid="0">
      <p:cViewPr varScale="1">
        <p:scale>
          <a:sx n="41" d="100"/>
          <a:sy n="41" d="100"/>
        </p:scale>
        <p:origin x="7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A%20ECO%20CONSUMO%20AGRECOL\PROT%20RECOJO%20DE%20DATOS\AN&#193;LISIS%20DATOS\ANALISIS%20E%20INFORMES%20FINALES\An&#225;lisis%20y%20gr&#225;ficos%20PRO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A%20ECO%20CONSUMO%20AGRECOL\PROT%20RECOJO%20DE%20DATOS\AN&#193;LISIS%20DATOS\ANALISIS%20E%20INFORMES%20FINALES\An&#225;lisis%20y%20gr&#225;ficos%20PRO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A%20ECO%20CONSUMO%20AGRECOL\PROT%20RECOJO%20DE%20DATOS\AN&#193;LISIS%20DATOS\ANALISIS%20E%20INFORMES%20FINALES\An&#225;lisis%20y%20gr&#225;ficos%20PROD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520187739204756E-2"/>
          <c:y val="2.9074165761871135E-2"/>
          <c:w val="0.90745867052917029"/>
          <c:h val="0.812810864122916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'gráficos prácticas'!$C$2</c:f>
              <c:strCache>
                <c:ptCount val="1"/>
                <c:pt idx="0">
                  <c:v>Eco auto</c:v>
                </c:pt>
              </c:strCache>
            </c:strRef>
          </c:tx>
          <c:spPr>
            <a:solidFill>
              <a:srgbClr val="10BC3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'gráficos prácticas'!$B$3:$B$13</c:f>
              <c:strCache>
                <c:ptCount val="11"/>
                <c:pt idx="0">
                  <c:v>Rastrojo </c:v>
                </c:pt>
                <c:pt idx="1">
                  <c:v>Rotación de 
cultivos</c:v>
                </c:pt>
                <c:pt idx="2">
                  <c:v>Uso de semilla 
propia y comprada</c:v>
                </c:pt>
                <c:pt idx="3">
                  <c:v>Estiércol</c:v>
                </c:pt>
                <c:pt idx="4">
                  <c:v>Asociación de 
cultivos</c:v>
                </c:pt>
                <c:pt idx="5">
                  <c:v>Manejo del agua de riego</c:v>
                </c:pt>
                <c:pt idx="6">
                  <c:v>Bioinsumos y caldos</c:v>
                </c:pt>
                <c:pt idx="7">
                  <c:v>Compost</c:v>
                </c:pt>
                <c:pt idx="8">
                  <c:v>Barbecho</c:v>
                </c:pt>
                <c:pt idx="9">
                  <c:v>Labranza 
mínima</c:v>
                </c:pt>
                <c:pt idx="10">
                  <c:v>Cultivos de 
cobertura</c:v>
                </c:pt>
              </c:strCache>
            </c:strRef>
          </c:cat>
          <c:val>
            <c:numRef>
              <c:f>'gráficos prácticas'!$C$3:$C$13</c:f>
              <c:numCache>
                <c:formatCode>0</c:formatCode>
                <c:ptCount val="11"/>
                <c:pt idx="0">
                  <c:v>100</c:v>
                </c:pt>
                <c:pt idx="1">
                  <c:v>86</c:v>
                </c:pt>
                <c:pt idx="2">
                  <c:v>100</c:v>
                </c:pt>
                <c:pt idx="3">
                  <c:v>79</c:v>
                </c:pt>
                <c:pt idx="4">
                  <c:v>79</c:v>
                </c:pt>
                <c:pt idx="5">
                  <c:v>43</c:v>
                </c:pt>
                <c:pt idx="6">
                  <c:v>42</c:v>
                </c:pt>
                <c:pt idx="7">
                  <c:v>21</c:v>
                </c:pt>
                <c:pt idx="8">
                  <c:v>36</c:v>
                </c:pt>
                <c:pt idx="9">
                  <c:v>42.857142857142897</c:v>
                </c:pt>
                <c:pt idx="10">
                  <c:v>28.571428571428598</c:v>
                </c:pt>
              </c:numCache>
            </c:numRef>
          </c:val>
        </c:ser>
        <c:ser>
          <c:idx val="1"/>
          <c:order val="1"/>
          <c:tx>
            <c:strRef>
              <c:f>'gráficos prácticas'!$D$2</c:f>
              <c:strCache>
                <c:ptCount val="1"/>
                <c:pt idx="0">
                  <c:v>Eco SPG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'gráficos prácticas'!$B$3:$B$13</c:f>
              <c:strCache>
                <c:ptCount val="11"/>
                <c:pt idx="0">
                  <c:v>Rastrojo </c:v>
                </c:pt>
                <c:pt idx="1">
                  <c:v>Rotación de 
cultivos</c:v>
                </c:pt>
                <c:pt idx="2">
                  <c:v>Uso de semilla 
propia y comprada</c:v>
                </c:pt>
                <c:pt idx="3">
                  <c:v>Estiércol</c:v>
                </c:pt>
                <c:pt idx="4">
                  <c:v>Asociación de 
cultivos</c:v>
                </c:pt>
                <c:pt idx="5">
                  <c:v>Manejo del agua de riego</c:v>
                </c:pt>
                <c:pt idx="6">
                  <c:v>Bioinsumos y caldos</c:v>
                </c:pt>
                <c:pt idx="7">
                  <c:v>Compost</c:v>
                </c:pt>
                <c:pt idx="8">
                  <c:v>Barbecho</c:v>
                </c:pt>
                <c:pt idx="9">
                  <c:v>Labranza 
mínima</c:v>
                </c:pt>
                <c:pt idx="10">
                  <c:v>Cultivos de 
cobertura</c:v>
                </c:pt>
              </c:strCache>
            </c:strRef>
          </c:cat>
          <c:val>
            <c:numRef>
              <c:f>'gráficos prácticas'!$D$3:$D$13</c:f>
              <c:numCache>
                <c:formatCode>0</c:formatCode>
                <c:ptCount val="11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89</c:v>
                </c:pt>
                <c:pt idx="5">
                  <c:v>89</c:v>
                </c:pt>
                <c:pt idx="6">
                  <c:v>88</c:v>
                </c:pt>
                <c:pt idx="7">
                  <c:v>67</c:v>
                </c:pt>
                <c:pt idx="8">
                  <c:v>11.1111111111111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</c:ser>
        <c:ser>
          <c:idx val="2"/>
          <c:order val="2"/>
          <c:tx>
            <c:strRef>
              <c:f>'gráficos prácticas'!$E$2</c:f>
              <c:strCache>
                <c:ptCount val="1"/>
                <c:pt idx="0">
                  <c:v>Convencionales</c:v>
                </c:pt>
              </c:strCache>
            </c:strRef>
          </c:tx>
          <c:spPr>
            <a:solidFill>
              <a:srgbClr val="E7870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'gráficos prácticas'!$B$3:$B$13</c:f>
              <c:strCache>
                <c:ptCount val="11"/>
                <c:pt idx="0">
                  <c:v>Rastrojo </c:v>
                </c:pt>
                <c:pt idx="1">
                  <c:v>Rotación de 
cultivos</c:v>
                </c:pt>
                <c:pt idx="2">
                  <c:v>Uso de semilla 
propia y comprada</c:v>
                </c:pt>
                <c:pt idx="3">
                  <c:v>Estiércol</c:v>
                </c:pt>
                <c:pt idx="4">
                  <c:v>Asociación de 
cultivos</c:v>
                </c:pt>
                <c:pt idx="5">
                  <c:v>Manejo del agua de riego</c:v>
                </c:pt>
                <c:pt idx="6">
                  <c:v>Bioinsumos y caldos</c:v>
                </c:pt>
                <c:pt idx="7">
                  <c:v>Compost</c:v>
                </c:pt>
                <c:pt idx="8">
                  <c:v>Barbecho</c:v>
                </c:pt>
                <c:pt idx="9">
                  <c:v>Labranza 
mínima</c:v>
                </c:pt>
                <c:pt idx="10">
                  <c:v>Cultivos de 
cobertura</c:v>
                </c:pt>
              </c:strCache>
            </c:strRef>
          </c:cat>
          <c:val>
            <c:numRef>
              <c:f>'gráficos prácticas'!$E$3:$E$13</c:f>
              <c:numCache>
                <c:formatCode>General</c:formatCode>
                <c:ptCount val="11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14</c:v>
                </c:pt>
                <c:pt idx="5">
                  <c:v>43</c:v>
                </c:pt>
                <c:pt idx="6">
                  <c:v>29</c:v>
                </c:pt>
                <c:pt idx="7">
                  <c:v>14</c:v>
                </c:pt>
                <c:pt idx="8">
                  <c:v>57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08920256"/>
        <c:axId val="1408909920"/>
      </c:barChart>
      <c:catAx>
        <c:axId val="14089202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Prácticas productivas </a:t>
                </a:r>
              </a:p>
            </c:rich>
          </c:tx>
          <c:layout>
            <c:manualLayout>
              <c:xMode val="edge"/>
              <c:yMode val="edge"/>
              <c:x val="0.42512927884452312"/>
              <c:y val="0.941363630403877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B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1408909920"/>
        <c:crosses val="autoZero"/>
        <c:auto val="1"/>
        <c:lblAlgn val="ctr"/>
        <c:lblOffset val="100"/>
        <c:noMultiLvlLbl val="0"/>
      </c:catAx>
      <c:valAx>
        <c:axId val="140890992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 sz="1400"/>
                  <a:t>% de productores en</a:t>
                </a:r>
                <a:r>
                  <a:rPr lang="es-BO" sz="1400" baseline="0"/>
                  <a:t> las </a:t>
                </a:r>
                <a:r>
                  <a:rPr lang="es-BO" sz="1400"/>
                  <a:t> prácticas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BO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140892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285228175607113"/>
          <c:y val="2.9741185813888325E-2"/>
          <c:w val="0.18747999764900836"/>
          <c:h val="0.131727198996535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27067426141546"/>
          <c:y val="3.6566351390083116E-2"/>
          <c:w val="0.82805918321903926"/>
          <c:h val="0.734487519782671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'motivaciones eco'!$B$28</c:f>
              <c:strCache>
                <c:ptCount val="1"/>
                <c:pt idx="0">
                  <c:v>Número de productores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'motivaciones eco'!$A$29:$A$31</c:f>
              <c:strCache>
                <c:ptCount val="3"/>
                <c:pt idx="0">
                  <c:v>Salud familiar y alimentación sana</c:v>
                </c:pt>
                <c:pt idx="1">
                  <c:v>Mejorar los ingresos familiares</c:v>
                </c:pt>
                <c:pt idx="2">
                  <c:v>Cuidado del suelo, agua, medio ambiente</c:v>
                </c:pt>
              </c:strCache>
            </c:strRef>
          </c:cat>
          <c:val>
            <c:numRef>
              <c:f>'motivaciones eco'!$B$29:$B$31</c:f>
              <c:numCache>
                <c:formatCode>General</c:formatCode>
                <c:ptCount val="3"/>
                <c:pt idx="0">
                  <c:v>21</c:v>
                </c:pt>
                <c:pt idx="1">
                  <c:v>8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1925695216"/>
        <c:axId val="1925697392"/>
      </c:barChart>
      <c:catAx>
        <c:axId val="19256952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 sz="1400" dirty="0"/>
                  <a:t>Motivaciones para producir ecológicamente </a:t>
                </a:r>
              </a:p>
            </c:rich>
          </c:tx>
          <c:layout>
            <c:manualLayout>
              <c:xMode val="edge"/>
              <c:yMode val="edge"/>
              <c:x val="0.23207649202233274"/>
              <c:y val="0.8818420626316247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B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1925697392"/>
        <c:crosses val="autoZero"/>
        <c:auto val="1"/>
        <c:lblAlgn val="ctr"/>
        <c:lblOffset val="100"/>
        <c:noMultiLvlLbl val="0"/>
      </c:catAx>
      <c:valAx>
        <c:axId val="192569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 sz="1400"/>
                  <a:t>Número de productores</a:t>
                </a:r>
              </a:p>
            </c:rich>
          </c:tx>
          <c:layout>
            <c:manualLayout>
              <c:xMode val="edge"/>
              <c:yMode val="edge"/>
              <c:x val="1.4876799309341663E-2"/>
              <c:y val="7.717332482490467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BO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1925695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309209058385228E-2"/>
          <c:y val="2.2674420491952899E-2"/>
          <c:w val="0.92569079094161477"/>
          <c:h val="0.62844343209898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'gráficos estrategias'!$AR$32</c:f>
              <c:strCache>
                <c:ptCount val="1"/>
                <c:pt idx="0">
                  <c:v>Auto declarados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'gráficos estrategias'!$AQ$33:$AQ$43</c:f>
              <c:strCache>
                <c:ptCount val="11"/>
                <c:pt idx="0">
                  <c:v>Informar </c:v>
                </c:pt>
                <c:pt idx="1">
                  <c:v>Similar precio</c:v>
                </c:pt>
                <c:pt idx="2">
                  <c:v>Socializar</c:v>
                </c:pt>
                <c:pt idx="3">
                  <c:v>Producto (duración, sabor-empaque)</c:v>
                </c:pt>
                <c:pt idx="4">
                  <c:v>"Yapa"</c:v>
                </c:pt>
                <c:pt idx="5">
                  <c:v>Precio mayor</c:v>
                </c:pt>
                <c:pt idx="6">
                  <c:v>Invitar a visitar parcela</c:v>
                </c:pt>
                <c:pt idx="7">
                  <c:v>Visibilización</c:v>
                </c:pt>
                <c:pt idx="8">
                  <c:v>Contactos varios</c:v>
                </c:pt>
                <c:pt idx="9">
                  <c:v>Constancia en puesto</c:v>
                </c:pt>
                <c:pt idx="10">
                  <c:v>Mostrar sellos certificación</c:v>
                </c:pt>
              </c:strCache>
            </c:strRef>
          </c:cat>
          <c:val>
            <c:numRef>
              <c:f>'gráficos estrategias'!$AR$33:$AR$43</c:f>
              <c:numCache>
                <c:formatCode>0</c:formatCode>
                <c:ptCount val="11"/>
                <c:pt idx="0">
                  <c:v>27</c:v>
                </c:pt>
                <c:pt idx="1">
                  <c:v>19.17808219178082</c:v>
                </c:pt>
                <c:pt idx="2">
                  <c:v>13</c:v>
                </c:pt>
                <c:pt idx="3">
                  <c:v>12</c:v>
                </c:pt>
                <c:pt idx="4">
                  <c:v>8.2191780821917799</c:v>
                </c:pt>
                <c:pt idx="5">
                  <c:v>7</c:v>
                </c:pt>
                <c:pt idx="6">
                  <c:v>5</c:v>
                </c:pt>
                <c:pt idx="7">
                  <c:v>4</c:v>
                </c:pt>
                <c:pt idx="8">
                  <c:v>2.7397260273972601</c:v>
                </c:pt>
                <c:pt idx="9">
                  <c:v>1.3698630136986301</c:v>
                </c:pt>
                <c:pt idx="10">
                  <c:v>0</c:v>
                </c:pt>
              </c:numCache>
            </c:numRef>
          </c:val>
        </c:ser>
        <c:ser>
          <c:idx val="1"/>
          <c:order val="1"/>
          <c:tx>
            <c:strRef>
              <c:f>'gráficos estrategias'!$AS$32</c:f>
              <c:strCache>
                <c:ptCount val="1"/>
                <c:pt idx="0">
                  <c:v>SPG's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'gráficos estrategias'!$AQ$33:$AQ$43</c:f>
              <c:strCache>
                <c:ptCount val="11"/>
                <c:pt idx="0">
                  <c:v>Informar </c:v>
                </c:pt>
                <c:pt idx="1">
                  <c:v>Similar precio</c:v>
                </c:pt>
                <c:pt idx="2">
                  <c:v>Socializar</c:v>
                </c:pt>
                <c:pt idx="3">
                  <c:v>Producto (duración, sabor-empaque)</c:v>
                </c:pt>
                <c:pt idx="4">
                  <c:v>"Yapa"</c:v>
                </c:pt>
                <c:pt idx="5">
                  <c:v>Precio mayor</c:v>
                </c:pt>
                <c:pt idx="6">
                  <c:v>Invitar a visitar parcela</c:v>
                </c:pt>
                <c:pt idx="7">
                  <c:v>Visibilización</c:v>
                </c:pt>
                <c:pt idx="8">
                  <c:v>Contactos varios</c:v>
                </c:pt>
                <c:pt idx="9">
                  <c:v>Constancia en puesto</c:v>
                </c:pt>
                <c:pt idx="10">
                  <c:v>Mostrar sellos certificación</c:v>
                </c:pt>
              </c:strCache>
            </c:strRef>
          </c:cat>
          <c:val>
            <c:numRef>
              <c:f>'gráficos estrategias'!$AS$33:$AS$43</c:f>
              <c:numCache>
                <c:formatCode>0</c:formatCode>
                <c:ptCount val="11"/>
                <c:pt idx="0">
                  <c:v>22</c:v>
                </c:pt>
                <c:pt idx="1">
                  <c:v>8</c:v>
                </c:pt>
                <c:pt idx="2">
                  <c:v>3</c:v>
                </c:pt>
                <c:pt idx="3">
                  <c:v>12</c:v>
                </c:pt>
                <c:pt idx="4">
                  <c:v>8</c:v>
                </c:pt>
                <c:pt idx="5">
                  <c:v>5</c:v>
                </c:pt>
                <c:pt idx="6">
                  <c:v>2</c:v>
                </c:pt>
                <c:pt idx="7">
                  <c:v>30</c:v>
                </c:pt>
                <c:pt idx="8">
                  <c:v>0</c:v>
                </c:pt>
                <c:pt idx="9">
                  <c:v>1.8181818181818181</c:v>
                </c:pt>
                <c:pt idx="10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5699568"/>
        <c:axId val="1925693040"/>
      </c:barChart>
      <c:catAx>
        <c:axId val="19256995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 sz="1800" b="1" dirty="0" smtClean="0"/>
                  <a:t>%</a:t>
                </a:r>
                <a:r>
                  <a:rPr lang="es-BO" sz="1800" b="1" baseline="0" dirty="0" smtClean="0"/>
                  <a:t> de a</a:t>
                </a:r>
                <a:r>
                  <a:rPr lang="es-BO" sz="1800" b="1" dirty="0" smtClean="0"/>
                  <a:t>cciones mencionadas para</a:t>
                </a:r>
                <a:r>
                  <a:rPr lang="es-BO" sz="1800" b="1" baseline="0" dirty="0" smtClean="0"/>
                  <a:t> ganar</a:t>
                </a:r>
                <a:r>
                  <a:rPr lang="es-BO" sz="1800" b="1" dirty="0" smtClean="0"/>
                  <a:t> </a:t>
                </a:r>
                <a:r>
                  <a:rPr lang="es-BO" sz="1800" b="1" dirty="0"/>
                  <a:t>credibilidad</a:t>
                </a:r>
              </a:p>
            </c:rich>
          </c:tx>
          <c:layout>
            <c:manualLayout>
              <c:xMode val="edge"/>
              <c:yMode val="edge"/>
              <c:x val="0.24609149521985477"/>
              <c:y val="0.855256155893229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B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1925693040"/>
        <c:crosses val="autoZero"/>
        <c:auto val="1"/>
        <c:lblAlgn val="ctr"/>
        <c:lblOffset val="100"/>
        <c:noMultiLvlLbl val="0"/>
      </c:catAx>
      <c:valAx>
        <c:axId val="1925693040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 sz="1600"/>
                  <a:t>%</a:t>
                </a:r>
                <a:r>
                  <a:rPr lang="es-BO" sz="1600" baseline="0"/>
                  <a:t> </a:t>
                </a:r>
                <a:r>
                  <a:rPr lang="es-BO" sz="1600"/>
                  <a:t> de menciones</a:t>
                </a:r>
              </a:p>
            </c:rich>
          </c:tx>
          <c:layout>
            <c:manualLayout>
              <c:xMode val="edge"/>
              <c:yMode val="edge"/>
              <c:x val="2.379326856997157E-3"/>
              <c:y val="0.135163660098043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BO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192569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883843069161275"/>
          <c:y val="0.82609496367126767"/>
          <c:w val="0.19276469480611125"/>
          <c:h val="0.170780583818769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0.05324</cdr:x>
      <cdr:y>0.07937</cdr:y>
    </cdr:from>
    <cdr:to>
      <cdr:x>0.38523</cdr:x>
      <cdr:y>0.72619</cdr:y>
    </cdr:to>
    <cdr:sp macro="" textlink="">
      <cdr:nvSpPr>
        <cdr:cNvPr id="2" name="Elipse 1"/>
        <cdr:cNvSpPr/>
      </cdr:nvSpPr>
      <cdr:spPr>
        <a:xfrm xmlns:a="http://schemas.openxmlformats.org/drawingml/2006/main">
          <a:off x="566739" y="285750"/>
          <a:ext cx="3533774" cy="232886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BO"/>
        </a:p>
      </cdr:txBody>
    </cdr:sp>
  </cdr:relSizeAnchor>
  <cdr:relSizeAnchor xmlns:cdr="http://schemas.openxmlformats.org/drawingml/2006/chartDrawing">
    <cdr:from>
      <cdr:x>0.61243</cdr:x>
      <cdr:y>0</cdr:y>
    </cdr:from>
    <cdr:to>
      <cdr:x>0.77629</cdr:x>
      <cdr:y>0.71678</cdr:y>
    </cdr:to>
    <cdr:sp macro="" textlink="">
      <cdr:nvSpPr>
        <cdr:cNvPr id="3" name="Elipse 2"/>
        <cdr:cNvSpPr/>
      </cdr:nvSpPr>
      <cdr:spPr>
        <a:xfrm xmlns:a="http://schemas.openxmlformats.org/drawingml/2006/main">
          <a:off x="6518804" y="0"/>
          <a:ext cx="1744133" cy="258074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BO"/>
        </a:p>
      </cdr:txBody>
    </cdr:sp>
  </cdr:relSizeAnchor>
  <cdr:relSizeAnchor xmlns:cdr="http://schemas.openxmlformats.org/drawingml/2006/chartDrawing">
    <cdr:from>
      <cdr:x>0.91499</cdr:x>
      <cdr:y>0.36919</cdr:y>
    </cdr:from>
    <cdr:to>
      <cdr:x>0.99553</cdr:x>
      <cdr:y>0.77322</cdr:y>
    </cdr:to>
    <cdr:sp macro="" textlink="">
      <cdr:nvSpPr>
        <cdr:cNvPr id="4" name="Elipse 3"/>
        <cdr:cNvSpPr/>
      </cdr:nvSpPr>
      <cdr:spPr>
        <a:xfrm xmlns:a="http://schemas.openxmlformats.org/drawingml/2006/main">
          <a:off x="9739310" y="1329266"/>
          <a:ext cx="857249" cy="145468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BO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57253-9E34-4643-A7B4-F0FE29BB343A}" type="datetimeFigureOut">
              <a:rPr lang="es-BO" smtClean="0"/>
              <a:t>24/6/2021</a:t>
            </a:fld>
            <a:endParaRPr lang="es-B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3F069-E037-4360-8AFD-3BFD91059F9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937408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1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005786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2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044806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Consumidores: </a:t>
            </a:r>
            <a:r>
              <a:rPr lang="es-ES" baseline="0" dirty="0" smtClean="0"/>
              <a:t>aprender sobre los factores del comportamiento de los consumidores, </a:t>
            </a:r>
            <a:r>
              <a:rPr lang="es-ES" dirty="0" smtClean="0"/>
              <a:t>fuerte campaña</a:t>
            </a:r>
            <a:r>
              <a:rPr lang="es-ES" baseline="0" dirty="0" smtClean="0"/>
              <a:t> de educación y concientización a consumidores de ferias populares sobre la importancia de los alimentos ecológicos.</a:t>
            </a:r>
            <a:endParaRPr lang="es-ES" dirty="0" smtClean="0"/>
          </a:p>
          <a:p>
            <a:r>
              <a:rPr lang="es-ES" dirty="0" smtClean="0"/>
              <a:t>Grupo de la sociedad civil que ya formamos en la fase 1, con los que se va a promover acción</a:t>
            </a:r>
            <a:r>
              <a:rPr lang="es-ES" baseline="0" dirty="0" smtClean="0"/>
              <a:t> colaborativa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3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177831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4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938001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7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63242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número </a:t>
            </a:r>
            <a:r>
              <a:rPr lang="es-ES_tradnl" sz="120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entrevistas fue dado por el </a:t>
            </a:r>
            <a:r>
              <a:rPr lang="es-ES_tradnl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método de la saturación, es decir que se</a:t>
            </a:r>
            <a:r>
              <a:rPr lang="es-ES_tradnl" sz="120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concluyó con las entrevistas </a:t>
            </a:r>
            <a:r>
              <a:rPr lang="es-ES_tradnl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cuando se alcanzó la diversidad adecuada de información</a:t>
            </a:r>
            <a:r>
              <a:rPr lang="es-ES_tradnl" sz="120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 permitió un mejor entendimiento de las preguntas de investigación, y cuando nuevas entrevistas ya no contribuyeron</a:t>
            </a:r>
            <a:r>
              <a:rPr lang="es-ES_tradnl" sz="120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información nueva. </a:t>
            </a:r>
            <a:endParaRPr lang="es-BO" sz="120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8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525192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9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255493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. Estos dos últimos elementos tienen que ver con la capacidad de relacionamiento con otras personas y la transmisión de conocimientos y valores, principalmente a su entorno más cercano. La eficiencia es el elemento que más resalta por la cantidad de prácticas productivas mencionadas en este elemento.</a:t>
            </a:r>
            <a:endParaRPr lang="es-BO" sz="1200" dirty="0" smtClean="0"/>
          </a:p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10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91589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19 mujeres,</a:t>
            </a:r>
            <a:r>
              <a:rPr lang="es-ES" baseline="0" dirty="0" smtClean="0"/>
              <a:t> 11 varones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12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638511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13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552533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14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6303166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Cuatro prácticas donde los tres subgrupos las aplican casi</a:t>
            </a:r>
            <a:r>
              <a:rPr lang="es-ES" baseline="0" dirty="0" smtClean="0"/>
              <a:t> en su totalidad, estas tienen que ver </a:t>
            </a:r>
            <a:r>
              <a:rPr lang="es-ES" baseline="0" dirty="0" err="1" smtClean="0"/>
              <a:t>principalment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eocn</a:t>
            </a:r>
            <a:r>
              <a:rPr lang="es-ES" baseline="0" dirty="0" smtClean="0"/>
              <a:t> la tradición agrícola familiar. (2) los </a:t>
            </a:r>
            <a:r>
              <a:rPr lang="es-ES" baseline="0" dirty="0" err="1" smtClean="0"/>
              <a:t>spg</a:t>
            </a:r>
            <a:r>
              <a:rPr lang="es-ES" baseline="0" dirty="0" smtClean="0"/>
              <a:t> resaltan en prácticas que aprendieron a través del apoyo institucional y el riego que también vino mayormente del apoyo o conocimiento institucional, dónde los eco auto y </a:t>
            </a:r>
            <a:r>
              <a:rPr lang="es-ES" baseline="0" dirty="0" err="1" smtClean="0"/>
              <a:t>conv</a:t>
            </a:r>
            <a:r>
              <a:rPr lang="es-ES" baseline="0" dirty="0" smtClean="0"/>
              <a:t> aplican menos, y (3) los </a:t>
            </a:r>
            <a:r>
              <a:rPr lang="es-ES" baseline="0" dirty="0" err="1" smtClean="0"/>
              <a:t>conv</a:t>
            </a:r>
            <a:r>
              <a:rPr lang="es-ES" baseline="0" dirty="0" smtClean="0"/>
              <a:t> son los que más hacen barbecho por la mayor cantidad de tierras, pero no hacen labranza mínima ni cultivos de cobertura, principalmente porque no conocen estas prácticas. 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15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719057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17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535099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Los herbicidas solo</a:t>
            </a:r>
            <a:r>
              <a:rPr lang="es-ES" baseline="0" dirty="0" smtClean="0"/>
              <a:t> matan a la mala hierba, no hacen nada más/ los fertilizantes dañan el suelo porque se acostumbran, pero los fungicidas no le hacen nada (ni al suelo ni a nosotros)/ Los “</a:t>
            </a:r>
            <a:r>
              <a:rPr lang="es-ES" baseline="0" dirty="0" err="1" smtClean="0"/>
              <a:t>jampis</a:t>
            </a:r>
            <a:r>
              <a:rPr lang="es-ES" baseline="0" dirty="0" smtClean="0"/>
              <a:t>” matan solo al bicho y no hacen anda más…</a:t>
            </a:r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19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0255098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>
                <a:solidFill>
                  <a:schemeClr val="tx1"/>
                </a:solidFill>
              </a:rPr>
              <a:t>Ecológicos oportunistas,</a:t>
            </a:r>
            <a:r>
              <a:rPr lang="es-ES" baseline="0" dirty="0" smtClean="0">
                <a:solidFill>
                  <a:schemeClr val="tx1"/>
                </a:solidFill>
              </a:rPr>
              <a:t> que no fumigan porque no necesitan, pero fumigarían en caso necesario.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aseline="0" dirty="0" smtClean="0">
                <a:solidFill>
                  <a:schemeClr val="tx1"/>
                </a:solidFill>
              </a:rPr>
              <a:t>Entre los mixtos, se distinguen: fumigan cultivos comerciales para asegurar producción y así sus ingresos (igual que los convencionales), lo que no fumigan lo hacen por: NO GASTAR DINERO,  NO NECESITA EL CUTIVO, ALGUNOS PORQUE SABEN QUE ES MÁS SALUDABLE. </a:t>
            </a:r>
            <a:endParaRPr lang="es-BO" dirty="0" smtClean="0">
              <a:solidFill>
                <a:schemeClr val="tx1"/>
              </a:solidFill>
            </a:endParaRPr>
          </a:p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20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2304529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err="1" smtClean="0"/>
              <a:t>cria</a:t>
            </a:r>
            <a:r>
              <a:rPr lang="es-ES" sz="1200" dirty="0" smtClean="0"/>
              <a:t> de animales – </a:t>
            </a:r>
            <a:r>
              <a:rPr lang="es-ES" sz="1200" dirty="0" err="1" smtClean="0"/>
              <a:t>huano</a:t>
            </a:r>
            <a:r>
              <a:rPr lang="es-ES" sz="1200" dirty="0" smtClean="0"/>
              <a:t> </a:t>
            </a:r>
            <a:r>
              <a:rPr lang="es-ES" sz="1200" dirty="0" err="1" smtClean="0"/>
              <a:t>bioinsumos</a:t>
            </a:r>
            <a:r>
              <a:rPr lang="es-ES" sz="1200" dirty="0" smtClean="0"/>
              <a:t>  rastrojo al suelo biomasa en SAF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err="1" smtClean="0"/>
              <a:t>reuso</a:t>
            </a:r>
            <a:r>
              <a:rPr lang="es-ES" sz="1200" dirty="0" smtClean="0"/>
              <a:t> de aguas compostaje. La eficiencia es el elemento que más resalta por la cantidad de prácticas productivas mencionadas en este elemento,</a:t>
            </a:r>
            <a:r>
              <a:rPr lang="es-ES" sz="1200" baseline="0" dirty="0" smtClean="0"/>
              <a:t> es parte del principio ambiental.. Aunque los productores no siempre son conscientes de esta contribución.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aseline="0" dirty="0" smtClean="0"/>
              <a:t>Creación: explicando qué es la agricultura ecológica, </a:t>
            </a:r>
            <a:r>
              <a:rPr lang="es-ES" sz="1200" baseline="0" dirty="0" err="1" smtClean="0"/>
              <a:t>elab</a:t>
            </a:r>
            <a:r>
              <a:rPr lang="es-ES" sz="1200" baseline="0" dirty="0" smtClean="0"/>
              <a:t> de </a:t>
            </a:r>
            <a:r>
              <a:rPr lang="es-ES" sz="1200" baseline="0" dirty="0" err="1" smtClean="0"/>
              <a:t>bioinsumos</a:t>
            </a:r>
            <a:r>
              <a:rPr lang="es-ES" sz="1200" baseline="0" dirty="0" smtClean="0"/>
              <a:t>. VALORES: Trueque alimentos por </a:t>
            </a:r>
            <a:r>
              <a:rPr lang="es-ES" sz="1200" baseline="0" dirty="0" err="1" smtClean="0"/>
              <a:t>huano</a:t>
            </a:r>
            <a:r>
              <a:rPr lang="es-ES" sz="1200" baseline="0" dirty="0" smtClean="0"/>
              <a:t>, "Conexión" con la naturaleza</a:t>
            </a:r>
            <a:endParaRPr lang="es-BO" sz="1200" dirty="0" smtClean="0"/>
          </a:p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21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8113356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 smtClean="0"/>
              <a:t>Catorce</a:t>
            </a:r>
            <a:r>
              <a:rPr lang="es-ES" dirty="0" smtClean="0"/>
              <a:t> venden a </a:t>
            </a:r>
            <a:r>
              <a:rPr lang="es-ES" b="1" dirty="0" smtClean="0"/>
              <a:t>intermediarios. </a:t>
            </a:r>
            <a:r>
              <a:rPr lang="es-ES" dirty="0" smtClean="0"/>
              <a:t>, el exceso de su producción en ferias al por mayor, en las madrugadas. </a:t>
            </a:r>
          </a:p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23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872690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AUTODECLARADOS: INFORMAR, PRECIO SIMILAR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IGUAL, </a:t>
            </a:r>
            <a:r>
              <a:rPr lang="es-E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SOCIALIZAR CON CONSUMIDORES. Cuesta más ganar reputación.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SPG: VISIBILIZACIÓN , certificados fue al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inicio. Reputación ganada. OJO SON %</a:t>
            </a:r>
            <a:endParaRPr lang="es-E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24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0064173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3F069-E037-4360-8AFD-3BFD91059F91}" type="slidenum">
              <a:rPr lang="es-BO" smtClean="0"/>
              <a:t>26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524253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831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307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655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6/24/2021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D84065D-F351-4B03-BD91-D8A6B8D4B36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926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067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723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199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70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31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889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97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3930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3590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520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162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040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70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89213" y="1193801"/>
            <a:ext cx="8915399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800" dirty="0" smtClean="0"/>
              <a:t>Oferta de alimentos ecológicos en ferias populares</a:t>
            </a:r>
            <a:endParaRPr lang="es-BO" sz="4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589554"/>
          </a:xfrm>
        </p:spPr>
        <p:txBody>
          <a:bodyPr>
            <a:noAutofit/>
          </a:bodyPr>
          <a:lstStyle/>
          <a:p>
            <a:pPr algn="ctr"/>
            <a:r>
              <a:rPr lang="es-ES" sz="2400" b="1" dirty="0" smtClean="0"/>
              <a:t>Proyecto EcoConsumo</a:t>
            </a:r>
          </a:p>
          <a:p>
            <a:pPr algn="ctr"/>
            <a:r>
              <a:rPr lang="es-ES" sz="2400" b="1" dirty="0" smtClean="0"/>
              <a:t>Fundación Agrecol Andes</a:t>
            </a:r>
          </a:p>
          <a:p>
            <a:pPr algn="ctr"/>
            <a:r>
              <a:rPr lang="es-ES" sz="2400" b="1" dirty="0" smtClean="0"/>
              <a:t>Julio, 2021</a:t>
            </a:r>
            <a:endParaRPr lang="es-BO" sz="2400" b="1" dirty="0"/>
          </a:p>
        </p:txBody>
      </p:sp>
    </p:spTree>
    <p:extLst>
      <p:ext uri="{BB962C8B-B14F-4D97-AF65-F5344CB8AC3E}">
        <p14:creationId xmlns:p14="http://schemas.microsoft.com/office/powerpoint/2010/main" val="34592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17354" y="732792"/>
            <a:ext cx="9601196" cy="483597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Índice de la presentación</a:t>
            </a:r>
            <a:endParaRPr lang="es-BO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14612" y="1699799"/>
            <a:ext cx="10479738" cy="5150224"/>
          </a:xfrm>
        </p:spPr>
        <p:txBody>
          <a:bodyPr>
            <a:normAutofit fontScale="32500" lnSpcReduction="20000"/>
          </a:bodyPr>
          <a:lstStyle/>
          <a:p>
            <a:pPr lvl="0"/>
            <a:endParaRPr lang="es-ES" sz="5600" dirty="0" smtClean="0"/>
          </a:p>
          <a:p>
            <a:pPr marL="914400" lvl="0" indent="-914400">
              <a:buFont typeface="+mj-lt"/>
              <a:buAutoNum type="arabicPeriod"/>
            </a:pPr>
            <a:r>
              <a:rPr lang="es-ES" sz="9600" b="1" dirty="0" smtClean="0"/>
              <a:t>Proyecto </a:t>
            </a:r>
            <a:r>
              <a:rPr lang="es-ES" sz="9600" b="1" dirty="0"/>
              <a:t>EcoConsumo </a:t>
            </a:r>
            <a:r>
              <a:rPr lang="es-ES" sz="9600" b="1" dirty="0" smtClean="0"/>
              <a:t>2: </a:t>
            </a:r>
            <a:r>
              <a:rPr lang="es-ES" sz="9600" dirty="0" smtClean="0"/>
              <a:t>Objetivo y componentes </a:t>
            </a:r>
            <a:r>
              <a:rPr lang="es-ES" sz="9600" dirty="0"/>
              <a:t>del proyecto </a:t>
            </a:r>
            <a:endParaRPr lang="es-ES" sz="9600" dirty="0" smtClean="0"/>
          </a:p>
          <a:p>
            <a:pPr marL="914400" lvl="0" indent="-914400">
              <a:buFont typeface="+mj-lt"/>
              <a:buAutoNum type="arabicPeriod"/>
            </a:pPr>
            <a:r>
              <a:rPr lang="es-ES" sz="9600" b="1" dirty="0" smtClean="0"/>
              <a:t>Componente </a:t>
            </a:r>
            <a:r>
              <a:rPr lang="es-ES" sz="9600" b="1" dirty="0"/>
              <a:t>PRODUCTORES </a:t>
            </a:r>
            <a:endParaRPr lang="es-ES" sz="9600" b="1" dirty="0" smtClean="0"/>
          </a:p>
          <a:p>
            <a:pPr lvl="2"/>
            <a:r>
              <a:rPr lang="es-ES" sz="9600" dirty="0" smtClean="0"/>
              <a:t>Preguntas </a:t>
            </a:r>
            <a:r>
              <a:rPr lang="es-ES" sz="9600" dirty="0"/>
              <a:t>de investigación </a:t>
            </a:r>
            <a:endParaRPr lang="es-BO" sz="9600" dirty="0"/>
          </a:p>
          <a:p>
            <a:pPr lvl="2"/>
            <a:r>
              <a:rPr lang="es-ES" sz="9600" dirty="0"/>
              <a:t>Diseño Metodológico</a:t>
            </a:r>
            <a:endParaRPr lang="es-BO" sz="9600" dirty="0"/>
          </a:p>
          <a:p>
            <a:pPr lvl="2"/>
            <a:r>
              <a:rPr lang="es-ES" sz="9800" i="1" dirty="0" smtClean="0"/>
              <a:t>Resultados</a:t>
            </a:r>
            <a:endParaRPr lang="es-BO" sz="9800" i="1" dirty="0"/>
          </a:p>
          <a:p>
            <a:pPr lvl="2"/>
            <a:r>
              <a:rPr lang="es-ES" sz="9600" dirty="0" smtClean="0"/>
              <a:t>Construcción </a:t>
            </a:r>
            <a:r>
              <a:rPr lang="es-ES" sz="9600" dirty="0"/>
              <a:t>de estrategia con </a:t>
            </a:r>
            <a:r>
              <a:rPr lang="es-ES" sz="9600" dirty="0" smtClean="0"/>
              <a:t>productores y pasos siguientes</a:t>
            </a:r>
            <a:endParaRPr lang="es-BO" sz="9600" dirty="0"/>
          </a:p>
          <a:p>
            <a:pPr marL="914400" indent="-914400">
              <a:buFont typeface="+mj-lt"/>
              <a:buAutoNum type="arabicPeriod"/>
            </a:pPr>
            <a:r>
              <a:rPr lang="es-ES" sz="9600" b="1" dirty="0" smtClean="0"/>
              <a:t>Preguntas</a:t>
            </a:r>
            <a:r>
              <a:rPr lang="es-ES" sz="9600" b="1" dirty="0"/>
              <a:t>, sugerencias, </a:t>
            </a:r>
            <a:r>
              <a:rPr lang="es-ES" sz="9600" b="1" dirty="0" smtClean="0"/>
              <a:t>cierre</a:t>
            </a:r>
            <a:endParaRPr lang="es-BO" sz="9600" b="1" dirty="0"/>
          </a:p>
        </p:txBody>
      </p:sp>
    </p:spTree>
    <p:extLst>
      <p:ext uri="{BB962C8B-B14F-4D97-AF65-F5344CB8AC3E}">
        <p14:creationId xmlns:p14="http://schemas.microsoft.com/office/powerpoint/2010/main" val="193139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38387" y="673290"/>
            <a:ext cx="8911687" cy="721558"/>
          </a:xfrm>
        </p:spPr>
        <p:txBody>
          <a:bodyPr/>
          <a:lstStyle/>
          <a:p>
            <a:r>
              <a:rPr lang="es-ES" dirty="0" smtClean="0"/>
              <a:t>Proyecto EcoConsumo 2</a:t>
            </a:r>
            <a:endParaRPr lang="es-B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27095" y="1729859"/>
            <a:ext cx="10564905" cy="4639733"/>
          </a:xfrm>
        </p:spPr>
        <p:txBody>
          <a:bodyPr/>
          <a:lstStyle/>
          <a:p>
            <a:r>
              <a:rPr lang="es-ES" sz="2400" b="1" dirty="0" smtClean="0"/>
              <a:t>Objetivo: </a:t>
            </a:r>
            <a:r>
              <a:rPr lang="es-ES" sz="2400" b="1" dirty="0"/>
              <a:t> </a:t>
            </a:r>
            <a:endParaRPr lang="es-ES" sz="2400" b="1" dirty="0" smtClean="0"/>
          </a:p>
          <a:p>
            <a:pPr marL="0" indent="0">
              <a:buNone/>
            </a:pPr>
            <a:r>
              <a:rPr lang="es-ES" sz="2400" dirty="0" smtClean="0"/>
              <a:t>Incrementar </a:t>
            </a:r>
            <a:r>
              <a:rPr lang="es-ES" sz="2400" dirty="0"/>
              <a:t>la compra y consumo de alimentos ecológicos provenientes de pequeños productores locales a través de la diferenciación </a:t>
            </a:r>
            <a:r>
              <a:rPr lang="es-ES" sz="2400" dirty="0" smtClean="0"/>
              <a:t>de la oferta y </a:t>
            </a:r>
            <a:r>
              <a:rPr lang="es-ES" sz="2400" dirty="0"/>
              <a:t>sensibilización a consumidores de ferias </a:t>
            </a:r>
            <a:r>
              <a:rPr lang="es-ES" sz="2400" dirty="0" smtClean="0"/>
              <a:t>populares</a:t>
            </a:r>
          </a:p>
          <a:p>
            <a:r>
              <a:rPr lang="es-ES" sz="2400" b="1" dirty="0" smtClean="0"/>
              <a:t>Tres componentes:</a:t>
            </a:r>
          </a:p>
          <a:p>
            <a:pPr lvl="1"/>
            <a:endParaRPr lang="es-ES" dirty="0" smtClean="0"/>
          </a:p>
          <a:p>
            <a:endParaRPr lang="es-BO" dirty="0"/>
          </a:p>
        </p:txBody>
      </p:sp>
      <p:sp>
        <p:nvSpPr>
          <p:cNvPr id="4" name="Lágrima 3"/>
          <p:cNvSpPr/>
          <p:nvPr/>
        </p:nvSpPr>
        <p:spPr>
          <a:xfrm>
            <a:off x="1387439" y="4473556"/>
            <a:ext cx="2675964" cy="1896036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PRODUCTORES</a:t>
            </a:r>
            <a:endParaRPr lang="es-BO" dirty="0"/>
          </a:p>
        </p:txBody>
      </p:sp>
      <p:sp>
        <p:nvSpPr>
          <p:cNvPr id="5" name="Lágrima 4"/>
          <p:cNvSpPr/>
          <p:nvPr/>
        </p:nvSpPr>
        <p:spPr>
          <a:xfrm>
            <a:off x="9182483" y="4473556"/>
            <a:ext cx="2873187" cy="1896036"/>
          </a:xfrm>
          <a:prstGeom prst="teardrop">
            <a:avLst/>
          </a:prstGeom>
          <a:solidFill>
            <a:srgbClr val="A37417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GRUPO IMPULSOR ECOCONSUMO</a:t>
            </a:r>
            <a:endParaRPr lang="es-BO" dirty="0"/>
          </a:p>
        </p:txBody>
      </p:sp>
      <p:sp>
        <p:nvSpPr>
          <p:cNvPr id="7" name="Lágrima 6"/>
          <p:cNvSpPr/>
          <p:nvPr/>
        </p:nvSpPr>
        <p:spPr>
          <a:xfrm>
            <a:off x="5186349" y="4473556"/>
            <a:ext cx="2873187" cy="1896036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CONSUMIDORES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05929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91757" y="579587"/>
            <a:ext cx="6778087" cy="879818"/>
          </a:xfrm>
        </p:spPr>
        <p:txBody>
          <a:bodyPr/>
          <a:lstStyle/>
          <a:p>
            <a:r>
              <a:rPr lang="es-ES" dirty="0" smtClean="0"/>
              <a:t>Ámbito de trabajo:</a:t>
            </a:r>
            <a:endParaRPr lang="es-BO" dirty="0"/>
          </a:p>
        </p:txBody>
      </p:sp>
      <p:sp>
        <p:nvSpPr>
          <p:cNvPr id="4" name="Nube 3"/>
          <p:cNvSpPr/>
          <p:nvPr/>
        </p:nvSpPr>
        <p:spPr>
          <a:xfrm>
            <a:off x="4470399" y="2133600"/>
            <a:ext cx="4030133" cy="294673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tx1"/>
                </a:solidFill>
              </a:rPr>
              <a:t>FERIAS POPULARES</a:t>
            </a:r>
            <a:endParaRPr lang="es-BO" sz="2800" b="1" dirty="0">
              <a:solidFill>
                <a:schemeClr val="tx1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198157" y="3291239"/>
            <a:ext cx="2782110" cy="142023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1"/>
                </a:solidFill>
              </a:rPr>
              <a:t>Compren consumidores de escasos recursos</a:t>
            </a:r>
            <a:endParaRPr lang="es-BO" sz="2000" dirty="0">
              <a:solidFill>
                <a:schemeClr val="tx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210808" y="1381375"/>
            <a:ext cx="2782110" cy="142023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1"/>
                </a:solidFill>
              </a:rPr>
              <a:t>Zonas clasificadas con IDH bajo</a:t>
            </a:r>
            <a:endParaRPr lang="es-BO" sz="2000" dirty="0">
              <a:solidFill>
                <a:schemeClr val="tx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8722502" y="5201103"/>
            <a:ext cx="2782110" cy="142023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chemeClr val="tx1"/>
                </a:solidFill>
              </a:rPr>
              <a:t>Aceptación de la directiva</a:t>
            </a:r>
            <a:endParaRPr lang="es-BO" sz="2000" dirty="0">
              <a:solidFill>
                <a:schemeClr val="tx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8722502" y="3312292"/>
            <a:ext cx="2782110" cy="142023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chemeClr val="tx1"/>
                </a:solidFill>
              </a:rPr>
              <a:t>Feria sostenible en el tiempo</a:t>
            </a:r>
            <a:endParaRPr lang="es-BO" sz="2000" dirty="0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722502" y="1368781"/>
            <a:ext cx="2782110" cy="142023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1"/>
                </a:solidFill>
              </a:rPr>
              <a:t>Que esté en la Región Metropolitana </a:t>
            </a:r>
            <a:r>
              <a:rPr lang="es-ES" sz="2000" dirty="0" err="1" smtClean="0">
                <a:solidFill>
                  <a:schemeClr val="tx1"/>
                </a:solidFill>
              </a:rPr>
              <a:t>Kanata</a:t>
            </a:r>
            <a:r>
              <a:rPr lang="es-ES" sz="2000" dirty="0" smtClean="0">
                <a:solidFill>
                  <a:schemeClr val="tx1"/>
                </a:solidFill>
              </a:rPr>
              <a:t> (siete)</a:t>
            </a:r>
            <a:endParaRPr lang="es-BO" sz="2000" dirty="0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210808" y="5201103"/>
            <a:ext cx="2782110" cy="142023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chemeClr val="tx1"/>
                </a:solidFill>
              </a:rPr>
              <a:t>Oferten productores ecológicos</a:t>
            </a:r>
            <a:endParaRPr lang="es-BO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79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43600" y="993804"/>
            <a:ext cx="5994400" cy="2134271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 smtClean="0">
                <a:solidFill>
                  <a:schemeClr val="accent2"/>
                </a:solidFill>
              </a:rPr>
              <a:t>Componente productores</a:t>
            </a:r>
            <a:endParaRPr lang="es-BO" sz="5400" b="1" dirty="0">
              <a:solidFill>
                <a:schemeClr val="accent2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5"/>
          <a:stretch/>
        </p:blipFill>
        <p:spPr>
          <a:xfrm>
            <a:off x="442686" y="265017"/>
            <a:ext cx="4733377" cy="44956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575" y="3529390"/>
            <a:ext cx="6447425" cy="3082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9889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una 7"/>
          <p:cNvSpPr/>
          <p:nvPr/>
        </p:nvSpPr>
        <p:spPr>
          <a:xfrm rot="16200000">
            <a:off x="2526521" y="2841554"/>
            <a:ext cx="1811113" cy="4259362"/>
          </a:xfrm>
          <a:prstGeom prst="moon">
            <a:avLst>
              <a:gd name="adj" fmla="val 58861"/>
            </a:avLst>
          </a:prstGeom>
          <a:solidFill>
            <a:schemeClr val="accent2">
              <a:lumMod val="60000"/>
              <a:lumOff val="40000"/>
            </a:scheme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79388"/>
            <a:endParaRPr lang="es-BO" sz="2000" b="1" dirty="0">
              <a:solidFill>
                <a:schemeClr val="tx1"/>
              </a:solidFill>
            </a:endParaRPr>
          </a:p>
        </p:txBody>
      </p:sp>
      <p:sp>
        <p:nvSpPr>
          <p:cNvPr id="9" name="Elipse 8"/>
          <p:cNvSpPr/>
          <p:nvPr/>
        </p:nvSpPr>
        <p:spPr>
          <a:xfrm>
            <a:off x="1643470" y="1559412"/>
            <a:ext cx="3577215" cy="304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tx1"/>
                </a:solidFill>
              </a:rPr>
              <a:t>Presentación de hoy</a:t>
            </a:r>
            <a:endParaRPr lang="es-BO" sz="2800" b="1" dirty="0">
              <a:solidFill>
                <a:schemeClr val="tx1"/>
              </a:solidFill>
            </a:endParaRPr>
          </a:p>
        </p:txBody>
      </p:sp>
      <p:sp>
        <p:nvSpPr>
          <p:cNvPr id="10" name="Sol 9"/>
          <p:cNvSpPr/>
          <p:nvPr/>
        </p:nvSpPr>
        <p:spPr>
          <a:xfrm>
            <a:off x="7640665" y="505636"/>
            <a:ext cx="3826516" cy="2544593"/>
          </a:xfrm>
          <a:prstGeom prst="sun">
            <a:avLst/>
          </a:prstGeom>
          <a:solidFill>
            <a:srgbClr val="FFC000"/>
          </a:solidFill>
          <a:ln w="31750">
            <a:solidFill>
              <a:srgbClr val="E787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Acción</a:t>
            </a:r>
            <a:endParaRPr lang="es-BO" sz="2400" b="1" dirty="0">
              <a:solidFill>
                <a:schemeClr val="bg1"/>
              </a:solidFill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7897249" y="3335116"/>
            <a:ext cx="3765874" cy="2541676"/>
          </a:xfrm>
          <a:prstGeom prst="ellipse">
            <a:avLst/>
          </a:prstGeom>
          <a:solidFill>
            <a:srgbClr val="FFC000"/>
          </a:solidFill>
          <a:ln w="31750">
            <a:solidFill>
              <a:srgbClr val="E787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Estrategia de implementación en ferias</a:t>
            </a:r>
            <a:endParaRPr lang="es-BO" sz="2400" b="1" dirty="0">
              <a:solidFill>
                <a:schemeClr val="bg1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126508" y="4980492"/>
            <a:ext cx="3068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Investigación</a:t>
            </a:r>
            <a:endParaRPr lang="es-BO" sz="2800" b="1" dirty="0"/>
          </a:p>
        </p:txBody>
      </p:sp>
    </p:spTree>
    <p:extLst>
      <p:ext uri="{BB962C8B-B14F-4D97-AF65-F5344CB8AC3E}">
        <p14:creationId xmlns:p14="http://schemas.microsoft.com/office/powerpoint/2010/main" val="42720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6768" y="687008"/>
            <a:ext cx="9601196" cy="672497"/>
          </a:xfrm>
        </p:spPr>
        <p:txBody>
          <a:bodyPr>
            <a:noAutofit/>
          </a:bodyPr>
          <a:lstStyle/>
          <a:p>
            <a:r>
              <a:rPr lang="es-ES" sz="4000" dirty="0" smtClean="0">
                <a:solidFill>
                  <a:srgbClr val="0070C0"/>
                </a:solidFill>
              </a:rPr>
              <a:t>Preguntas de investigación</a:t>
            </a:r>
            <a:endParaRPr lang="es-BO" sz="4000" dirty="0">
              <a:solidFill>
                <a:srgbClr val="0070C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1879599"/>
            <a:ext cx="10303931" cy="4978401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_tradnl" sz="4000" dirty="0"/>
              <a:t> </a:t>
            </a:r>
            <a:r>
              <a:rPr lang="es-ES_tradnl" sz="4000" dirty="0" smtClean="0"/>
              <a:t>¿</a:t>
            </a:r>
            <a:r>
              <a:rPr lang="es-ES_tradnl" sz="4000" dirty="0"/>
              <a:t>Cuáles son las </a:t>
            </a:r>
            <a:r>
              <a:rPr lang="es-ES_tradnl" sz="4000" b="1" dirty="0"/>
              <a:t>motivaciones</a:t>
            </a:r>
            <a:r>
              <a:rPr lang="es-ES_tradnl" sz="4000" dirty="0"/>
              <a:t> de los productores </a:t>
            </a:r>
            <a:r>
              <a:rPr lang="es-ES_tradnl" sz="4000" dirty="0" smtClean="0"/>
              <a:t>y </a:t>
            </a:r>
            <a:r>
              <a:rPr lang="es-ES_tradnl" sz="4000" dirty="0"/>
              <a:t>cómo estas se integran con sus </a:t>
            </a:r>
            <a:r>
              <a:rPr lang="es-ES_tradnl" sz="4000" b="1" dirty="0"/>
              <a:t>prácticas productivas</a:t>
            </a:r>
            <a:r>
              <a:rPr lang="es-ES_tradnl" sz="4000" dirty="0"/>
              <a:t>?</a:t>
            </a:r>
            <a:endParaRPr lang="es-BO" sz="4000" dirty="0"/>
          </a:p>
          <a:p>
            <a:pPr marL="457200" indent="-457200">
              <a:buFont typeface="+mj-lt"/>
              <a:buAutoNum type="arabicPeriod"/>
            </a:pPr>
            <a:endParaRPr lang="es-BO" sz="4000" dirty="0"/>
          </a:p>
          <a:p>
            <a:pPr marL="457200" lvl="0" indent="-457200">
              <a:buFont typeface="+mj-lt"/>
              <a:buAutoNum type="arabicPeriod"/>
            </a:pPr>
            <a:r>
              <a:rPr lang="es-ES_tradnl" sz="4000" dirty="0"/>
              <a:t>¿Cómo funciona la </a:t>
            </a:r>
            <a:r>
              <a:rPr lang="es-ES_tradnl" sz="4000" b="1" dirty="0"/>
              <a:t>comercialización directa y con intermediación</a:t>
            </a:r>
            <a:r>
              <a:rPr lang="es-ES_tradnl" sz="4000" dirty="0"/>
              <a:t> de los alimentos ecológicos en las ferias populares? </a:t>
            </a:r>
            <a:endParaRPr lang="es-BO" sz="4000" dirty="0"/>
          </a:p>
          <a:p>
            <a:pPr marL="457200" indent="-457200">
              <a:buFont typeface="+mj-lt"/>
              <a:buAutoNum type="arabicPeriod"/>
            </a:pPr>
            <a:endParaRPr lang="es-BO" sz="4000" dirty="0"/>
          </a:p>
          <a:p>
            <a:pPr marL="457200" lvl="0" indent="-457200">
              <a:buFont typeface="+mj-lt"/>
              <a:buAutoNum type="arabicPeriod"/>
            </a:pPr>
            <a:r>
              <a:rPr lang="es-ES_tradnl" sz="4000" dirty="0"/>
              <a:t>¿Cuáles son las </a:t>
            </a:r>
            <a:r>
              <a:rPr lang="es-ES_tradnl" sz="4000" b="1" dirty="0"/>
              <a:t>estrategias de los productores </a:t>
            </a:r>
            <a:r>
              <a:rPr lang="es-ES_tradnl" sz="4000" dirty="0"/>
              <a:t>ecológicos para tener consumidores frecuentes y ganar su </a:t>
            </a:r>
            <a:r>
              <a:rPr lang="es-ES_tradnl" sz="4000" b="1" dirty="0"/>
              <a:t>credibilidad</a:t>
            </a:r>
            <a:r>
              <a:rPr lang="es-ES_tradnl" sz="4000" dirty="0"/>
              <a:t>?</a:t>
            </a:r>
            <a:endParaRPr lang="es-BO" sz="4000" dirty="0"/>
          </a:p>
          <a:p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373772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61473" y="650930"/>
            <a:ext cx="6582146" cy="1022888"/>
          </a:xfrm>
        </p:spPr>
        <p:txBody>
          <a:bodyPr>
            <a:normAutofit/>
          </a:bodyPr>
          <a:lstStyle/>
          <a:p>
            <a:r>
              <a:rPr lang="es-ES" sz="4400" dirty="0" smtClean="0">
                <a:solidFill>
                  <a:srgbClr val="0070C0"/>
                </a:solidFill>
              </a:rPr>
              <a:t>Diseño</a:t>
            </a: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sz="4400" dirty="0" smtClean="0">
                <a:solidFill>
                  <a:srgbClr val="0070C0"/>
                </a:solidFill>
              </a:rPr>
              <a:t>metodológico</a:t>
            </a:r>
            <a:endParaRPr lang="es-BO" dirty="0">
              <a:solidFill>
                <a:srgbClr val="0070C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77137" y="1915872"/>
            <a:ext cx="5276523" cy="4720263"/>
          </a:xfrm>
        </p:spPr>
        <p:txBody>
          <a:bodyPr>
            <a:normAutofit/>
          </a:bodyPr>
          <a:lstStyle/>
          <a:p>
            <a:r>
              <a:rPr lang="es-ES" sz="2400" dirty="0" smtClean="0"/>
              <a:t>Revisión de literatura</a:t>
            </a:r>
          </a:p>
          <a:p>
            <a:r>
              <a:rPr lang="es-ES" sz="2400" dirty="0" smtClean="0"/>
              <a:t>Cuatro Ferias populares fase 1</a:t>
            </a:r>
          </a:p>
          <a:p>
            <a:r>
              <a:rPr lang="es-ES" sz="2400" dirty="0" smtClean="0"/>
              <a:t>Diseño del formato de lista de productores - entrevistados</a:t>
            </a:r>
          </a:p>
          <a:p>
            <a:pPr lvl="1"/>
            <a:r>
              <a:rPr lang="es-ES" sz="2200" dirty="0"/>
              <a:t>ECOLOGICOS</a:t>
            </a:r>
          </a:p>
          <a:p>
            <a:pPr lvl="1"/>
            <a:r>
              <a:rPr lang="es-ES" sz="2200" dirty="0"/>
              <a:t>CONVENCIONALES </a:t>
            </a:r>
            <a:r>
              <a:rPr lang="es-ES" sz="2200" dirty="0" smtClean="0"/>
              <a:t>que conocen agricultura ecológica </a:t>
            </a:r>
          </a:p>
          <a:p>
            <a:r>
              <a:rPr lang="es-ES" sz="2600" dirty="0" smtClean="0"/>
              <a:t>Diseño de las boletas de entrevistas </a:t>
            </a:r>
            <a:r>
              <a:rPr lang="es-ES" sz="2600" dirty="0" err="1" smtClean="0"/>
              <a:t>semiestructuradas</a:t>
            </a:r>
            <a:endParaRPr lang="es-ES" sz="2600" dirty="0" smtClean="0"/>
          </a:p>
          <a:p>
            <a:r>
              <a:rPr lang="es-ES" sz="2400" dirty="0" smtClean="0"/>
              <a:t>Método </a:t>
            </a:r>
            <a:r>
              <a:rPr lang="es-ES" sz="2400" dirty="0"/>
              <a:t>de saturación</a:t>
            </a:r>
            <a:endParaRPr lang="es-BO" sz="2400" dirty="0"/>
          </a:p>
          <a:p>
            <a:endParaRPr lang="es-BO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201" y="534225"/>
            <a:ext cx="4576432" cy="6101910"/>
          </a:xfrm>
        </p:spPr>
      </p:pic>
    </p:spTree>
    <p:extLst>
      <p:ext uri="{BB962C8B-B14F-4D97-AF65-F5344CB8AC3E}">
        <p14:creationId xmlns:p14="http://schemas.microsoft.com/office/powerpoint/2010/main" val="223947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304324" y="882434"/>
            <a:ext cx="4588934" cy="55902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400" b="1" dirty="0" smtClean="0"/>
              <a:t>Contenido de la </a:t>
            </a:r>
          </a:p>
          <a:p>
            <a:pPr marL="0" indent="0">
              <a:buNone/>
            </a:pPr>
            <a:r>
              <a:rPr lang="es-ES" sz="2400" b="1" dirty="0" smtClean="0"/>
              <a:t>boleta:</a:t>
            </a:r>
          </a:p>
          <a:p>
            <a:pPr marL="0" indent="0">
              <a:buNone/>
            </a:pPr>
            <a:endParaRPr lang="es-ES" sz="2400" b="1" dirty="0" smtClean="0"/>
          </a:p>
          <a:p>
            <a:r>
              <a:rPr lang="es-ES" sz="2300" dirty="0" smtClean="0"/>
              <a:t>PI 1: Prácticas productivas y motivaciones (ecológicos y convencionales)</a:t>
            </a:r>
          </a:p>
          <a:p>
            <a:pPr marL="0" indent="0">
              <a:buNone/>
            </a:pPr>
            <a:endParaRPr lang="es-ES" sz="2300" dirty="0" smtClean="0"/>
          </a:p>
          <a:p>
            <a:r>
              <a:rPr lang="es-ES" sz="2300" dirty="0" smtClean="0"/>
              <a:t>PI 2: Estrategias de comercialización (ecológicos)</a:t>
            </a:r>
          </a:p>
          <a:p>
            <a:pPr marL="0" indent="0">
              <a:buNone/>
            </a:pPr>
            <a:endParaRPr lang="es-ES" sz="2300" dirty="0" smtClean="0"/>
          </a:p>
          <a:p>
            <a:r>
              <a:rPr lang="es-ES" sz="2300" dirty="0" smtClean="0"/>
              <a:t>PI 3: Acciones de </a:t>
            </a:r>
            <a:r>
              <a:rPr lang="es-ES" sz="2300" dirty="0"/>
              <a:t>diferenciación (</a:t>
            </a:r>
            <a:r>
              <a:rPr lang="es-ES" sz="2300" dirty="0" smtClean="0"/>
              <a:t>ecológicos)</a:t>
            </a:r>
          </a:p>
          <a:p>
            <a:pPr marL="0" indent="0">
              <a:buNone/>
            </a:pPr>
            <a:endParaRPr lang="es-ES" sz="2300" dirty="0" smtClean="0"/>
          </a:p>
        </p:txBody>
      </p:sp>
      <p:graphicFrame>
        <p:nvGraphicFramePr>
          <p:cNvPr id="5" name="Marcador de conteni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3996384"/>
              </p:ext>
            </p:extLst>
          </p:nvPr>
        </p:nvGraphicFramePr>
        <p:xfrm>
          <a:off x="5990999" y="409155"/>
          <a:ext cx="6108013" cy="6063575"/>
        </p:xfrm>
        <a:graphic>
          <a:graphicData uri="http://schemas.openxmlformats.org/drawingml/2006/table">
            <a:tbl>
              <a:tblPr bandRow="1"/>
              <a:tblGrid>
                <a:gridCol w="3053287"/>
                <a:gridCol w="3054726"/>
              </a:tblGrid>
              <a:tr h="9548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COMPONENTES BÁSICOS DE UN AGROECOSISTEMA </a:t>
                      </a:r>
                      <a:r>
                        <a:rPr lang="es-ES_tradnl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SOSTENIBLE</a:t>
                      </a:r>
                      <a:endParaRPr lang="es-BO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0280" marR="60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PRÁCTICAS AGROECOLÓGICAS</a:t>
                      </a:r>
                      <a:r>
                        <a:rPr lang="es-ES_tradnl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 </a:t>
                      </a:r>
                      <a:endParaRPr lang="es-BO" sz="2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0280" marR="60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Conservación de agua y suelo</a:t>
                      </a:r>
                      <a:endParaRPr lang="es-BO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0280" marR="60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Cultivos de cobertura (</a:t>
                      </a: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abonos verdes)</a:t>
                      </a:r>
                      <a:endParaRPr lang="es-BO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Rastrojo o </a:t>
                      </a:r>
                      <a:r>
                        <a:rPr lang="es-ES_tradnl" sz="2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mulch</a:t>
                      </a: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  </a:t>
                      </a:r>
                      <a:endParaRPr lang="es-BO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Labranza mínima </a:t>
                      </a:r>
                      <a:endParaRPr lang="es-BO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Barbecho</a:t>
                      </a:r>
                      <a:endParaRPr lang="es-BO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ES_tradnl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Manejo del agua de riego</a:t>
                      </a:r>
                      <a:endParaRPr lang="es-BO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0280" marR="60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5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Promoción de la actividad biótica del suelo y reciclado de nutrientes</a:t>
                      </a:r>
                      <a:endParaRPr lang="es-BO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0280" marR="60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_tradnl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6.    Rotación </a:t>
                      </a: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de cultivos</a:t>
                      </a:r>
                      <a:endParaRPr lang="es-BO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_tradnl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7.    Asociación </a:t>
                      </a: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de cultivos</a:t>
                      </a:r>
                      <a:endParaRPr lang="es-BO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_tradnl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8.    Compost</a:t>
                      </a:r>
                      <a:endParaRPr lang="es-BO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_tradnl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9.    Estiércol</a:t>
                      </a:r>
                      <a:endParaRPr lang="es-BO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_tradnl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10.  </a:t>
                      </a:r>
                      <a:r>
                        <a:rPr lang="es-ES_tradnl" sz="200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Bioinsumos</a:t>
                      </a:r>
                      <a:r>
                        <a:rPr lang="es-ES_tradnl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(</a:t>
                      </a:r>
                      <a:r>
                        <a:rPr lang="es-ES_tradnl" sz="2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biol</a:t>
                      </a: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, </a:t>
                      </a:r>
                      <a:r>
                        <a:rPr lang="es-ES_tradnl" sz="2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microoganismos</a:t>
                      </a: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, </a:t>
                      </a:r>
                      <a:r>
                        <a:rPr lang="es-ES_tradnl" sz="2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bocashi</a:t>
                      </a: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)</a:t>
                      </a:r>
                      <a:endParaRPr lang="es-BO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0280" marR="60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Regulación de plagas y </a:t>
                      </a:r>
                      <a:r>
                        <a:rPr lang="es-ES_tradnl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enfermedades</a:t>
                      </a:r>
                      <a:endParaRPr lang="es-BO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0280" marR="60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_tradnl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11.  Caldos </a:t>
                      </a: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Minerales</a:t>
                      </a:r>
                      <a:endParaRPr lang="es-BO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_tradnl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12.  Caldos </a:t>
                      </a: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fermentados</a:t>
                      </a:r>
                      <a:endParaRPr lang="es-BO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0280" marR="60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2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Conservación de la semilla</a:t>
                      </a:r>
                      <a:endParaRPr lang="es-BO" sz="20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0280" marR="60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_tradnl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13.  Uso </a:t>
                      </a:r>
                      <a:r>
                        <a:rPr lang="es-ES_tradnl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de </a:t>
                      </a:r>
                      <a:r>
                        <a:rPr lang="es-ES_tradnl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mbria" panose="02040503050406030204" pitchFamily="18" charset="0"/>
                        </a:rPr>
                        <a:t>semilla</a:t>
                      </a:r>
                      <a:endParaRPr lang="es-BO" sz="20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0280" marR="602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5784770" y="6472730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340" marR="47625" lvl="0" algn="just"/>
            <a:r>
              <a:rPr lang="es-ES_tradnl" sz="14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Fuente: </a:t>
            </a:r>
            <a:r>
              <a:rPr lang="es-ES_tradnl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Modificado de </a:t>
            </a:r>
            <a:r>
              <a:rPr lang="es-ES_tradnl" sz="1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Altieri</a:t>
            </a:r>
            <a:r>
              <a:rPr lang="es-ES_tradnl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, M. A. &amp; Rosset, P. M. (</a:t>
            </a:r>
            <a:r>
              <a:rPr lang="es-ES_tradnl" sz="1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1996).</a:t>
            </a:r>
            <a:endParaRPr lang="es-BO" sz="20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57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9847" y="2177799"/>
            <a:ext cx="3759163" cy="1355814"/>
          </a:xfrm>
        </p:spPr>
        <p:txBody>
          <a:bodyPr>
            <a:normAutofit/>
          </a:bodyPr>
          <a:lstStyle/>
          <a:p>
            <a:r>
              <a:rPr lang="es-ES" sz="2700" dirty="0" smtClean="0"/>
              <a:t>Cinco Principios/</a:t>
            </a:r>
            <a:br>
              <a:rPr lang="es-ES" sz="2700" dirty="0" smtClean="0"/>
            </a:br>
            <a:r>
              <a:rPr lang="es-ES" sz="2700" dirty="0" smtClean="0"/>
              <a:t>Diez Elementos FAO</a:t>
            </a:r>
            <a:endParaRPr lang="es-BO" sz="27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29939" y="1123197"/>
            <a:ext cx="6855121" cy="5414963"/>
          </a:xfrm>
        </p:spPr>
        <p:txBody>
          <a:bodyPr>
            <a:normAutofit/>
          </a:bodyPr>
          <a:lstStyle/>
          <a:p>
            <a:r>
              <a:rPr lang="es-ES" sz="2000" dirty="0">
                <a:solidFill>
                  <a:schemeClr val="tx1"/>
                </a:solidFill>
              </a:rPr>
              <a:t>1. DIVERSIDAD </a:t>
            </a:r>
          </a:p>
          <a:p>
            <a:r>
              <a:rPr lang="es-ES" sz="2000" dirty="0">
                <a:solidFill>
                  <a:schemeClr val="tx1"/>
                </a:solidFill>
              </a:rPr>
              <a:t>2. SINERGIAS</a:t>
            </a:r>
          </a:p>
          <a:p>
            <a:r>
              <a:rPr lang="es-ES" sz="2000" dirty="0">
                <a:solidFill>
                  <a:schemeClr val="tx1"/>
                </a:solidFill>
              </a:rPr>
              <a:t>3. CREACIÓN CONJUNTA E INTERCAMBIO DE CONOCIMIENTOS</a:t>
            </a:r>
          </a:p>
          <a:p>
            <a:r>
              <a:rPr lang="es-ES" sz="2000" dirty="0">
                <a:solidFill>
                  <a:schemeClr val="tx1"/>
                </a:solidFill>
              </a:rPr>
              <a:t>4. EFICIENCIA</a:t>
            </a:r>
          </a:p>
          <a:p>
            <a:r>
              <a:rPr lang="es-ES" sz="2000" dirty="0">
                <a:solidFill>
                  <a:schemeClr val="tx1"/>
                </a:solidFill>
              </a:rPr>
              <a:t>5. RECICLAJE</a:t>
            </a:r>
          </a:p>
          <a:p>
            <a:r>
              <a:rPr lang="es-ES" sz="2000" dirty="0">
                <a:solidFill>
                  <a:schemeClr val="tx1"/>
                </a:solidFill>
              </a:rPr>
              <a:t>6. RESILIENCIA</a:t>
            </a:r>
          </a:p>
          <a:p>
            <a:r>
              <a:rPr lang="es-ES" sz="2000" dirty="0">
                <a:solidFill>
                  <a:schemeClr val="tx1"/>
                </a:solidFill>
              </a:rPr>
              <a:t>7. VALORES HUMANOS Y SOCIALES</a:t>
            </a:r>
          </a:p>
          <a:p>
            <a:r>
              <a:rPr lang="es-ES" sz="2000" dirty="0">
                <a:solidFill>
                  <a:schemeClr val="tx1"/>
                </a:solidFill>
              </a:rPr>
              <a:t>8. CULTURA Y  TRADICIONES ALIMENTARIAS</a:t>
            </a:r>
          </a:p>
          <a:p>
            <a:r>
              <a:rPr lang="es-ES" sz="2000" dirty="0">
                <a:solidFill>
                  <a:schemeClr val="tx1"/>
                </a:solidFill>
              </a:rPr>
              <a:t>9. GOBERNANZA RESPONSABLE</a:t>
            </a:r>
          </a:p>
          <a:p>
            <a:r>
              <a:rPr lang="es-ES" sz="2000" dirty="0">
                <a:solidFill>
                  <a:schemeClr val="tx1"/>
                </a:solidFill>
              </a:rPr>
              <a:t>10. ECONOMIA CIRCULAR Y </a:t>
            </a:r>
            <a:r>
              <a:rPr lang="es-ES" sz="2000" dirty="0" smtClean="0">
                <a:solidFill>
                  <a:schemeClr val="tx1"/>
                </a:solidFill>
              </a:rPr>
              <a:t>SOLIDARIA</a:t>
            </a:r>
            <a:endParaRPr lang="es-ES" sz="2000" dirty="0">
              <a:solidFill>
                <a:schemeClr val="tx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984443" y="511443"/>
            <a:ext cx="9065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Marco </a:t>
            </a:r>
            <a:r>
              <a:rPr lang="es-E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conceptual </a:t>
            </a: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para el análisis de prácticas productivas</a:t>
            </a:r>
            <a:endParaRPr lang="es-BO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87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671865" y="684894"/>
            <a:ext cx="7588014" cy="8560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200" dirty="0" smtClean="0">
                <a:solidFill>
                  <a:srgbClr val="0070C0"/>
                </a:solidFill>
              </a:rPr>
              <a:t>Resultados de la investigación</a:t>
            </a:r>
            <a:endParaRPr lang="es-BO" sz="3200" dirty="0">
              <a:solidFill>
                <a:srgbClr val="0070C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864" y="1785025"/>
            <a:ext cx="6763966" cy="507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51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622017" y="1733294"/>
            <a:ext cx="4718304" cy="4256801"/>
          </a:xfrm>
        </p:spPr>
        <p:txBody>
          <a:bodyPr/>
          <a:lstStyle/>
          <a:p>
            <a:r>
              <a:rPr lang="es-ES" sz="2800" dirty="0" smtClean="0"/>
              <a:t>30 entrevistas</a:t>
            </a:r>
          </a:p>
          <a:p>
            <a:pPr lvl="1"/>
            <a:r>
              <a:rPr lang="es-ES" sz="2400" dirty="0"/>
              <a:t>23 ecológicos y 7 convencionales</a:t>
            </a:r>
          </a:p>
          <a:p>
            <a:pPr lvl="1"/>
            <a:r>
              <a:rPr lang="es-ES" sz="2400" dirty="0" smtClean="0"/>
              <a:t>24 vía telefónica, 6 en la parcela</a:t>
            </a:r>
          </a:p>
          <a:p>
            <a:pPr lvl="1"/>
            <a:r>
              <a:rPr lang="es-ES" sz="2400" dirty="0" smtClean="0"/>
              <a:t>19 mujeres y 11 varones</a:t>
            </a:r>
          </a:p>
          <a:p>
            <a:pPr lvl="1"/>
            <a:r>
              <a:rPr lang="es-ES" sz="2400" dirty="0"/>
              <a:t>8 ferias populares</a:t>
            </a:r>
          </a:p>
          <a:p>
            <a:pPr lvl="1"/>
            <a:endParaRPr lang="es-BO" dirty="0"/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342" y="1339663"/>
            <a:ext cx="4263569" cy="5342810"/>
          </a:xfr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622017" y="702904"/>
            <a:ext cx="9908722" cy="12735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800" dirty="0" smtClean="0"/>
              <a:t>Características de la población entrevistada:</a:t>
            </a:r>
            <a:endParaRPr lang="es-BO" sz="2800" dirty="0"/>
          </a:p>
        </p:txBody>
      </p:sp>
    </p:spTree>
    <p:extLst>
      <p:ext uri="{BB962C8B-B14F-4D97-AF65-F5344CB8AC3E}">
        <p14:creationId xmlns:p14="http://schemas.microsoft.com/office/powerpoint/2010/main" val="242367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656775" y="1390173"/>
            <a:ext cx="2892488" cy="11348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 smtClean="0">
                <a:solidFill>
                  <a:srgbClr val="00B050"/>
                </a:solidFill>
              </a:rPr>
              <a:t> </a:t>
            </a:r>
            <a:r>
              <a:rPr lang="es-ES" sz="2400" b="1" dirty="0" smtClean="0">
                <a:solidFill>
                  <a:srgbClr val="00B050"/>
                </a:solidFill>
              </a:rPr>
              <a:t>Ecológicos:           </a:t>
            </a:r>
          </a:p>
          <a:p>
            <a:pPr marL="0" indent="0">
              <a:buNone/>
            </a:pPr>
            <a:r>
              <a:rPr lang="es-ES" sz="2400" b="1" dirty="0" smtClean="0"/>
              <a:t>23 productores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9249471" y="1323232"/>
            <a:ext cx="2942530" cy="11502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b="1" dirty="0" smtClean="0">
                <a:solidFill>
                  <a:schemeClr val="accent6"/>
                </a:solidFill>
              </a:rPr>
              <a:t>Convencionales: </a:t>
            </a:r>
          </a:p>
          <a:p>
            <a:pPr marL="0" indent="0">
              <a:buNone/>
            </a:pPr>
            <a:r>
              <a:rPr lang="es-ES" sz="2400" b="1" dirty="0" smtClean="0"/>
              <a:t>7 productores</a:t>
            </a:r>
            <a:endParaRPr lang="es-BO" sz="2400" b="1" dirty="0"/>
          </a:p>
        </p:txBody>
      </p:sp>
      <p:sp>
        <p:nvSpPr>
          <p:cNvPr id="5" name="Rectángulo redondeado 4"/>
          <p:cNvSpPr/>
          <p:nvPr/>
        </p:nvSpPr>
        <p:spPr>
          <a:xfrm>
            <a:off x="4988090" y="2506738"/>
            <a:ext cx="900112" cy="5715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9 SPG</a:t>
            </a:r>
            <a:endParaRPr lang="es-BO" dirty="0"/>
          </a:p>
        </p:txBody>
      </p:sp>
      <p:sp>
        <p:nvSpPr>
          <p:cNvPr id="6" name="Rectángulo redondeado 5"/>
          <p:cNvSpPr/>
          <p:nvPr/>
        </p:nvSpPr>
        <p:spPr>
          <a:xfrm>
            <a:off x="6393764" y="2516742"/>
            <a:ext cx="900112" cy="5715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14 AUTO</a:t>
            </a:r>
            <a:endParaRPr lang="es-BO" dirty="0"/>
          </a:p>
        </p:txBody>
      </p:sp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042462"/>
              </p:ext>
            </p:extLst>
          </p:nvPr>
        </p:nvGraphicFramePr>
        <p:xfrm>
          <a:off x="1255363" y="3233380"/>
          <a:ext cx="10479437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3076"/>
                <a:gridCol w="878868"/>
                <a:gridCol w="555074"/>
                <a:gridCol w="925124"/>
                <a:gridCol w="2143204"/>
                <a:gridCol w="863449"/>
                <a:gridCol w="755518"/>
                <a:gridCol w="925124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Puestos</a:t>
                      </a:r>
                      <a:r>
                        <a:rPr lang="es-ES" baseline="0" dirty="0" smtClean="0"/>
                        <a:t> fijos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8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7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1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6</a:t>
                      </a:r>
                      <a:endParaRPr lang="es-B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Sin puestos</a:t>
                      </a:r>
                      <a:r>
                        <a:rPr lang="es-ES" baseline="0" dirty="0" smtClean="0"/>
                        <a:t> 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1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7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0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0</a:t>
                      </a:r>
                      <a:endParaRPr lang="es-BO" dirty="0"/>
                    </a:p>
                  </a:txBody>
                  <a:tcPr/>
                </a:tc>
              </a:tr>
              <a:tr h="154254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s-BO" sz="18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s-E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Tamaño de parcela</a:t>
                      </a:r>
                      <a:endParaRPr lang="es-B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0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0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s-ES" b="1" dirty="0" smtClean="0"/>
                        <a:t>10m2 a 1200 m2  </a:t>
                      </a:r>
                      <a:r>
                        <a:rPr lang="es-ES" dirty="0" smtClean="0"/>
                        <a:t>(periurbanos)</a:t>
                      </a:r>
                      <a:endParaRPr lang="es-B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s-E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s-B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s-ES" dirty="0" smtClean="0"/>
                        <a:t>0</a:t>
                      </a:r>
                      <a:endParaRPr lang="es-BO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s-ES" b="1" dirty="0" smtClean="0"/>
                        <a:t>1201m2 a 10000m2</a:t>
                      </a:r>
                    </a:p>
                    <a:p>
                      <a:r>
                        <a:rPr lang="es-ES" dirty="0" smtClean="0"/>
                        <a:t>(periurbanos y rurales cercanos</a:t>
                      </a:r>
                      <a:r>
                        <a:rPr lang="es-ES" baseline="0" dirty="0" smtClean="0"/>
                        <a:t> a la ciudad)</a:t>
                      </a:r>
                      <a:endParaRPr lang="es-B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s-E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s-B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s-ES" dirty="0" smtClean="0"/>
                        <a:t>0</a:t>
                      </a:r>
                      <a:endParaRPr lang="es-B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s-BO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s-ES" b="1" dirty="0" smtClean="0"/>
                        <a:t>Más</a:t>
                      </a:r>
                      <a:r>
                        <a:rPr lang="es-ES" b="1" baseline="0" dirty="0" smtClean="0"/>
                        <a:t> de 10,000 m2</a:t>
                      </a:r>
                      <a:r>
                        <a:rPr lang="es-ES" baseline="0" dirty="0" smtClean="0"/>
                        <a:t> (r</a:t>
                      </a:r>
                      <a:r>
                        <a:rPr lang="es-ES" dirty="0" smtClean="0"/>
                        <a:t>urales)</a:t>
                      </a:r>
                      <a:endParaRPr lang="es-B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s-E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s-BO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s-ES" dirty="0" smtClean="0"/>
                        <a:t>7</a:t>
                      </a:r>
                      <a:endParaRPr lang="es-B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BO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6" name="Rectángulo redondeado 15"/>
          <p:cNvSpPr/>
          <p:nvPr/>
        </p:nvSpPr>
        <p:spPr>
          <a:xfrm>
            <a:off x="9306519" y="2516742"/>
            <a:ext cx="900112" cy="5715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 SPG</a:t>
            </a:r>
            <a:endParaRPr lang="es-BO" dirty="0"/>
          </a:p>
        </p:txBody>
      </p:sp>
      <p:sp>
        <p:nvSpPr>
          <p:cNvPr id="17" name="Rectángulo redondeado 16"/>
          <p:cNvSpPr/>
          <p:nvPr/>
        </p:nvSpPr>
        <p:spPr>
          <a:xfrm>
            <a:off x="10899648" y="2506738"/>
            <a:ext cx="900112" cy="5715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6 AUTO</a:t>
            </a:r>
            <a:endParaRPr lang="es-BO" dirty="0"/>
          </a:p>
        </p:txBody>
      </p:sp>
      <p:sp>
        <p:nvSpPr>
          <p:cNvPr id="18" name="Rectángulo redondeado 17"/>
          <p:cNvSpPr/>
          <p:nvPr/>
        </p:nvSpPr>
        <p:spPr>
          <a:xfrm>
            <a:off x="4893864" y="4261744"/>
            <a:ext cx="2494238" cy="40419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23</a:t>
            </a:r>
            <a:endParaRPr lang="es-BO" dirty="0"/>
          </a:p>
        </p:txBody>
      </p:sp>
      <p:sp>
        <p:nvSpPr>
          <p:cNvPr id="19" name="Rectángulo redondeado 18"/>
          <p:cNvSpPr/>
          <p:nvPr/>
        </p:nvSpPr>
        <p:spPr>
          <a:xfrm>
            <a:off x="9249470" y="4261744"/>
            <a:ext cx="2550290" cy="40419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7</a:t>
            </a:r>
            <a:endParaRPr lang="es-BO" dirty="0"/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2058274" y="621633"/>
            <a:ext cx="9503462" cy="7116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800" dirty="0" smtClean="0"/>
              <a:t>Características de la población entrevistada:</a:t>
            </a:r>
            <a:endParaRPr lang="es-BO" sz="2800" dirty="0"/>
          </a:p>
        </p:txBody>
      </p:sp>
    </p:spTree>
    <p:extLst>
      <p:ext uri="{BB962C8B-B14F-4D97-AF65-F5344CB8AC3E}">
        <p14:creationId xmlns:p14="http://schemas.microsoft.com/office/powerpoint/2010/main" val="212969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 txBox="1">
            <a:spLocks noGrp="1"/>
          </p:cNvSpPr>
          <p:nvPr>
            <p:ph type="title"/>
          </p:nvPr>
        </p:nvSpPr>
        <p:spPr>
          <a:xfrm>
            <a:off x="1679583" y="412234"/>
            <a:ext cx="10512417" cy="1280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600" dirty="0" smtClean="0">
                <a:solidFill>
                  <a:srgbClr val="0070C0"/>
                </a:solidFill>
              </a:rPr>
              <a:t>PI 1: </a:t>
            </a:r>
            <a:r>
              <a:rPr lang="es-ES_tradnl" sz="2600" dirty="0">
                <a:solidFill>
                  <a:srgbClr val="0070C0"/>
                </a:solidFill>
              </a:rPr>
              <a:t>¿Cuáles son las motivaciones de los productores ecológicos y cómo estas se integran con sus prácticas </a:t>
            </a:r>
            <a:r>
              <a:rPr lang="es-ES_tradnl" sz="2600" dirty="0" smtClean="0">
                <a:solidFill>
                  <a:srgbClr val="0070C0"/>
                </a:solidFill>
              </a:rPr>
              <a:t>productivas?</a:t>
            </a:r>
            <a:endParaRPr lang="es-BO" sz="2600" dirty="0">
              <a:solidFill>
                <a:srgbClr val="0070C0"/>
              </a:solidFill>
            </a:endParaRP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264" y="2068389"/>
            <a:ext cx="3454753" cy="4606339"/>
          </a:xfrm>
        </p:spPr>
      </p:pic>
      <p:pic>
        <p:nvPicPr>
          <p:cNvPr id="6" name="Marcador de contenido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274" y="2018748"/>
            <a:ext cx="2250147" cy="470619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1" b="10196"/>
          <a:stretch/>
        </p:blipFill>
        <p:spPr>
          <a:xfrm>
            <a:off x="9104830" y="1982983"/>
            <a:ext cx="2626727" cy="474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2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85257" y="6137758"/>
            <a:ext cx="10406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>
                <a:solidFill>
                  <a:srgbClr val="000000"/>
                </a:solidFill>
                <a:latin typeface="Calibri" panose="020F0502020204030204" pitchFamily="34" charset="0"/>
              </a:rPr>
              <a:t>Figura 1. Aplicación de las prácticas productivas en </a:t>
            </a:r>
            <a:r>
              <a:rPr lang="es-E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los tres grupos de productores</a:t>
            </a:r>
            <a:r>
              <a:rPr lang="es-ES" b="1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es-ES" dirty="0"/>
          </a:p>
          <a:p>
            <a:r>
              <a:rPr lang="es-ES" sz="1400" dirty="0">
                <a:solidFill>
                  <a:srgbClr val="000000"/>
                </a:solidFill>
                <a:latin typeface="Calibri" panose="020F0502020204030204" pitchFamily="34" charset="0"/>
              </a:rPr>
              <a:t>Fuente: Elaboración </a:t>
            </a:r>
            <a:r>
              <a:rPr lang="es-E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propia</a:t>
            </a:r>
            <a:endParaRPr lang="es-BO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354836" y="262950"/>
            <a:ext cx="5516876" cy="63863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 smtClean="0"/>
              <a:t>Prácticas productivas</a:t>
            </a:r>
            <a:endParaRPr lang="es-BO" dirty="0"/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6329876"/>
              </p:ext>
            </p:extLst>
          </p:nvPr>
        </p:nvGraphicFramePr>
        <p:xfrm>
          <a:off x="1286933" y="901581"/>
          <a:ext cx="10701867" cy="5092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Elipse 2"/>
          <p:cNvSpPr/>
          <p:nvPr/>
        </p:nvSpPr>
        <p:spPr>
          <a:xfrm>
            <a:off x="2015066" y="717732"/>
            <a:ext cx="3420534" cy="4368800"/>
          </a:xfrm>
          <a:prstGeom prst="ellipse">
            <a:avLst/>
          </a:prstGeom>
          <a:noFill/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7" name="Elipse 6"/>
          <p:cNvSpPr/>
          <p:nvPr/>
        </p:nvSpPr>
        <p:spPr>
          <a:xfrm>
            <a:off x="6354835" y="901580"/>
            <a:ext cx="2535165" cy="4368800"/>
          </a:xfrm>
          <a:prstGeom prst="ellipse">
            <a:avLst/>
          </a:prstGeom>
          <a:noFill/>
          <a:ln w="34925">
            <a:solidFill>
              <a:srgbClr val="A374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0" name="Elipse 9"/>
          <p:cNvSpPr/>
          <p:nvPr/>
        </p:nvSpPr>
        <p:spPr>
          <a:xfrm>
            <a:off x="9236991" y="2448732"/>
            <a:ext cx="762287" cy="2702133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1" name="Elipse 10"/>
          <p:cNvSpPr/>
          <p:nvPr/>
        </p:nvSpPr>
        <p:spPr>
          <a:xfrm>
            <a:off x="9837074" y="3982465"/>
            <a:ext cx="1540933" cy="11684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2" name="Elipse 11"/>
          <p:cNvSpPr/>
          <p:nvPr/>
        </p:nvSpPr>
        <p:spPr>
          <a:xfrm>
            <a:off x="5410873" y="3347634"/>
            <a:ext cx="941093" cy="1922746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96876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2"/>
          <p:cNvSpPr txBox="1">
            <a:spLocks/>
          </p:cNvSpPr>
          <p:nvPr/>
        </p:nvSpPr>
        <p:spPr>
          <a:xfrm>
            <a:off x="1412239" y="967619"/>
            <a:ext cx="4718304" cy="326571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b="1" dirty="0" smtClean="0"/>
              <a:t>Uso de agroquímicos</a:t>
            </a:r>
          </a:p>
          <a:p>
            <a:pPr marL="0" indent="0">
              <a:buNone/>
            </a:pPr>
            <a:r>
              <a:rPr lang="es-ES" i="1" dirty="0"/>
              <a:t>"Todo produce con </a:t>
            </a:r>
            <a:r>
              <a:rPr lang="es-ES" i="1" dirty="0" smtClean="0"/>
              <a:t>agroquímicos</a:t>
            </a:r>
            <a:r>
              <a:rPr lang="es-ES" i="1" dirty="0"/>
              <a:t>, si no fumigas no </a:t>
            </a:r>
            <a:r>
              <a:rPr lang="es-ES" i="1" dirty="0" smtClean="0"/>
              <a:t>produce </a:t>
            </a:r>
            <a:r>
              <a:rPr lang="es-ES" i="1" dirty="0"/>
              <a:t>bien" </a:t>
            </a:r>
            <a:r>
              <a:rPr lang="es-ES" sz="2000" dirty="0" smtClean="0"/>
              <a:t>(productora 100% convencional) </a:t>
            </a:r>
          </a:p>
          <a:p>
            <a:pPr marL="0" indent="0">
              <a:buFont typeface="Arial"/>
              <a:buNone/>
            </a:pPr>
            <a:endParaRPr lang="es-ES" sz="2000" dirty="0" smtClean="0"/>
          </a:p>
        </p:txBody>
      </p:sp>
      <p:sp>
        <p:nvSpPr>
          <p:cNvPr id="3" name="Marcador de contenido 3"/>
          <p:cNvSpPr txBox="1">
            <a:spLocks/>
          </p:cNvSpPr>
          <p:nvPr/>
        </p:nvSpPr>
        <p:spPr>
          <a:xfrm>
            <a:off x="6620932" y="965200"/>
            <a:ext cx="5430085" cy="326813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b="1" dirty="0" smtClean="0"/>
              <a:t>Barbecho:</a:t>
            </a:r>
          </a:p>
          <a:p>
            <a:pPr marL="0" indent="0">
              <a:buNone/>
            </a:pPr>
            <a:r>
              <a:rPr lang="es-ES" i="1" dirty="0"/>
              <a:t>"</a:t>
            </a:r>
            <a:r>
              <a:rPr lang="es-ES" i="1" dirty="0" smtClean="0"/>
              <a:t>Sí, </a:t>
            </a:r>
            <a:r>
              <a:rPr lang="es-ES" i="1" dirty="0"/>
              <a:t>hacemos descansar </a:t>
            </a:r>
            <a:r>
              <a:rPr lang="es-ES" i="1" dirty="0" smtClean="0"/>
              <a:t>cinco años, seis años, mientras en otros </a:t>
            </a:r>
            <a:r>
              <a:rPr lang="es-ES" i="1" dirty="0"/>
              <a:t>lados sembramos. Ahí ya no es necesario poner abono, porque </a:t>
            </a:r>
            <a:r>
              <a:rPr lang="es-ES" i="1" dirty="0" smtClean="0"/>
              <a:t>con el tiempo ya tiene"</a:t>
            </a:r>
            <a:r>
              <a:rPr lang="es-ES" sz="2000" i="1" dirty="0" smtClean="0"/>
              <a:t> </a:t>
            </a:r>
            <a:r>
              <a:rPr lang="es-ES" sz="2000" i="1" dirty="0"/>
              <a:t>(Productora </a:t>
            </a:r>
            <a:r>
              <a:rPr lang="es-ES" sz="2000" i="1" dirty="0" err="1" smtClean="0"/>
              <a:t>autodeclarada</a:t>
            </a:r>
            <a:r>
              <a:rPr lang="es-ES" sz="2000" i="1" dirty="0" smtClean="0"/>
              <a:t> ecológica)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828799" y="4368800"/>
            <a:ext cx="958426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b="1" dirty="0"/>
              <a:t>Asociación de cultivos</a:t>
            </a:r>
            <a:r>
              <a:rPr lang="es-ES" sz="2800" b="1" dirty="0" smtClean="0"/>
              <a:t>:</a:t>
            </a:r>
          </a:p>
          <a:p>
            <a:endParaRPr lang="es-ES" sz="1200" b="1" dirty="0"/>
          </a:p>
          <a:p>
            <a:r>
              <a:rPr lang="es-ES" sz="2400" i="1" dirty="0"/>
              <a:t>"Siembro mezclado, </a:t>
            </a:r>
            <a:r>
              <a:rPr lang="es-ES" sz="2400" i="1" dirty="0" smtClean="0"/>
              <a:t>porque no </a:t>
            </a:r>
            <a:r>
              <a:rPr lang="es-ES" sz="2400" i="1" dirty="0"/>
              <a:t>se apegan tanto las plagas, y segundo, porque para la venta tenemos que tener surtido, también para nuestro </a:t>
            </a:r>
            <a:r>
              <a:rPr lang="es-ES" sz="2400" i="1" dirty="0" smtClean="0"/>
              <a:t>consumo debe ser </a:t>
            </a:r>
            <a:r>
              <a:rPr lang="es-ES" sz="2400" i="1" dirty="0"/>
              <a:t>variado y </a:t>
            </a:r>
            <a:r>
              <a:rPr lang="es-ES" sz="2400" i="1" dirty="0" smtClean="0"/>
              <a:t>así no </a:t>
            </a:r>
            <a:r>
              <a:rPr lang="es-ES" sz="2400" i="1" dirty="0"/>
              <a:t>ir al mercado" </a:t>
            </a:r>
            <a:r>
              <a:rPr lang="es-ES" sz="2000" dirty="0"/>
              <a:t>(productora SPG).</a:t>
            </a:r>
            <a:endParaRPr lang="es-BO" sz="2000" dirty="0"/>
          </a:p>
          <a:p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34303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209695" y="1584403"/>
            <a:ext cx="5982305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rgbClr val="000000"/>
                </a:solidFill>
                <a:latin typeface="+mj-lt"/>
              </a:rPr>
              <a:t>"Esto </a:t>
            </a:r>
            <a:r>
              <a:rPr lang="es-ES" sz="2400" dirty="0">
                <a:solidFill>
                  <a:srgbClr val="000000"/>
                </a:solidFill>
                <a:latin typeface="+mj-lt"/>
              </a:rPr>
              <a:t>de la producción orgánica, ecológica, </a:t>
            </a:r>
            <a:r>
              <a:rPr lang="es-ES" sz="2400" b="1" dirty="0" smtClean="0">
                <a:solidFill>
                  <a:srgbClr val="000000"/>
                </a:solidFill>
                <a:latin typeface="+mj-lt"/>
              </a:rPr>
              <a:t>va más </a:t>
            </a:r>
            <a:r>
              <a:rPr lang="es-ES" sz="2400" b="1" dirty="0">
                <a:solidFill>
                  <a:srgbClr val="000000"/>
                </a:solidFill>
                <a:latin typeface="+mj-lt"/>
              </a:rPr>
              <a:t>allá de la retribución económica </a:t>
            </a:r>
            <a:r>
              <a:rPr lang="es-ES" sz="2400" dirty="0">
                <a:solidFill>
                  <a:srgbClr val="000000"/>
                </a:solidFill>
                <a:latin typeface="+mj-lt"/>
              </a:rPr>
              <a:t>que puedas </a:t>
            </a:r>
            <a:r>
              <a:rPr lang="es-ES" sz="2400" dirty="0" smtClean="0">
                <a:solidFill>
                  <a:srgbClr val="000000"/>
                </a:solidFill>
                <a:latin typeface="+mj-lt"/>
              </a:rPr>
              <a:t>tener, </a:t>
            </a:r>
            <a:r>
              <a:rPr lang="es-ES" sz="2400" dirty="0">
                <a:solidFill>
                  <a:srgbClr val="000000"/>
                </a:solidFill>
                <a:latin typeface="+mj-lt"/>
              </a:rPr>
              <a:t>es aquello que </a:t>
            </a:r>
            <a:r>
              <a:rPr lang="es-ES" sz="2400" b="1" dirty="0">
                <a:solidFill>
                  <a:srgbClr val="000000"/>
                </a:solidFill>
                <a:latin typeface="+mj-lt"/>
              </a:rPr>
              <a:t>sabes que estás comiendo sano, tu </a:t>
            </a:r>
            <a:r>
              <a:rPr lang="es-ES" sz="2400" b="1" dirty="0" smtClean="0">
                <a:solidFill>
                  <a:srgbClr val="000000"/>
                </a:solidFill>
                <a:latin typeface="+mj-lt"/>
              </a:rPr>
              <a:t>familia, </a:t>
            </a:r>
            <a:r>
              <a:rPr lang="es-ES" sz="2400" b="1" dirty="0">
                <a:solidFill>
                  <a:srgbClr val="000000"/>
                </a:solidFill>
                <a:latin typeface="+mj-lt"/>
              </a:rPr>
              <a:t>tus hijos están comiendo </a:t>
            </a:r>
            <a:r>
              <a:rPr lang="es-ES" sz="2400" b="1" dirty="0" smtClean="0">
                <a:solidFill>
                  <a:srgbClr val="000000"/>
                </a:solidFill>
                <a:latin typeface="+mj-lt"/>
              </a:rPr>
              <a:t>sano, esa es la </a:t>
            </a:r>
            <a:r>
              <a:rPr lang="es-ES" sz="2400" b="1" dirty="0">
                <a:solidFill>
                  <a:srgbClr val="000000"/>
                </a:solidFill>
                <a:latin typeface="+mj-lt"/>
              </a:rPr>
              <a:t>retribución más </a:t>
            </a:r>
            <a:r>
              <a:rPr lang="es-ES" sz="2400" b="1" dirty="0" smtClean="0">
                <a:solidFill>
                  <a:srgbClr val="000000"/>
                </a:solidFill>
                <a:latin typeface="+mj-lt"/>
              </a:rPr>
              <a:t>grande</a:t>
            </a:r>
            <a:r>
              <a:rPr lang="es-ES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" sz="2400" dirty="0" smtClean="0">
                <a:solidFill>
                  <a:srgbClr val="000000"/>
                </a:solidFill>
                <a:latin typeface="+mj-lt"/>
              </a:rPr>
              <a:t>(…) </a:t>
            </a:r>
            <a:r>
              <a:rPr lang="es-ES" sz="2400" dirty="0">
                <a:latin typeface="+mj-lt"/>
              </a:rPr>
              <a:t>Cultivamos así </a:t>
            </a:r>
            <a:r>
              <a:rPr lang="es-ES" sz="2400" dirty="0" smtClean="0">
                <a:latin typeface="+mj-lt"/>
              </a:rPr>
              <a:t>porque </a:t>
            </a:r>
            <a:r>
              <a:rPr lang="es-ES" sz="2400" b="1" dirty="0" smtClean="0">
                <a:latin typeface="+mj-lt"/>
              </a:rPr>
              <a:t>te gusta </a:t>
            </a:r>
            <a:r>
              <a:rPr lang="es-ES" sz="2400" b="1" dirty="0">
                <a:latin typeface="+mj-lt"/>
              </a:rPr>
              <a:t>el contacto con la naturaleza, es bastante trabajo</a:t>
            </a:r>
            <a:r>
              <a:rPr lang="es-ES" sz="2400" dirty="0">
                <a:latin typeface="+mj-lt"/>
              </a:rPr>
              <a:t>, agotador, </a:t>
            </a:r>
            <a:r>
              <a:rPr lang="es-ES" sz="2400" dirty="0" smtClean="0">
                <a:latin typeface="+mj-lt"/>
              </a:rPr>
              <a:t>pero </a:t>
            </a:r>
            <a:r>
              <a:rPr lang="es-ES" sz="2400" dirty="0">
                <a:latin typeface="+mj-lt"/>
              </a:rPr>
              <a:t>sabes que lo vas a consumir sano" </a:t>
            </a:r>
            <a:r>
              <a:rPr lang="es-ES" dirty="0">
                <a:latin typeface="+mj-lt"/>
              </a:rPr>
              <a:t>(</a:t>
            </a:r>
            <a:r>
              <a:rPr lang="es-ES" dirty="0" smtClean="0">
                <a:latin typeface="+mj-lt"/>
              </a:rPr>
              <a:t>Productora </a:t>
            </a:r>
            <a:r>
              <a:rPr lang="es-ES" dirty="0" err="1" smtClean="0">
                <a:latin typeface="+mj-lt"/>
              </a:rPr>
              <a:t>autodeclarada</a:t>
            </a:r>
            <a:r>
              <a:rPr lang="es-ES" dirty="0" smtClean="0">
                <a:latin typeface="+mj-lt"/>
              </a:rPr>
              <a:t> ecológica).</a:t>
            </a:r>
            <a:endParaRPr lang="es-BO" dirty="0">
              <a:latin typeface="+mj-lt"/>
            </a:endParaRPr>
          </a:p>
        </p:txBody>
      </p:sp>
      <p:pic>
        <p:nvPicPr>
          <p:cNvPr id="3" name="Marcador de contenido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411" y="1584403"/>
            <a:ext cx="4222946" cy="452755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566411" y="6235857"/>
            <a:ext cx="4222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Productora – Feria de Quillacollo</a:t>
            </a:r>
            <a:endParaRPr lang="es-BO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187173" y="527350"/>
            <a:ext cx="9601196" cy="63863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 smtClean="0"/>
              <a:t>Motivaciones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300085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2"/>
          <p:cNvSpPr txBox="1">
            <a:spLocks/>
          </p:cNvSpPr>
          <p:nvPr/>
        </p:nvSpPr>
        <p:spPr>
          <a:xfrm>
            <a:off x="879992" y="1208868"/>
            <a:ext cx="5269993" cy="564913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2600" dirty="0" smtClean="0"/>
              <a:t>"</a:t>
            </a:r>
            <a:r>
              <a:rPr lang="es-ES" sz="2600" b="1" dirty="0" smtClean="0"/>
              <a:t>La principal razón </a:t>
            </a:r>
            <a:r>
              <a:rPr lang="es-ES" sz="2600" dirty="0" smtClean="0"/>
              <a:t>(para fumigar) </a:t>
            </a:r>
            <a:r>
              <a:rPr lang="es-ES" sz="2600" b="1" dirty="0" smtClean="0"/>
              <a:t>es que tenemos terrenos grandes </a:t>
            </a:r>
            <a:r>
              <a:rPr lang="es-ES" sz="2600" dirty="0" smtClean="0"/>
              <a:t>(…) </a:t>
            </a:r>
            <a:r>
              <a:rPr lang="es-ES" sz="2600" b="1" dirty="0" smtClean="0"/>
              <a:t>usar los pesticidas es ir a lo seguro, porque es nuestro ingreso. </a:t>
            </a:r>
            <a:r>
              <a:rPr lang="es-ES" sz="2600" dirty="0" smtClean="0"/>
              <a:t>Tendría que hacer invernaderos, sobre todo para el tomate, lo acaba total si no lo fumigas (…) Al tomate aplicamos insecticidas dos veces por semana y fungicidas de forma preventiva nomás" </a:t>
            </a:r>
            <a:r>
              <a:rPr lang="es-ES" sz="2000" i="1" dirty="0" smtClean="0"/>
              <a:t>(</a:t>
            </a:r>
            <a:r>
              <a:rPr lang="es-ES" sz="2000" dirty="0" smtClean="0"/>
              <a:t>Productor convencional).</a:t>
            </a:r>
            <a:endParaRPr lang="es-BO" sz="2000" dirty="0"/>
          </a:p>
        </p:txBody>
      </p:sp>
      <p:pic>
        <p:nvPicPr>
          <p:cNvPr id="2050" name="Picture 2" descr="Saipina apuesta por planta industrializadora de tomate – eju.t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285" y="1751308"/>
            <a:ext cx="5468187" cy="315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6540285" y="5066923"/>
            <a:ext cx="4060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Tomado de la web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51097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Marcador de contenid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1675424"/>
              </p:ext>
            </p:extLst>
          </p:nvPr>
        </p:nvGraphicFramePr>
        <p:xfrm>
          <a:off x="6307810" y="1393757"/>
          <a:ext cx="5685295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111"/>
                <a:gridCol w="3217354"/>
                <a:gridCol w="787830"/>
              </a:tblGrid>
              <a:tr h="570974">
                <a:tc rowSpan="4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Lograr</a:t>
                      </a:r>
                      <a:r>
                        <a:rPr lang="es-ES" baseline="0" dirty="0" smtClean="0"/>
                        <a:t> m</a:t>
                      </a:r>
                      <a:r>
                        <a:rPr lang="es-ES" dirty="0" smtClean="0"/>
                        <a:t>ayores ingresos </a:t>
                      </a:r>
                      <a:r>
                        <a:rPr lang="es-ES" dirty="0" smtClean="0"/>
                        <a:t>económicos </a:t>
                      </a:r>
                      <a:endParaRPr lang="es-B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Motivaciones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Nro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Prod</a:t>
                      </a:r>
                      <a:endParaRPr lang="es-BO" dirty="0"/>
                    </a:p>
                  </a:txBody>
                  <a:tcPr/>
                </a:tc>
              </a:tr>
              <a:tr h="640158">
                <a:tc vMerge="1">
                  <a:txBody>
                    <a:bodyPr/>
                    <a:lstStyle/>
                    <a:p>
                      <a:pPr algn="ctr"/>
                      <a:endParaRPr lang="es-B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BO" dirty="0" smtClean="0"/>
                        <a:t>Incrementar/asegurar la producción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b="1" i="1" dirty="0" smtClean="0">
                          <a:solidFill>
                            <a:srgbClr val="E78707"/>
                          </a:solidFill>
                        </a:rPr>
                        <a:t>“Tierras cansadas”</a:t>
                      </a:r>
                    </a:p>
                    <a:p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7</a:t>
                      </a:r>
                      <a:endParaRPr lang="es-BO" dirty="0"/>
                    </a:p>
                  </a:txBody>
                  <a:tcPr/>
                </a:tc>
              </a:tr>
              <a:tr h="815677">
                <a:tc vMerge="1">
                  <a:txBody>
                    <a:bodyPr/>
                    <a:lstStyle/>
                    <a:p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dirty="0" smtClean="0"/>
                        <a:t>Incrementar/asegurar la producción </a:t>
                      </a:r>
                    </a:p>
                    <a:p>
                      <a:r>
                        <a:rPr lang="es-ES" sz="1600" b="1" i="1" dirty="0" smtClean="0">
                          <a:solidFill>
                            <a:srgbClr val="E78707"/>
                          </a:solidFill>
                        </a:rPr>
                        <a:t>“Hay cultivos que no producen sin AA”</a:t>
                      </a:r>
                      <a:endParaRPr lang="es-BO" sz="1600" b="1" i="1" dirty="0">
                        <a:solidFill>
                          <a:srgbClr val="E7870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6</a:t>
                      </a:r>
                      <a:endParaRPr lang="es-BO" dirty="0"/>
                    </a:p>
                  </a:txBody>
                  <a:tcPr/>
                </a:tc>
              </a:tr>
              <a:tr h="1060380">
                <a:tc vMerge="1">
                  <a:txBody>
                    <a:bodyPr/>
                    <a:lstStyle/>
                    <a:p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dirty="0" smtClean="0"/>
                        <a:t>Incrementar/asegurar la producción </a:t>
                      </a:r>
                    </a:p>
                    <a:p>
                      <a:r>
                        <a:rPr lang="es-ES" sz="1600" b="1" i="1" dirty="0" smtClean="0">
                          <a:solidFill>
                            <a:srgbClr val="E78707"/>
                          </a:solidFill>
                        </a:rPr>
                        <a:t>“Con tierras grandes, necesitamos</a:t>
                      </a:r>
                      <a:r>
                        <a:rPr lang="es-ES" sz="1600" b="1" i="1" baseline="0" dirty="0" smtClean="0">
                          <a:solidFill>
                            <a:srgbClr val="E78707"/>
                          </a:solidFill>
                        </a:rPr>
                        <a:t> </a:t>
                      </a:r>
                      <a:r>
                        <a:rPr lang="es-ES" sz="1600" b="1" i="1" dirty="0" smtClean="0">
                          <a:solidFill>
                            <a:srgbClr val="E78707"/>
                          </a:solidFill>
                        </a:rPr>
                        <a:t>soluciones rápidas”</a:t>
                      </a:r>
                      <a:endParaRPr lang="es-BO" b="1" i="1" dirty="0">
                        <a:solidFill>
                          <a:srgbClr val="E7870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5</a:t>
                      </a:r>
                      <a:endParaRPr lang="es-BO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Marcador de texto 2"/>
          <p:cNvSpPr txBox="1">
            <a:spLocks/>
          </p:cNvSpPr>
          <p:nvPr/>
        </p:nvSpPr>
        <p:spPr>
          <a:xfrm>
            <a:off x="2559646" y="995499"/>
            <a:ext cx="2606714" cy="576262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 smtClean="0">
                <a:solidFill>
                  <a:schemeClr val="accent1"/>
                </a:solidFill>
              </a:rPr>
              <a:t>Ecológicos</a:t>
            </a:r>
            <a:endParaRPr lang="es-BO" b="1" dirty="0">
              <a:solidFill>
                <a:schemeClr val="accent1"/>
              </a:solidFill>
            </a:endParaRPr>
          </a:p>
        </p:txBody>
      </p:sp>
      <p:sp>
        <p:nvSpPr>
          <p:cNvPr id="6" name="Marcador de texto 4"/>
          <p:cNvSpPr txBox="1">
            <a:spLocks/>
          </p:cNvSpPr>
          <p:nvPr/>
        </p:nvSpPr>
        <p:spPr>
          <a:xfrm>
            <a:off x="7894318" y="953249"/>
            <a:ext cx="3474720" cy="440508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solidFill>
                  <a:schemeClr val="accent1"/>
                </a:solidFill>
              </a:rPr>
              <a:t>Convencionales</a:t>
            </a:r>
            <a:endParaRPr lang="es-BO" b="1" dirty="0">
              <a:solidFill>
                <a:schemeClr val="accent1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280162" y="356869"/>
            <a:ext cx="9601196" cy="63863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 smtClean="0"/>
              <a:t>Motivaciones</a:t>
            </a:r>
            <a:endParaRPr lang="es-BO" dirty="0"/>
          </a:p>
        </p:txBody>
      </p:sp>
      <p:sp>
        <p:nvSpPr>
          <p:cNvPr id="2" name="CuadroTexto 1"/>
          <p:cNvSpPr txBox="1"/>
          <p:nvPr/>
        </p:nvSpPr>
        <p:spPr>
          <a:xfrm>
            <a:off x="6371527" y="5750731"/>
            <a:ext cx="5435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* Desconocimiento </a:t>
            </a:r>
            <a:r>
              <a:rPr lang="es-ES" dirty="0"/>
              <a:t>del impacto </a:t>
            </a:r>
            <a:r>
              <a:rPr lang="es-ES" dirty="0" smtClean="0"/>
              <a:t>del uso de </a:t>
            </a:r>
            <a:r>
              <a:rPr lang="es-ES" dirty="0"/>
              <a:t>AA en </a:t>
            </a:r>
            <a:r>
              <a:rPr lang="es-ES" dirty="0" smtClean="0"/>
              <a:t>la salud, suelo</a:t>
            </a:r>
            <a:r>
              <a:rPr lang="es-ES" dirty="0"/>
              <a:t>, agua y </a:t>
            </a:r>
            <a:r>
              <a:rPr lang="es-ES" dirty="0" smtClean="0"/>
              <a:t>ambiente (7)</a:t>
            </a:r>
            <a:endParaRPr lang="es-BO" dirty="0"/>
          </a:p>
          <a:p>
            <a:endParaRPr lang="es-BO" dirty="0"/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4979963"/>
              </p:ext>
            </p:extLst>
          </p:nvPr>
        </p:nvGraphicFramePr>
        <p:xfrm>
          <a:off x="908203" y="1571761"/>
          <a:ext cx="4872664" cy="4364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Elipse 8"/>
          <p:cNvSpPr/>
          <p:nvPr/>
        </p:nvSpPr>
        <p:spPr>
          <a:xfrm>
            <a:off x="1766806" y="1893027"/>
            <a:ext cx="1084882" cy="2758698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81970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95681" y="510593"/>
            <a:ext cx="10001639" cy="900825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Gradiente de productores</a:t>
            </a:r>
          </a:p>
          <a:p>
            <a:pPr algn="ctr"/>
            <a:r>
              <a:rPr lang="es-ES" sz="2400" dirty="0" smtClean="0">
                <a:solidFill>
                  <a:schemeClr val="tx1"/>
                </a:solidFill>
              </a:rPr>
              <a:t>Desde los convencionales hasta los ecológicos </a:t>
            </a:r>
            <a:endParaRPr lang="es-BO" sz="2400" dirty="0">
              <a:solidFill>
                <a:schemeClr val="tx1"/>
              </a:solidFill>
            </a:endParaRPr>
          </a:p>
        </p:txBody>
      </p:sp>
      <p:sp>
        <p:nvSpPr>
          <p:cNvPr id="3" name="Arco de bloque 2"/>
          <p:cNvSpPr/>
          <p:nvPr/>
        </p:nvSpPr>
        <p:spPr>
          <a:xfrm rot="10800000">
            <a:off x="860440" y="5608320"/>
            <a:ext cx="10684480" cy="1249680"/>
          </a:xfrm>
          <a:prstGeom prst="blockArc">
            <a:avLst/>
          </a:prstGeom>
          <a:gradFill>
            <a:gsLst>
              <a:gs pos="4425">
                <a:schemeClr val="accent1"/>
              </a:gs>
              <a:gs pos="68000">
                <a:srgbClr val="D3D287"/>
              </a:gs>
              <a:gs pos="24000">
                <a:srgbClr val="FFFF00"/>
              </a:gs>
              <a:gs pos="100000">
                <a:srgbClr val="FF0000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solidFill>
                <a:schemeClr val="tx1"/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-1" y="2413410"/>
            <a:ext cx="12192001" cy="3819750"/>
            <a:chOff x="-1" y="2413410"/>
            <a:chExt cx="12192001" cy="3819750"/>
          </a:xfrm>
        </p:grpSpPr>
        <p:sp>
          <p:nvSpPr>
            <p:cNvPr id="5" name="Datos almacenados 4"/>
            <p:cNvSpPr/>
            <p:nvPr/>
          </p:nvSpPr>
          <p:spPr>
            <a:xfrm>
              <a:off x="-1" y="2413410"/>
              <a:ext cx="3302383" cy="1743740"/>
            </a:xfrm>
            <a:prstGeom prst="flowChartOnlineStorage">
              <a:avLst/>
            </a:prstGeom>
            <a:gradFill>
              <a:gsLst>
                <a:gs pos="1000">
                  <a:srgbClr val="FF0000"/>
                </a:gs>
                <a:gs pos="89000">
                  <a:srgbClr val="FFC000"/>
                </a:gs>
              </a:gsLst>
              <a:lin ang="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 smtClean="0"/>
                <a:t>Convencionales</a:t>
              </a:r>
              <a:endParaRPr lang="es-BO" b="1" dirty="0"/>
            </a:p>
          </p:txBody>
        </p:sp>
        <p:sp>
          <p:nvSpPr>
            <p:cNvPr id="6" name="Datos almacenados 5"/>
            <p:cNvSpPr/>
            <p:nvPr/>
          </p:nvSpPr>
          <p:spPr>
            <a:xfrm>
              <a:off x="4076037" y="2832688"/>
              <a:ext cx="4868470" cy="1743740"/>
            </a:xfrm>
            <a:prstGeom prst="flowChartOnlineStorage">
              <a:avLst/>
            </a:prstGeom>
            <a:gradFill>
              <a:gsLst>
                <a:gs pos="1000">
                  <a:srgbClr val="FF0000"/>
                </a:gs>
                <a:gs pos="100000">
                  <a:schemeClr val="accent1"/>
                </a:gs>
                <a:gs pos="21000">
                  <a:srgbClr val="FFC000"/>
                </a:gs>
              </a:gsLst>
              <a:lin ang="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 smtClean="0"/>
                <a:t>Mixtos</a:t>
              </a:r>
              <a:endParaRPr lang="es-BO" b="1" dirty="0"/>
            </a:p>
          </p:txBody>
        </p:sp>
        <p:sp>
          <p:nvSpPr>
            <p:cNvPr id="7" name="Datos almacenados 6"/>
            <p:cNvSpPr/>
            <p:nvPr/>
          </p:nvSpPr>
          <p:spPr>
            <a:xfrm>
              <a:off x="9974845" y="2534917"/>
              <a:ext cx="2217155" cy="1743740"/>
            </a:xfrm>
            <a:prstGeom prst="flowChartOnlineStorage">
              <a:avLst/>
            </a:prstGeom>
            <a:gradFill>
              <a:gsLst>
                <a:gs pos="4000">
                  <a:srgbClr val="FFC000"/>
                </a:gs>
                <a:gs pos="48000">
                  <a:srgbClr val="10BC31"/>
                </a:gs>
              </a:gsLst>
              <a:lin ang="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Ecológicos</a:t>
              </a:r>
              <a:endParaRPr lang="es-BO" dirty="0"/>
            </a:p>
          </p:txBody>
        </p:sp>
        <p:sp>
          <p:nvSpPr>
            <p:cNvPr id="8" name="Elipse 7"/>
            <p:cNvSpPr/>
            <p:nvPr/>
          </p:nvSpPr>
          <p:spPr>
            <a:xfrm>
              <a:off x="1681479" y="4611751"/>
              <a:ext cx="2615737" cy="1463396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Producción  mayormente convencional, eco solo autoconsumo</a:t>
              </a:r>
              <a:endParaRPr lang="es-BO" dirty="0">
                <a:solidFill>
                  <a:schemeClr val="tx1"/>
                </a:solidFill>
              </a:endParaRPr>
            </a:p>
          </p:txBody>
        </p:sp>
        <p:sp>
          <p:nvSpPr>
            <p:cNvPr id="9" name="Elipse 8"/>
            <p:cNvSpPr/>
            <p:nvPr/>
          </p:nvSpPr>
          <p:spPr>
            <a:xfrm>
              <a:off x="4425687" y="4769764"/>
              <a:ext cx="2573578" cy="146339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Producción mayormente convencional, oferta eco </a:t>
              </a:r>
              <a:endParaRPr lang="es-BO" dirty="0">
                <a:solidFill>
                  <a:schemeClr val="tx1"/>
                </a:solidFill>
              </a:endParaRPr>
            </a:p>
          </p:txBody>
        </p:sp>
        <p:sp>
          <p:nvSpPr>
            <p:cNvPr id="10" name="Elipse 9"/>
            <p:cNvSpPr/>
            <p:nvPr/>
          </p:nvSpPr>
          <p:spPr>
            <a:xfrm>
              <a:off x="6999266" y="4769764"/>
              <a:ext cx="2418603" cy="1463396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Producción mixta, oferta mixta</a:t>
              </a:r>
              <a:endParaRPr lang="es-BO" dirty="0">
                <a:solidFill>
                  <a:schemeClr val="tx1"/>
                </a:solidFill>
              </a:endParaRPr>
            </a:p>
          </p:txBody>
        </p:sp>
        <p:sp>
          <p:nvSpPr>
            <p:cNvPr id="11" name="Elipse 10"/>
            <p:cNvSpPr/>
            <p:nvPr/>
          </p:nvSpPr>
          <p:spPr>
            <a:xfrm>
              <a:off x="9417870" y="4699117"/>
              <a:ext cx="2279450" cy="14633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>
                  <a:solidFill>
                    <a:schemeClr val="tx1"/>
                  </a:solidFill>
                </a:rPr>
                <a:t>Producción  propia ecológica, oferta mixta</a:t>
              </a:r>
              <a:endParaRPr lang="es-BO" dirty="0">
                <a:solidFill>
                  <a:schemeClr val="tx1"/>
                </a:solidFill>
              </a:endParaRPr>
            </a:p>
          </p:txBody>
        </p:sp>
      </p:grpSp>
      <p:sp>
        <p:nvSpPr>
          <p:cNvPr id="13" name="Rectángulo redondeado 12"/>
          <p:cNvSpPr/>
          <p:nvPr/>
        </p:nvSpPr>
        <p:spPr>
          <a:xfrm>
            <a:off x="11498426" y="2038683"/>
            <a:ext cx="619688" cy="40767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accent1"/>
                </a:solidFill>
              </a:rPr>
              <a:t>15</a:t>
            </a:r>
            <a:endParaRPr lang="es-BO" sz="2400" b="1" dirty="0">
              <a:solidFill>
                <a:schemeClr val="accent1"/>
              </a:solidFill>
            </a:endParaRPr>
          </a:p>
        </p:txBody>
      </p:sp>
      <p:sp>
        <p:nvSpPr>
          <p:cNvPr id="14" name="Rectángulo redondeado 13"/>
          <p:cNvSpPr/>
          <p:nvPr/>
        </p:nvSpPr>
        <p:spPr>
          <a:xfrm>
            <a:off x="550596" y="1934296"/>
            <a:ext cx="619688" cy="40767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rgbClr val="FF0000"/>
                </a:solidFill>
              </a:rPr>
              <a:t>2</a:t>
            </a:r>
            <a:endParaRPr lang="es-BO" sz="2400" b="1" dirty="0">
              <a:solidFill>
                <a:srgbClr val="FF0000"/>
              </a:solidFill>
            </a:endParaRPr>
          </a:p>
        </p:txBody>
      </p:sp>
      <p:sp>
        <p:nvSpPr>
          <p:cNvPr id="15" name="Rectángulo redondeado 14"/>
          <p:cNvSpPr/>
          <p:nvPr/>
        </p:nvSpPr>
        <p:spPr>
          <a:xfrm>
            <a:off x="6092310" y="1479019"/>
            <a:ext cx="1114402" cy="4076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00B0F0"/>
                </a:solidFill>
              </a:rPr>
              <a:t>30</a:t>
            </a:r>
            <a:endParaRPr lang="es-BO" sz="2400" b="1" dirty="0">
              <a:solidFill>
                <a:srgbClr val="00B0F0"/>
              </a:solidFill>
            </a:endParaRPr>
          </a:p>
        </p:txBody>
      </p:sp>
      <p:sp>
        <p:nvSpPr>
          <p:cNvPr id="19" name="Rectángulo redondeado 18"/>
          <p:cNvSpPr/>
          <p:nvPr/>
        </p:nvSpPr>
        <p:spPr>
          <a:xfrm>
            <a:off x="5417343" y="4489946"/>
            <a:ext cx="619688" cy="407672"/>
          </a:xfrm>
          <a:prstGeom prst="round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4</a:t>
            </a:r>
            <a:endParaRPr lang="es-BO" sz="2400" b="1" dirty="0">
              <a:solidFill>
                <a:schemeClr val="tx1"/>
              </a:solidFill>
            </a:endParaRPr>
          </a:p>
        </p:txBody>
      </p:sp>
      <p:sp>
        <p:nvSpPr>
          <p:cNvPr id="20" name="Rectángulo redondeado 19"/>
          <p:cNvSpPr/>
          <p:nvPr/>
        </p:nvSpPr>
        <p:spPr>
          <a:xfrm>
            <a:off x="2743430" y="4271116"/>
            <a:ext cx="619688" cy="407672"/>
          </a:xfrm>
          <a:prstGeom prst="round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rgbClr val="A37417"/>
                </a:solidFill>
              </a:rPr>
              <a:t>4</a:t>
            </a:r>
            <a:endParaRPr lang="es-BO" sz="2400" b="1" dirty="0">
              <a:solidFill>
                <a:srgbClr val="A37417"/>
              </a:solidFill>
            </a:endParaRPr>
          </a:p>
        </p:txBody>
      </p:sp>
      <p:sp>
        <p:nvSpPr>
          <p:cNvPr id="21" name="Rectángulo redondeado 20"/>
          <p:cNvSpPr/>
          <p:nvPr/>
        </p:nvSpPr>
        <p:spPr>
          <a:xfrm>
            <a:off x="10254668" y="4372592"/>
            <a:ext cx="619688" cy="407672"/>
          </a:xfrm>
          <a:prstGeom prst="round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accent1"/>
                </a:solidFill>
              </a:rPr>
              <a:t>2</a:t>
            </a:r>
            <a:endParaRPr lang="es-BO" sz="2400" b="1" dirty="0">
              <a:solidFill>
                <a:schemeClr val="accent1"/>
              </a:solidFill>
            </a:endParaRPr>
          </a:p>
        </p:txBody>
      </p:sp>
      <p:sp>
        <p:nvSpPr>
          <p:cNvPr id="22" name="Rectángulo redondeado 21"/>
          <p:cNvSpPr/>
          <p:nvPr/>
        </p:nvSpPr>
        <p:spPr>
          <a:xfrm>
            <a:off x="7895165" y="4542211"/>
            <a:ext cx="619688" cy="407672"/>
          </a:xfrm>
          <a:prstGeom prst="roundRect">
            <a:avLst/>
          </a:prstGeom>
          <a:noFill/>
          <a:ln w="19050">
            <a:solidFill>
              <a:srgbClr val="E787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rgbClr val="E78707"/>
                </a:solidFill>
              </a:rPr>
              <a:t>3</a:t>
            </a:r>
            <a:endParaRPr lang="es-BO" sz="2400" b="1" dirty="0">
              <a:solidFill>
                <a:srgbClr val="E78707"/>
              </a:solidFill>
            </a:endParaRPr>
          </a:p>
        </p:txBody>
      </p:sp>
      <p:sp>
        <p:nvSpPr>
          <p:cNvPr id="23" name="Rectángulo redondeado 22"/>
          <p:cNvSpPr/>
          <p:nvPr/>
        </p:nvSpPr>
        <p:spPr>
          <a:xfrm>
            <a:off x="6328769" y="2320621"/>
            <a:ext cx="619688" cy="407672"/>
          </a:xfrm>
          <a:prstGeom prst="roundRect">
            <a:avLst/>
          </a:prstGeom>
          <a:noFill/>
          <a:ln w="19050">
            <a:solidFill>
              <a:srgbClr val="E787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E78707"/>
                </a:solidFill>
              </a:rPr>
              <a:t>13</a:t>
            </a:r>
            <a:endParaRPr lang="es-BO" sz="2400" b="1" dirty="0">
              <a:solidFill>
                <a:srgbClr val="E78707"/>
              </a:solidFill>
            </a:endParaRPr>
          </a:p>
        </p:txBody>
      </p:sp>
      <p:sp>
        <p:nvSpPr>
          <p:cNvPr id="24" name="Redondear rectángulo de esquina del mismo lado 23"/>
          <p:cNvSpPr/>
          <p:nvPr/>
        </p:nvSpPr>
        <p:spPr>
          <a:xfrm>
            <a:off x="4425687" y="1479019"/>
            <a:ext cx="781744" cy="407672"/>
          </a:xfrm>
          <a:prstGeom prst="round2SameRect">
            <a:avLst/>
          </a:prstGeom>
          <a:solidFill>
            <a:schemeClr val="bg1"/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rgbClr val="FF0000"/>
                </a:solidFill>
              </a:rPr>
              <a:t>7</a:t>
            </a:r>
            <a:endParaRPr lang="es-BO" b="1" dirty="0">
              <a:solidFill>
                <a:srgbClr val="FF0000"/>
              </a:solidFill>
            </a:endParaRPr>
          </a:p>
        </p:txBody>
      </p:sp>
      <p:sp>
        <p:nvSpPr>
          <p:cNvPr id="25" name="Redondear rectángulo de esquina del mismo lado 24"/>
          <p:cNvSpPr/>
          <p:nvPr/>
        </p:nvSpPr>
        <p:spPr>
          <a:xfrm>
            <a:off x="8045097" y="1479019"/>
            <a:ext cx="828238" cy="407672"/>
          </a:xfrm>
          <a:prstGeom prst="round2Same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accent1"/>
                </a:solidFill>
              </a:rPr>
              <a:t>23</a:t>
            </a:r>
            <a:endParaRPr lang="es-BO" b="1" dirty="0">
              <a:solidFill>
                <a:schemeClr val="accent1"/>
              </a:solidFill>
            </a:endParaRPr>
          </a:p>
        </p:txBody>
      </p:sp>
      <p:cxnSp>
        <p:nvCxnSpPr>
          <p:cNvPr id="27" name="Conector recto 26"/>
          <p:cNvCxnSpPr>
            <a:stCxn id="15" idx="1"/>
            <a:endCxn id="24" idx="0"/>
          </p:cNvCxnSpPr>
          <p:nvPr/>
        </p:nvCxnSpPr>
        <p:spPr>
          <a:xfrm flipH="1">
            <a:off x="5207431" y="1682855"/>
            <a:ext cx="8848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>
            <a:stCxn id="25" idx="2"/>
          </p:cNvCxnSpPr>
          <p:nvPr/>
        </p:nvCxnSpPr>
        <p:spPr>
          <a:xfrm flipH="1">
            <a:off x="7206713" y="1682855"/>
            <a:ext cx="8383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86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91789" y="674464"/>
            <a:ext cx="3718455" cy="897466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Cinco Principios/10 Elementos FAO  y </a:t>
            </a:r>
            <a:r>
              <a:rPr lang="es-ES" b="1" dirty="0" smtClean="0"/>
              <a:t>prácticas productivas</a:t>
            </a:r>
            <a:endParaRPr lang="es-BO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54009" y="1009386"/>
            <a:ext cx="5181600" cy="5414963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1. DIVERSIDAD </a:t>
            </a:r>
          </a:p>
          <a:p>
            <a:r>
              <a:rPr lang="es-ES" dirty="0">
                <a:solidFill>
                  <a:schemeClr val="tx1"/>
                </a:solidFill>
              </a:rPr>
              <a:t>2. SINERGIAS</a:t>
            </a:r>
          </a:p>
          <a:p>
            <a:r>
              <a:rPr lang="es-ES" dirty="0">
                <a:solidFill>
                  <a:schemeClr val="tx1"/>
                </a:solidFill>
              </a:rPr>
              <a:t>3. CREACIÓN CONJUNTA E INTERCAMBIO DE CONOCIMIENTOS</a:t>
            </a:r>
          </a:p>
          <a:p>
            <a:r>
              <a:rPr lang="es-ES" dirty="0">
                <a:solidFill>
                  <a:schemeClr val="tx1"/>
                </a:solidFill>
              </a:rPr>
              <a:t>4. EFICIENCIA</a:t>
            </a:r>
          </a:p>
          <a:p>
            <a:r>
              <a:rPr lang="es-ES" dirty="0">
                <a:solidFill>
                  <a:schemeClr val="tx1"/>
                </a:solidFill>
              </a:rPr>
              <a:t>5. RECICLAJE</a:t>
            </a:r>
          </a:p>
          <a:p>
            <a:r>
              <a:rPr lang="es-ES" dirty="0">
                <a:solidFill>
                  <a:schemeClr val="tx1"/>
                </a:solidFill>
              </a:rPr>
              <a:t>6. RESILIENCIA</a:t>
            </a:r>
          </a:p>
          <a:p>
            <a:r>
              <a:rPr lang="es-ES" dirty="0">
                <a:solidFill>
                  <a:schemeClr val="tx1"/>
                </a:solidFill>
              </a:rPr>
              <a:t>7. VALORES HUMANOS Y SOCIALES</a:t>
            </a:r>
          </a:p>
          <a:p>
            <a:r>
              <a:rPr lang="es-ES" dirty="0">
                <a:solidFill>
                  <a:schemeClr val="tx1"/>
                </a:solidFill>
              </a:rPr>
              <a:t>8. CULTURA Y  TRADICIONES ALIMENTARIAS</a:t>
            </a:r>
          </a:p>
          <a:p>
            <a:r>
              <a:rPr lang="es-ES" dirty="0">
                <a:solidFill>
                  <a:schemeClr val="tx1"/>
                </a:solidFill>
              </a:rPr>
              <a:t>9. GOBERNANZA RESPONSABLE</a:t>
            </a:r>
          </a:p>
          <a:p>
            <a:r>
              <a:rPr lang="es-ES" dirty="0">
                <a:solidFill>
                  <a:schemeClr val="tx1"/>
                </a:solidFill>
              </a:rPr>
              <a:t>10. ECONOMIA CIRCULAR Y </a:t>
            </a:r>
            <a:r>
              <a:rPr lang="es-ES" dirty="0" smtClean="0">
                <a:solidFill>
                  <a:schemeClr val="tx1"/>
                </a:solidFill>
              </a:rPr>
              <a:t>SOLIDARIA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half" idx="2"/>
          </p:nvPr>
        </p:nvSpPr>
        <p:spPr>
          <a:xfrm>
            <a:off x="1891789" y="2161913"/>
            <a:ext cx="3505199" cy="4262436"/>
          </a:xfrm>
        </p:spPr>
        <p:txBody>
          <a:bodyPr/>
          <a:lstStyle/>
          <a:p>
            <a:r>
              <a:rPr lang="es-ES" dirty="0" smtClean="0"/>
              <a:t> </a:t>
            </a:r>
            <a:endParaRPr lang="es-BO" dirty="0"/>
          </a:p>
        </p:txBody>
      </p:sp>
      <p:sp>
        <p:nvSpPr>
          <p:cNvPr id="4" name="CuadroTexto 3"/>
          <p:cNvSpPr txBox="1"/>
          <p:nvPr/>
        </p:nvSpPr>
        <p:spPr>
          <a:xfrm>
            <a:off x="1196947" y="2161913"/>
            <a:ext cx="420004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"</a:t>
            </a:r>
            <a:r>
              <a:rPr lang="es-ES" b="1" dirty="0"/>
              <a:t>No uso abono de vaca</a:t>
            </a:r>
            <a:r>
              <a:rPr lang="es-ES" dirty="0"/>
              <a:t>, solo </a:t>
            </a:r>
            <a:r>
              <a:rPr lang="es-ES" dirty="0" smtClean="0"/>
              <a:t>con el abono de </a:t>
            </a:r>
            <a:r>
              <a:rPr lang="es-ES" dirty="0"/>
              <a:t>los forestales, usé los dos primero años, ahora no, todos los años con la poda </a:t>
            </a:r>
            <a:r>
              <a:rPr lang="es-ES" b="1" dirty="0"/>
              <a:t>voy aumentando la cobertura</a:t>
            </a:r>
            <a:r>
              <a:rPr lang="es-ES" dirty="0"/>
              <a:t>. </a:t>
            </a:r>
            <a:r>
              <a:rPr lang="es-ES" b="1" dirty="0"/>
              <a:t>La tierra es </a:t>
            </a:r>
            <a:r>
              <a:rPr lang="es-ES" b="1" dirty="0" smtClean="0"/>
              <a:t>fértil </a:t>
            </a:r>
            <a:r>
              <a:rPr lang="es-ES" b="1" dirty="0"/>
              <a:t>y produce mejor</a:t>
            </a:r>
            <a:r>
              <a:rPr lang="es-ES" dirty="0"/>
              <a:t>.. Incluso ya no tenemos que fumigar con nada, </a:t>
            </a:r>
            <a:r>
              <a:rPr lang="es-ES" dirty="0" smtClean="0"/>
              <a:t>“</a:t>
            </a:r>
            <a:r>
              <a:rPr lang="es-ES" dirty="0"/>
              <a:t>tenemos que trabajar con el </a:t>
            </a:r>
            <a:r>
              <a:rPr lang="es-ES" dirty="0" smtClean="0"/>
              <a:t>suelo” (productor SPG)</a:t>
            </a:r>
            <a:endParaRPr lang="es-BO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6834753" y="3270142"/>
            <a:ext cx="1379349" cy="15499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6834752" y="4476428"/>
            <a:ext cx="3812584" cy="1808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6803756" y="2857851"/>
            <a:ext cx="3812584" cy="1808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6834752" y="5999434"/>
            <a:ext cx="423103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6803756" y="2184821"/>
            <a:ext cx="156532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6987152" y="5574519"/>
            <a:ext cx="3812584" cy="180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118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30399" y="2133600"/>
            <a:ext cx="9817315" cy="4453180"/>
          </a:xfrm>
        </p:spPr>
        <p:txBody>
          <a:bodyPr>
            <a:normAutofit lnSpcReduction="10000"/>
          </a:bodyPr>
          <a:lstStyle/>
          <a:p>
            <a:r>
              <a:rPr lang="es-ES" sz="2000" dirty="0" smtClean="0"/>
              <a:t>Similitud en la aplicación de prácticas productivas entre productores ecológicos y convencionales.</a:t>
            </a:r>
          </a:p>
          <a:p>
            <a:r>
              <a:rPr lang="es-ES" sz="2000" dirty="0" smtClean="0"/>
              <a:t>Diferencias tienen que ver con: </a:t>
            </a:r>
          </a:p>
          <a:p>
            <a:pPr lvl="1"/>
            <a:r>
              <a:rPr lang="es-ES" sz="1800" dirty="0" smtClean="0"/>
              <a:t>tamaño de la tierra</a:t>
            </a:r>
          </a:p>
          <a:p>
            <a:pPr lvl="1"/>
            <a:r>
              <a:rPr lang="es-ES" sz="1800" dirty="0" smtClean="0"/>
              <a:t>conocimientos previos, y </a:t>
            </a:r>
          </a:p>
          <a:p>
            <a:pPr lvl="1"/>
            <a:r>
              <a:rPr lang="es-ES" sz="1800" dirty="0" smtClean="0"/>
              <a:t>apoyo institucional (conocimientos nuevos y apoyo en sistemas de riego).</a:t>
            </a:r>
          </a:p>
          <a:p>
            <a:r>
              <a:rPr lang="es-ES" sz="2000" dirty="0" smtClean="0"/>
              <a:t>Las motivaciones son diferentes, se relacionan con: </a:t>
            </a:r>
          </a:p>
          <a:p>
            <a:pPr lvl="1"/>
            <a:r>
              <a:rPr lang="es-ES" sz="1800" dirty="0"/>
              <a:t>E</a:t>
            </a:r>
            <a:r>
              <a:rPr lang="es-ES" sz="1800" dirty="0" smtClean="0"/>
              <a:t>xperiencias </a:t>
            </a:r>
            <a:r>
              <a:rPr lang="es-ES" sz="1800" dirty="0"/>
              <a:t>previas con la agricultura </a:t>
            </a:r>
            <a:r>
              <a:rPr lang="es-ES" sz="1800" dirty="0" smtClean="0"/>
              <a:t>ecológica, y </a:t>
            </a:r>
          </a:p>
          <a:p>
            <a:pPr lvl="1"/>
            <a:r>
              <a:rPr lang="es-ES" sz="1800" dirty="0"/>
              <a:t>P</a:t>
            </a:r>
            <a:r>
              <a:rPr lang="es-ES" sz="1800" dirty="0" smtClean="0"/>
              <a:t>rincipios </a:t>
            </a:r>
            <a:r>
              <a:rPr lang="es-ES" sz="1800" dirty="0"/>
              <a:t>y valores desde la tradición social (comunal, familiar</a:t>
            </a:r>
            <a:r>
              <a:rPr lang="es-ES" sz="1800" dirty="0" smtClean="0"/>
              <a:t>).</a:t>
            </a:r>
          </a:p>
          <a:p>
            <a:r>
              <a:rPr lang="es-ES" sz="2100" dirty="0" smtClean="0"/>
              <a:t>La evaluación de prácticas y principios resalta la </a:t>
            </a:r>
            <a:r>
              <a:rPr lang="es-ES" sz="2100" dirty="0"/>
              <a:t>contribución de la agricultura familiar </a:t>
            </a:r>
            <a:r>
              <a:rPr lang="es-ES" sz="2100" dirty="0" smtClean="0"/>
              <a:t>a los principios MEDIAMBIENTAL Y SOCIAL, que </a:t>
            </a:r>
            <a:r>
              <a:rPr lang="es-ES" sz="2100" dirty="0"/>
              <a:t>no es concientizado ni valorado por los mismos productores.  </a:t>
            </a:r>
          </a:p>
          <a:p>
            <a:endParaRPr lang="es-BO" dirty="0"/>
          </a:p>
        </p:txBody>
      </p:sp>
      <p:sp>
        <p:nvSpPr>
          <p:cNvPr id="4" name="Marcador de contenido 2"/>
          <p:cNvSpPr txBox="1">
            <a:spLocks noGrp="1"/>
          </p:cNvSpPr>
          <p:nvPr>
            <p:ph type="title"/>
          </p:nvPr>
        </p:nvSpPr>
        <p:spPr>
          <a:xfrm>
            <a:off x="2065867" y="624110"/>
            <a:ext cx="9438745" cy="1280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400" dirty="0" smtClean="0">
                <a:solidFill>
                  <a:srgbClr val="0070C0"/>
                </a:solidFill>
              </a:rPr>
              <a:t>PI 1: </a:t>
            </a:r>
            <a:r>
              <a:rPr lang="es-ES_tradnl" sz="2400" dirty="0">
                <a:solidFill>
                  <a:srgbClr val="0070C0"/>
                </a:solidFill>
              </a:rPr>
              <a:t>¿Cuáles son las motivaciones de los productores ecológicos y cómo estas se integran con sus prácticas </a:t>
            </a:r>
            <a:r>
              <a:rPr lang="es-ES_tradnl" sz="2400" dirty="0" smtClean="0">
                <a:solidFill>
                  <a:srgbClr val="0070C0"/>
                </a:solidFill>
              </a:rPr>
              <a:t>productivas?</a:t>
            </a:r>
            <a:endParaRPr lang="es-BO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68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8"/>
          <p:cNvSpPr>
            <a:spLocks noGrp="1"/>
          </p:cNvSpPr>
          <p:nvPr>
            <p:ph sz="half" idx="1"/>
          </p:nvPr>
        </p:nvSpPr>
        <p:spPr>
          <a:xfrm>
            <a:off x="2745030" y="2668956"/>
            <a:ext cx="3873836" cy="2928676"/>
          </a:xfrm>
          <a:ln w="3175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es-ES" b="1" dirty="0" smtClean="0"/>
              <a:t>Catorce</a:t>
            </a:r>
            <a:r>
              <a:rPr lang="es-ES" dirty="0" smtClean="0"/>
              <a:t> </a:t>
            </a:r>
            <a:r>
              <a:rPr lang="es-ES" dirty="0"/>
              <a:t>venden </a:t>
            </a:r>
            <a:r>
              <a:rPr lang="es-ES" dirty="0" smtClean="0"/>
              <a:t>a </a:t>
            </a:r>
            <a:r>
              <a:rPr lang="es-ES" b="1" dirty="0" smtClean="0"/>
              <a:t>intermediarios. </a:t>
            </a:r>
          </a:p>
          <a:p>
            <a:endParaRPr lang="es-ES" b="1" dirty="0"/>
          </a:p>
          <a:p>
            <a:endParaRPr lang="es-ES" dirty="0" smtClean="0"/>
          </a:p>
          <a:p>
            <a:r>
              <a:rPr lang="es-ES" dirty="0" smtClean="0"/>
              <a:t>13 a menor precio</a:t>
            </a:r>
          </a:p>
          <a:p>
            <a:endParaRPr lang="es-ES" dirty="0" smtClean="0"/>
          </a:p>
          <a:p>
            <a:r>
              <a:rPr lang="es-ES" dirty="0" smtClean="0"/>
              <a:t>1 a mejor precio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79" y="2595100"/>
            <a:ext cx="3427212" cy="3073187"/>
          </a:xfrm>
          <a:ln w="317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es-ES" dirty="0" smtClean="0"/>
              <a:t>Nueve </a:t>
            </a:r>
            <a:r>
              <a:rPr lang="es-ES" dirty="0"/>
              <a:t>de ellos solamente a </a:t>
            </a:r>
            <a:r>
              <a:rPr lang="es-ES" b="1" dirty="0"/>
              <a:t>consumidores finales</a:t>
            </a:r>
            <a:r>
              <a:rPr lang="es-ES" dirty="0"/>
              <a:t>.</a:t>
            </a:r>
          </a:p>
          <a:p>
            <a:endParaRPr lang="es-ES" dirty="0" smtClean="0"/>
          </a:p>
          <a:p>
            <a:pPr lvl="1"/>
            <a:r>
              <a:rPr lang="es-ES" dirty="0"/>
              <a:t>7</a:t>
            </a:r>
            <a:r>
              <a:rPr lang="es-ES" dirty="0" smtClean="0"/>
              <a:t> en </a:t>
            </a:r>
            <a:r>
              <a:rPr lang="es-ES" dirty="0"/>
              <a:t>cantidades </a:t>
            </a:r>
            <a:r>
              <a:rPr lang="es-ES" dirty="0" smtClean="0"/>
              <a:t>pequeñas.</a:t>
            </a:r>
          </a:p>
          <a:p>
            <a:pPr marL="0" indent="0">
              <a:buNone/>
            </a:pPr>
            <a:r>
              <a:rPr lang="es-ES" dirty="0" smtClean="0"/>
              <a:t> </a:t>
            </a:r>
          </a:p>
          <a:p>
            <a:pPr lvl="1"/>
            <a:r>
              <a:rPr lang="es-ES" dirty="0" smtClean="0"/>
              <a:t>2 en cantidades </a:t>
            </a:r>
            <a:r>
              <a:rPr lang="es-ES" dirty="0"/>
              <a:t>grandes.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b="1" dirty="0" smtClean="0"/>
          </a:p>
        </p:txBody>
      </p:sp>
      <p:sp>
        <p:nvSpPr>
          <p:cNvPr id="7" name="Nube 6"/>
          <p:cNvSpPr/>
          <p:nvPr/>
        </p:nvSpPr>
        <p:spPr>
          <a:xfrm>
            <a:off x="1643495" y="1360097"/>
            <a:ext cx="1681915" cy="854673"/>
          </a:xfrm>
          <a:prstGeom prst="cloud">
            <a:avLst/>
          </a:prstGeom>
          <a:gradFill>
            <a:gsLst>
              <a:gs pos="0">
                <a:schemeClr val="bg2">
                  <a:tint val="90000"/>
                  <a:satMod val="92000"/>
                  <a:lumMod val="120000"/>
                </a:schemeClr>
              </a:gs>
              <a:gs pos="100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50000" t="50000" r="100000" b="100000"/>
            </a:path>
          </a:gra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23</a:t>
            </a:r>
            <a:endParaRPr lang="es-BO" sz="2400" b="1" dirty="0">
              <a:solidFill>
                <a:schemeClr val="tx1"/>
              </a:solidFill>
            </a:endParaRPr>
          </a:p>
        </p:txBody>
      </p:sp>
      <p:sp>
        <p:nvSpPr>
          <p:cNvPr id="8" name="Nube 7"/>
          <p:cNvSpPr/>
          <p:nvPr/>
        </p:nvSpPr>
        <p:spPr>
          <a:xfrm>
            <a:off x="7130793" y="3563139"/>
            <a:ext cx="948301" cy="676458"/>
          </a:xfrm>
          <a:prstGeom prst="cloud">
            <a:avLst/>
          </a:prstGeom>
          <a:noFill/>
          <a:ln w="2222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7</a:t>
            </a:r>
            <a:r>
              <a:rPr lang="es-ES" b="1" dirty="0" smtClean="0"/>
              <a:t> </a:t>
            </a:r>
            <a:endParaRPr lang="es-BO" b="1" dirty="0"/>
          </a:p>
        </p:txBody>
      </p:sp>
      <p:sp>
        <p:nvSpPr>
          <p:cNvPr id="2" name="Elipse 1"/>
          <p:cNvSpPr/>
          <p:nvPr/>
        </p:nvSpPr>
        <p:spPr>
          <a:xfrm>
            <a:off x="7008504" y="2639736"/>
            <a:ext cx="1005037" cy="818142"/>
          </a:xfrm>
          <a:prstGeom prst="ellipse">
            <a:avLst/>
          </a:prstGeom>
          <a:noFill/>
          <a:ln w="317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9</a:t>
            </a:r>
            <a:endParaRPr lang="es-BO" sz="2400" b="1" dirty="0">
              <a:solidFill>
                <a:schemeClr val="tx1"/>
              </a:solidFill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1256521" y="2513580"/>
            <a:ext cx="1293690" cy="1049559"/>
          </a:xfrm>
          <a:prstGeom prst="ellipse">
            <a:avLst/>
          </a:prstGeom>
          <a:noFill/>
          <a:ln w="25400">
            <a:solidFill>
              <a:srgbClr val="E787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14</a:t>
            </a:r>
            <a:endParaRPr lang="es-BO" b="1" dirty="0">
              <a:solidFill>
                <a:schemeClr val="tx1"/>
              </a:solidFill>
            </a:endParaRPr>
          </a:p>
        </p:txBody>
      </p:sp>
      <p:sp>
        <p:nvSpPr>
          <p:cNvPr id="16" name="Nube 15"/>
          <p:cNvSpPr/>
          <p:nvPr/>
        </p:nvSpPr>
        <p:spPr>
          <a:xfrm>
            <a:off x="7130793" y="4469923"/>
            <a:ext cx="1104972" cy="848504"/>
          </a:xfrm>
          <a:prstGeom prst="cloud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&lt;</a:t>
            </a:r>
            <a:r>
              <a:rPr lang="es-ES" b="1" dirty="0" smtClean="0">
                <a:solidFill>
                  <a:schemeClr val="tx1"/>
                </a:solidFill>
              </a:rPr>
              <a:t>2 </a:t>
            </a:r>
            <a:endParaRPr lang="es-BO" b="1" dirty="0">
              <a:solidFill>
                <a:schemeClr val="tx1"/>
              </a:solidFill>
            </a:endParaRPr>
          </a:p>
        </p:txBody>
      </p:sp>
      <p:sp>
        <p:nvSpPr>
          <p:cNvPr id="17" name="Nube 16"/>
          <p:cNvSpPr/>
          <p:nvPr/>
        </p:nvSpPr>
        <p:spPr>
          <a:xfrm>
            <a:off x="1484998" y="3793465"/>
            <a:ext cx="948301" cy="676458"/>
          </a:xfrm>
          <a:prstGeom prst="cloud">
            <a:avLst/>
          </a:prstGeom>
          <a:noFill/>
          <a:ln w="22225">
            <a:solidFill>
              <a:srgbClr val="E787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13</a:t>
            </a:r>
            <a:r>
              <a:rPr lang="es-ES" b="1" dirty="0" smtClean="0"/>
              <a:t> </a:t>
            </a:r>
            <a:endParaRPr lang="es-BO" b="1" dirty="0"/>
          </a:p>
        </p:txBody>
      </p:sp>
      <p:sp>
        <p:nvSpPr>
          <p:cNvPr id="18" name="Nube 17"/>
          <p:cNvSpPr/>
          <p:nvPr/>
        </p:nvSpPr>
        <p:spPr>
          <a:xfrm>
            <a:off x="1407091" y="4701423"/>
            <a:ext cx="948301" cy="676458"/>
          </a:xfrm>
          <a:prstGeom prst="cloud">
            <a:avLst/>
          </a:prstGeom>
          <a:noFill/>
          <a:ln w="22225">
            <a:solidFill>
              <a:srgbClr val="E787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1</a:t>
            </a:r>
            <a:r>
              <a:rPr lang="es-ES" b="1" dirty="0" smtClean="0"/>
              <a:t> </a:t>
            </a:r>
            <a:endParaRPr lang="es-BO" b="1" dirty="0"/>
          </a:p>
        </p:txBody>
      </p:sp>
      <p:sp>
        <p:nvSpPr>
          <p:cNvPr id="3" name="Redondear rectángulo de esquina del mismo lado 2"/>
          <p:cNvSpPr/>
          <p:nvPr/>
        </p:nvSpPr>
        <p:spPr>
          <a:xfrm>
            <a:off x="2484453" y="6078642"/>
            <a:ext cx="875413" cy="519092"/>
          </a:xfrm>
          <a:prstGeom prst="round2SameRect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3</a:t>
            </a:r>
            <a:endParaRPr lang="es-BO" b="1" dirty="0">
              <a:solidFill>
                <a:schemeClr val="tx1"/>
              </a:solidFill>
            </a:endParaRPr>
          </a:p>
        </p:txBody>
      </p:sp>
      <p:sp>
        <p:nvSpPr>
          <p:cNvPr id="20" name="Título 1"/>
          <p:cNvSpPr txBox="1">
            <a:spLocks/>
          </p:cNvSpPr>
          <p:nvPr/>
        </p:nvSpPr>
        <p:spPr>
          <a:xfrm>
            <a:off x="1710266" y="388105"/>
            <a:ext cx="10346267" cy="1071560"/>
          </a:xfrm>
          <a:prstGeom prst="rect">
            <a:avLst/>
          </a:prstGeom>
        </p:spPr>
        <p:txBody>
          <a:bodyPr>
            <a:normAutofit fontScale="3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6000" dirty="0" smtClean="0">
                <a:solidFill>
                  <a:srgbClr val="0070C0"/>
                </a:solidFill>
              </a:rPr>
              <a:t>PI 2: </a:t>
            </a:r>
            <a:r>
              <a:rPr lang="es-ES_tradnl" sz="6000" dirty="0" smtClean="0">
                <a:solidFill>
                  <a:srgbClr val="0070C0"/>
                </a:solidFill>
              </a:rPr>
              <a:t>¿Cómo funciona la comercialización directa y con intermediación de los alimentos ecológicos en las ferias populares? </a:t>
            </a:r>
            <a:r>
              <a:rPr lang="es-ES" dirty="0">
                <a:solidFill>
                  <a:srgbClr val="0070C0"/>
                </a:solidFill>
              </a:rPr>
              <a:t>(solo con productores ecológicos)</a:t>
            </a:r>
            <a:r>
              <a:rPr lang="es-BO" dirty="0" smtClean="0"/>
              <a:t/>
            </a:r>
            <a:br>
              <a:rPr lang="es-BO" dirty="0" smtClean="0"/>
            </a:br>
            <a:endParaRPr lang="es-BO" dirty="0"/>
          </a:p>
        </p:txBody>
      </p:sp>
      <p:sp>
        <p:nvSpPr>
          <p:cNvPr id="23" name="CuadroTexto 22"/>
          <p:cNvSpPr txBox="1"/>
          <p:nvPr/>
        </p:nvSpPr>
        <p:spPr>
          <a:xfrm>
            <a:off x="4076054" y="743919"/>
            <a:ext cx="4188102" cy="10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BO" dirty="0"/>
          </a:p>
        </p:txBody>
      </p:sp>
      <p:sp>
        <p:nvSpPr>
          <p:cNvPr id="24" name="CuadroTexto 23"/>
          <p:cNvSpPr txBox="1"/>
          <p:nvPr/>
        </p:nvSpPr>
        <p:spPr>
          <a:xfrm>
            <a:off x="3359866" y="1359799"/>
            <a:ext cx="8227307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Venta directa a </a:t>
            </a:r>
            <a:r>
              <a:rPr lang="es-ES" b="1" dirty="0"/>
              <a:t>consumidores finales </a:t>
            </a:r>
            <a:r>
              <a:rPr lang="es-ES" dirty="0"/>
              <a:t>principal canal de comercialización. Cinco  también o solamente en casas por pandemia</a:t>
            </a:r>
          </a:p>
          <a:p>
            <a:endParaRPr lang="es-BO" dirty="0"/>
          </a:p>
        </p:txBody>
      </p:sp>
      <p:sp>
        <p:nvSpPr>
          <p:cNvPr id="26" name="CuadroTexto 25"/>
          <p:cNvSpPr txBox="1"/>
          <p:nvPr/>
        </p:nvSpPr>
        <p:spPr>
          <a:xfrm>
            <a:off x="3566903" y="6135414"/>
            <a:ext cx="7768442" cy="36933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es-ES" b="1" dirty="0"/>
              <a:t>Micro </a:t>
            </a:r>
            <a:r>
              <a:rPr lang="es-ES" b="1" dirty="0" smtClean="0"/>
              <a:t>intermediación,  </a:t>
            </a:r>
            <a:r>
              <a:rPr lang="es-ES" dirty="0" smtClean="0"/>
              <a:t>1 revende y 2 </a:t>
            </a:r>
            <a:r>
              <a:rPr lang="es-ES" dirty="0"/>
              <a:t>de favor “ganar – ganar</a:t>
            </a:r>
            <a:r>
              <a:rPr lang="es-ES" dirty="0" smtClean="0"/>
              <a:t>”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80878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1295401" y="441112"/>
            <a:ext cx="10896599" cy="1303867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BO" dirty="0">
                <a:solidFill>
                  <a:srgbClr val="0070C0"/>
                </a:solidFill>
              </a:rPr>
              <a:t>PI 3: </a:t>
            </a:r>
            <a:r>
              <a:rPr lang="es-ES_tradnl" dirty="0">
                <a:solidFill>
                  <a:srgbClr val="0070C0"/>
                </a:solidFill>
              </a:rPr>
              <a:t>¿Cuáles son las estrategias de los productores ecológicos para tener consumidores frecuentes y ganar su credibilidad?</a:t>
            </a:r>
            <a:endParaRPr lang="es-BO" sz="2700" dirty="0">
              <a:solidFill>
                <a:srgbClr val="0070C0"/>
              </a:solidFill>
            </a:endParaRP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1687824"/>
              </p:ext>
            </p:extLst>
          </p:nvPr>
        </p:nvGraphicFramePr>
        <p:xfrm>
          <a:off x="914401" y="1996439"/>
          <a:ext cx="11025188" cy="4572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878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53875" y="628595"/>
            <a:ext cx="9601196" cy="762001"/>
          </a:xfrm>
        </p:spPr>
        <p:txBody>
          <a:bodyPr/>
          <a:lstStyle/>
          <a:p>
            <a:r>
              <a:rPr lang="es-ES" dirty="0" smtClean="0">
                <a:solidFill>
                  <a:srgbClr val="0070C0"/>
                </a:solidFill>
              </a:rPr>
              <a:t>Y dónde estamos?</a:t>
            </a:r>
            <a:endParaRPr lang="es-BO" dirty="0">
              <a:solidFill>
                <a:srgbClr val="0070C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736169" y="1559220"/>
            <a:ext cx="4718304" cy="576262"/>
          </a:xfrm>
        </p:spPr>
        <p:txBody>
          <a:bodyPr/>
          <a:lstStyle/>
          <a:p>
            <a:r>
              <a:rPr lang="es-ES" dirty="0" smtClean="0">
                <a:solidFill>
                  <a:srgbClr val="0070C0"/>
                </a:solidFill>
              </a:rPr>
              <a:t>Implicaciones para el proyecto:</a:t>
            </a:r>
            <a:endParaRPr lang="es-BO" dirty="0">
              <a:solidFill>
                <a:srgbClr val="0070C0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711205" y="2338494"/>
            <a:ext cx="5387171" cy="3691466"/>
          </a:xfrm>
        </p:spPr>
        <p:txBody>
          <a:bodyPr>
            <a:noAutofit/>
          </a:bodyPr>
          <a:lstStyle/>
          <a:p>
            <a:r>
              <a:rPr lang="es-ES" sz="2300" dirty="0" smtClean="0"/>
              <a:t>Vacíos de conocimiento en algunas prácticas (</a:t>
            </a:r>
            <a:r>
              <a:rPr lang="es-ES" sz="2300" dirty="0" err="1" smtClean="0"/>
              <a:t>bioinsumos</a:t>
            </a:r>
            <a:r>
              <a:rPr lang="es-ES" sz="2300" dirty="0" smtClean="0"/>
              <a:t>, fertilidad del suelo)</a:t>
            </a:r>
          </a:p>
          <a:p>
            <a:r>
              <a:rPr lang="es-ES" sz="2300" dirty="0" smtClean="0"/>
              <a:t>Vacíos de conocimiento de acciones eficientes para ganar credibilidad.</a:t>
            </a:r>
          </a:p>
          <a:p>
            <a:r>
              <a:rPr lang="es-ES" sz="2300" dirty="0" smtClean="0"/>
              <a:t>Vacíos de conocimiento en los impactos del uso de AA.</a:t>
            </a:r>
          </a:p>
          <a:p>
            <a:r>
              <a:rPr lang="es-ES" sz="2300" dirty="0" smtClean="0"/>
              <a:t>Los alimentos ecológicos no se diferencian 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454473" y="2304106"/>
            <a:ext cx="5324239" cy="38591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300" b="1" dirty="0"/>
              <a:t>El proyecto apoyará con:</a:t>
            </a:r>
          </a:p>
          <a:p>
            <a:r>
              <a:rPr lang="es-ES" sz="2300" dirty="0"/>
              <a:t>Espacios de fortalecimiento de </a:t>
            </a:r>
            <a:r>
              <a:rPr lang="es-ES" sz="2300" b="1" dirty="0"/>
              <a:t>capacidades </a:t>
            </a:r>
            <a:r>
              <a:rPr lang="es-ES" sz="2300" dirty="0"/>
              <a:t>(producción y comercialización). </a:t>
            </a:r>
            <a:endParaRPr lang="es-ES" sz="2300" dirty="0" smtClean="0"/>
          </a:p>
          <a:p>
            <a:r>
              <a:rPr lang="es-ES" sz="2300" dirty="0" smtClean="0"/>
              <a:t>Profundizará </a:t>
            </a:r>
            <a:r>
              <a:rPr lang="es-ES" sz="2300" dirty="0"/>
              <a:t>la importancia de los alimentos ecológicos en la </a:t>
            </a:r>
            <a:r>
              <a:rPr lang="es-ES" sz="2300" b="1" dirty="0" smtClean="0"/>
              <a:t>SALUD</a:t>
            </a:r>
            <a:r>
              <a:rPr lang="es-ES" sz="2300" b="1" dirty="0"/>
              <a:t> </a:t>
            </a:r>
            <a:r>
              <a:rPr lang="es-ES" sz="2300" dirty="0" smtClean="0"/>
              <a:t>(AA, alimentos en sí)</a:t>
            </a:r>
            <a:endParaRPr lang="es-BO" sz="2300" dirty="0"/>
          </a:p>
          <a:p>
            <a:r>
              <a:rPr lang="es-ES" sz="2300" dirty="0" smtClean="0"/>
              <a:t>Impulsará la </a:t>
            </a:r>
            <a:r>
              <a:rPr lang="es-ES" sz="2300" b="1" dirty="0" smtClean="0"/>
              <a:t>diferenciación </a:t>
            </a:r>
            <a:r>
              <a:rPr lang="es-ES" sz="2300" dirty="0" smtClean="0"/>
              <a:t>(oral y visual)de los </a:t>
            </a:r>
            <a:r>
              <a:rPr lang="es-ES" sz="2300" dirty="0"/>
              <a:t>alimentos </a:t>
            </a:r>
            <a:r>
              <a:rPr lang="es-ES" sz="2300" dirty="0" smtClean="0"/>
              <a:t>ecológicos en las ferias populares.</a:t>
            </a:r>
          </a:p>
        </p:txBody>
      </p:sp>
    </p:spTree>
    <p:extLst>
      <p:ext uri="{BB962C8B-B14F-4D97-AF65-F5344CB8AC3E}">
        <p14:creationId xmlns:p14="http://schemas.microsoft.com/office/powerpoint/2010/main" val="118761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74804" y="612507"/>
            <a:ext cx="9601196" cy="817828"/>
          </a:xfrm>
        </p:spPr>
        <p:txBody>
          <a:bodyPr/>
          <a:lstStyle/>
          <a:p>
            <a:r>
              <a:rPr lang="es-ES" dirty="0" smtClean="0">
                <a:solidFill>
                  <a:srgbClr val="0070C0"/>
                </a:solidFill>
              </a:rPr>
              <a:t>Y entonces qué?</a:t>
            </a:r>
            <a:endParaRPr lang="es-BO" dirty="0">
              <a:solidFill>
                <a:srgbClr val="0070C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657098" y="1671637"/>
            <a:ext cx="9518902" cy="576262"/>
          </a:xfrm>
        </p:spPr>
        <p:txBody>
          <a:bodyPr/>
          <a:lstStyle/>
          <a:p>
            <a:r>
              <a:rPr lang="es-ES" dirty="0" smtClean="0">
                <a:solidFill>
                  <a:srgbClr val="0070C0"/>
                </a:solidFill>
              </a:rPr>
              <a:t>Estrategia de fortalecimiento a productores de SIETE ferias populares</a:t>
            </a:r>
            <a:endParaRPr lang="es-BO" dirty="0">
              <a:solidFill>
                <a:srgbClr val="0070C0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97467" y="2489201"/>
            <a:ext cx="5116237" cy="3793066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accent2">
                    <a:lumMod val="50000"/>
                  </a:schemeClr>
                </a:solidFill>
              </a:rPr>
              <a:t>Diseño de estrategia</a:t>
            </a:r>
          </a:p>
          <a:p>
            <a:r>
              <a:rPr lang="es-ES" b="1" dirty="0" smtClean="0">
                <a:solidFill>
                  <a:schemeClr val="accent2">
                    <a:lumMod val="50000"/>
                  </a:schemeClr>
                </a:solidFill>
              </a:rPr>
              <a:t>Socialización con directivas </a:t>
            </a:r>
          </a:p>
          <a:p>
            <a:r>
              <a:rPr lang="es-ES" b="1" dirty="0" smtClean="0">
                <a:solidFill>
                  <a:schemeClr val="accent2">
                    <a:lumMod val="50000"/>
                  </a:schemeClr>
                </a:solidFill>
              </a:rPr>
              <a:t>Censo de productores </a:t>
            </a:r>
          </a:p>
          <a:p>
            <a:r>
              <a:rPr lang="es-ES" dirty="0" smtClean="0"/>
              <a:t>Socialización de resultados del censo a directivas</a:t>
            </a:r>
          </a:p>
          <a:p>
            <a:r>
              <a:rPr lang="es-ES" dirty="0" smtClean="0"/>
              <a:t>Visita a parcelas y aval</a:t>
            </a:r>
          </a:p>
          <a:p>
            <a:r>
              <a:rPr lang="es-ES" dirty="0" smtClean="0"/>
              <a:t>Talleres e intercambios de experiencias</a:t>
            </a:r>
          </a:p>
          <a:p>
            <a:r>
              <a:rPr lang="es-ES" dirty="0" smtClean="0"/>
              <a:t>Visitas de consumidores a parcelas</a:t>
            </a:r>
            <a:endParaRPr lang="es-BO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147" y="2489201"/>
            <a:ext cx="5038853" cy="3779140"/>
          </a:xfrm>
        </p:spPr>
      </p:pic>
    </p:spTree>
    <p:extLst>
      <p:ext uri="{BB962C8B-B14F-4D97-AF65-F5344CB8AC3E}">
        <p14:creationId xmlns:p14="http://schemas.microsoft.com/office/powerpoint/2010/main" val="260297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7027334" y="3234266"/>
            <a:ext cx="4859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/>
              <a:t>Gracias</a:t>
            </a:r>
            <a:r>
              <a:rPr lang="es-ES" dirty="0" smtClean="0"/>
              <a:t> </a:t>
            </a:r>
            <a:endParaRPr lang="es-B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989" y="749299"/>
            <a:ext cx="4350698" cy="580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62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Espiral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15377</TotalTime>
  <Words>1943</Words>
  <Application>Microsoft Office PowerPoint</Application>
  <PresentationFormat>Panorámica</PresentationFormat>
  <Paragraphs>286</Paragraphs>
  <Slides>27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Arial</vt:lpstr>
      <vt:lpstr>Calibri</vt:lpstr>
      <vt:lpstr>Cambria</vt:lpstr>
      <vt:lpstr>Century Gothic</vt:lpstr>
      <vt:lpstr>Wingdings 3</vt:lpstr>
      <vt:lpstr>Espiral</vt:lpstr>
      <vt:lpstr>Oferta de alimentos ecológicos en ferias populares</vt:lpstr>
      <vt:lpstr>Índice de la presentación</vt:lpstr>
      <vt:lpstr>Proyecto EcoConsumo 2</vt:lpstr>
      <vt:lpstr>Ámbito de trabajo:</vt:lpstr>
      <vt:lpstr>Componente productores</vt:lpstr>
      <vt:lpstr>Presentación de PowerPoint</vt:lpstr>
      <vt:lpstr>Preguntas de investigación</vt:lpstr>
      <vt:lpstr>Diseño metodológico</vt:lpstr>
      <vt:lpstr>Presentación de PowerPoint</vt:lpstr>
      <vt:lpstr>Cinco Principios/ Diez Elementos FAO</vt:lpstr>
      <vt:lpstr>Presentación de PowerPoint</vt:lpstr>
      <vt:lpstr>Presentación de PowerPoint</vt:lpstr>
      <vt:lpstr>Presentación de PowerPoint</vt:lpstr>
      <vt:lpstr>PI 1: ¿Cuáles son las motivaciones de los productores ecológicos y cómo estas se integran con sus prácticas productivas?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Cinco Principios/10 Elementos FAO  y prácticas productivas</vt:lpstr>
      <vt:lpstr>PI 1: ¿Cuáles son las motivaciones de los productores ecológicos y cómo estas se integran con sus prácticas productivas?</vt:lpstr>
      <vt:lpstr>Presentación de PowerPoint</vt:lpstr>
      <vt:lpstr>Presentación de PowerPoint</vt:lpstr>
      <vt:lpstr>Y dónde estamos?</vt:lpstr>
      <vt:lpstr>Y entonces qué?</vt:lpstr>
      <vt:lpstr>Presentación de PowerPoint</vt:lpstr>
    </vt:vector>
  </TitlesOfParts>
  <Company>Tecnicos Inside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María C. Omonte Ferrufino</dc:creator>
  <cp:lastModifiedBy>María C. Omonte Ferrufino</cp:lastModifiedBy>
  <cp:revision>123</cp:revision>
  <dcterms:created xsi:type="dcterms:W3CDTF">2021-06-11T15:40:34Z</dcterms:created>
  <dcterms:modified xsi:type="dcterms:W3CDTF">2021-07-01T20:12:45Z</dcterms:modified>
</cp:coreProperties>
</file>