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4" r:id="rId2"/>
    <p:sldId id="282" r:id="rId3"/>
    <p:sldId id="275" r:id="rId4"/>
    <p:sldId id="277" r:id="rId5"/>
    <p:sldId id="278" r:id="rId6"/>
    <p:sldId id="281" r:id="rId7"/>
    <p:sldId id="280" r:id="rId8"/>
    <p:sldId id="28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FF00"/>
    <a:srgbClr val="CCCC00"/>
    <a:srgbClr val="0099FF"/>
    <a:srgbClr val="00FF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598" autoAdjust="0"/>
  </p:normalViewPr>
  <p:slideViewPr>
    <p:cSldViewPr snapToGrid="0" showGuides="1">
      <p:cViewPr varScale="1">
        <p:scale>
          <a:sx n="78" d="100"/>
          <a:sy n="78" d="100"/>
        </p:scale>
        <p:origin x="80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andescdp.org/suelos_paisajes/bienvenida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andescdp.org/suelos_paisajes/bienvenida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D86B3-FCBB-4AD7-98C3-9FFE6EFF3308}" type="doc">
      <dgm:prSet loTypeId="urn:microsoft.com/office/officeart/2009/3/layout/Pi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BO"/>
        </a:p>
      </dgm:t>
    </dgm:pt>
    <dgm:pt modelId="{242217B1-6446-44AD-B916-F1E857DCAA27}">
      <dgm:prSet phldrT="[Texto]" custT="1"/>
      <dgm:spPr/>
      <dgm:t>
        <a:bodyPr/>
        <a:lstStyle/>
        <a:p>
          <a:r>
            <a:rPr lang="es-BO" sz="3200" b="1" dirty="0">
              <a:latin typeface="Segoe UI" panose="020B0502040204020203" pitchFamily="34" charset="0"/>
              <a:cs typeface="Segoe UI" panose="020B0502040204020203" pitchFamily="34" charset="0"/>
            </a:rPr>
            <a:t>2011-2013</a:t>
          </a:r>
          <a:endParaRPr lang="es-BO" sz="5400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C325585-CAB5-4E58-9636-BB4C3760187D}" type="parTrans" cxnId="{9BA0AD57-1C38-4617-8B65-E45DAB7A95BD}">
      <dgm:prSet/>
      <dgm:spPr/>
      <dgm:t>
        <a:bodyPr/>
        <a:lstStyle/>
        <a:p>
          <a:endParaRPr lang="es-BO"/>
        </a:p>
      </dgm:t>
    </dgm:pt>
    <dgm:pt modelId="{80BABB96-3FF2-4696-B9C1-89BB851DE075}" type="sibTrans" cxnId="{9BA0AD57-1C38-4617-8B65-E45DAB7A95BD}">
      <dgm:prSet/>
      <dgm:spPr/>
      <dgm:t>
        <a:bodyPr/>
        <a:lstStyle/>
        <a:p>
          <a:endParaRPr lang="es-BO"/>
        </a:p>
      </dgm:t>
    </dgm:pt>
    <dgm:pt modelId="{445596B5-842C-4F29-9DE9-A15FC7229B80}">
      <dgm:prSet phldrT="[Texto]" custT="1"/>
      <dgm:spPr/>
      <dgm:t>
        <a:bodyPr/>
        <a:lstStyle/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Paisajes sostenibles </a:t>
          </a:r>
        </a:p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(CdP7, 2011)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Sistemas agroecológicos sostenibles</a:t>
          </a: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 (CdP8, 2012)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La implementación de la intensificación agroecológica se realizo revisión de literatura en torno a la importancia de la agroecología, plagas, suelos, eficiencia en el uso del agua, fitomejoramiento e innovación social.</a:t>
          </a:r>
        </a:p>
      </dgm:t>
    </dgm:pt>
    <dgm:pt modelId="{DF7F4796-526F-406C-AF5F-DE792FADD7BC}" type="parTrans" cxnId="{974E5368-70CE-4AB6-8174-61CD80D05A16}">
      <dgm:prSet/>
      <dgm:spPr/>
      <dgm:t>
        <a:bodyPr/>
        <a:lstStyle/>
        <a:p>
          <a:endParaRPr lang="es-BO"/>
        </a:p>
      </dgm:t>
    </dgm:pt>
    <dgm:pt modelId="{1BA08637-8A5D-42EC-A43C-F740EF35B71F}" type="sibTrans" cxnId="{974E5368-70CE-4AB6-8174-61CD80D05A16}">
      <dgm:prSet/>
      <dgm:spPr/>
      <dgm:t>
        <a:bodyPr/>
        <a:lstStyle/>
        <a:p>
          <a:endParaRPr lang="es-BO"/>
        </a:p>
      </dgm:t>
    </dgm:pt>
    <dgm:pt modelId="{7DDD51D9-F11D-412C-B270-9C73B0D01A3F}">
      <dgm:prSet phldrT="[Texto]" custT="1"/>
      <dgm:spPr/>
      <dgm:t>
        <a:bodyPr/>
        <a:lstStyle/>
        <a:p>
          <a:r>
            <a:rPr lang="es-BO" sz="3200" b="1" dirty="0">
              <a:latin typeface="Segoe UI" panose="020B0502040204020203" pitchFamily="34" charset="0"/>
              <a:cs typeface="Segoe UI" panose="020B0502040204020203" pitchFamily="34" charset="0"/>
            </a:rPr>
            <a:t>2014-2017</a:t>
          </a:r>
        </a:p>
      </dgm:t>
    </dgm:pt>
    <dgm:pt modelId="{2F35206C-C717-4773-981A-93E5C6356A20}" type="parTrans" cxnId="{4C5B8B75-E1CF-47F1-BA12-646357593CE1}">
      <dgm:prSet/>
      <dgm:spPr/>
      <dgm:t>
        <a:bodyPr/>
        <a:lstStyle/>
        <a:p>
          <a:endParaRPr lang="es-BO"/>
        </a:p>
      </dgm:t>
    </dgm:pt>
    <dgm:pt modelId="{BBE612AD-041E-4A2A-8C8C-F0C0FC1775EC}" type="sibTrans" cxnId="{4C5B8B75-E1CF-47F1-BA12-646357593CE1}">
      <dgm:prSet/>
      <dgm:spPr/>
      <dgm:t>
        <a:bodyPr/>
        <a:lstStyle/>
        <a:p>
          <a:endParaRPr lang="es-BO"/>
        </a:p>
      </dgm:t>
    </dgm:pt>
    <dgm:pt modelId="{AF3E9122-7802-4B35-AD91-A9CBB995E59B}">
      <dgm:prSet phldrT="[Texto]" custT="1"/>
      <dgm:spPr/>
      <dgm:t>
        <a:bodyPr/>
        <a:lstStyle/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1" kern="1200" dirty="0">
              <a:highlight>
                <a:srgbClr val="00FF99"/>
              </a:highlight>
              <a:latin typeface="Segoe UI" panose="020B0502040204020203" pitchFamily="34" charset="0"/>
              <a:cs typeface="Segoe UI" panose="020B0502040204020203" pitchFamily="34" charset="0"/>
            </a:rPr>
            <a:t>Taller de Suelos y Paisajes 2017</a:t>
          </a:r>
          <a:endParaRPr lang="es-BO" sz="1600" b="0" kern="1200" dirty="0">
            <a:highlight>
              <a:srgbClr val="00FF99"/>
            </a:highlight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0" kern="1200" dirty="0">
              <a:latin typeface="Segoe UI" panose="020B0502040204020203" pitchFamily="34" charset="0"/>
              <a:cs typeface="Segoe UI" panose="020B0502040204020203" pitchFamily="34" charset="0"/>
            </a:rPr>
            <a:t>AT Descansos y Forrajes Yanapai/CSU</a:t>
          </a:r>
        </a:p>
        <a:p>
          <a:pPr marL="0" marR="0" lvl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Reflexión sobre experiencia práctica de proyectos</a:t>
          </a:r>
        </a:p>
        <a:p>
          <a:pPr marL="0" marR="0" lvl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Construcción colectiva de las enfoques conceptuales. 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Bases del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Marco conceptual 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del Grupo Suelos y Paisaje.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Definición de alcances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Plataforma virtual web CCRP</a:t>
          </a:r>
          <a:r>
            <a:rPr lang="es-BO" sz="1400" b="1" kern="12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  <a:hlinkClick xmlns:r="http://schemas.openxmlformats.org/officeDocument/2006/relationships" r:id="rId1"/>
            </a:rPr>
            <a:t>https://andescdp.org/suelos_paisajes/bienvenida</a:t>
          </a: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sz="1400" b="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- Plataforma de suelos</a:t>
          </a:r>
        </a:p>
        <a:p>
          <a:pPr marL="0" lvl="0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Caja de herramientas</a:t>
          </a:r>
          <a:r>
            <a:rPr lang="es-BO" sz="1400" b="0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: </a:t>
          </a: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kit de suelos, mapeo de actores, balance de nutrientes, </a:t>
          </a:r>
          <a:r>
            <a:rPr lang="es-BO" sz="14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RHomis</a:t>
          </a: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, radiografía agroecológica.</a:t>
          </a:r>
        </a:p>
        <a:p>
          <a:pPr marL="0" lvl="0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Tesis doctorales</a:t>
          </a:r>
          <a:endParaRPr lang="es-BO" sz="1400" kern="12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E3C9883-3C13-4E13-8984-A0EBE21BD236}" type="parTrans" cxnId="{0FD8B2C3-E88F-432D-AF44-40EDCF1E5161}">
      <dgm:prSet/>
      <dgm:spPr/>
      <dgm:t>
        <a:bodyPr/>
        <a:lstStyle/>
        <a:p>
          <a:endParaRPr lang="es-BO"/>
        </a:p>
      </dgm:t>
    </dgm:pt>
    <dgm:pt modelId="{26BAC53D-5D14-4963-A471-CCDEA9A2B129}" type="sibTrans" cxnId="{0FD8B2C3-E88F-432D-AF44-40EDCF1E5161}">
      <dgm:prSet/>
      <dgm:spPr/>
      <dgm:t>
        <a:bodyPr/>
        <a:lstStyle/>
        <a:p>
          <a:endParaRPr lang="es-BO"/>
        </a:p>
      </dgm:t>
    </dgm:pt>
    <dgm:pt modelId="{2AAD14C5-D276-4A6A-AB22-E4AEA4A8CAF8}">
      <dgm:prSet phldrT="[Texto]" custT="1"/>
      <dgm:spPr/>
      <dgm:t>
        <a:bodyPr/>
        <a:lstStyle/>
        <a:p>
          <a:r>
            <a:rPr lang="es-BO" sz="3200" b="1" dirty="0"/>
            <a:t>2018 - 2020</a:t>
          </a:r>
        </a:p>
      </dgm:t>
    </dgm:pt>
    <dgm:pt modelId="{BB03CBA7-1A1C-4554-9B6C-8C17EEA02564}" type="parTrans" cxnId="{A62821EF-FA5F-43D6-9309-60B99873D93F}">
      <dgm:prSet/>
      <dgm:spPr/>
      <dgm:t>
        <a:bodyPr/>
        <a:lstStyle/>
        <a:p>
          <a:endParaRPr lang="es-BO"/>
        </a:p>
      </dgm:t>
    </dgm:pt>
    <dgm:pt modelId="{88E4A0CC-8C2B-41D5-A013-886F0D28BDFF}" type="sibTrans" cxnId="{A62821EF-FA5F-43D6-9309-60B99873D93F}">
      <dgm:prSet/>
      <dgm:spPr/>
      <dgm:t>
        <a:bodyPr/>
        <a:lstStyle/>
        <a:p>
          <a:endParaRPr lang="es-BO"/>
        </a:p>
      </dgm:t>
    </dgm:pt>
    <dgm:pt modelId="{94F14213-EA0B-4BA4-85B8-0C3AAC2CFDB1}">
      <dgm:prSet phldrT="[Texto]" custT="1"/>
      <dgm:spPr/>
      <dgm:t>
        <a:bodyPr/>
        <a:lstStyle/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b="1" dirty="0">
              <a:latin typeface="Segoe UI" panose="020B0502040204020203" pitchFamily="34" charset="0"/>
              <a:cs typeface="Segoe UI" panose="020B0502040204020203" pitchFamily="34" charset="0"/>
            </a:rPr>
            <a:t>Grupo Suelos y Paisajes Andinos 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(CdP-18 AQP, CdP19-Puempo, CdP20 virtual)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4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Enfoque territorial, </a:t>
          </a:r>
          <a:r>
            <a:rPr lang="es-BO" sz="14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Manejo Holístico, Agricultura /Ganadería Regenerativa, 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Paisajes Resilientes.</a:t>
          </a:r>
        </a:p>
      </dgm:t>
    </dgm:pt>
    <dgm:pt modelId="{CBDCCA73-965A-4D0F-8EC4-7B4A6A7A99AF}" type="parTrans" cxnId="{A772F421-1EFB-4764-BAE1-180D5F93C35E}">
      <dgm:prSet/>
      <dgm:spPr/>
      <dgm:t>
        <a:bodyPr/>
        <a:lstStyle/>
        <a:p>
          <a:endParaRPr lang="es-BO"/>
        </a:p>
      </dgm:t>
    </dgm:pt>
    <dgm:pt modelId="{739D7BFE-513A-4954-8CB6-A481DB44B591}" type="sibTrans" cxnId="{A772F421-1EFB-4764-BAE1-180D5F93C35E}">
      <dgm:prSet/>
      <dgm:spPr/>
      <dgm:t>
        <a:bodyPr/>
        <a:lstStyle/>
        <a:p>
          <a:endParaRPr lang="es-BO"/>
        </a:p>
      </dgm:t>
    </dgm:pt>
    <dgm:pt modelId="{2A164798-7261-4A7E-AE87-D818B34DD07B}">
      <dgm:prSet custT="1"/>
      <dgm:spPr/>
      <dgm:t>
        <a:bodyPr/>
        <a:lstStyle/>
        <a:p>
          <a:pPr algn="r"/>
          <a:r>
            <a:rPr lang="es-BO" sz="3200" b="1" dirty="0">
              <a:latin typeface="Segoe UI" panose="020B0502040204020203" pitchFamily="34" charset="0"/>
              <a:cs typeface="Segoe UI" panose="020B0502040204020203" pitchFamily="34" charset="0"/>
            </a:rPr>
            <a:t>2003 - 2010</a:t>
          </a:r>
        </a:p>
      </dgm:t>
    </dgm:pt>
    <dgm:pt modelId="{76AF36C9-F0AD-45E5-922B-58CD7DBC7C11}" type="parTrans" cxnId="{4FDF3661-B147-4A08-AB8C-32952610457A}">
      <dgm:prSet/>
      <dgm:spPr/>
      <dgm:t>
        <a:bodyPr/>
        <a:lstStyle/>
        <a:p>
          <a:endParaRPr lang="es-BO"/>
        </a:p>
      </dgm:t>
    </dgm:pt>
    <dgm:pt modelId="{6864AC35-7ADC-4F10-952C-E90C8F4E7E94}" type="sibTrans" cxnId="{4FDF3661-B147-4A08-AB8C-32952610457A}">
      <dgm:prSet/>
      <dgm:spPr/>
      <dgm:t>
        <a:bodyPr/>
        <a:lstStyle/>
        <a:p>
          <a:endParaRPr lang="es-BO"/>
        </a:p>
      </dgm:t>
    </dgm:pt>
    <dgm:pt modelId="{0F98B962-6CC8-4388-9B11-577FABF63461}">
      <dgm:prSet custT="1"/>
      <dgm:spPr/>
      <dgm:t>
        <a:bodyPr/>
        <a:lstStyle/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4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200" b="1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kern="12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5D7D21B-9482-41A8-B4CB-38517460F245}" type="parTrans" cxnId="{EF680CEA-B2F2-4569-8484-D17AA8C9BFB0}">
      <dgm:prSet/>
      <dgm:spPr/>
      <dgm:t>
        <a:bodyPr/>
        <a:lstStyle/>
        <a:p>
          <a:endParaRPr lang="es-BO"/>
        </a:p>
      </dgm:t>
    </dgm:pt>
    <dgm:pt modelId="{7C80E9E6-37DF-42DF-B473-AD3987D18EBD}" type="sibTrans" cxnId="{EF680CEA-B2F2-4569-8484-D17AA8C9BFB0}">
      <dgm:prSet/>
      <dgm:spPr/>
      <dgm:t>
        <a:bodyPr/>
        <a:lstStyle/>
        <a:p>
          <a:endParaRPr lang="es-BO"/>
        </a:p>
      </dgm:t>
    </dgm:pt>
    <dgm:pt modelId="{6831F462-63FB-4307-A3DE-FF17C582931F}">
      <dgm:prSet phldrT="[Texto]" custT="1"/>
      <dgm:spPr/>
      <dgm:t>
        <a:bodyPr/>
        <a:lstStyle/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Factores sociales: migración, instituciones sociales de manejo y gobernanza, políticas nacionales, incidencia a nivel subnacional y nacional.</a:t>
          </a:r>
        </a:p>
      </dgm:t>
    </dgm:pt>
    <dgm:pt modelId="{30F96B9A-772E-4B08-9711-0CBDCC1C718A}" type="parTrans" cxnId="{E1715FB2-C0EB-49AE-897D-951214BDDE82}">
      <dgm:prSet/>
      <dgm:spPr/>
      <dgm:t>
        <a:bodyPr/>
        <a:lstStyle/>
        <a:p>
          <a:endParaRPr lang="es-BO"/>
        </a:p>
      </dgm:t>
    </dgm:pt>
    <dgm:pt modelId="{F6A59E6D-75F9-4E5D-B137-7EBE2E22C81B}" type="sibTrans" cxnId="{E1715FB2-C0EB-49AE-897D-951214BDDE82}">
      <dgm:prSet/>
      <dgm:spPr/>
      <dgm:t>
        <a:bodyPr/>
        <a:lstStyle/>
        <a:p>
          <a:endParaRPr lang="es-BO"/>
        </a:p>
      </dgm:t>
    </dgm:pt>
    <dgm:pt modelId="{7BC63DB8-DAFF-4BA0-9D81-F9E893C8E318}">
      <dgm:prSet phldrT="[Texto]" custT="1"/>
      <dgm:spPr/>
      <dgm:t>
        <a:bodyPr/>
        <a:lstStyle/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Herramientas: imágenes multiespectrales (NDVI)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, mapeos sociales.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Interrelaciones</a:t>
          </a:r>
          <a:r>
            <a:rPr lang="es-BO" sz="1400" dirty="0">
              <a:latin typeface="Segoe UI" panose="020B0502040204020203" pitchFamily="34" charset="0"/>
              <a:cs typeface="Segoe UI" panose="020B0502040204020203" pitchFamily="34" charset="0"/>
            </a:rPr>
            <a:t> claves que se exploran en el grupo suelos y paisajes con diferentes áreas focales</a:t>
          </a: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b="1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73FD2C1-8509-4B14-A786-DA8ED0AC8920}" type="parTrans" cxnId="{00051A29-04BC-487B-82CF-08F4456163B8}">
      <dgm:prSet/>
      <dgm:spPr/>
      <dgm:t>
        <a:bodyPr/>
        <a:lstStyle/>
        <a:p>
          <a:endParaRPr lang="es-BO"/>
        </a:p>
      </dgm:t>
    </dgm:pt>
    <dgm:pt modelId="{504C31D6-3584-4203-8EF1-D426415FA526}" type="sibTrans" cxnId="{00051A29-04BC-487B-82CF-08F4456163B8}">
      <dgm:prSet/>
      <dgm:spPr/>
      <dgm:t>
        <a:bodyPr/>
        <a:lstStyle/>
        <a:p>
          <a:endParaRPr lang="es-BO"/>
        </a:p>
      </dgm:t>
    </dgm:pt>
    <dgm:pt modelId="{7EEC5D2D-820A-4817-8716-1151C0C5C8A5}" type="pres">
      <dgm:prSet presAssocID="{43DD86B3-FCBB-4AD7-98C3-9FFE6EFF3308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1D691645-23BE-48AC-B7E2-03CE76AEDFFC}" type="pres">
      <dgm:prSet presAssocID="{2A164798-7261-4A7E-AE87-D818B34DD07B}" presName="ParentComposite" presStyleCnt="0"/>
      <dgm:spPr/>
    </dgm:pt>
    <dgm:pt modelId="{1E6BD428-00A5-4C5E-963C-3107571E5BE5}" type="pres">
      <dgm:prSet presAssocID="{2A164798-7261-4A7E-AE87-D818B34DD07B}" presName="Chord" presStyleLbl="bgShp" presStyleIdx="0" presStyleCnt="4" custScaleX="56392" custScaleY="65209" custLinFactNeighborX="-34207" custLinFactNeighborY="-21493"/>
      <dgm:spPr>
        <a:solidFill>
          <a:srgbClr val="00FF00"/>
        </a:solidFill>
      </dgm:spPr>
    </dgm:pt>
    <dgm:pt modelId="{049C3E8E-A84B-4AA7-8D3F-85119BBACBD2}" type="pres">
      <dgm:prSet presAssocID="{2A164798-7261-4A7E-AE87-D818B34DD07B}" presName="Pie" presStyleLbl="alignNode1" presStyleIdx="0" presStyleCnt="4" custScaleX="67668" custScaleY="58422" custLinFactNeighborX="-49499" custLinFactNeighborY="-5764"/>
      <dgm:spPr/>
    </dgm:pt>
    <dgm:pt modelId="{96FB34B3-C124-4AEE-84EB-20B0DC2BE40F}" type="pres">
      <dgm:prSet presAssocID="{2A164798-7261-4A7E-AE87-D818B34DD07B}" presName="Parent" presStyleLbl="revTx" presStyleIdx="0" presStyleCnt="7" custScaleX="38714" custScaleY="71913" custLinFactNeighborX="-26546" custLinFactNeighborY="-24887">
        <dgm:presLayoutVars>
          <dgm:chMax val="1"/>
          <dgm:chPref val="1"/>
          <dgm:bulletEnabled val="1"/>
        </dgm:presLayoutVars>
      </dgm:prSet>
      <dgm:spPr/>
    </dgm:pt>
    <dgm:pt modelId="{5A4A0946-406B-481A-AED4-5EAA01E047B4}" type="pres">
      <dgm:prSet presAssocID="{242217B1-6446-44AD-B916-F1E857DCAA27}" presName="ParentComposite" presStyleCnt="0"/>
      <dgm:spPr/>
    </dgm:pt>
    <dgm:pt modelId="{E35FC64D-BD07-4AF3-AF75-43C79943640F}" type="pres">
      <dgm:prSet presAssocID="{242217B1-6446-44AD-B916-F1E857DCAA27}" presName="Chord" presStyleLbl="bgShp" presStyleIdx="1" presStyleCnt="4" custScaleX="69529" custScaleY="73199" custLinFactNeighborX="43176" custLinFactNeighborY="3440"/>
      <dgm:spPr>
        <a:solidFill>
          <a:srgbClr val="FF3399"/>
        </a:solidFill>
      </dgm:spPr>
    </dgm:pt>
    <dgm:pt modelId="{73060FAB-874C-47C5-8119-0D2DA9AFC1F1}" type="pres">
      <dgm:prSet presAssocID="{242217B1-6446-44AD-B916-F1E857DCAA27}" presName="Pie" presStyleLbl="alignNode1" presStyleIdx="1" presStyleCnt="4" custScaleX="48247" custScaleY="78869" custLinFactNeighborX="43509" custLinFactNeighborY="13716"/>
      <dgm:spPr/>
    </dgm:pt>
    <dgm:pt modelId="{B208B29B-3499-4964-8BC4-DA90505CA8C5}" type="pres">
      <dgm:prSet presAssocID="{242217B1-6446-44AD-B916-F1E857DCAA27}" presName="Parent" presStyleLbl="revTx" presStyleIdx="1" presStyleCnt="7" custScaleX="89798" custLinFactNeighborX="82694" custLinFactNeighborY="-3057">
        <dgm:presLayoutVars>
          <dgm:chMax val="1"/>
          <dgm:chPref val="1"/>
          <dgm:bulletEnabled val="1"/>
        </dgm:presLayoutVars>
      </dgm:prSet>
      <dgm:spPr/>
    </dgm:pt>
    <dgm:pt modelId="{603CE2DE-433E-481A-93C3-08B06AFB7BC4}" type="pres">
      <dgm:prSet presAssocID="{1BA08637-8A5D-42EC-A43C-F740EF35B71F}" presName="negSibTrans" presStyleCnt="0"/>
      <dgm:spPr/>
    </dgm:pt>
    <dgm:pt modelId="{376A8192-F395-4ECF-A3D6-61D50A8B6B1D}" type="pres">
      <dgm:prSet presAssocID="{242217B1-6446-44AD-B916-F1E857DCAA27}" presName="composite" presStyleCnt="0"/>
      <dgm:spPr/>
    </dgm:pt>
    <dgm:pt modelId="{960B28DF-55B8-4AC0-8349-BE11ADB3132F}" type="pres">
      <dgm:prSet presAssocID="{242217B1-6446-44AD-B916-F1E857DCAA27}" presName="Child" presStyleLbl="revTx" presStyleIdx="2" presStyleCnt="7" custScaleX="100639" custScaleY="88651" custLinFactNeighborX="29554" custLinFactNeighborY="-3402">
        <dgm:presLayoutVars>
          <dgm:chMax val="0"/>
          <dgm:chPref val="0"/>
          <dgm:bulletEnabled val="1"/>
        </dgm:presLayoutVars>
      </dgm:prSet>
      <dgm:spPr/>
    </dgm:pt>
    <dgm:pt modelId="{E334C0CA-2639-411C-84CA-1F439DE3CC43}" type="pres">
      <dgm:prSet presAssocID="{80BABB96-3FF2-4696-B9C1-89BB851DE075}" presName="sibTrans" presStyleCnt="0"/>
      <dgm:spPr/>
    </dgm:pt>
    <dgm:pt modelId="{F29A652E-C6C8-48BC-A7CA-7D1ABD23A81D}" type="pres">
      <dgm:prSet presAssocID="{7DDD51D9-F11D-412C-B270-9C73B0D01A3F}" presName="ParentComposite" presStyleCnt="0"/>
      <dgm:spPr/>
    </dgm:pt>
    <dgm:pt modelId="{7C0F812E-EB7F-42BE-AF22-40E43C5ED7FB}" type="pres">
      <dgm:prSet presAssocID="{7DDD51D9-F11D-412C-B270-9C73B0D01A3F}" presName="Chord" presStyleLbl="bgShp" presStyleIdx="2" presStyleCnt="4" custScaleX="69529" custScaleY="73199" custLinFactNeighborX="12081" custLinFactNeighborY="3147"/>
      <dgm:spPr>
        <a:solidFill>
          <a:schemeClr val="accent5">
            <a:lumMod val="75000"/>
          </a:schemeClr>
        </a:solidFill>
      </dgm:spPr>
    </dgm:pt>
    <dgm:pt modelId="{4A53CF63-F8BA-4E8F-B7D1-45767BBE8E09}" type="pres">
      <dgm:prSet presAssocID="{7DDD51D9-F11D-412C-B270-9C73B0D01A3F}" presName="Pie" presStyleLbl="alignNode1" presStyleIdx="2" presStyleCnt="4" custScaleX="48247" custScaleY="78869" custLinFactNeighborX="12475" custLinFactNeighborY="10490"/>
      <dgm:spPr>
        <a:solidFill>
          <a:srgbClr val="FFFF00"/>
        </a:solidFill>
      </dgm:spPr>
    </dgm:pt>
    <dgm:pt modelId="{8B0FADA1-C1F0-453F-8D20-E2174091714A}" type="pres">
      <dgm:prSet presAssocID="{7DDD51D9-F11D-412C-B270-9C73B0D01A3F}" presName="Parent" presStyleLbl="revTx" presStyleIdx="3" presStyleCnt="7" custScaleX="61997" custLinFactNeighborX="20326" custLinFactNeighborY="-3057">
        <dgm:presLayoutVars>
          <dgm:chMax val="1"/>
          <dgm:chPref val="1"/>
          <dgm:bulletEnabled val="1"/>
        </dgm:presLayoutVars>
      </dgm:prSet>
      <dgm:spPr/>
    </dgm:pt>
    <dgm:pt modelId="{622C9649-6B16-43EA-83DF-55F76AF277DE}" type="pres">
      <dgm:prSet presAssocID="{26BAC53D-5D14-4963-A471-CCDEA9A2B129}" presName="negSibTrans" presStyleCnt="0"/>
      <dgm:spPr/>
    </dgm:pt>
    <dgm:pt modelId="{817376E1-3776-4234-BE4F-12666A54A5D3}" type="pres">
      <dgm:prSet presAssocID="{7DDD51D9-F11D-412C-B270-9C73B0D01A3F}" presName="composite" presStyleCnt="0"/>
      <dgm:spPr/>
    </dgm:pt>
    <dgm:pt modelId="{91E93327-1FF6-466C-9684-9A2A21B42808}" type="pres">
      <dgm:prSet presAssocID="{7DDD51D9-F11D-412C-B270-9C73B0D01A3F}" presName="Child" presStyleLbl="revTx" presStyleIdx="4" presStyleCnt="7" custScaleX="107889" custScaleY="100098" custLinFactNeighborX="13900" custLinFactNeighborY="-806">
        <dgm:presLayoutVars>
          <dgm:chMax val="0"/>
          <dgm:chPref val="0"/>
          <dgm:bulletEnabled val="1"/>
        </dgm:presLayoutVars>
      </dgm:prSet>
      <dgm:spPr/>
    </dgm:pt>
    <dgm:pt modelId="{398BDD4C-1A0B-47C1-8B93-6E2140160813}" type="pres">
      <dgm:prSet presAssocID="{BBE612AD-041E-4A2A-8C8C-F0C0FC1775EC}" presName="sibTrans" presStyleCnt="0"/>
      <dgm:spPr/>
    </dgm:pt>
    <dgm:pt modelId="{647A858A-08AB-495E-B539-E373572FB5C3}" type="pres">
      <dgm:prSet presAssocID="{2AAD14C5-D276-4A6A-AB22-E4AEA4A8CAF8}" presName="ParentComposite" presStyleCnt="0"/>
      <dgm:spPr/>
    </dgm:pt>
    <dgm:pt modelId="{23039081-12C3-42D1-A2F7-3DC73AC0D6BA}" type="pres">
      <dgm:prSet presAssocID="{2AAD14C5-D276-4A6A-AB22-E4AEA4A8CAF8}" presName="Chord" presStyleLbl="bgShp" presStyleIdx="3" presStyleCnt="4" custScaleX="69529" custScaleY="73199"/>
      <dgm:spPr>
        <a:solidFill>
          <a:srgbClr val="00CC00"/>
        </a:solidFill>
      </dgm:spPr>
    </dgm:pt>
    <dgm:pt modelId="{9C3CF829-19F9-46A9-91A0-C9ADF45B2396}" type="pres">
      <dgm:prSet presAssocID="{2AAD14C5-D276-4A6A-AB22-E4AEA4A8CAF8}" presName="Pie" presStyleLbl="alignNode1" presStyleIdx="3" presStyleCnt="4" custScaleX="48247" custScaleY="78869"/>
      <dgm:spPr>
        <a:solidFill>
          <a:srgbClr val="FF0000"/>
        </a:solidFill>
      </dgm:spPr>
    </dgm:pt>
    <dgm:pt modelId="{8A45DC70-C25C-408D-8A43-E4371E74E77B}" type="pres">
      <dgm:prSet presAssocID="{2AAD14C5-D276-4A6A-AB22-E4AEA4A8CAF8}" presName="Parent" presStyleLbl="revTx" presStyleIdx="5" presStyleCnt="7" custScaleX="64767">
        <dgm:presLayoutVars>
          <dgm:chMax val="1"/>
          <dgm:chPref val="1"/>
          <dgm:bulletEnabled val="1"/>
        </dgm:presLayoutVars>
      </dgm:prSet>
      <dgm:spPr/>
    </dgm:pt>
    <dgm:pt modelId="{5157CD10-889F-4800-A29B-0FBCB06F4BCF}" type="pres">
      <dgm:prSet presAssocID="{739D7BFE-513A-4954-8CB6-A481DB44B591}" presName="negSibTrans" presStyleCnt="0"/>
      <dgm:spPr/>
    </dgm:pt>
    <dgm:pt modelId="{D1B1D4C7-4C41-4904-AD9A-3DBD03394E67}" type="pres">
      <dgm:prSet presAssocID="{2AAD14C5-D276-4A6A-AB22-E4AEA4A8CAF8}" presName="composite" presStyleCnt="0"/>
      <dgm:spPr/>
    </dgm:pt>
    <dgm:pt modelId="{25A73586-C4AE-49F3-93C0-509664E5AC54}" type="pres">
      <dgm:prSet presAssocID="{2AAD14C5-D276-4A6A-AB22-E4AEA4A8CAF8}" presName="Child" presStyleLbl="revTx" presStyleIdx="6" presStyleCnt="7" custScaleX="107781" custScaleY="100098" custLinFactNeighborX="3635" custLinFactNeighborY="-5758">
        <dgm:presLayoutVars>
          <dgm:chMax val="0"/>
          <dgm:chPref val="0"/>
          <dgm:bulletEnabled val="1"/>
        </dgm:presLayoutVars>
      </dgm:prSet>
      <dgm:spPr/>
    </dgm:pt>
  </dgm:ptLst>
  <dgm:cxnLst>
    <dgm:cxn modelId="{1E8B7620-0C8D-4486-BEBA-C266CF5BB823}" type="presOf" srcId="{AF3E9122-7802-4B35-AD91-A9CBB995E59B}" destId="{91E93327-1FF6-466C-9684-9A2A21B42808}" srcOrd="0" destOrd="0" presId="urn:microsoft.com/office/officeart/2009/3/layout/PieProcess"/>
    <dgm:cxn modelId="{A772F421-1EFB-4764-BAE1-180D5F93C35E}" srcId="{2AAD14C5-D276-4A6A-AB22-E4AEA4A8CAF8}" destId="{94F14213-EA0B-4BA4-85B8-0C3AAC2CFDB1}" srcOrd="0" destOrd="0" parTransId="{CBDCCA73-965A-4D0F-8EC4-7B4A6A7A99AF}" sibTransId="{739D7BFE-513A-4954-8CB6-A481DB44B591}"/>
    <dgm:cxn modelId="{00051A29-04BC-487B-82CF-08F4456163B8}" srcId="{2AAD14C5-D276-4A6A-AB22-E4AEA4A8CAF8}" destId="{7BC63DB8-DAFF-4BA0-9D81-F9E893C8E318}" srcOrd="2" destOrd="0" parTransId="{C73FD2C1-8509-4B14-A786-DA8ED0AC8920}" sibTransId="{504C31D6-3584-4203-8EF1-D426415FA526}"/>
    <dgm:cxn modelId="{22DECD2A-7216-45FB-ABFA-CD5B1EF04E95}" type="presOf" srcId="{7BC63DB8-DAFF-4BA0-9D81-F9E893C8E318}" destId="{25A73586-C4AE-49F3-93C0-509664E5AC54}" srcOrd="0" destOrd="2" presId="urn:microsoft.com/office/officeart/2009/3/layout/PieProcess"/>
    <dgm:cxn modelId="{B3754E2C-88BC-434D-A231-AE987DB86915}" type="presOf" srcId="{7DDD51D9-F11D-412C-B270-9C73B0D01A3F}" destId="{8B0FADA1-C1F0-453F-8D20-E2174091714A}" srcOrd="0" destOrd="0" presId="urn:microsoft.com/office/officeart/2009/3/layout/PieProcess"/>
    <dgm:cxn modelId="{582F023A-2F91-438F-B9BE-34406CB40818}" type="presOf" srcId="{6831F462-63FB-4307-A3DE-FF17C582931F}" destId="{25A73586-C4AE-49F3-93C0-509664E5AC54}" srcOrd="0" destOrd="1" presId="urn:microsoft.com/office/officeart/2009/3/layout/PieProcess"/>
    <dgm:cxn modelId="{4FDF3661-B147-4A08-AB8C-32952610457A}" srcId="{43DD86B3-FCBB-4AD7-98C3-9FFE6EFF3308}" destId="{2A164798-7261-4A7E-AE87-D818B34DD07B}" srcOrd="0" destOrd="0" parTransId="{76AF36C9-F0AD-45E5-922B-58CD7DBC7C11}" sibTransId="{6864AC35-7ADC-4F10-952C-E90C8F4E7E94}"/>
    <dgm:cxn modelId="{974E5368-70CE-4AB6-8174-61CD80D05A16}" srcId="{242217B1-6446-44AD-B916-F1E857DCAA27}" destId="{445596B5-842C-4F29-9DE9-A15FC7229B80}" srcOrd="0" destOrd="0" parTransId="{DF7F4796-526F-406C-AF5F-DE792FADD7BC}" sibTransId="{1BA08637-8A5D-42EC-A43C-F740EF35B71F}"/>
    <dgm:cxn modelId="{2A6A416E-35A0-4544-8E21-F1DAEC35E8DB}" type="presOf" srcId="{43DD86B3-FCBB-4AD7-98C3-9FFE6EFF3308}" destId="{7EEC5D2D-820A-4817-8716-1151C0C5C8A5}" srcOrd="0" destOrd="0" presId="urn:microsoft.com/office/officeart/2009/3/layout/PieProcess"/>
    <dgm:cxn modelId="{4C5B8B75-E1CF-47F1-BA12-646357593CE1}" srcId="{43DD86B3-FCBB-4AD7-98C3-9FFE6EFF3308}" destId="{7DDD51D9-F11D-412C-B270-9C73B0D01A3F}" srcOrd="2" destOrd="0" parTransId="{2F35206C-C717-4773-981A-93E5C6356A20}" sibTransId="{BBE612AD-041E-4A2A-8C8C-F0C0FC1775EC}"/>
    <dgm:cxn modelId="{58147957-1291-46D3-B595-13ECAE355D3E}" type="presOf" srcId="{2AAD14C5-D276-4A6A-AB22-E4AEA4A8CAF8}" destId="{8A45DC70-C25C-408D-8A43-E4371E74E77B}" srcOrd="0" destOrd="0" presId="urn:microsoft.com/office/officeart/2009/3/layout/PieProcess"/>
    <dgm:cxn modelId="{9BA0AD57-1C38-4617-8B65-E45DAB7A95BD}" srcId="{43DD86B3-FCBB-4AD7-98C3-9FFE6EFF3308}" destId="{242217B1-6446-44AD-B916-F1E857DCAA27}" srcOrd="1" destOrd="0" parTransId="{5C325585-CAB5-4E58-9636-BB4C3760187D}" sibTransId="{80BABB96-3FF2-4696-B9C1-89BB851DE075}"/>
    <dgm:cxn modelId="{EC4E148D-502F-4BC2-96D3-5CC611B71783}" type="presOf" srcId="{94F14213-EA0B-4BA4-85B8-0C3AAC2CFDB1}" destId="{25A73586-C4AE-49F3-93C0-509664E5AC54}" srcOrd="0" destOrd="0" presId="urn:microsoft.com/office/officeart/2009/3/layout/PieProcess"/>
    <dgm:cxn modelId="{166CCE9B-01B6-42BD-AF9A-FA8747041B55}" type="presOf" srcId="{2A164798-7261-4A7E-AE87-D818B34DD07B}" destId="{96FB34B3-C124-4AEE-84EB-20B0DC2BE40F}" srcOrd="0" destOrd="0" presId="urn:microsoft.com/office/officeart/2009/3/layout/PieProcess"/>
    <dgm:cxn modelId="{C9771EA5-CFB2-49E2-B4B6-B72A313409B3}" type="presOf" srcId="{445596B5-842C-4F29-9DE9-A15FC7229B80}" destId="{960B28DF-55B8-4AC0-8349-BE11ADB3132F}" srcOrd="0" destOrd="0" presId="urn:microsoft.com/office/officeart/2009/3/layout/PieProcess"/>
    <dgm:cxn modelId="{E1715FB2-C0EB-49AE-897D-951214BDDE82}" srcId="{2AAD14C5-D276-4A6A-AB22-E4AEA4A8CAF8}" destId="{6831F462-63FB-4307-A3DE-FF17C582931F}" srcOrd="1" destOrd="0" parTransId="{30F96B9A-772E-4B08-9711-0CBDCC1C718A}" sibTransId="{F6A59E6D-75F9-4E5D-B137-7EBE2E22C81B}"/>
    <dgm:cxn modelId="{0FD8B2C3-E88F-432D-AF44-40EDCF1E5161}" srcId="{7DDD51D9-F11D-412C-B270-9C73B0D01A3F}" destId="{AF3E9122-7802-4B35-AD91-A9CBB995E59B}" srcOrd="0" destOrd="0" parTransId="{4E3C9883-3C13-4E13-8984-A0EBE21BD236}" sibTransId="{26BAC53D-5D14-4963-A471-CCDEA9A2B129}"/>
    <dgm:cxn modelId="{10CEDDD9-D169-4252-A932-4BF6119C4F7C}" type="presOf" srcId="{0F98B962-6CC8-4388-9B11-577FABF63461}" destId="{91E93327-1FF6-466C-9684-9A2A21B42808}" srcOrd="0" destOrd="1" presId="urn:microsoft.com/office/officeart/2009/3/layout/PieProcess"/>
    <dgm:cxn modelId="{6B0428E1-0708-42BC-90D1-10B7094E318B}" type="presOf" srcId="{242217B1-6446-44AD-B916-F1E857DCAA27}" destId="{B208B29B-3499-4964-8BC4-DA90505CA8C5}" srcOrd="0" destOrd="0" presId="urn:microsoft.com/office/officeart/2009/3/layout/PieProcess"/>
    <dgm:cxn modelId="{EF680CEA-B2F2-4569-8484-D17AA8C9BFB0}" srcId="{7DDD51D9-F11D-412C-B270-9C73B0D01A3F}" destId="{0F98B962-6CC8-4388-9B11-577FABF63461}" srcOrd="1" destOrd="0" parTransId="{25D7D21B-9482-41A8-B4CB-38517460F245}" sibTransId="{7C80E9E6-37DF-42DF-B473-AD3987D18EBD}"/>
    <dgm:cxn modelId="{A62821EF-FA5F-43D6-9309-60B99873D93F}" srcId="{43DD86B3-FCBB-4AD7-98C3-9FFE6EFF3308}" destId="{2AAD14C5-D276-4A6A-AB22-E4AEA4A8CAF8}" srcOrd="3" destOrd="0" parTransId="{BB03CBA7-1A1C-4554-9B6C-8C17EEA02564}" sibTransId="{88E4A0CC-8C2B-41D5-A013-886F0D28BDFF}"/>
    <dgm:cxn modelId="{BE28797B-AE3A-46B0-8310-D264D8316156}" type="presParOf" srcId="{7EEC5D2D-820A-4817-8716-1151C0C5C8A5}" destId="{1D691645-23BE-48AC-B7E2-03CE76AEDFFC}" srcOrd="0" destOrd="0" presId="urn:microsoft.com/office/officeart/2009/3/layout/PieProcess"/>
    <dgm:cxn modelId="{C44C69F7-F5DF-4050-A6C6-5F6E12C7A428}" type="presParOf" srcId="{1D691645-23BE-48AC-B7E2-03CE76AEDFFC}" destId="{1E6BD428-00A5-4C5E-963C-3107571E5BE5}" srcOrd="0" destOrd="0" presId="urn:microsoft.com/office/officeart/2009/3/layout/PieProcess"/>
    <dgm:cxn modelId="{75A9B009-5A6E-4389-BBEA-04391CC99AAD}" type="presParOf" srcId="{1D691645-23BE-48AC-B7E2-03CE76AEDFFC}" destId="{049C3E8E-A84B-4AA7-8D3F-85119BBACBD2}" srcOrd="1" destOrd="0" presId="urn:microsoft.com/office/officeart/2009/3/layout/PieProcess"/>
    <dgm:cxn modelId="{D5926CD3-489F-4B08-AD33-FD3576CB9996}" type="presParOf" srcId="{1D691645-23BE-48AC-B7E2-03CE76AEDFFC}" destId="{96FB34B3-C124-4AEE-84EB-20B0DC2BE40F}" srcOrd="2" destOrd="0" presId="urn:microsoft.com/office/officeart/2009/3/layout/PieProcess"/>
    <dgm:cxn modelId="{13D16742-03F3-40DE-BDB0-41C4A1DA41CA}" type="presParOf" srcId="{7EEC5D2D-820A-4817-8716-1151C0C5C8A5}" destId="{5A4A0946-406B-481A-AED4-5EAA01E047B4}" srcOrd="1" destOrd="0" presId="urn:microsoft.com/office/officeart/2009/3/layout/PieProcess"/>
    <dgm:cxn modelId="{79F97578-9806-4DEE-BF33-586F443F17CF}" type="presParOf" srcId="{5A4A0946-406B-481A-AED4-5EAA01E047B4}" destId="{E35FC64D-BD07-4AF3-AF75-43C79943640F}" srcOrd="0" destOrd="0" presId="urn:microsoft.com/office/officeart/2009/3/layout/PieProcess"/>
    <dgm:cxn modelId="{76F84816-7B9E-45C5-B22A-A373377913FD}" type="presParOf" srcId="{5A4A0946-406B-481A-AED4-5EAA01E047B4}" destId="{73060FAB-874C-47C5-8119-0D2DA9AFC1F1}" srcOrd="1" destOrd="0" presId="urn:microsoft.com/office/officeart/2009/3/layout/PieProcess"/>
    <dgm:cxn modelId="{E50E357E-066A-4C0A-BBBD-364A6CD85948}" type="presParOf" srcId="{5A4A0946-406B-481A-AED4-5EAA01E047B4}" destId="{B208B29B-3499-4964-8BC4-DA90505CA8C5}" srcOrd="2" destOrd="0" presId="urn:microsoft.com/office/officeart/2009/3/layout/PieProcess"/>
    <dgm:cxn modelId="{8DE5AE04-E330-4177-A1A0-6C4118A4FB8E}" type="presParOf" srcId="{7EEC5D2D-820A-4817-8716-1151C0C5C8A5}" destId="{603CE2DE-433E-481A-93C3-08B06AFB7BC4}" srcOrd="2" destOrd="0" presId="urn:microsoft.com/office/officeart/2009/3/layout/PieProcess"/>
    <dgm:cxn modelId="{8FE63B64-D51D-433E-BE75-396E3CEEB0CA}" type="presParOf" srcId="{7EEC5D2D-820A-4817-8716-1151C0C5C8A5}" destId="{376A8192-F395-4ECF-A3D6-61D50A8B6B1D}" srcOrd="3" destOrd="0" presId="urn:microsoft.com/office/officeart/2009/3/layout/PieProcess"/>
    <dgm:cxn modelId="{A7C566EA-181C-4600-9DA3-F1C3A3258B6A}" type="presParOf" srcId="{376A8192-F395-4ECF-A3D6-61D50A8B6B1D}" destId="{960B28DF-55B8-4AC0-8349-BE11ADB3132F}" srcOrd="0" destOrd="0" presId="urn:microsoft.com/office/officeart/2009/3/layout/PieProcess"/>
    <dgm:cxn modelId="{91028BE6-1E82-4C9D-AF2B-D2BCD72048AE}" type="presParOf" srcId="{7EEC5D2D-820A-4817-8716-1151C0C5C8A5}" destId="{E334C0CA-2639-411C-84CA-1F439DE3CC43}" srcOrd="4" destOrd="0" presId="urn:microsoft.com/office/officeart/2009/3/layout/PieProcess"/>
    <dgm:cxn modelId="{AC4BFBA9-5CCC-4C4C-8312-ABBEE93C071F}" type="presParOf" srcId="{7EEC5D2D-820A-4817-8716-1151C0C5C8A5}" destId="{F29A652E-C6C8-48BC-A7CA-7D1ABD23A81D}" srcOrd="5" destOrd="0" presId="urn:microsoft.com/office/officeart/2009/3/layout/PieProcess"/>
    <dgm:cxn modelId="{233C40D3-5227-4C85-9FAE-AB0E16A55E4A}" type="presParOf" srcId="{F29A652E-C6C8-48BC-A7CA-7D1ABD23A81D}" destId="{7C0F812E-EB7F-42BE-AF22-40E43C5ED7FB}" srcOrd="0" destOrd="0" presId="urn:microsoft.com/office/officeart/2009/3/layout/PieProcess"/>
    <dgm:cxn modelId="{057923DA-51FD-40C0-B470-A669776D70FA}" type="presParOf" srcId="{F29A652E-C6C8-48BC-A7CA-7D1ABD23A81D}" destId="{4A53CF63-F8BA-4E8F-B7D1-45767BBE8E09}" srcOrd="1" destOrd="0" presId="urn:microsoft.com/office/officeart/2009/3/layout/PieProcess"/>
    <dgm:cxn modelId="{262ED21D-35C8-45D1-AB35-3838A07F52D8}" type="presParOf" srcId="{F29A652E-C6C8-48BC-A7CA-7D1ABD23A81D}" destId="{8B0FADA1-C1F0-453F-8D20-E2174091714A}" srcOrd="2" destOrd="0" presId="urn:microsoft.com/office/officeart/2009/3/layout/PieProcess"/>
    <dgm:cxn modelId="{CF10BED8-9585-462A-80D5-B47D815F4DBA}" type="presParOf" srcId="{7EEC5D2D-820A-4817-8716-1151C0C5C8A5}" destId="{622C9649-6B16-43EA-83DF-55F76AF277DE}" srcOrd="6" destOrd="0" presId="urn:microsoft.com/office/officeart/2009/3/layout/PieProcess"/>
    <dgm:cxn modelId="{3B82B756-650B-47A5-B7E7-AF4EDECDDD59}" type="presParOf" srcId="{7EEC5D2D-820A-4817-8716-1151C0C5C8A5}" destId="{817376E1-3776-4234-BE4F-12666A54A5D3}" srcOrd="7" destOrd="0" presId="urn:microsoft.com/office/officeart/2009/3/layout/PieProcess"/>
    <dgm:cxn modelId="{4C04BEDA-47AC-42B5-9105-25F2F8DC5686}" type="presParOf" srcId="{817376E1-3776-4234-BE4F-12666A54A5D3}" destId="{91E93327-1FF6-466C-9684-9A2A21B42808}" srcOrd="0" destOrd="0" presId="urn:microsoft.com/office/officeart/2009/3/layout/PieProcess"/>
    <dgm:cxn modelId="{8201213C-B9BC-4DA7-A469-5B8982A9CA36}" type="presParOf" srcId="{7EEC5D2D-820A-4817-8716-1151C0C5C8A5}" destId="{398BDD4C-1A0B-47C1-8B93-6E2140160813}" srcOrd="8" destOrd="0" presId="urn:microsoft.com/office/officeart/2009/3/layout/PieProcess"/>
    <dgm:cxn modelId="{20128810-4B17-43D9-AE1D-CDBA8ED09DAD}" type="presParOf" srcId="{7EEC5D2D-820A-4817-8716-1151C0C5C8A5}" destId="{647A858A-08AB-495E-B539-E373572FB5C3}" srcOrd="9" destOrd="0" presId="urn:microsoft.com/office/officeart/2009/3/layout/PieProcess"/>
    <dgm:cxn modelId="{9A0257D4-FAD0-40EC-A1D4-5ED6A469731C}" type="presParOf" srcId="{647A858A-08AB-495E-B539-E373572FB5C3}" destId="{23039081-12C3-42D1-A2F7-3DC73AC0D6BA}" srcOrd="0" destOrd="0" presId="urn:microsoft.com/office/officeart/2009/3/layout/PieProcess"/>
    <dgm:cxn modelId="{6A8AD6B2-FBBF-4DFA-96E0-3F995390DA83}" type="presParOf" srcId="{647A858A-08AB-495E-B539-E373572FB5C3}" destId="{9C3CF829-19F9-46A9-91A0-C9ADF45B2396}" srcOrd="1" destOrd="0" presId="urn:microsoft.com/office/officeart/2009/3/layout/PieProcess"/>
    <dgm:cxn modelId="{EA372C78-E622-49AF-9E75-37ACD208DB25}" type="presParOf" srcId="{647A858A-08AB-495E-B539-E373572FB5C3}" destId="{8A45DC70-C25C-408D-8A43-E4371E74E77B}" srcOrd="2" destOrd="0" presId="urn:microsoft.com/office/officeart/2009/3/layout/PieProcess"/>
    <dgm:cxn modelId="{6BFE9A37-DF88-497B-92F3-FA2E0160CD57}" type="presParOf" srcId="{7EEC5D2D-820A-4817-8716-1151C0C5C8A5}" destId="{5157CD10-889F-4800-A29B-0FBCB06F4BCF}" srcOrd="10" destOrd="0" presId="urn:microsoft.com/office/officeart/2009/3/layout/PieProcess"/>
    <dgm:cxn modelId="{15E2BD67-88CC-4F2C-B2E8-AC430A84C47B}" type="presParOf" srcId="{7EEC5D2D-820A-4817-8716-1151C0C5C8A5}" destId="{D1B1D4C7-4C41-4904-AD9A-3DBD03394E67}" srcOrd="11" destOrd="0" presId="urn:microsoft.com/office/officeart/2009/3/layout/PieProcess"/>
    <dgm:cxn modelId="{93B12F40-C48A-4109-B725-56FCE2C73CCC}" type="presParOf" srcId="{D1B1D4C7-4C41-4904-AD9A-3DBD03394E67}" destId="{25A73586-C4AE-49F3-93C0-509664E5AC54}" srcOrd="0" destOrd="0" presId="urn:microsoft.com/office/officeart/2009/3/layout/Pie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BD428-00A5-4C5E-963C-3107571E5BE5}">
      <dsp:nvSpPr>
        <dsp:cNvPr id="0" name=""/>
        <dsp:cNvSpPr/>
      </dsp:nvSpPr>
      <dsp:spPr>
        <a:xfrm>
          <a:off x="-178421" y="96876"/>
          <a:ext cx="703698" cy="813723"/>
        </a:xfrm>
        <a:prstGeom prst="chord">
          <a:avLst>
            <a:gd name="adj1" fmla="val 4800000"/>
            <a:gd name="adj2" fmla="val 16800000"/>
          </a:avLst>
        </a:prstGeom>
        <a:solidFill>
          <a:srgbClr val="00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C3E8E-A84B-4AA7-8D3F-85119BBACBD2}">
      <dsp:nvSpPr>
        <dsp:cNvPr id="0" name=""/>
        <dsp:cNvSpPr/>
      </dsp:nvSpPr>
      <dsp:spPr>
        <a:xfrm>
          <a:off x="-231623" y="422788"/>
          <a:ext cx="675526" cy="583224"/>
        </a:xfrm>
        <a:prstGeom prst="pie">
          <a:avLst>
            <a:gd name="adj1" fmla="val 135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B34B3-C124-4AEE-84EB-20B0DC2BE40F}">
      <dsp:nvSpPr>
        <dsp:cNvPr id="0" name=""/>
        <dsp:cNvSpPr/>
      </dsp:nvSpPr>
      <dsp:spPr>
        <a:xfrm rot="16200000">
          <a:off x="-1149244" y="2284528"/>
          <a:ext cx="2602403" cy="289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>
              <a:latin typeface="Segoe UI" panose="020B0502040204020203" pitchFamily="34" charset="0"/>
              <a:cs typeface="Segoe UI" panose="020B0502040204020203" pitchFamily="34" charset="0"/>
            </a:rPr>
            <a:t>2003 - 2010</a:t>
          </a:r>
        </a:p>
      </dsp:txBody>
      <dsp:txXfrm>
        <a:off x="-1149244" y="2284528"/>
        <a:ext cx="2602403" cy="289860"/>
      </dsp:txXfrm>
    </dsp:sp>
    <dsp:sp modelId="{E35FC64D-BD07-4AF3-AF75-43C79943640F}">
      <dsp:nvSpPr>
        <dsp:cNvPr id="0" name=""/>
        <dsp:cNvSpPr/>
      </dsp:nvSpPr>
      <dsp:spPr>
        <a:xfrm>
          <a:off x="1642842" y="128976"/>
          <a:ext cx="867631" cy="913427"/>
        </a:xfrm>
        <a:prstGeom prst="chord">
          <a:avLst>
            <a:gd name="adj1" fmla="val 4800000"/>
            <a:gd name="adj2" fmla="val 16800000"/>
          </a:avLst>
        </a:prstGeom>
        <a:solidFill>
          <a:srgbClr val="FF339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060FAB-874C-47C5-8119-0D2DA9AFC1F1}">
      <dsp:nvSpPr>
        <dsp:cNvPr id="0" name=""/>
        <dsp:cNvSpPr/>
      </dsp:nvSpPr>
      <dsp:spPr>
        <a:xfrm>
          <a:off x="1731402" y="286017"/>
          <a:ext cx="481647" cy="787345"/>
        </a:xfrm>
        <a:prstGeom prst="pie">
          <a:avLst>
            <a:gd name="adj1" fmla="val 10800000"/>
            <a:gd name="adj2" fmla="val 1620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8B29B-3499-4964-8BC4-DA90505CA8C5}">
      <dsp:nvSpPr>
        <dsp:cNvPr id="0" name=""/>
        <dsp:cNvSpPr/>
      </dsp:nvSpPr>
      <dsp:spPr>
        <a:xfrm rot="16200000">
          <a:off x="98041" y="2654100"/>
          <a:ext cx="3618821" cy="672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>
              <a:latin typeface="Segoe UI" panose="020B0502040204020203" pitchFamily="34" charset="0"/>
              <a:cs typeface="Segoe UI" panose="020B0502040204020203" pitchFamily="34" charset="0"/>
            </a:rPr>
            <a:t>2011-2013</a:t>
          </a:r>
          <a:endParaRPr lang="es-BO" sz="54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98041" y="2654100"/>
        <a:ext cx="3618821" cy="672337"/>
      </dsp:txXfrm>
    </dsp:sp>
    <dsp:sp modelId="{960B28DF-55B8-4AC0-8349-BE11ADB3132F}">
      <dsp:nvSpPr>
        <dsp:cNvPr id="0" name=""/>
        <dsp:cNvSpPr/>
      </dsp:nvSpPr>
      <dsp:spPr>
        <a:xfrm>
          <a:off x="2334923" y="115870"/>
          <a:ext cx="2511686" cy="4424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Paisajes sostenibles </a:t>
          </a:r>
        </a:p>
        <a:p>
          <a:pPr marL="0" lvl="0" algn="l" defTabSz="6223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(CdP7, 2011)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Sistemas agroecológicos sostenibles</a:t>
          </a:r>
          <a:r>
            <a:rPr lang="es-ES" sz="1400" b="0" i="0" kern="1200" dirty="0">
              <a:solidFill>
                <a:srgbClr val="000000"/>
              </a:solidFill>
              <a:effectLst/>
              <a:latin typeface="Segoe UI" panose="020B0502040204020203" pitchFamily="34" charset="0"/>
              <a:ea typeface="Dotum" panose="020B0600000101010101" pitchFamily="34" charset="-127"/>
              <a:cs typeface="Segoe UI" panose="020B0502040204020203" pitchFamily="34" charset="0"/>
            </a:rPr>
            <a:t> (CdP8, 2012)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La implementación de la intensificación agroecológica se realizo revisión de literatura en torno a la importancia de la agroecología, plagas, suelos, eficiencia en el uso del agua, fitomejoramiento e innovación social.</a:t>
          </a:r>
        </a:p>
      </dsp:txBody>
      <dsp:txXfrm>
        <a:off x="2334923" y="115870"/>
        <a:ext cx="2511686" cy="4424994"/>
      </dsp:txXfrm>
    </dsp:sp>
    <dsp:sp modelId="{7C0F812E-EB7F-42BE-AF22-40E43C5ED7FB}">
      <dsp:nvSpPr>
        <dsp:cNvPr id="0" name=""/>
        <dsp:cNvSpPr/>
      </dsp:nvSpPr>
      <dsp:spPr>
        <a:xfrm>
          <a:off x="4808263" y="125320"/>
          <a:ext cx="867631" cy="913427"/>
        </a:xfrm>
        <a:prstGeom prst="chord">
          <a:avLst>
            <a:gd name="adj1" fmla="val 4800000"/>
            <a:gd name="adj2" fmla="val 16800000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3CF63-F8BA-4E8F-B7D1-45767BBE8E09}">
      <dsp:nvSpPr>
        <dsp:cNvPr id="0" name=""/>
        <dsp:cNvSpPr/>
      </dsp:nvSpPr>
      <dsp:spPr>
        <a:xfrm>
          <a:off x="4975037" y="253812"/>
          <a:ext cx="481647" cy="787345"/>
        </a:xfrm>
        <a:prstGeom prst="pie">
          <a:avLst>
            <a:gd name="adj1" fmla="val 8100000"/>
            <a:gd name="adj2" fmla="val 16200000"/>
          </a:avLst>
        </a:prstGeom>
        <a:solidFill>
          <a:srgbClr val="FFFF00"/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FADA1-C1F0-453F-8D20-E2174091714A}">
      <dsp:nvSpPr>
        <dsp:cNvPr id="0" name=""/>
        <dsp:cNvSpPr/>
      </dsp:nvSpPr>
      <dsp:spPr>
        <a:xfrm rot="16200000">
          <a:off x="3184524" y="2758176"/>
          <a:ext cx="3618821" cy="46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>
              <a:latin typeface="Segoe UI" panose="020B0502040204020203" pitchFamily="34" charset="0"/>
              <a:cs typeface="Segoe UI" panose="020B0502040204020203" pitchFamily="34" charset="0"/>
            </a:rPr>
            <a:t>2014-2017</a:t>
          </a:r>
        </a:p>
      </dsp:txBody>
      <dsp:txXfrm>
        <a:off x="3184524" y="2758176"/>
        <a:ext cx="3618821" cy="464184"/>
      </dsp:txXfrm>
    </dsp:sp>
    <dsp:sp modelId="{91E93327-1FF6-466C-9684-9A2A21B42808}">
      <dsp:nvSpPr>
        <dsp:cNvPr id="0" name=""/>
        <dsp:cNvSpPr/>
      </dsp:nvSpPr>
      <dsp:spPr>
        <a:xfrm>
          <a:off x="5497686" y="-6"/>
          <a:ext cx="2692627" cy="4996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1" kern="1200" dirty="0">
              <a:highlight>
                <a:srgbClr val="00FF99"/>
              </a:highlight>
              <a:latin typeface="Segoe UI" panose="020B0502040204020203" pitchFamily="34" charset="0"/>
              <a:cs typeface="Segoe UI" panose="020B0502040204020203" pitchFamily="34" charset="0"/>
            </a:rPr>
            <a:t>Taller de Suelos y Paisajes 2017</a:t>
          </a:r>
          <a:endParaRPr lang="es-BO" sz="1600" b="0" kern="1200" dirty="0">
            <a:highlight>
              <a:srgbClr val="00FF99"/>
            </a:highlight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600" b="0" kern="1200" dirty="0">
              <a:latin typeface="Segoe UI" panose="020B0502040204020203" pitchFamily="34" charset="0"/>
              <a:cs typeface="Segoe UI" panose="020B0502040204020203" pitchFamily="34" charset="0"/>
            </a:rPr>
            <a:t>AT Descansos y Forrajes Yanapai/CSU</a:t>
          </a:r>
        </a:p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Reflexión sobre experiencia práctica de proyectos</a:t>
          </a:r>
        </a:p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20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Construcción colectiva de las enfoques conceptuales. 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Bases del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Marco conceptual 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del Grupo Suelos y Paisaje.</a:t>
          </a: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Definición de alcances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Plataforma virtual web CCRP</a:t>
          </a:r>
          <a:r>
            <a:rPr lang="es-BO" sz="1400" b="1" kern="12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  <a:hlinkClick xmlns:r="http://schemas.openxmlformats.org/officeDocument/2006/relationships" r:id="rId1"/>
            </a:rPr>
            <a:t>https://andescdp.org/suelos_paisajes/bienvenida</a:t>
          </a:r>
          <a:r>
            <a:rPr lang="es-BO" sz="140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es-BO" sz="1400" b="0" i="0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latin typeface="Segoe UI" panose="020B0502040204020203" pitchFamily="34" charset="0"/>
              <a:cs typeface="Segoe UI" panose="020B0502040204020203" pitchFamily="34" charset="0"/>
            </a:rPr>
            <a:t>- Plataforma de suelos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Caja de herramientas</a:t>
          </a:r>
          <a:r>
            <a:rPr lang="es-BO" sz="1400" b="0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: </a:t>
          </a: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kit de suelos, mapeo de actores, balance de nutrientes, </a:t>
          </a:r>
          <a:r>
            <a:rPr lang="es-BO" sz="1400" b="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RHomis</a:t>
          </a: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, radiografía agroecológica.</a:t>
          </a:r>
        </a:p>
        <a:p>
          <a:pPr marL="0" lvl="0" algn="l" defTabSz="6223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s-BO" sz="14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- Tesis doctorales</a:t>
          </a:r>
          <a:endParaRPr lang="es-BO" sz="14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4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200" b="1" kern="1200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12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5497686" y="-6"/>
        <a:ext cx="2692627" cy="4996369"/>
      </dsp:txXfrm>
    </dsp:sp>
    <dsp:sp modelId="{23039081-12C3-42D1-A2F7-3DC73AC0D6BA}">
      <dsp:nvSpPr>
        <dsp:cNvPr id="0" name=""/>
        <dsp:cNvSpPr/>
      </dsp:nvSpPr>
      <dsp:spPr>
        <a:xfrm>
          <a:off x="8402266" y="86049"/>
          <a:ext cx="867631" cy="913427"/>
        </a:xfrm>
        <a:prstGeom prst="chord">
          <a:avLst>
            <a:gd name="adj1" fmla="val 4800000"/>
            <a:gd name="adj2" fmla="val 16800000"/>
          </a:avLst>
        </a:prstGeom>
        <a:solidFill>
          <a:srgbClr val="00CC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CF829-19F9-46A9-91A0-C9ADF45B2396}">
      <dsp:nvSpPr>
        <dsp:cNvPr id="0" name=""/>
        <dsp:cNvSpPr/>
      </dsp:nvSpPr>
      <dsp:spPr>
        <a:xfrm>
          <a:off x="8595257" y="149091"/>
          <a:ext cx="481647" cy="787345"/>
        </a:xfrm>
        <a:prstGeom prst="pie">
          <a:avLst>
            <a:gd name="adj1" fmla="val 5400000"/>
            <a:gd name="adj2" fmla="val 16200000"/>
          </a:avLst>
        </a:prstGeom>
        <a:solidFill>
          <a:srgbClr val="FF0000"/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5DC70-C25C-408D-8A43-E4371E74E77B}">
      <dsp:nvSpPr>
        <dsp:cNvPr id="0" name=""/>
        <dsp:cNvSpPr/>
      </dsp:nvSpPr>
      <dsp:spPr>
        <a:xfrm rot="16200000">
          <a:off x="6777097" y="2858434"/>
          <a:ext cx="3618821" cy="484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/>
            <a:t>2018 - 2020</a:t>
          </a:r>
        </a:p>
      </dsp:txBody>
      <dsp:txXfrm>
        <a:off x="6777097" y="2858434"/>
        <a:ext cx="3618821" cy="484924"/>
      </dsp:txXfrm>
    </dsp:sp>
    <dsp:sp modelId="{25A73586-C4AE-49F3-93C0-509664E5AC54}">
      <dsp:nvSpPr>
        <dsp:cNvPr id="0" name=""/>
        <dsp:cNvSpPr/>
      </dsp:nvSpPr>
      <dsp:spPr>
        <a:xfrm>
          <a:off x="8986256" y="-6"/>
          <a:ext cx="2689932" cy="4996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b="1" kern="1200" dirty="0">
              <a:latin typeface="Segoe UI" panose="020B0502040204020203" pitchFamily="34" charset="0"/>
              <a:cs typeface="Segoe UI" panose="020B0502040204020203" pitchFamily="34" charset="0"/>
            </a:rPr>
            <a:t>Grupo Suelos y Paisajes Andinos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(CdP-18 AQP, CdP19-Puempo, CdP20 virtual)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4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Enfoque territorial,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Manejo Holístico, Agricultura /Ganadería Regenerativa, 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Paisajes Resilientes.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Factores sociales: migración, instituciones sociales de manejo y gobernanza, políticas nacionales, incidencia a nivel subnacional y nacional.</a:t>
          </a: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Herramientas: imágenes multiespectrales (NDVI)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, mapeos sociales.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- </a:t>
          </a:r>
          <a:r>
            <a:rPr lang="es-BO" sz="1400" b="1" kern="12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Interrelaciones</a:t>
          </a:r>
          <a:r>
            <a:rPr lang="es-BO" sz="1400" kern="1200" dirty="0">
              <a:latin typeface="Segoe UI" panose="020B0502040204020203" pitchFamily="34" charset="0"/>
              <a:cs typeface="Segoe UI" panose="020B0502040204020203" pitchFamily="34" charset="0"/>
            </a:rPr>
            <a:t> claves que se exploran en el grupo suelos y paisajes con diferentes áreas focales</a:t>
          </a: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kern="1200" dirty="0">
            <a:latin typeface="Segoe UI" panose="020B0502040204020203" pitchFamily="34" charset="0"/>
            <a:cs typeface="Segoe UI" panose="020B0502040204020203" pitchFamily="34" charset="0"/>
          </a:endParaRPr>
        </a:p>
        <a:p>
          <a:pPr marL="0"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BO" sz="1200" b="1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8986256" y="-6"/>
        <a:ext cx="2689932" cy="4996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8BC0C-A71D-45F9-B6A3-AD071FC10138}" type="datetimeFigureOut">
              <a:rPr lang="en-US" smtClean="0"/>
              <a:t>13-Jul-21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53651-3682-4BDD-8240-E79CCD03A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0EEC6-45C0-4C26-911D-5A143A10E6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3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0EEC6-45C0-4C26-911D-5A143A10E6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02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53651-3682-4BDD-8240-E79CCD03AE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44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53651-3682-4BDD-8240-E79CCD03AE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1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56C72-2C2E-4919-9EA8-454841DDC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18CD73-0E4B-41EE-AA9A-75A581E59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A75C8A-526E-42B9-BD9E-CCDF9522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88F491-4EFC-4DA2-84B3-5D197F3D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7F316F-CC42-4901-A634-EE110DA3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884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6F711-DAD0-47ED-A1A6-8C3BEEAB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32930F-AE43-4D7F-8B08-6EAE138E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3B0555-91A4-4163-9F8E-62C131EA0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08D720-A9E8-49FE-B43A-DC4319299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FCE954-3725-4C83-BB7D-0BE64F55D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826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427C0-FBEA-4897-A20C-DB33B8334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38608E-FBB7-430F-87A7-14A58DFA2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0B0BF4-8C7A-421F-85B0-73059687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E5B4FC-09E5-478C-908F-C62A0C739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6B8B1F-3286-41AF-BFD4-AC63120E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5008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642E7-8EE5-4836-A3DE-70A9A9EED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236181-6C96-4297-9B59-4729AF564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3D67FC-7B9A-4048-8DF2-E309D4C7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1347EE-08B1-497D-9189-59F30153D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1267FB-7A86-449C-9343-1BBAB02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DFC4C6-7828-4B6D-AA46-D81440BB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2721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A24A7F-3540-4AC8-9358-C89511E3C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548ECE-F214-47E1-AB41-A51E88660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BF2F1F-FE4A-459D-8D9B-0FE8167A0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AE691CD-40DD-4784-980A-C8B8C8C5F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32AB24-B887-4AAC-B86D-3DD94A3F6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B7595D3-72AA-4A30-A133-407FF6E1A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33A13F-DC1C-42DF-A7EE-F2E40A2DA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1186A8-FD26-44C7-9261-063D6AB8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333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7654A-EEB0-4E01-94FC-0EEF3F020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3AFEDE-577B-4D86-92B0-1B5E6FA5D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2EF9A6D-8DD1-430C-9290-9C0E9BE04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2682BD-F5CC-4AA2-96C5-19A758DC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8779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D4EB0D8-6FB9-4244-AA31-8395511E9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3226616-9926-4CFA-BE60-A25405400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962BAC-4741-4547-8A2B-E738CFD74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133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56257B-099B-45BC-8CEF-BEA997BE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B48CE0-1FA8-4087-906F-7C548D309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329D4B-D3BE-42F0-9A5E-710D44538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DAB89B-60FD-48E9-B8F4-8A646807A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CB5DB0-FABC-4B0F-808C-ABF94785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477D6F-741E-41AC-B2F8-E6AFA9E66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0655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3E528-CBC6-43BB-B14C-D2DF0353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6A6EC59-9E95-4FAF-B3E0-B7045B9D90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F5FA54-D4FB-4832-992D-04F257A39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1FDFF8-2B52-40FE-940C-374C25A9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CED597-C660-463C-A5B2-209C32993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3DEC51-32AC-427B-814E-B58E4DD3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6531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5F6AD6-1DED-4DBE-B190-797B46E3E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FAEA91-EA69-411D-BFCE-C1E3457A7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4C8C72-7A16-4D99-AC69-6A22C305B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96815F-E046-4557-A248-903732A0F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461A09-EF90-40E9-9F48-1E4D2518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0520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7224CCA-06AA-4657-8484-48047092A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0B9A121-E816-4272-BD2B-BEB6DBB32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AD8725-49CC-4CD7-9C2E-151083D3C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8D7E7D-493F-4C36-B073-C1F1940D3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D80945-9FB9-4AF9-8D1D-78B83F39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7065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4992D8-A67F-4118-8D89-A73D453A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43C63F-2639-4D9C-A17F-2703298B6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37DD94-C087-48A9-8076-35401AC3E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48073-081B-4438-A782-1F15693229B8}" type="datetimeFigureOut">
              <a:rPr lang="es-BO" smtClean="0"/>
              <a:t>13/7/2021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1B5F0C-3AB3-45BF-975E-1D199BEF1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5D71D6-F0C2-43DB-AA61-FAFCF457E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8FAA1-4CDE-4E7B-B0A1-695A48D8C610}" type="slidenum">
              <a:rPr lang="es-BO" smtClean="0"/>
              <a:t>‹#›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8467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g"/><Relationship Id="rId15" Type="http://schemas.openxmlformats.org/officeDocument/2006/relationships/image" Target="../media/image13.pn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opbox.com/s/9p1bz00khkwsdjx/MATRIZ%20INFORMACI%C3%93N%20GSyPA.docx?dl=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dXZvZLIlZolCGvL58maoWg18wwcTHIL1gUGsLcYgnFs/edit?usp=sharing" TargetMode="External"/><Relationship Id="rId2" Type="http://schemas.openxmlformats.org/officeDocument/2006/relationships/hyperlink" Target="https://forms.gle/AW9PBepvzB3jQSn8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A2E232F-D362-4162-908F-4A4C26C2A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s-BO" dirty="0">
                <a:solidFill>
                  <a:schemeClr val="bg1"/>
                </a:solidFill>
                <a:latin typeface="Impact" panose="020B0806030902050204" pitchFamily="34" charset="0"/>
              </a:rPr>
              <a:t>Grupo Suelos y Paisajes Andinos – CCRP Andes</a:t>
            </a:r>
          </a:p>
        </p:txBody>
      </p:sp>
      <p:pic>
        <p:nvPicPr>
          <p:cNvPr id="5" name="Picture 4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381E83CE-B96F-4491-BD00-9D5F17397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1" b="187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3FB0E82-56BF-423E-B1C0-52FDF3BDE57F}"/>
              </a:ext>
            </a:extLst>
          </p:cNvPr>
          <p:cNvSpPr txBox="1">
            <a:spLocks/>
          </p:cNvSpPr>
          <p:nvPr/>
        </p:nvSpPr>
        <p:spPr>
          <a:xfrm>
            <a:off x="-16883" y="5912205"/>
            <a:ext cx="12192000" cy="842436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3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E2237FA-5EAB-4E34-9317-A01113BA1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553" y="6038850"/>
            <a:ext cx="1722154" cy="604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 descr="Logo&#10;&#10;Description automatically generated">
            <a:extLst>
              <a:ext uri="{FF2B5EF4-FFF2-40B4-BE49-F238E27FC236}">
                <a16:creationId xmlns:a16="http://schemas.microsoft.com/office/drawing/2014/main" id="{05682170-10A7-4160-8987-24A636969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87" y="6004293"/>
            <a:ext cx="776532" cy="643913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925032-84E4-4660-B4F3-C2FF369A11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72" y="6014769"/>
            <a:ext cx="819776" cy="628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37EC2D-7DAF-4D05-9A2B-335F20FDE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5434" y="6038850"/>
            <a:ext cx="901698" cy="6044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C5D469-4476-4256-9522-24FF22ADCA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8886" y="6023343"/>
            <a:ext cx="753585" cy="6195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756705-4A80-4F0B-AFD9-0C17649A6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23945" y="134209"/>
            <a:ext cx="1057143" cy="1057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46BB9BE-F9EA-4804-8D6E-19F20FC261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236" y="6026018"/>
            <a:ext cx="977545" cy="639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B449C72-1E8A-4B41-9A35-1D5A8042EE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581" y="6024655"/>
            <a:ext cx="936819" cy="61824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970E1D2-0B6E-4C4A-B668-DBF5B0BB9C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664" y="6029772"/>
            <a:ext cx="1104334" cy="62818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7E305E9-F530-4475-A525-5B995CE3A8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86" y="6031844"/>
            <a:ext cx="614798" cy="614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D45EB9E-11DD-4AC5-8830-F427221CE08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6595" y="6014769"/>
            <a:ext cx="389799" cy="6448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B190D54C-32E5-4858-AB6E-842601FDAE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1" y="134393"/>
            <a:ext cx="1431987" cy="841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DBE84C3-4343-4C3C-BC84-746E94BE39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053" y="6014012"/>
            <a:ext cx="1719279" cy="6195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CFB7503-9647-4D87-B3C6-680810631197}"/>
              </a:ext>
            </a:extLst>
          </p:cNvPr>
          <p:cNvSpPr txBox="1">
            <a:spLocks/>
          </p:cNvSpPr>
          <p:nvPr/>
        </p:nvSpPr>
        <p:spPr>
          <a:xfrm>
            <a:off x="965200" y="2062065"/>
            <a:ext cx="10261600" cy="2424518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400" b="1" dirty="0">
                <a:solidFill>
                  <a:schemeClr val="bg1"/>
                </a:solidFill>
                <a:latin typeface="Candara" panose="020E0502030303020204" pitchFamily="34" charset="0"/>
              </a:rPr>
              <a:t>Suelos y Paisajes Andinos</a:t>
            </a:r>
          </a:p>
          <a:p>
            <a:pPr algn="ctr"/>
            <a:endParaRPr lang="es-ES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r>
              <a:rPr lang="es-ES" sz="4500" b="1" dirty="0">
                <a:solidFill>
                  <a:schemeClr val="bg1"/>
                </a:solidFill>
                <a:latin typeface="Candara" panose="020E0502030303020204" pitchFamily="34" charset="0"/>
              </a:rPr>
              <a:t>CCRP Andes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2BE7F6-1735-4E0D-8D43-7B7D0B2D7BA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61940" y="6015788"/>
            <a:ext cx="1333710" cy="66835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CD288DA-BD18-4304-96DB-B56A1ACE591A}"/>
              </a:ext>
            </a:extLst>
          </p:cNvPr>
          <p:cNvSpPr txBox="1"/>
          <p:nvPr/>
        </p:nvSpPr>
        <p:spPr>
          <a:xfrm>
            <a:off x="1515306" y="61740"/>
            <a:ext cx="8990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Reunión de Planificación de Grupos Temáticos</a:t>
            </a:r>
          </a:p>
          <a:p>
            <a:pPr algn="ctr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CdP17</a:t>
            </a:r>
          </a:p>
          <a:p>
            <a:pPr algn="ctr"/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14 Julio 2021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95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309C-9795-42CD-90C8-1E0EF76D7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15"/>
            <a:ext cx="12192000" cy="1645920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     Bienvenidos a la reunión de Planificación </a:t>
            </a:r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     del </a:t>
            </a:r>
            <a:r>
              <a:rPr lang="es-ES" dirty="0" err="1">
                <a:solidFill>
                  <a:schemeClr val="bg1"/>
                </a:solidFill>
              </a:rPr>
              <a:t>GSyPA</a:t>
            </a:r>
            <a:r>
              <a:rPr lang="es-ES" dirty="0">
                <a:solidFill>
                  <a:schemeClr val="bg1"/>
                </a:solidFill>
              </a:rPr>
              <a:t> - CdP17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9BAF5-E430-411F-9DB1-2BD6FD5C1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111" y="2021576"/>
            <a:ext cx="10616682" cy="4351338"/>
          </a:xfrm>
        </p:spPr>
        <p:txBody>
          <a:bodyPr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Agradecimientos:</a:t>
            </a:r>
          </a:p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 todos los miembros activos del grupo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SyPA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que realizaron acciones durante el 2020 y 2021, un año muy difícil por la pandemia.</a:t>
            </a:r>
          </a:p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 todos los equipos de proyectos que contribuyeron a la preparación de la feria virtual CdP17.</a:t>
            </a:r>
          </a:p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Agradecemos el interés de nuevas personas, proyectos, instituciones de contribuir al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GSyPA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Deseamos que este espacio sea uno de planificación pero también de reflexión, de balance y reconocimiento sobre lo avanzado.  </a:t>
            </a:r>
          </a:p>
        </p:txBody>
      </p:sp>
    </p:spTree>
    <p:extLst>
      <p:ext uri="{BB962C8B-B14F-4D97-AF65-F5344CB8AC3E}">
        <p14:creationId xmlns:p14="http://schemas.microsoft.com/office/powerpoint/2010/main" val="3327798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DE2FEC2-F87B-4A96-827F-5872CF9E2A13}"/>
              </a:ext>
            </a:extLst>
          </p:cNvPr>
          <p:cNvSpPr/>
          <p:nvPr/>
        </p:nvSpPr>
        <p:spPr>
          <a:xfrm>
            <a:off x="0" y="723900"/>
            <a:ext cx="12192000" cy="6134100"/>
          </a:xfrm>
          <a:prstGeom prst="rect">
            <a:avLst/>
          </a:prstGeom>
          <a:solidFill>
            <a:schemeClr val="tx2">
              <a:lumMod val="75000"/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E067BB-07BF-43BC-BD55-55443A62F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004711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BO" b="1" dirty="0">
                <a:solidFill>
                  <a:schemeClr val="bg1"/>
                </a:solidFill>
                <a:latin typeface="Candara" panose="020E0502030303020204" pitchFamily="34" charset="0"/>
              </a:rPr>
              <a:t>Grupo Suelos y Paisajes – CCRP Andes - Hitos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CCEFB91-F4A2-4FDD-9AF1-EB4D45CA50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492775"/>
              </p:ext>
            </p:extLst>
          </p:nvPr>
        </p:nvGraphicFramePr>
        <p:xfrm>
          <a:off x="310444" y="1454381"/>
          <a:ext cx="11791251" cy="499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CA0FC010-4656-4D6D-B821-68B239D01BC1}"/>
              </a:ext>
            </a:extLst>
          </p:cNvPr>
          <p:cNvSpPr txBox="1"/>
          <p:nvPr/>
        </p:nvSpPr>
        <p:spPr>
          <a:xfrm>
            <a:off x="575733" y="1454381"/>
            <a:ext cx="159173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Conformación</a:t>
            </a:r>
            <a:r>
              <a:rPr lang="es-B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BO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GSyP</a:t>
            </a:r>
            <a:r>
              <a:rPr lang="es-B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BO" sz="1600" dirty="0">
                <a:latin typeface="Segoe UI" panose="020B0502040204020203" pitchFamily="34" charset="0"/>
                <a:cs typeface="Segoe UI" panose="020B0502040204020203" pitchFamily="34" charset="0"/>
              </a:rPr>
              <a:t>en el marco de </a:t>
            </a:r>
            <a:r>
              <a:rPr lang="es-BO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CCRP</a:t>
            </a:r>
          </a:p>
          <a:p>
            <a:endParaRPr lang="es-BO" sz="1200" i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BO" sz="1400" dirty="0">
                <a:latin typeface="Segoe UI" panose="020B0502040204020203" pitchFamily="34" charset="0"/>
                <a:cs typeface="Segoe UI" panose="020B0502040204020203" pitchFamily="34" charset="0"/>
              </a:rPr>
              <a:t>- G</a:t>
            </a:r>
            <a:r>
              <a:rPr lang="es-ES" sz="1400" dirty="0" err="1">
                <a:latin typeface="Segoe UI" panose="020B0502040204020203" pitchFamily="34" charset="0"/>
                <a:cs typeface="Segoe UI" panose="020B0502040204020203" pitchFamily="34" charset="0"/>
              </a:rPr>
              <a:t>estión</a:t>
            </a:r>
            <a:r>
              <a:rPr lang="es-ES" sz="1400" dirty="0">
                <a:latin typeface="Segoe UI" panose="020B0502040204020203" pitchFamily="34" charset="0"/>
                <a:cs typeface="Segoe UI" panose="020B0502040204020203" pitchFamily="34" charset="0"/>
              </a:rPr>
              <a:t> de suelos y paisajes en comunidades Andinas</a:t>
            </a:r>
          </a:p>
          <a:p>
            <a:r>
              <a:rPr lang="es-BO" sz="1400" dirty="0">
                <a:latin typeface="Segoe UI" panose="020B0502040204020203" pitchFamily="34" charset="0"/>
                <a:cs typeface="Segoe UI" panose="020B0502040204020203" pitchFamily="34" charset="0"/>
              </a:rPr>
              <a:t>- Proyectos con enfoque de paisaje.</a:t>
            </a:r>
          </a:p>
          <a:p>
            <a:r>
              <a:rPr lang="es-ES" sz="1400" dirty="0">
                <a:latin typeface="Segoe UI" panose="020B0502040204020203" pitchFamily="34" charset="0"/>
                <a:cs typeface="Segoe UI" panose="020B0502040204020203" pitchFamily="34" charset="0"/>
              </a:rPr>
              <a:t>- Organización espacial, tanto de las parcelas como su paisaje circundante</a:t>
            </a:r>
            <a:endParaRPr lang="es-BO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BO" sz="1400" dirty="0">
                <a:latin typeface="Segoe UI" panose="020B0502040204020203" pitchFamily="34" charset="0"/>
                <a:cs typeface="Segoe UI" panose="020B0502040204020203" pitchFamily="34" charset="0"/>
              </a:rPr>
              <a:t>- Enfoca en funciones y servicios ecosistémicos.</a:t>
            </a:r>
            <a:endParaRPr lang="es-BO" sz="1200" i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B490C09-72A6-4A38-8DFA-5754F90BD785}"/>
              </a:ext>
            </a:extLst>
          </p:cNvPr>
          <p:cNvCxnSpPr>
            <a:cxnSpLocks/>
          </p:cNvCxnSpPr>
          <p:nvPr/>
        </p:nvCxnSpPr>
        <p:spPr>
          <a:xfrm>
            <a:off x="383820" y="1365957"/>
            <a:ext cx="1136791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CA88576-F64F-47A1-AA06-BB58A4A6EC87}"/>
              </a:ext>
            </a:extLst>
          </p:cNvPr>
          <p:cNvSpPr txBox="1"/>
          <p:nvPr/>
        </p:nvSpPr>
        <p:spPr>
          <a:xfrm>
            <a:off x="0" y="969263"/>
            <a:ext cx="228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Enfoque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ecosistemico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14381-10A4-4AF3-A4BD-A7A96D3F1AB0}"/>
              </a:ext>
            </a:extLst>
          </p:cNvPr>
          <p:cNvSpPr txBox="1"/>
          <p:nvPr/>
        </p:nvSpPr>
        <p:spPr>
          <a:xfrm>
            <a:off x="7292625" y="974906"/>
            <a:ext cx="2675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Enfoque socio-ecológico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55FB30-E368-4628-95C1-38713B0DA745}"/>
              </a:ext>
            </a:extLst>
          </p:cNvPr>
          <p:cNvSpPr txBox="1"/>
          <p:nvPr/>
        </p:nvSpPr>
        <p:spPr>
          <a:xfrm>
            <a:off x="10193876" y="980549"/>
            <a:ext cx="187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Enfoque Holístico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83291A-6D92-416A-836E-769A29A969CC}"/>
              </a:ext>
            </a:extLst>
          </p:cNvPr>
          <p:cNvSpPr txBox="1"/>
          <p:nvPr/>
        </p:nvSpPr>
        <p:spPr>
          <a:xfrm>
            <a:off x="658311" y="6453475"/>
            <a:ext cx="10692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0070C0"/>
                </a:solidFill>
              </a:rPr>
              <a:t>Link a publicaciones: https://www.dropbox.com/s/9p1bz00khkwsdjx/MATRIZ%20INFORMACI%C3%93N%20GSyPA.docx?dl=0</a:t>
            </a:r>
          </a:p>
        </p:txBody>
      </p:sp>
    </p:spTree>
    <p:extLst>
      <p:ext uri="{BB962C8B-B14F-4D97-AF65-F5344CB8AC3E}">
        <p14:creationId xmlns:p14="http://schemas.microsoft.com/office/powerpoint/2010/main" val="1659821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A11216-FB3B-41B8-ABCF-3D9C7DDB5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110865"/>
              </p:ext>
            </p:extLst>
          </p:nvPr>
        </p:nvGraphicFramePr>
        <p:xfrm>
          <a:off x="0" y="749110"/>
          <a:ext cx="12192001" cy="610889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14074">
                  <a:extLst>
                    <a:ext uri="{9D8B030D-6E8A-4147-A177-3AD203B41FA5}">
                      <a16:colId xmlns:a16="http://schemas.microsoft.com/office/drawing/2014/main" val="2359923743"/>
                    </a:ext>
                  </a:extLst>
                </a:gridCol>
                <a:gridCol w="1947268">
                  <a:extLst>
                    <a:ext uri="{9D8B030D-6E8A-4147-A177-3AD203B41FA5}">
                      <a16:colId xmlns:a16="http://schemas.microsoft.com/office/drawing/2014/main" val="994130049"/>
                    </a:ext>
                  </a:extLst>
                </a:gridCol>
                <a:gridCol w="1880120">
                  <a:extLst>
                    <a:ext uri="{9D8B030D-6E8A-4147-A177-3AD203B41FA5}">
                      <a16:colId xmlns:a16="http://schemas.microsoft.com/office/drawing/2014/main" val="1221674234"/>
                    </a:ext>
                  </a:extLst>
                </a:gridCol>
                <a:gridCol w="3203877">
                  <a:extLst>
                    <a:ext uri="{9D8B030D-6E8A-4147-A177-3AD203B41FA5}">
                      <a16:colId xmlns:a16="http://schemas.microsoft.com/office/drawing/2014/main" val="797513680"/>
                    </a:ext>
                  </a:extLst>
                </a:gridCol>
                <a:gridCol w="1218241">
                  <a:extLst>
                    <a:ext uri="{9D8B030D-6E8A-4147-A177-3AD203B41FA5}">
                      <a16:colId xmlns:a16="http://schemas.microsoft.com/office/drawing/2014/main" val="1620828020"/>
                    </a:ext>
                  </a:extLst>
                </a:gridCol>
                <a:gridCol w="1352535">
                  <a:extLst>
                    <a:ext uri="{9D8B030D-6E8A-4147-A177-3AD203B41FA5}">
                      <a16:colId xmlns:a16="http://schemas.microsoft.com/office/drawing/2014/main" val="3190338440"/>
                    </a:ext>
                  </a:extLst>
                </a:gridCol>
                <a:gridCol w="2175886">
                  <a:extLst>
                    <a:ext uri="{9D8B030D-6E8A-4147-A177-3AD203B41FA5}">
                      <a16:colId xmlns:a16="http://schemas.microsoft.com/office/drawing/2014/main" val="4219466485"/>
                    </a:ext>
                  </a:extLst>
                </a:gridCol>
              </a:tblGrid>
              <a:tr h="67124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chemeClr val="bg1"/>
                          </a:solidFill>
                          <a:effectLst/>
                        </a:rPr>
                        <a:t>Nombre de actividad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chemeClr val="bg1"/>
                          </a:solidFill>
                          <a:effectLst/>
                        </a:rPr>
                        <a:t>Institución que lidera la actividad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chemeClr val="bg1"/>
                          </a:solidFill>
                          <a:effectLst/>
                        </a:rPr>
                        <a:t>Personas o Instituciones interesadas en participar de la actividad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solidFill>
                            <a:schemeClr val="bg1"/>
                          </a:solidFill>
                          <a:effectLst/>
                        </a:rPr>
                        <a:t>Grupo temático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solidFill>
                            <a:schemeClr val="bg1"/>
                          </a:solidFill>
                          <a:effectLst/>
                        </a:rPr>
                        <a:t>Avance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chemeClr val="bg1"/>
                          </a:solidFill>
                          <a:effectLst/>
                        </a:rPr>
                        <a:t>Siguientes pasos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934081"/>
                  </a:ext>
                </a:extLst>
              </a:tr>
              <a:tr h="9461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Capacitación en Manejo Holístico, Agricultura y Ganadería Regenerativa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Instituto de Montaña, Yanapai, </a:t>
                      </a:r>
                      <a:r>
                        <a:rPr lang="es-PE" sz="1400" dirty="0" err="1">
                          <a:effectLst/>
                        </a:rPr>
                        <a:t>Prosuco</a:t>
                      </a:r>
                      <a:r>
                        <a:rPr lang="es-PE" sz="1400" dirty="0">
                          <a:effectLst/>
                        </a:rPr>
                        <a:t>, CSU, Proinpa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Vecinos Mundiales, EkoRural, RIKOLTO-</a:t>
                      </a:r>
                      <a:r>
                        <a:rPr lang="es-PE" sz="1400" dirty="0" err="1">
                          <a:effectLst/>
                        </a:rPr>
                        <a:t>U.Michigan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 err="1">
                          <a:effectLst/>
                        </a:rPr>
                        <a:t>SyP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Se ejecutó Abr-Jul 2021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rgbClr val="FF0000"/>
                          </a:solidFill>
                          <a:effectLst/>
                        </a:rPr>
                        <a:t> Seguimiento a la adaptación a contexto andino y la incorporación en proyectos. 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8943993"/>
                  </a:ext>
                </a:extLst>
              </a:tr>
              <a:tr h="9461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Construcción del Marco Conceptual Suelos y Paisajes Andinos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CSU (descansos forrajeros), </a:t>
                      </a:r>
                      <a:r>
                        <a:rPr lang="es-PE" sz="1400" dirty="0" err="1">
                          <a:effectLst/>
                        </a:rPr>
                        <a:t>IdM</a:t>
                      </a:r>
                      <a:r>
                        <a:rPr lang="es-PE" sz="1400" dirty="0">
                          <a:effectLst/>
                        </a:rPr>
                        <a:t> (Punas aguas)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Todo el grupo S y P: IRD/AMIGO, Prosuco, UMSA, Yanapai, Vecinos Mundiales, Ekorural, SIG - CdP Andes, Proinpa, FV, RIKOLTO-U.Michigan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 err="1">
                          <a:effectLst/>
                        </a:rPr>
                        <a:t>SyP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Se avanzó poco (Ago-Set2020). 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rgbClr val="FF0000"/>
                          </a:solidFill>
                          <a:effectLst/>
                        </a:rPr>
                        <a:t>Reprogramación y cambio orden prioridades. A largo plazo, hacia 2022-2023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03621345"/>
                  </a:ext>
                </a:extLst>
              </a:tr>
              <a:tr h="9461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Taller de lectura para revisión y reflexión de Enfoques de Paisaje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Instituto de Montaña, PROSUCO, YANAPAI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EkoRural, UMSA, IRD-Amigo, Rikolto-U.Michigan, PROINPA, Nils (AES-Univ. Vermont) SIG - CdP Andes,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 err="1">
                          <a:effectLst/>
                        </a:rPr>
                        <a:t>SyP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Inicio 06.06.21 </a:t>
                      </a:r>
                      <a:r>
                        <a:rPr lang="es-PE" sz="1400" dirty="0" err="1">
                          <a:effectLst/>
                        </a:rPr>
                        <a:t>IdM</a:t>
                      </a:r>
                      <a:r>
                        <a:rPr lang="es-PE" sz="1400" dirty="0">
                          <a:effectLst/>
                        </a:rPr>
                        <a:t> con </a:t>
                      </a:r>
                      <a:r>
                        <a:rPr lang="es-PE" sz="1400" dirty="0" err="1">
                          <a:effectLst/>
                        </a:rPr>
                        <a:t>paper</a:t>
                      </a:r>
                      <a:r>
                        <a:rPr lang="es-PE" sz="1400" dirty="0">
                          <a:effectLst/>
                        </a:rPr>
                        <a:t> </a:t>
                      </a:r>
                      <a:r>
                        <a:rPr lang="es-PE" sz="1400" dirty="0" err="1">
                          <a:effectLst/>
                        </a:rPr>
                        <a:t>Gosnell</a:t>
                      </a:r>
                      <a:r>
                        <a:rPr lang="es-PE" sz="1400" dirty="0">
                          <a:effectLst/>
                        </a:rPr>
                        <a:t> et al 2019 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rgbClr val="FF0000"/>
                          </a:solidFill>
                          <a:effectLst/>
                        </a:rPr>
                        <a:t>Se continuara en 2021-2022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50871449"/>
                  </a:ext>
                </a:extLst>
              </a:tr>
              <a:tr h="118531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Taller virtual - Imágenes multiespectrales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SIG CdP Andes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Instituto de Montaña (</a:t>
                      </a:r>
                      <a:r>
                        <a:rPr lang="es-PE" sz="1400" dirty="0" err="1">
                          <a:effectLst/>
                        </a:rPr>
                        <a:t>IdM</a:t>
                      </a:r>
                      <a:r>
                        <a:rPr lang="es-PE" sz="1400" dirty="0">
                          <a:effectLst/>
                        </a:rPr>
                        <a:t>), Yanapai, Vecinos Mundiales, </a:t>
                      </a:r>
                      <a:r>
                        <a:rPr lang="es-PE" sz="1400" dirty="0" err="1">
                          <a:effectLst/>
                        </a:rPr>
                        <a:t>Prosuco</a:t>
                      </a:r>
                      <a:r>
                        <a:rPr lang="es-PE" sz="1400" dirty="0">
                          <a:effectLst/>
                        </a:rPr>
                        <a:t>, UMSA, AGRECOL, EkoRural, Proinpa, RIKOLTO-</a:t>
                      </a:r>
                      <a:r>
                        <a:rPr lang="es-PE" sz="1400" dirty="0" err="1">
                          <a:effectLst/>
                        </a:rPr>
                        <a:t>U.Michigan</a:t>
                      </a:r>
                      <a:r>
                        <a:rPr lang="es-PE" sz="1400" dirty="0">
                          <a:effectLst/>
                        </a:rPr>
                        <a:t>, Claudia Loarte( Becaria CLACSO).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 err="1">
                          <a:effectLst/>
                        </a:rPr>
                        <a:t>SyP</a:t>
                      </a:r>
                      <a:r>
                        <a:rPr lang="es-PE" sz="1400" dirty="0">
                          <a:effectLst/>
                        </a:rPr>
                        <a:t> / GIS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Se ejecutó Nov-Dic2020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rgbClr val="FF0000"/>
                          </a:solidFill>
                          <a:effectLst/>
                        </a:rPr>
                        <a:t>Posible continuación con aplicación de los conocimientos adquiridos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96033380"/>
                  </a:ext>
                </a:extLst>
              </a:tr>
              <a:tr h="7069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Videos para el kit de suelos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Suelos Transversal, Prosuco, Yanapai, Proinpa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Instituto de Montaña (IdM), Vecinos Mundiales, Ekorural, RIKOLTO-U.Michigan, Yanapai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Suelos Transversal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En coordinación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rgbClr val="FF0000"/>
                          </a:solidFill>
                          <a:effectLst/>
                        </a:rPr>
                        <a:t>Reprogramar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7977605"/>
                  </a:ext>
                </a:extLst>
              </a:tr>
              <a:tr h="7069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Capacitación en uso y manejo de la plataforma de datos de suelo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Suelos Transversal, Stats4SD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</a:rPr>
                        <a:t>Instituto de Montaña (IdM), Yanapai, UMSA, Prosuco, Ekorural, Proinpa, SIG, Agrecol, RIKOLTO-U.Michigan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Suelos Transversal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</a:rPr>
                        <a:t>Se ejecutó Set2020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PE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1306393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9CBA088-C08C-401F-ABCA-119428F9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894" y="-3136"/>
            <a:ext cx="12202894" cy="731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PE" alt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Matriz planificación Julio 2020- Julio 2021</a:t>
            </a:r>
            <a:endParaRPr kumimoji="0" lang="en-US" alt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10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063B-5114-492A-9F8A-7A5D52F9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8"/>
            <a:ext cx="12192000" cy="1325563"/>
          </a:xfr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       Planificación 2021-2022: Sugerencias previas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A54DF-A6C2-4AF3-9067-5680114BE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06" y="1569387"/>
            <a:ext cx="10803294" cy="485017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Fortalecer o reactivar la plataforma de suelos a nivel regional.</a:t>
            </a:r>
          </a:p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Construir y consolidar una Base de Evidencias sobre suelos y paisajes de la región. (Matriz de </a:t>
            </a:r>
            <a:r>
              <a:rPr lang="es-BO" dirty="0" err="1">
                <a:solidFill>
                  <a:schemeClr val="accent1">
                    <a:lumMod val="50000"/>
                  </a:schemeClr>
                </a:solidFill>
              </a:rPr>
              <a:t>papers</a:t>
            </a:r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Construir y consolidar una Base de Datos sobre suelos/paisajes de la región. </a:t>
            </a:r>
          </a:p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Base de datos de medidas: erosión, fertilidad (ciclos), toxicidad, biología, hidrología, cambio climático.</a:t>
            </a:r>
          </a:p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Identificación de nuevos temas de investigación y proyectos de desarrollo. </a:t>
            </a:r>
          </a:p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Intercambio de experiencias y conocimientos de temas de conservación de suelos, hidrología, erosión, biología, fertilidad.</a:t>
            </a:r>
          </a:p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Manejo y uso actual de los suelos. Alternativas de manejo según el contexto.</a:t>
            </a:r>
          </a:p>
          <a:p>
            <a:r>
              <a:rPr lang="es-BO" dirty="0">
                <a:solidFill>
                  <a:schemeClr val="accent1">
                    <a:lumMod val="50000"/>
                  </a:schemeClr>
                </a:solidFill>
              </a:rPr>
              <a:t>Protocolo estandarizado de análisis de suelo.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08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9028-0800-4E46-9035-727C99317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>
              <a:lnSpc>
                <a:spcPct val="80000"/>
              </a:lnSpc>
              <a:spcAft>
                <a:spcPts val="0"/>
              </a:spcAft>
            </a:pP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Seguimiento al curso de MH: adaptación al contexto Andino de proyectos </a:t>
            </a:r>
          </a:p>
          <a:p>
            <a:pPr marR="0">
              <a:lnSpc>
                <a:spcPct val="80000"/>
              </a:lnSpc>
              <a:spcAft>
                <a:spcPts val="0"/>
              </a:spcAft>
            </a:pP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Mediante lectura de artículos y algunas presentaciones internas</a:t>
            </a:r>
          </a:p>
          <a:p>
            <a:pPr marR="0">
              <a:lnSpc>
                <a:spcPct val="80000"/>
              </a:lnSpc>
              <a:spcAft>
                <a:spcPts val="0"/>
              </a:spcAft>
            </a:pP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Mini taller de RUSLE</a:t>
            </a:r>
          </a:p>
          <a:p>
            <a:pPr marR="0">
              <a:lnSpc>
                <a:spcPct val="80000"/>
              </a:lnSpc>
              <a:spcAft>
                <a:spcPts val="0"/>
              </a:spcAft>
            </a:pP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Seguimiento con los videos (anuncio Steve).</a:t>
            </a:r>
          </a:p>
          <a:p>
            <a:pPr marR="0">
              <a:lnSpc>
                <a:spcPct val="80000"/>
              </a:lnSpc>
              <a:spcAft>
                <a:spcPts val="0"/>
              </a:spcAft>
            </a:pP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Próximos pasos en la construcción colectiva del marco teórico y matriz de herramientas</a:t>
            </a:r>
          </a:p>
          <a:p>
            <a:pPr marR="0">
              <a:lnSpc>
                <a:spcPct val="80000"/>
              </a:lnSpc>
              <a:spcAft>
                <a:spcPts val="0"/>
              </a:spcAft>
            </a:pPr>
            <a:r>
              <a:rPr lang="es-ES" sz="2600" dirty="0" err="1">
                <a:solidFill>
                  <a:schemeClr val="accent1">
                    <a:lumMod val="50000"/>
                  </a:schemeClr>
                </a:solidFill>
              </a:rPr>
              <a:t>Cool</a:t>
            </a: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2600" dirty="0" err="1">
                <a:solidFill>
                  <a:schemeClr val="accent1">
                    <a:lumMod val="50000"/>
                  </a:schemeClr>
                </a:solidFill>
              </a:rPr>
              <a:t>Farm</a:t>
            </a: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 Tool y </a:t>
            </a:r>
            <a:r>
              <a:rPr lang="es-ES" sz="2600" dirty="0" err="1">
                <a:solidFill>
                  <a:schemeClr val="accent1">
                    <a:lumMod val="50000"/>
                  </a:schemeClr>
                </a:solidFill>
              </a:rPr>
              <a:t>Picsa</a:t>
            </a: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. Conocer sobre marcos globales de análisis (</a:t>
            </a:r>
            <a:r>
              <a:rPr lang="es-ES" sz="2600" dirty="0" err="1">
                <a:solidFill>
                  <a:schemeClr val="accent1">
                    <a:lumMod val="50000"/>
                  </a:schemeClr>
                </a:solidFill>
              </a:rPr>
              <a:t>Ekorural</a:t>
            </a:r>
            <a:r>
              <a:rPr lang="es-ES" sz="2600" dirty="0">
                <a:solidFill>
                  <a:schemeClr val="accent1">
                    <a:lumMod val="50000"/>
                  </a:schemeClr>
                </a:solidFill>
              </a:rPr>
              <a:t> y Alejandra Arce).</a:t>
            </a:r>
          </a:p>
          <a:p>
            <a:pPr marR="0">
              <a:lnSpc>
                <a:spcPct val="80000"/>
              </a:lnSpc>
              <a:spcAft>
                <a:spcPts val="0"/>
              </a:spcAft>
            </a:pPr>
            <a:endParaRPr lang="es-ES"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sz="3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82F35A-D3D5-4810-9CC3-0BE63C1FD4F9}"/>
              </a:ext>
            </a:extLst>
          </p:cNvPr>
          <p:cNvSpPr txBox="1">
            <a:spLocks/>
          </p:cNvSpPr>
          <p:nvPr/>
        </p:nvSpPr>
        <p:spPr>
          <a:xfrm>
            <a:off x="0" y="1228"/>
            <a:ext cx="12192000" cy="13255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       Planificación 2021-2022: Nuevas sugerencias </a:t>
            </a:r>
          </a:p>
        </p:txBody>
      </p:sp>
    </p:spTree>
    <p:extLst>
      <p:ext uri="{BB962C8B-B14F-4D97-AF65-F5344CB8AC3E}">
        <p14:creationId xmlns:p14="http://schemas.microsoft.com/office/powerpoint/2010/main" val="3797351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A11216-FB3B-41B8-ABCF-3D9C7DDB5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369956"/>
              </p:ext>
            </p:extLst>
          </p:nvPr>
        </p:nvGraphicFramePr>
        <p:xfrm>
          <a:off x="0" y="749110"/>
          <a:ext cx="12192000" cy="610889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24888">
                  <a:extLst>
                    <a:ext uri="{9D8B030D-6E8A-4147-A177-3AD203B41FA5}">
                      <a16:colId xmlns:a16="http://schemas.microsoft.com/office/drawing/2014/main" val="2359923743"/>
                    </a:ext>
                  </a:extLst>
                </a:gridCol>
                <a:gridCol w="1562906">
                  <a:extLst>
                    <a:ext uri="{9D8B030D-6E8A-4147-A177-3AD203B41FA5}">
                      <a16:colId xmlns:a16="http://schemas.microsoft.com/office/drawing/2014/main" val="994130049"/>
                    </a:ext>
                  </a:extLst>
                </a:gridCol>
                <a:gridCol w="2227323">
                  <a:extLst>
                    <a:ext uri="{9D8B030D-6E8A-4147-A177-3AD203B41FA5}">
                      <a16:colId xmlns:a16="http://schemas.microsoft.com/office/drawing/2014/main" val="3717974888"/>
                    </a:ext>
                  </a:extLst>
                </a:gridCol>
                <a:gridCol w="1632426">
                  <a:extLst>
                    <a:ext uri="{9D8B030D-6E8A-4147-A177-3AD203B41FA5}">
                      <a16:colId xmlns:a16="http://schemas.microsoft.com/office/drawing/2014/main" val="1221674234"/>
                    </a:ext>
                  </a:extLst>
                </a:gridCol>
                <a:gridCol w="1468363">
                  <a:extLst>
                    <a:ext uri="{9D8B030D-6E8A-4147-A177-3AD203B41FA5}">
                      <a16:colId xmlns:a16="http://schemas.microsoft.com/office/drawing/2014/main" val="797513680"/>
                    </a:ext>
                  </a:extLst>
                </a:gridCol>
                <a:gridCol w="1141148">
                  <a:extLst>
                    <a:ext uri="{9D8B030D-6E8A-4147-A177-3AD203B41FA5}">
                      <a16:colId xmlns:a16="http://schemas.microsoft.com/office/drawing/2014/main" val="3190338440"/>
                    </a:ext>
                  </a:extLst>
                </a:gridCol>
                <a:gridCol w="1590992">
                  <a:extLst>
                    <a:ext uri="{9D8B030D-6E8A-4147-A177-3AD203B41FA5}">
                      <a16:colId xmlns:a16="http://schemas.microsoft.com/office/drawing/2014/main" val="4219466485"/>
                    </a:ext>
                  </a:extLst>
                </a:gridCol>
                <a:gridCol w="2243954">
                  <a:extLst>
                    <a:ext uri="{9D8B030D-6E8A-4147-A177-3AD203B41FA5}">
                      <a16:colId xmlns:a16="http://schemas.microsoft.com/office/drawing/2014/main" val="3776681733"/>
                    </a:ext>
                  </a:extLst>
                </a:gridCol>
              </a:tblGrid>
              <a:tr h="728705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 de actividad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Detalle de actividad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Institución lidera la actividad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Instituciones interesadas en participar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Fechas inicio o </a:t>
                      </a:r>
                      <a:r>
                        <a:rPr lang="es-ES" sz="1400" b="1" kern="1200" noProof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continuac</a:t>
                      </a:r>
                      <a:r>
                        <a:rPr lang="es-ES" sz="14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Siguientes pasos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 final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934081"/>
                  </a:ext>
                </a:extLst>
              </a:tr>
              <a:tr h="146831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noProof="0" dirty="0">
                          <a:effectLst/>
                        </a:rPr>
                        <a:t>Taller de lectura (continuación)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noProof="0" dirty="0">
                          <a:effectLst/>
                        </a:rPr>
                        <a:t>R</a:t>
                      </a:r>
                      <a:r>
                        <a:rPr lang="es-ES" sz="1400" noProof="0" dirty="0">
                          <a:effectLst/>
                        </a:rPr>
                        <a:t>evisión y reflexión de artículos científicos con enfoque de paisaje para ser revisión de literatura del MC. Inicio </a:t>
                      </a:r>
                      <a:r>
                        <a:rPr lang="es-ES" sz="1400" noProof="0" dirty="0" err="1">
                          <a:effectLst/>
                        </a:rPr>
                        <a:t>IdM</a:t>
                      </a:r>
                      <a:r>
                        <a:rPr lang="es-ES" sz="1400" noProof="0" dirty="0">
                          <a:effectLst/>
                        </a:rPr>
                        <a:t> con </a:t>
                      </a:r>
                      <a:r>
                        <a:rPr lang="es-ES" sz="1400" noProof="0" dirty="0" err="1">
                          <a:effectLst/>
                        </a:rPr>
                        <a:t>paper</a:t>
                      </a:r>
                      <a:r>
                        <a:rPr lang="es-ES" sz="1400" noProof="0" dirty="0">
                          <a:effectLst/>
                        </a:rPr>
                        <a:t> </a:t>
                      </a:r>
                      <a:r>
                        <a:rPr lang="es-ES" sz="1400" noProof="0" dirty="0" err="1">
                          <a:effectLst/>
                        </a:rPr>
                        <a:t>Gosnell</a:t>
                      </a:r>
                      <a:r>
                        <a:rPr lang="es-ES" sz="1400" noProof="0" dirty="0">
                          <a:effectLst/>
                        </a:rPr>
                        <a:t> et al 2019. </a:t>
                      </a: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Rotativo: una institución por mes lidera taller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</a:rPr>
                        <a:t>Inicio: 16.06.21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solidFill>
                            <a:srgbClr val="FF0000"/>
                          </a:solidFill>
                          <a:effectLst/>
                        </a:rPr>
                        <a:t>Se continuara en 2021-2022. Sugerir artículos</a:t>
                      </a: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Síntesis de los </a:t>
                      </a:r>
                      <a:r>
                        <a:rPr lang="es-ES" sz="1400" noProof="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papers</a:t>
                      </a:r>
                      <a:r>
                        <a:rPr lang="es-ES" sz="1400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revisados para la sección revisión de literatura del MC.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50871449"/>
                  </a:ext>
                </a:extLst>
              </a:tr>
              <a:tr h="12217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noProof="0" dirty="0">
                          <a:effectLst/>
                        </a:rPr>
                        <a:t>Videos kit de suelos (continuación)</a:t>
                      </a:r>
                    </a:p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Producción de serie de videos cortos en temas de suelos: Análisis carbono activo. Análisis material orgánico particulado. Otros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</a:rPr>
                        <a:t>Suelos Transversal, CSU/YANAPAI, PROSUCO, PROINPA</a:t>
                      </a: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Inicio: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Junio2021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Evaluar solicitar AT para contratar consultor productor de videos.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Serie de videos cortos en análisis de suelos.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7977605"/>
                  </a:ext>
                </a:extLst>
              </a:tr>
              <a:tr h="9752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noProof="0" dirty="0">
                          <a:effectLst/>
                        </a:rPr>
                        <a:t>Marco Conceptual (continuación)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0" noProof="0" dirty="0">
                          <a:effectLst/>
                        </a:rPr>
                        <a:t>Construcción colectiva del MC a largo plazo</a:t>
                      </a:r>
                      <a:endParaRPr lang="es-ES" sz="1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</a:rPr>
                        <a:t>CSU/YANAPAI (descansos forrajeros),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 err="1">
                          <a:effectLst/>
                        </a:rPr>
                        <a:t>IdM</a:t>
                      </a:r>
                      <a:r>
                        <a:rPr lang="es-ES" sz="1400" noProof="0" dirty="0">
                          <a:effectLst/>
                        </a:rPr>
                        <a:t> (Punas aguas)</a:t>
                      </a: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Inicio: taller </a:t>
                      </a:r>
                      <a:r>
                        <a:rPr lang="es-ES" sz="140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SyP</a:t>
                      </a: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2017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Avances del marco conceptual.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13063939"/>
                  </a:ext>
                </a:extLst>
              </a:tr>
              <a:tr h="17148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Matriz evidencias (continuación)</a:t>
                      </a: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Construcción colectiva de la matriz de evidencias que alimentara a MC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solidFill>
                            <a:srgbClr val="0070C0"/>
                          </a:solidFill>
                          <a:hlinkClick r:id="rId2"/>
                        </a:rPr>
                        <a:t>https://www.dropbox.com/s/9p1bz00khkwsdjx/MATRIZ%20INFORMACI%C3%93N%20GSyPA.docx?dl=0</a:t>
                      </a:r>
                      <a:endParaRPr lang="es-ES" sz="1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PROSUCO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Inicio: Junio 2021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Continua: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noProof="0" dirty="0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400" noProof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336451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9CBA088-C08C-401F-ABCA-119428F9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894" y="2020"/>
            <a:ext cx="12202894" cy="731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PE" altLang="en-US" sz="28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Matriz planificación Julio 2021 - Julio 2022</a:t>
            </a:r>
            <a:endParaRPr kumimoji="0" lang="en-US" altLang="en-US" sz="2800" b="0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E3ED69-856D-4BAC-B82B-E0ABB10E6A93}"/>
              </a:ext>
            </a:extLst>
          </p:cNvPr>
          <p:cNvSpPr txBox="1"/>
          <p:nvPr/>
        </p:nvSpPr>
        <p:spPr>
          <a:xfrm>
            <a:off x="10023987" y="172021"/>
            <a:ext cx="2168013" cy="3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s-ES" sz="1200" dirty="0">
                <a:solidFill>
                  <a:schemeClr val="bg1"/>
                </a:solidFill>
                <a:latin typeface="+mj-lt"/>
              </a:rPr>
              <a:t>*Planificar evaluando el contexto actual de pandemia.</a:t>
            </a:r>
          </a:p>
        </p:txBody>
      </p:sp>
    </p:spTree>
    <p:extLst>
      <p:ext uri="{BB962C8B-B14F-4D97-AF65-F5344CB8AC3E}">
        <p14:creationId xmlns:p14="http://schemas.microsoft.com/office/powerpoint/2010/main" val="4210090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E6170-4AE0-4DD2-8534-4E8ABA11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31"/>
            <a:ext cx="12192000" cy="1325563"/>
          </a:xfr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     </a:t>
            </a:r>
            <a:r>
              <a:rPr lang="en-US" dirty="0" err="1">
                <a:solidFill>
                  <a:schemeClr val="bg1"/>
                </a:solidFill>
              </a:rPr>
              <a:t>Completar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Matriz de Planificación 2021-2022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BC474-4E29-4B35-AFB4-63BA2C728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s-ES" b="0" i="0" dirty="0">
                <a:solidFill>
                  <a:schemeClr val="accent1">
                    <a:lumMod val="50000"/>
                  </a:schemeClr>
                </a:solidFill>
                <a:effectLst/>
                <a:latin typeface="-apple-system"/>
              </a:rPr>
              <a:t>En este enlace podrán registrar todas las actividades colaborativas que planifiquen para el período 2021-2022:</a:t>
            </a:r>
          </a:p>
          <a:p>
            <a:pPr marL="0" indent="0" algn="l">
              <a:buNone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-apple-system"/>
              </a:rPr>
              <a:t>  </a:t>
            </a:r>
            <a:r>
              <a:rPr lang="es-ES" b="0" i="0" dirty="0">
                <a:solidFill>
                  <a:schemeClr val="accent1">
                    <a:lumMod val="50000"/>
                  </a:schemeClr>
                </a:solidFill>
                <a:effectLst/>
                <a:latin typeface="-apple-system"/>
              </a:rPr>
              <a:t> </a:t>
            </a:r>
            <a:r>
              <a:rPr lang="es-ES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https://forms.gle/AW9PBepvzB3jQSn87</a:t>
            </a:r>
            <a:endParaRPr lang="es-ES" b="0" i="0" dirty="0">
              <a:solidFill>
                <a:schemeClr val="accent1">
                  <a:lumMod val="50000"/>
                </a:schemeClr>
              </a:solidFill>
              <a:effectLst/>
              <a:latin typeface="-apple-system"/>
            </a:endParaRPr>
          </a:p>
          <a:p>
            <a:pPr algn="l"/>
            <a:r>
              <a:rPr lang="es-ES" b="0" i="0" dirty="0">
                <a:solidFill>
                  <a:schemeClr val="accent1">
                    <a:lumMod val="50000"/>
                  </a:schemeClr>
                </a:solidFill>
                <a:effectLst/>
                <a:latin typeface="-apple-system"/>
              </a:rPr>
              <a:t>Evaluación de la planificación 2020-2021:</a:t>
            </a:r>
            <a:br>
              <a:rPr lang="es-ES" b="0" i="0" dirty="0">
                <a:solidFill>
                  <a:schemeClr val="accent1">
                    <a:lumMod val="50000"/>
                  </a:schemeClr>
                </a:solidFill>
                <a:effectLst/>
                <a:latin typeface="-apple-system"/>
              </a:rPr>
            </a:br>
            <a:r>
              <a:rPr lang="es-ES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https://docs.google.com/spreadsheets/d/1dXZvZLIlZolCGvL58maoWg18wwcTHIL1gUGsLcYgnFs/edit?usp=sharing</a:t>
            </a:r>
            <a:endParaRPr lang="es-ES" b="0" i="0" dirty="0">
              <a:solidFill>
                <a:schemeClr val="accent1">
                  <a:lumMod val="50000"/>
                </a:schemeClr>
              </a:solidFill>
              <a:effectLst/>
              <a:latin typeface="-apple-system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029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2218</TotalTime>
  <Words>1286</Words>
  <Application>Microsoft Office PowerPoint</Application>
  <PresentationFormat>Widescreen</PresentationFormat>
  <Paragraphs>168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Candara</vt:lpstr>
      <vt:lpstr>Impact</vt:lpstr>
      <vt:lpstr>Segoe UI</vt:lpstr>
      <vt:lpstr>Tema de Office</vt:lpstr>
      <vt:lpstr>Grupo Suelos y Paisajes Andinos – CCRP Andes</vt:lpstr>
      <vt:lpstr>     Bienvenidos a la reunión de Planificación       del GSyPA - CdP17 2021</vt:lpstr>
      <vt:lpstr>Grupo Suelos y Paisajes – CCRP Andes - Hitos</vt:lpstr>
      <vt:lpstr>PowerPoint Presentation</vt:lpstr>
      <vt:lpstr>       Planificación 2021-2022: Sugerencias previas </vt:lpstr>
      <vt:lpstr>PowerPoint Presentation</vt:lpstr>
      <vt:lpstr>PowerPoint Presentation</vt:lpstr>
      <vt:lpstr>       Completar Matriz de Planificación 2021-2022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Construcción del Marco Conceptual del temático Suelos y Paisajes de la CCRP-McKnight</dc:title>
  <dc:creator>Sonia Laura Valdez</dc:creator>
  <cp:lastModifiedBy>Cecilia Turin</cp:lastModifiedBy>
  <cp:revision>90</cp:revision>
  <dcterms:created xsi:type="dcterms:W3CDTF">2021-06-14T15:57:31Z</dcterms:created>
  <dcterms:modified xsi:type="dcterms:W3CDTF">2021-07-14T12:00:19Z</dcterms:modified>
</cp:coreProperties>
</file>