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892" r:id="rId2"/>
  </p:sldMasterIdLst>
  <p:notesMasterIdLst>
    <p:notesMasterId r:id="rId40"/>
  </p:notesMasterIdLst>
  <p:handoutMasterIdLst>
    <p:handoutMasterId r:id="rId41"/>
  </p:handoutMasterIdLst>
  <p:sldIdLst>
    <p:sldId id="256" r:id="rId3"/>
    <p:sldId id="383" r:id="rId4"/>
    <p:sldId id="385" r:id="rId5"/>
    <p:sldId id="384" r:id="rId6"/>
    <p:sldId id="382" r:id="rId7"/>
    <p:sldId id="345" r:id="rId8"/>
    <p:sldId id="352" r:id="rId9"/>
    <p:sldId id="388" r:id="rId10"/>
    <p:sldId id="354" r:id="rId11"/>
    <p:sldId id="386" r:id="rId12"/>
    <p:sldId id="387" r:id="rId13"/>
    <p:sldId id="334" r:id="rId14"/>
    <p:sldId id="389" r:id="rId15"/>
    <p:sldId id="411" r:id="rId16"/>
    <p:sldId id="394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416" r:id="rId33"/>
    <p:sldId id="414" r:id="rId34"/>
    <p:sldId id="415" r:id="rId35"/>
    <p:sldId id="392" r:id="rId36"/>
    <p:sldId id="412" r:id="rId37"/>
    <p:sldId id="413" r:id="rId38"/>
    <p:sldId id="418" r:id="rId39"/>
  </p:sldIdLst>
  <p:sldSz cx="9144000" cy="6858000" type="screen4x3"/>
  <p:notesSz cx="6858000" cy="9144000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0066"/>
    <a:srgbClr val="CC3300"/>
    <a:srgbClr val="CC0000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0943" autoAdjust="0"/>
  </p:normalViewPr>
  <p:slideViewPr>
    <p:cSldViewPr>
      <p:cViewPr>
        <p:scale>
          <a:sx n="50" d="100"/>
          <a:sy n="50" d="100"/>
        </p:scale>
        <p:origin x="-1080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204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Proyecto%20deTesis\tesis%20oficial\FABIO-CHALLOMA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favio\Nombres%20comun%20y%20carcateristicas%20(Reducion%20de%20riesgos)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2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favio\Nombres%20comun%20y%20carcateristicas%20(Reducion%20de%20riesgos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nia%20RA\AppData\Local\Temp\Temp1_Attachments_2012_07_3.zip\Familias%20botanicas%20y%20categorias%20de%20uso%20o%20funcion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favio\Libro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favio\Nombres%20comun%20y%20carcateristicas%20(Reducion%20de%20riesgos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BO"/>
  <c:chart>
    <c:view3D>
      <c:perspective val="30"/>
    </c:view3D>
    <c:plotArea>
      <c:layout>
        <c:manualLayout>
          <c:layoutTarget val="inner"/>
          <c:xMode val="edge"/>
          <c:yMode val="edge"/>
          <c:x val="4.3662896405061664E-2"/>
          <c:y val="2.45225524279973E-2"/>
          <c:w val="0.76240097482974978"/>
          <c:h val="0.92225663251874723"/>
        </c:manualLayout>
      </c:layout>
      <c:bar3DChart>
        <c:barDir val="col"/>
        <c:grouping val="clustered"/>
        <c:ser>
          <c:idx val="2"/>
          <c:order val="0"/>
          <c:tx>
            <c:strRef>
              <c:f>Hoja1!$D$3</c:f>
              <c:strCache>
                <c:ptCount val="1"/>
                <c:pt idx="0">
                  <c:v>granizada </c:v>
                </c:pt>
              </c:strCache>
            </c:strRef>
          </c:tx>
          <c:dLbls>
            <c:showVal val="1"/>
          </c:dLbls>
          <c:cat>
            <c:strRef>
              <c:f>Hoja1!$A$4:$A$26</c:f>
              <c:strCache>
                <c:ptCount val="2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22</c:v>
                </c:pt>
                <c:pt idx="21">
                  <c:v>23</c:v>
                </c:pt>
                <c:pt idx="22">
                  <c:v>Total </c:v>
                </c:pt>
              </c:strCache>
            </c:strRef>
          </c:cat>
          <c:val>
            <c:numRef>
              <c:f>Hoja1!$D$26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ser>
          <c:idx val="3"/>
          <c:order val="1"/>
          <c:tx>
            <c:strRef>
              <c:f>Hoja1!$E$3</c:f>
              <c:strCache>
                <c:ptCount val="1"/>
                <c:pt idx="0">
                  <c:v>helada</c:v>
                </c:pt>
              </c:strCache>
            </c:strRef>
          </c:tx>
          <c:dLbls>
            <c:showVal val="1"/>
          </c:dLbls>
          <c:cat>
            <c:strRef>
              <c:f>Hoja1!$A$4:$A$26</c:f>
              <c:strCache>
                <c:ptCount val="2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22</c:v>
                </c:pt>
                <c:pt idx="21">
                  <c:v>23</c:v>
                </c:pt>
                <c:pt idx="22">
                  <c:v>Total </c:v>
                </c:pt>
              </c:strCache>
            </c:strRef>
          </c:cat>
          <c:val>
            <c:numRef>
              <c:f>Hoja1!$E$26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ser>
          <c:idx val="4"/>
          <c:order val="2"/>
          <c:tx>
            <c:strRef>
              <c:f>Hoja1!$F$3</c:f>
              <c:strCache>
                <c:ptCount val="1"/>
                <c:pt idx="0">
                  <c:v>sequia</c:v>
                </c:pt>
              </c:strCache>
            </c:strRef>
          </c:tx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/>
                  </a:pPr>
                  <a:endParaRPr lang="es-BO"/>
                </a:p>
              </c:txPr>
              <c:showVal val="1"/>
            </c:dLbl>
            <c:delete val="1"/>
          </c:dLbls>
          <c:cat>
            <c:strRef>
              <c:f>Hoja1!$A$4:$A$26</c:f>
              <c:strCache>
                <c:ptCount val="2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22</c:v>
                </c:pt>
                <c:pt idx="21">
                  <c:v>23</c:v>
                </c:pt>
                <c:pt idx="22">
                  <c:v>Total </c:v>
                </c:pt>
              </c:strCache>
            </c:strRef>
          </c:cat>
          <c:val>
            <c:numRef>
              <c:f>Hoja1!$F$26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5"/>
          <c:order val="3"/>
          <c:tx>
            <c:strRef>
              <c:f>Hoja1!$G$3</c:f>
              <c:strCache>
                <c:ptCount val="1"/>
                <c:pt idx="0">
                  <c:v>lluvia fuerte</c:v>
                </c:pt>
              </c:strCache>
            </c:strRef>
          </c:tx>
          <c:dLbls>
            <c:showVal val="1"/>
          </c:dLbls>
          <c:cat>
            <c:strRef>
              <c:f>Hoja1!$A$4:$A$26</c:f>
              <c:strCache>
                <c:ptCount val="2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22</c:v>
                </c:pt>
                <c:pt idx="21">
                  <c:v>23</c:v>
                </c:pt>
                <c:pt idx="22">
                  <c:v>Total </c:v>
                </c:pt>
              </c:strCache>
            </c:strRef>
          </c:cat>
          <c:val>
            <c:numRef>
              <c:f>Hoja1!$G$26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ser>
          <c:idx val="6"/>
          <c:order val="4"/>
          <c:tx>
            <c:strRef>
              <c:f>Hoja1!$H$3</c:f>
              <c:strCache>
                <c:ptCount val="1"/>
                <c:pt idx="0">
                  <c:v>viento fuerte</c:v>
                </c:pt>
              </c:strCache>
            </c:strRef>
          </c:tx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/>
                  </a:pPr>
                  <a:endParaRPr lang="es-BO"/>
                </a:p>
              </c:txPr>
              <c:showVal val="1"/>
            </c:dLbl>
            <c:delete val="1"/>
          </c:dLbls>
          <c:cat>
            <c:strRef>
              <c:f>Hoja1!$A$4:$A$26</c:f>
              <c:strCache>
                <c:ptCount val="2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22</c:v>
                </c:pt>
                <c:pt idx="21">
                  <c:v>23</c:v>
                </c:pt>
                <c:pt idx="22">
                  <c:v>Total </c:v>
                </c:pt>
              </c:strCache>
            </c:strRef>
          </c:cat>
          <c:val>
            <c:numRef>
              <c:f>Hoja1!$H$26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dLbls/>
        <c:shape val="cylinder"/>
        <c:axId val="53901568"/>
        <c:axId val="53911552"/>
        <c:axId val="0"/>
      </c:bar3DChart>
      <c:catAx>
        <c:axId val="53901568"/>
        <c:scaling>
          <c:orientation val="minMax"/>
        </c:scaling>
        <c:delete val="1"/>
        <c:axPos val="b"/>
        <c:tickLblPos val="none"/>
        <c:crossAx val="53911552"/>
        <c:crosses val="autoZero"/>
        <c:auto val="1"/>
        <c:lblAlgn val="ctr"/>
        <c:lblOffset val="100"/>
      </c:catAx>
      <c:valAx>
        <c:axId val="53911552"/>
        <c:scaling>
          <c:orientation val="minMax"/>
        </c:scaling>
        <c:axPos val="l"/>
        <c:majorGridlines/>
        <c:numFmt formatCode="General" sourceLinked="1"/>
        <c:tickLblPos val="nextTo"/>
        <c:crossAx val="539015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404717697096616"/>
          <c:y val="0.20747555845802199"/>
          <c:w val="0.19669356376977459"/>
          <c:h val="0.60947313831319772"/>
        </c:manualLayout>
      </c:layout>
    </c:legend>
    <c:plotVisOnly val="1"/>
    <c:dispBlanksAs val="gap"/>
  </c:chart>
  <c:txPr>
    <a:bodyPr/>
    <a:lstStyle/>
    <a:p>
      <a:pPr>
        <a:defRPr sz="1400"/>
      </a:pPr>
      <a:endParaRPr lang="es-BO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BO"/>
  <c:style val="26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clustered"/>
        <c:ser>
          <c:idx val="0"/>
          <c:order val="0"/>
          <c:dLbls>
            <c:numFmt formatCode="0%" sourceLinked="0"/>
            <c:txPr>
              <a:bodyPr/>
              <a:lstStyle/>
              <a:p>
                <a:pPr>
                  <a:defRPr lang="es-ES"/>
                </a:pPr>
                <a:endParaRPr lang="es-BO"/>
              </a:p>
            </c:txPr>
            <c:showVal val="1"/>
          </c:dLbls>
          <c:cat>
            <c:strRef>
              <c:f>Hoja5!$A$1:$A$33</c:f>
              <c:strCache>
                <c:ptCount val="33"/>
                <c:pt idx="0">
                  <c:v>Alstroemeriaceae</c:v>
                </c:pt>
                <c:pt idx="1">
                  <c:v>Berberidaceae</c:v>
                </c:pt>
                <c:pt idx="2">
                  <c:v>Brassicaceae</c:v>
                </c:pt>
                <c:pt idx="3">
                  <c:v>Caryophyllaceae</c:v>
                </c:pt>
                <c:pt idx="4">
                  <c:v>Crassulaceae</c:v>
                </c:pt>
                <c:pt idx="5">
                  <c:v>Cupresaceae</c:v>
                </c:pt>
                <c:pt idx="6">
                  <c:v>Dryopteridaceae</c:v>
                </c:pt>
                <c:pt idx="7">
                  <c:v>Ephedraceae</c:v>
                </c:pt>
                <c:pt idx="8">
                  <c:v>Malvaceae</c:v>
                </c:pt>
                <c:pt idx="9">
                  <c:v>Myrtaceae</c:v>
                </c:pt>
                <c:pt idx="10">
                  <c:v>Onagraceae</c:v>
                </c:pt>
                <c:pt idx="11">
                  <c:v>Pinaceae</c:v>
                </c:pt>
                <c:pt idx="12">
                  <c:v>Piperaceae</c:v>
                </c:pt>
                <c:pt idx="13">
                  <c:v>Plantaginaceae</c:v>
                </c:pt>
                <c:pt idx="14">
                  <c:v>Salicaceae</c:v>
                </c:pt>
                <c:pt idx="15">
                  <c:v>Valerianaceae</c:v>
                </c:pt>
                <c:pt idx="16">
                  <c:v>Verbenaceae</c:v>
                </c:pt>
                <c:pt idx="17">
                  <c:v>Apiaceae</c:v>
                </c:pt>
                <c:pt idx="18">
                  <c:v>Buddlejaceae</c:v>
                </c:pt>
                <c:pt idx="19">
                  <c:v>Gentianaceae</c:v>
                </c:pt>
                <c:pt idx="20">
                  <c:v>Iridaceae</c:v>
                </c:pt>
                <c:pt idx="21">
                  <c:v>Loasaceae</c:v>
                </c:pt>
                <c:pt idx="22">
                  <c:v>Oxalidaceae</c:v>
                </c:pt>
                <c:pt idx="23">
                  <c:v>Pteridaceae</c:v>
                </c:pt>
                <c:pt idx="24">
                  <c:v>Urticaceae</c:v>
                </c:pt>
                <c:pt idx="25">
                  <c:v>Cactaceae</c:v>
                </c:pt>
                <c:pt idx="26">
                  <c:v>Rosaceae</c:v>
                </c:pt>
                <c:pt idx="27">
                  <c:v>Lamiaceae</c:v>
                </c:pt>
                <c:pt idx="28">
                  <c:v>Scrophulariaceae</c:v>
                </c:pt>
                <c:pt idx="29">
                  <c:v>Poaceae</c:v>
                </c:pt>
                <c:pt idx="30">
                  <c:v>Solanaceae</c:v>
                </c:pt>
                <c:pt idx="31">
                  <c:v>Fabaceae</c:v>
                </c:pt>
                <c:pt idx="32">
                  <c:v>Asteraceae</c:v>
                </c:pt>
              </c:strCache>
            </c:strRef>
          </c:cat>
          <c:val>
            <c:numRef>
              <c:f>Hoja5!$B$1:$B$33</c:f>
              <c:numCache>
                <c:formatCode>General</c:formatCode>
                <c:ptCount val="3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3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9</c:v>
                </c:pt>
                <c:pt idx="32">
                  <c:v>30</c:v>
                </c:pt>
              </c:numCache>
            </c:numRef>
          </c:val>
        </c:ser>
        <c:dLbls/>
        <c:gapWidth val="100"/>
        <c:axId val="66656128"/>
        <c:axId val="66654208"/>
      </c:barChart>
      <c:valAx>
        <c:axId val="66654208"/>
        <c:scaling>
          <c:orientation val="minMax"/>
        </c:scaling>
        <c:axPos val="b"/>
        <c:majorGridlines/>
        <c:numFmt formatCode="0%" sourceLinked="0"/>
        <c:tickLblPos val="nextTo"/>
        <c:txPr>
          <a:bodyPr/>
          <a:lstStyle/>
          <a:p>
            <a:pPr>
              <a:defRPr lang="es-ES"/>
            </a:pPr>
            <a:endParaRPr lang="es-BO"/>
          </a:p>
        </c:txPr>
        <c:crossAx val="66656128"/>
        <c:crosses val="autoZero"/>
        <c:crossBetween val="between"/>
        <c:dispUnits>
          <c:builtInUnit val="hundreds"/>
        </c:dispUnits>
      </c:valAx>
      <c:catAx>
        <c:axId val="66656128"/>
        <c:scaling>
          <c:orientation val="minMax"/>
        </c:scaling>
        <c:axPos val="l"/>
        <c:tickLblPos val="nextTo"/>
        <c:txPr>
          <a:bodyPr/>
          <a:lstStyle/>
          <a:p>
            <a:pPr>
              <a:defRPr lang="es-ES"/>
            </a:pPr>
            <a:endParaRPr lang="es-BO"/>
          </a:p>
        </c:txPr>
        <c:crossAx val="66654208"/>
        <c:crosses val="autoZero"/>
        <c:auto val="1"/>
        <c:lblAlgn val="ctr"/>
        <c:lblOffset val="100"/>
      </c:catAx>
    </c:plotArea>
    <c:plotVisOnly val="1"/>
    <c:dispBlanksAs val="gap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BO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Hoja3!$A$1:$A$3</c:f>
              <c:strCache>
                <c:ptCount val="3"/>
                <c:pt idx="0">
                  <c:v>Anual</c:v>
                </c:pt>
                <c:pt idx="1">
                  <c:v>Bianual</c:v>
                </c:pt>
                <c:pt idx="2">
                  <c:v>Perenne</c:v>
                </c:pt>
              </c:strCache>
            </c:strRef>
          </c:cat>
          <c:val>
            <c:numRef>
              <c:f>Hoja3!$B$1:$B$3</c:f>
              <c:numCache>
                <c:formatCode>0%</c:formatCode>
                <c:ptCount val="3"/>
                <c:pt idx="0">
                  <c:v>0.30000000000000004</c:v>
                </c:pt>
                <c:pt idx="1">
                  <c:v>0.11</c:v>
                </c:pt>
                <c:pt idx="2">
                  <c:v>0.59</c:v>
                </c:pt>
              </c:numCache>
            </c:numRef>
          </c:val>
        </c:ser>
        <c:dLbls/>
      </c:pie3DChart>
    </c:plotArea>
    <c:legend>
      <c:legendPos val="r"/>
      <c:layout/>
    </c:legend>
    <c:plotVisOnly val="1"/>
    <c:dispBlanksAs val="zero"/>
  </c:chart>
  <c:spPr>
    <a:ln>
      <a:solidFill>
        <a:schemeClr val="tx1"/>
      </a:solidFill>
    </a:ln>
  </c:spPr>
  <c:txPr>
    <a:bodyPr/>
    <a:lstStyle/>
    <a:p>
      <a:pPr>
        <a:defRPr sz="1400"/>
      </a:pPr>
      <a:endParaRPr lang="es-BO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BO"/>
  <c:style val="34"/>
  <c:clrMapOvr bg1="lt1" tx1="dk1" bg2="lt2" tx2="dk2" accent1="accent1" accent2="accent2" accent3="accent3" accent4="accent4" accent5="accent5" accent6="accent6" hlink="hlink" folHlink="folHlink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Hoja2!$A$1:$A$4</c:f>
              <c:strCache>
                <c:ptCount val="4"/>
                <c:pt idx="0">
                  <c:v>Arbórea</c:v>
                </c:pt>
                <c:pt idx="1">
                  <c:v>Arbustiva </c:v>
                </c:pt>
                <c:pt idx="2">
                  <c:v>Herbácea</c:v>
                </c:pt>
                <c:pt idx="3">
                  <c:v>Cactáceas </c:v>
                </c:pt>
              </c:strCache>
            </c:strRef>
          </c:cat>
          <c:val>
            <c:numRef>
              <c:f>Hoja2!$B$1:$B$4</c:f>
              <c:numCache>
                <c:formatCode>0%</c:formatCode>
                <c:ptCount val="4"/>
                <c:pt idx="0">
                  <c:v>8.0000000000000016E-2</c:v>
                </c:pt>
                <c:pt idx="1">
                  <c:v>0.28000000000000008</c:v>
                </c:pt>
                <c:pt idx="2">
                  <c:v>0.6100000000000001</c:v>
                </c:pt>
                <c:pt idx="3">
                  <c:v>3.0000000000000002E-2</c:v>
                </c:pt>
              </c:numCache>
            </c:numRef>
          </c:val>
        </c:ser>
        <c:dLbls/>
      </c:pie3DChart>
    </c:plotArea>
    <c:legend>
      <c:legendPos val="r"/>
      <c:layout/>
    </c:legend>
    <c:plotVisOnly val="1"/>
    <c:dispBlanksAs val="zero"/>
  </c:chart>
  <c:spPr>
    <a:ln>
      <a:solidFill>
        <a:sysClr val="windowText" lastClr="000000"/>
      </a:solidFill>
    </a:ln>
  </c:spPr>
  <c:txPr>
    <a:bodyPr/>
    <a:lstStyle/>
    <a:p>
      <a:pPr>
        <a:defRPr sz="1200"/>
      </a:pPr>
      <a:endParaRPr lang="es-BO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BO"/>
  <c:style val="1"/>
  <c:chart>
    <c:plotArea>
      <c:layout/>
      <c:barChart>
        <c:barDir val="col"/>
        <c:grouping val="clustered"/>
        <c:ser>
          <c:idx val="0"/>
          <c:order val="0"/>
          <c:dPt>
            <c:idx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spPr>
              <a:solidFill>
                <a:schemeClr val="accent3">
                  <a:lumMod val="50000"/>
                </a:schemeClr>
              </a:solidFill>
            </c:spPr>
          </c:dPt>
          <c:dLbls>
            <c:showVal val="1"/>
          </c:dLbls>
          <c:cat>
            <c:strRef>
              <c:f>Hoja4!$A$1:$A$3</c:f>
              <c:strCache>
                <c:ptCount val="3"/>
                <c:pt idx="0">
                  <c:v>Zona de altura </c:v>
                </c:pt>
                <c:pt idx="1">
                  <c:v>Zona de ladera</c:v>
                </c:pt>
                <c:pt idx="2">
                  <c:v>Zona de fondo de valle</c:v>
                </c:pt>
              </c:strCache>
            </c:strRef>
          </c:cat>
          <c:val>
            <c:numRef>
              <c:f>Hoja4!$B$1:$B$3</c:f>
              <c:numCache>
                <c:formatCode>General</c:formatCode>
                <c:ptCount val="3"/>
                <c:pt idx="0">
                  <c:v>43</c:v>
                </c:pt>
                <c:pt idx="1">
                  <c:v>57</c:v>
                </c:pt>
                <c:pt idx="2">
                  <c:v>39</c:v>
                </c:pt>
              </c:numCache>
            </c:numRef>
          </c:val>
        </c:ser>
        <c:dLbls/>
        <c:axId val="54520448"/>
        <c:axId val="54522240"/>
      </c:barChart>
      <c:catAx>
        <c:axId val="54520448"/>
        <c:scaling>
          <c:orientation val="minMax"/>
        </c:scaling>
        <c:axPos val="b"/>
        <c:tickLblPos val="nextTo"/>
        <c:crossAx val="54522240"/>
        <c:crosses val="autoZero"/>
        <c:auto val="1"/>
        <c:lblAlgn val="ctr"/>
        <c:lblOffset val="100"/>
      </c:catAx>
      <c:valAx>
        <c:axId val="54522240"/>
        <c:scaling>
          <c:orientation val="minMax"/>
        </c:scaling>
        <c:axPos val="l"/>
        <c:majorGridlines/>
        <c:numFmt formatCode="General" sourceLinked="1"/>
        <c:tickLblPos val="nextTo"/>
        <c:crossAx val="545204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600"/>
      </a:pPr>
      <a:endParaRPr lang="es-BO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BO"/>
  <c:chart>
    <c:plotArea>
      <c:layout>
        <c:manualLayout>
          <c:layoutTarget val="inner"/>
          <c:xMode val="edge"/>
          <c:yMode val="edge"/>
          <c:x val="8.0944459624606294E-2"/>
          <c:y val="5.2754219065265152E-2"/>
          <c:w val="0.91587771528889195"/>
          <c:h val="0.59988406306109354"/>
        </c:manualLayout>
      </c:layout>
      <c:barChart>
        <c:barDir val="col"/>
        <c:grouping val="clustered"/>
        <c:ser>
          <c:idx val="0"/>
          <c:order val="0"/>
          <c:spPr>
            <a:ln>
              <a:solidFill>
                <a:srgbClr val="7030A0"/>
              </a:solidFill>
            </a:ln>
          </c:spPr>
          <c:dPt>
            <c:idx val="0"/>
            <c:spPr>
              <a:solidFill>
                <a:srgbClr val="C00000"/>
              </a:solidFill>
              <a:ln>
                <a:solidFill>
                  <a:srgbClr val="7030A0"/>
                </a:solidFill>
              </a:ln>
            </c:spPr>
          </c:dPt>
          <c:dPt>
            <c:idx val="1"/>
            <c:spPr>
              <a:solidFill>
                <a:srgbClr val="FF0000"/>
              </a:solidFill>
              <a:ln>
                <a:solidFill>
                  <a:srgbClr val="7030A0"/>
                </a:solidFill>
              </a:ln>
            </c:spPr>
          </c:dPt>
          <c:dPt>
            <c:idx val="2"/>
            <c:spPr>
              <a:solidFill>
                <a:srgbClr val="FFC000"/>
              </a:solidFill>
              <a:ln>
                <a:solidFill>
                  <a:srgbClr val="7030A0"/>
                </a:solidFill>
              </a:ln>
            </c:spPr>
          </c:dPt>
          <c:dPt>
            <c:idx val="3"/>
            <c:spPr>
              <a:solidFill>
                <a:srgbClr val="FFFF00"/>
              </a:solidFill>
              <a:ln>
                <a:solidFill>
                  <a:srgbClr val="7030A0"/>
                </a:solidFill>
              </a:ln>
            </c:spPr>
          </c:dPt>
          <c:dPt>
            <c:idx val="4"/>
            <c:spPr>
              <a:solidFill>
                <a:srgbClr val="92D050"/>
              </a:solidFill>
              <a:ln>
                <a:solidFill>
                  <a:srgbClr val="7030A0"/>
                </a:solidFill>
              </a:ln>
            </c:spPr>
          </c:dPt>
          <c:dPt>
            <c:idx val="5"/>
            <c:spPr>
              <a:solidFill>
                <a:srgbClr val="00B050"/>
              </a:solidFill>
              <a:ln>
                <a:solidFill>
                  <a:srgbClr val="7030A0"/>
                </a:solidFill>
              </a:ln>
            </c:spPr>
          </c:dPt>
          <c:dPt>
            <c:idx val="6"/>
            <c:spPr>
              <a:solidFill>
                <a:srgbClr val="00B0F0"/>
              </a:solidFill>
              <a:ln>
                <a:solidFill>
                  <a:srgbClr val="7030A0"/>
                </a:solidFill>
              </a:ln>
            </c:spPr>
          </c:dPt>
          <c:dPt>
            <c:idx val="7"/>
            <c:spPr>
              <a:solidFill>
                <a:srgbClr val="0070C0"/>
              </a:solidFill>
              <a:ln>
                <a:solidFill>
                  <a:srgbClr val="7030A0"/>
                </a:solidFill>
              </a:ln>
            </c:spPr>
          </c:dPt>
          <c:dPt>
            <c:idx val="8"/>
            <c:spPr>
              <a:solidFill>
                <a:srgbClr val="002060"/>
              </a:solidFill>
              <a:ln>
                <a:solidFill>
                  <a:srgbClr val="002060"/>
                </a:solidFill>
              </a:ln>
            </c:spPr>
          </c:dPt>
          <c:dLbls>
            <c:txPr>
              <a:bodyPr/>
              <a:lstStyle/>
              <a:p>
                <a:pPr>
                  <a:defRPr sz="1600"/>
                </a:pPr>
                <a:endParaRPr lang="es-BO"/>
              </a:p>
            </c:txPr>
            <c:dLblPos val="outEnd"/>
            <c:showVal val="1"/>
          </c:dLbls>
          <c:cat>
            <c:strRef>
              <c:f>Hoja4!$A$1:$A$10</c:f>
              <c:strCache>
                <c:ptCount val="10"/>
                <c:pt idx="0">
                  <c:v>Medicinal</c:v>
                </c:pt>
                <c:pt idx="1">
                  <c:v>Forraje</c:v>
                </c:pt>
                <c:pt idx="2">
                  <c:v>Combustible</c:v>
                </c:pt>
                <c:pt idx="3">
                  <c:v>Bioindicador</c:v>
                </c:pt>
                <c:pt idx="4">
                  <c:v>Construcción</c:v>
                </c:pt>
                <c:pt idx="5">
                  <c:v>Conservación de suelos </c:v>
                </c:pt>
                <c:pt idx="6">
                  <c:v>Alimento </c:v>
                </c:pt>
                <c:pt idx="7">
                  <c:v>Cultural</c:v>
                </c:pt>
                <c:pt idx="8">
                  <c:v>Biofoliar</c:v>
                </c:pt>
                <c:pt idx="9">
                  <c:v>Colorante</c:v>
                </c:pt>
              </c:strCache>
            </c:strRef>
          </c:cat>
          <c:val>
            <c:numRef>
              <c:f>Hoja4!$B$1:$B$10</c:f>
              <c:numCache>
                <c:formatCode>0%</c:formatCode>
                <c:ptCount val="10"/>
                <c:pt idx="0">
                  <c:v>0.79</c:v>
                </c:pt>
                <c:pt idx="1">
                  <c:v>0.32000000000000017</c:v>
                </c:pt>
                <c:pt idx="2">
                  <c:v>0.29000000000000015</c:v>
                </c:pt>
                <c:pt idx="3">
                  <c:v>0.25</c:v>
                </c:pt>
                <c:pt idx="4">
                  <c:v>0.2</c:v>
                </c:pt>
                <c:pt idx="5">
                  <c:v>0.17</c:v>
                </c:pt>
                <c:pt idx="6">
                  <c:v>0.16</c:v>
                </c:pt>
                <c:pt idx="7">
                  <c:v>0.12000000000000002</c:v>
                </c:pt>
                <c:pt idx="8">
                  <c:v>0.11</c:v>
                </c:pt>
                <c:pt idx="9">
                  <c:v>4.0000000000000022E-2</c:v>
                </c:pt>
              </c:numCache>
            </c:numRef>
          </c:val>
        </c:ser>
        <c:dLbls/>
        <c:axId val="54772480"/>
        <c:axId val="54774016"/>
      </c:barChart>
      <c:catAx>
        <c:axId val="54772480"/>
        <c:scaling>
          <c:orientation val="minMax"/>
        </c:scaling>
        <c:axPos val="b"/>
        <c:tickLblPos val="nextTo"/>
        <c:crossAx val="54774016"/>
        <c:crosses val="autoZero"/>
        <c:auto val="1"/>
        <c:lblAlgn val="ctr"/>
        <c:lblOffset val="100"/>
      </c:catAx>
      <c:valAx>
        <c:axId val="54774016"/>
        <c:scaling>
          <c:orientation val="minMax"/>
        </c:scaling>
        <c:axPos val="l"/>
        <c:majorGridlines/>
        <c:numFmt formatCode="0%" sourceLinked="1"/>
        <c:tickLblPos val="nextTo"/>
        <c:crossAx val="5477248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400"/>
      </a:pPr>
      <a:endParaRPr lang="es-BO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BO"/>
  <c:style val="1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Hoja2!$B$5</c:f>
              <c:strCache>
                <c:ptCount val="1"/>
                <c:pt idx="0">
                  <c:v>Total de plantas utilizadas por la comunidad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Hoja2!$A$6:$A$11</c:f>
              <c:strCache>
                <c:ptCount val="6"/>
                <c:pt idx="0">
                  <c:v>Medicinal</c:v>
                </c:pt>
                <c:pt idx="1">
                  <c:v>Bioindicador</c:v>
                </c:pt>
                <c:pt idx="2">
                  <c:v>Conservación de suelos</c:v>
                </c:pt>
                <c:pt idx="3">
                  <c:v>Biofoliar</c:v>
                </c:pt>
                <c:pt idx="4">
                  <c:v>Alimento</c:v>
                </c:pt>
                <c:pt idx="5">
                  <c:v>Cultural</c:v>
                </c:pt>
              </c:strCache>
            </c:strRef>
          </c:cat>
          <c:val>
            <c:numRef>
              <c:f>Hoja2!$B$6:$B$11</c:f>
              <c:numCache>
                <c:formatCode>General</c:formatCode>
                <c:ptCount val="6"/>
                <c:pt idx="0">
                  <c:v>79</c:v>
                </c:pt>
                <c:pt idx="1">
                  <c:v>25</c:v>
                </c:pt>
                <c:pt idx="2">
                  <c:v>17</c:v>
                </c:pt>
                <c:pt idx="3">
                  <c:v>11</c:v>
                </c:pt>
                <c:pt idx="4">
                  <c:v>16</c:v>
                </c:pt>
                <c:pt idx="5">
                  <c:v>12</c:v>
                </c:pt>
              </c:numCache>
            </c:numRef>
          </c:val>
        </c:ser>
        <c:ser>
          <c:idx val="1"/>
          <c:order val="1"/>
          <c:tx>
            <c:strRef>
              <c:f>Hoja2!$C$5</c:f>
              <c:strCache>
                <c:ptCount val="1"/>
                <c:pt idx="0">
                  <c:v>Aplicación en reducción de riesgos climáticos 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cat>
            <c:strRef>
              <c:f>Hoja2!$A$6:$A$11</c:f>
              <c:strCache>
                <c:ptCount val="6"/>
                <c:pt idx="0">
                  <c:v>Medicinal</c:v>
                </c:pt>
                <c:pt idx="1">
                  <c:v>Bioindicador</c:v>
                </c:pt>
                <c:pt idx="2">
                  <c:v>Conservación de suelos</c:v>
                </c:pt>
                <c:pt idx="3">
                  <c:v>Biofoliar</c:v>
                </c:pt>
                <c:pt idx="4">
                  <c:v>Alimento</c:v>
                </c:pt>
                <c:pt idx="5">
                  <c:v>Cultural</c:v>
                </c:pt>
              </c:strCache>
            </c:strRef>
          </c:cat>
          <c:val>
            <c:numRef>
              <c:f>Hoja2!$C$6:$C$11</c:f>
              <c:numCache>
                <c:formatCode>General</c:formatCode>
                <c:ptCount val="6"/>
                <c:pt idx="0">
                  <c:v>22</c:v>
                </c:pt>
                <c:pt idx="1">
                  <c:v>23</c:v>
                </c:pt>
                <c:pt idx="2">
                  <c:v>17</c:v>
                </c:pt>
                <c:pt idx="3">
                  <c:v>11</c:v>
                </c:pt>
                <c:pt idx="4">
                  <c:v>5</c:v>
                </c:pt>
                <c:pt idx="5">
                  <c:v>5</c:v>
                </c:pt>
              </c:numCache>
            </c:numRef>
          </c:val>
        </c:ser>
        <c:dLbls>
          <c:showVal val="1"/>
        </c:dLbls>
        <c:axId val="54676864"/>
        <c:axId val="54686848"/>
      </c:barChart>
      <c:catAx>
        <c:axId val="54676864"/>
        <c:scaling>
          <c:orientation val="minMax"/>
        </c:scaling>
        <c:axPos val="l"/>
        <c:majorTickMark val="none"/>
        <c:tickLblPos val="nextTo"/>
        <c:crossAx val="54686848"/>
        <c:crosses val="autoZero"/>
        <c:auto val="1"/>
        <c:lblAlgn val="ctr"/>
        <c:lblOffset val="100"/>
      </c:catAx>
      <c:valAx>
        <c:axId val="54686848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54676864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800"/>
          </a:pPr>
          <a:endParaRPr lang="es-BO"/>
        </a:p>
      </c:txPr>
    </c:legend>
    <c:plotVisOnly val="1"/>
    <c:dispBlanksAs val="gap"/>
  </c:chart>
  <c:txPr>
    <a:bodyPr/>
    <a:lstStyle/>
    <a:p>
      <a:pPr>
        <a:defRPr sz="1400"/>
      </a:pPr>
      <a:endParaRPr lang="es-BO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BO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Existencia de plantas por zona agroecológica y categorias de uso</a:t>
            </a:r>
          </a:p>
        </c:rich>
      </c:tx>
      <c:layout/>
    </c:title>
    <c:view3D>
      <c:perspective val="30"/>
    </c:view3D>
    <c:plotArea>
      <c:layout/>
      <c:bar3DChart>
        <c:barDir val="bar"/>
        <c:grouping val="clustered"/>
        <c:ser>
          <c:idx val="0"/>
          <c:order val="0"/>
          <c:tx>
            <c:strRef>
              <c:f>Hoja6!$B$68</c:f>
              <c:strCache>
                <c:ptCount val="1"/>
                <c:pt idx="0">
                  <c:v>Zona de altura</c:v>
                </c:pt>
              </c:strCache>
            </c:strRef>
          </c:tx>
          <c:spPr>
            <a:solidFill>
              <a:srgbClr val="C00000"/>
            </a:solidFill>
          </c:spPr>
          <c:dLbls>
            <c:dLbl>
              <c:idx val="0"/>
              <c:layout>
                <c:manualLayout>
                  <c:x val="0"/>
                  <c:y val="3.354297693920346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1.1180992313067788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1.9566736547868627E-2"/>
                </c:manualLayout>
              </c:layout>
              <c:showVal val="1"/>
            </c:dLbl>
            <c:showVal val="1"/>
          </c:dLbls>
          <c:cat>
            <c:strRef>
              <c:f>Hoja6!$A$69:$A$74</c:f>
              <c:strCache>
                <c:ptCount val="6"/>
                <c:pt idx="0">
                  <c:v>Medicinal</c:v>
                </c:pt>
                <c:pt idx="1">
                  <c:v>Conservación de suelos</c:v>
                </c:pt>
                <c:pt idx="2">
                  <c:v>Bioindicador</c:v>
                </c:pt>
                <c:pt idx="3">
                  <c:v>Biofoliar</c:v>
                </c:pt>
                <c:pt idx="4">
                  <c:v>Cultural</c:v>
                </c:pt>
                <c:pt idx="5">
                  <c:v>Alimento</c:v>
                </c:pt>
              </c:strCache>
            </c:strRef>
          </c:cat>
          <c:val>
            <c:numRef>
              <c:f>Hoja6!$B$69:$B$74</c:f>
              <c:numCache>
                <c:formatCode>General</c:formatCode>
                <c:ptCount val="6"/>
                <c:pt idx="0">
                  <c:v>6</c:v>
                </c:pt>
                <c:pt idx="1">
                  <c:v>2</c:v>
                </c:pt>
                <c:pt idx="2">
                  <c:v>6</c:v>
                </c:pt>
                <c:pt idx="3">
                  <c:v>4</c:v>
                </c:pt>
                <c:pt idx="4">
                  <c:v>1</c:v>
                </c:pt>
                <c:pt idx="5">
                  <c:v>5</c:v>
                </c:pt>
              </c:numCache>
            </c:numRef>
          </c:val>
        </c:ser>
        <c:ser>
          <c:idx val="1"/>
          <c:order val="1"/>
          <c:tx>
            <c:strRef>
              <c:f>Hoja6!$C$68</c:f>
              <c:strCache>
                <c:ptCount val="1"/>
                <c:pt idx="0">
                  <c:v>Zona de ladera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Lbls>
            <c:dLbl>
              <c:idx val="0"/>
              <c:layout>
                <c:manualLayout>
                  <c:x val="0"/>
                  <c:y val="4.7519217330538203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3.3542976939203356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3.3542976939203356E-2"/>
                </c:manualLayout>
              </c:layout>
              <c:showVal val="1"/>
            </c:dLbl>
            <c:showVal val="1"/>
          </c:dLbls>
          <c:cat>
            <c:strRef>
              <c:f>Hoja6!$A$69:$A$74</c:f>
              <c:strCache>
                <c:ptCount val="6"/>
                <c:pt idx="0">
                  <c:v>Medicinal</c:v>
                </c:pt>
                <c:pt idx="1">
                  <c:v>Conservación de suelos</c:v>
                </c:pt>
                <c:pt idx="2">
                  <c:v>Bioindicador</c:v>
                </c:pt>
                <c:pt idx="3">
                  <c:v>Biofoliar</c:v>
                </c:pt>
                <c:pt idx="4">
                  <c:v>Cultural</c:v>
                </c:pt>
                <c:pt idx="5">
                  <c:v>Alimento</c:v>
                </c:pt>
              </c:strCache>
            </c:strRef>
          </c:cat>
          <c:val>
            <c:numRef>
              <c:f>Hoja6!$C$69:$C$74</c:f>
              <c:numCache>
                <c:formatCode>General</c:formatCode>
                <c:ptCount val="6"/>
                <c:pt idx="0">
                  <c:v>13</c:v>
                </c:pt>
                <c:pt idx="1">
                  <c:v>12</c:v>
                </c:pt>
                <c:pt idx="2">
                  <c:v>14</c:v>
                </c:pt>
                <c:pt idx="3">
                  <c:v>8</c:v>
                </c:pt>
                <c:pt idx="4">
                  <c:v>4</c:v>
                </c:pt>
                <c:pt idx="5">
                  <c:v>1</c:v>
                </c:pt>
              </c:numCache>
            </c:numRef>
          </c:val>
        </c:ser>
        <c:ser>
          <c:idx val="2"/>
          <c:order val="2"/>
          <c:tx>
            <c:strRef>
              <c:f>Hoja6!$D$68</c:f>
              <c:strCache>
                <c:ptCount val="1"/>
                <c:pt idx="0">
                  <c:v>Zona de fondo de valle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dLbls>
            <c:dLbl>
              <c:idx val="0"/>
              <c:layout>
                <c:manualLayout>
                  <c:x val="0"/>
                  <c:y val="4.7519217330538106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2.7462377114103351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1.3976240391334731E-2"/>
                </c:manualLayout>
              </c:layout>
              <c:showVal val="1"/>
            </c:dLbl>
            <c:showVal val="1"/>
          </c:dLbls>
          <c:cat>
            <c:strRef>
              <c:f>Hoja6!$A$69:$A$74</c:f>
              <c:strCache>
                <c:ptCount val="6"/>
                <c:pt idx="0">
                  <c:v>Medicinal</c:v>
                </c:pt>
                <c:pt idx="1">
                  <c:v>Conservación de suelos</c:v>
                </c:pt>
                <c:pt idx="2">
                  <c:v>Bioindicador</c:v>
                </c:pt>
                <c:pt idx="3">
                  <c:v>Biofoliar</c:v>
                </c:pt>
                <c:pt idx="4">
                  <c:v>Cultural</c:v>
                </c:pt>
                <c:pt idx="5">
                  <c:v>Alimento</c:v>
                </c:pt>
              </c:strCache>
            </c:strRef>
          </c:cat>
          <c:val>
            <c:numRef>
              <c:f>Hoja6!$D$69:$D$74</c:f>
              <c:numCache>
                <c:formatCode>General</c:formatCode>
                <c:ptCount val="6"/>
                <c:pt idx="0">
                  <c:v>14</c:v>
                </c:pt>
                <c:pt idx="1">
                  <c:v>12</c:v>
                </c:pt>
                <c:pt idx="2">
                  <c:v>9</c:v>
                </c:pt>
                <c:pt idx="3">
                  <c:v>5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</c:ser>
        <c:dLbls>
          <c:showVal val="1"/>
        </c:dLbls>
        <c:shape val="box"/>
        <c:axId val="55122176"/>
        <c:axId val="55140352"/>
        <c:axId val="0"/>
      </c:bar3DChart>
      <c:catAx>
        <c:axId val="55122176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600"/>
            </a:pPr>
            <a:endParaRPr lang="es-BO"/>
          </a:p>
        </c:txPr>
        <c:crossAx val="55140352"/>
        <c:crosses val="autoZero"/>
        <c:auto val="1"/>
        <c:lblAlgn val="ctr"/>
        <c:lblOffset val="100"/>
      </c:catAx>
      <c:valAx>
        <c:axId val="55140352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551221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66495815767059052"/>
          <c:y val="0.17596086652690429"/>
          <c:w val="0.31913888222946007"/>
          <c:h val="0.10645119045653888"/>
        </c:manualLayout>
      </c:layout>
      <c:txPr>
        <a:bodyPr/>
        <a:lstStyle/>
        <a:p>
          <a:pPr>
            <a:defRPr sz="1400"/>
          </a:pPr>
          <a:endParaRPr lang="es-BO"/>
        </a:p>
      </c:txPr>
    </c:legend>
    <c:plotVisOnly val="1"/>
    <c:dispBlanksAs val="gap"/>
  </c:chart>
  <c:txPr>
    <a:bodyPr/>
    <a:lstStyle/>
    <a:p>
      <a:pPr>
        <a:defRPr sz="1200"/>
      </a:pPr>
      <a:endParaRPr lang="es-BO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F12C7D-CDD9-41DF-A2A9-9A4A0AFD46F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B06CC8B-8FC9-42EF-BA7A-7DF05930CF85}">
      <dgm:prSet custT="1"/>
      <dgm:spPr/>
      <dgm:t>
        <a:bodyPr/>
        <a:lstStyle/>
        <a:p>
          <a:pPr algn="l" rtl="0"/>
          <a:r>
            <a:rPr lang="es-ES" sz="3000" dirty="0" smtClean="0"/>
            <a:t>-</a:t>
          </a:r>
          <a:r>
            <a:rPr lang="es-ES" sz="2000" dirty="0" smtClean="0"/>
            <a:t>Investigación Acción Participativa</a:t>
          </a:r>
        </a:p>
        <a:p>
          <a:pPr algn="l" rtl="0"/>
          <a:r>
            <a:rPr lang="es-ES" sz="2000" dirty="0" smtClean="0"/>
            <a:t>-Método Etnográfico    - Método </a:t>
          </a:r>
          <a:r>
            <a:rPr lang="es-ES" sz="2000" dirty="0" err="1" smtClean="0"/>
            <a:t>Etno</a:t>
          </a:r>
          <a:r>
            <a:rPr lang="es-ES" sz="2000" dirty="0" smtClean="0"/>
            <a:t>-botánico</a:t>
          </a:r>
        </a:p>
        <a:p>
          <a:pPr algn="l" rtl="0"/>
          <a:r>
            <a:rPr lang="es-ES" sz="2000" dirty="0" smtClean="0"/>
            <a:t>-Estudio de casos</a:t>
          </a:r>
        </a:p>
        <a:p>
          <a:pPr algn="l" rtl="0"/>
          <a:r>
            <a:rPr lang="es-ES" sz="2000" dirty="0" smtClean="0"/>
            <a:t>-Observación participante</a:t>
          </a:r>
        </a:p>
      </dgm:t>
    </dgm:pt>
    <dgm:pt modelId="{30F67090-8624-47BC-AF96-FC48DF6E568C}" type="parTrans" cxnId="{B900856F-F118-4A54-ACDF-9AF7B2F9CFAE}">
      <dgm:prSet/>
      <dgm:spPr/>
      <dgm:t>
        <a:bodyPr/>
        <a:lstStyle/>
        <a:p>
          <a:endParaRPr lang="es-ES"/>
        </a:p>
      </dgm:t>
    </dgm:pt>
    <dgm:pt modelId="{3B7E8638-721B-4FCD-8FD8-9B4C779F5EE5}" type="sibTrans" cxnId="{B900856F-F118-4A54-ACDF-9AF7B2F9CFAE}">
      <dgm:prSet/>
      <dgm:spPr/>
      <dgm:t>
        <a:bodyPr/>
        <a:lstStyle/>
        <a:p>
          <a:endParaRPr lang="es-ES"/>
        </a:p>
      </dgm:t>
    </dgm:pt>
    <dgm:pt modelId="{1F6F85DA-AFAD-43A9-95F8-AFFB4F886CB3}">
      <dgm:prSet custT="1"/>
      <dgm:spPr/>
      <dgm:t>
        <a:bodyPr/>
        <a:lstStyle/>
        <a:p>
          <a:pPr rtl="0"/>
          <a:r>
            <a:rPr lang="es-ES" sz="1800" u="sng" dirty="0" smtClean="0"/>
            <a:t>Diálogo y reflexión inicial</a:t>
          </a:r>
          <a:r>
            <a:rPr lang="es-ES" sz="1800" dirty="0" smtClean="0"/>
            <a:t>: Reuniones con actores locales</a:t>
          </a:r>
          <a:endParaRPr lang="es-ES" sz="1800" u="sng" dirty="0"/>
        </a:p>
      </dgm:t>
    </dgm:pt>
    <dgm:pt modelId="{185E4823-A610-41C8-B722-6952B1867A3D}" type="parTrans" cxnId="{1006CA98-CC95-40C4-8C77-A70E3F4F1FAB}">
      <dgm:prSet/>
      <dgm:spPr/>
      <dgm:t>
        <a:bodyPr/>
        <a:lstStyle/>
        <a:p>
          <a:endParaRPr lang="es-ES"/>
        </a:p>
      </dgm:t>
    </dgm:pt>
    <dgm:pt modelId="{83CB1A3A-CBCE-4342-9CE5-7008243CD38F}" type="sibTrans" cxnId="{1006CA98-CC95-40C4-8C77-A70E3F4F1FAB}">
      <dgm:prSet/>
      <dgm:spPr/>
      <dgm:t>
        <a:bodyPr/>
        <a:lstStyle/>
        <a:p>
          <a:endParaRPr lang="es-ES"/>
        </a:p>
      </dgm:t>
    </dgm:pt>
    <dgm:pt modelId="{D4629C5A-29D5-4BE1-9099-5490A380AAE6}">
      <dgm:prSet custT="1"/>
      <dgm:spPr/>
      <dgm:t>
        <a:bodyPr/>
        <a:lstStyle/>
        <a:p>
          <a:pPr rtl="0"/>
          <a:r>
            <a:rPr lang="es-ES" sz="1800" u="sng" dirty="0" smtClean="0"/>
            <a:t>Recojo de información local:</a:t>
          </a:r>
          <a:r>
            <a:rPr lang="es-ES" sz="1800" dirty="0" smtClean="0"/>
            <a:t> talleres comunales, recorridos guiados, </a:t>
          </a:r>
          <a:r>
            <a:rPr lang="es-ES" sz="1800" dirty="0" err="1" smtClean="0"/>
            <a:t>transectos</a:t>
          </a:r>
          <a:r>
            <a:rPr lang="es-ES" sz="1800" dirty="0" smtClean="0"/>
            <a:t>, recojo de muestras, informantes clave, entrevistas </a:t>
          </a:r>
          <a:r>
            <a:rPr lang="es-ES" sz="1800" dirty="0" err="1" smtClean="0"/>
            <a:t>semi</a:t>
          </a:r>
          <a:r>
            <a:rPr lang="es-ES" sz="1800" dirty="0" smtClean="0"/>
            <a:t> estructuradas, mapas parlantes, </a:t>
          </a:r>
          <a:r>
            <a:rPr lang="es-ES_tradnl" sz="1800" dirty="0" smtClean="0"/>
            <a:t>sistematización de experiencias y procesamiento y determinación taxonómica de especies en el Herbario Martin Cárdenas</a:t>
          </a:r>
          <a:endParaRPr lang="es-ES" sz="1800" dirty="0"/>
        </a:p>
      </dgm:t>
    </dgm:pt>
    <dgm:pt modelId="{E64AC930-6BC0-4FE4-9613-1C84DB595FBB}" type="parTrans" cxnId="{6CF77087-E80E-4518-B99F-04E4F23CCBFC}">
      <dgm:prSet/>
      <dgm:spPr/>
      <dgm:t>
        <a:bodyPr/>
        <a:lstStyle/>
        <a:p>
          <a:endParaRPr lang="es-ES"/>
        </a:p>
      </dgm:t>
    </dgm:pt>
    <dgm:pt modelId="{057F36F9-8F9F-4A7D-BCC3-8DF8AF580EE2}" type="sibTrans" cxnId="{6CF77087-E80E-4518-B99F-04E4F23CCBFC}">
      <dgm:prSet/>
      <dgm:spPr/>
      <dgm:t>
        <a:bodyPr/>
        <a:lstStyle/>
        <a:p>
          <a:endParaRPr lang="es-ES"/>
        </a:p>
      </dgm:t>
    </dgm:pt>
    <dgm:pt modelId="{9AA0374C-984A-4DA7-8852-DA76A7B5842F}">
      <dgm:prSet custT="1"/>
      <dgm:spPr/>
      <dgm:t>
        <a:bodyPr/>
        <a:lstStyle/>
        <a:p>
          <a:pPr rtl="0"/>
          <a:r>
            <a:rPr lang="es-ES" sz="1800" u="sng" dirty="0" smtClean="0"/>
            <a:t>Devolución de información:</a:t>
          </a:r>
          <a:r>
            <a:rPr lang="es-ES" sz="1800" u="none" dirty="0" smtClean="0"/>
            <a:t> Presentación y discusión de los resultados, documentación y difusión de resultados, elaboración de guía etnobotánica y cartillas de difusión de experiencias</a:t>
          </a:r>
          <a:endParaRPr lang="es-ES" sz="1800" u="sng" dirty="0"/>
        </a:p>
      </dgm:t>
    </dgm:pt>
    <dgm:pt modelId="{16148B0A-AB92-473C-83CF-051005F4DC90}" type="parTrans" cxnId="{2115F965-977B-4C7C-A522-C2B4469C0E93}">
      <dgm:prSet/>
      <dgm:spPr/>
      <dgm:t>
        <a:bodyPr/>
        <a:lstStyle/>
        <a:p>
          <a:endParaRPr lang="es-ES"/>
        </a:p>
      </dgm:t>
    </dgm:pt>
    <dgm:pt modelId="{91BDA615-C845-444E-9A25-EAF79BB2AF95}" type="sibTrans" cxnId="{2115F965-977B-4C7C-A522-C2B4469C0E93}">
      <dgm:prSet/>
      <dgm:spPr/>
      <dgm:t>
        <a:bodyPr/>
        <a:lstStyle/>
        <a:p>
          <a:endParaRPr lang="es-ES"/>
        </a:p>
      </dgm:t>
    </dgm:pt>
    <dgm:pt modelId="{52167A3F-360B-4F1D-BCEE-B88357F3E093}">
      <dgm:prSet custT="1"/>
      <dgm:spPr/>
      <dgm:t>
        <a:bodyPr/>
        <a:lstStyle/>
        <a:p>
          <a:pPr rtl="0"/>
          <a:endParaRPr lang="es-ES" sz="1600" dirty="0"/>
        </a:p>
      </dgm:t>
    </dgm:pt>
    <dgm:pt modelId="{316C3137-E9FF-49FF-9951-75E305169FDC}" type="parTrans" cxnId="{CB4A31A6-AC6A-4BB7-88A0-79AB5F4189BF}">
      <dgm:prSet/>
      <dgm:spPr/>
      <dgm:t>
        <a:bodyPr/>
        <a:lstStyle/>
        <a:p>
          <a:endParaRPr lang="es-ES"/>
        </a:p>
      </dgm:t>
    </dgm:pt>
    <dgm:pt modelId="{0396F81F-F7F1-4BB7-B74E-CA22DCBFD6C2}" type="sibTrans" cxnId="{CB4A31A6-AC6A-4BB7-88A0-79AB5F4189BF}">
      <dgm:prSet/>
      <dgm:spPr/>
      <dgm:t>
        <a:bodyPr/>
        <a:lstStyle/>
        <a:p>
          <a:endParaRPr lang="es-ES"/>
        </a:p>
      </dgm:t>
    </dgm:pt>
    <dgm:pt modelId="{19597F4C-B9B3-43CC-B503-49B5EE60D826}" type="pres">
      <dgm:prSet presAssocID="{55F12C7D-CDD9-41DF-A2A9-9A4A0AFD46F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8EB8FB9-1015-4734-BFC7-A587BFFDD092}" type="pres">
      <dgm:prSet presAssocID="{6B06CC8B-8FC9-42EF-BA7A-7DF05930CF85}" presName="linNode" presStyleCnt="0"/>
      <dgm:spPr/>
    </dgm:pt>
    <dgm:pt modelId="{207D65C9-9472-4DBC-A57C-7C4F16CF00B4}" type="pres">
      <dgm:prSet presAssocID="{6B06CC8B-8FC9-42EF-BA7A-7DF05930CF85}" presName="parentText" presStyleLbl="node1" presStyleIdx="0" presStyleCnt="1" custScaleX="13025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54E693B-E4C7-4A75-8087-1BC13D9C408E}" type="pres">
      <dgm:prSet presAssocID="{6B06CC8B-8FC9-42EF-BA7A-7DF05930CF85}" presName="descendantText" presStyleLbl="alignAccFollowNode1" presStyleIdx="0" presStyleCnt="1" custScaleX="100056" custScaleY="12144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854D322-23D7-4B60-AF24-C933DFF0BB00}" type="presOf" srcId="{55F12C7D-CDD9-41DF-A2A9-9A4A0AFD46FA}" destId="{19597F4C-B9B3-43CC-B503-49B5EE60D826}" srcOrd="0" destOrd="0" presId="urn:microsoft.com/office/officeart/2005/8/layout/vList5"/>
    <dgm:cxn modelId="{1006CA98-CC95-40C4-8C77-A70E3F4F1FAB}" srcId="{6B06CC8B-8FC9-42EF-BA7A-7DF05930CF85}" destId="{1F6F85DA-AFAD-43A9-95F8-AFFB4F886CB3}" srcOrd="0" destOrd="0" parTransId="{185E4823-A610-41C8-B722-6952B1867A3D}" sibTransId="{83CB1A3A-CBCE-4342-9CE5-7008243CD38F}"/>
    <dgm:cxn modelId="{F805A972-0D94-4E70-8DA6-FC7A1F09C386}" type="presOf" srcId="{9AA0374C-984A-4DA7-8852-DA76A7B5842F}" destId="{254E693B-E4C7-4A75-8087-1BC13D9C408E}" srcOrd="0" destOrd="2" presId="urn:microsoft.com/office/officeart/2005/8/layout/vList5"/>
    <dgm:cxn modelId="{B900856F-F118-4A54-ACDF-9AF7B2F9CFAE}" srcId="{55F12C7D-CDD9-41DF-A2A9-9A4A0AFD46FA}" destId="{6B06CC8B-8FC9-42EF-BA7A-7DF05930CF85}" srcOrd="0" destOrd="0" parTransId="{30F67090-8624-47BC-AF96-FC48DF6E568C}" sibTransId="{3B7E8638-721B-4FCD-8FD8-9B4C779F5EE5}"/>
    <dgm:cxn modelId="{A0DC25B2-32C6-405B-B86E-858AA9ABD943}" type="presOf" srcId="{D4629C5A-29D5-4BE1-9099-5490A380AAE6}" destId="{254E693B-E4C7-4A75-8087-1BC13D9C408E}" srcOrd="0" destOrd="1" presId="urn:microsoft.com/office/officeart/2005/8/layout/vList5"/>
    <dgm:cxn modelId="{6992496D-D48F-4C9E-B2F5-C50380E1C025}" type="presOf" srcId="{52167A3F-360B-4F1D-BCEE-B88357F3E093}" destId="{254E693B-E4C7-4A75-8087-1BC13D9C408E}" srcOrd="0" destOrd="3" presId="urn:microsoft.com/office/officeart/2005/8/layout/vList5"/>
    <dgm:cxn modelId="{5EE38EB9-82E0-47F9-B88D-775160992EF3}" type="presOf" srcId="{1F6F85DA-AFAD-43A9-95F8-AFFB4F886CB3}" destId="{254E693B-E4C7-4A75-8087-1BC13D9C408E}" srcOrd="0" destOrd="0" presId="urn:microsoft.com/office/officeart/2005/8/layout/vList5"/>
    <dgm:cxn modelId="{2115F965-977B-4C7C-A522-C2B4469C0E93}" srcId="{6B06CC8B-8FC9-42EF-BA7A-7DF05930CF85}" destId="{9AA0374C-984A-4DA7-8852-DA76A7B5842F}" srcOrd="2" destOrd="0" parTransId="{16148B0A-AB92-473C-83CF-051005F4DC90}" sibTransId="{91BDA615-C845-444E-9A25-EAF79BB2AF95}"/>
    <dgm:cxn modelId="{CB4A31A6-AC6A-4BB7-88A0-79AB5F4189BF}" srcId="{6B06CC8B-8FC9-42EF-BA7A-7DF05930CF85}" destId="{52167A3F-360B-4F1D-BCEE-B88357F3E093}" srcOrd="3" destOrd="0" parTransId="{316C3137-E9FF-49FF-9951-75E305169FDC}" sibTransId="{0396F81F-F7F1-4BB7-B74E-CA22DCBFD6C2}"/>
    <dgm:cxn modelId="{6CF77087-E80E-4518-B99F-04E4F23CCBFC}" srcId="{6B06CC8B-8FC9-42EF-BA7A-7DF05930CF85}" destId="{D4629C5A-29D5-4BE1-9099-5490A380AAE6}" srcOrd="1" destOrd="0" parTransId="{E64AC930-6BC0-4FE4-9613-1C84DB595FBB}" sibTransId="{057F36F9-8F9F-4A7D-BCC3-8DF8AF580EE2}"/>
    <dgm:cxn modelId="{6ACE7007-197C-4D7C-909A-2836E03CA071}" type="presOf" srcId="{6B06CC8B-8FC9-42EF-BA7A-7DF05930CF85}" destId="{207D65C9-9472-4DBC-A57C-7C4F16CF00B4}" srcOrd="0" destOrd="0" presId="urn:microsoft.com/office/officeart/2005/8/layout/vList5"/>
    <dgm:cxn modelId="{1BC7D797-3576-423F-8E6F-C5A9A0FF9F10}" type="presParOf" srcId="{19597F4C-B9B3-43CC-B503-49B5EE60D826}" destId="{58EB8FB9-1015-4734-BFC7-A587BFFDD092}" srcOrd="0" destOrd="0" presId="urn:microsoft.com/office/officeart/2005/8/layout/vList5"/>
    <dgm:cxn modelId="{319280AF-6D79-430D-8F32-5E97BC265428}" type="presParOf" srcId="{58EB8FB9-1015-4734-BFC7-A587BFFDD092}" destId="{207D65C9-9472-4DBC-A57C-7C4F16CF00B4}" srcOrd="0" destOrd="0" presId="urn:microsoft.com/office/officeart/2005/8/layout/vList5"/>
    <dgm:cxn modelId="{0325E2C7-4359-4DD9-B4BC-D6069A02E2E9}" type="presParOf" srcId="{58EB8FB9-1015-4734-BFC7-A587BFFDD092}" destId="{254E693B-E4C7-4A75-8087-1BC13D9C408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54E693B-E4C7-4A75-8087-1BC13D9C408E}">
      <dsp:nvSpPr>
        <dsp:cNvPr id="0" name=""/>
        <dsp:cNvSpPr/>
      </dsp:nvSpPr>
      <dsp:spPr>
        <a:xfrm rot="5400000">
          <a:off x="2906520" y="401474"/>
          <a:ext cx="5061587" cy="44120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u="sng" kern="1200" dirty="0" smtClean="0"/>
            <a:t>Diálogo y reflexión inicial</a:t>
          </a:r>
          <a:r>
            <a:rPr lang="es-ES" sz="1800" kern="1200" dirty="0" smtClean="0"/>
            <a:t>: Reuniones con actores locales</a:t>
          </a:r>
          <a:endParaRPr lang="es-ES" sz="1800" u="sng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u="sng" kern="1200" dirty="0" smtClean="0"/>
            <a:t>Recojo de información local:</a:t>
          </a:r>
          <a:r>
            <a:rPr lang="es-ES" sz="1800" kern="1200" dirty="0" smtClean="0"/>
            <a:t> talleres comunales, recorridos guiados, </a:t>
          </a:r>
          <a:r>
            <a:rPr lang="es-ES" sz="1800" kern="1200" dirty="0" err="1" smtClean="0"/>
            <a:t>transectos</a:t>
          </a:r>
          <a:r>
            <a:rPr lang="es-ES" sz="1800" kern="1200" dirty="0" smtClean="0"/>
            <a:t>, recojo de muestras, informantes clave, entrevistas </a:t>
          </a:r>
          <a:r>
            <a:rPr lang="es-ES" sz="1800" kern="1200" dirty="0" err="1" smtClean="0"/>
            <a:t>semi</a:t>
          </a:r>
          <a:r>
            <a:rPr lang="es-ES" sz="1800" kern="1200" dirty="0" smtClean="0"/>
            <a:t> estructuradas, mapas parlantes, </a:t>
          </a:r>
          <a:r>
            <a:rPr lang="es-ES_tradnl" sz="1800" kern="1200" dirty="0" smtClean="0"/>
            <a:t>sistematización de experiencias y procesamiento y determinación taxonómica de especies en el Herbario Martin Cárdenas</a:t>
          </a:r>
          <a:endParaRPr lang="es-E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u="sng" kern="1200" dirty="0" smtClean="0"/>
            <a:t>Devolución de información:</a:t>
          </a:r>
          <a:r>
            <a:rPr lang="es-ES" sz="1800" u="none" kern="1200" dirty="0" smtClean="0"/>
            <a:t> Presentación y discusión de los resultados, documentación y difusión de resultados, elaboración de guía etnobotánica y cartillas de difusión de experiencias</a:t>
          </a:r>
          <a:endParaRPr lang="es-ES" sz="1800" u="sng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600" kern="1200" dirty="0"/>
        </a:p>
      </dsp:txBody>
      <dsp:txXfrm rot="5400000">
        <a:off x="2906520" y="401474"/>
        <a:ext cx="5061587" cy="4412024"/>
      </dsp:txXfrm>
    </dsp:sp>
    <dsp:sp modelId="{207D65C9-9472-4DBC-A57C-7C4F16CF00B4}">
      <dsp:nvSpPr>
        <dsp:cNvPr id="0" name=""/>
        <dsp:cNvSpPr/>
      </dsp:nvSpPr>
      <dsp:spPr>
        <a:xfrm>
          <a:off x="539" y="2546"/>
          <a:ext cx="3230762" cy="5209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kern="1200" dirty="0" smtClean="0"/>
            <a:t>-</a:t>
          </a:r>
          <a:r>
            <a:rPr lang="es-ES" sz="2000" kern="1200" dirty="0" smtClean="0"/>
            <a:t>Investigación Acción Participativa</a:t>
          </a:r>
        </a:p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-Método Etnográfico    - Método </a:t>
          </a:r>
          <a:r>
            <a:rPr lang="es-ES" sz="2000" kern="1200" dirty="0" err="1" smtClean="0"/>
            <a:t>Etno</a:t>
          </a:r>
          <a:r>
            <a:rPr lang="es-ES" sz="2000" kern="1200" dirty="0" smtClean="0"/>
            <a:t>-botánico</a:t>
          </a:r>
        </a:p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-Estudio de casos</a:t>
          </a:r>
        </a:p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-Observación participante</a:t>
          </a:r>
        </a:p>
      </dsp:txBody>
      <dsp:txXfrm>
        <a:off x="539" y="2546"/>
        <a:ext cx="3230762" cy="52098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0.01898</cdr:x>
      <cdr:y>0.21315</cdr:y>
    </cdr:from>
    <cdr:to>
      <cdr:x>0.06691</cdr:x>
      <cdr:y>0.77993</cdr:y>
    </cdr:to>
    <cdr:sp macro="" textlink="">
      <cdr:nvSpPr>
        <cdr:cNvPr id="2" name="1 Cuadro de texto"/>
        <cdr:cNvSpPr txBox="1"/>
      </cdr:nvSpPr>
      <cdr:spPr>
        <a:xfrm xmlns:a="http://schemas.openxmlformats.org/drawingml/2006/main">
          <a:off x="156198" y="964704"/>
          <a:ext cx="394445" cy="25652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wordArtVert" wrap="square" rtlCol="0"/>
        <a:lstStyle xmlns:a="http://schemas.openxmlformats.org/drawingml/2006/main"/>
        <a:p xmlns:a="http://schemas.openxmlformats.org/drawingml/2006/main">
          <a:pPr algn="just"/>
          <a:r>
            <a:rPr lang="es-ES" sz="1400" dirty="0" smtClean="0"/>
            <a:t>#FAMILIAS</a:t>
          </a:r>
          <a:endParaRPr lang="es-ES" sz="1400" dirty="0"/>
        </a:p>
      </cdr:txBody>
    </cdr:sp>
  </cdr:relSizeAnchor>
  <cdr:relSizeAnchor xmlns:cdr="http://schemas.openxmlformats.org/drawingml/2006/chartDrawing">
    <cdr:from>
      <cdr:x>0.23744</cdr:x>
      <cdr:y>0.40679</cdr:y>
    </cdr:from>
    <cdr:to>
      <cdr:x>0.30137</cdr:x>
      <cdr:y>0.48815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1872208" y="1800200"/>
          <a:ext cx="50405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100" dirty="0" smtClean="0"/>
            <a:t>77%</a:t>
          </a:r>
          <a:endParaRPr lang="es-ES" sz="1100" dirty="0"/>
        </a:p>
      </cdr:txBody>
    </cdr:sp>
  </cdr:relSizeAnchor>
  <cdr:relSizeAnchor xmlns:cdr="http://schemas.openxmlformats.org/drawingml/2006/chartDrawing">
    <cdr:from>
      <cdr:x>0.49315</cdr:x>
      <cdr:y>0.62478</cdr:y>
    </cdr:from>
    <cdr:to>
      <cdr:x>0.54795</cdr:x>
      <cdr:y>0.70614</cdr:y>
    </cdr:to>
    <cdr:sp macro="" textlink="">
      <cdr:nvSpPr>
        <cdr:cNvPr id="4" name="1 CuadroTexto"/>
        <cdr:cNvSpPr txBox="1"/>
      </cdr:nvSpPr>
      <cdr:spPr>
        <a:xfrm xmlns:a="http://schemas.openxmlformats.org/drawingml/2006/main">
          <a:off x="3888432" y="2764882"/>
          <a:ext cx="43204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dirty="0" smtClean="0"/>
            <a:t>41%</a:t>
          </a:r>
          <a:endParaRPr lang="es-E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A36263B-65B4-4D31-8A5E-58617702EB22}" type="datetimeFigureOut">
              <a:rPr lang="es-ES"/>
              <a:pPr>
                <a:defRPr/>
              </a:pPr>
              <a:t>16/07/2012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B7165A0-424B-4358-AA27-A1EEEBE8164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73152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smtClean="0"/>
              <a:t>Click to edit Master text styles</a:t>
            </a:r>
          </a:p>
          <a:p>
            <a:pPr lvl="1"/>
            <a:r>
              <a:rPr lang="de-CH" noProof="0" smtClean="0"/>
              <a:t>Second level</a:t>
            </a:r>
          </a:p>
          <a:p>
            <a:pPr lvl="2"/>
            <a:r>
              <a:rPr lang="de-CH" noProof="0" smtClean="0"/>
              <a:t>Third level</a:t>
            </a:r>
          </a:p>
          <a:p>
            <a:pPr lvl="3"/>
            <a:r>
              <a:rPr lang="de-CH" noProof="0" smtClean="0"/>
              <a:t>Fourth level</a:t>
            </a:r>
          </a:p>
          <a:p>
            <a:pPr lvl="4"/>
            <a:r>
              <a:rPr lang="de-CH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C37E5EE-12B0-4D41-88A2-58904454998A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xmlns="" val="31093634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4306D1-3255-423E-8FED-B5977293520A}" type="slidenum">
              <a:rPr lang="de-CH" smtClean="0">
                <a:latin typeface="Arial" pitchFamily="34" charset="0"/>
                <a:cs typeface="Arial" pitchFamily="34" charset="0"/>
              </a:rPr>
              <a:pPr/>
              <a:t>1</a:t>
            </a:fld>
            <a:endParaRPr lang="de-CH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37E5EE-12B0-4D41-88A2-58904454998A}" type="slidenum">
              <a:rPr lang="de-CH" smtClean="0"/>
              <a:pPr>
                <a:defRPr/>
              </a:pPr>
              <a:t>2</a:t>
            </a:fld>
            <a:endParaRPr lang="de-C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37E5EE-12B0-4D41-88A2-58904454998A}" type="slidenum">
              <a:rPr lang="de-CH" smtClean="0"/>
              <a:pPr>
                <a:defRPr/>
              </a:pPr>
              <a:t>3</a:t>
            </a:fld>
            <a:endParaRPr lang="de-C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37E5EE-12B0-4D41-88A2-58904454998A}" type="slidenum">
              <a:rPr lang="de-CH" smtClean="0"/>
              <a:pPr>
                <a:defRPr/>
              </a:pPr>
              <a:t>4</a:t>
            </a:fld>
            <a:endParaRPr lang="de-C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37E5EE-12B0-4D41-88A2-58904454998A}" type="slidenum">
              <a:rPr lang="de-CH" smtClean="0"/>
              <a:pPr>
                <a:defRPr/>
              </a:pPr>
              <a:t>5</a:t>
            </a:fld>
            <a:endParaRPr lang="de-C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37E5EE-12B0-4D41-88A2-58904454998A}" type="slidenum">
              <a:rPr lang="de-CH" smtClean="0"/>
              <a:pPr>
                <a:defRPr/>
              </a:pPr>
              <a:t>6</a:t>
            </a:fld>
            <a:endParaRPr lang="de-C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37E5EE-12B0-4D41-88A2-58904454998A}" type="slidenum">
              <a:rPr lang="de-CH" smtClean="0"/>
              <a:pPr>
                <a:defRPr/>
              </a:pPr>
              <a:t>7</a:t>
            </a:fld>
            <a:endParaRPr lang="de-C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37E5EE-12B0-4D41-88A2-58904454998A}" type="slidenum">
              <a:rPr lang="de-CH" smtClean="0"/>
              <a:pPr>
                <a:defRPr/>
              </a:pPr>
              <a:t>8</a:t>
            </a:fld>
            <a:endParaRPr lang="de-C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DF82D-00D4-40CF-866C-640B33BFF5B8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54202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DF82D-00D4-40CF-866C-640B33BFF5B8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35600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DF82D-00D4-40CF-866C-640B33BFF5B8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18525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:\CHAPARE-OCT2005\FOTOS-SILLAR\chapare_oct-05 005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9388"/>
            <a:ext cx="1370013" cy="540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6"/>
          <p:cNvSpPr>
            <a:spLocks noChangeArrowheads="1"/>
          </p:cNvSpPr>
          <p:nvPr userDrawn="1"/>
        </p:nvSpPr>
        <p:spPr bwMode="auto">
          <a:xfrm>
            <a:off x="7938" y="1276350"/>
            <a:ext cx="9144000" cy="179388"/>
          </a:xfrm>
          <a:prstGeom prst="rect">
            <a:avLst/>
          </a:prstGeom>
          <a:solidFill>
            <a:srgbClr val="A905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BO"/>
          </a:p>
        </p:txBody>
      </p:sp>
      <p:pic>
        <p:nvPicPr>
          <p:cNvPr id="6" name="Picture 9" descr="logo agrecol vertical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260350"/>
            <a:ext cx="711200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4 Imagen" descr="Logotipo%20del%20CESU[1]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404813"/>
            <a:ext cx="137160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1 Imagen" descr="Mcknight%20fundacion[1]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563" y="333375"/>
            <a:ext cx="163036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5656" y="2132856"/>
            <a:ext cx="6910387" cy="1946275"/>
          </a:xfrm>
        </p:spPr>
        <p:txBody>
          <a:bodyPr/>
          <a:lstStyle>
            <a:lvl1pPr>
              <a:defRPr b="0">
                <a:solidFill>
                  <a:srgbClr val="CC0000"/>
                </a:solidFill>
              </a:defRPr>
            </a:lvl1pPr>
          </a:lstStyle>
          <a:p>
            <a:r>
              <a:rPr lang="de-CH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27313" y="4292600"/>
            <a:ext cx="5145087" cy="1346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de-CH"/>
              <a:t>Click to edit Master subtitle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F5530-A7A1-4F4A-8008-45A5BF660B51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5B96C-50AA-47B1-82C2-61BB703C9EDA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C8651-0781-4345-B0B5-E4C5A5B1F120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D2049-5E31-4F26-831D-DA44F570AA49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731D8-874A-42D3-8AFA-FEF8A6441708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2EA54-F32D-4E31-9A0E-EC31169B15C0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B4C7B-7148-4074-8C6C-99C38B24D3C4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B2A2B-24B3-4A18-B1AF-0553E01338A3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228FE-4546-40BA-B916-DC0FD29A30FE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4300D-0D69-4414-BAE8-AFF5B818E837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3E5F2-CC1A-4E15-9DE0-6AB2891A88CF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pic>
        <p:nvPicPr>
          <p:cNvPr id="6" name="Picture 5" descr="D:\CHAPARE-OCT2005\FOTOS-SILLAR\chapare_oct-05 005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49388"/>
            <a:ext cx="1370013" cy="540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6"/>
          <p:cNvSpPr>
            <a:spLocks noChangeArrowheads="1"/>
          </p:cNvSpPr>
          <p:nvPr userDrawn="1"/>
        </p:nvSpPr>
        <p:spPr bwMode="auto">
          <a:xfrm>
            <a:off x="7938" y="1276350"/>
            <a:ext cx="9144000" cy="179388"/>
          </a:xfrm>
          <a:prstGeom prst="rect">
            <a:avLst/>
          </a:prstGeom>
          <a:solidFill>
            <a:srgbClr val="A905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BO"/>
          </a:p>
        </p:txBody>
      </p:sp>
      <p:pic>
        <p:nvPicPr>
          <p:cNvPr id="8" name="Picture 9" descr="logo agrecol vertical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663" y="260350"/>
            <a:ext cx="711200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4 Imagen" descr="Logotipo%20del%20CESU[1]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650" y="404813"/>
            <a:ext cx="137160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1 Imagen" descr="Mcknight%20fundacion[1]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9563" y="333375"/>
            <a:ext cx="163036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1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de-CH"/>
          </a:p>
        </p:txBody>
      </p:sp>
      <p:sp>
        <p:nvSpPr>
          <p:cNvPr id="13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de-CH"/>
          </a:p>
        </p:txBody>
      </p:sp>
      <p:sp>
        <p:nvSpPr>
          <p:cNvPr id="14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EB288B4-3184-4403-B794-EF2622D7B239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B283D-67C3-4023-952D-0EFAE203D035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de-CH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de-CH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AB72BD-F7CF-41B1-8254-4AFC312CCA61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5DCA1-9BE4-42D9-9E56-AA67A781A763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E9BDE-0FA3-4C8B-9AF5-41C31E355BC9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80867-97BA-45B4-8806-BD1F966381CC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89656-DDE4-4046-975D-CE52CE024643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7224E-C46C-436C-99AB-5EBE6FE5AD1D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CH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CH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E5BFED5-34CD-4192-A522-1A6D436D45B6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5F51C-AEBB-4527-AC36-80190DC7043B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CH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e-CH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16DA4D1-36CA-4772-BB0B-B6FAC582A71B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274638"/>
            <a:ext cx="70675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	second level</a:t>
            </a:r>
          </a:p>
          <a:p>
            <a:pPr lvl="2"/>
            <a:r>
              <a:rPr lang="de-CH" smtClean="0"/>
              <a:t>Third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251DC00-0AFC-46BC-8D82-3B908A4E63CB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  <p:pic>
        <p:nvPicPr>
          <p:cNvPr id="3079" name="Picture 11" descr="Fundación Agrecol Andes 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725" y="620713"/>
            <a:ext cx="15335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50000"/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102" name="30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de-CH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de-CH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F3B2B68-C68A-413F-9771-0A11B4D28B2E}" type="slidenum">
              <a:rPr lang="de-CH"/>
              <a:pPr>
                <a:defRPr/>
              </a:pPr>
              <a:t>‹Nº›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56" r:id="rId2"/>
    <p:sldLayoutId id="2147483975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76" r:id="rId9"/>
    <p:sldLayoutId id="2147483962" r:id="rId10"/>
    <p:sldLayoutId id="214748397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9377" y="188640"/>
            <a:ext cx="8207375" cy="1152599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400" dirty="0" smtClean="0"/>
              <a:t>Proyecto</a:t>
            </a:r>
            <a:br>
              <a:rPr lang="es-ES" sz="2400" dirty="0" smtClean="0"/>
            </a:br>
            <a:r>
              <a:rPr lang="es-ES" sz="2400" dirty="0" smtClean="0"/>
              <a:t>GESTIÓN DE RIESGOS AGRÍCOLAS COMUNALES (GRAC) </a:t>
            </a:r>
            <a:br>
              <a:rPr lang="es-ES" sz="2400" dirty="0" smtClean="0"/>
            </a:br>
            <a:r>
              <a:rPr lang="es-ES" sz="2400" dirty="0" smtClean="0"/>
              <a:t>Distrito Challa - Municipio de </a:t>
            </a:r>
            <a:r>
              <a:rPr lang="es-ES" sz="2400" dirty="0" err="1" smtClean="0"/>
              <a:t>Tapacarí</a:t>
            </a:r>
            <a:endParaRPr lang="es-BO" sz="2400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3891" y="2276872"/>
            <a:ext cx="4000500" cy="288032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tx1"/>
                </a:solidFill>
              </a:rPr>
              <a:t>MANEJO DE LA FLORA LOCAL PARA </a:t>
            </a:r>
            <a:r>
              <a:rPr lang="es-ES" sz="2800" b="1" dirty="0" smtClean="0">
                <a:solidFill>
                  <a:schemeClr val="tx1"/>
                </a:solidFill>
              </a:rPr>
              <a:t>LA REDUCCIÓN </a:t>
            </a:r>
            <a:r>
              <a:rPr lang="es-ES" sz="2800" b="1" dirty="0">
                <a:solidFill>
                  <a:schemeClr val="tx1"/>
                </a:solidFill>
              </a:rPr>
              <a:t>DE RIESGOS </a:t>
            </a:r>
            <a:r>
              <a:rPr lang="es-ES" sz="2800" b="1" dirty="0" smtClean="0">
                <a:solidFill>
                  <a:schemeClr val="tx1"/>
                </a:solidFill>
              </a:rPr>
              <a:t>CLIMÁTICOS</a:t>
            </a:r>
            <a:endParaRPr lang="es-ES" sz="26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s-ES" sz="2600" b="1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s-ES" sz="1900" b="1" dirty="0" smtClean="0">
                <a:solidFill>
                  <a:schemeClr val="accent5">
                    <a:lumMod val="25000"/>
                  </a:schemeClr>
                </a:solidFill>
              </a:rPr>
              <a:t>Caso Comunidad </a:t>
            </a:r>
            <a:r>
              <a:rPr lang="es-ES" sz="1900" b="1" dirty="0" err="1" smtClean="0">
                <a:solidFill>
                  <a:schemeClr val="accent5">
                    <a:lumMod val="25000"/>
                  </a:schemeClr>
                </a:solidFill>
              </a:rPr>
              <a:t>Challuma</a:t>
            </a:r>
            <a:r>
              <a:rPr lang="es-ES" sz="1900" b="1" dirty="0" smtClean="0">
                <a:solidFill>
                  <a:schemeClr val="accent5">
                    <a:lumMod val="25000"/>
                  </a:schemeClr>
                </a:solidFill>
              </a:rPr>
              <a:t> Ayllu Urinsaya, Provincia </a:t>
            </a:r>
            <a:r>
              <a:rPr lang="es-ES" sz="1900" b="1" dirty="0" err="1" smtClean="0">
                <a:solidFill>
                  <a:schemeClr val="accent5">
                    <a:lumMod val="25000"/>
                  </a:schemeClr>
                </a:solidFill>
              </a:rPr>
              <a:t>Tapacarí</a:t>
            </a:r>
            <a:endParaRPr lang="es-ES" sz="1900" b="1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s-ES" dirty="0" smtClean="0"/>
          </a:p>
        </p:txBody>
      </p:sp>
      <p:pic>
        <p:nvPicPr>
          <p:cNvPr id="20484" name="Picture 9" descr="logo agrecol vertic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4391" y="5769098"/>
            <a:ext cx="711200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4 Imagen" descr="Logotipo%20del%20CESU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5949280"/>
            <a:ext cx="15017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1 Imagen" descr="Mcknight%20fundacion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90110" y="6069483"/>
            <a:ext cx="163036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18" name="Picture 2" descr="D:\PROYECTO TIC AGRECOL\PROYECTO Mc Knight\ACTIVIDADES PROYECTO McKnigth\CdP-8 Cuenca-Ecuador Jul 2012\fotos presentación\fotos seleccionadas\100_915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0255" y="2060848"/>
            <a:ext cx="4320481" cy="324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822309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 smtClean="0"/>
              <a:t>ANTECEDENTES:</a:t>
            </a:r>
            <a:endParaRPr lang="es-ES" dirty="0"/>
          </a:p>
        </p:txBody>
      </p:sp>
      <p:sp>
        <p:nvSpPr>
          <p:cNvPr id="27651" name="5 Marcador de contenido"/>
          <p:cNvSpPr>
            <a:spLocks noGrp="1"/>
          </p:cNvSpPr>
          <p:nvPr>
            <p:ph idx="1"/>
          </p:nvPr>
        </p:nvSpPr>
        <p:spPr>
          <a:xfrm>
            <a:off x="357188" y="1428750"/>
            <a:ext cx="7743204" cy="4952578"/>
          </a:xfrm>
        </p:spPr>
        <p:txBody>
          <a:bodyPr/>
          <a:lstStyle/>
          <a:p>
            <a:pPr eaLnBrk="1" hangingPunct="1"/>
            <a:r>
              <a:rPr lang="es-ES" dirty="0" smtClean="0"/>
              <a:t>Erosión de conocimientos locales con relación al uso de plantas del lugar</a:t>
            </a:r>
          </a:p>
          <a:p>
            <a:pPr eaLnBrk="1" hangingPunct="1"/>
            <a:r>
              <a:rPr lang="es-ES" dirty="0" smtClean="0"/>
              <a:t>Variabilidad topográfica</a:t>
            </a:r>
          </a:p>
          <a:p>
            <a:pPr eaLnBrk="1" hangingPunct="1"/>
            <a:r>
              <a:rPr lang="es-ES" dirty="0" smtClean="0"/>
              <a:t>Pérdida de cobertura vegetal a causa de la erosión de los suelos (en 40 años se incrementó la erosión laminar </a:t>
            </a:r>
            <a:r>
              <a:rPr lang="es-ES" dirty="0"/>
              <a:t>y en surcos </a:t>
            </a:r>
            <a:r>
              <a:rPr lang="es-ES" dirty="0" smtClean="0"/>
              <a:t>en </a:t>
            </a:r>
            <a:r>
              <a:rPr lang="es-ES" dirty="0"/>
              <a:t>aproximadamente 243 % que significa un incremento de 122.34 Has en 1961 a 297.48 </a:t>
            </a:r>
            <a:r>
              <a:rPr lang="es-ES" dirty="0" smtClean="0"/>
              <a:t>Has el 2001, en comunidades de </a:t>
            </a:r>
            <a:r>
              <a:rPr lang="es-ES" dirty="0" err="1" smtClean="0"/>
              <a:t>Tapacarí</a:t>
            </a:r>
            <a:r>
              <a:rPr lang="es-ES" dirty="0" smtClean="0"/>
              <a:t>) (AGRUCO, 2001)</a:t>
            </a:r>
          </a:p>
          <a:p>
            <a:pPr eaLnBrk="1" hangingPunct="1"/>
            <a:endParaRPr lang="es-ES" dirty="0" smtClean="0"/>
          </a:p>
        </p:txBody>
      </p:sp>
      <p:sp>
        <p:nvSpPr>
          <p:cNvPr id="27652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607A28-1CCE-4DEA-BCAF-B9AA257257A2}" type="slidenum">
              <a:rPr lang="de-CH" smtClean="0"/>
              <a:pPr/>
              <a:t>2</a:t>
            </a:fld>
            <a:endParaRPr lang="de-CH" smtClean="0"/>
          </a:p>
        </p:txBody>
      </p:sp>
    </p:spTree>
    <p:extLst>
      <p:ext uri="{BB962C8B-B14F-4D97-AF65-F5344CB8AC3E}">
        <p14:creationId xmlns:p14="http://schemas.microsoft.com/office/powerpoint/2010/main" xmlns="" val="368780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822309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 smtClean="0"/>
              <a:t>PROBLEMA:</a:t>
            </a:r>
            <a:endParaRPr lang="es-ES" dirty="0"/>
          </a:p>
        </p:txBody>
      </p:sp>
      <p:sp>
        <p:nvSpPr>
          <p:cNvPr id="27651" name="5 Marcador de contenido"/>
          <p:cNvSpPr>
            <a:spLocks noGrp="1"/>
          </p:cNvSpPr>
          <p:nvPr>
            <p:ph idx="1"/>
          </p:nvPr>
        </p:nvSpPr>
        <p:spPr>
          <a:xfrm>
            <a:off x="357188" y="1428750"/>
            <a:ext cx="4790876" cy="4520530"/>
          </a:xfrm>
        </p:spPr>
        <p:txBody>
          <a:bodyPr/>
          <a:lstStyle/>
          <a:p>
            <a:pPr eaLnBrk="1" hangingPunct="1"/>
            <a:r>
              <a:rPr lang="es-ES" dirty="0" smtClean="0"/>
              <a:t>Presencia de fenómenos atmosféricos adversos, heladas, granizadas, sequías, lluvias torrenciales, vientos fuertes</a:t>
            </a:r>
            <a:endParaRPr lang="es-ES" dirty="0"/>
          </a:p>
          <a:p>
            <a:pPr eaLnBrk="1" hangingPunct="1"/>
            <a:r>
              <a:rPr lang="es-ES" dirty="0" smtClean="0"/>
              <a:t>Riesgos productivos y afección de la salud de las personas</a:t>
            </a:r>
          </a:p>
          <a:p>
            <a:pPr marL="0" indent="0" eaLnBrk="1" hangingPunct="1">
              <a:buNone/>
            </a:pPr>
            <a:r>
              <a:rPr lang="es-ES" dirty="0" smtClean="0">
                <a:sym typeface="Wingdings" pitchFamily="2" charset="2"/>
              </a:rPr>
              <a:t> Necesidad de fortalecer capacidades locales para enfrentar el riesgo</a:t>
            </a:r>
            <a:endParaRPr lang="es-ES" dirty="0" smtClean="0"/>
          </a:p>
          <a:p>
            <a:pPr eaLnBrk="1" hangingPunct="1"/>
            <a:endParaRPr lang="es-ES" dirty="0" smtClean="0"/>
          </a:p>
        </p:txBody>
      </p:sp>
      <p:sp>
        <p:nvSpPr>
          <p:cNvPr id="27652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607A28-1CCE-4DEA-BCAF-B9AA257257A2}" type="slidenum">
              <a:rPr lang="de-CH" smtClean="0"/>
              <a:pPr/>
              <a:t>3</a:t>
            </a:fld>
            <a:endParaRPr lang="de-CH" smtClean="0"/>
          </a:p>
        </p:txBody>
      </p:sp>
      <p:pic>
        <p:nvPicPr>
          <p:cNvPr id="112643" name="Picture 3" descr="D:\PROYECTO TIC AGRECOL\PROYECTO Mc Knight\Calendario GRAC\Calendario 2012 grac.lca\fotos calendario 2012\IMG_01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76080"/>
            <a:ext cx="3816424" cy="286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329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39000" cy="72008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" dirty="0" smtClean="0"/>
              <a:t>PREGUNTAS DE INVESTIGACIÓN:</a:t>
            </a:r>
            <a:endParaRPr lang="es-ES" dirty="0"/>
          </a:p>
        </p:txBody>
      </p:sp>
      <p:sp>
        <p:nvSpPr>
          <p:cNvPr id="27651" name="5 Marcador de contenido"/>
          <p:cNvSpPr>
            <a:spLocks noGrp="1"/>
          </p:cNvSpPr>
          <p:nvPr>
            <p:ph idx="1"/>
          </p:nvPr>
        </p:nvSpPr>
        <p:spPr>
          <a:xfrm>
            <a:off x="412924" y="1916832"/>
            <a:ext cx="7455172" cy="1152128"/>
          </a:xfrm>
        </p:spPr>
        <p:txBody>
          <a:bodyPr/>
          <a:lstStyle/>
          <a:p>
            <a:pPr eaLnBrk="1" hangingPunct="1"/>
            <a:r>
              <a:rPr lang="es-ES" dirty="0" smtClean="0"/>
              <a:t>¿Cuáles </a:t>
            </a:r>
            <a:r>
              <a:rPr lang="es-ES" dirty="0"/>
              <a:t>son las mejores estrategias campesinas de adaptación a la variabilidad climática</a:t>
            </a:r>
            <a:r>
              <a:rPr lang="es-ES" dirty="0" smtClean="0"/>
              <a:t>?</a:t>
            </a:r>
          </a:p>
        </p:txBody>
      </p:sp>
      <p:sp>
        <p:nvSpPr>
          <p:cNvPr id="27652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607A28-1CCE-4DEA-BCAF-B9AA257257A2}" type="slidenum">
              <a:rPr lang="de-CH" smtClean="0"/>
              <a:pPr/>
              <a:t>4</a:t>
            </a:fld>
            <a:endParaRPr lang="de-CH" smtClean="0"/>
          </a:p>
        </p:txBody>
      </p:sp>
      <p:sp>
        <p:nvSpPr>
          <p:cNvPr id="9" name="5 Marcador de contenido"/>
          <p:cNvSpPr txBox="1">
            <a:spLocks/>
          </p:cNvSpPr>
          <p:nvPr/>
        </p:nvSpPr>
        <p:spPr bwMode="auto">
          <a:xfrm>
            <a:off x="395536" y="3712137"/>
            <a:ext cx="7455172" cy="2381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/>
            <a:r>
              <a:rPr lang="es-ES" dirty="0" smtClean="0"/>
              <a:t>¿Cuál es el potencial de la flora local, sus usos y funciones, en la Comunidad de </a:t>
            </a:r>
            <a:r>
              <a:rPr lang="es-ES" dirty="0" err="1" smtClean="0"/>
              <a:t>Challuma</a:t>
            </a:r>
            <a:r>
              <a:rPr lang="es-ES" dirty="0" smtClean="0"/>
              <a:t>?</a:t>
            </a:r>
          </a:p>
          <a:p>
            <a:pPr eaLnBrk="1" hangingPunct="1"/>
            <a:r>
              <a:rPr lang="es-ES" dirty="0" smtClean="0"/>
              <a:t>¿Cuáles son los usos y funciones, de este potencial, como estrategia en la reducción de riesgos climáticos?</a:t>
            </a:r>
          </a:p>
          <a:p>
            <a:pPr eaLnBrk="1" hangingPunct="1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xmlns="" val="383084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7239000" cy="1008112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 smtClean="0"/>
              <a:t>OBJETIVO:</a:t>
            </a:r>
            <a:endParaRPr lang="es-ES" dirty="0"/>
          </a:p>
        </p:txBody>
      </p:sp>
      <p:sp>
        <p:nvSpPr>
          <p:cNvPr id="27651" name="5 Marcador de contenido"/>
          <p:cNvSpPr>
            <a:spLocks noGrp="1"/>
          </p:cNvSpPr>
          <p:nvPr>
            <p:ph idx="1"/>
          </p:nvPr>
        </p:nvSpPr>
        <p:spPr>
          <a:xfrm>
            <a:off x="323528" y="1847900"/>
            <a:ext cx="4502844" cy="2504305"/>
          </a:xfrm>
        </p:spPr>
        <p:txBody>
          <a:bodyPr/>
          <a:lstStyle/>
          <a:p>
            <a:pPr eaLnBrk="1" hangingPunct="1"/>
            <a:r>
              <a:rPr lang="es-ES" sz="2400" dirty="0" smtClean="0"/>
              <a:t>Estudiar </a:t>
            </a:r>
            <a:r>
              <a:rPr lang="es-ES" sz="2400" dirty="0"/>
              <a:t>las prácticas y conocimientos sobre el manejo de la flora local </a:t>
            </a:r>
            <a:r>
              <a:rPr lang="es-ES" sz="2400" dirty="0" smtClean="0"/>
              <a:t>en sus diferentes categorías </a:t>
            </a:r>
            <a:r>
              <a:rPr lang="es-ES" sz="2400" dirty="0"/>
              <a:t>de uso y </a:t>
            </a:r>
            <a:r>
              <a:rPr lang="es-ES" sz="2400" dirty="0" smtClean="0"/>
              <a:t>aplicación para enfrentar riesgos climáticos</a:t>
            </a:r>
            <a:endParaRPr lang="es-ES" dirty="0" smtClean="0"/>
          </a:p>
        </p:txBody>
      </p:sp>
      <p:sp>
        <p:nvSpPr>
          <p:cNvPr id="27652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607A28-1CCE-4DEA-BCAF-B9AA257257A2}" type="slidenum">
              <a:rPr lang="de-CH" smtClean="0"/>
              <a:pPr/>
              <a:t>5</a:t>
            </a:fld>
            <a:endParaRPr lang="de-CH" smtClean="0"/>
          </a:p>
        </p:txBody>
      </p:sp>
      <p:pic>
        <p:nvPicPr>
          <p:cNvPr id="113666" name="Picture 2" descr="D:\PROYECTO TIC AGRECOL\PROYECTO Mc Knight\Calendario GRAC\fotos cal 2011\7 jul-acc preven inmed 011\100_64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7784" y="1844824"/>
            <a:ext cx="3251880" cy="433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742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1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6215063" y="6357938"/>
            <a:ext cx="588962" cy="22860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0C597FF-883F-44E5-8EAB-98F20B82E0AF}" type="slidenum">
              <a:rPr lang="de-CH" smtClean="0"/>
              <a:pPr/>
              <a:t>6</a:t>
            </a:fld>
            <a:endParaRPr lang="de-CH" smtClean="0"/>
          </a:p>
        </p:txBody>
      </p:sp>
      <p:pic>
        <p:nvPicPr>
          <p:cNvPr id="2052" name="1 Imagen" descr="31101.bmp"/>
          <p:cNvPicPr>
            <a:picLocks noChangeAspect="1" noChangeArrowheads="1"/>
          </p:cNvPicPr>
          <p:nvPr/>
        </p:nvPicPr>
        <p:blipFill>
          <a:blip r:embed="rId4" cstate="print"/>
          <a:srcRect l="21817" t="22449" r="31689" b="20747"/>
          <a:stretch>
            <a:fillRect/>
          </a:stretch>
        </p:blipFill>
        <p:spPr bwMode="auto">
          <a:xfrm>
            <a:off x="4429125" y="928688"/>
            <a:ext cx="1795463" cy="14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AutoShape 10"/>
          <p:cNvSpPr>
            <a:spLocks noChangeArrowheads="1"/>
          </p:cNvSpPr>
          <p:nvPr/>
        </p:nvSpPr>
        <p:spPr bwMode="auto">
          <a:xfrm>
            <a:off x="2500313" y="1714500"/>
            <a:ext cx="1857375" cy="285750"/>
          </a:xfrm>
          <a:prstGeom prst="rightArrow">
            <a:avLst>
              <a:gd name="adj1" fmla="val 50000"/>
              <a:gd name="adj2" fmla="val 135958"/>
            </a:avLst>
          </a:prstGeom>
          <a:solidFill>
            <a:srgbClr val="E36C0A"/>
          </a:solidFill>
          <a:ln w="9525">
            <a:solidFill>
              <a:srgbClr val="974706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4" name="AutoShape 8"/>
          <p:cNvSpPr>
            <a:spLocks noChangeArrowheads="1"/>
          </p:cNvSpPr>
          <p:nvPr/>
        </p:nvSpPr>
        <p:spPr bwMode="auto">
          <a:xfrm rot="-884417">
            <a:off x="4964113" y="2239963"/>
            <a:ext cx="381000" cy="1443037"/>
          </a:xfrm>
          <a:prstGeom prst="curvedLeftArrow">
            <a:avLst>
              <a:gd name="adj1" fmla="val 62546"/>
              <a:gd name="adj2" fmla="val 154042"/>
              <a:gd name="adj3" fmla="val 33333"/>
            </a:avLst>
          </a:prstGeom>
          <a:solidFill>
            <a:srgbClr val="E36C0A"/>
          </a:solidFill>
          <a:ln w="9525">
            <a:solidFill>
              <a:srgbClr val="974706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055" name="0 Imagen" descr="Cobb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25" y="1000125"/>
            <a:ext cx="1436688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000125" y="3071813"/>
          <a:ext cx="3892550" cy="3143250"/>
        </p:xfrm>
        <a:graphic>
          <a:graphicData uri="http://schemas.openxmlformats.org/presentationml/2006/ole">
            <p:oleObj spid="_x0000_s2079" name="Imagen de mapa de bits" r:id="rId6" imgW="2781688" imgH="2247619" progId="PBrush">
              <p:embed/>
            </p:oleObj>
          </a:graphicData>
        </a:graphic>
      </p:graphicFrame>
      <p:sp>
        <p:nvSpPr>
          <p:cNvPr id="2056" name="Oval 5"/>
          <p:cNvSpPr>
            <a:spLocks noChangeArrowheads="1"/>
          </p:cNvSpPr>
          <p:nvPr/>
        </p:nvSpPr>
        <p:spPr bwMode="auto">
          <a:xfrm>
            <a:off x="1000125" y="1928813"/>
            <a:ext cx="428625" cy="285750"/>
          </a:xfrm>
          <a:prstGeom prst="ellipse">
            <a:avLst/>
          </a:prstGeom>
          <a:noFill/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7" name="Oval 7"/>
          <p:cNvSpPr>
            <a:spLocks noChangeArrowheads="1"/>
          </p:cNvSpPr>
          <p:nvPr/>
        </p:nvSpPr>
        <p:spPr bwMode="auto">
          <a:xfrm>
            <a:off x="4572000" y="1428750"/>
            <a:ext cx="746125" cy="522288"/>
          </a:xfrm>
          <a:prstGeom prst="ellipse">
            <a:avLst/>
          </a:prstGeom>
          <a:noFill/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8" name="Rectangle 11"/>
          <p:cNvSpPr>
            <a:spLocks noChangeArrowheads="1"/>
          </p:cNvSpPr>
          <p:nvPr/>
        </p:nvSpPr>
        <p:spPr bwMode="auto">
          <a:xfrm>
            <a:off x="0" y="508000"/>
            <a:ext cx="7358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s-BO" sz="900" dirty="0">
                <a:latin typeface="Calibri" pitchFamily="34" charset="0"/>
                <a:cs typeface="Calibri" pitchFamily="34" charset="0"/>
              </a:rPr>
              <a:t>                       </a:t>
            </a:r>
            <a:r>
              <a:rPr lang="es-BO" sz="1600" dirty="0">
                <a:latin typeface="Calibri" pitchFamily="34" charset="0"/>
                <a:cs typeface="Calibri" pitchFamily="34" charset="0"/>
              </a:rPr>
              <a:t>Departamento </a:t>
            </a:r>
            <a:r>
              <a:rPr lang="es-BO" sz="1600" i="1" dirty="0">
                <a:latin typeface="Calibri" pitchFamily="34" charset="0"/>
                <a:cs typeface="Calibri" pitchFamily="34" charset="0"/>
              </a:rPr>
              <a:t>Cochabamba                               Municipio </a:t>
            </a:r>
            <a:r>
              <a:rPr lang="es-BO" sz="1600" i="1" dirty="0" err="1">
                <a:latin typeface="Calibri" pitchFamily="34" charset="0"/>
                <a:cs typeface="Calibri" pitchFamily="34" charset="0"/>
              </a:rPr>
              <a:t>Tapacarí</a:t>
            </a:r>
            <a:endParaRPr lang="es-ES" sz="1600" dirty="0"/>
          </a:p>
          <a:p>
            <a:pPr eaLnBrk="0" hangingPunct="0"/>
            <a:endParaRPr lang="es-ES" sz="1600" dirty="0"/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>
            <a:off x="2428875" y="1673225"/>
            <a:ext cx="1571625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s-ES"/>
              <a:t/>
            </a:r>
            <a:br>
              <a:rPr lang="es-ES"/>
            </a:br>
            <a:endParaRPr lang="es-ES"/>
          </a:p>
          <a:p>
            <a:pPr eaLnBrk="0" hangingPunct="0"/>
            <a:r>
              <a:rPr lang="es-BO" sz="1100" b="1" i="1">
                <a:latin typeface="Calibri" pitchFamily="34" charset="0"/>
                <a:cs typeface="Calibri" pitchFamily="34" charset="0"/>
              </a:rPr>
              <a:t>                                                                 </a:t>
            </a:r>
            <a:r>
              <a:rPr lang="es-BO" sz="1600" b="1" i="1">
                <a:latin typeface="Calibri" pitchFamily="34" charset="0"/>
                <a:cs typeface="Calibri" pitchFamily="34" charset="0"/>
              </a:rPr>
              <a:t>Distrito Challa</a:t>
            </a:r>
            <a:endParaRPr lang="es-ES" sz="1600"/>
          </a:p>
          <a:p>
            <a:pPr eaLnBrk="0" hangingPunct="0"/>
            <a:endParaRPr lang="es-ES"/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4139952" y="5000626"/>
            <a:ext cx="805110" cy="660622"/>
          </a:xfrm>
          <a:prstGeom prst="ellipse">
            <a:avLst/>
          </a:prstGeom>
          <a:noFill/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1 Rectángulo"/>
          <p:cNvSpPr/>
          <p:nvPr/>
        </p:nvSpPr>
        <p:spPr>
          <a:xfrm>
            <a:off x="6224588" y="3707725"/>
            <a:ext cx="173178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b="1" dirty="0" smtClean="0"/>
              <a:t>Ayllus distrito Challa:</a:t>
            </a:r>
          </a:p>
          <a:p>
            <a:pPr algn="r"/>
            <a:endParaRPr lang="es-ES" sz="1200" dirty="0" smtClean="0"/>
          </a:p>
          <a:p>
            <a:pPr algn="r"/>
            <a:r>
              <a:rPr lang="es-ES" sz="1200" dirty="0" err="1" smtClean="0"/>
              <a:t>Aransaya</a:t>
            </a:r>
            <a:endParaRPr lang="es-ES" sz="1200" dirty="0" smtClean="0"/>
          </a:p>
          <a:p>
            <a:pPr algn="r"/>
            <a:endParaRPr lang="es-ES" sz="400" dirty="0" smtClean="0"/>
          </a:p>
          <a:p>
            <a:pPr algn="r"/>
            <a:r>
              <a:rPr lang="es-ES" sz="1200" dirty="0" smtClean="0"/>
              <a:t>Majasaya</a:t>
            </a:r>
          </a:p>
          <a:p>
            <a:pPr algn="r"/>
            <a:endParaRPr lang="es-ES" sz="300" dirty="0" smtClean="0"/>
          </a:p>
          <a:p>
            <a:pPr algn="r"/>
            <a:r>
              <a:rPr lang="es-ES" sz="1200" dirty="0" smtClean="0"/>
              <a:t>Urinsaya</a:t>
            </a:r>
            <a:endParaRPr lang="es-ES" sz="1200" dirty="0"/>
          </a:p>
        </p:txBody>
      </p:sp>
      <p:pic>
        <p:nvPicPr>
          <p:cNvPr id="14" name="37 Imagen" descr="bioindicadores.jpg"/>
          <p:cNvPicPr>
            <a:picLocks noChangeAspect="1" noChangeArrowheads="1"/>
          </p:cNvPicPr>
          <p:nvPr/>
        </p:nvPicPr>
        <p:blipFill rotWithShape="1">
          <a:blip r:embed="rId7" cstate="print"/>
          <a:srcRect l="6837" t="22887" r="61429"/>
          <a:stretch/>
        </p:blipFill>
        <p:spPr bwMode="auto">
          <a:xfrm>
            <a:off x="6576914" y="4261816"/>
            <a:ext cx="566737" cy="6059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4945062" y="5345736"/>
            <a:ext cx="1345903" cy="5543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chemeClr val="tx1"/>
                </a:solidFill>
              </a:rPr>
              <a:t>Comunidad de </a:t>
            </a:r>
            <a:r>
              <a:rPr lang="es-ES" sz="1200" dirty="0" err="1" smtClean="0">
                <a:solidFill>
                  <a:schemeClr val="tx1"/>
                </a:solidFill>
              </a:rPr>
              <a:t>Challuma</a:t>
            </a:r>
            <a:endParaRPr lang="es-E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94808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ES" dirty="0" smtClean="0"/>
              <a:t>CARACTERÍSTICAS DE LA COMUNIDAD DE ESTUDIO.</a:t>
            </a:r>
            <a:endParaRPr lang="es-ES" dirty="0"/>
          </a:p>
        </p:txBody>
      </p:sp>
      <p:sp>
        <p:nvSpPr>
          <p:cNvPr id="27651" name="5 Marcador de contenido"/>
          <p:cNvSpPr>
            <a:spLocks noGrp="1"/>
          </p:cNvSpPr>
          <p:nvPr>
            <p:ph idx="1"/>
          </p:nvPr>
        </p:nvSpPr>
        <p:spPr>
          <a:xfrm>
            <a:off x="357188" y="1428750"/>
            <a:ext cx="4714875" cy="4808561"/>
          </a:xfrm>
        </p:spPr>
        <p:txBody>
          <a:bodyPr/>
          <a:lstStyle/>
          <a:p>
            <a:pPr eaLnBrk="1" hangingPunct="1"/>
            <a:r>
              <a:rPr lang="es-ES" sz="2400" dirty="0" smtClean="0"/>
              <a:t>Ubicado en el ayllu Urinsaya del Distrito Challa de la Provincia de </a:t>
            </a:r>
            <a:r>
              <a:rPr lang="es-ES" sz="2400" dirty="0" err="1" smtClean="0"/>
              <a:t>Tapacarí</a:t>
            </a:r>
            <a:r>
              <a:rPr lang="es-ES" sz="2400" dirty="0" smtClean="0"/>
              <a:t> en la región </a:t>
            </a:r>
            <a:r>
              <a:rPr lang="es-ES" sz="2400" dirty="0" err="1" smtClean="0"/>
              <a:t>altoandina</a:t>
            </a:r>
            <a:endParaRPr lang="es-ES" sz="2400" dirty="0" smtClean="0"/>
          </a:p>
          <a:p>
            <a:pPr eaLnBrk="1" hangingPunct="1"/>
            <a:r>
              <a:rPr lang="es-ES" sz="2400" dirty="0" smtClean="0"/>
              <a:t>Altitud que oscila entre los 3743 a 4300 m.s.n.m.</a:t>
            </a:r>
          </a:p>
          <a:p>
            <a:pPr eaLnBrk="1" hangingPunct="1"/>
            <a:r>
              <a:rPr lang="es-ES" sz="2400" dirty="0" smtClean="0"/>
              <a:t>Clima frío y seco, con </a:t>
            </a:r>
            <a:r>
              <a:rPr lang="es-ES" sz="2400" dirty="0"/>
              <a:t>6,5ºC </a:t>
            </a:r>
            <a:r>
              <a:rPr lang="es-ES" sz="2400" dirty="0" smtClean="0"/>
              <a:t>de temperatura, precipitación 300 a 500 mm/año, humedad relativa entre 70 a 80 %</a:t>
            </a:r>
          </a:p>
          <a:p>
            <a:pPr eaLnBrk="1" hangingPunct="1"/>
            <a:r>
              <a:rPr lang="es-ES" sz="2400" dirty="0" smtClean="0"/>
              <a:t>Población; 337 habitantes, 61 familias, 14 familias migrantes </a:t>
            </a:r>
          </a:p>
          <a:p>
            <a:pPr eaLnBrk="1" hangingPunct="1"/>
            <a:endParaRPr lang="es-ES" sz="2400" dirty="0" smtClean="0"/>
          </a:p>
        </p:txBody>
      </p:sp>
      <p:sp>
        <p:nvSpPr>
          <p:cNvPr id="27652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607A28-1CCE-4DEA-BCAF-B9AA257257A2}" type="slidenum">
              <a:rPr lang="de-CH" smtClean="0"/>
              <a:pPr/>
              <a:t>7</a:t>
            </a:fld>
            <a:endParaRPr lang="de-CH" smtClean="0"/>
          </a:p>
        </p:txBody>
      </p:sp>
      <p:pic>
        <p:nvPicPr>
          <p:cNvPr id="27653" name="Picture 2" descr="Comunidad Challlo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2736" y="2132856"/>
            <a:ext cx="3824564" cy="287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588045"/>
          </a:xfrm>
        </p:spPr>
        <p:txBody>
          <a:bodyPr/>
          <a:lstStyle/>
          <a:p>
            <a:r>
              <a:rPr lang="es-ES" dirty="0" smtClean="0"/>
              <a:t>Zonas agroecológicas: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B283D-67C3-4023-952D-0EFAE203D035}" type="slidenum">
              <a:rPr lang="de-CH" smtClean="0"/>
              <a:pPr>
                <a:defRPr/>
              </a:pPr>
              <a:t>8</a:t>
            </a:fld>
            <a:endParaRPr lang="de-CH"/>
          </a:p>
        </p:txBody>
      </p:sp>
      <p:pic>
        <p:nvPicPr>
          <p:cNvPr id="5" name="4 Imagen" descr="C:\Documents and Settings\Administrador\Mis documentos\Mis imágenes\paisaje de challauma[1].PNG"/>
          <p:cNvPicPr/>
          <p:nvPr/>
        </p:nvPicPr>
        <p:blipFill>
          <a:blip r:embed="rId3" cstate="print"/>
          <a:srcRect t="15605" r="2116" b="2229"/>
          <a:stretch>
            <a:fillRect/>
          </a:stretch>
        </p:blipFill>
        <p:spPr bwMode="auto">
          <a:xfrm>
            <a:off x="611560" y="1772816"/>
            <a:ext cx="7488832" cy="208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487195"/>
              </p:ext>
            </p:extLst>
          </p:nvPr>
        </p:nvGraphicFramePr>
        <p:xfrm>
          <a:off x="107504" y="4437112"/>
          <a:ext cx="7992888" cy="7650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560"/>
                <a:gridCol w="3581856"/>
                <a:gridCol w="1880209"/>
                <a:gridCol w="2368263"/>
              </a:tblGrid>
              <a:tr h="238125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es-E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19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Zona de altura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4300 a 4200 msnm</a:t>
                      </a:r>
                      <a:endParaRPr lang="es-ES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Zona de ladera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4200 a 4000 msnm</a:t>
                      </a:r>
                      <a:endParaRPr lang="es-ES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Zona de fondo de valle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4000 a 3747 msnm</a:t>
                      </a:r>
                      <a:endParaRPr lang="es-ES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189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768F53-256C-4E50-B8A9-92BE34D5F300}" type="slidenum">
              <a:rPr lang="de-CH" smtClean="0"/>
              <a:pPr/>
              <a:t>9</a:t>
            </a:fld>
            <a:endParaRPr lang="de-CH" smtClean="0"/>
          </a:p>
        </p:txBody>
      </p:sp>
      <p:sp>
        <p:nvSpPr>
          <p:cNvPr id="3" name="2 Rectángulo"/>
          <p:cNvSpPr/>
          <p:nvPr/>
        </p:nvSpPr>
        <p:spPr>
          <a:xfrm>
            <a:off x="344244" y="980728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/>
              <a:t>ZONA AGROECOLÓGICA DE FONDO DE VALLE</a:t>
            </a:r>
            <a:endParaRPr lang="es-ES" sz="2400" dirty="0"/>
          </a:p>
        </p:txBody>
      </p:sp>
      <p:pic>
        <p:nvPicPr>
          <p:cNvPr id="8" name="7 Imagen" descr="C:\Users\favio\Desktop\Nueva carpeta\100_909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22324"/>
            <a:ext cx="2592288" cy="2273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8 Imagen" descr="C:\Users\favio\Desktop\Nueva carpeta\Nueva carpeta (4)\SDC1223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091586"/>
            <a:ext cx="2494449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9 Imagen" descr="C:\Users\favio\Desktop\Nueva carpeta\Nueva carpeta\SDC1148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22324"/>
            <a:ext cx="2376264" cy="22735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179512" y="4906034"/>
            <a:ext cx="2664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a)Árboles </a:t>
            </a:r>
            <a:r>
              <a:rPr lang="es-ES" dirty="0"/>
              <a:t>de pino, eucaliptos y </a:t>
            </a:r>
            <a:r>
              <a:rPr lang="es-ES" dirty="0" smtClean="0"/>
              <a:t>otros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2987824" y="4906034"/>
            <a:ext cx="24944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b) Matorrales </a:t>
            </a:r>
            <a:r>
              <a:rPr lang="es-ES" dirty="0"/>
              <a:t>de </a:t>
            </a:r>
            <a:r>
              <a:rPr lang="es-ES" dirty="0" err="1"/>
              <a:t>chilkas</a:t>
            </a:r>
            <a:r>
              <a:rPr lang="es-ES" dirty="0"/>
              <a:t> y </a:t>
            </a:r>
            <a:r>
              <a:rPr lang="es-ES" dirty="0" err="1" smtClean="0"/>
              <a:t>th’olas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5559172" y="4767535"/>
            <a:ext cx="25621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c</a:t>
            </a:r>
            <a:r>
              <a:rPr lang="es-ES" dirty="0"/>
              <a:t>) </a:t>
            </a:r>
            <a:r>
              <a:rPr lang="es-ES" dirty="0" smtClean="0"/>
              <a:t>Erosión </a:t>
            </a:r>
            <a:r>
              <a:rPr lang="es-ES" dirty="0"/>
              <a:t>hídrica causada por las lluvias fuertes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768F53-256C-4E50-B8A9-92BE34D5F300}" type="slidenum">
              <a:rPr lang="de-CH" smtClean="0"/>
              <a:pPr/>
              <a:t>10</a:t>
            </a:fld>
            <a:endParaRPr lang="de-CH" smtClean="0"/>
          </a:p>
        </p:txBody>
      </p:sp>
      <p:sp>
        <p:nvSpPr>
          <p:cNvPr id="3" name="2 Rectángulo"/>
          <p:cNvSpPr/>
          <p:nvPr/>
        </p:nvSpPr>
        <p:spPr>
          <a:xfrm>
            <a:off x="344244" y="980728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/>
              <a:t>ZONA AGROECOLÓGICA DE </a:t>
            </a:r>
            <a:r>
              <a:rPr lang="es-ES" sz="2400" b="1" dirty="0" smtClean="0"/>
              <a:t>LADERA</a:t>
            </a:r>
            <a:endParaRPr lang="es-ES" sz="2400" dirty="0"/>
          </a:p>
        </p:txBody>
      </p:sp>
      <p:sp>
        <p:nvSpPr>
          <p:cNvPr id="5" name="4 Rectángulo"/>
          <p:cNvSpPr/>
          <p:nvPr/>
        </p:nvSpPr>
        <p:spPr>
          <a:xfrm>
            <a:off x="179512" y="4906034"/>
            <a:ext cx="2664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d</a:t>
            </a:r>
            <a:r>
              <a:rPr lang="es-ES" dirty="0" smtClean="0"/>
              <a:t>) Lugares </a:t>
            </a:r>
            <a:r>
              <a:rPr lang="es-ES" dirty="0"/>
              <a:t>rocosos con cactus de ulala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2750860" y="4906034"/>
            <a:ext cx="28083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e) </a:t>
            </a:r>
            <a:r>
              <a:rPr lang="es-ES" dirty="0" smtClean="0"/>
              <a:t>Matorrales </a:t>
            </a:r>
            <a:r>
              <a:rPr lang="es-ES" dirty="0"/>
              <a:t>abiertos de lugares estacionalmente húmedos 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5853273" y="4767535"/>
            <a:ext cx="3124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f) </a:t>
            </a:r>
            <a:r>
              <a:rPr lang="es-ES" dirty="0" smtClean="0"/>
              <a:t>Terrazas </a:t>
            </a:r>
            <a:r>
              <a:rPr lang="es-ES" dirty="0"/>
              <a:t>y barreras vivas cerca de la zona de altura con lugares estacionalmente húmedos y lugares húmedos</a:t>
            </a:r>
          </a:p>
        </p:txBody>
      </p:sp>
      <p:pic>
        <p:nvPicPr>
          <p:cNvPr id="14" name="13 Imagen" descr="C:\Users\favio\Desktop\Nueva carpeta\Nueva carpeta\SDC1143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" y="2091586"/>
            <a:ext cx="2660864" cy="256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14 Imagen" descr="C:\Users\favio\Desktop\Nueva carpeta\Nueva carpeta\SDC1148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4920" y="2122324"/>
            <a:ext cx="3168352" cy="2530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15 Imagen" descr="C:\Users\favio\Desktop\Nueva carpeta\Nueva carpeta (3)\SDC11154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789" r="14445"/>
          <a:stretch/>
        </p:blipFill>
        <p:spPr bwMode="auto">
          <a:xfrm>
            <a:off x="5853272" y="2122323"/>
            <a:ext cx="3124867" cy="25308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425935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768F53-256C-4E50-B8A9-92BE34D5F300}" type="slidenum">
              <a:rPr lang="de-CH" smtClean="0"/>
              <a:pPr/>
              <a:t>11</a:t>
            </a:fld>
            <a:endParaRPr lang="de-CH" smtClean="0"/>
          </a:p>
        </p:txBody>
      </p:sp>
      <p:sp>
        <p:nvSpPr>
          <p:cNvPr id="3" name="2 Rectángulo"/>
          <p:cNvSpPr/>
          <p:nvPr/>
        </p:nvSpPr>
        <p:spPr>
          <a:xfrm>
            <a:off x="344244" y="980728"/>
            <a:ext cx="5883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/>
              <a:t>ZONA AGROECOLÓGICA DE </a:t>
            </a:r>
            <a:r>
              <a:rPr lang="es-ES" sz="2400" b="1" dirty="0" smtClean="0"/>
              <a:t>ALTURA</a:t>
            </a:r>
            <a:endParaRPr lang="es-ES" sz="2400" dirty="0"/>
          </a:p>
        </p:txBody>
      </p:sp>
      <p:sp>
        <p:nvSpPr>
          <p:cNvPr id="5" name="4 Rectángulo"/>
          <p:cNvSpPr/>
          <p:nvPr/>
        </p:nvSpPr>
        <p:spPr>
          <a:xfrm>
            <a:off x="179512" y="4906034"/>
            <a:ext cx="26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g) </a:t>
            </a:r>
            <a:r>
              <a:rPr lang="es-ES" dirty="0" err="1" smtClean="0"/>
              <a:t>Bofedal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2987824" y="4906034"/>
            <a:ext cx="24944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h) </a:t>
            </a:r>
            <a:r>
              <a:rPr lang="es-ES" dirty="0" smtClean="0"/>
              <a:t>Pajonales </a:t>
            </a:r>
            <a:r>
              <a:rPr lang="es-ES" dirty="0"/>
              <a:t>con diferentes variedades de paja 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5559172" y="4767535"/>
            <a:ext cx="3279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i) </a:t>
            </a:r>
            <a:r>
              <a:rPr lang="es-ES" dirty="0" smtClean="0"/>
              <a:t>Zanjas </a:t>
            </a:r>
            <a:r>
              <a:rPr lang="es-ES" dirty="0"/>
              <a:t>de infiltraciones construidas en las pampas de la comunidad </a:t>
            </a:r>
          </a:p>
        </p:txBody>
      </p:sp>
      <p:pic>
        <p:nvPicPr>
          <p:cNvPr id="14" name="13 Imagen"/>
          <p:cNvPicPr/>
          <p:nvPr/>
        </p:nvPicPr>
        <p:blipFill rotWithShape="1">
          <a:blip r:embed="rId2" cstate="print"/>
          <a:srcRect r="7486" b="16336"/>
          <a:stretch/>
        </p:blipFill>
        <p:spPr bwMode="auto">
          <a:xfrm>
            <a:off x="0" y="2091586"/>
            <a:ext cx="2843808" cy="24175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5" name="14 Imagen" descr="C:\Users\favio\Desktop\Nueva carpeta\SDC1115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122324"/>
            <a:ext cx="2552869" cy="2386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15 Imagen" descr="C:\Users\favio\Desktop\Nueva carpeta\Nueva carpeta (3)\SDC1114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7" t="23352" r="29196"/>
          <a:stretch/>
        </p:blipFill>
        <p:spPr bwMode="auto">
          <a:xfrm>
            <a:off x="5652120" y="2122324"/>
            <a:ext cx="3186524" cy="23867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84603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85728"/>
            <a:ext cx="7239000" cy="750871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 smtClean="0"/>
              <a:t>Metodología</a:t>
            </a:r>
            <a:endParaRPr lang="es-ES" dirty="0"/>
          </a:p>
        </p:txBody>
      </p:sp>
      <p:sp>
        <p:nvSpPr>
          <p:cNvPr id="36867" name="3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65C5C72-20D8-4F0B-8A07-B52D6306E307}" type="slidenum">
              <a:rPr lang="de-CH" smtClean="0"/>
              <a:pPr/>
              <a:t>12</a:t>
            </a:fld>
            <a:endParaRPr lang="de-CH" smtClean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32446817"/>
              </p:ext>
            </p:extLst>
          </p:nvPr>
        </p:nvGraphicFramePr>
        <p:xfrm>
          <a:off x="428596" y="1285860"/>
          <a:ext cx="7643866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-5288"/>
            <a:ext cx="8064896" cy="50405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Criterios de selección de familias caso</a:t>
            </a:r>
            <a:endParaRPr lang="es-ES" sz="2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B283D-67C3-4023-952D-0EFAE203D035}" type="slidenum">
              <a:rPr lang="de-CH" smtClean="0"/>
              <a:pPr>
                <a:defRPr/>
              </a:pPr>
              <a:t>13</a:t>
            </a:fld>
            <a:endParaRPr lang="de-CH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8555867"/>
              </p:ext>
            </p:extLst>
          </p:nvPr>
        </p:nvGraphicFramePr>
        <p:xfrm>
          <a:off x="0" y="476672"/>
          <a:ext cx="9144000" cy="62753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2228"/>
                <a:gridCol w="2058560"/>
                <a:gridCol w="2576606"/>
                <a:gridCol w="2576606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Familias caso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Familia 1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Familia 2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Familia 3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98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Ciclo familiar 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Familia en consolidación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Familia en consolidación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</a:rPr>
                        <a:t>Familia en restructuración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1944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Ubicación de vivienda(s) fija(s) y número de  viviendas que tiene la familia caso en la comunidad.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En época de lluvia la familia vive en la zona agroecológica de fondo de valle.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En la época seca la familia vive en la zona agroecológica de altura.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Tanto en la época de lluvia como en la época seca la familia vive en la zona agroecológica de ladera, y en ambas épocas la familia se dedica a construir terrazas. Rara vez se quedan en la vivienda entre la ladera y la altura.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Tanto en la época de lluvia como en la época seca la familia vive en la zona agroecológica de fondo de valle y en meses intermedios entre ambas épocas, la familia vive en la zona agroecológica de ladera, para construir terrazas en sus parcelas.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33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# de viviendas fijas: 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# de viviendas estacionarias “</a:t>
                      </a:r>
                      <a:r>
                        <a:rPr lang="es-ES" sz="1200" dirty="0" err="1">
                          <a:effectLst/>
                        </a:rPr>
                        <a:t>chujlla</a:t>
                      </a:r>
                      <a:r>
                        <a:rPr lang="es-ES" sz="1200" dirty="0">
                          <a:effectLst/>
                        </a:rPr>
                        <a:t>”: 2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# de viviendas fijas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# de viviendas estacionarias “</a:t>
                      </a:r>
                      <a:r>
                        <a:rPr lang="es-ES" sz="1200" dirty="0" err="1">
                          <a:effectLst/>
                        </a:rPr>
                        <a:t>chujlla</a:t>
                      </a:r>
                      <a:r>
                        <a:rPr lang="es-ES" sz="1200" dirty="0">
                          <a:effectLst/>
                        </a:rPr>
                        <a:t>”: 2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# de viviendas fijas: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# de viviendas estacionarias “chujlla”: 2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90889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Manejo de la flora local.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S" sz="12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Conocimiento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El padre de familia es  médico naturista y curandero, con mucha  experiencia en pronósticos del clima (bioindicadores) y preparado de repelentes regenerativos para los cultivos (biofoliares).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El padre de familia tiene experiencia en construcción de terrazas y preparado de repelentes regenerativos para los cultivos (biofoliares).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La madre de familia es médico naturista.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El padre de familia es partero y curandero, tiene mucha experiencia en conservación de suelos (preparado de abonos, forestación, construcción de terrazas, etc.) y preparado de repelentes regenerativos para los cultivos (biofoliares).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La madre de familia es médico naturista.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809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Alto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Medio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Alto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1291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Disponibilidad de tiempo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S" sz="12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Migración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Familia con disponibilidad de tiempo.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Familia con poca disponibilidad de tiempo.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Familia con poca disponibilidad de tiempo.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809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Media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Media</a:t>
                      </a:r>
                      <a:endParaRPr lang="es-ES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Baja</a:t>
                      </a:r>
                      <a:endParaRPr lang="es-E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0907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1500182"/>
          </a:xfrm>
        </p:spPr>
        <p:txBody>
          <a:bodyPr/>
          <a:lstStyle/>
          <a:p>
            <a:r>
              <a:rPr lang="es-ES" dirty="0" smtClean="0"/>
              <a:t>resultados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980867-97BA-45B4-8806-BD1F966381CC}" type="slidenum">
              <a:rPr lang="de-CH" smtClean="0"/>
              <a:pPr>
                <a:defRPr/>
              </a:pPr>
              <a:t>14</a:t>
            </a:fld>
            <a:endParaRPr lang="de-CH"/>
          </a:p>
        </p:txBody>
      </p:sp>
      <p:pic>
        <p:nvPicPr>
          <p:cNvPr id="116738" name="Picture 2" descr="D:\PROYECTO TIC AGRECOL\PROYECTO Mc Knight\Calendario GRAC\fotos cal 2011\8 ago-innov 011\100_738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86" r="1248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819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36447491"/>
              </p:ext>
            </p:extLst>
          </p:nvPr>
        </p:nvGraphicFramePr>
        <p:xfrm>
          <a:off x="323528" y="1579991"/>
          <a:ext cx="7884864" cy="4425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 smtClean="0"/>
              <a:t>COMUNIDAD CHALLUMA: RIESGOS CLIMATICOS IDENTIFICADOS POR LAS FAMILIAS</a:t>
            </a:r>
            <a:endParaRPr lang="es-ES" sz="3200" dirty="0"/>
          </a:p>
        </p:txBody>
      </p:sp>
      <p:sp>
        <p:nvSpPr>
          <p:cNvPr id="10" name="1 CuadroTexto"/>
          <p:cNvSpPr txBox="1"/>
          <p:nvPr/>
        </p:nvSpPr>
        <p:spPr>
          <a:xfrm>
            <a:off x="2870718" y="3432629"/>
            <a:ext cx="504056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100" dirty="0" smtClean="0"/>
              <a:t>77%</a:t>
            </a:r>
            <a:endParaRPr lang="es-ES" sz="1100" dirty="0"/>
          </a:p>
        </p:txBody>
      </p:sp>
      <p:sp>
        <p:nvSpPr>
          <p:cNvPr id="11" name="1 CuadroTexto"/>
          <p:cNvSpPr txBox="1"/>
          <p:nvPr/>
        </p:nvSpPr>
        <p:spPr>
          <a:xfrm>
            <a:off x="3529349" y="4437112"/>
            <a:ext cx="504056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100" dirty="0" smtClean="0"/>
              <a:t>32%</a:t>
            </a:r>
            <a:endParaRPr lang="es-ES" sz="1100" dirty="0"/>
          </a:p>
        </p:txBody>
      </p:sp>
      <p:sp>
        <p:nvSpPr>
          <p:cNvPr id="12" name="1 CuadroTexto"/>
          <p:cNvSpPr txBox="1"/>
          <p:nvPr/>
        </p:nvSpPr>
        <p:spPr>
          <a:xfrm>
            <a:off x="5004048" y="4405863"/>
            <a:ext cx="432048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100" dirty="0" smtClean="0"/>
              <a:t>36%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xmlns="" val="274486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054" name="0 Imag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8360" y="0"/>
            <a:ext cx="6575640" cy="689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Imagen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1056" y="5161929"/>
            <a:ext cx="1905000" cy="139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5619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39552" y="1844824"/>
            <a:ext cx="20162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MAPA PARLANTE DE AMENAZAS CLIMÁTICAS DE LA COMUNIDAD DE CHALLUMA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3165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2242592" cy="1506496"/>
          </a:xfrm>
        </p:spPr>
        <p:txBody>
          <a:bodyPr>
            <a:normAutofit/>
          </a:bodyPr>
          <a:lstStyle/>
          <a:p>
            <a:r>
              <a:rPr lang="es-ES" sz="1600" b="1" dirty="0">
                <a:solidFill>
                  <a:schemeClr val="bg2">
                    <a:lumMod val="25000"/>
                  </a:schemeClr>
                </a:solidFill>
              </a:rPr>
              <a:t>COMUNIDAD DE CHALLUMA: </a:t>
            </a:r>
            <a:r>
              <a:rPr lang="es-ES" sz="1600" b="1" dirty="0" smtClean="0">
                <a:solidFill>
                  <a:schemeClr val="bg2">
                    <a:lumMod val="25000"/>
                  </a:schemeClr>
                </a:solidFill>
              </a:rPr>
              <a:t>ESPECIES </a:t>
            </a:r>
            <a:r>
              <a:rPr lang="es-ES" sz="1600" b="1" dirty="0">
                <a:solidFill>
                  <a:schemeClr val="bg2">
                    <a:lumMod val="25000"/>
                  </a:schemeClr>
                </a:solidFill>
              </a:rPr>
              <a:t>DE FLORA,</a:t>
            </a:r>
            <a:r>
              <a:rPr lang="es-ES" sz="16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s-ES" sz="16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s-ES" sz="1600" b="1" dirty="0">
                <a:solidFill>
                  <a:schemeClr val="bg2">
                    <a:lumMod val="25000"/>
                  </a:schemeClr>
                </a:solidFill>
              </a:rPr>
              <a:t>SEGÚN FAMILIA </a:t>
            </a:r>
            <a:r>
              <a:rPr lang="es-ES" sz="1600" b="1" dirty="0" smtClean="0">
                <a:solidFill>
                  <a:schemeClr val="bg2">
                    <a:lumMod val="25000"/>
                  </a:schemeClr>
                </a:solidFill>
              </a:rPr>
              <a:t>BOTANICA (%)</a:t>
            </a:r>
            <a:endParaRPr lang="es-E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xmlns="" val="2095752013"/>
              </p:ext>
            </p:extLst>
          </p:nvPr>
        </p:nvGraphicFramePr>
        <p:xfrm>
          <a:off x="2771800" y="332656"/>
          <a:ext cx="6007854" cy="594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Rectángulo"/>
          <p:cNvSpPr/>
          <p:nvPr/>
        </p:nvSpPr>
        <p:spPr>
          <a:xfrm>
            <a:off x="251520" y="2348881"/>
            <a:ext cx="2592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Se identificaron 33 familias </a:t>
            </a:r>
            <a:r>
              <a:rPr lang="es-ES" sz="1600" dirty="0" smtClean="0"/>
              <a:t>botánicas.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xmlns="" val="288675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872067" y="1988840"/>
            <a:ext cx="7408333" cy="4137323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106 plantas </a:t>
            </a:r>
            <a:r>
              <a:rPr lang="es-ES" dirty="0"/>
              <a:t>colectadas en la </a:t>
            </a:r>
            <a:r>
              <a:rPr lang="es-ES" dirty="0" smtClean="0"/>
              <a:t>comunidad</a:t>
            </a:r>
          </a:p>
          <a:p>
            <a:r>
              <a:rPr lang="es-ES" dirty="0" smtClean="0"/>
              <a:t>Amplia </a:t>
            </a:r>
            <a:r>
              <a:rPr lang="es-ES" dirty="0"/>
              <a:t>diversidad </a:t>
            </a:r>
            <a:r>
              <a:rPr lang="es-ES" dirty="0" smtClean="0"/>
              <a:t>taxonómica identificada a partir de las 33 familias botánicas</a:t>
            </a:r>
          </a:p>
          <a:p>
            <a:r>
              <a:rPr lang="es-ES" dirty="0" err="1" smtClean="0"/>
              <a:t>Asteraceas</a:t>
            </a:r>
            <a:r>
              <a:rPr lang="es-ES" dirty="0" smtClean="0"/>
              <a:t> </a:t>
            </a:r>
            <a:r>
              <a:rPr lang="es-ES" dirty="0"/>
              <a:t>y </a:t>
            </a:r>
            <a:r>
              <a:rPr lang="es-ES" dirty="0" err="1" smtClean="0"/>
              <a:t>Fabaceas</a:t>
            </a:r>
            <a:r>
              <a:rPr lang="es-ES" dirty="0" smtClean="0"/>
              <a:t> (plantas arbustivas) </a:t>
            </a:r>
            <a:r>
              <a:rPr lang="es-ES" dirty="0" smtClean="0">
                <a:sym typeface="Wingdings" pitchFamily="2" charset="2"/>
              </a:rPr>
              <a:t></a:t>
            </a:r>
            <a:r>
              <a:rPr lang="es-ES" dirty="0" smtClean="0"/>
              <a:t> </a:t>
            </a:r>
            <a:r>
              <a:rPr lang="es-ES" dirty="0"/>
              <a:t>que se utilizan como </a:t>
            </a:r>
            <a:r>
              <a:rPr lang="es-ES" dirty="0" err="1"/>
              <a:t>bioindicadores</a:t>
            </a:r>
            <a:r>
              <a:rPr lang="es-ES" dirty="0"/>
              <a:t>, medicinales o de conservación de suelos, </a:t>
            </a:r>
            <a:r>
              <a:rPr lang="es-ES" dirty="0" smtClean="0"/>
              <a:t>algunas </a:t>
            </a:r>
            <a:r>
              <a:rPr lang="es-ES" dirty="0"/>
              <a:t>de ellas sirven como suplemento de la alimentación </a:t>
            </a:r>
            <a:r>
              <a:rPr lang="es-ES" dirty="0" smtClean="0"/>
              <a:t>humana</a:t>
            </a:r>
          </a:p>
          <a:p>
            <a:r>
              <a:rPr lang="es-ES" dirty="0" err="1" smtClean="0"/>
              <a:t>Poaceas</a:t>
            </a:r>
            <a:r>
              <a:rPr lang="es-ES" dirty="0" smtClean="0"/>
              <a:t> </a:t>
            </a:r>
            <a:r>
              <a:rPr lang="es-ES" dirty="0"/>
              <a:t>que son las pajas y </a:t>
            </a:r>
            <a:r>
              <a:rPr lang="es-ES" dirty="0" smtClean="0"/>
              <a:t>pastos (forraje </a:t>
            </a:r>
            <a:r>
              <a:rPr lang="es-ES" dirty="0"/>
              <a:t>para </a:t>
            </a:r>
            <a:r>
              <a:rPr lang="es-ES" dirty="0" smtClean="0"/>
              <a:t>el ganado, conservación de suelos).</a:t>
            </a:r>
            <a:endParaRPr lang="es-ES" dirty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Flora local Comunidad de </a:t>
            </a:r>
            <a:r>
              <a:rPr lang="es-ES" dirty="0" err="1" smtClean="0"/>
              <a:t>Challuma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48173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/>
          <a:lstStyle/>
          <a:p>
            <a:r>
              <a:rPr lang="es-ES" dirty="0" smtClean="0"/>
              <a:t>Recolección </a:t>
            </a:r>
            <a:r>
              <a:rPr lang="es-ES" dirty="0"/>
              <a:t>y utilización de las plantas propias de la </a:t>
            </a:r>
            <a:r>
              <a:rPr lang="es-ES" dirty="0" smtClean="0"/>
              <a:t>zona</a:t>
            </a:r>
          </a:p>
          <a:p>
            <a:r>
              <a:rPr lang="es-ES" dirty="0" smtClean="0"/>
              <a:t>Comercio </a:t>
            </a:r>
            <a:r>
              <a:rPr lang="es-ES" dirty="0"/>
              <a:t>o el intercambio de productos con otras comunidades vecinas o de otros lugares distantes a la </a:t>
            </a:r>
            <a:r>
              <a:rPr lang="es-ES" dirty="0" smtClean="0"/>
              <a:t>comunidad</a:t>
            </a:r>
            <a:r>
              <a:rPr lang="es-ES" dirty="0"/>
              <a:t> </a:t>
            </a:r>
            <a:r>
              <a:rPr lang="es-ES" dirty="0" smtClean="0"/>
              <a:t>(</a:t>
            </a:r>
            <a:r>
              <a:rPr lang="es-ES" dirty="0"/>
              <a:t>como manzanilla, hierba buena, toronjil, paico, </a:t>
            </a:r>
            <a:r>
              <a:rPr lang="es-ES" dirty="0" smtClean="0"/>
              <a:t>cedrón, etc.)</a:t>
            </a:r>
          </a:p>
          <a:p>
            <a:r>
              <a:rPr lang="es-ES" dirty="0" smtClean="0"/>
              <a:t>Cultivo de  plantas, principalmente de aquellas que  es   difícil de conseguir, </a:t>
            </a:r>
            <a:r>
              <a:rPr lang="es-ES" dirty="0"/>
              <a:t>como las que traen de lugares más calientes o adquieren  de los mercados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Estrategias de acceso a los recursos de flora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17021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Características de las especies identificadas</a:t>
            </a:r>
            <a:endParaRPr lang="es-ES" dirty="0"/>
          </a:p>
        </p:txBody>
      </p:sp>
      <p:graphicFrame>
        <p:nvGraphicFramePr>
          <p:cNvPr id="4" name="1 Gráfic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47008345"/>
              </p:ext>
            </p:extLst>
          </p:nvPr>
        </p:nvGraphicFramePr>
        <p:xfrm>
          <a:off x="251520" y="2780928"/>
          <a:ext cx="4176464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72142616"/>
              </p:ext>
            </p:extLst>
          </p:nvPr>
        </p:nvGraphicFramePr>
        <p:xfrm>
          <a:off x="4716016" y="2780928"/>
          <a:ext cx="399593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64512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b="1" dirty="0" smtClean="0"/>
              <a:t>Comunidad de </a:t>
            </a:r>
            <a:r>
              <a:rPr lang="es-ES" sz="3200" b="1" dirty="0" err="1" smtClean="0"/>
              <a:t>Challuma</a:t>
            </a:r>
            <a:r>
              <a:rPr lang="es-ES" sz="3200" b="1" dirty="0" smtClean="0"/>
              <a:t>: Distribución de flora, según zonas agroecológicas</a:t>
            </a:r>
            <a:endParaRPr lang="es-ES" sz="3200" b="1" dirty="0"/>
          </a:p>
        </p:txBody>
      </p:sp>
      <p:graphicFrame>
        <p:nvGraphicFramePr>
          <p:cNvPr id="4" name="1 Gráfic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5351509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531153" y="2852936"/>
            <a:ext cx="152415" cy="28931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s-ES" sz="1400" dirty="0" smtClean="0"/>
              <a:t>#</a:t>
            </a:r>
          </a:p>
          <a:p>
            <a:r>
              <a:rPr lang="es-ES" sz="1400" dirty="0" smtClean="0"/>
              <a:t> de </a:t>
            </a:r>
          </a:p>
          <a:p>
            <a:r>
              <a:rPr lang="es-ES" sz="1400" dirty="0" smtClean="0"/>
              <a:t>especies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xmlns="" val="166268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30104" y="433337"/>
            <a:ext cx="864096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NewRoman"/>
              </a:rPr>
              <a:t>COMUNIDAD CHALLUMA: CATEGORÍAS DE USO DE LA FLORA LOCAL (%)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xmlns="" val="4291406304"/>
              </p:ext>
            </p:extLst>
          </p:nvPr>
        </p:nvGraphicFramePr>
        <p:xfrm>
          <a:off x="347515" y="1340768"/>
          <a:ext cx="7885721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3600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97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000" b="1" dirty="0"/>
              <a:t>COMUNIDAD </a:t>
            </a:r>
            <a:r>
              <a:rPr lang="es-ES" sz="2000" b="1" dirty="0" smtClean="0"/>
              <a:t>CHALLUMA: PLANTAS UTILIZADAS </a:t>
            </a:r>
            <a:r>
              <a:rPr lang="es-ES" sz="2000" b="1" dirty="0"/>
              <a:t>PARA ENFRENTAR EL RIESGO CLIMÁTICO, EN RELACION A LAS PLANTAS TOTALES IDENTIFICADAS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xmlns="" val="2551310896"/>
              </p:ext>
            </p:extLst>
          </p:nvPr>
        </p:nvGraphicFramePr>
        <p:xfrm>
          <a:off x="179512" y="1124744"/>
          <a:ext cx="856895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97268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320675"/>
            <a:ext cx="7715200" cy="1143000"/>
          </a:xfrm>
        </p:spPr>
        <p:txBody>
          <a:bodyPr>
            <a:noAutofit/>
          </a:bodyPr>
          <a:lstStyle/>
          <a:p>
            <a:r>
              <a:rPr lang="es-ES" sz="2000" b="1" dirty="0"/>
              <a:t>COMUNIDAD DE CHALLUMA: PLANTAS UTILIZADAS PARA ENFRENTAR EL RIESGO CLIMÁTICO, SEGÚN CATEGORÍAS DE USO</a:t>
            </a:r>
            <a:r>
              <a:rPr lang="es-ES" sz="2000" dirty="0"/>
              <a:t/>
            </a:r>
            <a:br>
              <a:rPr lang="es-ES" sz="2000" dirty="0"/>
            </a:br>
            <a:endParaRPr lang="es-ES" sz="2000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55521901"/>
              </p:ext>
            </p:extLst>
          </p:nvPr>
        </p:nvGraphicFramePr>
        <p:xfrm>
          <a:off x="309734" y="1484784"/>
          <a:ext cx="8120707" cy="43993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48968"/>
                <a:gridCol w="2063679"/>
                <a:gridCol w="1608060"/>
              </a:tblGrid>
              <a:tr h="5523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Categorías de uso</a:t>
                      </a:r>
                      <a:endParaRPr lang="es-ES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No. plantas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% (*)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Bioindicadores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 smtClean="0">
                          <a:effectLst/>
                        </a:rPr>
                        <a:t>23</a:t>
                      </a:r>
                      <a:endParaRPr lang="es-ES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 smtClean="0">
                          <a:effectLst/>
                        </a:rPr>
                        <a:t>38%</a:t>
                      </a:r>
                      <a:endParaRPr lang="es-ES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Medicinal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22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35%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Conservación de suelos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17</a:t>
                      </a:r>
                      <a:endParaRPr lang="es-ES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27%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Insumo preparación biofoliar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s-ES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18%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Rituales y ceremonias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5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8%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85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Alimentación (Re-emplaza la </a:t>
                      </a:r>
                      <a:r>
                        <a:rPr lang="es-ES" sz="2400" dirty="0" smtClean="0">
                          <a:effectLst/>
                        </a:rPr>
                        <a:t>papa, </a:t>
                      </a:r>
                      <a:r>
                        <a:rPr lang="es-ES" sz="2400" dirty="0">
                          <a:effectLst/>
                        </a:rPr>
                        <a:t>ante  pérdida cultivo)</a:t>
                      </a:r>
                      <a:endParaRPr lang="es-ES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5</a:t>
                      </a:r>
                      <a:endParaRPr lang="es-ES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8%</a:t>
                      </a:r>
                      <a:endParaRPr lang="es-ES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39552" y="6339988"/>
            <a:ext cx="766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(*) Existen especies en los que se reconoce más de una categoría de uso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02290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83569" y="1412776"/>
            <a:ext cx="7596832" cy="4713387"/>
          </a:xfrm>
        </p:spPr>
        <p:txBody>
          <a:bodyPr>
            <a:normAutofit/>
          </a:bodyPr>
          <a:lstStyle/>
          <a:p>
            <a:r>
              <a:rPr lang="es-ES" dirty="0" err="1" smtClean="0"/>
              <a:t>Bioindicadores</a:t>
            </a:r>
            <a:r>
              <a:rPr lang="es-ES" dirty="0" smtClean="0"/>
              <a:t>:  3 sub-categorías </a:t>
            </a:r>
            <a:r>
              <a:rPr lang="es-ES" dirty="0"/>
              <a:t>de utilización para actividades </a:t>
            </a:r>
            <a:r>
              <a:rPr lang="es-ES" dirty="0" smtClean="0"/>
              <a:t>y/o decisiones </a:t>
            </a:r>
            <a:r>
              <a:rPr lang="es-ES" dirty="0"/>
              <a:t>productivas: </a:t>
            </a:r>
            <a:endParaRPr lang="es-ES" dirty="0" smtClean="0"/>
          </a:p>
          <a:p>
            <a:pPr lvl="1"/>
            <a:r>
              <a:rPr lang="es-ES" dirty="0" smtClean="0">
                <a:solidFill>
                  <a:schemeClr val="tx1"/>
                </a:solidFill>
              </a:rPr>
              <a:t>Pronósticos </a:t>
            </a:r>
            <a:r>
              <a:rPr lang="es-ES" dirty="0">
                <a:solidFill>
                  <a:schemeClr val="tx1"/>
                </a:solidFill>
              </a:rPr>
              <a:t>(</a:t>
            </a:r>
            <a:r>
              <a:rPr lang="es-ES" dirty="0" smtClean="0">
                <a:solidFill>
                  <a:schemeClr val="tx1"/>
                </a:solidFill>
              </a:rPr>
              <a:t>88%) 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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Alamo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durazno,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huaycha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janqo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tika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lante</a:t>
            </a:r>
            <a:r>
              <a:rPr lang="es-ES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lante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muni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muni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muni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muña, panti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panti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qausilla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qota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sankayo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siki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siki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sunchu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turu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 thola, ulala,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yana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chillka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yana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 thola, yareta, 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yuraj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 muña</a:t>
            </a:r>
            <a:endParaRPr lang="es-ES" dirty="0" smtClean="0">
              <a:solidFill>
                <a:schemeClr val="tx1"/>
              </a:solidFill>
            </a:endParaRPr>
          </a:p>
          <a:p>
            <a:pPr lvl="1"/>
            <a:r>
              <a:rPr lang="es-ES" dirty="0">
                <a:solidFill>
                  <a:schemeClr val="tx1"/>
                </a:solidFill>
              </a:rPr>
              <a:t>I</a:t>
            </a:r>
            <a:r>
              <a:rPr lang="es-ES" dirty="0" smtClean="0">
                <a:solidFill>
                  <a:schemeClr val="tx1"/>
                </a:solidFill>
              </a:rPr>
              <a:t>dentificar </a:t>
            </a:r>
            <a:r>
              <a:rPr lang="es-ES" dirty="0">
                <a:solidFill>
                  <a:schemeClr val="tx1"/>
                </a:solidFill>
              </a:rPr>
              <a:t>la calidad del </a:t>
            </a:r>
            <a:r>
              <a:rPr lang="es-ES" dirty="0" smtClean="0">
                <a:solidFill>
                  <a:schemeClr val="tx1"/>
                </a:solidFill>
              </a:rPr>
              <a:t>suelo (8%)  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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Churisiki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saire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saire</a:t>
            </a:r>
            <a:endParaRPr lang="es-ES" dirty="0" smtClean="0">
              <a:solidFill>
                <a:schemeClr val="tx1"/>
              </a:solidFill>
            </a:endParaRPr>
          </a:p>
          <a:p>
            <a:pPr lvl="1"/>
            <a:r>
              <a:rPr lang="es-ES" dirty="0" smtClean="0">
                <a:solidFill>
                  <a:schemeClr val="tx1"/>
                </a:solidFill>
              </a:rPr>
              <a:t>Identificar zonas de mayor humedad (20%) 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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Churisiki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lante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lante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 </a:t>
            </a:r>
            <a:r>
              <a:rPr lang="es-ES" dirty="0" err="1">
                <a:solidFill>
                  <a:schemeClr val="tx1"/>
                </a:solidFill>
                <a:sym typeface="Wingdings" pitchFamily="2" charset="2"/>
              </a:rPr>
              <a:t>orqo</a:t>
            </a:r>
            <a:r>
              <a:rPr lang="es-ES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qochi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paqu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,  </a:t>
            </a:r>
            <a:r>
              <a:rPr lang="es-ES" dirty="0" err="1" smtClean="0">
                <a:solidFill>
                  <a:schemeClr val="tx1"/>
                </a:solidFill>
                <a:sym typeface="Wingdings" pitchFamily="2" charset="2"/>
              </a:rPr>
              <a:t>qausilla</a:t>
            </a:r>
            <a:r>
              <a:rPr lang="es-E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Sub-categorías de uso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5668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83569" y="2132856"/>
            <a:ext cx="7596832" cy="3993307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Pronósticos</a:t>
            </a:r>
            <a:r>
              <a:rPr lang="es-ES" dirty="0"/>
              <a:t>, se utiliza el 75% de los </a:t>
            </a:r>
            <a:r>
              <a:rPr lang="es-ES" dirty="0" err="1"/>
              <a:t>bioindicadores</a:t>
            </a:r>
            <a:r>
              <a:rPr lang="es-ES" dirty="0"/>
              <a:t> para determinar la época y cantidad de lluvia (lluvias tempranas, lluvias atrasadas, lluvia en su época, abundante lluvia), información que permite decidir a los productores cuándo sembrar (siembra </a:t>
            </a:r>
            <a:r>
              <a:rPr lang="es-ES" dirty="0" smtClean="0"/>
              <a:t>adelantada, intermedia y </a:t>
            </a:r>
            <a:r>
              <a:rPr lang="es-ES" dirty="0"/>
              <a:t>tardía</a:t>
            </a:r>
            <a:r>
              <a:rPr lang="es-ES" dirty="0" smtClean="0"/>
              <a:t>)</a:t>
            </a:r>
          </a:p>
          <a:p>
            <a:r>
              <a:rPr lang="es-ES" dirty="0" smtClean="0"/>
              <a:t>70</a:t>
            </a:r>
            <a:r>
              <a:rPr lang="es-ES" dirty="0"/>
              <a:t>% de los </a:t>
            </a:r>
            <a:r>
              <a:rPr lang="es-ES" dirty="0" err="1"/>
              <a:t>bioindicadores</a:t>
            </a:r>
            <a:r>
              <a:rPr lang="es-ES" dirty="0"/>
              <a:t> se utilizan para pronosticar las heladas y definir acciones preventivas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362480"/>
          </a:xfrm>
        </p:spPr>
        <p:txBody>
          <a:bodyPr>
            <a:normAutofit/>
          </a:bodyPr>
          <a:lstStyle/>
          <a:p>
            <a:r>
              <a:rPr lang="es-ES" dirty="0" smtClean="0"/>
              <a:t>Sub-categorías de uso, </a:t>
            </a:r>
            <a:r>
              <a:rPr lang="es-ES" dirty="0" err="1" smtClean="0"/>
              <a:t>Bioindicadores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3068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79513" y="1700808"/>
            <a:ext cx="7704855" cy="468052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Usos medicinales (combatir </a:t>
            </a:r>
            <a:r>
              <a:rPr lang="es-ES" dirty="0"/>
              <a:t>enfermedades referentes a resfríos, tos, dolores musculares y </a:t>
            </a:r>
            <a:r>
              <a:rPr lang="es-ES" dirty="0" smtClean="0"/>
              <a:t>reumatismo) </a:t>
            </a:r>
            <a:r>
              <a:rPr lang="es-ES" dirty="0"/>
              <a:t>por las bajas temperaturas y la humedad. Las formas de uso son a través de la elaboración de jarabes (el 100% de las plantas de la categoría de uso medicinal se utilizan para jarabes), pomadas (43%) y en mates (83%)</a:t>
            </a:r>
          </a:p>
          <a:p>
            <a:pPr algn="just"/>
            <a:r>
              <a:rPr lang="es-ES" dirty="0"/>
              <a:t>En el caso de la conservación de suelos se utiliza 53 % de las plantas para sacha abono,  el 41%  en barreras vivas, 35% en reforestación y 12% para regeneración del suelo. Es importante destacar que plantas como </a:t>
            </a:r>
            <a:r>
              <a:rPr lang="es-ES" dirty="0" smtClean="0"/>
              <a:t>la thola, </a:t>
            </a:r>
            <a:r>
              <a:rPr lang="es-ES" dirty="0" err="1"/>
              <a:t>turu</a:t>
            </a:r>
            <a:r>
              <a:rPr lang="es-ES" dirty="0"/>
              <a:t> </a:t>
            </a:r>
            <a:r>
              <a:rPr lang="es-ES" dirty="0" smtClean="0"/>
              <a:t>paja, </a:t>
            </a:r>
            <a:r>
              <a:rPr lang="es-ES" dirty="0"/>
              <a:t>thola tanta </a:t>
            </a:r>
            <a:r>
              <a:rPr lang="es-ES" dirty="0" smtClean="0"/>
              <a:t>, se utilizan </a:t>
            </a:r>
            <a:r>
              <a:rPr lang="es-ES" dirty="0"/>
              <a:t>tanto para barreras vivas como para sacha abono.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Sub-categorías de uso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53400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xmlns="" val="897771155"/>
              </p:ext>
            </p:extLst>
          </p:nvPr>
        </p:nvGraphicFramePr>
        <p:xfrm>
          <a:off x="251520" y="476672"/>
          <a:ext cx="799288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89699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11560" y="1124744"/>
            <a:ext cx="7488832" cy="5112568"/>
          </a:xfrm>
        </p:spPr>
        <p:txBody>
          <a:bodyPr>
            <a:noAutofit/>
          </a:bodyPr>
          <a:lstStyle/>
          <a:p>
            <a:pPr algn="just"/>
            <a:r>
              <a:rPr lang="es-ES" sz="2000" dirty="0"/>
              <a:t>Pese a la variabilidad climática y las condiciones topográficas de la zona de estudio, todavía se cuenta con diversidad de flora </a:t>
            </a:r>
            <a:r>
              <a:rPr lang="es-ES" sz="2000" dirty="0" smtClean="0"/>
              <a:t>local (106 plantas) que conocen y son manejadas por la población local.</a:t>
            </a:r>
          </a:p>
          <a:p>
            <a:pPr algn="just"/>
            <a:r>
              <a:rPr lang="es-ES" sz="2000" dirty="0" smtClean="0"/>
              <a:t>Los </a:t>
            </a:r>
            <a:r>
              <a:rPr lang="es-ES" sz="2000" dirty="0"/>
              <a:t>usos y aplicaciones </a:t>
            </a:r>
            <a:r>
              <a:rPr lang="es-ES" sz="2000" dirty="0" smtClean="0"/>
              <a:t>contribuyen a las </a:t>
            </a:r>
            <a:r>
              <a:rPr lang="es-ES" sz="2000" dirty="0"/>
              <a:t>estrategias cotidianas de sobrevivencia, por la diversidad </a:t>
            </a:r>
            <a:r>
              <a:rPr lang="es-ES" sz="2000" dirty="0" smtClean="0"/>
              <a:t>y conocimientos. </a:t>
            </a:r>
            <a:endParaRPr lang="es-ES" sz="2000" dirty="0"/>
          </a:p>
          <a:p>
            <a:pPr algn="just"/>
            <a:r>
              <a:rPr lang="es-ES" sz="2000" dirty="0" smtClean="0"/>
              <a:t>Respecto </a:t>
            </a:r>
            <a:r>
              <a:rPr lang="es-ES" sz="2000" dirty="0"/>
              <a:t>a la relación de la flora local y la reducción del riesgo, </a:t>
            </a:r>
            <a:r>
              <a:rPr lang="es-ES" sz="2000" dirty="0" smtClean="0"/>
              <a:t>la bibliografía revisada nos muestra que las investigaciones existente no enfatizan </a:t>
            </a:r>
            <a:r>
              <a:rPr lang="es-ES" sz="2000" dirty="0"/>
              <a:t>dicha </a:t>
            </a:r>
            <a:r>
              <a:rPr lang="es-ES" sz="2000" dirty="0" smtClean="0"/>
              <a:t>relación, </a:t>
            </a:r>
            <a:r>
              <a:rPr lang="es-ES" sz="2000" dirty="0"/>
              <a:t>solo la consideran como una </a:t>
            </a:r>
            <a:r>
              <a:rPr lang="es-ES" sz="2000" dirty="0" smtClean="0"/>
              <a:t>categoría más </a:t>
            </a:r>
            <a:r>
              <a:rPr lang="es-ES" sz="2000" dirty="0"/>
              <a:t>de </a:t>
            </a:r>
            <a:r>
              <a:rPr lang="es-ES" sz="2000" dirty="0" smtClean="0"/>
              <a:t>uso, </a:t>
            </a:r>
            <a:r>
              <a:rPr lang="es-ES" sz="2000" dirty="0"/>
              <a:t>y consideradas como categoría de uso menor, debido a que no se incorpora en el análisis las otras categorías de uso como la medicinal, conservación de suelos, alimenticia, </a:t>
            </a:r>
            <a:r>
              <a:rPr lang="es-ES" sz="2000" dirty="0" err="1" smtClean="0"/>
              <a:t>bio</a:t>
            </a:r>
            <a:r>
              <a:rPr lang="es-ES" sz="2000" dirty="0" smtClean="0"/>
              <a:t>-insumos</a:t>
            </a:r>
            <a:r>
              <a:rPr lang="es-ES" sz="2000" dirty="0"/>
              <a:t>, que en definitiva constituyen parte de las prácticas y estrategias de manejo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r>
              <a:rPr lang="es-ES" sz="2800" dirty="0" smtClean="0"/>
              <a:t>LECCIONES APRENDIDAS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xmlns="" val="51193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4294967295"/>
          </p:nvPr>
        </p:nvSpPr>
        <p:spPr>
          <a:xfrm>
            <a:off x="1" y="332656"/>
            <a:ext cx="6156175" cy="6336703"/>
          </a:xfrm>
        </p:spPr>
        <p:txBody>
          <a:bodyPr>
            <a:noAutofit/>
          </a:bodyPr>
          <a:lstStyle/>
          <a:p>
            <a:r>
              <a:rPr lang="es-ES" sz="2000" dirty="0" smtClean="0"/>
              <a:t>Se destaca  la diversidad de potenciales en cuanto al acceso y disponibilidad de las especies en las 3 zonas agroecológicas, explicando la estrategia de movilidad y recorrido que hacen las familias de la comunidad, por las distintas zonas, para tener acceso a la diversidad de plantas.</a:t>
            </a:r>
          </a:p>
          <a:p>
            <a:r>
              <a:rPr lang="es-ES" sz="2000" dirty="0" smtClean="0"/>
              <a:t>Existe conocimiento acumulado que define capacidades en cuanto a cómo utilizar y aprovechar los recursos locales. Aunque también se reconocen pérdidas en el conocimiento no obstante hay interés de la comunidad para recuperar y valorizar estos conocimientos, que explica el interés y apoyo al desarrollo de la investigación</a:t>
            </a:r>
            <a:r>
              <a:rPr lang="es-ES" sz="1900" dirty="0" smtClean="0"/>
              <a:t>.</a:t>
            </a:r>
          </a:p>
          <a:p>
            <a:endParaRPr lang="es-ES" sz="2000" dirty="0"/>
          </a:p>
        </p:txBody>
      </p:sp>
      <p:pic>
        <p:nvPicPr>
          <p:cNvPr id="4098" name="Picture 2" descr="D:\PROYECTO TIC AGRECOL\PROYECTO Mc Knight\Calendario GRAC\Calendario 2012 grac.lca\fotos calendario 2012\DSC022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3402" y="4149080"/>
            <a:ext cx="3320586" cy="249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5805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4294967295"/>
          </p:nvPr>
        </p:nvSpPr>
        <p:spPr>
          <a:xfrm>
            <a:off x="1" y="332656"/>
            <a:ext cx="5220071" cy="6336703"/>
          </a:xfrm>
        </p:spPr>
        <p:txBody>
          <a:bodyPr>
            <a:noAutofit/>
          </a:bodyPr>
          <a:lstStyle/>
          <a:p>
            <a:r>
              <a:rPr lang="es-ES" sz="2400" dirty="0" smtClean="0"/>
              <a:t>El conocimiento recuperado en el listado de estas plantas y la identificación de aquellas que son útiles para enfrentar el riesgo, también aporta a la posibilidad de revalorizar y mantener las especies y las formas de uso, función y aplicación de las mismas.</a:t>
            </a:r>
          </a:p>
          <a:p>
            <a:r>
              <a:rPr lang="es-ES" sz="2400" dirty="0" smtClean="0"/>
              <a:t> Difusión de conocimiento recuperado y el nuevo conocimiento generado </a:t>
            </a:r>
            <a:r>
              <a:rPr lang="es-ES" sz="2400" dirty="0" smtClean="0">
                <a:sym typeface="Wingdings" pitchFamily="2" charset="2"/>
              </a:rPr>
              <a:t></a:t>
            </a:r>
            <a:r>
              <a:rPr lang="es-ES" sz="2400" dirty="0" smtClean="0"/>
              <a:t>El listado de plantas identificadas se ha traducido en un guía de plantas para la comunidad y la contribución al inicio de un herbario comunal.</a:t>
            </a:r>
          </a:p>
          <a:p>
            <a:endParaRPr lang="es-ES" sz="2000" dirty="0"/>
          </a:p>
        </p:txBody>
      </p:sp>
      <p:pic>
        <p:nvPicPr>
          <p:cNvPr id="3074" name="Picture 2" descr="D:\PROYECTO TIC AGRECOL\PROYECTO Mc Knight\Calendario GRAC\Calendario 2012 grac.lca\fotos calendario 2012\DSC023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12282"/>
            <a:ext cx="3270125" cy="245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8939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189656-DDE4-4046-975D-CE52CE024643}" type="slidenum">
              <a:rPr lang="de-CH" smtClean="0"/>
              <a:pPr>
                <a:defRPr/>
              </a:pPr>
              <a:t>32</a:t>
            </a:fld>
            <a:endParaRPr lang="de-CH"/>
          </a:p>
        </p:txBody>
      </p:sp>
      <p:pic>
        <p:nvPicPr>
          <p:cNvPr id="117762" name="Picture 2" descr="I:\Fotos 2011\Taller Flora urinsaya 28 ene\SDC100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84" y="-1"/>
            <a:ext cx="9109115" cy="6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47889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189656-DDE4-4046-975D-CE52CE024643}" type="slidenum">
              <a:rPr lang="de-CH" smtClean="0"/>
              <a:pPr>
                <a:defRPr/>
              </a:pPr>
              <a:t>33</a:t>
            </a:fld>
            <a:endParaRPr lang="de-CH"/>
          </a:p>
        </p:txBody>
      </p:sp>
      <p:pic>
        <p:nvPicPr>
          <p:cNvPr id="118786" name="Picture 2" descr="D:\PROYECTO TIC AGRECOL\PROYECTO Mc Knight\Calendario GRAC\fotos cal 2011\8 ago-innov 011\DSC035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-17121"/>
            <a:ext cx="5112568" cy="681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91350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189656-DDE4-4046-975D-CE52CE024643}" type="slidenum">
              <a:rPr lang="de-CH" smtClean="0"/>
              <a:pPr>
                <a:defRPr/>
              </a:pPr>
              <a:t>34</a:t>
            </a:fld>
            <a:endParaRPr lang="de-CH"/>
          </a:p>
        </p:txBody>
      </p:sp>
      <p:pic>
        <p:nvPicPr>
          <p:cNvPr id="3" name="2 Imagen" descr="D:\Proyecto deTesis\proyecto GRAC\fotos\26 AL 28 DE ENERO 2011\SDC118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268760"/>
            <a:ext cx="2664295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 descr="G:\26 AL 28 DE ENERO 2011\SDC1185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4437112"/>
            <a:ext cx="2649815" cy="1943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G:\26 AL 28 DE ENERO 2011\SDC1179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836712"/>
            <a:ext cx="3456383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89170" y="34841"/>
            <a:ext cx="7839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/>
              <a:t>Preparado natural de pomada para pulmones y reumatismo con 15 plantas medicinales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209402" y="1412776"/>
            <a:ext cx="243861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s-ES" dirty="0" err="1" smtClean="0"/>
              <a:t>Ñuñamayu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smtClean="0"/>
              <a:t>Altamisa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 smtClean="0"/>
              <a:t>Chiñi</a:t>
            </a:r>
            <a:r>
              <a:rPr lang="es-ES" dirty="0" smtClean="0"/>
              <a:t> muña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smtClean="0"/>
              <a:t>Pampa orégano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smtClean="0"/>
              <a:t>Eucalipto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/>
              <a:t>Yuraj</a:t>
            </a:r>
            <a:r>
              <a:rPr lang="es-ES" dirty="0"/>
              <a:t> </a:t>
            </a:r>
            <a:r>
              <a:rPr lang="es-ES" dirty="0" smtClean="0"/>
              <a:t>muña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 smtClean="0"/>
              <a:t>Wira</a:t>
            </a:r>
            <a:r>
              <a:rPr lang="es-ES" dirty="0" smtClean="0"/>
              <a:t> </a:t>
            </a:r>
            <a:r>
              <a:rPr lang="es-ES" dirty="0" err="1" smtClean="0"/>
              <a:t>wira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/>
              <a:t>Waka</a:t>
            </a:r>
            <a:r>
              <a:rPr lang="es-ES" dirty="0"/>
              <a:t> </a:t>
            </a:r>
            <a:r>
              <a:rPr lang="es-ES" dirty="0" err="1" smtClean="0"/>
              <a:t>linrithola</a:t>
            </a:r>
            <a:endParaRPr lang="es-ES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 smtClean="0"/>
              <a:t>Chakatea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/>
              <a:t>Yana</a:t>
            </a:r>
            <a:r>
              <a:rPr lang="es-ES" dirty="0"/>
              <a:t> </a:t>
            </a:r>
            <a:r>
              <a:rPr lang="es-ES" dirty="0" err="1" smtClean="0"/>
              <a:t>ch`ilka</a:t>
            </a:r>
            <a:endParaRPr lang="es-ES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smtClean="0"/>
              <a:t>Molle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 smtClean="0"/>
              <a:t>Chiñi</a:t>
            </a:r>
            <a:r>
              <a:rPr lang="es-ES" dirty="0" smtClean="0"/>
              <a:t> </a:t>
            </a:r>
            <a:r>
              <a:rPr lang="es-ES" dirty="0" err="1" smtClean="0"/>
              <a:t>thola</a:t>
            </a:r>
            <a:endParaRPr lang="es-ES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smtClean="0"/>
              <a:t>Zapatilla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 smtClean="0"/>
              <a:t>Q`uita</a:t>
            </a:r>
            <a:r>
              <a:rPr lang="es-ES" dirty="0" smtClean="0"/>
              <a:t> </a:t>
            </a:r>
            <a:r>
              <a:rPr lang="es-ES" dirty="0" err="1" smtClean="0"/>
              <a:t>cedron</a:t>
            </a:r>
            <a:endParaRPr lang="es-ES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dirty="0"/>
              <a:t>Moto </a:t>
            </a:r>
            <a:r>
              <a:rPr lang="es-ES" dirty="0" err="1" smtClean="0"/>
              <a:t>moto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5621868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189656-DDE4-4046-975D-CE52CE024643}" type="slidenum">
              <a:rPr lang="de-CH" smtClean="0"/>
              <a:pPr>
                <a:defRPr/>
              </a:pPr>
              <a:t>35</a:t>
            </a:fld>
            <a:endParaRPr lang="de-CH"/>
          </a:p>
        </p:txBody>
      </p:sp>
      <p:sp>
        <p:nvSpPr>
          <p:cNvPr id="6" name="5 Rectángulo"/>
          <p:cNvSpPr/>
          <p:nvPr/>
        </p:nvSpPr>
        <p:spPr>
          <a:xfrm>
            <a:off x="189170" y="34841"/>
            <a:ext cx="7839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/>
              <a:t>Preparado natural de pomada para pulmones y reumatismo con 15 plantas medicinales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209402" y="1412776"/>
            <a:ext cx="243861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s-ES" dirty="0" err="1" smtClean="0"/>
              <a:t>Ñuñamayu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smtClean="0"/>
              <a:t>Altamisa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 smtClean="0"/>
              <a:t>Chiñi</a:t>
            </a:r>
            <a:r>
              <a:rPr lang="es-ES" dirty="0" smtClean="0"/>
              <a:t> muña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smtClean="0"/>
              <a:t>Pampa orégano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smtClean="0"/>
              <a:t>Eucalipto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/>
              <a:t>Yuraj</a:t>
            </a:r>
            <a:r>
              <a:rPr lang="es-ES" dirty="0"/>
              <a:t> </a:t>
            </a:r>
            <a:r>
              <a:rPr lang="es-ES" dirty="0" smtClean="0"/>
              <a:t>muña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 smtClean="0"/>
              <a:t>Wira</a:t>
            </a:r>
            <a:r>
              <a:rPr lang="es-ES" dirty="0" smtClean="0"/>
              <a:t> </a:t>
            </a:r>
            <a:r>
              <a:rPr lang="es-ES" dirty="0" err="1" smtClean="0"/>
              <a:t>wira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/>
              <a:t>Waka</a:t>
            </a:r>
            <a:r>
              <a:rPr lang="es-ES" dirty="0"/>
              <a:t> </a:t>
            </a:r>
            <a:r>
              <a:rPr lang="es-ES" dirty="0" err="1" smtClean="0"/>
              <a:t>linrithola</a:t>
            </a:r>
            <a:endParaRPr lang="es-ES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 smtClean="0"/>
              <a:t>Chakatea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/>
              <a:t>Yana</a:t>
            </a:r>
            <a:r>
              <a:rPr lang="es-ES" dirty="0"/>
              <a:t> </a:t>
            </a:r>
            <a:r>
              <a:rPr lang="es-ES" dirty="0" err="1" smtClean="0"/>
              <a:t>ch`ilka</a:t>
            </a:r>
            <a:endParaRPr lang="es-ES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smtClean="0"/>
              <a:t>Molle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 smtClean="0"/>
              <a:t>Chiñi</a:t>
            </a:r>
            <a:r>
              <a:rPr lang="es-ES" dirty="0" smtClean="0"/>
              <a:t> </a:t>
            </a:r>
            <a:r>
              <a:rPr lang="es-ES" dirty="0" err="1" smtClean="0"/>
              <a:t>thola</a:t>
            </a:r>
            <a:endParaRPr lang="es-ES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smtClean="0"/>
              <a:t>Zapatilla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err="1" smtClean="0"/>
              <a:t>Q`uita</a:t>
            </a:r>
            <a:r>
              <a:rPr lang="es-ES" dirty="0" smtClean="0"/>
              <a:t> </a:t>
            </a:r>
            <a:r>
              <a:rPr lang="es-ES" dirty="0" err="1" smtClean="0"/>
              <a:t>cedron</a:t>
            </a:r>
            <a:endParaRPr lang="es-ES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dirty="0"/>
              <a:t>Moto </a:t>
            </a:r>
            <a:r>
              <a:rPr lang="es-ES" dirty="0" err="1" smtClean="0"/>
              <a:t>moto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8" name="7 Imagen" descr="G:\26 AL 28 DE ENERO 2011\SDC1176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840942" y="1121881"/>
            <a:ext cx="3096346" cy="1949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G:\26 AL 28 DE ENERO 2011\SDC1176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9878" y="1124744"/>
            <a:ext cx="2138506" cy="1635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G:\26 AL 28 DE ENERO 2011\SDC1179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934965" y="3602531"/>
            <a:ext cx="1858645" cy="1394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G:\26 AL 28 DE ENERO 2011\SDC1182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27704" y="3372308"/>
            <a:ext cx="2209800" cy="165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015854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189656-DDE4-4046-975D-CE52CE024643}" type="slidenum">
              <a:rPr lang="de-CH" smtClean="0"/>
              <a:pPr>
                <a:defRPr/>
              </a:pPr>
              <a:t>36</a:t>
            </a:fld>
            <a:endParaRPr lang="de-CH"/>
          </a:p>
        </p:txBody>
      </p:sp>
      <p:sp>
        <p:nvSpPr>
          <p:cNvPr id="3" name="562 Cuadro de texto"/>
          <p:cNvSpPr txBox="1"/>
          <p:nvPr/>
        </p:nvSpPr>
        <p:spPr>
          <a:xfrm>
            <a:off x="251520" y="260648"/>
            <a:ext cx="4608512" cy="648072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s-CO" b="1" dirty="0">
                <a:effectLst/>
                <a:latin typeface="Arial Narrow"/>
                <a:ea typeface="Arial"/>
                <a:cs typeface="Times New Roman"/>
              </a:rPr>
              <a:t>Características de la planta:</a:t>
            </a:r>
            <a:endParaRPr lang="es-ES" dirty="0">
              <a:effectLst/>
              <a:ea typeface="Arial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s-CO" b="1" dirty="0">
                <a:effectLst/>
                <a:latin typeface="Arial Narrow"/>
                <a:ea typeface="Arial"/>
                <a:cs typeface="Times New Roman"/>
              </a:rPr>
              <a:t> </a:t>
            </a:r>
            <a:endParaRPr lang="es-ES" dirty="0">
              <a:effectLst/>
              <a:ea typeface="Arial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s-CO" dirty="0">
                <a:effectLst/>
                <a:latin typeface="Arial Narrow"/>
                <a:ea typeface="Arial"/>
                <a:cs typeface="Times New Roman"/>
              </a:rPr>
              <a:t>Cactus de columna grande con mucha espina. Florece en la época de lluvia. Crece en lugares abrigados en la zona de río.</a:t>
            </a:r>
            <a:endParaRPr lang="es-ES" dirty="0">
              <a:effectLst/>
              <a:ea typeface="Arial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s-CO" b="1" dirty="0">
                <a:effectLst/>
                <a:latin typeface="Arial Narrow"/>
                <a:ea typeface="Arial"/>
                <a:cs typeface="Times New Roman"/>
              </a:rPr>
              <a:t> </a:t>
            </a:r>
            <a:endParaRPr lang="es-ES" dirty="0">
              <a:effectLst/>
              <a:ea typeface="Arial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s-CO" b="1" dirty="0">
                <a:effectLst/>
                <a:latin typeface="Arial Narrow"/>
                <a:ea typeface="Arial"/>
                <a:cs typeface="Times New Roman"/>
              </a:rPr>
              <a:t>Usos y/o funciones:</a:t>
            </a:r>
            <a:endParaRPr lang="es-ES" dirty="0">
              <a:effectLst/>
              <a:ea typeface="Arial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s-CO" b="1" dirty="0">
                <a:effectLst/>
                <a:latin typeface="Arial Narrow"/>
                <a:ea typeface="Arial"/>
                <a:cs typeface="Times New Roman"/>
              </a:rPr>
              <a:t> </a:t>
            </a:r>
            <a:endParaRPr lang="es-ES" dirty="0">
              <a:effectLst/>
              <a:ea typeface="Arial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Wingdings"/>
              <a:buChar char=""/>
            </a:pPr>
            <a:r>
              <a:rPr lang="es-CO" dirty="0">
                <a:effectLst/>
                <a:latin typeface="Arial Narrow"/>
                <a:ea typeface="Arial"/>
                <a:cs typeface="Times New Roman"/>
              </a:rPr>
              <a:t>Como combustible, se utiliza la </a:t>
            </a:r>
            <a:r>
              <a:rPr lang="es-CO" dirty="0" err="1">
                <a:effectLst/>
                <a:latin typeface="Arial Narrow"/>
                <a:ea typeface="Arial"/>
                <a:cs typeface="Times New Roman"/>
              </a:rPr>
              <a:t>bulba</a:t>
            </a:r>
            <a:r>
              <a:rPr lang="es-CO" dirty="0">
                <a:effectLst/>
                <a:latin typeface="Arial Narrow"/>
                <a:ea typeface="Arial"/>
                <a:cs typeface="Times New Roman"/>
              </a:rPr>
              <a:t> central del cactus, cuando está seco sirve como leña.	</a:t>
            </a:r>
            <a:endParaRPr lang="es-ES" dirty="0">
              <a:effectLst/>
              <a:ea typeface="Arial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Wingdings"/>
              <a:buChar char=""/>
            </a:pPr>
            <a:r>
              <a:rPr lang="es-CO" dirty="0">
                <a:effectLst/>
                <a:latin typeface="Arial Narrow"/>
                <a:ea typeface="Arial"/>
                <a:cs typeface="Times New Roman"/>
              </a:rPr>
              <a:t>Como forraje, se utiliza la </a:t>
            </a:r>
            <a:r>
              <a:rPr lang="es-CO" dirty="0" err="1">
                <a:effectLst/>
                <a:latin typeface="Arial Narrow"/>
                <a:ea typeface="Arial"/>
                <a:cs typeface="Times New Roman"/>
              </a:rPr>
              <a:t>bulba</a:t>
            </a:r>
            <a:r>
              <a:rPr lang="es-CO" dirty="0">
                <a:effectLst/>
                <a:latin typeface="Arial Narrow"/>
                <a:ea typeface="Arial"/>
                <a:cs typeface="Times New Roman"/>
              </a:rPr>
              <a:t> central del cactus. Sacando la parte verde y las espinas es bueno para disminuir calenturas en el ganado.</a:t>
            </a:r>
            <a:endParaRPr lang="es-ES" dirty="0">
              <a:effectLst/>
              <a:ea typeface="Arial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Wingdings"/>
              <a:buChar char=""/>
            </a:pPr>
            <a:r>
              <a:rPr lang="es-CO" dirty="0">
                <a:effectLst/>
                <a:latin typeface="Arial Narrow"/>
                <a:ea typeface="Arial"/>
                <a:cs typeface="Times New Roman"/>
              </a:rPr>
              <a:t>Como medicina, se utiliza la </a:t>
            </a:r>
            <a:r>
              <a:rPr lang="es-CO" dirty="0" err="1">
                <a:effectLst/>
                <a:latin typeface="Arial Narrow"/>
                <a:ea typeface="Arial"/>
                <a:cs typeface="Times New Roman"/>
              </a:rPr>
              <a:t>bulba</a:t>
            </a:r>
            <a:r>
              <a:rPr lang="es-CO" dirty="0">
                <a:effectLst/>
                <a:latin typeface="Arial Narrow"/>
                <a:ea typeface="Arial"/>
                <a:cs typeface="Times New Roman"/>
              </a:rPr>
              <a:t> central del cactus. Fresco y en infusión es bueno para la calentura e incuria.</a:t>
            </a:r>
            <a:endParaRPr lang="es-ES" dirty="0">
              <a:effectLst/>
              <a:ea typeface="Arial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Wingdings"/>
              <a:buChar char=""/>
            </a:pPr>
            <a:r>
              <a:rPr lang="es-CO" dirty="0">
                <a:effectLst/>
                <a:latin typeface="Arial Narrow"/>
                <a:ea typeface="Arial"/>
                <a:cs typeface="Times New Roman"/>
              </a:rPr>
              <a:t>Como </a:t>
            </a:r>
            <a:r>
              <a:rPr lang="es-CO" dirty="0" err="1">
                <a:effectLst/>
                <a:latin typeface="Arial Narrow"/>
                <a:ea typeface="Arial"/>
                <a:cs typeface="Times New Roman"/>
              </a:rPr>
              <a:t>bioindicador</a:t>
            </a:r>
            <a:r>
              <a:rPr lang="es-CO" dirty="0">
                <a:effectLst/>
                <a:latin typeface="Arial Narrow"/>
                <a:ea typeface="Arial"/>
                <a:cs typeface="Times New Roman"/>
              </a:rPr>
              <a:t>.  Florece dos veces en la época de lluvia y si la flor este bien abierto y en dirección al este indica la temporada de lluvia sin muchas heladas para la época de siembra.</a:t>
            </a:r>
            <a:endParaRPr lang="es-ES" dirty="0">
              <a:effectLst/>
              <a:ea typeface="Arial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s-CO" b="1" dirty="0">
                <a:effectLst/>
                <a:latin typeface="Arial Narrow"/>
                <a:ea typeface="Arial"/>
                <a:cs typeface="Times New Roman"/>
              </a:rPr>
              <a:t> </a:t>
            </a:r>
            <a:endParaRPr lang="es-ES" dirty="0">
              <a:effectLst/>
              <a:ea typeface="Arial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s-CO" b="1" dirty="0">
                <a:effectLst/>
                <a:latin typeface="Arial Narrow"/>
                <a:ea typeface="Arial"/>
                <a:cs typeface="Times New Roman"/>
              </a:rPr>
              <a:t>Rango de abundancia aproximada: </a:t>
            </a:r>
            <a:r>
              <a:rPr lang="es-CO" dirty="0">
                <a:effectLst/>
                <a:latin typeface="Arial Narrow"/>
                <a:ea typeface="Arial"/>
                <a:cs typeface="Times New Roman"/>
              </a:rPr>
              <a:t>2</a:t>
            </a:r>
            <a:endParaRPr lang="es-ES" dirty="0">
              <a:effectLst/>
              <a:ea typeface="Arial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s-CO" sz="1100" b="1" dirty="0">
                <a:effectLst/>
                <a:latin typeface="Arial Narrow"/>
                <a:ea typeface="Arial"/>
                <a:cs typeface="Times New Roman"/>
              </a:rPr>
              <a:t> </a:t>
            </a:r>
            <a:endParaRPr lang="es-ES" sz="1100" dirty="0">
              <a:effectLst/>
              <a:ea typeface="Arial"/>
              <a:cs typeface="Times New Roman"/>
            </a:endParaRPr>
          </a:p>
        </p:txBody>
      </p:sp>
      <p:pic>
        <p:nvPicPr>
          <p:cNvPr id="4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332656"/>
            <a:ext cx="4032448" cy="4032448"/>
          </a:xfrm>
          <a:prstGeom prst="rect">
            <a:avLst/>
          </a:prstGeom>
        </p:spPr>
      </p:pic>
      <p:sp>
        <p:nvSpPr>
          <p:cNvPr id="5" name="561 Cuadro de texto"/>
          <p:cNvSpPr txBox="1"/>
          <p:nvPr/>
        </p:nvSpPr>
        <p:spPr>
          <a:xfrm>
            <a:off x="4829176" y="4725144"/>
            <a:ext cx="4314824" cy="160514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s-ES_tradnl" b="1" dirty="0">
                <a:effectLst/>
                <a:latin typeface="Arial Narrow"/>
                <a:ea typeface="Arial"/>
                <a:cs typeface="Times New Roman"/>
              </a:rPr>
              <a:t>Nombre común: </a:t>
            </a:r>
            <a:r>
              <a:rPr lang="es-CO" dirty="0">
                <a:effectLst/>
                <a:latin typeface="Arial Narrow"/>
                <a:ea typeface="Arial"/>
                <a:cs typeface="Times New Roman"/>
              </a:rPr>
              <a:t>Ulala</a:t>
            </a:r>
            <a:endParaRPr lang="es-ES" dirty="0">
              <a:effectLst/>
              <a:ea typeface="Arial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s-ES_tradnl" b="1" dirty="0">
                <a:effectLst/>
                <a:latin typeface="Arial Narrow"/>
                <a:ea typeface="Arial"/>
                <a:cs typeface="Times New Roman"/>
              </a:rPr>
              <a:t>Nombre científico: </a:t>
            </a:r>
            <a:r>
              <a:rPr lang="es-CO" i="1" dirty="0" err="1">
                <a:effectLst/>
                <a:latin typeface="Arial Narrow"/>
                <a:ea typeface="Arial"/>
                <a:cs typeface="Times New Roman"/>
              </a:rPr>
              <a:t>Trichocereus</a:t>
            </a:r>
            <a:r>
              <a:rPr lang="es-CO" i="1" dirty="0">
                <a:effectLst/>
                <a:latin typeface="Arial Narrow"/>
                <a:ea typeface="Arial"/>
                <a:cs typeface="Times New Roman"/>
              </a:rPr>
              <a:t> </a:t>
            </a:r>
            <a:r>
              <a:rPr lang="es-CO" i="1" dirty="0" err="1">
                <a:effectLst/>
                <a:latin typeface="Arial Narrow"/>
                <a:ea typeface="Arial"/>
                <a:cs typeface="Times New Roman"/>
              </a:rPr>
              <a:t>conaconensis</a:t>
            </a:r>
            <a:r>
              <a:rPr lang="es-CO" i="1" dirty="0">
                <a:effectLst/>
                <a:latin typeface="Arial Narrow"/>
                <a:ea typeface="Arial"/>
                <a:cs typeface="Times New Roman"/>
              </a:rPr>
              <a:t> </a:t>
            </a:r>
            <a:r>
              <a:rPr lang="es-CO" dirty="0">
                <a:effectLst/>
                <a:latin typeface="Arial Narrow"/>
                <a:ea typeface="Arial"/>
                <a:cs typeface="Times New Roman"/>
              </a:rPr>
              <a:t>Cárdenas</a:t>
            </a:r>
            <a:endParaRPr lang="es-ES" dirty="0">
              <a:effectLst/>
              <a:ea typeface="Arial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s-ES_tradnl" b="1" dirty="0">
                <a:effectLst/>
                <a:latin typeface="Arial Narrow"/>
                <a:ea typeface="Arial"/>
                <a:cs typeface="Times New Roman"/>
              </a:rPr>
              <a:t>Familia Botánica: </a:t>
            </a:r>
            <a:r>
              <a:rPr lang="es-CO" dirty="0" err="1">
                <a:effectLst/>
                <a:latin typeface="Arial Narrow"/>
                <a:ea typeface="Arial"/>
                <a:cs typeface="Times New Roman"/>
              </a:rPr>
              <a:t>Cactaceae</a:t>
            </a:r>
            <a:endParaRPr lang="es-ES" dirty="0">
              <a:effectLst/>
              <a:ea typeface="Arial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s-ES_tradnl" sz="1600" b="1" dirty="0">
                <a:effectLst/>
                <a:latin typeface="Arial Narrow"/>
                <a:ea typeface="Arial"/>
                <a:cs typeface="Times New Roman"/>
              </a:rPr>
              <a:t> </a:t>
            </a:r>
            <a:endParaRPr lang="es-ES" sz="1600" dirty="0">
              <a:effectLst/>
              <a:ea typeface="Arial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0677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189656-DDE4-4046-975D-CE52CE024643}" type="slidenum">
              <a:rPr lang="de-CH" smtClean="0"/>
              <a:pPr>
                <a:defRPr/>
              </a:pPr>
              <a:t>37</a:t>
            </a:fld>
            <a:endParaRPr lang="de-CH"/>
          </a:p>
        </p:txBody>
      </p:sp>
      <p:sp>
        <p:nvSpPr>
          <p:cNvPr id="3" name="2 Título"/>
          <p:cNvSpPr txBox="1">
            <a:spLocks/>
          </p:cNvSpPr>
          <p:nvPr/>
        </p:nvSpPr>
        <p:spPr>
          <a:xfrm>
            <a:off x="1475656" y="1916832"/>
            <a:ext cx="6120680" cy="18002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cap="all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9pPr>
            <a:extLst/>
          </a:lstStyle>
          <a:p>
            <a:r>
              <a:rPr lang="es-ES" sz="4800" dirty="0" smtClean="0"/>
              <a:t>Gracias….</a:t>
            </a:r>
            <a:endParaRPr lang="es-ES" sz="4800" dirty="0"/>
          </a:p>
        </p:txBody>
      </p:sp>
      <p:pic>
        <p:nvPicPr>
          <p:cNvPr id="5122" name="Picture 2" descr="D:\PROYECTO TIC AGRECOL\PROYECTO Mc Knight\Calendario GRAC\Calendario 2012 grac.lca\fotos calendario 2012\IMG_02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62310"/>
            <a:ext cx="4193697" cy="314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061741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o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4659</TotalTime>
  <Words>1895</Words>
  <Application>Microsoft Office PowerPoint</Application>
  <PresentationFormat>Presentación en pantalla (4:3)</PresentationFormat>
  <Paragraphs>274</Paragraphs>
  <Slides>37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0" baseType="lpstr">
      <vt:lpstr>Default Design</vt:lpstr>
      <vt:lpstr>Opulento</vt:lpstr>
      <vt:lpstr>Imagen de mapa de bits</vt:lpstr>
      <vt:lpstr>Proyecto GESTIÓN DE RIESGOS AGRÍCOLAS COMUNALES (GRAC)  Distrito Challa - Municipio de Tapacarí</vt:lpstr>
      <vt:lpstr>ANTECEDENTES:</vt:lpstr>
      <vt:lpstr>PROBLEMA:</vt:lpstr>
      <vt:lpstr>PREGUNTAS DE INVESTIGACIÓN:</vt:lpstr>
      <vt:lpstr>OBJETIVO:</vt:lpstr>
      <vt:lpstr>Diapositiva 6</vt:lpstr>
      <vt:lpstr>CARACTERÍSTICAS DE LA COMUNIDAD DE ESTUDIO.</vt:lpstr>
      <vt:lpstr>Zonas agroecológicas:</vt:lpstr>
      <vt:lpstr>Diapositiva 9</vt:lpstr>
      <vt:lpstr>Diapositiva 10</vt:lpstr>
      <vt:lpstr>Diapositiva 11</vt:lpstr>
      <vt:lpstr>Metodología</vt:lpstr>
      <vt:lpstr>Criterios de selección de familias caso</vt:lpstr>
      <vt:lpstr>resultados</vt:lpstr>
      <vt:lpstr>COMUNIDAD CHALLUMA: RIESGOS CLIMATICOS IDENTIFICADOS POR LAS FAMILIAS</vt:lpstr>
      <vt:lpstr>Diapositiva 16</vt:lpstr>
      <vt:lpstr>COMUNIDAD DE CHALLUMA: ESPECIES DE FLORA, SEGÚN FAMILIA BOTANICA (%)</vt:lpstr>
      <vt:lpstr>Flora local Comunidad de Challuma</vt:lpstr>
      <vt:lpstr>Estrategias de acceso a los recursos de flora</vt:lpstr>
      <vt:lpstr>Características de las especies identificadas</vt:lpstr>
      <vt:lpstr>Comunidad de Challuma: Distribución de flora, según zonas agroecológicas</vt:lpstr>
      <vt:lpstr>Diapositiva 22</vt:lpstr>
      <vt:lpstr>COMUNIDAD CHALLUMA: PLANTAS UTILIZADAS PARA ENFRENTAR EL RIESGO CLIMÁTICO, EN RELACION A LAS PLANTAS TOTALES IDENTIFICADAS </vt:lpstr>
      <vt:lpstr>COMUNIDAD DE CHALLUMA: PLANTAS UTILIZADAS PARA ENFRENTAR EL RIESGO CLIMÁTICO, SEGÚN CATEGORÍAS DE USO </vt:lpstr>
      <vt:lpstr>Sub-categorías de uso</vt:lpstr>
      <vt:lpstr>Sub-categorías de uso, Bioindicadores</vt:lpstr>
      <vt:lpstr>Sub-categorías de uso</vt:lpstr>
      <vt:lpstr>Diapositiva 28</vt:lpstr>
      <vt:lpstr>LECCIONES APRENDIDAS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</vt:vector>
  </TitlesOfParts>
  <Company>EDA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</dc:title>
  <dc:creator>TRA127591</dc:creator>
  <cp:lastModifiedBy>Mariana Alem Zabalaga</cp:lastModifiedBy>
  <cp:revision>235</cp:revision>
  <dcterms:created xsi:type="dcterms:W3CDTF">2010-12-22T17:43:05Z</dcterms:created>
  <dcterms:modified xsi:type="dcterms:W3CDTF">2012-07-16T16:59:23Z</dcterms:modified>
</cp:coreProperties>
</file>