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9" r:id="rId4"/>
    <p:sldId id="260" r:id="rId5"/>
    <p:sldId id="262" r:id="rId6"/>
    <p:sldId id="290" r:id="rId7"/>
    <p:sldId id="267" r:id="rId8"/>
    <p:sldId id="264" r:id="rId9"/>
    <p:sldId id="278" r:id="rId10"/>
    <p:sldId id="277" r:id="rId11"/>
    <p:sldId id="270" r:id="rId12"/>
    <p:sldId id="271" r:id="rId13"/>
    <p:sldId id="272" r:id="rId14"/>
    <p:sldId id="279" r:id="rId15"/>
    <p:sldId id="275" r:id="rId16"/>
    <p:sldId id="280" r:id="rId17"/>
    <p:sldId id="281" r:id="rId18"/>
    <p:sldId id="282" r:id="rId19"/>
    <p:sldId id="283" r:id="rId20"/>
    <p:sldId id="285" r:id="rId21"/>
    <p:sldId id="293" r:id="rId22"/>
    <p:sldId id="291" r:id="rId23"/>
    <p:sldId id="292" r:id="rId2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JSS\MCKNGHT\INFOANUAL\20112012\BASE%20DE%20DATOS\EFICIENCIA%20BACUTURI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JSS\MCKNGHT\INFOANUAL\20112012\BASE%20DE%20DATOS\Datos_Cr&#237;a_masiva_informe(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style val="43"/>
  <c:chart>
    <c:autoTitleDeleted val="1"/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multiLvlStrRef>
              <c:f>Hoja1!$D$47:$V$48</c:f>
              <c:multiLvlStrCache>
                <c:ptCount val="19"/>
                <c:lvl>
                  <c:pt idx="0">
                    <c:v>Bio.</c:v>
                  </c:pt>
                  <c:pt idx="1">
                    <c:v>Prof.</c:v>
                  </c:pt>
                  <c:pt idx="2">
                    <c:v>Carbsul.</c:v>
                  </c:pt>
                  <c:pt idx="3">
                    <c:v>Carbf.</c:v>
                  </c:pt>
                  <c:pt idx="4">
                    <c:v>Meta.</c:v>
                  </c:pt>
                  <c:pt idx="5">
                    <c:v>Total</c:v>
                  </c:pt>
                  <c:pt idx="6">
                    <c:v>Carbsul.+Carbf.</c:v>
                  </c:pt>
                  <c:pt idx="7">
                    <c:v>Prof.+Buld.</c:v>
                  </c:pt>
                  <c:pt idx="8">
                    <c:v>Carbf+Prof.</c:v>
                  </c:pt>
                  <c:pt idx="9">
                    <c:v>Carbsul+Fip</c:v>
                  </c:pt>
                  <c:pt idx="10">
                    <c:v>Carbsul+Prof.</c:v>
                  </c:pt>
                  <c:pt idx="11">
                    <c:v>Carsul+Ciper.</c:v>
                  </c:pt>
                  <c:pt idx="12">
                    <c:v>Carbf+L.C.</c:v>
                  </c:pt>
                  <c:pt idx="13">
                    <c:v>Carbf+Clorp.</c:v>
                  </c:pt>
                  <c:pt idx="14">
                    <c:v>Met.+creso</c:v>
                  </c:pt>
                  <c:pt idx="15">
                    <c:v>Total</c:v>
                  </c:pt>
                  <c:pt idx="16">
                    <c:v>Carbsul+Carbf+Prof.</c:v>
                  </c:pt>
                  <c:pt idx="17">
                    <c:v>Carbsul.+Fipro.+Prof.</c:v>
                  </c:pt>
                  <c:pt idx="18">
                    <c:v>Total</c:v>
                  </c:pt>
                </c:lvl>
                <c:lvl>
                  <c:pt idx="0">
                    <c:v>Grupo 1</c:v>
                  </c:pt>
                  <c:pt idx="6">
                    <c:v>Grupo 2</c:v>
                  </c:pt>
                  <c:pt idx="16">
                    <c:v>Grupo 3</c:v>
                  </c:pt>
                </c:lvl>
              </c:multiLvlStrCache>
            </c:multiLvlStrRef>
          </c:cat>
          <c:val>
            <c:numRef>
              <c:f>Hoja1!$D$49:$V$49</c:f>
              <c:numCache>
                <c:formatCode>General</c:formatCode>
                <c:ptCount val="19"/>
                <c:pt idx="0">
                  <c:v>3.6</c:v>
                </c:pt>
                <c:pt idx="1">
                  <c:v>15.5</c:v>
                </c:pt>
                <c:pt idx="2">
                  <c:v>19.600000000000001</c:v>
                </c:pt>
                <c:pt idx="3">
                  <c:v>21.4</c:v>
                </c:pt>
                <c:pt idx="4">
                  <c:v>1.8</c:v>
                </c:pt>
                <c:pt idx="5">
                  <c:v>61.9</c:v>
                </c:pt>
                <c:pt idx="6" formatCode="0.0">
                  <c:v>8.93</c:v>
                </c:pt>
                <c:pt idx="7" formatCode="0.0">
                  <c:v>1.7800000000000009</c:v>
                </c:pt>
                <c:pt idx="8" formatCode="0.0">
                  <c:v>8.93</c:v>
                </c:pt>
                <c:pt idx="9" formatCode="0.0">
                  <c:v>1.7800000000000009</c:v>
                </c:pt>
                <c:pt idx="10" formatCode="0.0">
                  <c:v>5.3599999999999985</c:v>
                </c:pt>
                <c:pt idx="11" formatCode="0.0">
                  <c:v>3.57</c:v>
                </c:pt>
                <c:pt idx="12" formatCode="0.0">
                  <c:v>1.7800000000000009</c:v>
                </c:pt>
                <c:pt idx="13" formatCode="0.0">
                  <c:v>1.8</c:v>
                </c:pt>
                <c:pt idx="14" formatCode="0.0">
                  <c:v>1.8</c:v>
                </c:pt>
                <c:pt idx="15" formatCode="0.0">
                  <c:v>35.730000000000011</c:v>
                </c:pt>
                <c:pt idx="16" formatCode="0.0">
                  <c:v>3.6</c:v>
                </c:pt>
                <c:pt idx="17" formatCode="0.0">
                  <c:v>1.8</c:v>
                </c:pt>
                <c:pt idx="18" formatCode="0.0">
                  <c:v>5.4</c:v>
                </c:pt>
              </c:numCache>
            </c:numRef>
          </c:val>
        </c:ser>
        <c:axId val="153370624"/>
        <c:axId val="153372160"/>
      </c:barChart>
      <c:catAx>
        <c:axId val="153370624"/>
        <c:scaling>
          <c:orientation val="minMax"/>
        </c:scaling>
        <c:axPos val="b"/>
        <c:majorTickMark val="none"/>
        <c:tickLblPos val="nextTo"/>
        <c:crossAx val="153372160"/>
        <c:crosses val="autoZero"/>
        <c:auto val="1"/>
        <c:lblAlgn val="ctr"/>
        <c:lblOffset val="100"/>
      </c:catAx>
      <c:valAx>
        <c:axId val="15337216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Frecuencia de uso insecticidas (%)</a:t>
                </a:r>
              </a:p>
            </c:rich>
          </c:tx>
          <c:layout/>
        </c:title>
        <c:numFmt formatCode="General" sourceLinked="1"/>
        <c:tickLblPos val="nextTo"/>
        <c:crossAx val="15337062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style val="44"/>
  <c:chart>
    <c:autoTitleDeleted val="1"/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multiLvlStrRef>
              <c:f>Hoja1!$B$2:$P$3</c:f>
              <c:multiLvlStrCache>
                <c:ptCount val="15"/>
                <c:lvl>
                  <c:pt idx="0">
                    <c:v>Carbofuran</c:v>
                  </c:pt>
                  <c:pt idx="1">
                    <c:v>Fung.</c:v>
                  </c:pt>
                  <c:pt idx="2">
                    <c:v>M.O.</c:v>
                  </c:pt>
                  <c:pt idx="3">
                    <c:v>Total </c:v>
                  </c:pt>
                  <c:pt idx="4">
                    <c:v>Carbsul+Carbof</c:v>
                  </c:pt>
                  <c:pt idx="5">
                    <c:v>Fung.</c:v>
                  </c:pt>
                  <c:pt idx="6">
                    <c:v>M.O.</c:v>
                  </c:pt>
                  <c:pt idx="7">
                    <c:v>Total</c:v>
                  </c:pt>
                  <c:pt idx="8">
                    <c:v>Carbosulf+Carbof+Profen</c:v>
                  </c:pt>
                  <c:pt idx="9">
                    <c:v>Fung.</c:v>
                  </c:pt>
                  <c:pt idx="10">
                    <c:v>M.O.</c:v>
                  </c:pt>
                  <c:pt idx="11">
                    <c:v>Total</c:v>
                  </c:pt>
                  <c:pt idx="12">
                    <c:v>Bioinsecticida</c:v>
                  </c:pt>
                  <c:pt idx="13">
                    <c:v>M.O.</c:v>
                  </c:pt>
                  <c:pt idx="14">
                    <c:v>Total</c:v>
                  </c:pt>
                </c:lvl>
                <c:lvl>
                  <c:pt idx="0">
                    <c:v>Práctica 1</c:v>
                  </c:pt>
                  <c:pt idx="4">
                    <c:v>Práctica 2</c:v>
                  </c:pt>
                  <c:pt idx="8">
                    <c:v>Práctica 3</c:v>
                  </c:pt>
                  <c:pt idx="12">
                    <c:v>Bacu-Turin</c:v>
                  </c:pt>
                </c:lvl>
              </c:multiLvlStrCache>
            </c:multiLvlStrRef>
          </c:cat>
          <c:val>
            <c:numRef>
              <c:f>Hoja1!$B$4:$P$4</c:f>
              <c:numCache>
                <c:formatCode>General</c:formatCode>
                <c:ptCount val="15"/>
                <c:pt idx="0">
                  <c:v>0.28000000000000008</c:v>
                </c:pt>
                <c:pt idx="1">
                  <c:v>0.25</c:v>
                </c:pt>
                <c:pt idx="2">
                  <c:v>0.67000000000000071</c:v>
                </c:pt>
                <c:pt idx="3">
                  <c:v>1.2000000000000002</c:v>
                </c:pt>
                <c:pt idx="4">
                  <c:v>0.28000000000000008</c:v>
                </c:pt>
                <c:pt idx="5">
                  <c:v>0.25</c:v>
                </c:pt>
                <c:pt idx="6">
                  <c:v>0.67000000000000071</c:v>
                </c:pt>
                <c:pt idx="7">
                  <c:v>1.2000000000000002</c:v>
                </c:pt>
                <c:pt idx="8">
                  <c:v>0.37000000000000022</c:v>
                </c:pt>
                <c:pt idx="9">
                  <c:v>0.25</c:v>
                </c:pt>
                <c:pt idx="10">
                  <c:v>0.67000000000000071</c:v>
                </c:pt>
                <c:pt idx="11">
                  <c:v>1.29</c:v>
                </c:pt>
                <c:pt idx="12">
                  <c:v>0.84000000000000041</c:v>
                </c:pt>
                <c:pt idx="13">
                  <c:v>0.33000000000000035</c:v>
                </c:pt>
                <c:pt idx="14">
                  <c:v>1.1700000000000008</c:v>
                </c:pt>
              </c:numCache>
            </c:numRef>
          </c:val>
        </c:ser>
        <c:axId val="148535168"/>
        <c:axId val="148536704"/>
      </c:barChart>
      <c:catAx>
        <c:axId val="148535168"/>
        <c:scaling>
          <c:orientation val="minMax"/>
        </c:scaling>
        <c:axPos val="b"/>
        <c:majorTickMark val="none"/>
        <c:tickLblPos val="nextTo"/>
        <c:crossAx val="148536704"/>
        <c:crosses val="autoZero"/>
        <c:auto val="1"/>
        <c:lblAlgn val="ctr"/>
        <c:lblOffset val="100"/>
      </c:catAx>
      <c:valAx>
        <c:axId val="14853670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($/qq)</a:t>
                </a:r>
              </a:p>
              <a:p>
                <a:pPr>
                  <a:defRPr/>
                </a:pPr>
                <a:endParaRPr lang="es-EC"/>
              </a:p>
            </c:rich>
          </c:tx>
          <c:layout/>
        </c:title>
        <c:numFmt formatCode="General" sourceLinked="1"/>
        <c:tickLblPos val="nextTo"/>
        <c:crossAx val="148535168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style val="47"/>
  <c:chart>
    <c:autoTitleDeleted val="1"/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multiLvlStrRef>
              <c:f>Hoja1!$N$9:$S$10</c:f>
              <c:multiLvlStrCache>
                <c:ptCount val="6"/>
                <c:lvl>
                  <c:pt idx="0">
                    <c:v>Tratatadas</c:v>
                  </c:pt>
                  <c:pt idx="1">
                    <c:v>No tratadas</c:v>
                  </c:pt>
                  <c:pt idx="2">
                    <c:v>Tratadas</c:v>
                  </c:pt>
                  <c:pt idx="3">
                    <c:v>No tratadas</c:v>
                  </c:pt>
                  <c:pt idx="4">
                    <c:v>Tratadas</c:v>
                  </c:pt>
                  <c:pt idx="5">
                    <c:v>No tratadas</c:v>
                  </c:pt>
                </c:lvl>
                <c:lvl>
                  <c:pt idx="0">
                    <c:v>0 días</c:v>
                  </c:pt>
                  <c:pt idx="2">
                    <c:v>30 días</c:v>
                  </c:pt>
                  <c:pt idx="4">
                    <c:v>270 días</c:v>
                  </c:pt>
                </c:lvl>
              </c:multiLvlStrCache>
            </c:multiLvlStrRef>
          </c:cat>
          <c:val>
            <c:numRef>
              <c:f>Hoja1!$N$11:$S$11</c:f>
              <c:numCache>
                <c:formatCode>General</c:formatCode>
                <c:ptCount val="6"/>
                <c:pt idx="0">
                  <c:v>99</c:v>
                </c:pt>
                <c:pt idx="1">
                  <c:v>15</c:v>
                </c:pt>
                <c:pt idx="2">
                  <c:v>99</c:v>
                </c:pt>
                <c:pt idx="3">
                  <c:v>21</c:v>
                </c:pt>
                <c:pt idx="4">
                  <c:v>100</c:v>
                </c:pt>
                <c:pt idx="5">
                  <c:v>16</c:v>
                </c:pt>
              </c:numCache>
            </c:numRef>
          </c:val>
        </c:ser>
        <c:axId val="153500672"/>
        <c:axId val="153519232"/>
      </c:barChart>
      <c:catAx>
        <c:axId val="1535006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Almacenamiento</a:t>
                </a:r>
              </a:p>
            </c:rich>
          </c:tx>
        </c:title>
        <c:majorTickMark val="none"/>
        <c:tickLblPos val="nextTo"/>
        <c:crossAx val="153519232"/>
        <c:crosses val="autoZero"/>
        <c:auto val="1"/>
        <c:lblAlgn val="ctr"/>
        <c:lblOffset val="100"/>
      </c:catAx>
      <c:valAx>
        <c:axId val="15351923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Mortalidad Larval (%)</a:t>
                </a:r>
              </a:p>
            </c:rich>
          </c:tx>
        </c:title>
        <c:numFmt formatCode="General" sourceLinked="1"/>
        <c:tickLblPos val="nextTo"/>
        <c:crossAx val="15350067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style val="42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s-EC"/>
              <a:t>Distribución de Bacu-Turin desde la planta piloto-Carchi 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s-EC"/>
              </a:p>
            </c:txPr>
            <c:showVal val="1"/>
          </c:dLbls>
          <c:cat>
            <c:strRef>
              <c:f>Producción!$F$40:$L$40</c:f>
              <c:strCache>
                <c:ptCount val="7"/>
                <c:pt idx="0">
                  <c:v>Total</c:v>
                </c:pt>
                <c:pt idx="1">
                  <c:v>Carchi</c:v>
                </c:pt>
                <c:pt idx="2">
                  <c:v>Pichincha</c:v>
                </c:pt>
                <c:pt idx="3">
                  <c:v>Chimborazo</c:v>
                </c:pt>
                <c:pt idx="4">
                  <c:v>Tungurahua</c:v>
                </c:pt>
                <c:pt idx="5">
                  <c:v>Azuay</c:v>
                </c:pt>
                <c:pt idx="6">
                  <c:v>Planta Piloto</c:v>
                </c:pt>
              </c:strCache>
            </c:strRef>
          </c:cat>
          <c:val>
            <c:numRef>
              <c:f>Producción!$F$41:$L$41</c:f>
              <c:numCache>
                <c:formatCode>General</c:formatCode>
                <c:ptCount val="7"/>
                <c:pt idx="0">
                  <c:v>660</c:v>
                </c:pt>
                <c:pt idx="1">
                  <c:v>32</c:v>
                </c:pt>
                <c:pt idx="2">
                  <c:v>10</c:v>
                </c:pt>
                <c:pt idx="3">
                  <c:v>300</c:v>
                </c:pt>
                <c:pt idx="4">
                  <c:v>8</c:v>
                </c:pt>
                <c:pt idx="5">
                  <c:v>10</c:v>
                </c:pt>
                <c:pt idx="6">
                  <c:v>300</c:v>
                </c:pt>
              </c:numCache>
            </c:numRef>
          </c:val>
        </c:ser>
        <c:axId val="153862144"/>
        <c:axId val="153864064"/>
      </c:barChart>
      <c:catAx>
        <c:axId val="1538621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/>
                  <a:t>Provincias </a:t>
                </a:r>
              </a:p>
            </c:rich>
          </c:tx>
        </c:title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 sz="1000" b="0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153864064"/>
        <c:crosses val="autoZero"/>
        <c:auto val="1"/>
        <c:lblAlgn val="ctr"/>
        <c:lblOffset val="100"/>
      </c:catAx>
      <c:valAx>
        <c:axId val="15386406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/>
                  <a:t>Kg</a:t>
                </a:r>
              </a:p>
            </c:rich>
          </c:tx>
        </c:title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1538621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FFFFFF"/>
          </a:solidFill>
          <a:latin typeface="Calibri"/>
          <a:ea typeface="Calibri"/>
          <a:cs typeface="Calibri"/>
        </a:defRPr>
      </a:pPr>
      <a:endParaRPr lang="es-EC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CD932-8367-4F2A-84D8-7C2EB36B23CC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52011-6688-45A7-9139-E622D428C6D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C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B80398-BFED-41CC-B4D3-7BA58094B113}" type="slidenum">
              <a:rPr lang="es-EC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s-EC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3C4057-EC36-4655-BB95-74FE8AEE6E7B}" type="datetimeFigureOut">
              <a:rPr lang="es-EC" smtClean="0"/>
              <a:pPr/>
              <a:t>17/07/2012</a:t>
            </a:fld>
            <a:endParaRPr lang="es-EC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F925AD-24CA-4BB6-B4D1-9B2FE20026F2}" type="slidenum">
              <a:rPr lang="es-EC" smtClean="0"/>
              <a:pPr/>
              <a:t>‹Nº›</a:t>
            </a:fld>
            <a:endParaRPr lang="es-EC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http://www.mcknight.org/images/banners_05/banner_mpls_top.jpg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014394"/>
            <a:ext cx="7851648" cy="2343168"/>
          </a:xfrm>
        </p:spPr>
        <p:txBody>
          <a:bodyPr>
            <a:noAutofit/>
          </a:bodyPr>
          <a:lstStyle/>
          <a:p>
            <a:pPr algn="ctr"/>
            <a:r>
              <a:rPr lang="es-EC" sz="2800" dirty="0" smtClean="0"/>
              <a:t>DISEÑO DE UN PLAN DE NEGOCIOS PARA LA PRODUCCIÓN </a:t>
            </a:r>
            <a:r>
              <a:rPr lang="es-EC" sz="2800" dirty="0" smtClean="0"/>
              <a:t>Y COMERCIALIZACIÓN DEL BIOINSECTICIDA BACU-TURIN </a:t>
            </a:r>
            <a:r>
              <a:rPr lang="es-EC" sz="2800" dirty="0" smtClean="0"/>
              <a:t>PARA EL CONTROL BIOLÓGICO DE LAS POLILLAS DE LA PAPA EN LAS PROVINCIAS DE CARCHI Y CHIMBORAZO</a:t>
            </a:r>
            <a:endParaRPr lang="es-EC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4929198"/>
            <a:ext cx="7854696" cy="1752600"/>
          </a:xfrm>
        </p:spPr>
        <p:txBody>
          <a:bodyPr>
            <a:normAutofit/>
          </a:bodyPr>
          <a:lstStyle/>
          <a:p>
            <a:r>
              <a:rPr lang="es-EC" sz="1800" dirty="0" err="1" smtClean="0"/>
              <a:t>Jovanny</a:t>
            </a:r>
            <a:r>
              <a:rPr lang="es-EC" sz="1800" dirty="0" smtClean="0"/>
              <a:t>  </a:t>
            </a:r>
            <a:r>
              <a:rPr lang="es-EC" sz="1800" dirty="0" err="1" smtClean="0"/>
              <a:t>Suquillo</a:t>
            </a:r>
            <a:endParaRPr lang="es-EC" sz="1800" dirty="0" smtClean="0"/>
          </a:p>
          <a:p>
            <a:r>
              <a:rPr lang="es-EC" sz="1800" dirty="0" smtClean="0"/>
              <a:t>Fausto </a:t>
            </a:r>
            <a:r>
              <a:rPr lang="es-EC" sz="1800" dirty="0" err="1" smtClean="0"/>
              <a:t>Yumisaca</a:t>
            </a:r>
            <a:endParaRPr lang="es-EC" sz="1800" dirty="0" smtClean="0"/>
          </a:p>
          <a:p>
            <a:r>
              <a:rPr lang="es-EC" sz="1800" dirty="0" smtClean="0"/>
              <a:t>Alexandra León</a:t>
            </a:r>
          </a:p>
          <a:p>
            <a:r>
              <a:rPr lang="es-EC" sz="1800" dirty="0" err="1" smtClean="0"/>
              <a:t>Cristhian</a:t>
            </a:r>
            <a:r>
              <a:rPr lang="es-EC" sz="1800" dirty="0" smtClean="0"/>
              <a:t> Torres</a:t>
            </a:r>
          </a:p>
          <a:p>
            <a:r>
              <a:rPr lang="es-EC" sz="1800" dirty="0" smtClean="0"/>
              <a:t>Patricia Rodríguez</a:t>
            </a:r>
            <a:endParaRPr lang="es-EC" sz="1800" dirty="0"/>
          </a:p>
        </p:txBody>
      </p:sp>
      <p:pic>
        <p:nvPicPr>
          <p:cNvPr id="1026" name="Picture 2" descr="D:\IEPI 2012\logotipomodiBACUTUT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3929066"/>
            <a:ext cx="2643205" cy="2383482"/>
          </a:xfrm>
          <a:prstGeom prst="rect">
            <a:avLst/>
          </a:prstGeom>
          <a:noFill/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431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http://www.mcknight.org/images/banners_05/banner_mpls_top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4429124" y="142876"/>
            <a:ext cx="457189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9 Imagen" descr="DSC011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3" y="3908362"/>
            <a:ext cx="2143141" cy="26353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Antecedentes</a:t>
            </a:r>
            <a:endParaRPr lang="es-EC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928802"/>
            <a:ext cx="4471990" cy="4431518"/>
          </a:xfrm>
        </p:spPr>
        <p:txBody>
          <a:bodyPr>
            <a:normAutofit fontScale="92500" lnSpcReduction="20000"/>
          </a:bodyPr>
          <a:lstStyle/>
          <a:p>
            <a:r>
              <a:rPr lang="es-EC" dirty="0" smtClean="0"/>
              <a:t>A nivel de campo y bodega, papas expuestas al ataque de polillas: </a:t>
            </a:r>
            <a:r>
              <a:rPr lang="es-EC" i="1" dirty="0" err="1" smtClean="0"/>
              <a:t>Tecia</a:t>
            </a:r>
            <a:r>
              <a:rPr lang="es-EC" i="1" dirty="0" smtClean="0"/>
              <a:t> </a:t>
            </a:r>
            <a:r>
              <a:rPr lang="es-EC" i="1" dirty="0" err="1" smtClean="0"/>
              <a:t>solanivora</a:t>
            </a:r>
            <a:r>
              <a:rPr lang="es-EC" i="1" dirty="0" smtClean="0"/>
              <a:t>, </a:t>
            </a:r>
            <a:r>
              <a:rPr lang="es-EC" i="1" dirty="0" err="1" smtClean="0"/>
              <a:t>Phthorimaea</a:t>
            </a:r>
            <a:r>
              <a:rPr lang="es-EC" i="1" dirty="0" smtClean="0"/>
              <a:t> </a:t>
            </a:r>
            <a:r>
              <a:rPr lang="es-EC" i="1" dirty="0" err="1" smtClean="0"/>
              <a:t>operculella</a:t>
            </a:r>
            <a:r>
              <a:rPr lang="es-EC" i="1" dirty="0" smtClean="0"/>
              <a:t> </a:t>
            </a:r>
            <a:r>
              <a:rPr lang="es-EC" dirty="0" smtClean="0"/>
              <a:t>y</a:t>
            </a:r>
            <a:r>
              <a:rPr lang="es-EC" i="1" dirty="0" smtClean="0"/>
              <a:t> </a:t>
            </a:r>
            <a:r>
              <a:rPr lang="es-EC" i="1" dirty="0" err="1" smtClean="0"/>
              <a:t>Symmestrischema</a:t>
            </a:r>
            <a:r>
              <a:rPr lang="es-EC" i="1" dirty="0" smtClean="0"/>
              <a:t> </a:t>
            </a:r>
            <a:r>
              <a:rPr lang="es-EC" i="1" dirty="0" err="1" smtClean="0"/>
              <a:t>tangolias</a:t>
            </a:r>
            <a:r>
              <a:rPr lang="es-EC" i="1" dirty="0" smtClean="0"/>
              <a:t>.</a:t>
            </a:r>
          </a:p>
          <a:p>
            <a:endParaRPr lang="es-EC" dirty="0" smtClean="0"/>
          </a:p>
          <a:p>
            <a:r>
              <a:rPr lang="es-EC" dirty="0" smtClean="0"/>
              <a:t>Agricultor  ha incurrido en el uso desmedido de plaguicidas químicos, poniendo en riegos su salud.</a:t>
            </a:r>
          </a:p>
          <a:p>
            <a:endParaRPr lang="es-EC" dirty="0" smtClean="0"/>
          </a:p>
          <a:p>
            <a:r>
              <a:rPr lang="es-EC" dirty="0" smtClean="0"/>
              <a:t>INIAP no tiene experiencia en aspectos de comercialización de productos biológicos.</a:t>
            </a:r>
          </a:p>
          <a:p>
            <a:endParaRPr lang="es-EC" dirty="0" smtClean="0"/>
          </a:p>
          <a:p>
            <a:r>
              <a:rPr lang="es-EC" dirty="0" smtClean="0"/>
              <a:t>Formulación mejorada.</a:t>
            </a:r>
            <a:endParaRPr lang="es-EC" dirty="0"/>
          </a:p>
        </p:txBody>
      </p:sp>
      <p:pic>
        <p:nvPicPr>
          <p:cNvPr id="2050" name="Picture 2" descr="D:\Fotos\fotos ensayos 2012-05-14\DSC0060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714752"/>
            <a:ext cx="3143272" cy="2670797"/>
          </a:xfrm>
          <a:prstGeom prst="rect">
            <a:avLst/>
          </a:prstGeom>
          <a:noFill/>
        </p:spPr>
      </p:pic>
      <p:pic>
        <p:nvPicPr>
          <p:cNvPr id="9" name="Picture 2" descr="D:\JSS\MCKNGHT\FOTOS\2009-2010\2010-02-24 fotos compo\fotos compo 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928669"/>
            <a:ext cx="3214710" cy="2357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Objetivos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s-ES_tradnl" b="1" dirty="0" smtClean="0"/>
              <a:t>GENERAL</a:t>
            </a:r>
            <a:endParaRPr lang="es-EC" dirty="0" smtClean="0"/>
          </a:p>
          <a:p>
            <a:pPr>
              <a:buNone/>
            </a:pPr>
            <a:r>
              <a:rPr lang="es-ES_tradnl" b="1" dirty="0" smtClean="0"/>
              <a:t> </a:t>
            </a:r>
            <a:endParaRPr lang="es-EC" dirty="0" smtClean="0"/>
          </a:p>
          <a:p>
            <a:r>
              <a:rPr lang="es-ES_tradnl" dirty="0" smtClean="0"/>
              <a:t>Diseñar un plan de negocios para la producción y comercialización del </a:t>
            </a:r>
            <a:r>
              <a:rPr lang="es-ES_tradnl" dirty="0" err="1" smtClean="0"/>
              <a:t>bioinsecticida</a:t>
            </a:r>
            <a:r>
              <a:rPr lang="es-ES_tradnl" dirty="0" smtClean="0"/>
              <a:t> </a:t>
            </a:r>
            <a:r>
              <a:rPr lang="es-ES_tradnl" dirty="0" err="1" smtClean="0"/>
              <a:t>Bacu-Turin</a:t>
            </a:r>
            <a:r>
              <a:rPr lang="es-ES_tradnl" dirty="0" smtClean="0"/>
              <a:t> para el control biológico de las polillas de papa en las provincias de Carchi y Chimborazo.</a:t>
            </a:r>
            <a:endParaRPr lang="es-EC" dirty="0" smtClean="0"/>
          </a:p>
          <a:p>
            <a:pPr>
              <a:buNone/>
            </a:pPr>
            <a:r>
              <a:rPr lang="es-ES_tradnl" b="1" dirty="0" smtClean="0"/>
              <a:t> </a:t>
            </a:r>
            <a:endParaRPr lang="es-EC" dirty="0" smtClean="0"/>
          </a:p>
          <a:p>
            <a:r>
              <a:rPr lang="es-ES_tradnl" b="1" dirty="0" smtClean="0"/>
              <a:t>ESPECIFICOS</a:t>
            </a:r>
            <a:endParaRPr lang="es-EC" dirty="0" smtClean="0"/>
          </a:p>
          <a:p>
            <a:pPr>
              <a:buNone/>
            </a:pPr>
            <a:r>
              <a:rPr lang="es-EC" dirty="0" smtClean="0"/>
              <a:t> </a:t>
            </a:r>
          </a:p>
          <a:p>
            <a:r>
              <a:rPr lang="es-EC" dirty="0" smtClean="0"/>
              <a:t>Diseñar un plan comercial para el </a:t>
            </a:r>
            <a:r>
              <a:rPr lang="es-EC" dirty="0" err="1" smtClean="0"/>
              <a:t>bioinsecticida</a:t>
            </a:r>
            <a:r>
              <a:rPr lang="es-EC" dirty="0" smtClean="0"/>
              <a:t> “</a:t>
            </a:r>
            <a:r>
              <a:rPr lang="es-EC" dirty="0" err="1" smtClean="0"/>
              <a:t>Bacu</a:t>
            </a:r>
            <a:r>
              <a:rPr lang="es-EC" dirty="0" smtClean="0"/>
              <a:t>-Turín”.</a:t>
            </a:r>
          </a:p>
          <a:p>
            <a:pPr>
              <a:buNone/>
            </a:pPr>
            <a:r>
              <a:rPr lang="es-EC" dirty="0" smtClean="0"/>
              <a:t> </a:t>
            </a:r>
          </a:p>
          <a:p>
            <a:r>
              <a:rPr lang="es-EC" dirty="0" smtClean="0"/>
              <a:t>Realizar un análisis financiero del </a:t>
            </a:r>
            <a:r>
              <a:rPr lang="es-EC" dirty="0" err="1" smtClean="0"/>
              <a:t>bioinsecticida</a:t>
            </a:r>
            <a:r>
              <a:rPr lang="es-EC" dirty="0" smtClean="0"/>
              <a:t> “</a:t>
            </a:r>
            <a:r>
              <a:rPr lang="es-EC" dirty="0" err="1" smtClean="0"/>
              <a:t>Bacu-Turin</a:t>
            </a:r>
            <a:r>
              <a:rPr lang="es-EC" dirty="0" smtClean="0"/>
              <a:t>”.</a:t>
            </a:r>
          </a:p>
          <a:p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Propuesta</a:t>
            </a:r>
            <a:endParaRPr lang="es-EC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857364"/>
            <a:ext cx="4040188" cy="45029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C" b="1" dirty="0" smtClean="0"/>
              <a:t>Vida útil: </a:t>
            </a:r>
          </a:p>
          <a:p>
            <a:r>
              <a:rPr lang="es-EC" dirty="0" smtClean="0"/>
              <a:t>Cinco años.</a:t>
            </a:r>
          </a:p>
          <a:p>
            <a:r>
              <a:rPr lang="es-EC" dirty="0" smtClean="0"/>
              <a:t>Considerando tiempo necesario para posicionar el producto en el mercado.</a:t>
            </a:r>
          </a:p>
          <a:p>
            <a:pPr>
              <a:buNone/>
            </a:pPr>
            <a:r>
              <a:rPr lang="es-EC" b="1" dirty="0" smtClean="0"/>
              <a:t>Localización:</a:t>
            </a:r>
          </a:p>
          <a:p>
            <a:r>
              <a:rPr lang="es-EC" dirty="0" smtClean="0"/>
              <a:t>Carchi: Unidad Técnica-INIAP.</a:t>
            </a:r>
          </a:p>
          <a:p>
            <a:pPr>
              <a:buNone/>
            </a:pPr>
            <a:r>
              <a:rPr lang="es-EC" b="1" dirty="0" smtClean="0"/>
              <a:t>Distribución:</a:t>
            </a:r>
          </a:p>
          <a:p>
            <a:r>
              <a:rPr lang="es-EC" dirty="0" smtClean="0"/>
              <a:t>Carchi, Chimborazo y otras provincias.</a:t>
            </a:r>
          </a:p>
          <a:p>
            <a:pPr>
              <a:buNone/>
            </a:pPr>
            <a:endParaRPr lang="es-EC" dirty="0"/>
          </a:p>
        </p:txBody>
      </p:sp>
      <p:pic>
        <p:nvPicPr>
          <p:cNvPr id="4098" name="Picture 2" descr="G:\Fotos Multiplica\DSC0987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53" y="1214422"/>
            <a:ext cx="4398965" cy="2714644"/>
          </a:xfrm>
          <a:prstGeom prst="rect">
            <a:avLst/>
          </a:prstGeom>
          <a:noFill/>
        </p:spPr>
      </p:pic>
      <p:pic>
        <p:nvPicPr>
          <p:cNvPr id="12" name="Picture 2" descr="D:\Mis Documentos\Laboratorio\mñ 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4376" y="4357694"/>
            <a:ext cx="2190764" cy="1643073"/>
          </a:xfrm>
          <a:prstGeom prst="rect">
            <a:avLst/>
          </a:prstGeom>
          <a:noFill/>
        </p:spPr>
      </p:pic>
      <p:pic>
        <p:nvPicPr>
          <p:cNvPr id="13" name="Picture 3" descr="D:\Mis Documentos\Laboratorio\mñ 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4357694"/>
            <a:ext cx="2126978" cy="1595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3286116" y="2857496"/>
            <a:ext cx="2214578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CuadroTexto"/>
          <p:cNvSpPr txBox="1"/>
          <p:nvPr/>
        </p:nvSpPr>
        <p:spPr>
          <a:xfrm>
            <a:off x="3714744" y="357187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MERCADO</a:t>
            </a:r>
            <a:endParaRPr lang="es-EC" dirty="0"/>
          </a:p>
        </p:txBody>
      </p:sp>
      <p:sp>
        <p:nvSpPr>
          <p:cNvPr id="7" name="6 Elipse"/>
          <p:cNvSpPr/>
          <p:nvPr/>
        </p:nvSpPr>
        <p:spPr>
          <a:xfrm>
            <a:off x="3286116" y="1500174"/>
            <a:ext cx="2143140" cy="100013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7 Elipse"/>
          <p:cNvSpPr/>
          <p:nvPr/>
        </p:nvSpPr>
        <p:spPr>
          <a:xfrm>
            <a:off x="6000760" y="3429000"/>
            <a:ext cx="2143140" cy="100013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Elipse"/>
          <p:cNvSpPr/>
          <p:nvPr/>
        </p:nvSpPr>
        <p:spPr>
          <a:xfrm>
            <a:off x="642910" y="3357562"/>
            <a:ext cx="2143140" cy="1000132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Elipse"/>
          <p:cNvSpPr/>
          <p:nvPr/>
        </p:nvSpPr>
        <p:spPr>
          <a:xfrm>
            <a:off x="3428992" y="5143512"/>
            <a:ext cx="2143140" cy="10001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CuadroTexto"/>
          <p:cNvSpPr txBox="1"/>
          <p:nvPr/>
        </p:nvSpPr>
        <p:spPr>
          <a:xfrm>
            <a:off x="928662" y="363117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Competidores</a:t>
            </a:r>
            <a:endParaRPr lang="es-EC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571868" y="171448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Consumidores</a:t>
            </a:r>
            <a:endParaRPr lang="es-EC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86512" y="370261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Proveedores</a:t>
            </a:r>
            <a:endParaRPr lang="es-EC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714744" y="541712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Distribuidores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Competidores</a:t>
            </a:r>
            <a:endParaRPr lang="es-EC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C" b="1" dirty="0" smtClean="0"/>
              <a:t>Carchi:</a:t>
            </a:r>
          </a:p>
          <a:p>
            <a:r>
              <a:rPr lang="es-EC" dirty="0" smtClean="0"/>
              <a:t>Almacenes: 105 (</a:t>
            </a:r>
            <a:r>
              <a:rPr lang="es-EC" dirty="0" err="1" smtClean="0"/>
              <a:t>Agrocalidad</a:t>
            </a:r>
            <a:r>
              <a:rPr lang="es-EC" dirty="0" smtClean="0"/>
              <a:t>, 2011).</a:t>
            </a:r>
          </a:p>
          <a:p>
            <a:pPr>
              <a:buNone/>
            </a:pPr>
            <a:r>
              <a:rPr lang="es-EC" dirty="0" smtClean="0"/>
              <a:t>Tamaño muestra: 25</a:t>
            </a:r>
          </a:p>
          <a:p>
            <a:pPr>
              <a:buNone/>
            </a:pPr>
            <a:r>
              <a:rPr lang="es-EC" b="1" dirty="0" smtClean="0"/>
              <a:t>Chimborazo:</a:t>
            </a:r>
          </a:p>
          <a:p>
            <a:r>
              <a:rPr lang="es-EC" dirty="0" smtClean="0"/>
              <a:t>Almacenes :?</a:t>
            </a:r>
          </a:p>
          <a:p>
            <a:r>
              <a:rPr lang="es-EC" dirty="0" smtClean="0"/>
              <a:t>Tamaño muestra: 7</a:t>
            </a:r>
          </a:p>
          <a:p>
            <a:r>
              <a:rPr lang="es-EC" b="1" dirty="0" smtClean="0"/>
              <a:t>NO VENDEN PRODUCTOS BIOLÓGICOS</a:t>
            </a:r>
          </a:p>
          <a:p>
            <a:endParaRPr lang="es-EC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s-EC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142852"/>
            <a:ext cx="8229600" cy="653210"/>
          </a:xfrm>
        </p:spPr>
        <p:txBody>
          <a:bodyPr>
            <a:noAutofit/>
          </a:bodyPr>
          <a:lstStyle/>
          <a:p>
            <a:r>
              <a:rPr lang="es-EC" sz="4000" dirty="0" smtClean="0"/>
              <a:t>Competidores</a:t>
            </a:r>
            <a:endParaRPr lang="es-EC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357290" y="1500174"/>
          <a:ext cx="6615130" cy="513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38"/>
                <a:gridCol w="1714512"/>
                <a:gridCol w="1357322"/>
                <a:gridCol w="1243050"/>
                <a:gridCol w="857256"/>
                <a:gridCol w="828652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No.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Ingrediente</a:t>
                      </a:r>
                    </a:p>
                    <a:p>
                      <a:r>
                        <a:rPr lang="es-EC" sz="1200" dirty="0" smtClean="0"/>
                        <a:t>Activo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Nombre</a:t>
                      </a:r>
                    </a:p>
                    <a:p>
                      <a:r>
                        <a:rPr lang="es-EC" sz="1200" dirty="0" smtClean="0"/>
                        <a:t>Comercial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Formulación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Presentación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Preci0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b="0" dirty="0" err="1" smtClean="0">
                          <a:solidFill>
                            <a:schemeClr val="tx1"/>
                          </a:solidFill>
                        </a:rPr>
                        <a:t>Profenofos</a:t>
                      </a:r>
                      <a:endParaRPr lang="es-EC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Courage</a:t>
                      </a:r>
                      <a:endParaRPr lang="es-EC" sz="1200" dirty="0" smtClean="0"/>
                    </a:p>
                    <a:p>
                      <a:r>
                        <a:rPr lang="es-EC" sz="1200" dirty="0" err="1" smtClean="0"/>
                        <a:t>Curacron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</a:p>
                    <a:p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5,25</a:t>
                      </a:r>
                    </a:p>
                    <a:p>
                      <a:r>
                        <a:rPr lang="es-EC" sz="1200" dirty="0" smtClean="0"/>
                        <a:t>21,00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Carbofuran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Furadan</a:t>
                      </a:r>
                      <a:endParaRPr lang="es-EC" sz="1200" dirty="0" smtClean="0"/>
                    </a:p>
                    <a:p>
                      <a:r>
                        <a:rPr lang="es-EC" sz="1200" dirty="0" err="1" smtClean="0"/>
                        <a:t>Carbofuran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</a:p>
                    <a:p>
                      <a:r>
                        <a:rPr lang="es-EC" sz="1200" dirty="0" smtClean="0"/>
                        <a:t>500</a:t>
                      </a:r>
                    </a:p>
                    <a:p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4,13</a:t>
                      </a:r>
                    </a:p>
                    <a:p>
                      <a:r>
                        <a:rPr lang="es-EC" sz="1200" dirty="0" smtClean="0"/>
                        <a:t>8,25</a:t>
                      </a:r>
                    </a:p>
                    <a:p>
                      <a:r>
                        <a:rPr lang="es-EC" sz="1200" dirty="0" smtClean="0"/>
                        <a:t>16,50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s-EC" sz="1200" dirty="0" smtClean="0"/>
                        <a:t>3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Clorpirifos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Cañon</a:t>
                      </a:r>
                      <a:endParaRPr lang="es-EC" sz="1200" dirty="0" smtClean="0"/>
                    </a:p>
                    <a:p>
                      <a:r>
                        <a:rPr lang="es-EC" sz="1200" dirty="0" smtClean="0"/>
                        <a:t>Bala 55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</a:p>
                    <a:p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7,5</a:t>
                      </a:r>
                    </a:p>
                    <a:p>
                      <a:r>
                        <a:rPr lang="es-EC" sz="1200" dirty="0" smtClean="0"/>
                        <a:t>30,0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Clorpirifos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Lorsban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Polvo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300</a:t>
                      </a:r>
                    </a:p>
                    <a:p>
                      <a:r>
                        <a:rPr lang="es-EC" sz="1200" dirty="0" smtClean="0"/>
                        <a:t>500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14,22</a:t>
                      </a:r>
                    </a:p>
                    <a:p>
                      <a:r>
                        <a:rPr lang="es-EC" sz="1200" dirty="0" smtClean="0"/>
                        <a:t>23,7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4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Fipronil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Amulet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19,50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5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Thiametoxan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Engeo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</a:p>
                    <a:p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21,45</a:t>
                      </a:r>
                    </a:p>
                    <a:p>
                      <a:r>
                        <a:rPr lang="es-EC" sz="1200" dirty="0" smtClean="0"/>
                        <a:t>85,80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6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Carbosulfan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Eltrra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</a:p>
                    <a:p>
                      <a:r>
                        <a:rPr lang="es-EC" sz="1200" dirty="0" smtClean="0"/>
                        <a:t>500</a:t>
                      </a:r>
                    </a:p>
                    <a:p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4,22</a:t>
                      </a:r>
                    </a:p>
                    <a:p>
                      <a:r>
                        <a:rPr lang="es-EC" sz="1200" dirty="0" smtClean="0"/>
                        <a:t>8,45</a:t>
                      </a:r>
                    </a:p>
                    <a:p>
                      <a:r>
                        <a:rPr lang="es-EC" sz="1200" dirty="0" smtClean="0"/>
                        <a:t>16,90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7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Malathion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Malation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Polvo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250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3,00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8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>
                          <a:solidFill>
                            <a:schemeClr val="tx1"/>
                          </a:solidFill>
                        </a:rPr>
                        <a:t>Lambda </a:t>
                      </a:r>
                      <a:r>
                        <a:rPr lang="es-EC" sz="1200" dirty="0" err="1" smtClean="0">
                          <a:solidFill>
                            <a:schemeClr val="tx1"/>
                          </a:solidFill>
                        </a:rPr>
                        <a:t>Cihalotrinba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Karate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39,00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9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>
                          <a:solidFill>
                            <a:schemeClr val="tx1"/>
                          </a:solidFill>
                        </a:rPr>
                        <a:t>Fosfuro de Aluminio</a:t>
                      </a:r>
                      <a:endParaRPr lang="es-EC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Gastoxin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Pastilla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Sobre de 2 pastillas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0,80</a:t>
                      </a:r>
                      <a:endParaRPr lang="es-EC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285852" y="785794"/>
            <a:ext cx="657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Productos químicos: Ingredientes activos, formulaciones, presentaciones y precios. </a:t>
            </a:r>
            <a:endParaRPr lang="es-EC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142852"/>
            <a:ext cx="8229600" cy="653210"/>
          </a:xfrm>
        </p:spPr>
        <p:txBody>
          <a:bodyPr>
            <a:noAutofit/>
          </a:bodyPr>
          <a:lstStyle/>
          <a:p>
            <a:r>
              <a:rPr lang="es-EC" sz="4000" dirty="0" smtClean="0"/>
              <a:t>Competidores</a:t>
            </a:r>
            <a:endParaRPr lang="es-EC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571604" y="1714488"/>
          <a:ext cx="5715040" cy="477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38"/>
                <a:gridCol w="1243050"/>
                <a:gridCol w="1357322"/>
                <a:gridCol w="714380"/>
                <a:gridCol w="785818"/>
                <a:gridCol w="1000132"/>
              </a:tblGrid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No.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Ingrediente</a:t>
                      </a:r>
                    </a:p>
                    <a:p>
                      <a:r>
                        <a:rPr lang="es-EC" sz="1200" dirty="0" smtClean="0"/>
                        <a:t>Activo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Nombre</a:t>
                      </a:r>
                    </a:p>
                    <a:p>
                      <a:r>
                        <a:rPr lang="es-EC" sz="1200" dirty="0" smtClean="0"/>
                        <a:t>Comercial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Formulación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Presentación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Preci0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Piretroide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Pirestar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250</a:t>
                      </a:r>
                    </a:p>
                    <a:p>
                      <a:pPr algn="ctr"/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6,87</a:t>
                      </a:r>
                    </a:p>
                    <a:p>
                      <a:pPr algn="ctr"/>
                      <a:r>
                        <a:rPr lang="es-EC" sz="1200" dirty="0" smtClean="0"/>
                        <a:t>27,31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11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Endosulfan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Palmarol</a:t>
                      </a:r>
                      <a:endParaRPr lang="es-EC" sz="1200" dirty="0" smtClean="0"/>
                    </a:p>
                    <a:p>
                      <a:r>
                        <a:rPr lang="es-EC" sz="1200" dirty="0" err="1" smtClean="0"/>
                        <a:t>Methofan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500</a:t>
                      </a:r>
                    </a:p>
                    <a:p>
                      <a:pPr algn="ctr"/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6</a:t>
                      </a:r>
                    </a:p>
                    <a:p>
                      <a:pPr algn="ctr"/>
                      <a:r>
                        <a:rPr lang="es-EC" sz="1200" dirty="0" smtClean="0"/>
                        <a:t>16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12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Carbaryl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Sevin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Polvo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8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s-EC" sz="1200" dirty="0" smtClean="0"/>
                        <a:t>13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Metomyl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Lannate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100</a:t>
                      </a:r>
                    </a:p>
                    <a:p>
                      <a:pPr algn="ctr"/>
                      <a:r>
                        <a:rPr lang="es-EC" sz="1200" dirty="0" smtClean="0"/>
                        <a:t>500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2,50</a:t>
                      </a:r>
                    </a:p>
                    <a:p>
                      <a:pPr algn="ctr"/>
                      <a:r>
                        <a:rPr lang="es-EC" sz="1200" dirty="0" smtClean="0"/>
                        <a:t>12,50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Metomyl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Lannate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Polvo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100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3,8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14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Acetoclor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Invicto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Polvo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250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16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15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Beta-</a:t>
                      </a:r>
                      <a:r>
                        <a:rPr lang="es-EC" sz="1200" dirty="0" err="1" smtClean="0"/>
                        <a:t>Ciflutrina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Buldock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250</a:t>
                      </a:r>
                    </a:p>
                    <a:p>
                      <a:pPr algn="ctr"/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6,35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16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Metamidofos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Crismaron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250</a:t>
                      </a:r>
                    </a:p>
                    <a:p>
                      <a:pPr algn="ctr"/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2,8</a:t>
                      </a:r>
                    </a:p>
                    <a:p>
                      <a:pPr algn="ctr"/>
                      <a:r>
                        <a:rPr lang="es-EC" sz="1200" dirty="0" smtClean="0"/>
                        <a:t>11,0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17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Cipermetrina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Cypermetrina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Líquido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250</a:t>
                      </a:r>
                    </a:p>
                    <a:p>
                      <a:pPr algn="ctr"/>
                      <a:r>
                        <a:rPr lang="es-EC" sz="1200" dirty="0" smtClean="0"/>
                        <a:t>1000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4,42</a:t>
                      </a:r>
                    </a:p>
                    <a:p>
                      <a:pPr algn="ctr"/>
                      <a:r>
                        <a:rPr lang="es-EC" sz="1200" dirty="0" smtClean="0"/>
                        <a:t>17,7</a:t>
                      </a:r>
                      <a:endParaRPr lang="es-EC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18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Thiociclan</a:t>
                      </a:r>
                      <a:r>
                        <a:rPr lang="es-EC" sz="1200" dirty="0" smtClean="0"/>
                        <a:t> </a:t>
                      </a:r>
                      <a:r>
                        <a:rPr lang="es-EC" sz="1200" dirty="0" err="1" smtClean="0"/>
                        <a:t>hidragenoxalato</a:t>
                      </a:r>
                      <a:r>
                        <a:rPr lang="es-EC" sz="1200" baseline="0" dirty="0" smtClean="0"/>
                        <a:t> 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err="1" smtClean="0"/>
                        <a:t>Hortitec</a:t>
                      </a:r>
                      <a:r>
                        <a:rPr lang="es-EC" sz="1200" dirty="0" smtClean="0"/>
                        <a:t> Plus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200" dirty="0" smtClean="0"/>
                        <a:t>Polvo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100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200" dirty="0" smtClean="0"/>
                        <a:t>3,90</a:t>
                      </a:r>
                      <a:endParaRPr lang="es-EC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571604" y="928670"/>
            <a:ext cx="578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Productos químicos: Ingredientes activos, formulaciones, presentaciones y precios. </a:t>
            </a:r>
            <a:endParaRPr lang="es-EC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571504"/>
          </a:xfrm>
        </p:spPr>
        <p:txBody>
          <a:bodyPr>
            <a:noAutofit/>
          </a:bodyPr>
          <a:lstStyle/>
          <a:p>
            <a:r>
              <a:rPr lang="es-EC" sz="4000" dirty="0" smtClean="0"/>
              <a:t>Competidores</a:t>
            </a:r>
            <a:endParaRPr lang="es-EC" sz="4000" dirty="0"/>
          </a:p>
        </p:txBody>
      </p:sp>
      <p:graphicFrame>
        <p:nvGraphicFramePr>
          <p:cNvPr id="4" name="5 Gráfico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28596" y="1142984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Frecuencia de aplicación de insecticidas por los agricultores en la desinfección de semilla. Carchi, 2011. 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81772"/>
          </a:xfrm>
        </p:spPr>
        <p:txBody>
          <a:bodyPr>
            <a:noAutofit/>
          </a:bodyPr>
          <a:lstStyle/>
          <a:p>
            <a:r>
              <a:rPr lang="es-EC" sz="4000" dirty="0" smtClean="0"/>
              <a:t>Competidores </a:t>
            </a:r>
            <a:endParaRPr lang="es-EC" sz="4000" dirty="0"/>
          </a:p>
        </p:txBody>
      </p:sp>
      <p:graphicFrame>
        <p:nvGraphicFramePr>
          <p:cNvPr id="4" name="2 Gráfico"/>
          <p:cNvGraphicFramePr>
            <a:graphicFrameLocks noGrp="1"/>
          </p:cNvGraphicFramePr>
          <p:nvPr>
            <p:ph idx="1"/>
          </p:nvPr>
        </p:nvGraphicFramePr>
        <p:xfrm>
          <a:off x="457200" y="1643049"/>
          <a:ext cx="8229600" cy="4681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28596" y="1000108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Costo promedio de tratar un quintal de semilla de papa por los agricultores. Carchi, 2011</a:t>
            </a:r>
            <a:endParaRPr lang="es-EC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r>
              <a:rPr lang="es-EC" sz="4000" dirty="0" smtClean="0"/>
              <a:t>Proveedores</a:t>
            </a:r>
            <a:endParaRPr lang="es-EC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C" dirty="0" err="1" smtClean="0"/>
              <a:t>UTCarchi</a:t>
            </a:r>
            <a:r>
              <a:rPr lang="es-EC" dirty="0" smtClean="0"/>
              <a:t>: Larvas de 4 instar.</a:t>
            </a:r>
          </a:p>
          <a:p>
            <a:r>
              <a:rPr lang="es-EC" dirty="0" smtClean="0"/>
              <a:t>Empresas Agroquímicos: </a:t>
            </a:r>
            <a:r>
              <a:rPr lang="es-EC" dirty="0" err="1" smtClean="0"/>
              <a:t>Bacillus</a:t>
            </a:r>
            <a:r>
              <a:rPr lang="es-EC" dirty="0" smtClean="0"/>
              <a:t> </a:t>
            </a:r>
            <a:r>
              <a:rPr lang="es-EC" dirty="0" err="1" smtClean="0"/>
              <a:t>thuringiensis</a:t>
            </a:r>
            <a:r>
              <a:rPr lang="es-EC" dirty="0" smtClean="0"/>
              <a:t>.</a:t>
            </a:r>
          </a:p>
          <a:p>
            <a:r>
              <a:rPr lang="es-EC" dirty="0" smtClean="0"/>
              <a:t>Agua destilada</a:t>
            </a:r>
          </a:p>
          <a:p>
            <a:r>
              <a:rPr lang="es-EC" dirty="0" smtClean="0"/>
              <a:t>Ferreterías: Carbonato de calcio Tipo A-325.</a:t>
            </a:r>
          </a:p>
          <a:p>
            <a:endParaRPr lang="es-EC" dirty="0"/>
          </a:p>
        </p:txBody>
      </p:sp>
      <p:pic>
        <p:nvPicPr>
          <p:cNvPr id="6" name="Picture 7" descr="DSC0190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071546"/>
            <a:ext cx="13906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Larvas enferma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000108"/>
            <a:ext cx="14859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DSC0189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286124"/>
            <a:ext cx="14478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0000003012-DSC0188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3286124"/>
            <a:ext cx="14287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r>
              <a:rPr lang="es-EC" sz="4000" dirty="0" smtClean="0"/>
              <a:t>Distribuidores</a:t>
            </a:r>
            <a:endParaRPr lang="es-EC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1437477"/>
          </a:xfrm>
        </p:spPr>
        <p:txBody>
          <a:bodyPr/>
          <a:lstStyle/>
          <a:p>
            <a:r>
              <a:rPr lang="es-EC" dirty="0" smtClean="0"/>
              <a:t>INIAP producción y entrega a los actores claves:</a:t>
            </a: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1000100" y="3429000"/>
          <a:ext cx="7072363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/>
                <a:gridCol w="785818"/>
                <a:gridCol w="928694"/>
                <a:gridCol w="1071570"/>
                <a:gridCol w="1214446"/>
                <a:gridCol w="928695"/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es-EC" dirty="0" smtClean="0"/>
                        <a:t>Estrategia de comercialización del </a:t>
                      </a:r>
                      <a:r>
                        <a:rPr lang="es-EC" dirty="0" err="1" smtClean="0"/>
                        <a:t>Bacu-Turin</a:t>
                      </a:r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Actores Claves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Almacén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Organización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Semilla tratada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Organización</a:t>
                      </a:r>
                      <a:r>
                        <a:rPr lang="es-EC" baseline="0" dirty="0" smtClean="0"/>
                        <a:t> y Almacén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Total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Gobiernos</a:t>
                      </a:r>
                      <a:r>
                        <a:rPr lang="es-EC" baseline="0" dirty="0" smtClean="0"/>
                        <a:t> Locales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100%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100%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err="1" smtClean="0"/>
                        <a:t>Semilleristas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100%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100%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Agricultores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65,3%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22,2%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6,9%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5,6%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100%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Autofit/>
          </a:bodyPr>
          <a:lstStyle/>
          <a:p>
            <a:r>
              <a:rPr lang="es-EC" sz="4000" dirty="0" smtClean="0"/>
              <a:t>Tipo de consumidores</a:t>
            </a:r>
            <a:endParaRPr lang="es-EC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07194"/>
          <a:ext cx="8229600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s-EC" dirty="0" smtClean="0"/>
                        <a:t>Demanda potencia l a nivel nacional</a:t>
                      </a:r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Provincias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Superficie</a:t>
                      </a:r>
                      <a:r>
                        <a:rPr lang="es-EC" baseline="0" dirty="0" smtClean="0"/>
                        <a:t> sembrada (ha)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Cálculo de cantidad</a:t>
                      </a:r>
                      <a:r>
                        <a:rPr lang="es-EC" baseline="0" dirty="0" smtClean="0"/>
                        <a:t> de semilla (</a:t>
                      </a:r>
                      <a:r>
                        <a:rPr lang="es-EC" baseline="0" dirty="0" err="1" smtClean="0"/>
                        <a:t>qq</a:t>
                      </a:r>
                      <a:r>
                        <a:rPr lang="es-EC" baseline="0" dirty="0" smtClean="0"/>
                        <a:t>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Cantidad</a:t>
                      </a:r>
                      <a:r>
                        <a:rPr lang="es-EC" baseline="0" dirty="0" smtClean="0"/>
                        <a:t> de </a:t>
                      </a:r>
                      <a:r>
                        <a:rPr lang="es-EC" baseline="0" dirty="0" err="1" smtClean="0"/>
                        <a:t>bioinsecticida</a:t>
                      </a:r>
                      <a:r>
                        <a:rPr lang="es-EC" baseline="0" dirty="0" smtClean="0"/>
                        <a:t> requerido (kg)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Carchi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6 179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216 265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43 253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Imbabura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1 545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54 075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10 815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Pichincha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4 776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167 160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33 432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Cotopaxi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9 512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335 020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67 004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Tungurahua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7 380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258 300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51 660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Chimborazo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10 581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370 335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74 067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Bolívar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1 926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67 410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13 482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Cañar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1 864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65 240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13 048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Azuay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2 667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lain" startAt="93"/>
                      </a:pPr>
                      <a:r>
                        <a:rPr lang="es-EC" dirty="0" smtClean="0"/>
                        <a:t>345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18 669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b="1" dirty="0" smtClean="0"/>
                        <a:t>TOTAL</a:t>
                      </a:r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/>
                        <a:t>325 430</a:t>
                      </a:r>
                      <a:endParaRPr lang="es-EC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2071670" y="214290"/>
            <a:ext cx="4643470" cy="614366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" name="2 Elipse"/>
          <p:cNvSpPr/>
          <p:nvPr/>
        </p:nvSpPr>
        <p:spPr>
          <a:xfrm>
            <a:off x="3000364" y="1285860"/>
            <a:ext cx="2857520" cy="507209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3 Elipse"/>
          <p:cNvSpPr/>
          <p:nvPr/>
        </p:nvSpPr>
        <p:spPr>
          <a:xfrm>
            <a:off x="3357554" y="2428868"/>
            <a:ext cx="2214578" cy="39290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Elipse"/>
          <p:cNvSpPr/>
          <p:nvPr/>
        </p:nvSpPr>
        <p:spPr>
          <a:xfrm>
            <a:off x="3786182" y="3929066"/>
            <a:ext cx="1428760" cy="24288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5 CuadroTexto"/>
          <p:cNvSpPr txBox="1"/>
          <p:nvPr/>
        </p:nvSpPr>
        <p:spPr>
          <a:xfrm>
            <a:off x="3643306" y="214290"/>
            <a:ext cx="1571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Zona Papera</a:t>
            </a:r>
          </a:p>
          <a:p>
            <a:pPr algn="ctr"/>
            <a:r>
              <a:rPr lang="es-EC" sz="1400" dirty="0" smtClean="0"/>
              <a:t>(9 Provincias)</a:t>
            </a:r>
          </a:p>
          <a:p>
            <a:pPr algn="ctr"/>
            <a:r>
              <a:rPr lang="es-EC" sz="1400" dirty="0" smtClean="0"/>
              <a:t>325 430 kg</a:t>
            </a:r>
          </a:p>
          <a:p>
            <a:pPr algn="ctr"/>
            <a:r>
              <a:rPr lang="es-EC" sz="1400" dirty="0" smtClean="0"/>
              <a:t>(100%)</a:t>
            </a:r>
            <a:endParaRPr lang="es-EC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643306" y="1285860"/>
            <a:ext cx="15716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Zona Intervención</a:t>
            </a:r>
          </a:p>
          <a:p>
            <a:pPr algn="ctr"/>
            <a:r>
              <a:rPr lang="es-EC" sz="1400" dirty="0" smtClean="0"/>
              <a:t>(4 Provincias)</a:t>
            </a:r>
          </a:p>
          <a:p>
            <a:pPr algn="ctr"/>
            <a:r>
              <a:rPr lang="es-EC" sz="1400" dirty="0" smtClean="0"/>
              <a:t>235 984 kg</a:t>
            </a:r>
          </a:p>
          <a:p>
            <a:pPr algn="ctr"/>
            <a:r>
              <a:rPr lang="es-EC" sz="1400" dirty="0" smtClean="0"/>
              <a:t>(72,5%)</a:t>
            </a:r>
            <a:endParaRPr lang="es-EC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714744" y="2500306"/>
            <a:ext cx="1571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Zona  mayormente intervenida</a:t>
            </a:r>
          </a:p>
          <a:p>
            <a:pPr algn="ctr"/>
            <a:r>
              <a:rPr lang="es-EC" sz="1400" dirty="0" smtClean="0"/>
              <a:t>(Carchi y </a:t>
            </a:r>
            <a:r>
              <a:rPr lang="es-EC" sz="1400" dirty="0" err="1" smtClean="0"/>
              <a:t>Chimb</a:t>
            </a:r>
            <a:r>
              <a:rPr lang="es-EC" sz="1400" dirty="0" smtClean="0"/>
              <a:t>.)</a:t>
            </a:r>
          </a:p>
          <a:p>
            <a:pPr algn="ctr"/>
            <a:r>
              <a:rPr lang="es-EC" sz="1400" dirty="0" smtClean="0"/>
              <a:t>117 320 kg</a:t>
            </a:r>
          </a:p>
          <a:p>
            <a:pPr algn="ctr"/>
            <a:r>
              <a:rPr lang="es-EC" sz="1400" dirty="0" smtClean="0"/>
              <a:t>(36,1%)</a:t>
            </a:r>
            <a:endParaRPr lang="es-EC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714744" y="4476286"/>
            <a:ext cx="1571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400" dirty="0" smtClean="0"/>
              <a:t>Demanda Real</a:t>
            </a:r>
          </a:p>
          <a:p>
            <a:pPr algn="ctr"/>
            <a:r>
              <a:rPr lang="es-EC" sz="1400" dirty="0" smtClean="0"/>
              <a:t>(Carchi y </a:t>
            </a:r>
            <a:r>
              <a:rPr lang="es-EC" sz="1400" dirty="0" err="1" smtClean="0"/>
              <a:t>Chimb</a:t>
            </a:r>
            <a:r>
              <a:rPr lang="es-EC" sz="1400" dirty="0" smtClean="0"/>
              <a:t>.)</a:t>
            </a:r>
          </a:p>
          <a:p>
            <a:pPr algn="ctr"/>
            <a:r>
              <a:rPr lang="es-EC" sz="1400" dirty="0" smtClean="0"/>
              <a:t>13 048 kg</a:t>
            </a:r>
          </a:p>
          <a:p>
            <a:pPr algn="ctr"/>
            <a:r>
              <a:rPr lang="es-EC" sz="1400" dirty="0" smtClean="0"/>
              <a:t>(11,1%)</a:t>
            </a:r>
            <a:endParaRPr lang="es-EC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000" dirty="0" smtClean="0"/>
              <a:t>Demanda Real</a:t>
            </a:r>
            <a:endParaRPr lang="es-EC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071670" y="2143118"/>
          <a:ext cx="5500726" cy="331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960"/>
                <a:gridCol w="1137027"/>
                <a:gridCol w="1425502"/>
                <a:gridCol w="1006237"/>
              </a:tblGrid>
              <a:tr h="700389">
                <a:tc>
                  <a:txBody>
                    <a:bodyPr/>
                    <a:lstStyle/>
                    <a:p>
                      <a:r>
                        <a:rPr lang="es-EC" dirty="0" smtClean="0"/>
                        <a:t>Estratos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Carchi (kg)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Chimborazo (kg)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Total (kg)</a:t>
                      </a:r>
                      <a:endParaRPr lang="es-EC" dirty="0"/>
                    </a:p>
                  </a:txBody>
                  <a:tcPr/>
                </a:tc>
              </a:tr>
              <a:tr h="700389">
                <a:tc>
                  <a:txBody>
                    <a:bodyPr/>
                    <a:lstStyle/>
                    <a:p>
                      <a:r>
                        <a:rPr lang="es-EC" dirty="0" smtClean="0"/>
                        <a:t>Gobiernos Provinciales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1 996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1 730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3 720</a:t>
                      </a:r>
                      <a:endParaRPr lang="es-EC" dirty="0"/>
                    </a:p>
                  </a:txBody>
                  <a:tcPr/>
                </a:tc>
              </a:tr>
              <a:tr h="405781">
                <a:tc>
                  <a:txBody>
                    <a:bodyPr/>
                    <a:lstStyle/>
                    <a:p>
                      <a:r>
                        <a:rPr lang="es-EC" dirty="0" err="1" smtClean="0"/>
                        <a:t>Semilleristas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2 500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448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2 948</a:t>
                      </a:r>
                      <a:endParaRPr lang="es-EC" dirty="0"/>
                    </a:p>
                  </a:txBody>
                  <a:tcPr/>
                </a:tc>
              </a:tr>
              <a:tr h="405781">
                <a:tc>
                  <a:txBody>
                    <a:bodyPr/>
                    <a:lstStyle/>
                    <a:p>
                      <a:r>
                        <a:rPr lang="es-EC" dirty="0" smtClean="0"/>
                        <a:t>Agricultores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5 169,6*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2444,4*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5 414</a:t>
                      </a:r>
                      <a:endParaRPr lang="es-EC" dirty="0"/>
                    </a:p>
                  </a:txBody>
                  <a:tcPr/>
                </a:tc>
              </a:tr>
              <a:tr h="700389">
                <a:tc>
                  <a:txBody>
                    <a:bodyPr/>
                    <a:lstStyle/>
                    <a:p>
                      <a:r>
                        <a:rPr lang="es-EC" dirty="0" smtClean="0"/>
                        <a:t>Dpto.</a:t>
                      </a:r>
                      <a:r>
                        <a:rPr lang="es-EC" baseline="0" dirty="0" smtClean="0"/>
                        <a:t> Semillas</a:t>
                      </a:r>
                    </a:p>
                    <a:p>
                      <a:r>
                        <a:rPr lang="es-EC" baseline="0" dirty="0" smtClean="0"/>
                        <a:t>INIAP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672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288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960</a:t>
                      </a:r>
                      <a:endParaRPr lang="es-EC" dirty="0"/>
                    </a:p>
                  </a:txBody>
                  <a:tcPr/>
                </a:tc>
              </a:tr>
              <a:tr h="405781">
                <a:tc>
                  <a:txBody>
                    <a:bodyPr/>
                    <a:lstStyle/>
                    <a:p>
                      <a:r>
                        <a:rPr lang="es-EC" b="1" dirty="0" smtClean="0"/>
                        <a:t>TOTAL</a:t>
                      </a:r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/>
                        <a:t>10 337,6</a:t>
                      </a:r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/>
                        <a:t>2 710,4</a:t>
                      </a:r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/>
                        <a:t>13 048</a:t>
                      </a:r>
                      <a:endParaRPr lang="es-EC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3286116" y="2857496"/>
            <a:ext cx="2214578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CuadroTexto"/>
          <p:cNvSpPr txBox="1"/>
          <p:nvPr/>
        </p:nvSpPr>
        <p:spPr>
          <a:xfrm>
            <a:off x="3714744" y="3429000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PLAN COMERCIAL</a:t>
            </a:r>
            <a:endParaRPr lang="es-EC" dirty="0"/>
          </a:p>
        </p:txBody>
      </p:sp>
      <p:sp>
        <p:nvSpPr>
          <p:cNvPr id="7" name="6 Elipse"/>
          <p:cNvSpPr/>
          <p:nvPr/>
        </p:nvSpPr>
        <p:spPr>
          <a:xfrm>
            <a:off x="3286116" y="1500174"/>
            <a:ext cx="2143140" cy="100013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7 Elipse"/>
          <p:cNvSpPr/>
          <p:nvPr/>
        </p:nvSpPr>
        <p:spPr>
          <a:xfrm>
            <a:off x="6000760" y="3429000"/>
            <a:ext cx="2143140" cy="100013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Elipse"/>
          <p:cNvSpPr/>
          <p:nvPr/>
        </p:nvSpPr>
        <p:spPr>
          <a:xfrm>
            <a:off x="642910" y="3357562"/>
            <a:ext cx="2143140" cy="1000132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Elipse"/>
          <p:cNvSpPr/>
          <p:nvPr/>
        </p:nvSpPr>
        <p:spPr>
          <a:xfrm>
            <a:off x="3428992" y="5143512"/>
            <a:ext cx="2143140" cy="10001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CuadroTexto"/>
          <p:cNvSpPr txBox="1"/>
          <p:nvPr/>
        </p:nvSpPr>
        <p:spPr>
          <a:xfrm>
            <a:off x="928662" y="363117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Publicidad y Promoción</a:t>
            </a:r>
            <a:endParaRPr lang="es-EC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786182" y="177378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Producto</a:t>
            </a:r>
            <a:endParaRPr lang="es-EC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86512" y="370261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Precio</a:t>
            </a:r>
            <a:endParaRPr lang="es-EC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714744" y="541712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Distribución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Producto: </a:t>
            </a:r>
            <a:r>
              <a:rPr lang="es-EC" dirty="0" err="1" smtClean="0"/>
              <a:t>Bacu-Turin</a:t>
            </a:r>
            <a:endParaRPr lang="es-EC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000496" y="1920085"/>
            <a:ext cx="4686304" cy="44348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C" sz="1800" b="1" dirty="0" smtClean="0"/>
              <a:t>COMPOSICION POR KILOGRAMO DE CONTENIDO: </a:t>
            </a:r>
            <a:endParaRPr lang="es-EC" sz="1800" dirty="0" smtClean="0"/>
          </a:p>
          <a:p>
            <a:pPr>
              <a:buNone/>
            </a:pPr>
            <a:r>
              <a:rPr lang="es-EC" sz="1800" dirty="0" err="1" smtClean="0"/>
              <a:t>Bacu-Turin</a:t>
            </a:r>
            <a:r>
              <a:rPr lang="es-EC" sz="1800" dirty="0" smtClean="0"/>
              <a:t> es un </a:t>
            </a:r>
            <a:r>
              <a:rPr lang="es-EC" sz="1800" dirty="0" err="1" smtClean="0"/>
              <a:t>bioinsecticida</a:t>
            </a:r>
            <a:r>
              <a:rPr lang="es-EC" sz="1800" dirty="0" smtClean="0"/>
              <a:t> formulado en polvo, compuesto por:</a:t>
            </a:r>
          </a:p>
          <a:p>
            <a:pPr lvl="0"/>
            <a:r>
              <a:rPr lang="es-EC" sz="1800" dirty="0" smtClean="0"/>
              <a:t>Virus JLZ9f: 10 EL</a:t>
            </a:r>
          </a:p>
          <a:p>
            <a:pPr lvl="0"/>
            <a:r>
              <a:rPr lang="es-EC" sz="1800" i="1" dirty="0" err="1" smtClean="0"/>
              <a:t>B.t</a:t>
            </a:r>
            <a:r>
              <a:rPr lang="es-EC" sz="1800" dirty="0" smtClean="0"/>
              <a:t>, variedad </a:t>
            </a:r>
            <a:r>
              <a:rPr lang="es-EC" sz="1800" dirty="0" err="1" smtClean="0"/>
              <a:t>k</a:t>
            </a:r>
            <a:r>
              <a:rPr lang="es-EC" sz="1800" i="1" dirty="0" err="1" smtClean="0"/>
              <a:t>urstaki</a:t>
            </a:r>
            <a:r>
              <a:rPr lang="es-EC" sz="1800" dirty="0" smtClean="0"/>
              <a:t>: 26 250 UI</a:t>
            </a:r>
          </a:p>
          <a:p>
            <a:r>
              <a:rPr lang="es-EC" sz="1800" dirty="0" smtClean="0"/>
              <a:t>Carbonato de calcio: 1kg</a:t>
            </a:r>
          </a:p>
          <a:p>
            <a:pPr>
              <a:buNone/>
            </a:pPr>
            <a:r>
              <a:rPr lang="es-EC" sz="1800" b="1" dirty="0" smtClean="0"/>
              <a:t>PLAGAS QUE CONTROLA:</a:t>
            </a:r>
          </a:p>
          <a:p>
            <a:r>
              <a:rPr lang="es-EC" sz="1800" i="1" dirty="0" err="1" smtClean="0"/>
              <a:t>Tecia</a:t>
            </a:r>
            <a:r>
              <a:rPr lang="es-EC" sz="1800" i="1" dirty="0" smtClean="0"/>
              <a:t> </a:t>
            </a:r>
            <a:r>
              <a:rPr lang="es-EC" sz="1800" i="1" dirty="0" err="1" smtClean="0"/>
              <a:t>solanivora</a:t>
            </a:r>
            <a:endParaRPr lang="es-EC" sz="1800" i="1" dirty="0" smtClean="0"/>
          </a:p>
          <a:p>
            <a:r>
              <a:rPr lang="es-EC" sz="1800" i="1" dirty="0" err="1" smtClean="0"/>
              <a:t>Phthorimaea</a:t>
            </a:r>
            <a:r>
              <a:rPr lang="es-EC" sz="1800" i="1" dirty="0" smtClean="0"/>
              <a:t> </a:t>
            </a:r>
            <a:r>
              <a:rPr lang="es-EC" sz="1800" i="1" dirty="0" err="1" smtClean="0"/>
              <a:t>operculella</a:t>
            </a:r>
            <a:endParaRPr lang="es-EC" sz="1800" i="1" dirty="0" smtClean="0"/>
          </a:p>
          <a:p>
            <a:r>
              <a:rPr lang="es-EC" sz="1800" i="1" dirty="0" err="1" smtClean="0"/>
              <a:t>Symmestrischema</a:t>
            </a:r>
            <a:r>
              <a:rPr lang="es-EC" sz="1800" i="1" dirty="0" smtClean="0"/>
              <a:t> </a:t>
            </a:r>
            <a:r>
              <a:rPr lang="es-EC" sz="1800" i="1" dirty="0" err="1" smtClean="0"/>
              <a:t>tangolias</a:t>
            </a:r>
            <a:endParaRPr lang="es-EC" sz="1800" i="1" dirty="0" smtClean="0"/>
          </a:p>
          <a:p>
            <a:pPr>
              <a:buNone/>
            </a:pPr>
            <a:r>
              <a:rPr lang="es-EC" sz="1800" b="1" dirty="0" smtClean="0"/>
              <a:t>DOSIS</a:t>
            </a:r>
          </a:p>
          <a:p>
            <a:pPr>
              <a:buNone/>
            </a:pPr>
            <a:r>
              <a:rPr lang="es-EC" sz="1800" dirty="0" smtClean="0"/>
              <a:t>1 kg para 5 </a:t>
            </a:r>
            <a:r>
              <a:rPr lang="es-EC" sz="1800" dirty="0" err="1" smtClean="0"/>
              <a:t>qq</a:t>
            </a:r>
            <a:r>
              <a:rPr lang="es-EC" sz="1800" dirty="0" smtClean="0"/>
              <a:t> de tubérculo semilla de papa (1 </a:t>
            </a:r>
            <a:r>
              <a:rPr lang="es-EC" sz="1800" dirty="0" err="1" smtClean="0"/>
              <a:t>qq</a:t>
            </a:r>
            <a:r>
              <a:rPr lang="es-EC" sz="1800" dirty="0" smtClean="0"/>
              <a:t>=45,45 kg)</a:t>
            </a:r>
          </a:p>
          <a:p>
            <a:endParaRPr lang="es-EC" sz="1800" i="1" dirty="0"/>
          </a:p>
        </p:txBody>
      </p:sp>
      <p:pic>
        <p:nvPicPr>
          <p:cNvPr id="5" name="Picture 2" descr="D:\IEPI 2012\logotipomodiBACUTUTI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85992"/>
            <a:ext cx="3559444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Producto: </a:t>
            </a:r>
            <a:r>
              <a:rPr lang="es-EC" dirty="0" err="1" smtClean="0"/>
              <a:t>Bacu-Turin</a:t>
            </a:r>
            <a:endParaRPr lang="es-EC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143372" y="1500174"/>
          <a:ext cx="4829180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7 Marcador de contenido" descr="D:\Fotos\2012-06-22 Empacado de Bacu-turin\DSC02186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 l="34624"/>
          <a:stretch>
            <a:fillRect/>
          </a:stretch>
        </p:blipFill>
        <p:spPr bwMode="auto">
          <a:xfrm>
            <a:off x="428596" y="1928802"/>
            <a:ext cx="3071804" cy="310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71438" y="1416594"/>
            <a:ext cx="4000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Viabilidad de </a:t>
            </a:r>
            <a:r>
              <a:rPr lang="es-EC" dirty="0" err="1" smtClean="0"/>
              <a:t>Bt</a:t>
            </a:r>
            <a:r>
              <a:rPr lang="es-EC" dirty="0" smtClean="0"/>
              <a:t> en carbonato de calcio</a:t>
            </a:r>
            <a:endParaRPr lang="es-EC" dirty="0"/>
          </a:p>
        </p:txBody>
      </p:sp>
      <p:sp>
        <p:nvSpPr>
          <p:cNvPr id="10" name="9 CuadroTexto"/>
          <p:cNvSpPr txBox="1"/>
          <p:nvPr/>
        </p:nvSpPr>
        <p:spPr>
          <a:xfrm>
            <a:off x="428596" y="5286388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Envasado: Funda plástica y funda de papel</a:t>
            </a:r>
          </a:p>
          <a:p>
            <a:r>
              <a:rPr lang="es-EC" dirty="0" smtClean="0"/>
              <a:t>Temperatura: 17±1,46</a:t>
            </a:r>
            <a:r>
              <a:rPr lang="es-EC" baseline="30000" dirty="0" smtClean="0"/>
              <a:t>o</a:t>
            </a:r>
            <a:r>
              <a:rPr lang="es-EC" dirty="0" smtClean="0"/>
              <a:t>C.</a:t>
            </a:r>
          </a:p>
          <a:p>
            <a:r>
              <a:rPr lang="es-EC" dirty="0" smtClean="0"/>
              <a:t>Humedad Relativa: 74±3,86%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es-EC" dirty="0" smtClean="0"/>
              <a:t>Publicidad: </a:t>
            </a:r>
            <a:r>
              <a:rPr lang="es-EC" dirty="0" err="1" smtClean="0"/>
              <a:t>Bacu-Turin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C" b="1" dirty="0" smtClean="0"/>
              <a:t>Publicidad:</a:t>
            </a:r>
          </a:p>
          <a:p>
            <a:r>
              <a:rPr lang="es-EC" dirty="0" smtClean="0"/>
              <a:t>Cuña radial : Castellano y Quichua.</a:t>
            </a:r>
          </a:p>
          <a:p>
            <a:r>
              <a:rPr lang="es-EC" dirty="0" smtClean="0"/>
              <a:t>Video testimonios.</a:t>
            </a:r>
          </a:p>
          <a:p>
            <a:r>
              <a:rPr lang="es-EC" dirty="0" smtClean="0"/>
              <a:t>Video de elaboración.</a:t>
            </a:r>
          </a:p>
          <a:p>
            <a:r>
              <a:rPr lang="es-EC" dirty="0" smtClean="0"/>
              <a:t>Hoja divulgativa</a:t>
            </a:r>
          </a:p>
          <a:p>
            <a:pPr>
              <a:buNone/>
            </a:pPr>
            <a:r>
              <a:rPr lang="es-EC" b="1" dirty="0" smtClean="0"/>
              <a:t>Promoción:</a:t>
            </a:r>
          </a:p>
          <a:p>
            <a:r>
              <a:rPr lang="es-EC" dirty="0" smtClean="0"/>
              <a:t>Trueque</a:t>
            </a:r>
          </a:p>
          <a:p>
            <a:r>
              <a:rPr lang="es-EC" dirty="0" smtClean="0"/>
              <a:t>Obsequios</a:t>
            </a:r>
          </a:p>
          <a:p>
            <a:r>
              <a:rPr lang="es-EC" dirty="0" smtClean="0"/>
              <a:t>Demostraciones</a:t>
            </a:r>
          </a:p>
          <a:p>
            <a:endParaRPr lang="es-EC" dirty="0" smtClean="0"/>
          </a:p>
          <a:p>
            <a:endParaRPr lang="es-EC" dirty="0"/>
          </a:p>
        </p:txBody>
      </p:sp>
      <p:pic>
        <p:nvPicPr>
          <p:cNvPr id="1026" name="Picture 2" descr="D:\Gigantografía 1\Fotos gigantografía\Imapl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53702"/>
            <a:ext cx="4038600" cy="3768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3 CuadroTexto"/>
          <p:cNvSpPr txBox="1">
            <a:spLocks noChangeArrowheads="1"/>
          </p:cNvSpPr>
          <p:nvPr/>
        </p:nvSpPr>
        <p:spPr bwMode="auto">
          <a:xfrm>
            <a:off x="357158" y="142852"/>
            <a:ext cx="850112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C" sz="5000" b="1" dirty="0" err="1" smtClean="0">
                <a:latin typeface="Calibri" pitchFamily="34" charset="0"/>
              </a:rPr>
              <a:t>Distribución:BACU</a:t>
            </a:r>
            <a:r>
              <a:rPr lang="es-EC" sz="5000" b="1" dirty="0" smtClean="0">
                <a:latin typeface="Calibri" pitchFamily="34" charset="0"/>
              </a:rPr>
              <a:t>-TURIN</a:t>
            </a:r>
            <a:endParaRPr lang="es-EC" sz="5000" b="1" dirty="0">
              <a:latin typeface="Calibri" pitchFamily="34" charset="0"/>
            </a:endParaRPr>
          </a:p>
        </p:txBody>
      </p:sp>
      <p:pic>
        <p:nvPicPr>
          <p:cNvPr id="3078" name="Picture 2" descr="http://consulta.bancoestado.com/imagenes/Consultas/SocioEcono/mp_carch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2151063"/>
            <a:ext cx="334645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Imagen 4" descr="http://upload.wikimedia.org/wikipedia/commons/archive/4/44/20111011021737%21Chimborazo.JPG?uselang=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2214563"/>
            <a:ext cx="247173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43 CuadroTexto"/>
          <p:cNvSpPr txBox="1"/>
          <p:nvPr/>
        </p:nvSpPr>
        <p:spPr>
          <a:xfrm>
            <a:off x="5929322" y="1357298"/>
            <a:ext cx="1071570" cy="30777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C" sz="1400" dirty="0"/>
              <a:t>CONPAP</a:t>
            </a:r>
            <a:r>
              <a:rPr lang="es-EC" sz="1200" dirty="0"/>
              <a:t>A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1000100" y="1357298"/>
            <a:ext cx="1285884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s-EC" sz="1400" dirty="0"/>
              <a:t>PLANTA PILOTO</a:t>
            </a:r>
          </a:p>
        </p:txBody>
      </p:sp>
      <p:sp>
        <p:nvSpPr>
          <p:cNvPr id="47" name="46 Flecha derecha"/>
          <p:cNvSpPr/>
          <p:nvPr/>
        </p:nvSpPr>
        <p:spPr>
          <a:xfrm>
            <a:off x="2643188" y="1500188"/>
            <a:ext cx="3000375" cy="21431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cxnSp>
        <p:nvCxnSpPr>
          <p:cNvPr id="55" name="54 Conector recto de flecha"/>
          <p:cNvCxnSpPr/>
          <p:nvPr/>
        </p:nvCxnSpPr>
        <p:spPr>
          <a:xfrm rot="5400000" flipH="1" flipV="1">
            <a:off x="7679531" y="2750344"/>
            <a:ext cx="428625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8" name="57 Elipse"/>
          <p:cNvSpPr/>
          <p:nvPr/>
        </p:nvSpPr>
        <p:spPr>
          <a:xfrm>
            <a:off x="7715250" y="3000375"/>
            <a:ext cx="214313" cy="21431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cxnSp>
        <p:nvCxnSpPr>
          <p:cNvPr id="62" name="61 Conector recto de flecha"/>
          <p:cNvCxnSpPr>
            <a:stCxn id="58" idx="5"/>
          </p:cNvCxnSpPr>
          <p:nvPr/>
        </p:nvCxnSpPr>
        <p:spPr>
          <a:xfrm rot="16200000" flipH="1">
            <a:off x="6861969" y="4218782"/>
            <a:ext cx="2174875" cy="1031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6" name="65 Conector recto de flecha"/>
          <p:cNvCxnSpPr>
            <a:stCxn id="58" idx="4"/>
          </p:cNvCxnSpPr>
          <p:nvPr/>
        </p:nvCxnSpPr>
        <p:spPr>
          <a:xfrm rot="5400000">
            <a:off x="6733381" y="3982245"/>
            <a:ext cx="1857375" cy="3222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67 Conector recto de flecha"/>
          <p:cNvCxnSpPr>
            <a:stCxn id="58" idx="3"/>
          </p:cNvCxnSpPr>
          <p:nvPr/>
        </p:nvCxnSpPr>
        <p:spPr>
          <a:xfrm rot="5400000">
            <a:off x="7072313" y="3611563"/>
            <a:ext cx="1103312" cy="2460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71 Conector recto de flecha"/>
          <p:cNvCxnSpPr>
            <a:stCxn id="58" idx="6"/>
          </p:cNvCxnSpPr>
          <p:nvPr/>
        </p:nvCxnSpPr>
        <p:spPr>
          <a:xfrm>
            <a:off x="7929563" y="3106738"/>
            <a:ext cx="214312" cy="365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4" name="73 Conector recto de flecha"/>
          <p:cNvCxnSpPr>
            <a:stCxn id="58" idx="2"/>
          </p:cNvCxnSpPr>
          <p:nvPr/>
        </p:nvCxnSpPr>
        <p:spPr>
          <a:xfrm rot="10800000" flipV="1">
            <a:off x="7429500" y="3106738"/>
            <a:ext cx="285750" cy="1079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77 Conector recto de flecha"/>
          <p:cNvCxnSpPr>
            <a:stCxn id="58" idx="6"/>
          </p:cNvCxnSpPr>
          <p:nvPr/>
        </p:nvCxnSpPr>
        <p:spPr>
          <a:xfrm flipV="1">
            <a:off x="7929563" y="2786063"/>
            <a:ext cx="357187" cy="3206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1" name="80 Conector recto de flecha"/>
          <p:cNvCxnSpPr>
            <a:stCxn id="58" idx="5"/>
          </p:cNvCxnSpPr>
          <p:nvPr/>
        </p:nvCxnSpPr>
        <p:spPr>
          <a:xfrm rot="16200000" flipH="1">
            <a:off x="7719220" y="3361531"/>
            <a:ext cx="531812" cy="174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82 Conector recto de flecha"/>
          <p:cNvCxnSpPr>
            <a:stCxn id="58" idx="2"/>
          </p:cNvCxnSpPr>
          <p:nvPr/>
        </p:nvCxnSpPr>
        <p:spPr>
          <a:xfrm rot="10800000">
            <a:off x="6929438" y="2714625"/>
            <a:ext cx="785812" cy="3921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102" name="Picture 2" descr="H:\Fotos Multiplica\DSC098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38" y="1928810"/>
            <a:ext cx="1493837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85 Flecha curvada hacia arriba"/>
          <p:cNvSpPr/>
          <p:nvPr/>
        </p:nvSpPr>
        <p:spPr>
          <a:xfrm rot="16635663">
            <a:off x="1667669" y="3390107"/>
            <a:ext cx="1711325" cy="344487"/>
          </a:xfrm>
          <a:prstGeom prst="curved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>
              <a:solidFill>
                <a:schemeClr val="tx1"/>
              </a:solidFill>
            </a:endParaRPr>
          </a:p>
        </p:txBody>
      </p:sp>
      <p:cxnSp>
        <p:nvCxnSpPr>
          <p:cNvPr id="88" name="87 Conector recto de flecha"/>
          <p:cNvCxnSpPr/>
          <p:nvPr/>
        </p:nvCxnSpPr>
        <p:spPr>
          <a:xfrm rot="16200000" flipV="1">
            <a:off x="1785938" y="4071938"/>
            <a:ext cx="357187" cy="714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0" name="89 Conector recto de flecha"/>
          <p:cNvCxnSpPr/>
          <p:nvPr/>
        </p:nvCxnSpPr>
        <p:spPr>
          <a:xfrm rot="5400000" flipH="1" flipV="1">
            <a:off x="2107406" y="4179094"/>
            <a:ext cx="214313" cy="1428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91 Conector recto de flecha"/>
          <p:cNvCxnSpPr/>
          <p:nvPr/>
        </p:nvCxnSpPr>
        <p:spPr>
          <a:xfrm rot="5400000" flipH="1" flipV="1">
            <a:off x="1964532" y="3750469"/>
            <a:ext cx="642937" cy="428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/>
          <p:nvPr/>
        </p:nvCxnSpPr>
        <p:spPr>
          <a:xfrm rot="16200000" flipH="1">
            <a:off x="6572251" y="1785937"/>
            <a:ext cx="1071562" cy="10715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03" name="6 Gráfico"/>
          <p:cNvGraphicFramePr>
            <a:graphicFrameLocks/>
          </p:cNvGraphicFramePr>
          <p:nvPr/>
        </p:nvGraphicFramePr>
        <p:xfrm>
          <a:off x="3214678" y="1928802"/>
          <a:ext cx="2786066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14392"/>
          </a:xfrm>
        </p:spPr>
        <p:txBody>
          <a:bodyPr/>
          <a:lstStyle/>
          <a:p>
            <a:pPr algn="l"/>
            <a:r>
              <a:rPr lang="es-EC" dirty="0" smtClean="0"/>
              <a:t>Precios</a:t>
            </a:r>
            <a:endParaRPr lang="es-EC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2285992"/>
            <a:ext cx="8467756" cy="35719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C" dirty="0" smtClean="0"/>
              <a:t>ESCENARIOS:</a:t>
            </a:r>
          </a:p>
          <a:p>
            <a:pPr algn="l"/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/>
              <a:t>1. INIAP-COMPLETO (5200 kg/año): $8,15/kg</a:t>
            </a:r>
          </a:p>
          <a:p>
            <a:pPr algn="l"/>
            <a:r>
              <a:rPr lang="es-EC" dirty="0" smtClean="0"/>
              <a:t>2. INIAP-SUBSIDIADO (5200 kg/año): $4,20/kg</a:t>
            </a:r>
          </a:p>
          <a:p>
            <a:pPr algn="l"/>
            <a:r>
              <a:rPr lang="es-EC" dirty="0" smtClean="0"/>
              <a:t>3. INIAP-PREMEZCLA-EMPRESA (180 kg/año): $128/kg</a:t>
            </a:r>
          </a:p>
          <a:p>
            <a:pPr algn="l"/>
            <a:r>
              <a:rPr lang="es-EC" dirty="0" smtClean="0"/>
              <a:t>4. INIAP-COMPLETO-INCR. (8000 kg/año): $6,18/kg</a:t>
            </a:r>
          </a:p>
          <a:p>
            <a:pPr algn="l"/>
            <a:r>
              <a:rPr lang="es-EC" dirty="0" smtClean="0"/>
              <a:t>5. INIAP-SUBSIDIADO-INCR.(8000 kg/año): $3,75/kg</a:t>
            </a:r>
          </a:p>
          <a:p>
            <a:pPr algn="l"/>
            <a:r>
              <a:rPr lang="es-EC" dirty="0" smtClean="0"/>
              <a:t>6. INIAP-SUBSIDIADO-OD/GL-INCRE. (8000kg/año): $2,9/kg </a:t>
            </a:r>
          </a:p>
          <a:p>
            <a:pPr algn="l"/>
            <a:r>
              <a:rPr lang="es-EC" dirty="0" smtClean="0"/>
              <a:t> </a:t>
            </a:r>
          </a:p>
          <a:p>
            <a:pPr algn="l"/>
            <a:endParaRPr lang="es-EC" dirty="0" smtClean="0"/>
          </a:p>
          <a:p>
            <a:pPr algn="l"/>
            <a:endParaRPr lang="es-EC" dirty="0" smtClean="0"/>
          </a:p>
          <a:p>
            <a:pPr algn="l"/>
            <a:endParaRPr lang="es-EC" dirty="0" smtClean="0"/>
          </a:p>
          <a:p>
            <a:pPr algn="l"/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3000364" y="2214554"/>
            <a:ext cx="2714644" cy="2714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CuadroTexto"/>
          <p:cNvSpPr txBox="1"/>
          <p:nvPr/>
        </p:nvSpPr>
        <p:spPr>
          <a:xfrm>
            <a:off x="3500430" y="3143248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PLAN PRODUCCION</a:t>
            </a:r>
            <a:endParaRPr lang="es-EC" dirty="0"/>
          </a:p>
        </p:txBody>
      </p:sp>
      <p:sp>
        <p:nvSpPr>
          <p:cNvPr id="7" name="6 Elipse"/>
          <p:cNvSpPr/>
          <p:nvPr/>
        </p:nvSpPr>
        <p:spPr>
          <a:xfrm>
            <a:off x="6143636" y="2571744"/>
            <a:ext cx="2286016" cy="185738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7 Elipse"/>
          <p:cNvSpPr/>
          <p:nvPr/>
        </p:nvSpPr>
        <p:spPr>
          <a:xfrm>
            <a:off x="0" y="2357430"/>
            <a:ext cx="2714644" cy="200026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CuadroTexto"/>
          <p:cNvSpPr txBox="1"/>
          <p:nvPr/>
        </p:nvSpPr>
        <p:spPr>
          <a:xfrm>
            <a:off x="6500826" y="3143248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Proyección de ventas</a:t>
            </a:r>
            <a:endParaRPr lang="es-EC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14282" y="2857496"/>
            <a:ext cx="3000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Proceso de producción</a:t>
            </a:r>
          </a:p>
          <a:p>
            <a:r>
              <a:rPr lang="es-EC" dirty="0" smtClean="0"/>
              <a:t>Programa de producción </a:t>
            </a:r>
          </a:p>
          <a:p>
            <a:r>
              <a:rPr lang="es-EC" dirty="0" smtClean="0"/>
              <a:t>Costos de producción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85810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Proceso de producción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28737"/>
            <a:ext cx="3114668" cy="3857652"/>
          </a:xfrm>
        </p:spPr>
        <p:txBody>
          <a:bodyPr>
            <a:normAutofit fontScale="92500" lnSpcReduction="10000"/>
          </a:bodyPr>
          <a:lstStyle/>
          <a:p>
            <a:r>
              <a:rPr lang="es-EC" dirty="0" smtClean="0"/>
              <a:t>Unidad de cría.</a:t>
            </a:r>
          </a:p>
          <a:p>
            <a:r>
              <a:rPr lang="es-EC" dirty="0" smtClean="0"/>
              <a:t>Unidad de formulado.</a:t>
            </a:r>
          </a:p>
          <a:p>
            <a:r>
              <a:rPr lang="es-EC" dirty="0" smtClean="0"/>
              <a:t>Unidad de  empaque y almacenamiento.</a:t>
            </a:r>
          </a:p>
          <a:p>
            <a:r>
              <a:rPr lang="es-EC" dirty="0" smtClean="0"/>
              <a:t>Control de calidad: Materias primas, proceso y producto terminado</a:t>
            </a:r>
            <a:endParaRPr lang="es-EC" dirty="0"/>
          </a:p>
        </p:txBody>
      </p:sp>
      <p:pic>
        <p:nvPicPr>
          <p:cNvPr id="1026" name="Imagen 7" descr="F:\Nueva carpeta\fotos campana 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314090"/>
            <a:ext cx="2214578" cy="179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MCKNIGHT2011\BOLETIN BACULOVIRUS 2012\fotos premezclas2012 0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857760"/>
            <a:ext cx="2000264" cy="1553777"/>
          </a:xfrm>
          <a:prstGeom prst="rect">
            <a:avLst/>
          </a:prstGeom>
          <a:noFill/>
        </p:spPr>
      </p:pic>
      <p:pic>
        <p:nvPicPr>
          <p:cNvPr id="7" name="6 Imagen" descr="DSC0137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285860"/>
            <a:ext cx="192882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DSC0142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3214686"/>
            <a:ext cx="221457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DSC0190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3214686"/>
            <a:ext cx="192882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2 Imagen" descr="DSCN13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4857761"/>
            <a:ext cx="2214578" cy="16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1000</TotalTime>
  <Words>868</Words>
  <Application>Microsoft Office PowerPoint</Application>
  <PresentationFormat>Presentación en pantalla (4:3)</PresentationFormat>
  <Paragraphs>396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Flujo</vt:lpstr>
      <vt:lpstr>DISEÑO DE UN PLAN DE NEGOCIOS PARA LA PRODUCCIÓN Y COMERCIALIZACIÓN DEL BIOINSECTICIDA BACU-TURIN PARA EL CONTROL BIOLÓGICO DE LAS POLILLAS DE LA PAPA EN LAS PROVINCIAS DE CARCHI Y CHIMBORAZO</vt:lpstr>
      <vt:lpstr>Antecedentes</vt:lpstr>
      <vt:lpstr>Objetivos</vt:lpstr>
      <vt:lpstr>Propuesta</vt:lpstr>
      <vt:lpstr>Diapositiva 5</vt:lpstr>
      <vt:lpstr>Competidores</vt:lpstr>
      <vt:lpstr>Competidores</vt:lpstr>
      <vt:lpstr>Competidores</vt:lpstr>
      <vt:lpstr>Competidores</vt:lpstr>
      <vt:lpstr>Competidores </vt:lpstr>
      <vt:lpstr>Proveedores</vt:lpstr>
      <vt:lpstr>Distribuidores</vt:lpstr>
      <vt:lpstr>Tipo de consumidores</vt:lpstr>
      <vt:lpstr>Diapositiva 14</vt:lpstr>
      <vt:lpstr>Demanda Real</vt:lpstr>
      <vt:lpstr>Diapositiva 16</vt:lpstr>
      <vt:lpstr>Producto: Bacu-Turin</vt:lpstr>
      <vt:lpstr>Producto: Bacu-Turin</vt:lpstr>
      <vt:lpstr>Publicidad: Bacu-Turin</vt:lpstr>
      <vt:lpstr>Diapositiva 20</vt:lpstr>
      <vt:lpstr>Precios</vt:lpstr>
      <vt:lpstr>Diapositiva 22</vt:lpstr>
      <vt:lpstr>Proceso de producción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PRODUCCIÓN Y COMERCIALIZACIÓN DEL BIOINSECTICIDA BACU-TURIN POR EL INSTITUTO NACIONAL AUTÓNOMO DE INVESTIGACIONES AGROPECUARIAS-INIAP</dc:title>
  <dc:creator>Hp</dc:creator>
  <cp:lastModifiedBy>Hp</cp:lastModifiedBy>
  <cp:revision>47</cp:revision>
  <dcterms:created xsi:type="dcterms:W3CDTF">2012-07-13T13:57:56Z</dcterms:created>
  <dcterms:modified xsi:type="dcterms:W3CDTF">2012-07-17T12:36:21Z</dcterms:modified>
</cp:coreProperties>
</file>