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6ED9EE-9DD7-4D5A-A994-67B1E627BA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3B21B1B-9530-4CC4-AC8B-92B163EE1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B0FE3E-E0B2-457A-A757-6E72BF346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E8BEF-0B4C-4C8A-BE5E-6477E0023597}" type="datetimeFigureOut">
              <a:rPr lang="es-PE" smtClean="0"/>
              <a:t>1/06/2025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0B29F8-A635-4A93-AE73-F382CC62A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CA6B3E-2053-4CC7-A3B4-D4DE9D70E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0BA15-D21C-4327-8455-40CF8FEFB7C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1759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3B1140-1097-4956-8374-EDC01CFAE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1AF04D-F9E3-489E-BB7A-BAA6D5299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557416-3DD0-4E6B-9509-8CF9C14BE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E8BEF-0B4C-4C8A-BE5E-6477E0023597}" type="datetimeFigureOut">
              <a:rPr lang="es-PE" smtClean="0"/>
              <a:t>1/06/2025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FABC3C-8C4E-49B3-AAAB-F8216158B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E7F59B-4145-4C02-A2DC-F0B2D466B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0BA15-D21C-4327-8455-40CF8FEFB7C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0382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B0F255-0D7D-416E-921F-C2E3C6DA8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5CC581E-6908-429D-A18C-CEEEA0FAF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B1100A-C9FC-4547-AA7D-722DF5590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E8BEF-0B4C-4C8A-BE5E-6477E0023597}" type="datetimeFigureOut">
              <a:rPr lang="es-PE" smtClean="0"/>
              <a:t>1/06/2025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698997-767F-4ADD-85C4-38D553B1F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E45BE2-2B8B-406B-A717-891325786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0BA15-D21C-4327-8455-40CF8FEFB7C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56558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B31E36-2B77-44E9-A992-9C5610BE5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AF802B-56BD-4D41-BC53-6FA94981A1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6AD8F5-4997-4F30-9D8F-991B5370D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FE8C28-96F2-4706-8330-79FE3E36E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E8BEF-0B4C-4C8A-BE5E-6477E0023597}" type="datetimeFigureOut">
              <a:rPr lang="es-PE" smtClean="0"/>
              <a:t>1/06/2025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764281C-5065-4B5C-8952-8EB9BEC7C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937C9E-3CFE-4AF4-8324-E686FB87A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0BA15-D21C-4327-8455-40CF8FEFB7C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68798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EAD24F-3059-428A-A29E-CC63208AA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5AEBE1-AF7D-462A-8873-637A4DCA5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07072D7-4D59-4103-ADE0-3615D045C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D94413-0300-40EF-917A-510CD57C6F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56441FD-4711-4E32-84A4-A934CFC7EA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F38BFDC-76BA-4180-A1EC-E93B15C4D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E8BEF-0B4C-4C8A-BE5E-6477E0023597}" type="datetimeFigureOut">
              <a:rPr lang="es-PE" smtClean="0"/>
              <a:t>1/06/2025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DED166E-B045-4D0C-B5B4-25D4F814B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BFF618B-0544-4B5C-8932-3CF93B89A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0BA15-D21C-4327-8455-40CF8FEFB7C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5355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3D41E1-67B1-4918-A7C1-92063C1B1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E0A55B8-3457-4844-AEC2-18F84735F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E8BEF-0B4C-4C8A-BE5E-6477E0023597}" type="datetimeFigureOut">
              <a:rPr lang="es-PE" smtClean="0"/>
              <a:t>1/06/2025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616C69E-1F37-4A37-B041-A187C8B7F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40EC37B-A1E4-42A3-AFDE-E9B0902FB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0BA15-D21C-4327-8455-40CF8FEFB7C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04071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4DE0E9B-10BC-433D-82B2-8E2688043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E8BEF-0B4C-4C8A-BE5E-6477E0023597}" type="datetimeFigureOut">
              <a:rPr lang="es-PE" smtClean="0"/>
              <a:t>1/06/2025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792F6C7-8E69-4F26-B21F-0F76CF4B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BC9FE80-57E0-478C-A54D-A23FE9C89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0BA15-D21C-4327-8455-40CF8FEFB7C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13455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FF35FA-5F77-4428-899E-10F6868C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F9A122-5CE0-4768-AC35-66E03E60F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7AF4B96-BF99-402A-8FB7-7361FDA0CF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303D41-EF66-47E2-AB9D-EC1B77C14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E8BEF-0B4C-4C8A-BE5E-6477E0023597}" type="datetimeFigureOut">
              <a:rPr lang="es-PE" smtClean="0"/>
              <a:t>1/06/2025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22C0AE-C516-455F-835A-EB56EF2E4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3ED048-5957-47FA-A3D7-60F2F261F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0BA15-D21C-4327-8455-40CF8FEFB7C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85701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C7A0E7-BEE3-4C9F-BD96-60AAE0D34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2E6764E-1D08-4603-AE80-210C8E03B8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9809970-48EA-407D-8B8F-4A1CC2CD90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05EAA77-EEC1-45A3-990D-5A1D0714E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E8BEF-0B4C-4C8A-BE5E-6477E0023597}" type="datetimeFigureOut">
              <a:rPr lang="es-PE" smtClean="0"/>
              <a:t>1/06/2025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69FF5EF-25A9-472D-B30E-E68136E7C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1F114DA-5BE3-436F-B54E-A70869030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0BA15-D21C-4327-8455-40CF8FEFB7C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39562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EA2379-C4FD-4270-AF49-5ACE589C0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41D952F-9C74-4C5E-8880-09C5459854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A11B2C-3E1E-4577-8091-86F8BE4AF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E8BEF-0B4C-4C8A-BE5E-6477E0023597}" type="datetimeFigureOut">
              <a:rPr lang="es-PE" smtClean="0"/>
              <a:t>1/06/2025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E07424-B7AB-43C6-B286-5BEDA584C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D49D0D-A805-41CD-848D-DC0E3FD05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0BA15-D21C-4327-8455-40CF8FEFB7C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35897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D3F99DB-C6C1-490F-B4EA-01A6E2472B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1CEE9AC-9D8E-4758-A373-3E93FE4EBA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C6FD92-B59A-4DDC-B3ED-CCCD5DD62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E8BEF-0B4C-4C8A-BE5E-6477E0023597}" type="datetimeFigureOut">
              <a:rPr lang="es-PE" smtClean="0"/>
              <a:t>1/06/2025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F4FE3F-BC1D-43AA-9F12-4E2B00B7B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DAF916-6A6F-4E81-9B72-BF25D793B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0BA15-D21C-4327-8455-40CF8FEFB7C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28768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2CDF5AF-DE98-432F-8EF0-C0091B807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CC0A4D9-9AFC-417B-ADD0-1FB049D33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D0C067-B62A-4DAA-B72A-B32DC94AE2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E8BEF-0B4C-4C8A-BE5E-6477E0023597}" type="datetimeFigureOut">
              <a:rPr lang="es-PE" smtClean="0"/>
              <a:t>1/06/2025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EA1F0D-867A-4F13-A9FF-D0172EF524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AC5B0E-8B32-47ED-8525-DDB8834BAC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0BA15-D21C-4327-8455-40CF8FEFB7C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19308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36225F-2D32-4423-B96A-7A271D51FB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7697" y="584885"/>
            <a:ext cx="10058400" cy="1100203"/>
          </a:xfrm>
        </p:spPr>
        <p:txBody>
          <a:bodyPr>
            <a:normAutofit fontScale="90000"/>
          </a:bodyPr>
          <a:lstStyle/>
          <a:p>
            <a:r>
              <a:rPr lang="es-ES" altLang="es-PE" sz="3200" b="1" dirty="0">
                <a:solidFill>
                  <a:schemeClr val="accent3">
                    <a:lumMod val="50000"/>
                  </a:schemeClr>
                </a:solidFill>
              </a:rPr>
              <a:t>Asociación Nacional de   Productores Ecológicos ANPE -  Perú</a:t>
            </a:r>
            <a:br>
              <a:rPr lang="es-PE" dirty="0"/>
            </a:br>
            <a:endParaRPr lang="es-PE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CDA6C75-CEF2-4651-BDD8-52AA62991E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568" y="1685088"/>
            <a:ext cx="12068432" cy="525323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s-ES_tradnl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CREACION DE UN PROGRAMA NACIONAL DE AGROECOLOGIA ARTICULADO A LA ECONOMIA CIRCULAR COMO INSTRUMENTO DE GESTION HACIA A  LA POLITICA PUBLICA.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ANTECEDENTES: 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Perú cuenta con 2.2 millones de pequeños agricultores  de los cuales el 88% son pequeños agricultores que producen alimentos el 1.78 millones de hectáreas </a:t>
            </a:r>
            <a:r>
              <a:rPr lang="es-PE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</a:t>
            </a:r>
            <a:r>
              <a:rPr lang="es-PE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87.4% utilizan semillas nativas que son la base de la producción agroecológica el pilar fundamental es la  base de la alimentación y económico de las familias rurales organizadas y/o individuales articulados en las comunidades campesinas.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JUSTIFICACION:</a:t>
            </a:r>
            <a:endParaRPr lang="es-PE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P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 esencia el </a:t>
            </a:r>
            <a:r>
              <a:rPr lang="es-PE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programa nacional de</a:t>
            </a:r>
            <a:r>
              <a:rPr lang="es-P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PE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producción agroecológica</a:t>
            </a:r>
            <a:r>
              <a:rPr lang="es-P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es lograr que las unidades productivas de la agricultura familiar transiten de una agricultura convencional contaminante a un sistema de producción agroecológico, y se conviertan en pilares de desarrollo integral sostenible, esto significa implementar procesos que integran</a:t>
            </a:r>
            <a:r>
              <a:rPr lang="es-PE" spc="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los </a:t>
            </a:r>
            <a:r>
              <a:rPr lang="es-P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cultivos, crianzas,</a:t>
            </a:r>
            <a:r>
              <a:rPr lang="es-PE" spc="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P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agroforestería,</a:t>
            </a:r>
            <a:r>
              <a:rPr lang="es-PE" spc="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P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apicultura,</a:t>
            </a:r>
            <a:r>
              <a:rPr lang="es-PE" spc="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P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piscicultura,</a:t>
            </a:r>
            <a:r>
              <a:rPr lang="es-PE" spc="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P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agroindustria rural.</a:t>
            </a:r>
          </a:p>
          <a:p>
            <a:pPr algn="just"/>
            <a:r>
              <a:rPr lang="es-PE" spc="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s-PE" dirty="0">
              <a:effectLst/>
              <a:highlight>
                <a:srgbClr val="FFFF00"/>
              </a:highlight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PE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D3D3EC6-70BB-4E3E-BA02-D80B74240BD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3" y="-50993"/>
            <a:ext cx="1828800" cy="165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04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2510F4-E1CA-4B36-A781-1CD8EF363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5329"/>
            <a:ext cx="12134335" cy="1975667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es-ES_tradnl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_tradnl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OBJETIVOS:</a:t>
            </a:r>
            <a:br>
              <a:rPr lang="es-ES_tradnl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_tradnl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Promover e impulsar las producción orgánica y/ o ecológica alternativa de desarrollo económico y social priorizando la agricultura familiar de la categoría de subsistencia.</a:t>
            </a:r>
            <a:r>
              <a:rPr lang="es-PE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s-PE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sz="28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2D6DC2-486D-45B4-89C6-EDE8417D6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1" y="2215978"/>
            <a:ext cx="12060194" cy="4642022"/>
          </a:xfrm>
        </p:spPr>
        <p:txBody>
          <a:bodyPr>
            <a:normAutofit lnSpcReduction="10000"/>
          </a:bodyPr>
          <a:lstStyle/>
          <a:p>
            <a:r>
              <a:rPr lang="es-MX" dirty="0"/>
              <a:t>COMPONIENTES:</a:t>
            </a:r>
          </a:p>
          <a:p>
            <a:pPr algn="just"/>
            <a:r>
              <a:rPr lang="es-MX" dirty="0"/>
              <a:t>Fortalecimiento de capacidades productivas promoviendo formando especialistas con tecnologías innovadores para la  asistencia técnica. </a:t>
            </a:r>
          </a:p>
          <a:p>
            <a:pPr algn="just"/>
            <a:r>
              <a:rPr lang="es-MX" dirty="0"/>
              <a:t>Protección y la conservación de la biodiversidad y las semillas nativas considerando base de la producción de alimentos sanas y limpias.</a:t>
            </a:r>
          </a:p>
          <a:p>
            <a:pPr algn="just"/>
            <a:r>
              <a:rPr lang="es-MX" dirty="0"/>
              <a:t>Fortalecimiento de los pequeños productores agroecológicos conformando y fortaleciendo las  organizaciones locales regionales y nacional.</a:t>
            </a:r>
          </a:p>
          <a:p>
            <a:pPr algn="just"/>
            <a:r>
              <a:rPr lang="es-MX" dirty="0"/>
              <a:t>Mejorar la rentabilidad económica con la producción de alimento sostenibles garantizado y certificados con SGP.</a:t>
            </a:r>
          </a:p>
          <a:p>
            <a:pPr algn="just"/>
            <a:r>
              <a:rPr lang="es-MX" dirty="0"/>
              <a:t>Desarrollar la transformación rural agroecológica con valor agregado  y competitivo.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643717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97FCCB-CD82-4E3C-9D5E-5AD7D1C39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78" y="18255"/>
            <a:ext cx="12109622" cy="896145"/>
          </a:xfrm>
        </p:spPr>
        <p:txBody>
          <a:bodyPr>
            <a:normAutofit/>
          </a:bodyPr>
          <a:lstStyle/>
          <a:p>
            <a:r>
              <a:rPr lang="es-MX" sz="3200" b="1" dirty="0"/>
              <a:t>La Estrategia de articulación la agroecología a la Economía Circular.</a:t>
            </a:r>
            <a:endParaRPr lang="es-PE" sz="32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F37BD4-A359-4CB6-B135-E09D2BFA3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7308"/>
            <a:ext cx="12109622" cy="6032437"/>
          </a:xfrm>
        </p:spPr>
        <p:txBody>
          <a:bodyPr/>
          <a:lstStyle/>
          <a:p>
            <a:pPr algn="just"/>
            <a:r>
              <a:rPr lang="es-PE" sz="2800" spc="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PE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Uso de Técnicas ancestrales </a:t>
            </a:r>
            <a:r>
              <a:rPr lang="es-PE" sz="2400" spc="5" dirty="0">
                <a:latin typeface="Arial" panose="020B0604020202020204" pitchFamily="34" charset="0"/>
                <a:ea typeface="Times New Roman" panose="02020603050405020304" pitchFamily="18" charset="0"/>
              </a:rPr>
              <a:t>y </a:t>
            </a:r>
            <a:r>
              <a:rPr lang="es-PE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modernas, para una agroecología eficiente deseñado al sistema  circularidad reutilizando los recursos existentes y locales.</a:t>
            </a:r>
          </a:p>
          <a:p>
            <a:pPr algn="just"/>
            <a:r>
              <a:rPr lang="es-PE" sz="2400" spc="5" dirty="0">
                <a:latin typeface="Arial" panose="020B0604020202020204" pitchFamily="34" charset="0"/>
                <a:ea typeface="Times New Roman" panose="02020603050405020304" pitchFamily="18" charset="0"/>
              </a:rPr>
              <a:t>Minimizar las contaminaciones locales, los recursos como : suelo, agua etc.</a:t>
            </a:r>
          </a:p>
          <a:p>
            <a:pPr algn="just"/>
            <a:r>
              <a:rPr lang="es-PE" sz="2400" spc="5" dirty="0">
                <a:latin typeface="Arial" panose="020B0604020202020204" pitchFamily="34" charset="0"/>
                <a:ea typeface="Times New Roman" panose="02020603050405020304" pitchFamily="18" charset="0"/>
              </a:rPr>
              <a:t>Conservación y   </a:t>
            </a:r>
            <a:r>
              <a:rPr lang="es-PE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uso de las semillas nativas biodiversos .</a:t>
            </a:r>
            <a:r>
              <a:rPr lang="es-PE" sz="24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s-PE" sz="2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es-PE" sz="2400" dirty="0">
                <a:latin typeface="Arial" panose="020B0604020202020204" pitchFamily="34" charset="0"/>
                <a:ea typeface="Times New Roman" panose="02020603050405020304" pitchFamily="18" charset="0"/>
              </a:rPr>
              <a:t>Minimizar</a:t>
            </a:r>
            <a:r>
              <a:rPr lang="es-PE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PE" sz="2400" dirty="0">
                <a:latin typeface="Arial" panose="020B0604020202020204" pitchFamily="34" charset="0"/>
                <a:ea typeface="Times New Roman" panose="02020603050405020304" pitchFamily="18" charset="0"/>
              </a:rPr>
              <a:t>los costos de producción con nuevas tecnologías e innovaciones fomentando la producción limpia orientado al desarrollo rural sostenible.</a:t>
            </a:r>
          </a:p>
          <a:p>
            <a:pPr algn="just"/>
            <a:r>
              <a:rPr lang="es-PE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Fomentar la economía campesina familiar articulando a los mercados competitivos. </a:t>
            </a:r>
          </a:p>
          <a:p>
            <a:pPr algn="just"/>
            <a:r>
              <a:rPr lang="es-PE" sz="2400" dirty="0">
                <a:latin typeface="Arial" panose="020B0604020202020204" pitchFamily="34" charset="0"/>
                <a:ea typeface="Times New Roman" panose="02020603050405020304" pitchFamily="18" charset="0"/>
              </a:rPr>
              <a:t>Para ello necesita la educación y/o capacitación a los productos y la colección directa entre los  y consumidores hacia al consumo saludable y responsable.</a:t>
            </a:r>
            <a:endParaRPr lang="es-PE" sz="2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/>
            <a:endParaRPr lang="es-PE" sz="2400" dirty="0">
              <a:solidFill>
                <a:srgbClr val="FF0000"/>
              </a:solidFill>
              <a:effectLst/>
              <a:highlight>
                <a:srgbClr val="FFFF00"/>
              </a:highlight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767673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6ABA2E-CD3A-4FA2-9385-4A507EACA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043" y="82379"/>
            <a:ext cx="11986054" cy="1608310"/>
          </a:xfrm>
        </p:spPr>
        <p:txBody>
          <a:bodyPr>
            <a:normAutofit/>
          </a:bodyPr>
          <a:lstStyle/>
          <a:p>
            <a:r>
              <a:rPr lang="es-ES" sz="3600" b="1" u="sng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CUALES SON LOS RESULTADOS ESPERADOS DEL PROGRAMA?</a:t>
            </a:r>
            <a:br>
              <a:rPr lang="es-PE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860946-8BE6-4FE4-AA77-FFA65A64E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03" y="988540"/>
            <a:ext cx="12126097" cy="5869459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90000"/>
              </a:lnSpc>
              <a:spcAft>
                <a:spcPts val="800"/>
              </a:spcAft>
              <a:buNone/>
            </a:pP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Aft>
                <a:spcPts val="800"/>
              </a:spcAft>
            </a:pPr>
            <a:r>
              <a:rPr lang="es-ES" sz="2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Mejorar los ingresos de los pequeños productores, comunidades campesinas, comunidades nativas y pueblos originarios.   </a:t>
            </a:r>
            <a:endParaRPr lang="es-P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Aft>
                <a:spcPts val="800"/>
              </a:spcAft>
            </a:pPr>
            <a:r>
              <a:rPr lang="es-ES" sz="2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Reducir la contaminación en el ecosistema productivo y generar resiliencia al cambio climático.</a:t>
            </a:r>
            <a:endParaRPr lang="es-P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Aft>
                <a:spcPts val="800"/>
              </a:spcAft>
            </a:pPr>
            <a:r>
              <a:rPr lang="es-ES" sz="2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Evitar la pérdida de la agrobiodiversidad peruana.</a:t>
            </a:r>
            <a:endParaRPr lang="es-P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Aft>
                <a:spcPts val="800"/>
              </a:spcAft>
            </a:pPr>
            <a:r>
              <a:rPr lang="es-ES" sz="2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Protección a las semillas nativas y/o criollas.</a:t>
            </a:r>
          </a:p>
          <a:p>
            <a:pPr algn="just">
              <a:spcAft>
                <a:spcPts val="800"/>
              </a:spcAft>
            </a:pPr>
            <a:r>
              <a:rPr lang="es-PE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Generar cambios y </a:t>
            </a:r>
            <a:r>
              <a:rPr lang="es-PE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alternativas al cambio climático.</a:t>
            </a:r>
            <a:endParaRPr lang="es-P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Aft>
                <a:spcPts val="800"/>
              </a:spcAft>
            </a:pPr>
            <a:r>
              <a:rPr lang="es-ES" sz="2400" b="1" u="sng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¿PRESUPUESTO DEL PROGRAMA?  </a:t>
            </a:r>
            <a:endParaRPr lang="es-P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Aft>
                <a:spcPts val="800"/>
              </a:spcAft>
            </a:pPr>
            <a:r>
              <a:rPr lang="es-ES" sz="2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Programa como Unidad Ejecutora:</a:t>
            </a:r>
            <a:endParaRPr lang="es-P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Aft>
                <a:spcPts val="800"/>
              </a:spcAft>
            </a:pPr>
            <a:r>
              <a:rPr lang="es-ES" sz="2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cuanto presupuestal debe ser asumida por los 3 niveles de Gobierno, Locales, Regionales y Nacional.</a:t>
            </a:r>
            <a:endParaRPr lang="es-P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828198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488</Words>
  <Application>Microsoft Office PowerPoint</Application>
  <PresentationFormat>Panorámica</PresentationFormat>
  <Paragraphs>32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Tema de Office</vt:lpstr>
      <vt:lpstr>Asociación Nacional de   Productores Ecológicos ANPE -  Perú </vt:lpstr>
      <vt:lpstr> OBJETIVOS: Promover e impulsar las producción orgánica y/ o ecológica alternativa de desarrollo económico y social priorizando la agricultura familiar de la categoría de subsistencia.  </vt:lpstr>
      <vt:lpstr>La Estrategia de articulación la agroecología a la Economía Circular.</vt:lpstr>
      <vt:lpstr>CUALES SON LOS RESULTADOS ESPERADOS DEL PROGRAMA?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Asociación Nacional de   Productores Ecológicos ANPE -  Perú</dc:title>
  <dc:creator>COMUNICACIONES</dc:creator>
  <cp:lastModifiedBy>COMUNICACIONES</cp:lastModifiedBy>
  <cp:revision>19</cp:revision>
  <dcterms:created xsi:type="dcterms:W3CDTF">2025-05-21T20:17:27Z</dcterms:created>
  <dcterms:modified xsi:type="dcterms:W3CDTF">2025-06-01T12:22:04Z</dcterms:modified>
</cp:coreProperties>
</file>