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31" r:id="rId2"/>
    <p:sldId id="293" r:id="rId3"/>
    <p:sldId id="292" r:id="rId4"/>
    <p:sldId id="381" r:id="rId5"/>
    <p:sldId id="385" r:id="rId6"/>
    <p:sldId id="384" r:id="rId7"/>
    <p:sldId id="362" r:id="rId8"/>
    <p:sldId id="379" r:id="rId9"/>
    <p:sldId id="386" r:id="rId10"/>
    <p:sldId id="380" r:id="rId11"/>
    <p:sldId id="390" r:id="rId12"/>
    <p:sldId id="258" r:id="rId13"/>
    <p:sldId id="284" r:id="rId14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yriliz Coro" initials="MC" lastIdx="1" clrIdx="0">
    <p:extLst>
      <p:ext uri="{19B8F6BF-5375-455C-9EA6-DF929625EA0E}">
        <p15:presenceInfo xmlns:p15="http://schemas.microsoft.com/office/powerpoint/2012/main" userId="22e6e84a3ff4881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21" autoAdjust="0"/>
    <p:restoredTop sz="77059" autoAdjust="0"/>
  </p:normalViewPr>
  <p:slideViewPr>
    <p:cSldViewPr snapToGrid="0">
      <p:cViewPr varScale="1">
        <p:scale>
          <a:sx n="52" d="100"/>
          <a:sy n="52" d="100"/>
        </p:scale>
        <p:origin x="12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User\Desktop\Familias.xlsx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Familias!$B$2:$B$129</cx:f>
        <cx:lvl ptCount="128">
          <cx:pt idx="0">Asteraceae</cx:pt>
          <cx:pt idx="1">Fabaceae</cx:pt>
          <cx:pt idx="2">Brassicaceae</cx:pt>
          <cx:pt idx="3">Lamiaceae</cx:pt>
          <cx:pt idx="4">Amaranthaceae </cx:pt>
          <cx:pt idx="5">Asparagaceae</cx:pt>
          <cx:pt idx="6">Geraniaceae </cx:pt>
          <cx:pt idx="7">Malvaceae</cx:pt>
          <cx:pt idx="8">Orobanchaceae</cx:pt>
          <cx:pt idx="9">Plantaginaceae</cx:pt>
          <cx:pt idx="10">Polygonaceae </cx:pt>
          <cx:pt idx="11">Rosaceae</cx:pt>
          <cx:pt idx="12">Scrophulariaceae</cx:pt>
          <cx:pt idx="13">Alstroemeriaceae</cx:pt>
          <cx:pt idx="14">Chenopodiaceae</cx:pt>
          <cx:pt idx="15">Apiaceae</cx:pt>
          <cx:pt idx="16">Apocynaceae </cx:pt>
          <cx:pt idx="17">Berberidaceae </cx:pt>
          <cx:pt idx="18">Calceolariaceae</cx:pt>
          <cx:pt idx="19">Caryophyllaceae </cx:pt>
          <cx:pt idx="20">Coriariaceae</cx:pt>
          <cx:pt idx="21">Euphorbiaceae</cx:pt>
          <cx:pt idx="22">Iridaceae</cx:pt>
          <cx:pt idx="23">Myricaceae</cx:pt>
          <cx:pt idx="24">Myrtaceae</cx:pt>
          <cx:pt idx="25">Onagraceae</cx:pt>
          <cx:pt idx="26">Orchidaceae</cx:pt>
          <cx:pt idx="27">Oxalidaceae</cx:pt>
          <cx:pt idx="28">Papaveraceae </cx:pt>
          <cx:pt idx="29">Passifloraceae</cx:pt>
          <cx:pt idx="30">Pinaceae</cx:pt>
          <cx:pt idx="31">Poaceae</cx:pt>
          <cx:pt idx="32">Polygalaceae</cx:pt>
          <cx:pt idx="33">Primulaceae</cx:pt>
          <cx:pt idx="34">Rubiaceae</cx:pt>
          <cx:pt idx="35">Solanaceae</cx:pt>
          <cx:pt idx="36">Urticaceae</cx:pt>
          <cx:pt idx="37">Verbenaceae</cx:pt>
          <cx:pt idx="38">Viburnaceae</cx:pt>
        </cx:lvl>
      </cx:strDim>
      <cx:numDim type="size">
        <cx:f>Familias!$D$2:$D$40</cx:f>
        <cx:lvl ptCount="39" formatCode="0">
          <cx:pt idx="0">18.571428571428573</cx:pt>
          <cx:pt idx="1">8.5714285714285712</cx:pt>
          <cx:pt idx="2">5.7142857142857144</cx:pt>
          <cx:pt idx="3">4.2857142857142856</cx:pt>
          <cx:pt idx="4">2.8571428571428572</cx:pt>
          <cx:pt idx="5">2.8571428571428572</cx:pt>
          <cx:pt idx="6">2.8571428571428572</cx:pt>
          <cx:pt idx="7">2.8571428571428572</cx:pt>
          <cx:pt idx="8">2.8571428571428572</cx:pt>
          <cx:pt idx="9">2.8571428571428572</cx:pt>
          <cx:pt idx="10">2.8571428571428572</cx:pt>
          <cx:pt idx="11">2.8571428571428572</cx:pt>
          <cx:pt idx="12">2.8571428571428572</cx:pt>
          <cx:pt idx="13">1.4285714285714286</cx:pt>
          <cx:pt idx="14">1.4285714285714286</cx:pt>
          <cx:pt idx="15">1.4285714285714286</cx:pt>
          <cx:pt idx="16">1.4285714285714286</cx:pt>
          <cx:pt idx="17">1.4285714285714286</cx:pt>
          <cx:pt idx="18">1.4285714285714286</cx:pt>
          <cx:pt idx="19">1.4285714285714286</cx:pt>
          <cx:pt idx="20">1.4285714285714286</cx:pt>
          <cx:pt idx="21">1.4285714285714286</cx:pt>
          <cx:pt idx="22">1.4285714285714286</cx:pt>
          <cx:pt idx="23">1.4285714285714286</cx:pt>
          <cx:pt idx="24">1.4285714285714286</cx:pt>
          <cx:pt idx="25">1.4285714285714286</cx:pt>
          <cx:pt idx="26">1.4285714285714286</cx:pt>
          <cx:pt idx="27">1.4285714285714286</cx:pt>
          <cx:pt idx="28">1.4285714285714286</cx:pt>
          <cx:pt idx="29">1.4285714285714286</cx:pt>
          <cx:pt idx="30">1.4285714285714286</cx:pt>
          <cx:pt idx="31">1.4285714285714286</cx:pt>
          <cx:pt idx="32">1.4285714285714286</cx:pt>
          <cx:pt idx="33">1.4285714285714286</cx:pt>
          <cx:pt idx="34">1.4285714285714286</cx:pt>
          <cx:pt idx="35">1.4285714285714286</cx:pt>
          <cx:pt idx="36">1.4285714285714286</cx:pt>
          <cx:pt idx="37">1.4285714285714286</cx:pt>
          <cx:pt idx="38">1.4285714285714286</cx:pt>
        </cx:lvl>
      </cx:numDim>
    </cx:data>
  </cx:chartData>
  <cx:chart>
    <cx:plotArea>
      <cx:plotAreaRegion>
        <cx:series layoutId="treemap" uniqueId="{19EAC7E4-BEC9-4272-91BD-9079078A951F}">
          <cx:tx>
            <cx:txData>
              <cx:f>Familias!$D$1</cx:f>
              <cx:v>porcentaje</cx:v>
            </cx:txData>
          </cx:tx>
          <cx:dataLabels pos="ctr">
            <cx:txPr>
              <a:bodyPr spcFirstLastPara="1" vertOverflow="ellipsis" horzOverflow="overflow" wrap="square" lIns="38100" tIns="19050" rIns="38100" bIns="19050" anchor="ctr" anchorCtr="1">
                <a:spAutoFit/>
              </a:bodyPr>
              <a:lstStyle/>
              <a:p>
                <a:pPr algn="ctr" rtl="0">
                  <a:defRPr sz="1200"/>
                </a:pPr>
                <a:endParaRPr lang="es-ES" sz="1200" b="1" i="0" u="none" strike="noStrike" baseline="0">
                  <a:solidFill>
                    <a:sysClr val="window" lastClr="FFFFFF"/>
                  </a:solidFill>
                  <a:latin typeface="Calibri" panose="020F0502020204030204"/>
                </a:endParaRPr>
              </a:p>
            </cx:txPr>
            <cx:visibility seriesName="0" categoryName="1" value="1"/>
            <cx:separator> </cx:separator>
            <cx:dataLabel idx="0">
              <cx:txPr>
                <a:bodyPr spcFirstLastPara="1" vertOverflow="ellipsis" horzOverflow="overflow" wrap="square" lIns="38100" tIns="19050" rIns="38100" bIns="19050" anchor="ctr" anchorCtr="1">
                  <a:spAutoFit/>
                </a:bodyPr>
                <a:lstStyle/>
                <a:p>
                  <a:pPr algn="ctr" rtl="0">
                    <a:defRPr sz="1600"/>
                  </a:pPr>
                  <a:r>
                    <a:rPr lang="es-ES" sz="1600" b="1" i="0" u="none" strike="noStrike" baseline="0">
                      <a:solidFill>
                        <a:sysClr val="window" lastClr="FFFFFF"/>
                      </a:solidFill>
                      <a:latin typeface="Calibri" panose="020F0502020204030204"/>
                    </a:rPr>
                    <a:t>Asteraceae 19</a:t>
                  </a:r>
                </a:p>
              </cx:txPr>
              <cx:visibility seriesName="0" categoryName="1" value="1"/>
              <cx:separator> </cx:separator>
            </cx:dataLabel>
            <cx:dataLabel idx="1">
              <cx:txPr>
                <a:bodyPr spcFirstLastPara="1" vertOverflow="ellipsis" horzOverflow="overflow" wrap="square" lIns="38100" tIns="19050" rIns="38100" bIns="19050" anchor="ctr" anchorCtr="1">
                  <a:spAutoFit/>
                </a:bodyPr>
                <a:lstStyle/>
                <a:p>
                  <a:pPr algn="ctr" rtl="0">
                    <a:defRPr sz="1600"/>
                  </a:pPr>
                  <a:r>
                    <a:rPr lang="es-ES" sz="1600" b="1" i="0" u="none" strike="noStrike" baseline="0">
                      <a:solidFill>
                        <a:sysClr val="window" lastClr="FFFFFF"/>
                      </a:solidFill>
                      <a:latin typeface="Calibri" panose="020F0502020204030204"/>
                    </a:rPr>
                    <a:t>Fabaceae 9</a:t>
                  </a:r>
                </a:p>
              </cx:txPr>
              <cx:visibility seriesName="0" categoryName="1" value="1"/>
              <cx:separator> </cx:separator>
            </cx:dataLabel>
            <cx:dataLabel idx="2">
              <cx:txPr>
                <a:bodyPr spcFirstLastPara="1" vertOverflow="ellipsis" horzOverflow="overflow" wrap="square" lIns="38100" tIns="19050" rIns="38100" bIns="19050" anchor="ctr" anchorCtr="1">
                  <a:spAutoFit/>
                </a:bodyPr>
                <a:lstStyle/>
                <a:p>
                  <a:pPr algn="ctr" rtl="0">
                    <a:defRPr sz="1600"/>
                  </a:pPr>
                  <a:r>
                    <a:rPr lang="es-ES" sz="1600" b="1" i="0" u="none" strike="noStrike" baseline="0">
                      <a:solidFill>
                        <a:sysClr val="window" lastClr="FFFFFF"/>
                      </a:solidFill>
                      <a:latin typeface="Calibri" panose="020F0502020204030204"/>
                    </a:rPr>
                    <a:t>Brassicaceae 6</a:t>
                  </a:r>
                </a:p>
              </cx:txPr>
              <cx:visibility seriesName="0" categoryName="1" value="1"/>
              <cx:separator> </cx:separator>
            </cx:dataLabel>
          </cx:dataLabels>
          <cx:dataId val="0"/>
          <cx:layoutPr>
            <cx:parentLabelLayout val="overlapping"/>
          </cx:layoutPr>
        </cx:series>
      </cx:plotAreaRegion>
    </cx:plotArea>
    <cx:legend pos="r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400"/>
          </a:pPr>
          <a:endParaRPr lang="es-ES" sz="1400" b="0" i="0" u="none" strike="noStrike" baseline="0">
            <a:solidFill>
              <a:prstClr val="black">
                <a:lumMod val="65000"/>
                <a:lumOff val="35000"/>
              </a:prstClr>
            </a:solidFill>
            <a:latin typeface="Calibri" panose="020F0502020204030204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411">
  <cs:axisTitle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bg1">
          <a:lumMod val="65000"/>
        </a:schemeClr>
      </a:solidFill>
      <a:ln>
        <a:solidFill>
          <a:schemeClr val="bg1"/>
        </a:solidFill>
      </a:ln>
    </cs:spPr>
    <cs:defRPr sz="1197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75000"/>
            <a:lumOff val="2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  <a:lumOff val="10000"/>
              </a:schemeClr>
            </a:gs>
            <a:gs pos="0">
              <a:schemeClr val="lt1">
                <a:lumMod val="75000"/>
                <a:alpha val="36000"/>
                <a:lumOff val="10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chemeClr val="bg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/>
  </cs:title>
  <cs:trendline>
    <cs:lnRef idx="0"/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D1766-31AC-4AAF-9A45-5600329F7966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F0831-A243-4F83-8122-34406B07C2C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11248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5F0831-A243-4F83-8122-34406B07C2C2}" type="slidenum">
              <a:rPr lang="es-EC" smtClean="0"/>
              <a:t>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35360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5F0831-A243-4F83-8122-34406B07C2C2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51140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5F0831-A243-4F83-8122-34406B07C2C2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43451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5F0831-A243-4F83-8122-34406B07C2C2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35922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5F0831-A243-4F83-8122-34406B07C2C2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12976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30ABBA-6818-D194-C298-08994F2C3D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EA40540-7236-1961-13BB-CE601D3B8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FE1396-FDEA-C5AB-6054-CC62A3F29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38D4-528C-4CB4-A27E-9A844098CDF7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229AF9-25DA-8232-1618-E79FF35C7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FF8A34-6ECA-15C5-98D1-0920799DC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CD49D-5D26-40D8-B8AA-740BD0793D6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07666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DDE05C-BD61-E29C-5F08-FE0CB84C6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CBFF51-6223-1F45-ED96-7FABEF692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DD6234-35F2-E2D9-5843-B6D702D7B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38D4-528C-4CB4-A27E-9A844098CDF7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76824E-5571-2483-9208-A8769FB2D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C1B9D0-81F1-BA1F-33E7-6F202A467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CD49D-5D26-40D8-B8AA-740BD0793D6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0041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AD48EC-E073-D774-8FEC-C446FB76C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503EF0D-283D-7535-F87E-5949A49D8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2B3898-AE96-CA72-D3A2-9921A4570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38D4-528C-4CB4-A27E-9A844098CDF7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00B8AE-D8D7-3447-BDE0-15369B2A1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070669-187A-23AE-EA73-4B7F5F915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CD49D-5D26-40D8-B8AA-740BD0793D6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9462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C7FD18-8CC9-B2B3-FD73-6E0A83336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72B9C9-B3D0-1837-BC83-CC3A64E3C9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F56A82B-8C1D-1E6E-8B62-4AB872E19B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7F76F14-488F-19D9-DEC5-129898D62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38D4-528C-4CB4-A27E-9A844098CDF7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1617B97-EFC1-BE6E-1E06-34162B3B0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A3E43FC-A61D-17A6-7707-F79D9A07F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CD49D-5D26-40D8-B8AA-740BD0793D6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8442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488EED-C8F0-89FC-DC9F-C4E71F174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B604E7-8DFB-68E7-CA28-3F9EDC290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4404901-BD8B-2F9F-0E50-C5CC1AD1B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5CC6EAB-F627-82A8-CFD5-CDA6AA9277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11AE6BC-ADF6-2E46-BA9A-AEB37329AF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928F028-E13D-2A41-AF0B-CFB1B86F9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38D4-528C-4CB4-A27E-9A844098CDF7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C3B5DC-735C-DAC3-AE1B-FD346B85A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35BC736-6B33-E0D2-D9B4-5BBDAC50A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CD49D-5D26-40D8-B8AA-740BD0793D6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7567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E59E39-FE03-2342-CF2C-844BFC400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7883809-CA89-94B7-3724-C85EE59A3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38D4-528C-4CB4-A27E-9A844098CDF7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62C9DBC-47E3-AC3D-483E-9218BFEC8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DA0F368-171B-BA55-CA42-407FE5002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CD49D-5D26-40D8-B8AA-740BD0793D6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71413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A2476D1-64B3-2E85-A091-DD807CB7C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38D4-528C-4CB4-A27E-9A844098CDF7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7F896D2-FCDF-DD03-E9C1-522B2F41C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694011-CEFB-E96B-C502-4579CAA3F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CD49D-5D26-40D8-B8AA-740BD0793D6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98033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66EB8-3158-3FB1-5701-5283A2B21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4A938C-F364-591D-AC8C-F96B72A59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18A3362-98F9-A86D-63B5-4D37186212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0D7BEC-61A2-4D43-A93A-95D3333FC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38D4-528C-4CB4-A27E-9A844098CDF7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451B24-1D10-4D08-C0BA-CC8BA539D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842B206-C480-7DBE-B3D0-546F30C47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CD49D-5D26-40D8-B8AA-740BD0793D6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55694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EAD3C-E7B2-0290-5DDF-FA128DE1A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F67A9DD-5F1D-FE93-D081-98E4C3F43A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25CF685-E746-A469-2A4D-68F17906DC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821481-E1E5-25D1-4918-60B8B07A5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38D4-528C-4CB4-A27E-9A844098CDF7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0989FA-6A53-31F3-FEDD-C0D08EB47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661266-6D24-25E4-0C98-4B0E93816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CD49D-5D26-40D8-B8AA-740BD0793D6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3843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AB910D-400B-891D-FD60-6D4E7F34B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A596F2E-3F24-C3D4-A350-2E00298AFC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EFAD3D-DA02-3309-FBD2-22BAE3BBF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38D4-528C-4CB4-A27E-9A844098CDF7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86ADC4-5798-6394-DA6D-135758E2E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6C2E05-1CE3-21F2-EDBE-6F2BC73D5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CD49D-5D26-40D8-B8AA-740BD0793D6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23792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0C13A8-2D4F-E621-5FCA-68693C2446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DFE2428-BD53-786C-F759-F78D6C3CFB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7C698F-91BD-CBD3-FD82-04B05EBD6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138D4-528C-4CB4-A27E-9A844098CDF7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299F4D-58ED-C2BF-2272-1D2F02E5F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FDAE22-3BA2-1592-61D4-FB0414B7A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CD49D-5D26-40D8-B8AA-740BD0793D6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3134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DB32985-1A86-3BA7-EF59-727B9EED7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30318EE-F913-0627-DC74-CA546A6FB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9DCC93-1F2F-AAA0-2D1B-D11F443C14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138D4-528C-4CB4-A27E-9A844098CDF7}" type="datetimeFigureOut">
              <a:rPr lang="es-EC" smtClean="0"/>
              <a:t>7/12/2023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485027-B33A-F935-C5C3-9C3679D9A4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81ABF3-A8F3-0B34-A7F0-53C1A9F94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CD49D-5D26-40D8-B8AA-740BD0793D6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40129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14/relationships/chartEx" Target="../charts/chartEx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5.png"/><Relationship Id="rId12" Type="http://schemas.microsoft.com/office/2007/relationships/hdphoto" Target="../media/hdphoto1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11" Type="http://schemas.openxmlformats.org/officeDocument/2006/relationships/image" Target="../media/image7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1.jpg"/><Relationship Id="rId9" Type="http://schemas.openxmlformats.org/officeDocument/2006/relationships/image" Target="../media/image27.png"/><Relationship Id="rId1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18" Type="http://schemas.openxmlformats.org/officeDocument/2006/relationships/image" Target="../media/image46.jpeg"/><Relationship Id="rId26" Type="http://schemas.openxmlformats.org/officeDocument/2006/relationships/image" Target="../media/image54.jpeg"/><Relationship Id="rId3" Type="http://schemas.openxmlformats.org/officeDocument/2006/relationships/image" Target="../media/image31.png"/><Relationship Id="rId21" Type="http://schemas.openxmlformats.org/officeDocument/2006/relationships/image" Target="../media/image49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17" Type="http://schemas.openxmlformats.org/officeDocument/2006/relationships/image" Target="../media/image45.jpeg"/><Relationship Id="rId25" Type="http://schemas.openxmlformats.org/officeDocument/2006/relationships/image" Target="../media/image53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4.jpeg"/><Relationship Id="rId20" Type="http://schemas.openxmlformats.org/officeDocument/2006/relationships/image" Target="../media/image48.jpeg"/><Relationship Id="rId29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24" Type="http://schemas.openxmlformats.org/officeDocument/2006/relationships/image" Target="../media/image52.jpeg"/><Relationship Id="rId5" Type="http://schemas.openxmlformats.org/officeDocument/2006/relationships/image" Target="../media/image33.png"/><Relationship Id="rId15" Type="http://schemas.openxmlformats.org/officeDocument/2006/relationships/image" Target="../media/image43.jpeg"/><Relationship Id="rId23" Type="http://schemas.openxmlformats.org/officeDocument/2006/relationships/image" Target="../media/image51.jpeg"/><Relationship Id="rId28" Type="http://schemas.openxmlformats.org/officeDocument/2006/relationships/image" Target="../media/image56.jpeg"/><Relationship Id="rId10" Type="http://schemas.openxmlformats.org/officeDocument/2006/relationships/image" Target="../media/image38.jpeg"/><Relationship Id="rId19" Type="http://schemas.openxmlformats.org/officeDocument/2006/relationships/image" Target="../media/image47.jpeg"/><Relationship Id="rId4" Type="http://schemas.openxmlformats.org/officeDocument/2006/relationships/image" Target="../media/image32.pn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Relationship Id="rId22" Type="http://schemas.openxmlformats.org/officeDocument/2006/relationships/image" Target="../media/image50.jpeg"/><Relationship Id="rId27" Type="http://schemas.openxmlformats.org/officeDocument/2006/relationships/image" Target="../media/image5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player.vimeo.com/video/794994332?app_id=122963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ésultat de recherche d'images pour &quot;McKnight logo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039" y="2369458"/>
            <a:ext cx="1716438" cy="1716438"/>
          </a:xfrm>
          <a:prstGeom prst="rect">
            <a:avLst/>
          </a:prstGeom>
          <a:noFill/>
        </p:spPr>
      </p:pic>
      <p:pic>
        <p:nvPicPr>
          <p:cNvPr id="1030" name="Picture 6" descr="Résultat de recherche d'images pour &quot;IRd logo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941" y="533483"/>
            <a:ext cx="1684316" cy="1386757"/>
          </a:xfrm>
          <a:prstGeom prst="rect">
            <a:avLst/>
          </a:prstGeom>
          <a:noFill/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/>
          <a:srcRect l="39376" t="33230" r="39442" b="29798"/>
          <a:stretch/>
        </p:blipFill>
        <p:spPr>
          <a:xfrm>
            <a:off x="9384023" y="673514"/>
            <a:ext cx="1728249" cy="1695944"/>
          </a:xfrm>
          <a:prstGeom prst="rect">
            <a:avLst/>
          </a:prstGeom>
        </p:spPr>
      </p:pic>
      <p:pic>
        <p:nvPicPr>
          <p:cNvPr id="3" name="Picture 2" descr="Identidad visual PUCE - YouTube">
            <a:extLst>
              <a:ext uri="{FF2B5EF4-FFF2-40B4-BE49-F238E27FC236}">
                <a16:creationId xmlns:a16="http://schemas.microsoft.com/office/drawing/2014/main" id="{7F22BBC5-22B5-48EC-80F0-C9A1ACA013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8" t="3727" r="33340" b="13470"/>
          <a:stretch/>
        </p:blipFill>
        <p:spPr bwMode="auto">
          <a:xfrm>
            <a:off x="706237" y="4629890"/>
            <a:ext cx="1374873" cy="190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Universidad Central del Ecuador - Wikipedia, la ...">
            <a:extLst>
              <a:ext uri="{FF2B5EF4-FFF2-40B4-BE49-F238E27FC236}">
                <a16:creationId xmlns:a16="http://schemas.microsoft.com/office/drawing/2014/main" id="{A850A5B7-E942-4F53-8D65-ED1776501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612" y="2774558"/>
            <a:ext cx="1695944" cy="1695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3FC8772-4B34-4F78-8793-BADF547A539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38" t="14036" r="66233" b="76781"/>
          <a:stretch/>
        </p:blipFill>
        <p:spPr>
          <a:xfrm>
            <a:off x="9020741" y="5364482"/>
            <a:ext cx="2861888" cy="57427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CF5BFB7-168E-894D-532E-6706927CABB0}"/>
              </a:ext>
            </a:extLst>
          </p:cNvPr>
          <p:cNvSpPr txBox="1"/>
          <p:nvPr/>
        </p:nvSpPr>
        <p:spPr>
          <a:xfrm>
            <a:off x="2924741" y="1683538"/>
            <a:ext cx="6096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C" sz="4000" b="1" dirty="0"/>
              <a:t>Investigación sobre plantas borde y sus beneficios para la agricultura</a:t>
            </a:r>
            <a:endParaRPr lang="es-EC" sz="4000" dirty="0"/>
          </a:p>
        </p:txBody>
      </p:sp>
      <p:pic>
        <p:nvPicPr>
          <p:cNvPr id="7" name="Image 4">
            <a:extLst>
              <a:ext uri="{FF2B5EF4-FFF2-40B4-BE49-F238E27FC236}">
                <a16:creationId xmlns:a16="http://schemas.microsoft.com/office/drawing/2014/main" id="{35A7DA6D-45A9-FB68-B92B-4763BF24CA9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5481" y1="71074" x2="25481" y2="71074"/>
                        <a14:foregroundMark x1="19327" y1="26446" x2="19327" y2="26446"/>
                        <a14:foregroundMark x1="12596" y1="45179" x2="12596" y2="45179"/>
                        <a14:foregroundMark x1="75577" y1="42424" x2="75577" y2="42424"/>
                        <a14:foregroundMark x1="87788" y1="50964" x2="87788" y2="50964"/>
                        <a14:backgroundMark x1="2019" y1="6612" x2="2019" y2="6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262" y="4085896"/>
            <a:ext cx="4531475" cy="158165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1A30381-E178-6538-3343-6A3922428F38}"/>
              </a:ext>
            </a:extLst>
          </p:cNvPr>
          <p:cNvSpPr txBox="1"/>
          <p:nvPr/>
        </p:nvSpPr>
        <p:spPr>
          <a:xfrm>
            <a:off x="5118307" y="5838533"/>
            <a:ext cx="23275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3200" dirty="0"/>
              <a:t>2020-2023</a:t>
            </a:r>
            <a:endParaRPr lang="es-EC" sz="3200" dirty="0"/>
          </a:p>
        </p:txBody>
      </p:sp>
    </p:spTree>
    <p:extLst>
      <p:ext uri="{BB962C8B-B14F-4D97-AF65-F5344CB8AC3E}">
        <p14:creationId xmlns:p14="http://schemas.microsoft.com/office/powerpoint/2010/main" val="2998082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8F524348-D69C-4850-B05C-0047FF41CA2E}"/>
              </a:ext>
            </a:extLst>
          </p:cNvPr>
          <p:cNvGrpSpPr/>
          <p:nvPr/>
        </p:nvGrpSpPr>
        <p:grpSpPr>
          <a:xfrm>
            <a:off x="391886" y="261257"/>
            <a:ext cx="11695628" cy="6496534"/>
            <a:chOff x="-378825" y="610538"/>
            <a:chExt cx="12438655" cy="6127555"/>
          </a:xfrm>
        </p:grpSpPr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F3E61590-718D-4B50-B493-3D5A80613AE0}"/>
                </a:ext>
              </a:extLst>
            </p:cNvPr>
            <p:cNvSpPr txBox="1"/>
            <p:nvPr/>
          </p:nvSpPr>
          <p:spPr>
            <a:xfrm>
              <a:off x="2436595" y="6326022"/>
              <a:ext cx="7207568" cy="412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sz="2000" i="1" dirty="0">
                  <a:latin typeface="Avenir Black" panose="02000503020000020003"/>
                </a:rPr>
                <a:t>Borde/Lindero en una chacra andina, Cotopaxi</a:t>
              </a: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B9956189-3934-47DE-9823-CE11B46658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378825" y="610538"/>
              <a:ext cx="12438655" cy="5597394"/>
            </a:xfrm>
            <a:prstGeom prst="rect">
              <a:avLst/>
            </a:prstGeom>
          </p:spPr>
        </p:pic>
      </p:grpSp>
      <p:pic>
        <p:nvPicPr>
          <p:cNvPr id="2" name="Image 3">
            <a:extLst>
              <a:ext uri="{FF2B5EF4-FFF2-40B4-BE49-F238E27FC236}">
                <a16:creationId xmlns:a16="http://schemas.microsoft.com/office/drawing/2014/main" id="{CF525EB0-EBE8-00B9-2496-DBB10E971F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5481" y1="71074" x2="25481" y2="71074"/>
                        <a14:foregroundMark x1="19327" y1="26446" x2="19327" y2="26446"/>
                        <a14:foregroundMark x1="12596" y1="45179" x2="12596" y2="45179"/>
                        <a14:foregroundMark x1="75577" y1="42424" x2="75577" y2="42424"/>
                        <a14:foregroundMark x1="87788" y1="50964" x2="87788" y2="50964"/>
                        <a14:backgroundMark x1="2019" y1="6612" x2="2019" y2="6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574" y="0"/>
            <a:ext cx="1625426" cy="567336"/>
          </a:xfrm>
          <a:prstGeom prst="rect">
            <a:avLst/>
          </a:prstGeom>
        </p:spPr>
      </p:pic>
      <p:grpSp>
        <p:nvGrpSpPr>
          <p:cNvPr id="3" name="Grouper 43">
            <a:extLst>
              <a:ext uri="{FF2B5EF4-FFF2-40B4-BE49-F238E27FC236}">
                <a16:creationId xmlns:a16="http://schemas.microsoft.com/office/drawing/2014/main" id="{13D1FAAA-C544-7A36-9857-88801D2FC0F2}"/>
              </a:ext>
            </a:extLst>
          </p:cNvPr>
          <p:cNvGrpSpPr/>
          <p:nvPr/>
        </p:nvGrpSpPr>
        <p:grpSpPr>
          <a:xfrm>
            <a:off x="8315227" y="567336"/>
            <a:ext cx="1904809" cy="1539871"/>
            <a:chOff x="8029165" y="1170994"/>
            <a:chExt cx="694208" cy="676349"/>
          </a:xfrm>
          <a:solidFill>
            <a:srgbClr val="CCFFCC"/>
          </a:solidFill>
        </p:grpSpPr>
        <p:sp>
          <p:nvSpPr>
            <p:cNvPr id="4" name="Ellipse 46">
              <a:extLst>
                <a:ext uri="{FF2B5EF4-FFF2-40B4-BE49-F238E27FC236}">
                  <a16:creationId xmlns:a16="http://schemas.microsoft.com/office/drawing/2014/main" id="{F7C32A5C-6B03-66F3-7262-96AB06C6B94A}"/>
                </a:ext>
              </a:extLst>
            </p:cNvPr>
            <p:cNvSpPr/>
            <p:nvPr/>
          </p:nvSpPr>
          <p:spPr>
            <a:xfrm>
              <a:off x="8029165" y="1170994"/>
              <a:ext cx="694208" cy="676349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sz="1400"/>
            </a:p>
          </p:txBody>
        </p:sp>
        <p:sp>
          <p:nvSpPr>
            <p:cNvPr id="5" name="ZoneTexte 60">
              <a:extLst>
                <a:ext uri="{FF2B5EF4-FFF2-40B4-BE49-F238E27FC236}">
                  <a16:creationId xmlns:a16="http://schemas.microsoft.com/office/drawing/2014/main" id="{8BB977A6-E509-3F6A-A151-46DCCC2EC7F3}"/>
                </a:ext>
              </a:extLst>
            </p:cNvPr>
            <p:cNvSpPr txBox="1"/>
            <p:nvPr/>
          </p:nvSpPr>
          <p:spPr>
            <a:xfrm>
              <a:off x="8074837" y="1218525"/>
              <a:ext cx="602865" cy="581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sz="1600" dirty="0"/>
                <a:t>¿Qué servicios y </a:t>
              </a:r>
              <a:r>
                <a:rPr lang="es-EC" sz="1600" dirty="0" err="1"/>
                <a:t>diservicios</a:t>
              </a:r>
              <a:r>
                <a:rPr lang="es-EC" sz="1600" dirty="0"/>
                <a:t> para la gente hay en las plantas de borde?</a:t>
              </a:r>
              <a:endParaRPr lang="es-EC" sz="1600" b="1" dirty="0"/>
            </a:p>
          </p:txBody>
        </p:sp>
      </p:grpSp>
      <p:grpSp>
        <p:nvGrpSpPr>
          <p:cNvPr id="6" name="Grouper 43">
            <a:extLst>
              <a:ext uri="{FF2B5EF4-FFF2-40B4-BE49-F238E27FC236}">
                <a16:creationId xmlns:a16="http://schemas.microsoft.com/office/drawing/2014/main" id="{C6446F04-B384-9C59-CDCB-C36C9CA3BE8B}"/>
              </a:ext>
            </a:extLst>
          </p:cNvPr>
          <p:cNvGrpSpPr/>
          <p:nvPr/>
        </p:nvGrpSpPr>
        <p:grpSpPr>
          <a:xfrm>
            <a:off x="5850098" y="513613"/>
            <a:ext cx="1904809" cy="1539871"/>
            <a:chOff x="8029162" y="1170994"/>
            <a:chExt cx="694208" cy="676349"/>
          </a:xfrm>
          <a:solidFill>
            <a:srgbClr val="CCFFCC"/>
          </a:solidFill>
        </p:grpSpPr>
        <p:sp>
          <p:nvSpPr>
            <p:cNvPr id="16" name="Ellipse 46">
              <a:extLst>
                <a:ext uri="{FF2B5EF4-FFF2-40B4-BE49-F238E27FC236}">
                  <a16:creationId xmlns:a16="http://schemas.microsoft.com/office/drawing/2014/main" id="{A203B4A4-8A8A-2416-F0F0-7400CFF5F584}"/>
                </a:ext>
              </a:extLst>
            </p:cNvPr>
            <p:cNvSpPr/>
            <p:nvPr/>
          </p:nvSpPr>
          <p:spPr>
            <a:xfrm>
              <a:off x="8029162" y="1170994"/>
              <a:ext cx="694208" cy="676349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sz="1400"/>
            </a:p>
          </p:txBody>
        </p:sp>
        <p:sp>
          <p:nvSpPr>
            <p:cNvPr id="17" name="ZoneTexte 60">
              <a:extLst>
                <a:ext uri="{FF2B5EF4-FFF2-40B4-BE49-F238E27FC236}">
                  <a16:creationId xmlns:a16="http://schemas.microsoft.com/office/drawing/2014/main" id="{FB40F3B1-8B22-61C5-E95C-70A1623CF9DA}"/>
                </a:ext>
              </a:extLst>
            </p:cNvPr>
            <p:cNvSpPr txBox="1"/>
            <p:nvPr/>
          </p:nvSpPr>
          <p:spPr>
            <a:xfrm>
              <a:off x="8074835" y="1218525"/>
              <a:ext cx="602865" cy="581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sz="1600" dirty="0"/>
                <a:t>¿Cuál es la contribución de los bordes en la biodiversidad de los campos?</a:t>
              </a:r>
              <a:endParaRPr lang="es-EC" sz="1600" b="1" dirty="0"/>
            </a:p>
          </p:txBody>
        </p:sp>
      </p:grpSp>
      <p:grpSp>
        <p:nvGrpSpPr>
          <p:cNvPr id="18" name="Grouper 43">
            <a:extLst>
              <a:ext uri="{FF2B5EF4-FFF2-40B4-BE49-F238E27FC236}">
                <a16:creationId xmlns:a16="http://schemas.microsoft.com/office/drawing/2014/main" id="{E26BE052-FD0F-2275-9B93-0583C13182F6}"/>
              </a:ext>
            </a:extLst>
          </p:cNvPr>
          <p:cNvGrpSpPr/>
          <p:nvPr/>
        </p:nvGrpSpPr>
        <p:grpSpPr>
          <a:xfrm>
            <a:off x="3587233" y="459120"/>
            <a:ext cx="1904809" cy="1539871"/>
            <a:chOff x="8034596" y="1116920"/>
            <a:chExt cx="694208" cy="676349"/>
          </a:xfrm>
          <a:solidFill>
            <a:srgbClr val="CCFFCC"/>
          </a:solidFill>
        </p:grpSpPr>
        <p:sp>
          <p:nvSpPr>
            <p:cNvPr id="19" name="Ellipse 46">
              <a:extLst>
                <a:ext uri="{FF2B5EF4-FFF2-40B4-BE49-F238E27FC236}">
                  <a16:creationId xmlns:a16="http://schemas.microsoft.com/office/drawing/2014/main" id="{C92E7D51-2C85-FE49-F242-62F5EDEEB715}"/>
                </a:ext>
              </a:extLst>
            </p:cNvPr>
            <p:cNvSpPr/>
            <p:nvPr/>
          </p:nvSpPr>
          <p:spPr>
            <a:xfrm>
              <a:off x="8034596" y="1116920"/>
              <a:ext cx="694208" cy="676349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sz="1400"/>
            </a:p>
          </p:txBody>
        </p:sp>
        <p:sp>
          <p:nvSpPr>
            <p:cNvPr id="20" name="ZoneTexte 60">
              <a:extLst>
                <a:ext uri="{FF2B5EF4-FFF2-40B4-BE49-F238E27FC236}">
                  <a16:creationId xmlns:a16="http://schemas.microsoft.com/office/drawing/2014/main" id="{1F97C4F6-C3D6-E921-5B1B-A8FFCCC3878B}"/>
                </a:ext>
              </a:extLst>
            </p:cNvPr>
            <p:cNvSpPr txBox="1"/>
            <p:nvPr/>
          </p:nvSpPr>
          <p:spPr>
            <a:xfrm>
              <a:off x="8074837" y="1218525"/>
              <a:ext cx="602865" cy="473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sz="1600" dirty="0"/>
                <a:t>¿Cómo se puede promover la expansión de estos bordes?</a:t>
              </a:r>
              <a:endParaRPr lang="es-EC" sz="1600" b="1" dirty="0"/>
            </a:p>
          </p:txBody>
        </p:sp>
      </p:grpSp>
      <p:grpSp>
        <p:nvGrpSpPr>
          <p:cNvPr id="21" name="Grouper 43">
            <a:extLst>
              <a:ext uri="{FF2B5EF4-FFF2-40B4-BE49-F238E27FC236}">
                <a16:creationId xmlns:a16="http://schemas.microsoft.com/office/drawing/2014/main" id="{5E2560F3-2F75-63E4-B565-A58C3A8D6939}"/>
              </a:ext>
            </a:extLst>
          </p:cNvPr>
          <p:cNvGrpSpPr/>
          <p:nvPr/>
        </p:nvGrpSpPr>
        <p:grpSpPr>
          <a:xfrm>
            <a:off x="1324368" y="459121"/>
            <a:ext cx="1904809" cy="1539871"/>
            <a:chOff x="8029164" y="1170994"/>
            <a:chExt cx="694208" cy="676349"/>
          </a:xfrm>
          <a:solidFill>
            <a:srgbClr val="CCFFCC"/>
          </a:solidFill>
        </p:grpSpPr>
        <p:sp>
          <p:nvSpPr>
            <p:cNvPr id="22" name="Ellipse 46">
              <a:extLst>
                <a:ext uri="{FF2B5EF4-FFF2-40B4-BE49-F238E27FC236}">
                  <a16:creationId xmlns:a16="http://schemas.microsoft.com/office/drawing/2014/main" id="{1F558D46-AB7A-7C65-550F-506A9A07EB10}"/>
                </a:ext>
              </a:extLst>
            </p:cNvPr>
            <p:cNvSpPr/>
            <p:nvPr/>
          </p:nvSpPr>
          <p:spPr>
            <a:xfrm>
              <a:off x="8029164" y="1170994"/>
              <a:ext cx="694208" cy="676349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sz="1400" dirty="0"/>
            </a:p>
          </p:txBody>
        </p:sp>
        <p:sp>
          <p:nvSpPr>
            <p:cNvPr id="23" name="ZoneTexte 60">
              <a:extLst>
                <a:ext uri="{FF2B5EF4-FFF2-40B4-BE49-F238E27FC236}">
                  <a16:creationId xmlns:a16="http://schemas.microsoft.com/office/drawing/2014/main" id="{2D8C2C9E-ADC6-A0C8-E88D-ACB3B5573877}"/>
                </a:ext>
              </a:extLst>
            </p:cNvPr>
            <p:cNvSpPr txBox="1"/>
            <p:nvPr/>
          </p:nvSpPr>
          <p:spPr>
            <a:xfrm>
              <a:off x="8074837" y="1218525"/>
              <a:ext cx="602865" cy="581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sz="1600" dirty="0"/>
                <a:t>¿Cómo aportan las plantas de borde en el mejoramiento del MIPP?</a:t>
              </a:r>
              <a:endParaRPr lang="es-EC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62564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8DC1439-F571-46CA-8B04-950CC750FE5E}"/>
              </a:ext>
            </a:extLst>
          </p:cNvPr>
          <p:cNvSpPr txBox="1">
            <a:spLocks/>
          </p:cNvSpPr>
          <p:nvPr/>
        </p:nvSpPr>
        <p:spPr>
          <a:xfrm>
            <a:off x="4489694" y="-79340"/>
            <a:ext cx="3212611" cy="7078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dirty="0"/>
              <a:t>Metodología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5B2F3A6-2876-45A9-B298-CDF91375400D}"/>
              </a:ext>
            </a:extLst>
          </p:cNvPr>
          <p:cNvSpPr txBox="1"/>
          <p:nvPr/>
        </p:nvSpPr>
        <p:spPr>
          <a:xfrm>
            <a:off x="338789" y="254605"/>
            <a:ext cx="35833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800" b="1" dirty="0"/>
              <a:t>Plantas borde/lindero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B32E739-9A35-4B71-B698-5BA620C58E3C}"/>
              </a:ext>
            </a:extLst>
          </p:cNvPr>
          <p:cNvSpPr txBox="1"/>
          <p:nvPr/>
        </p:nvSpPr>
        <p:spPr>
          <a:xfrm>
            <a:off x="96529" y="3178886"/>
            <a:ext cx="42918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000" dirty="0"/>
              <a:t>Inventario florístico (</a:t>
            </a:r>
            <a:r>
              <a:rPr lang="es-EC" sz="2000" dirty="0" err="1"/>
              <a:t>walking</a:t>
            </a:r>
            <a:r>
              <a:rPr lang="es-EC" sz="2000" dirty="0"/>
              <a:t> interviews)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31ECCDD-C3C7-41A8-8E39-616D2791300E}"/>
              </a:ext>
            </a:extLst>
          </p:cNvPr>
          <p:cNvSpPr txBox="1"/>
          <p:nvPr/>
        </p:nvSpPr>
        <p:spPr>
          <a:xfrm>
            <a:off x="116176" y="909091"/>
            <a:ext cx="392095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000" dirty="0"/>
              <a:t>6 Comunidades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C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000" dirty="0"/>
              <a:t>28 encuestas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C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000" dirty="0"/>
              <a:t>34 chacras con 2 bordes</a:t>
            </a:r>
          </a:p>
          <a:p>
            <a:endParaRPr lang="es-EC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000" dirty="0"/>
              <a:t>Transectos lineales de 10 m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A5F856C-09EC-47EF-B2C8-9A8149D58EE5}"/>
              </a:ext>
            </a:extLst>
          </p:cNvPr>
          <p:cNvSpPr txBox="1"/>
          <p:nvPr/>
        </p:nvSpPr>
        <p:spPr>
          <a:xfrm>
            <a:off x="116176" y="3909798"/>
            <a:ext cx="40285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000" dirty="0"/>
              <a:t>Registros fotográficos </a:t>
            </a:r>
            <a:r>
              <a:rPr lang="es-EC" sz="2000" dirty="0" err="1"/>
              <a:t>iNaturalist</a:t>
            </a:r>
            <a:endParaRPr lang="es-EC" sz="2000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0B385B33-DFB7-4797-8B01-6277B1597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576" y="886167"/>
            <a:ext cx="6900635" cy="517547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21CBE48-C02C-0F65-A2EF-397B6F079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34" y="4485490"/>
            <a:ext cx="3814522" cy="848850"/>
          </a:xfrm>
          <a:prstGeom prst="rect">
            <a:avLst/>
          </a:prstGeom>
        </p:spPr>
      </p:pic>
      <p:pic>
        <p:nvPicPr>
          <p:cNvPr id="3" name="Picture 8" descr="BON in a Box">
            <a:extLst>
              <a:ext uri="{FF2B5EF4-FFF2-40B4-BE49-F238E27FC236}">
                <a16:creationId xmlns:a16="http://schemas.microsoft.com/office/drawing/2014/main" id="{93F7DB62-7F98-0495-516D-79F896AB5E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78"/>
          <a:stretch/>
        </p:blipFill>
        <p:spPr bwMode="auto">
          <a:xfrm>
            <a:off x="338789" y="4948518"/>
            <a:ext cx="2193583" cy="182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7630392-121B-1779-761A-11A51DFA9E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5521" y="6305572"/>
            <a:ext cx="1486029" cy="47248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FBE0049-EA31-2C84-663F-C1495560E7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3042" y="5456722"/>
            <a:ext cx="1795382" cy="673268"/>
          </a:xfrm>
          <a:prstGeom prst="rect">
            <a:avLst/>
          </a:prstGeom>
        </p:spPr>
      </p:pic>
      <p:pic>
        <p:nvPicPr>
          <p:cNvPr id="15" name="Image 3">
            <a:extLst>
              <a:ext uri="{FF2B5EF4-FFF2-40B4-BE49-F238E27FC236}">
                <a16:creationId xmlns:a16="http://schemas.microsoft.com/office/drawing/2014/main" id="{2A6510A5-19E0-B9AC-6CB8-B3E6E9D19C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5481" y1="71074" x2="25481" y2="71074"/>
                        <a14:foregroundMark x1="19327" y1="26446" x2="19327" y2="26446"/>
                        <a14:foregroundMark x1="12596" y1="45179" x2="12596" y2="45179"/>
                        <a14:foregroundMark x1="75577" y1="42424" x2="75577" y2="42424"/>
                        <a14:foregroundMark x1="87788" y1="50964" x2="87788" y2="50964"/>
                        <a14:backgroundMark x1="2019" y1="6612" x2="2019" y2="6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574" y="0"/>
            <a:ext cx="1625426" cy="56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613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>
            <a:extLst>
              <a:ext uri="{FF2B5EF4-FFF2-40B4-BE49-F238E27FC236}">
                <a16:creationId xmlns:a16="http://schemas.microsoft.com/office/drawing/2014/main" id="{A718E931-982B-4B02-5973-05E065E956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5481" y1="71074" x2="25481" y2="71074"/>
                        <a14:foregroundMark x1="19327" y1="26446" x2="19327" y2="26446"/>
                        <a14:foregroundMark x1="12596" y1="45179" x2="12596" y2="45179"/>
                        <a14:foregroundMark x1="75577" y1="42424" x2="75577" y2="42424"/>
                        <a14:foregroundMark x1="87788" y1="50964" x2="87788" y2="50964"/>
                        <a14:backgroundMark x1="2019" y1="6612" x2="2019" y2="6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574" y="96715"/>
            <a:ext cx="1625426" cy="567336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465F00B-1867-2EBB-9BBD-884996B7EB38}"/>
              </a:ext>
            </a:extLst>
          </p:cNvPr>
          <p:cNvSpPr txBox="1">
            <a:spLocks/>
          </p:cNvSpPr>
          <p:nvPr/>
        </p:nvSpPr>
        <p:spPr>
          <a:xfrm>
            <a:off x="0" y="991198"/>
            <a:ext cx="12084907" cy="50759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7200" b="1" dirty="0">
                <a:solidFill>
                  <a:schemeClr val="bg1"/>
                </a:solidFill>
              </a:rPr>
              <a:t>RESULTADOS</a:t>
            </a:r>
          </a:p>
          <a:p>
            <a:pPr algn="ctr"/>
            <a:endParaRPr lang="es-ES" sz="7200" b="1" dirty="0">
              <a:solidFill>
                <a:schemeClr val="bg1"/>
              </a:solidFill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bg1"/>
                </a:solidFill>
              </a:rPr>
              <a:t>DIVERSIDAD EN LOS BORDES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1"/>
              </a:solidFill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bg1"/>
                </a:solidFill>
              </a:rPr>
              <a:t>FUNCIONES DE LOS BORDES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1"/>
              </a:solidFill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bg1"/>
                </a:solidFill>
              </a:rPr>
              <a:t>LOS BORDES Y LA COMPOSICI</a:t>
            </a:r>
            <a:r>
              <a:rPr lang="es-EC" b="1" dirty="0" err="1">
                <a:solidFill>
                  <a:schemeClr val="bg1"/>
                </a:solidFill>
              </a:rPr>
              <a:t>Ó</a:t>
            </a:r>
            <a:r>
              <a:rPr lang="es-ES" b="1" dirty="0">
                <a:solidFill>
                  <a:schemeClr val="bg1"/>
                </a:solidFill>
              </a:rPr>
              <a:t>N SOCIAL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es-EC" b="1" dirty="0">
              <a:solidFill>
                <a:schemeClr val="bg1"/>
              </a:solidFill>
            </a:endParaRPr>
          </a:p>
          <a:p>
            <a:pPr algn="ctr"/>
            <a:endParaRPr lang="es-EC" b="1" dirty="0">
              <a:solidFill>
                <a:schemeClr val="bg1"/>
              </a:solidFill>
            </a:endParaRPr>
          </a:p>
          <a:p>
            <a:pPr algn="ctr"/>
            <a:endParaRPr lang="es-EC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50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1BF56FEF-AB0C-4D1D-C677-28D3EAA46649}"/>
              </a:ext>
            </a:extLst>
          </p:cNvPr>
          <p:cNvSpPr txBox="1"/>
          <p:nvPr/>
        </p:nvSpPr>
        <p:spPr>
          <a:xfrm>
            <a:off x="1549336" y="15953"/>
            <a:ext cx="901723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C" sz="4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Diversidad registrada en los linderos</a:t>
            </a:r>
            <a:endParaRPr lang="es-EC" sz="4400" dirty="0"/>
          </a:p>
        </p:txBody>
      </p:sp>
      <p:pic>
        <p:nvPicPr>
          <p:cNvPr id="18" name="Image 3">
            <a:extLst>
              <a:ext uri="{FF2B5EF4-FFF2-40B4-BE49-F238E27FC236}">
                <a16:creationId xmlns:a16="http://schemas.microsoft.com/office/drawing/2014/main" id="{511B8E39-1725-1A11-9F04-87F022FE1E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5481" y1="71074" x2="25481" y2="71074"/>
                        <a14:foregroundMark x1="19327" y1="26446" x2="19327" y2="26446"/>
                        <a14:foregroundMark x1="12596" y1="45179" x2="12596" y2="45179"/>
                        <a14:foregroundMark x1="75577" y1="42424" x2="75577" y2="42424"/>
                        <a14:foregroundMark x1="87788" y1="50964" x2="87788" y2="50964"/>
                        <a14:backgroundMark x1="2019" y1="6612" x2="2019" y2="6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574" y="0"/>
            <a:ext cx="1625426" cy="567336"/>
          </a:xfrm>
          <a:prstGeom prst="rect">
            <a:avLst/>
          </a:prstGeom>
        </p:spPr>
      </p:pic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9" name="Gráfico 18">
                <a:extLst>
                  <a:ext uri="{FF2B5EF4-FFF2-40B4-BE49-F238E27FC236}">
                    <a16:creationId xmlns:a16="http://schemas.microsoft.com/office/drawing/2014/main" id="{C8DECCAD-0032-4FB1-B7D4-301EC06243F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248124399"/>
                  </p:ext>
                </p:extLst>
              </p:nvPr>
            </p:nvGraphicFramePr>
            <p:xfrm>
              <a:off x="5611906" y="3008374"/>
              <a:ext cx="6580094" cy="384962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19" name="Gráfico 18">
                <a:extLst>
                  <a:ext uri="{FF2B5EF4-FFF2-40B4-BE49-F238E27FC236}">
                    <a16:creationId xmlns:a16="http://schemas.microsoft.com/office/drawing/2014/main" id="{C8DECCAD-0032-4FB1-B7D4-301EC06243F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11906" y="3008374"/>
                <a:ext cx="6580094" cy="3849626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CuadroTexto 19">
            <a:extLst>
              <a:ext uri="{FF2B5EF4-FFF2-40B4-BE49-F238E27FC236}">
                <a16:creationId xmlns:a16="http://schemas.microsoft.com/office/drawing/2014/main" id="{7EC99B31-9AC0-2374-D219-F2FE6A7B49EF}"/>
              </a:ext>
            </a:extLst>
          </p:cNvPr>
          <p:cNvSpPr txBox="1"/>
          <p:nvPr/>
        </p:nvSpPr>
        <p:spPr>
          <a:xfrm>
            <a:off x="6726352" y="2277369"/>
            <a:ext cx="50263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C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97</a:t>
            </a:r>
            <a:r>
              <a:rPr lang="es-EC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 especies de plantas no cultivadas</a:t>
            </a:r>
            <a:endParaRPr lang="es-EC" sz="2400" dirty="0">
              <a:solidFill>
                <a:schemeClr val="accent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B3FAB87-5B46-B81D-8EBA-3B856B4D9889}"/>
              </a:ext>
            </a:extLst>
          </p:cNvPr>
          <p:cNvSpPr txBox="1"/>
          <p:nvPr/>
        </p:nvSpPr>
        <p:spPr>
          <a:xfrm>
            <a:off x="248073" y="883261"/>
            <a:ext cx="35708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C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22</a:t>
            </a:r>
            <a:r>
              <a:rPr lang="es-EC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 Especies cultivadas</a:t>
            </a:r>
            <a:endParaRPr lang="es-EC" sz="2400" dirty="0">
              <a:solidFill>
                <a:schemeClr val="accent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3393DD1-54EC-361A-10E6-37CC37CBE74E}"/>
              </a:ext>
            </a:extLst>
          </p:cNvPr>
          <p:cNvSpPr txBox="1"/>
          <p:nvPr/>
        </p:nvSpPr>
        <p:spPr>
          <a:xfrm>
            <a:off x="7626026" y="1806402"/>
            <a:ext cx="35708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C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2</a:t>
            </a:r>
            <a:r>
              <a:rPr lang="es-EC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 Especies endémicas</a:t>
            </a:r>
            <a:endParaRPr lang="es-EC" sz="2400" dirty="0">
              <a:solidFill>
                <a:schemeClr val="accent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F110D35-6507-5F4E-7D58-DBC1391B30B5}"/>
              </a:ext>
            </a:extLst>
          </p:cNvPr>
          <p:cNvSpPr txBox="1"/>
          <p:nvPr/>
        </p:nvSpPr>
        <p:spPr>
          <a:xfrm>
            <a:off x="7626025" y="1237204"/>
            <a:ext cx="35708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C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12 </a:t>
            </a:r>
            <a:r>
              <a:rPr lang="es-EC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Especies en peligro</a:t>
            </a:r>
            <a:endParaRPr lang="es-EC" sz="2400" dirty="0">
              <a:solidFill>
                <a:schemeClr val="accent1"/>
              </a:solidFill>
            </a:endParaRPr>
          </a:p>
        </p:txBody>
      </p:sp>
      <p:pic>
        <p:nvPicPr>
          <p:cNvPr id="8" name="Image 3" descr="2017-11-19 16.48.09__1518720700546__w1500.jpg">
            <a:extLst>
              <a:ext uri="{FF2B5EF4-FFF2-40B4-BE49-F238E27FC236}">
                <a16:creationId xmlns:a16="http://schemas.microsoft.com/office/drawing/2014/main" id="{212883BB-B884-3422-84B8-A229CB3D8B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6" y="1591147"/>
            <a:ext cx="5006217" cy="356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98481F6-CBEE-4953-B0BE-290CF417366C}"/>
              </a:ext>
            </a:extLst>
          </p:cNvPr>
          <p:cNvSpPr txBox="1"/>
          <p:nvPr/>
        </p:nvSpPr>
        <p:spPr>
          <a:xfrm>
            <a:off x="4118416" y="3833744"/>
            <a:ext cx="27126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C" sz="9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VS</a:t>
            </a:r>
            <a:endParaRPr lang="es-EC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622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180B5A1-46DB-4F93-AC7A-85C53BC59D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45" t="5350" r="4949" b="2985"/>
          <a:stretch/>
        </p:blipFill>
        <p:spPr>
          <a:xfrm>
            <a:off x="4372308" y="726727"/>
            <a:ext cx="7722575" cy="606852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E1DADE7-DF26-F161-BC40-FF9958C15CB3}"/>
              </a:ext>
            </a:extLst>
          </p:cNvPr>
          <p:cNvSpPr txBox="1"/>
          <p:nvPr/>
        </p:nvSpPr>
        <p:spPr>
          <a:xfrm>
            <a:off x="-1" y="-17217"/>
            <a:ext cx="10776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Principales usos de las plantas borde asociados a servicios y </a:t>
            </a:r>
            <a:r>
              <a:rPr lang="es-EC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diservicios</a:t>
            </a:r>
            <a:r>
              <a:rPr lang="es-EC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ecosistémicos</a:t>
            </a:r>
            <a:endParaRPr lang="es-EC" sz="2400" dirty="0"/>
          </a:p>
        </p:txBody>
      </p:sp>
      <p:pic>
        <p:nvPicPr>
          <p:cNvPr id="6" name="Image 3">
            <a:extLst>
              <a:ext uri="{FF2B5EF4-FFF2-40B4-BE49-F238E27FC236}">
                <a16:creationId xmlns:a16="http://schemas.microsoft.com/office/drawing/2014/main" id="{2EBAE2BF-712A-93A8-D424-2F61F74375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5481" y1="71074" x2="25481" y2="71074"/>
                        <a14:foregroundMark x1="19327" y1="26446" x2="19327" y2="26446"/>
                        <a14:foregroundMark x1="12596" y1="45179" x2="12596" y2="45179"/>
                        <a14:foregroundMark x1="75577" y1="42424" x2="75577" y2="42424"/>
                        <a14:foregroundMark x1="87788" y1="50964" x2="87788" y2="50964"/>
                        <a14:backgroundMark x1="2019" y1="6612" x2="2019" y2="6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612" y="0"/>
            <a:ext cx="1559387" cy="54428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ADBABA8-3E63-7367-66D9-008011B031DA}"/>
              </a:ext>
            </a:extLst>
          </p:cNvPr>
          <p:cNvSpPr txBox="1"/>
          <p:nvPr/>
        </p:nvSpPr>
        <p:spPr>
          <a:xfrm>
            <a:off x="174171" y="4841399"/>
            <a:ext cx="35508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 </a:t>
            </a:r>
            <a:r>
              <a:rPr lang="es-EC" dirty="0"/>
              <a:t>Protocolo multicomponente para estudiar barreras o franjas vivas </a:t>
            </a:r>
            <a:endParaRPr lang="es-EC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C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Guzman</a:t>
            </a:r>
            <a:r>
              <a:rPr lang="es-EC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al., 2023</a:t>
            </a:r>
            <a:endParaRPr lang="es-EC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E29E117-CFA3-4FF0-4FA6-0D67F54BD1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13" y="1088571"/>
            <a:ext cx="4270995" cy="320324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E5124CB-7913-0889-6DCA-8C8A9A3BB73C}"/>
              </a:ext>
            </a:extLst>
          </p:cNvPr>
          <p:cNvSpPr txBox="1"/>
          <p:nvPr/>
        </p:nvSpPr>
        <p:spPr>
          <a:xfrm>
            <a:off x="6455228" y="1184896"/>
            <a:ext cx="31350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sombra, agua, suelo, protección del viento, humedad, cerca viva pájaros, </a:t>
            </a:r>
            <a:r>
              <a:rPr lang="es-EC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es-EC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C" sz="2000" dirty="0"/>
          </a:p>
        </p:txBody>
      </p:sp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29354A5C-FB17-045A-5288-C2E05B6AAB73}"/>
              </a:ext>
            </a:extLst>
          </p:cNvPr>
          <p:cNvSpPr/>
          <p:nvPr/>
        </p:nvSpPr>
        <p:spPr>
          <a:xfrm>
            <a:off x="5660573" y="1447800"/>
            <a:ext cx="696686" cy="4898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43074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3">
            <a:extLst>
              <a:ext uri="{FF2B5EF4-FFF2-40B4-BE49-F238E27FC236}">
                <a16:creationId xmlns:a16="http://schemas.microsoft.com/office/drawing/2014/main" id="{248CF5A0-DBEB-488C-9E95-3BEBAE6E29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5481" y1="71074" x2="25481" y2="71074"/>
                        <a14:foregroundMark x1="19327" y1="26446" x2="19327" y2="26446"/>
                        <a14:foregroundMark x1="12596" y1="45179" x2="12596" y2="45179"/>
                        <a14:foregroundMark x1="75577" y1="42424" x2="75577" y2="42424"/>
                        <a14:foregroundMark x1="87788" y1="50964" x2="87788" y2="50964"/>
                        <a14:backgroundMark x1="2019" y1="6612" x2="2019" y2="6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339" y="51509"/>
            <a:ext cx="1834661" cy="640368"/>
          </a:xfrm>
          <a:prstGeom prst="rect">
            <a:avLst/>
          </a:prstGeom>
        </p:spPr>
      </p:pic>
      <p:pic>
        <p:nvPicPr>
          <p:cNvPr id="11" name="Imagen 10" descr="Hombre con celular en la mano&#10;&#10;Descripción generada automáticamente con confianza baja">
            <a:extLst>
              <a:ext uri="{FF2B5EF4-FFF2-40B4-BE49-F238E27FC236}">
                <a16:creationId xmlns:a16="http://schemas.microsoft.com/office/drawing/2014/main" id="{41F6B2D9-EF4B-4150-9C85-05C57DB9DB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9" y="1511569"/>
            <a:ext cx="2950186" cy="524076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1C5565A-CC3D-58A7-7633-ADF2EA5C927C}"/>
              </a:ext>
            </a:extLst>
          </p:cNvPr>
          <p:cNvSpPr txBox="1"/>
          <p:nvPr/>
        </p:nvSpPr>
        <p:spPr>
          <a:xfrm>
            <a:off x="0" y="105671"/>
            <a:ext cx="103573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s-ES" sz="4400" dirty="0" err="1">
                <a:ln w="0"/>
              </a:rPr>
              <a:t>Biomonitoreo</a:t>
            </a:r>
            <a:r>
              <a:rPr lang="es-ES" sz="4400" dirty="0">
                <a:ln w="0"/>
              </a:rPr>
              <a:t> con agricultores y estudiantes</a:t>
            </a:r>
            <a:endParaRPr lang="es-EC" sz="44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F47E069-32E8-F715-C919-6AE6A4520DC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0" b="7195"/>
          <a:stretch/>
        </p:blipFill>
        <p:spPr>
          <a:xfrm>
            <a:off x="3202756" y="875112"/>
            <a:ext cx="2662135" cy="52447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3CC3287-00B5-1538-055E-FD3D84E1D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5812" y="1828800"/>
            <a:ext cx="5992100" cy="363157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BF04BCF-A4AC-D41C-3E09-E504E6943A83}"/>
              </a:ext>
            </a:extLst>
          </p:cNvPr>
          <p:cNvSpPr txBox="1"/>
          <p:nvPr/>
        </p:nvSpPr>
        <p:spPr>
          <a:xfrm>
            <a:off x="6096000" y="5535468"/>
            <a:ext cx="61663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s-ES" sz="4000" dirty="0">
                <a:ln w="0"/>
                <a:solidFill>
                  <a:schemeClr val="accent6">
                    <a:lumMod val="75000"/>
                  </a:schemeClr>
                </a:solidFill>
              </a:rPr>
              <a:t>34,277 registros en 3 años</a:t>
            </a:r>
          </a:p>
          <a:p>
            <a:pPr algn="ctr" rtl="0"/>
            <a:r>
              <a:rPr lang="es-ES" sz="4000" dirty="0">
                <a:ln w="0"/>
                <a:solidFill>
                  <a:schemeClr val="accent6">
                    <a:lumMod val="75000"/>
                  </a:schemeClr>
                </a:solidFill>
              </a:rPr>
              <a:t>+450 observadores</a:t>
            </a:r>
            <a:endParaRPr lang="es-EC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7064A38-A393-34BF-92B5-EF95746AFBB5}"/>
              </a:ext>
            </a:extLst>
          </p:cNvPr>
          <p:cNvSpPr txBox="1"/>
          <p:nvPr/>
        </p:nvSpPr>
        <p:spPr>
          <a:xfrm>
            <a:off x="6728094" y="1187086"/>
            <a:ext cx="467910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s-ES" sz="4400" dirty="0">
                <a:ln w="0"/>
                <a:solidFill>
                  <a:schemeClr val="accent6">
                    <a:lumMod val="75000"/>
                  </a:schemeClr>
                </a:solidFill>
              </a:rPr>
              <a:t>Ciencia ciudadana</a:t>
            </a:r>
            <a:endParaRPr lang="es-EC" sz="4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73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88BF4C8-8284-4D24-9D62-23BE27D79D99}"/>
              </a:ext>
            </a:extLst>
          </p:cNvPr>
          <p:cNvSpPr txBox="1"/>
          <p:nvPr/>
        </p:nvSpPr>
        <p:spPr>
          <a:xfrm>
            <a:off x="1477109" y="105671"/>
            <a:ext cx="888023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s-ES" sz="4400" dirty="0">
                <a:ln w="0"/>
              </a:rPr>
              <a:t>Plantas borde y sus insectos asociados</a:t>
            </a:r>
            <a:endParaRPr lang="es-EC" sz="4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332B504-7EFB-A0B2-E1F1-18E9F05124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9688"/>
            <a:ext cx="12192000" cy="54864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566B2B1-03F7-9FA6-5D01-78025292DD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4144">
            <a:off x="9882617" y="2683143"/>
            <a:ext cx="2396831" cy="2528525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0367CFE-9DF7-041D-470C-2E4B9ADDDF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824" y="4158043"/>
            <a:ext cx="1457165" cy="1529541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8190D93-4EE2-35CF-2129-81C5E978A6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062" y="5239478"/>
            <a:ext cx="1537982" cy="1376610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9924114D-28F0-2935-0135-2BA1BFE6EF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599" y="2293513"/>
            <a:ext cx="3033096" cy="3192034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EA1AE8D1-F64A-58A9-6BB5-7050E6091A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023" y="5158196"/>
            <a:ext cx="1840124" cy="1457892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FC9EF360-721B-99F0-F0C8-43371A83D8D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224" y="4759080"/>
            <a:ext cx="1765940" cy="1857008"/>
          </a:xfrm>
          <a:prstGeom prst="rect">
            <a:avLst/>
          </a:prstGeom>
        </p:spPr>
      </p:pic>
      <p:pic>
        <p:nvPicPr>
          <p:cNvPr id="2" name="Image 3">
            <a:extLst>
              <a:ext uri="{FF2B5EF4-FFF2-40B4-BE49-F238E27FC236}">
                <a16:creationId xmlns:a16="http://schemas.microsoft.com/office/drawing/2014/main" id="{A718E931-982B-4B02-5973-05E065E9565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5481" y1="71074" x2="25481" y2="71074"/>
                        <a14:foregroundMark x1="19327" y1="26446" x2="19327" y2="26446"/>
                        <a14:foregroundMark x1="12596" y1="45179" x2="12596" y2="45179"/>
                        <a14:foregroundMark x1="75577" y1="42424" x2="75577" y2="42424"/>
                        <a14:foregroundMark x1="87788" y1="50964" x2="87788" y2="50964"/>
                        <a14:backgroundMark x1="2019" y1="6612" x2="2019" y2="6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574" y="0"/>
            <a:ext cx="1625426" cy="567336"/>
          </a:xfrm>
          <a:prstGeom prst="rect">
            <a:avLst/>
          </a:prstGeom>
        </p:spPr>
      </p:pic>
      <p:pic>
        <p:nvPicPr>
          <p:cNvPr id="3" name="Halictidae">
            <a:hlinkClick r:id="" action="ppaction://media"/>
            <a:extLst>
              <a:ext uri="{FF2B5EF4-FFF2-40B4-BE49-F238E27FC236}">
                <a16:creationId xmlns:a16="http://schemas.microsoft.com/office/drawing/2014/main" id="{98489819-181C-28BB-D40C-4EA798A077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0" y="1112909"/>
            <a:ext cx="3095538" cy="550317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6CA711D-9A56-3A33-9E92-8A3CF75B218C}"/>
              </a:ext>
            </a:extLst>
          </p:cNvPr>
          <p:cNvSpPr txBox="1"/>
          <p:nvPr/>
        </p:nvSpPr>
        <p:spPr>
          <a:xfrm>
            <a:off x="1731979" y="1012954"/>
            <a:ext cx="4679106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s-ES" sz="4400" dirty="0">
                <a:ln w="0"/>
                <a:solidFill>
                  <a:schemeClr val="bg1"/>
                </a:solidFill>
              </a:rPr>
              <a:t>.CSV</a:t>
            </a:r>
          </a:p>
          <a:p>
            <a:pPr algn="ctr" rtl="0"/>
            <a:r>
              <a:rPr lang="es-ES" sz="4400" dirty="0">
                <a:ln w="0"/>
                <a:solidFill>
                  <a:schemeClr val="bg1"/>
                </a:solidFill>
              </a:rPr>
              <a:t>950 fotografías</a:t>
            </a:r>
          </a:p>
          <a:p>
            <a:pPr algn="ctr" rtl="0"/>
            <a:r>
              <a:rPr lang="es-MX" sz="4400" dirty="0">
                <a:ln w="0"/>
                <a:solidFill>
                  <a:schemeClr val="bg1"/>
                </a:solidFill>
              </a:rPr>
              <a:t>+</a:t>
            </a:r>
          </a:p>
          <a:p>
            <a:pPr algn="ctr" rtl="0"/>
            <a:r>
              <a:rPr lang="es-MX" sz="4400" dirty="0" err="1">
                <a:ln w="0"/>
                <a:solidFill>
                  <a:schemeClr val="bg1"/>
                </a:solidFill>
              </a:rPr>
              <a:t>Revisi</a:t>
            </a:r>
            <a:r>
              <a:rPr lang="es-EC" sz="4400" dirty="0" err="1">
                <a:ln w="0"/>
                <a:solidFill>
                  <a:schemeClr val="bg1"/>
                </a:solidFill>
              </a:rPr>
              <a:t>ón</a:t>
            </a:r>
            <a:r>
              <a:rPr lang="es-EC" sz="4400" dirty="0">
                <a:ln w="0"/>
                <a:solidFill>
                  <a:schemeClr val="bg1"/>
                </a:solidFill>
              </a:rPr>
              <a:t> bibliográfica</a:t>
            </a:r>
            <a:endParaRPr lang="es-MX" sz="4400" dirty="0">
              <a:ln w="0"/>
              <a:solidFill>
                <a:schemeClr val="bg1"/>
              </a:solidFill>
            </a:endParaRPr>
          </a:p>
          <a:p>
            <a:pPr algn="ctr" rtl="0"/>
            <a:endParaRPr lang="es-ES" sz="4400" dirty="0">
              <a:ln w="0"/>
              <a:solidFill>
                <a:schemeClr val="bg1"/>
              </a:solidFill>
            </a:endParaRPr>
          </a:p>
          <a:p>
            <a:pPr algn="ctr" rtl="0"/>
            <a:endParaRPr lang="es-EC" sz="4400" dirty="0">
              <a:solidFill>
                <a:schemeClr val="bg1"/>
              </a:solidFill>
            </a:endParaRPr>
          </a:p>
        </p:txBody>
      </p:sp>
      <p:pic>
        <p:nvPicPr>
          <p:cNvPr id="7" name="Picture 6" descr="Earth Matters: iNaturalist Is a Great Tool for ...">
            <a:extLst>
              <a:ext uri="{FF2B5EF4-FFF2-40B4-BE49-F238E27FC236}">
                <a16:creationId xmlns:a16="http://schemas.microsoft.com/office/drawing/2014/main" id="{C4513E66-B947-E04C-5837-8EF76AD50C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6" t="17098" r="5845" b="12108"/>
          <a:stretch/>
        </p:blipFill>
        <p:spPr bwMode="auto">
          <a:xfrm>
            <a:off x="9887666" y="1129688"/>
            <a:ext cx="2304356" cy="147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16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F03D459-5F51-F935-D967-639EE177B121}"/>
              </a:ext>
            </a:extLst>
          </p:cNvPr>
          <p:cNvSpPr txBox="1"/>
          <p:nvPr/>
        </p:nvSpPr>
        <p:spPr>
          <a:xfrm>
            <a:off x="4096835" y="0"/>
            <a:ext cx="39983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es-ES" sz="2400" dirty="0">
                <a:ln w="0"/>
              </a:rPr>
              <a:t>Interacciones Planta</a:t>
            </a:r>
            <a:r>
              <a:rPr lang="es-MX" sz="2400" dirty="0">
                <a:ln w="0"/>
              </a:rPr>
              <a:t>-</a:t>
            </a:r>
            <a:r>
              <a:rPr lang="es-ES" sz="2400" dirty="0">
                <a:ln w="0"/>
              </a:rPr>
              <a:t>Insecto</a:t>
            </a:r>
            <a:endParaRPr lang="es-EC" sz="24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88C6FCB-5BA6-410E-D864-54AC47C8FB78}"/>
              </a:ext>
            </a:extLst>
          </p:cNvPr>
          <p:cNvSpPr txBox="1"/>
          <p:nvPr/>
        </p:nvSpPr>
        <p:spPr>
          <a:xfrm>
            <a:off x="8637096" y="6552327"/>
            <a:ext cx="19901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s-MX" sz="1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Coro et al., 2023 en </a:t>
            </a:r>
            <a:r>
              <a:rPr lang="es-MX" sz="12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prep</a:t>
            </a:r>
            <a:r>
              <a:rPr lang="es-MX" sz="1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endParaRPr lang="es-EC" sz="1200" dirty="0">
              <a:solidFill>
                <a:schemeClr val="accent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A0C62B4-DA8F-98CF-BDDF-D827D84ED6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994" y="872551"/>
            <a:ext cx="2370587" cy="547498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36535B7-7A49-ED3E-C0EB-B75F1B091F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994" y="831671"/>
            <a:ext cx="4720599" cy="5575565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66BFC6DF-780E-96F4-D0D2-99C720D39A5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9"/>
          <a:stretch/>
        </p:blipFill>
        <p:spPr>
          <a:xfrm>
            <a:off x="7072299" y="831671"/>
            <a:ext cx="2732271" cy="5575565"/>
          </a:xfrm>
          <a:prstGeom prst="rect">
            <a:avLst/>
          </a:prstGeom>
        </p:spPr>
      </p:pic>
      <p:grpSp>
        <p:nvGrpSpPr>
          <p:cNvPr id="41" name="Grupo 40">
            <a:extLst>
              <a:ext uri="{FF2B5EF4-FFF2-40B4-BE49-F238E27FC236}">
                <a16:creationId xmlns:a16="http://schemas.microsoft.com/office/drawing/2014/main" id="{47642FB4-3BBF-5A0D-4901-6FD7A50D6C6B}"/>
              </a:ext>
            </a:extLst>
          </p:cNvPr>
          <p:cNvGrpSpPr/>
          <p:nvPr/>
        </p:nvGrpSpPr>
        <p:grpSpPr>
          <a:xfrm>
            <a:off x="9957904" y="285056"/>
            <a:ext cx="2144384" cy="6388278"/>
            <a:chOff x="9559440" y="72874"/>
            <a:chExt cx="2578771" cy="6760788"/>
          </a:xfrm>
        </p:grpSpPr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85F191A4-8393-FEE2-6A1F-4E8E50C940AE}"/>
                </a:ext>
              </a:extLst>
            </p:cNvPr>
            <p:cNvGrpSpPr/>
            <p:nvPr/>
          </p:nvGrpSpPr>
          <p:grpSpPr>
            <a:xfrm>
              <a:off x="10141325" y="1507720"/>
              <a:ext cx="1304992" cy="1774821"/>
              <a:chOff x="470645" y="1529241"/>
              <a:chExt cx="2628635" cy="3531040"/>
            </a:xfrm>
          </p:grpSpPr>
          <p:pic>
            <p:nvPicPr>
              <p:cNvPr id="57" name="Picture 6">
                <a:extLst>
                  <a:ext uri="{FF2B5EF4-FFF2-40B4-BE49-F238E27FC236}">
                    <a16:creationId xmlns:a16="http://schemas.microsoft.com/office/drawing/2014/main" id="{0413C1B0-8E1F-BD7F-9761-44959F4DEE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919" t="22243" r="23829" b="11908"/>
              <a:stretch/>
            </p:blipFill>
            <p:spPr bwMode="auto">
              <a:xfrm>
                <a:off x="470645" y="2631402"/>
                <a:ext cx="1281987" cy="119631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8" name="Picture 8">
                <a:extLst>
                  <a:ext uri="{FF2B5EF4-FFF2-40B4-BE49-F238E27FC236}">
                    <a16:creationId xmlns:a16="http://schemas.microsoft.com/office/drawing/2014/main" id="{FDC8CD48-5A8D-2CE7-823E-4AA70EBFA7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303" t="30784" r="26373" b="24706"/>
              <a:stretch/>
            </p:blipFill>
            <p:spPr bwMode="auto">
              <a:xfrm>
                <a:off x="1791992" y="2631402"/>
                <a:ext cx="1307288" cy="119631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9" name="Picture 10">
                <a:extLst>
                  <a:ext uri="{FF2B5EF4-FFF2-40B4-BE49-F238E27FC236}">
                    <a16:creationId xmlns:a16="http://schemas.microsoft.com/office/drawing/2014/main" id="{BC608D6E-D48A-7E7E-DEEB-A50828B9CC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05" t="18039" r="6128" b="26078"/>
              <a:stretch/>
            </p:blipFill>
            <p:spPr bwMode="auto">
              <a:xfrm>
                <a:off x="470645" y="1529241"/>
                <a:ext cx="1281987" cy="10738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0" name="Picture 12">
                <a:extLst>
                  <a:ext uri="{FF2B5EF4-FFF2-40B4-BE49-F238E27FC236}">
                    <a16:creationId xmlns:a16="http://schemas.microsoft.com/office/drawing/2014/main" id="{24DC0426-5145-6C9D-8E3D-9156E95888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528" t="15965" r="1721" b="42074"/>
              <a:stretch/>
            </p:blipFill>
            <p:spPr bwMode="auto">
              <a:xfrm>
                <a:off x="1791992" y="1529241"/>
                <a:ext cx="1307288" cy="10738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" name="Picture 2">
                <a:extLst>
                  <a:ext uri="{FF2B5EF4-FFF2-40B4-BE49-F238E27FC236}">
                    <a16:creationId xmlns:a16="http://schemas.microsoft.com/office/drawing/2014/main" id="{005F50FF-A6AD-08FF-D9DB-9127DA509E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089" t="26863" r="5382" b="27647"/>
              <a:stretch/>
            </p:blipFill>
            <p:spPr bwMode="auto">
              <a:xfrm>
                <a:off x="475311" y="3863961"/>
                <a:ext cx="1277322" cy="11963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2" name="Picture 4">
                <a:extLst>
                  <a:ext uri="{FF2B5EF4-FFF2-40B4-BE49-F238E27FC236}">
                    <a16:creationId xmlns:a16="http://schemas.microsoft.com/office/drawing/2014/main" id="{28F1A49C-0965-F165-76F9-4A70083C04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521" t="20589" r="26296" b="35686"/>
              <a:stretch/>
            </p:blipFill>
            <p:spPr bwMode="auto">
              <a:xfrm>
                <a:off x="1784041" y="3863961"/>
                <a:ext cx="1307288" cy="11963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5FCCEA9F-2B6C-5BAB-F716-AD5E411F6DBB}"/>
                </a:ext>
              </a:extLst>
            </p:cNvPr>
            <p:cNvGrpSpPr/>
            <p:nvPr/>
          </p:nvGrpSpPr>
          <p:grpSpPr>
            <a:xfrm>
              <a:off x="9559440" y="72874"/>
              <a:ext cx="2578771" cy="1410255"/>
              <a:chOff x="9613228" y="341814"/>
              <a:chExt cx="2578771" cy="1410255"/>
            </a:xfrm>
          </p:grpSpPr>
          <p:grpSp>
            <p:nvGrpSpPr>
              <p:cNvPr id="49" name="Grupo 48">
                <a:extLst>
                  <a:ext uri="{FF2B5EF4-FFF2-40B4-BE49-F238E27FC236}">
                    <a16:creationId xmlns:a16="http://schemas.microsoft.com/office/drawing/2014/main" id="{5AAC65CC-735A-064E-AA5F-533936CCA793}"/>
                  </a:ext>
                </a:extLst>
              </p:cNvPr>
              <p:cNvGrpSpPr/>
              <p:nvPr/>
            </p:nvGrpSpPr>
            <p:grpSpPr>
              <a:xfrm>
                <a:off x="9613228" y="1167567"/>
                <a:ext cx="2578771" cy="584502"/>
                <a:chOff x="7966847" y="3349811"/>
                <a:chExt cx="2822844" cy="584502"/>
              </a:xfrm>
            </p:grpSpPr>
            <p:pic>
              <p:nvPicPr>
                <p:cNvPr id="54" name="Picture 14">
                  <a:extLst>
                    <a:ext uri="{FF2B5EF4-FFF2-40B4-BE49-F238E27FC236}">
                      <a16:creationId xmlns:a16="http://schemas.microsoft.com/office/drawing/2014/main" id="{0FEDD1A7-5E9C-5B4E-8A10-464BDA45877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9259" t="39845" r="29398" b="30697"/>
                <a:stretch/>
              </p:blipFill>
              <p:spPr bwMode="auto">
                <a:xfrm>
                  <a:off x="7966847" y="3372688"/>
                  <a:ext cx="738116" cy="54641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5" name="Picture 18">
                  <a:extLst>
                    <a:ext uri="{FF2B5EF4-FFF2-40B4-BE49-F238E27FC236}">
                      <a16:creationId xmlns:a16="http://schemas.microsoft.com/office/drawing/2014/main" id="{D1E02777-EDA0-15F3-7061-B3CA5F3954B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991" t="47752" r="17407" b="20465"/>
                <a:stretch/>
              </p:blipFill>
              <p:spPr bwMode="auto">
                <a:xfrm>
                  <a:off x="8739480" y="3353237"/>
                  <a:ext cx="996343" cy="58107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6" name="Picture 20">
                  <a:extLst>
                    <a:ext uri="{FF2B5EF4-FFF2-40B4-BE49-F238E27FC236}">
                      <a16:creationId xmlns:a16="http://schemas.microsoft.com/office/drawing/2014/main" id="{F0E13A74-E2D3-523E-B044-BE99731AB6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094" t="13261" r="9159" b="34150"/>
                <a:stretch/>
              </p:blipFill>
              <p:spPr bwMode="auto">
                <a:xfrm>
                  <a:off x="9781588" y="3349811"/>
                  <a:ext cx="1008103" cy="56929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0" name="Grupo 49">
                <a:extLst>
                  <a:ext uri="{FF2B5EF4-FFF2-40B4-BE49-F238E27FC236}">
                    <a16:creationId xmlns:a16="http://schemas.microsoft.com/office/drawing/2014/main" id="{14D03041-E0A9-9220-F80B-9274C2A9D45C}"/>
                  </a:ext>
                </a:extLst>
              </p:cNvPr>
              <p:cNvGrpSpPr/>
              <p:nvPr/>
            </p:nvGrpSpPr>
            <p:grpSpPr>
              <a:xfrm>
                <a:off x="9613228" y="341814"/>
                <a:ext cx="2578771" cy="801187"/>
                <a:chOff x="133350" y="1354299"/>
                <a:chExt cx="3452479" cy="801187"/>
              </a:xfrm>
            </p:grpSpPr>
            <p:pic>
              <p:nvPicPr>
                <p:cNvPr id="51" name="Picture 26">
                  <a:extLst>
                    <a:ext uri="{FF2B5EF4-FFF2-40B4-BE49-F238E27FC236}">
                      <a16:creationId xmlns:a16="http://schemas.microsoft.com/office/drawing/2014/main" id="{E7F37334-E018-CD85-FACE-3F92D3136A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2343347" y="1354299"/>
                  <a:ext cx="1242482" cy="78674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2" name="Picture 30">
                  <a:extLst>
                    <a:ext uri="{FF2B5EF4-FFF2-40B4-BE49-F238E27FC236}">
                      <a16:creationId xmlns:a16="http://schemas.microsoft.com/office/drawing/2014/main" id="{DFA9677D-E1BA-5516-79FD-C166F54D3D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350" y="1354299"/>
                  <a:ext cx="902753" cy="8011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3" name="Picture 32">
                  <a:extLst>
                    <a:ext uri="{FF2B5EF4-FFF2-40B4-BE49-F238E27FC236}">
                      <a16:creationId xmlns:a16="http://schemas.microsoft.com/office/drawing/2014/main" id="{EFABE018-0691-BAFA-6573-4DB8EBCDD7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963" t="40277" r="15926" b="20001"/>
                <a:stretch/>
              </p:blipFill>
              <p:spPr bwMode="auto">
                <a:xfrm>
                  <a:off x="1063125" y="1354299"/>
                  <a:ext cx="1242482" cy="79017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44" name="Grupo 43">
              <a:extLst>
                <a:ext uri="{FF2B5EF4-FFF2-40B4-BE49-F238E27FC236}">
                  <a16:creationId xmlns:a16="http://schemas.microsoft.com/office/drawing/2014/main" id="{46A9109A-831C-18BB-65AA-214C3C8B2B52}"/>
                </a:ext>
              </a:extLst>
            </p:cNvPr>
            <p:cNvGrpSpPr/>
            <p:nvPr/>
          </p:nvGrpSpPr>
          <p:grpSpPr>
            <a:xfrm>
              <a:off x="10268733" y="3331584"/>
              <a:ext cx="1050179" cy="3502078"/>
              <a:chOff x="10268733" y="3331584"/>
              <a:chExt cx="1050179" cy="3502078"/>
            </a:xfrm>
          </p:grpSpPr>
          <p:pic>
            <p:nvPicPr>
              <p:cNvPr id="45" name="Picture 16">
                <a:extLst>
                  <a:ext uri="{FF2B5EF4-FFF2-40B4-BE49-F238E27FC236}">
                    <a16:creationId xmlns:a16="http://schemas.microsoft.com/office/drawing/2014/main" id="{174D5749-F54B-E544-527C-F6B9511BDE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313" t="29754" r="42680" b="42363"/>
              <a:stretch/>
            </p:blipFill>
            <p:spPr bwMode="auto">
              <a:xfrm>
                <a:off x="10268733" y="6031313"/>
                <a:ext cx="1050177" cy="8023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" name="Picture 34">
                <a:extLst>
                  <a:ext uri="{FF2B5EF4-FFF2-40B4-BE49-F238E27FC236}">
                    <a16:creationId xmlns:a16="http://schemas.microsoft.com/office/drawing/2014/main" id="{E23C5F4F-0367-4C51-F871-C1AC655377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269" t="24706" r="6728" b="28565"/>
              <a:stretch/>
            </p:blipFill>
            <p:spPr bwMode="auto">
              <a:xfrm>
                <a:off x="10268733" y="5170311"/>
                <a:ext cx="1050177" cy="8378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Picture 18">
                <a:extLst>
                  <a:ext uri="{FF2B5EF4-FFF2-40B4-BE49-F238E27FC236}">
                    <a16:creationId xmlns:a16="http://schemas.microsoft.com/office/drawing/2014/main" id="{D306704B-A74E-5D92-091D-D5895312F7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733" t="21185" r="27463" b="8712"/>
              <a:stretch/>
            </p:blipFill>
            <p:spPr bwMode="auto">
              <a:xfrm rot="16200000" flipH="1" flipV="1">
                <a:off x="10392649" y="4219482"/>
                <a:ext cx="802348" cy="105017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20">
                <a:extLst>
                  <a:ext uri="{FF2B5EF4-FFF2-40B4-BE49-F238E27FC236}">
                    <a16:creationId xmlns:a16="http://schemas.microsoft.com/office/drawing/2014/main" id="{04CF7D35-15AF-0291-B943-53301A09BA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81" t="12105" r="9227" b="28430"/>
              <a:stretch/>
            </p:blipFill>
            <p:spPr bwMode="auto">
              <a:xfrm>
                <a:off x="10268734" y="3331584"/>
                <a:ext cx="1050178" cy="9752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63" name="Grupo 62">
            <a:extLst>
              <a:ext uri="{FF2B5EF4-FFF2-40B4-BE49-F238E27FC236}">
                <a16:creationId xmlns:a16="http://schemas.microsoft.com/office/drawing/2014/main" id="{CEDC9986-6B37-5E2A-1FF0-D7630B5DD9AB}"/>
              </a:ext>
            </a:extLst>
          </p:cNvPr>
          <p:cNvGrpSpPr/>
          <p:nvPr/>
        </p:nvGrpSpPr>
        <p:grpSpPr>
          <a:xfrm>
            <a:off x="165170" y="183658"/>
            <a:ext cx="958836" cy="6595504"/>
            <a:chOff x="204636" y="13449"/>
            <a:chExt cx="1087557" cy="6829214"/>
          </a:xfrm>
        </p:grpSpPr>
        <p:pic>
          <p:nvPicPr>
            <p:cNvPr id="1024" name="Picture 2">
              <a:extLst>
                <a:ext uri="{FF2B5EF4-FFF2-40B4-BE49-F238E27FC236}">
                  <a16:creationId xmlns:a16="http://schemas.microsoft.com/office/drawing/2014/main" id="{679C0204-BDFC-45C7-C30A-1DC77280DC9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667"/>
            <a:stretch/>
          </p:blipFill>
          <p:spPr bwMode="auto">
            <a:xfrm>
              <a:off x="218910" y="13449"/>
              <a:ext cx="1073283" cy="1129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5" name="Picture 4">
              <a:extLst>
                <a:ext uri="{FF2B5EF4-FFF2-40B4-BE49-F238E27FC236}">
                  <a16:creationId xmlns:a16="http://schemas.microsoft.com/office/drawing/2014/main" id="{58C335A3-33F2-1A52-D0F8-78296A69485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9" t="29412" r="25250" b="8823"/>
            <a:stretch/>
          </p:blipFill>
          <p:spPr bwMode="auto">
            <a:xfrm>
              <a:off x="226667" y="1184983"/>
              <a:ext cx="1059268" cy="855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6">
              <a:extLst>
                <a:ext uri="{FF2B5EF4-FFF2-40B4-BE49-F238E27FC236}">
                  <a16:creationId xmlns:a16="http://schemas.microsoft.com/office/drawing/2014/main" id="{9543F57A-204B-9D2F-ED87-58258317F03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12" t="15294" b="24501"/>
            <a:stretch/>
          </p:blipFill>
          <p:spPr bwMode="auto">
            <a:xfrm>
              <a:off x="218910" y="2989944"/>
              <a:ext cx="1062355" cy="855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8">
              <a:extLst>
                <a:ext uri="{FF2B5EF4-FFF2-40B4-BE49-F238E27FC236}">
                  <a16:creationId xmlns:a16="http://schemas.microsoft.com/office/drawing/2014/main" id="{A68CB9DA-1AC8-4FCE-01A5-5865BC8541C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01"/>
            <a:stretch/>
          </p:blipFill>
          <p:spPr bwMode="auto">
            <a:xfrm>
              <a:off x="204637" y="3895553"/>
              <a:ext cx="1081298" cy="10719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10">
              <a:extLst>
                <a:ext uri="{FF2B5EF4-FFF2-40B4-BE49-F238E27FC236}">
                  <a16:creationId xmlns:a16="http://schemas.microsoft.com/office/drawing/2014/main" id="{BE0DAD7B-D87F-361D-42A4-0A8ECEAD5E8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427"/>
            <a:stretch/>
          </p:blipFill>
          <p:spPr bwMode="auto">
            <a:xfrm>
              <a:off x="204637" y="5015994"/>
              <a:ext cx="1070316" cy="791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3" name="Picture 12">
              <a:extLst>
                <a:ext uri="{FF2B5EF4-FFF2-40B4-BE49-F238E27FC236}">
                  <a16:creationId xmlns:a16="http://schemas.microsoft.com/office/drawing/2014/main" id="{D37321D5-1EE3-F775-93B0-A5DA8155138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543" b="12468"/>
            <a:stretch/>
          </p:blipFill>
          <p:spPr bwMode="auto">
            <a:xfrm rot="10800000" flipH="1">
              <a:off x="204636" y="5850299"/>
              <a:ext cx="1070316" cy="9923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5" name="Picture 14">
              <a:extLst>
                <a:ext uri="{FF2B5EF4-FFF2-40B4-BE49-F238E27FC236}">
                  <a16:creationId xmlns:a16="http://schemas.microsoft.com/office/drawing/2014/main" id="{66109B3D-FD7B-E4DC-B337-4AFB053200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667" y="2088951"/>
              <a:ext cx="1021392" cy="8509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39" name="Elipse 1038">
            <a:extLst>
              <a:ext uri="{FF2B5EF4-FFF2-40B4-BE49-F238E27FC236}">
                <a16:creationId xmlns:a16="http://schemas.microsoft.com/office/drawing/2014/main" id="{FEA5DD4C-32C1-9717-7594-283C21A0CD44}"/>
              </a:ext>
            </a:extLst>
          </p:cNvPr>
          <p:cNvSpPr/>
          <p:nvPr/>
        </p:nvSpPr>
        <p:spPr>
          <a:xfrm>
            <a:off x="2013593" y="933887"/>
            <a:ext cx="1283515" cy="4248808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es-EC" sz="1801" dirty="0">
              <a:ln w="3175">
                <a:solidFill>
                  <a:schemeClr val="tx1"/>
                </a:solidFill>
              </a:ln>
            </a:endParaRPr>
          </a:p>
        </p:txBody>
      </p:sp>
      <p:sp>
        <p:nvSpPr>
          <p:cNvPr id="1041" name="CuadroTexto 1040">
            <a:extLst>
              <a:ext uri="{FF2B5EF4-FFF2-40B4-BE49-F238E27FC236}">
                <a16:creationId xmlns:a16="http://schemas.microsoft.com/office/drawing/2014/main" id="{7D7F383D-A3BC-8004-B8E1-8B752947053D}"/>
              </a:ext>
            </a:extLst>
          </p:cNvPr>
          <p:cNvSpPr txBox="1"/>
          <p:nvPr/>
        </p:nvSpPr>
        <p:spPr>
          <a:xfrm>
            <a:off x="2401650" y="1320189"/>
            <a:ext cx="6175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es-MX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85%</a:t>
            </a:r>
            <a:endParaRPr lang="es-EC" dirty="0">
              <a:solidFill>
                <a:srgbClr val="FF0000"/>
              </a:solidFill>
            </a:endParaRPr>
          </a:p>
        </p:txBody>
      </p:sp>
      <p:sp>
        <p:nvSpPr>
          <p:cNvPr id="1043" name="Elipse 1042">
            <a:extLst>
              <a:ext uri="{FF2B5EF4-FFF2-40B4-BE49-F238E27FC236}">
                <a16:creationId xmlns:a16="http://schemas.microsoft.com/office/drawing/2014/main" id="{5BCBB9C4-EEA7-9FF1-EAB1-628F43B409B0}"/>
              </a:ext>
            </a:extLst>
          </p:cNvPr>
          <p:cNvSpPr/>
          <p:nvPr/>
        </p:nvSpPr>
        <p:spPr>
          <a:xfrm>
            <a:off x="4372128" y="1028452"/>
            <a:ext cx="1283515" cy="3953612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es-EC" sz="180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045" name="CuadroTexto 1044">
            <a:extLst>
              <a:ext uri="{FF2B5EF4-FFF2-40B4-BE49-F238E27FC236}">
                <a16:creationId xmlns:a16="http://schemas.microsoft.com/office/drawing/2014/main" id="{BE8FA063-3129-4652-6D10-B6D2318B5551}"/>
              </a:ext>
            </a:extLst>
          </p:cNvPr>
          <p:cNvSpPr txBox="1"/>
          <p:nvPr/>
        </p:nvSpPr>
        <p:spPr>
          <a:xfrm>
            <a:off x="4760185" y="1431424"/>
            <a:ext cx="6175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es-MX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83%</a:t>
            </a:r>
            <a:endParaRPr lang="es-EC" dirty="0">
              <a:solidFill>
                <a:schemeClr val="bg1"/>
              </a:solidFill>
            </a:endParaRPr>
          </a:p>
        </p:txBody>
      </p:sp>
      <p:pic>
        <p:nvPicPr>
          <p:cNvPr id="1046" name="Picture 6" descr="Earth Matters: iNaturalist Is a Great Tool for ...">
            <a:extLst>
              <a:ext uri="{FF2B5EF4-FFF2-40B4-BE49-F238E27FC236}">
                <a16:creationId xmlns:a16="http://schemas.microsoft.com/office/drawing/2014/main" id="{AF3A21AB-0ECF-9FCC-3228-DDB102B8F5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6" t="17098" r="5845" b="12108"/>
          <a:stretch/>
        </p:blipFill>
        <p:spPr bwMode="auto">
          <a:xfrm>
            <a:off x="1147447" y="52954"/>
            <a:ext cx="1053124" cy="67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7" name="CuadroTexto 1046">
            <a:extLst>
              <a:ext uri="{FF2B5EF4-FFF2-40B4-BE49-F238E27FC236}">
                <a16:creationId xmlns:a16="http://schemas.microsoft.com/office/drawing/2014/main" id="{75A12C29-1988-6797-18D4-254B4E12D3FA}"/>
              </a:ext>
            </a:extLst>
          </p:cNvPr>
          <p:cNvSpPr txBox="1"/>
          <p:nvPr/>
        </p:nvSpPr>
        <p:spPr>
          <a:xfrm>
            <a:off x="3982615" y="678158"/>
            <a:ext cx="15850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es-EC" sz="1400" dirty="0">
                <a:ln w="0"/>
              </a:rPr>
              <a:t>Recursos Florales </a:t>
            </a:r>
            <a:endParaRPr lang="es-EC" sz="1400" dirty="0"/>
          </a:p>
        </p:txBody>
      </p:sp>
      <p:sp>
        <p:nvSpPr>
          <p:cNvPr id="1048" name="CuadroTexto 1047">
            <a:extLst>
              <a:ext uri="{FF2B5EF4-FFF2-40B4-BE49-F238E27FC236}">
                <a16:creationId xmlns:a16="http://schemas.microsoft.com/office/drawing/2014/main" id="{1CB52AE1-0524-B147-A79A-774B88E7524D}"/>
              </a:ext>
            </a:extLst>
          </p:cNvPr>
          <p:cNvSpPr txBox="1"/>
          <p:nvPr/>
        </p:nvSpPr>
        <p:spPr>
          <a:xfrm>
            <a:off x="1684897" y="677433"/>
            <a:ext cx="15850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es-EC" sz="1400" dirty="0">
                <a:ln w="0"/>
              </a:rPr>
              <a:t>Familias de plantas </a:t>
            </a:r>
            <a:endParaRPr lang="es-EC" sz="1400" dirty="0"/>
          </a:p>
        </p:txBody>
      </p:sp>
      <p:sp>
        <p:nvSpPr>
          <p:cNvPr id="1049" name="CuadroTexto 1048">
            <a:extLst>
              <a:ext uri="{FF2B5EF4-FFF2-40B4-BE49-F238E27FC236}">
                <a16:creationId xmlns:a16="http://schemas.microsoft.com/office/drawing/2014/main" id="{82BFCB89-67EE-FD7A-FE62-4E3D016C9181}"/>
              </a:ext>
            </a:extLst>
          </p:cNvPr>
          <p:cNvSpPr txBox="1"/>
          <p:nvPr/>
        </p:nvSpPr>
        <p:spPr>
          <a:xfrm>
            <a:off x="6176682" y="523544"/>
            <a:ext cx="16751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es-EC" sz="1400" dirty="0">
                <a:ln w="0"/>
              </a:rPr>
              <a:t>Familias de insectos</a:t>
            </a:r>
            <a:endParaRPr lang="es-EC" sz="1400" dirty="0"/>
          </a:p>
        </p:txBody>
      </p:sp>
      <p:sp>
        <p:nvSpPr>
          <p:cNvPr id="1050" name="CuadroTexto 1049">
            <a:extLst>
              <a:ext uri="{FF2B5EF4-FFF2-40B4-BE49-F238E27FC236}">
                <a16:creationId xmlns:a16="http://schemas.microsoft.com/office/drawing/2014/main" id="{03164711-91D7-DDAD-DEAA-E542C0F59DAB}"/>
              </a:ext>
            </a:extLst>
          </p:cNvPr>
          <p:cNvSpPr txBox="1"/>
          <p:nvPr/>
        </p:nvSpPr>
        <p:spPr>
          <a:xfrm>
            <a:off x="8657844" y="628233"/>
            <a:ext cx="12348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es-EC" sz="1400" dirty="0">
                <a:ln w="0"/>
              </a:rPr>
              <a:t>Rol Funcional</a:t>
            </a:r>
            <a:endParaRPr lang="es-EC" sz="1400" dirty="0"/>
          </a:p>
        </p:txBody>
      </p:sp>
      <p:sp>
        <p:nvSpPr>
          <p:cNvPr id="1051" name="CuadroTexto 1050">
            <a:extLst>
              <a:ext uri="{FF2B5EF4-FFF2-40B4-BE49-F238E27FC236}">
                <a16:creationId xmlns:a16="http://schemas.microsoft.com/office/drawing/2014/main" id="{826EFD5D-D170-7CE7-E354-06E81E687C65}"/>
              </a:ext>
            </a:extLst>
          </p:cNvPr>
          <p:cNvSpPr txBox="1"/>
          <p:nvPr/>
        </p:nvSpPr>
        <p:spPr>
          <a:xfrm>
            <a:off x="5767707" y="6488668"/>
            <a:ext cx="24930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s-MX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+30 </a:t>
            </a:r>
            <a:r>
              <a:rPr lang="es-MX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especies de insectos</a:t>
            </a:r>
            <a:endParaRPr lang="es-EC" dirty="0">
              <a:solidFill>
                <a:schemeClr val="accent1"/>
              </a:solidFill>
            </a:endParaRPr>
          </a:p>
        </p:txBody>
      </p:sp>
      <p:sp>
        <p:nvSpPr>
          <p:cNvPr id="1054" name="CuadroTexto 1053">
            <a:extLst>
              <a:ext uri="{FF2B5EF4-FFF2-40B4-BE49-F238E27FC236}">
                <a16:creationId xmlns:a16="http://schemas.microsoft.com/office/drawing/2014/main" id="{4B96880C-847D-CCB7-B4C2-24D481BEFBBC}"/>
              </a:ext>
            </a:extLst>
          </p:cNvPr>
          <p:cNvSpPr txBox="1"/>
          <p:nvPr/>
        </p:nvSpPr>
        <p:spPr>
          <a:xfrm>
            <a:off x="1772695" y="6506160"/>
            <a:ext cx="24930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s-MX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97 </a:t>
            </a:r>
            <a:r>
              <a:rPr lang="es-MX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especies de plantas</a:t>
            </a:r>
            <a:endParaRPr lang="es-EC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06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9" grpId="0" animBg="1"/>
      <p:bldP spid="1041" grpId="0"/>
      <p:bldP spid="1043" grpId="0" animBg="1"/>
      <p:bldP spid="1045" grpId="0"/>
      <p:bldP spid="1051" grpId="0"/>
      <p:bldP spid="10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ementos multimedia en línea 2" title="AMIGO - La creacion del lindero">
            <a:hlinkClick r:id="" action="ppaction://media"/>
            <a:extLst>
              <a:ext uri="{FF2B5EF4-FFF2-40B4-BE49-F238E27FC236}">
                <a16:creationId xmlns:a16="http://schemas.microsoft.com/office/drawing/2014/main" id="{25F3EE04-2B98-EDE4-E84A-CFF8A6F90FA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18039" y="559775"/>
            <a:ext cx="10477064" cy="590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08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>
            <a:extLst>
              <a:ext uri="{FF2B5EF4-FFF2-40B4-BE49-F238E27FC236}">
                <a16:creationId xmlns:a16="http://schemas.microsoft.com/office/drawing/2014/main" id="{CF525EB0-EBE8-00B9-2496-DBB10E971F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5481" y1="71074" x2="25481" y2="71074"/>
                        <a14:foregroundMark x1="19327" y1="26446" x2="19327" y2="26446"/>
                        <a14:foregroundMark x1="12596" y1="45179" x2="12596" y2="45179"/>
                        <a14:foregroundMark x1="75577" y1="42424" x2="75577" y2="42424"/>
                        <a14:foregroundMark x1="87788" y1="50964" x2="87788" y2="50964"/>
                        <a14:backgroundMark x1="2019" y1="6612" x2="2019" y2="6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156" y="0"/>
            <a:ext cx="1099844" cy="38388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B66DB5C-1BA6-5505-EAA3-10F990BA07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780" y="191944"/>
            <a:ext cx="6858000" cy="6858000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AA122146-7462-C48A-15E8-6F01D6CD2453}"/>
              </a:ext>
            </a:extLst>
          </p:cNvPr>
          <p:cNvSpPr txBox="1"/>
          <p:nvPr/>
        </p:nvSpPr>
        <p:spPr>
          <a:xfrm>
            <a:off x="23355" y="1974884"/>
            <a:ext cx="19048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dirty="0"/>
              <a:t>Estructura Social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1282779-395B-0A6E-1F1E-555563B160F4}"/>
              </a:ext>
            </a:extLst>
          </p:cNvPr>
          <p:cNvSpPr txBox="1"/>
          <p:nvPr/>
        </p:nvSpPr>
        <p:spPr>
          <a:xfrm>
            <a:off x="26766" y="1031812"/>
            <a:ext cx="19048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dirty="0"/>
              <a:t>Significado cultural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6AD36AC-757F-EA0A-9F45-1C238F639B86}"/>
              </a:ext>
            </a:extLst>
          </p:cNvPr>
          <p:cNvSpPr txBox="1"/>
          <p:nvPr/>
        </p:nvSpPr>
        <p:spPr>
          <a:xfrm>
            <a:off x="937073" y="0"/>
            <a:ext cx="16045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800" dirty="0"/>
              <a:t> SOCIAL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A4529E38-D899-229B-0970-F4A0241D0D8B}"/>
              </a:ext>
            </a:extLst>
          </p:cNvPr>
          <p:cNvSpPr txBox="1"/>
          <p:nvPr/>
        </p:nvSpPr>
        <p:spPr>
          <a:xfrm>
            <a:off x="9192780" y="0"/>
            <a:ext cx="18208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dirty="0"/>
              <a:t> </a:t>
            </a:r>
            <a:r>
              <a:rPr lang="es-EC" sz="2800" dirty="0"/>
              <a:t>BIOFÍSICO</a:t>
            </a:r>
            <a:endParaRPr lang="es-EC" sz="200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97B0DAB-5109-6EC1-444A-536E59E528A8}"/>
              </a:ext>
            </a:extLst>
          </p:cNvPr>
          <p:cNvSpPr txBox="1"/>
          <p:nvPr/>
        </p:nvSpPr>
        <p:spPr>
          <a:xfrm>
            <a:off x="9359977" y="1185700"/>
            <a:ext cx="7073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dirty="0"/>
              <a:t>Aves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4F1DA6D-E189-CCD4-D9B2-4F3776677E63}"/>
              </a:ext>
            </a:extLst>
          </p:cNvPr>
          <p:cNvSpPr txBox="1"/>
          <p:nvPr/>
        </p:nvSpPr>
        <p:spPr>
          <a:xfrm>
            <a:off x="9369753" y="1773259"/>
            <a:ext cx="10920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dirty="0"/>
              <a:t>Insectos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4E9EF1C-0213-0FB8-51E9-DFBEC137BFCD}"/>
              </a:ext>
            </a:extLst>
          </p:cNvPr>
          <p:cNvSpPr txBox="1"/>
          <p:nvPr/>
        </p:nvSpPr>
        <p:spPr>
          <a:xfrm>
            <a:off x="9359977" y="2360818"/>
            <a:ext cx="12305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dirty="0"/>
              <a:t>Lagartijas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C6196C3-3B74-14E7-7946-7CD9E923F60E}"/>
              </a:ext>
            </a:extLst>
          </p:cNvPr>
          <p:cNvSpPr txBox="1"/>
          <p:nvPr/>
        </p:nvSpPr>
        <p:spPr>
          <a:xfrm>
            <a:off x="0" y="2721114"/>
            <a:ext cx="19048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dirty="0"/>
              <a:t>Herramientas de negociación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1E96BC82-CA93-03B7-C9DF-22A287F45A64}"/>
              </a:ext>
            </a:extLst>
          </p:cNvPr>
          <p:cNvSpPr txBox="1"/>
          <p:nvPr/>
        </p:nvSpPr>
        <p:spPr>
          <a:xfrm>
            <a:off x="2231875" y="3963077"/>
            <a:ext cx="28690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3600" b="1" dirty="0">
                <a:solidFill>
                  <a:schemeClr val="bg1"/>
                </a:solidFill>
              </a:rPr>
              <a:t>CONFLICTOS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4599CC19-C4EE-6A10-7884-CFD746A1FA7D}"/>
              </a:ext>
            </a:extLst>
          </p:cNvPr>
          <p:cNvSpPr txBox="1"/>
          <p:nvPr/>
        </p:nvSpPr>
        <p:spPr>
          <a:xfrm>
            <a:off x="6302188" y="3963076"/>
            <a:ext cx="25502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3600" b="1" dirty="0">
                <a:solidFill>
                  <a:schemeClr val="bg1"/>
                </a:solidFill>
              </a:rPr>
              <a:t>CHISMES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8188772-EE37-7ECC-63E1-CA70E31D691F}"/>
              </a:ext>
            </a:extLst>
          </p:cNvPr>
          <p:cNvSpPr txBox="1"/>
          <p:nvPr/>
        </p:nvSpPr>
        <p:spPr>
          <a:xfrm>
            <a:off x="6302188" y="4563489"/>
            <a:ext cx="29934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3600" b="1" dirty="0">
                <a:solidFill>
                  <a:schemeClr val="bg1"/>
                </a:solidFill>
              </a:rPr>
              <a:t>CUENTO KEPI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8AEE6C4C-6587-DA5F-9B1A-4173E655C8F5}"/>
              </a:ext>
            </a:extLst>
          </p:cNvPr>
          <p:cNvSpPr txBox="1"/>
          <p:nvPr/>
        </p:nvSpPr>
        <p:spPr>
          <a:xfrm>
            <a:off x="9359977" y="3028104"/>
            <a:ext cx="12305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dirty="0"/>
              <a:t>Rastreras, arbustos, árboles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C21873E-880F-07F4-5B99-91F680091E85}"/>
              </a:ext>
            </a:extLst>
          </p:cNvPr>
          <p:cNvSpPr txBox="1"/>
          <p:nvPr/>
        </p:nvSpPr>
        <p:spPr>
          <a:xfrm>
            <a:off x="10461812" y="6457890"/>
            <a:ext cx="19048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000" dirty="0"/>
              <a:t>Sheridan, 2016</a:t>
            </a:r>
          </a:p>
        </p:txBody>
      </p:sp>
    </p:spTree>
    <p:extLst>
      <p:ext uri="{BB962C8B-B14F-4D97-AF65-F5344CB8AC3E}">
        <p14:creationId xmlns:p14="http://schemas.microsoft.com/office/powerpoint/2010/main" val="179276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mulación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9306" t="8947" r="9087" b="10146"/>
          <a:stretch/>
        </p:blipFill>
        <p:spPr>
          <a:xfrm>
            <a:off x="163286" y="1012708"/>
            <a:ext cx="10481420" cy="5845292"/>
          </a:xfrm>
          <a:prstGeom prst="rect">
            <a:avLst/>
          </a:prstGeom>
        </p:spPr>
      </p:pic>
      <p:sp>
        <p:nvSpPr>
          <p:cNvPr id="2" name="CuadroTexto 11">
            <a:extLst>
              <a:ext uri="{FF2B5EF4-FFF2-40B4-BE49-F238E27FC236}">
                <a16:creationId xmlns:a16="http://schemas.microsoft.com/office/drawing/2014/main" id="{50380F87-5418-ED51-8BED-CAFAD893CE87}"/>
              </a:ext>
            </a:extLst>
          </p:cNvPr>
          <p:cNvSpPr txBox="1"/>
          <p:nvPr/>
        </p:nvSpPr>
        <p:spPr>
          <a:xfrm>
            <a:off x="0" y="-32657"/>
            <a:ext cx="757945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s-ES" sz="5400" dirty="0">
                <a:ln w="0"/>
              </a:rPr>
              <a:t>Hacia el proyecto OASIS…</a:t>
            </a:r>
            <a:endParaRPr lang="es-EC" sz="5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78C4762-E2AE-45A5-0052-0AF38EB535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424" y="0"/>
            <a:ext cx="2908576" cy="268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43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53AF1E2-DDD6-B1E6-2A78-14DB32AF70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3999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688244E-F3EE-8646-00B7-13921393A8C3}"/>
              </a:ext>
            </a:extLst>
          </p:cNvPr>
          <p:cNvSpPr txBox="1">
            <a:spLocks/>
          </p:cNvSpPr>
          <p:nvPr/>
        </p:nvSpPr>
        <p:spPr>
          <a:xfrm>
            <a:off x="3486178" y="-191091"/>
            <a:ext cx="5219642" cy="20557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9600" b="1" dirty="0">
                <a:solidFill>
                  <a:schemeClr val="bg1"/>
                </a:solidFill>
              </a:rPr>
              <a:t>GRACIAS</a:t>
            </a:r>
            <a:endParaRPr lang="es-EC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7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5502</TotalTime>
  <Words>285</Words>
  <Application>Microsoft Office PowerPoint</Application>
  <PresentationFormat>Panorámica</PresentationFormat>
  <Paragraphs>75</Paragraphs>
  <Slides>13</Slides>
  <Notes>5</Notes>
  <HiddenSlides>0</HiddenSlides>
  <MMClips>3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Avenir Black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Metodología para levantar información de plantas de borde e insectos</dc:title>
  <dc:creator>Mayriliz Coro</dc:creator>
  <cp:lastModifiedBy>Usuario</cp:lastModifiedBy>
  <cp:revision>88</cp:revision>
  <dcterms:created xsi:type="dcterms:W3CDTF">2022-10-18T14:20:31Z</dcterms:created>
  <dcterms:modified xsi:type="dcterms:W3CDTF">2023-12-07T14:34:05Z</dcterms:modified>
</cp:coreProperties>
</file>