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5" r:id="rId8"/>
    <p:sldId id="267" r:id="rId9"/>
  </p:sldIdLst>
  <p:sldSz cx="12192000" cy="6858000"/>
  <p:notesSz cx="6858000" cy="9144000"/>
  <p:embeddedFontLst>
    <p:embeddedFont>
      <p:font typeface="Helvetica Neue" panose="020B0604020202020204" charset="0"/>
      <p:regular r:id="rId11"/>
      <p:bold r:id="rId12"/>
      <p:italic r:id="rId13"/>
      <p:boldItalic r:id="rId14"/>
    </p:embeddedFont>
    <p:embeddedFont>
      <p:font typeface="Calibri" panose="020F050202020403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iDK521NApySovbwxZGM5URA3znd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38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066110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eb4873679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eb4873679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692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eb48736794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eb4873679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9762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eb48736794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eb48736794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7167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eb48736794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eb48736794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9009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eb48736794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eb4873679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2869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eb48736794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eb4873679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1174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8"/>
        <p:cNvGrpSpPr/>
        <p:nvPr/>
      </p:nvGrpSpPr>
      <p:grpSpPr>
        <a:xfrm>
          <a:off x="0" y="0"/>
          <a:ext cx="0" cy="0"/>
          <a:chOff x="0" y="0"/>
          <a:chExt cx="0" cy="0"/>
        </a:xfrm>
      </p:grpSpPr>
      <p:sp>
        <p:nvSpPr>
          <p:cNvPr id="19" name="Google Shape;1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4"/>
        <p:cNvGrpSpPr/>
        <p:nvPr/>
      </p:nvGrpSpPr>
      <p:grpSpPr>
        <a:xfrm>
          <a:off x="0" y="0"/>
          <a:ext cx="0" cy="0"/>
          <a:chOff x="0" y="0"/>
          <a:chExt cx="0" cy="0"/>
        </a:xfrm>
      </p:grpSpPr>
      <p:sp>
        <p:nvSpPr>
          <p:cNvPr id="25" name="Google Shape;25;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 name="Google Shape;2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3"/>
          <p:cNvSpPr>
            <a:spLocks noGrp="1"/>
          </p:cNvSpPr>
          <p:nvPr>
            <p:ph type="pic" idx="2"/>
          </p:nvPr>
        </p:nvSpPr>
        <p:spPr>
          <a:xfrm>
            <a:off x="5183188" y="987425"/>
            <a:ext cx="6172200" cy="4873625"/>
          </a:xfrm>
          <a:prstGeom prst="rect">
            <a:avLst/>
          </a:prstGeom>
          <a:noFill/>
          <a:ln>
            <a:noFill/>
          </a:ln>
        </p:spPr>
      </p:sp>
      <p:sp>
        <p:nvSpPr>
          <p:cNvPr id="64" name="Google Shape;64;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www.clacso.org/calendario-de-sabidurias-del-agua-de-las-comunidades-andinas-laphia-y-totora/" TargetMode="External"/><Relationship Id="rId5" Type="http://schemas.openxmlformats.org/officeDocument/2006/relationships/hyperlink" Target="https://www.clacso.org/video-de-las-experiencias-y-logros-del-programa-de-investigacion-y-formacion-en-sistemas-agroecologicos-andinos/" TargetMode="External"/><Relationship Id="rId4" Type="http://schemas.openxmlformats.org/officeDocument/2006/relationships/hyperlink" Target="https://ccrp.maps.arcgis.com/apps/MapJournal/index.html?appid=463f523a5112414fa3e38d522b8fd61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youtube.com/watch?v=lurJqaakyUY" TargetMode="External"/><Relationship Id="rId5" Type="http://schemas.openxmlformats.org/officeDocument/2006/relationships/image" Target="../media/image6.jpg"/><Relationship Id="rId4" Type="http://schemas.openxmlformats.org/officeDocument/2006/relationships/hyperlink" Target="http://www.youtube.com/watch?v=lurJqaakyU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clacso.org/programa-de-investigacion-y-formacion-en-sistemas-agroecologicos-andinos-5/"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g1eb48736794_0_19"/>
          <p:cNvPicPr preferRelativeResize="0"/>
          <p:nvPr/>
        </p:nvPicPr>
        <p:blipFill>
          <a:blip r:embed="rId3">
            <a:alphaModFix amt="39000"/>
          </a:blip>
          <a:stretch>
            <a:fillRect/>
          </a:stretch>
        </p:blipFill>
        <p:spPr>
          <a:xfrm>
            <a:off x="0" y="0"/>
            <a:ext cx="12192000" cy="6858000"/>
          </a:xfrm>
          <a:prstGeom prst="rect">
            <a:avLst/>
          </a:prstGeom>
          <a:noFill/>
          <a:ln>
            <a:noFill/>
          </a:ln>
        </p:spPr>
      </p:pic>
      <p:pic>
        <p:nvPicPr>
          <p:cNvPr id="85" name="Google Shape;85;g1eb48736794_0_19"/>
          <p:cNvPicPr preferRelativeResize="0"/>
          <p:nvPr/>
        </p:nvPicPr>
        <p:blipFill>
          <a:blip r:embed="rId4">
            <a:alphaModFix/>
          </a:blip>
          <a:stretch>
            <a:fillRect/>
          </a:stretch>
        </p:blipFill>
        <p:spPr>
          <a:xfrm>
            <a:off x="398625" y="318700"/>
            <a:ext cx="2705975" cy="2165700"/>
          </a:xfrm>
          <a:prstGeom prst="rect">
            <a:avLst/>
          </a:prstGeom>
          <a:noFill/>
          <a:ln>
            <a:noFill/>
          </a:ln>
        </p:spPr>
      </p:pic>
      <p:pic>
        <p:nvPicPr>
          <p:cNvPr id="86" name="Google Shape;86;g1eb48736794_0_19"/>
          <p:cNvPicPr preferRelativeResize="0"/>
          <p:nvPr/>
        </p:nvPicPr>
        <p:blipFill>
          <a:blip r:embed="rId5">
            <a:alphaModFix/>
          </a:blip>
          <a:stretch>
            <a:fillRect/>
          </a:stretch>
        </p:blipFill>
        <p:spPr>
          <a:xfrm>
            <a:off x="8420100" y="218650"/>
            <a:ext cx="3524875" cy="1920024"/>
          </a:xfrm>
          <a:prstGeom prst="rect">
            <a:avLst/>
          </a:prstGeom>
          <a:noFill/>
          <a:ln>
            <a:noFill/>
          </a:ln>
        </p:spPr>
      </p:pic>
      <p:sp>
        <p:nvSpPr>
          <p:cNvPr id="87" name="Google Shape;87;g1eb48736794_0_19"/>
          <p:cNvSpPr txBox="1"/>
          <p:nvPr/>
        </p:nvSpPr>
        <p:spPr>
          <a:xfrm>
            <a:off x="990600" y="3764275"/>
            <a:ext cx="10287000" cy="1877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AR" sz="4000" b="1">
                <a:solidFill>
                  <a:srgbClr val="38761D"/>
                </a:solidFill>
                <a:latin typeface="Calibri"/>
                <a:ea typeface="Calibri"/>
                <a:cs typeface="Calibri"/>
                <a:sym typeface="Calibri"/>
              </a:rPr>
              <a:t>PROGRAMA DE INVESTIGACIÓN Y FORMACIÓN EN SISTEMAS AGROECOLÓGICOS ANDINOS</a:t>
            </a:r>
            <a:endParaRPr sz="4000" b="1">
              <a:solidFill>
                <a:srgbClr val="38761D"/>
              </a:solidFill>
              <a:latin typeface="Calibri"/>
              <a:ea typeface="Calibri"/>
              <a:cs typeface="Calibri"/>
              <a:sym typeface="Calibri"/>
            </a:endParaRPr>
          </a:p>
          <a:p>
            <a:pPr marL="0" lvl="0" indent="0" algn="ctr" rtl="0">
              <a:spcBef>
                <a:spcPts val="0"/>
              </a:spcBef>
              <a:spcAft>
                <a:spcPts val="0"/>
              </a:spcAft>
              <a:buNone/>
            </a:pPr>
            <a:r>
              <a:rPr lang="es-AR" sz="3000" b="1">
                <a:solidFill>
                  <a:srgbClr val="38761D"/>
                </a:solidFill>
                <a:latin typeface="Calibri"/>
                <a:ea typeface="Calibri"/>
                <a:cs typeface="Calibri"/>
                <a:sym typeface="Calibri"/>
              </a:rPr>
              <a:t>(2018-2025)</a:t>
            </a:r>
            <a:endParaRPr sz="3000" b="1">
              <a:solidFill>
                <a:srgbClr val="38761D"/>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g1eb48736794_0_28"/>
          <p:cNvPicPr preferRelativeResize="0"/>
          <p:nvPr/>
        </p:nvPicPr>
        <p:blipFill>
          <a:blip r:embed="rId3">
            <a:alphaModFix amt="31000"/>
          </a:blip>
          <a:stretch>
            <a:fillRect/>
          </a:stretch>
        </p:blipFill>
        <p:spPr>
          <a:xfrm>
            <a:off x="72675" y="0"/>
            <a:ext cx="11849099" cy="7906000"/>
          </a:xfrm>
          <a:prstGeom prst="rect">
            <a:avLst/>
          </a:prstGeom>
          <a:noFill/>
          <a:ln>
            <a:noFill/>
          </a:ln>
        </p:spPr>
      </p:pic>
      <p:sp>
        <p:nvSpPr>
          <p:cNvPr id="93" name="Google Shape;93;g1eb48736794_0_28"/>
          <p:cNvSpPr txBox="1"/>
          <p:nvPr/>
        </p:nvSpPr>
        <p:spPr>
          <a:xfrm>
            <a:off x="586200" y="316100"/>
            <a:ext cx="6132300" cy="11289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s-AR" sz="3700" b="1">
                <a:solidFill>
                  <a:srgbClr val="38761D"/>
                </a:solidFill>
                <a:latin typeface="Calibri"/>
                <a:ea typeface="Calibri"/>
                <a:cs typeface="Calibri"/>
                <a:sym typeface="Calibri"/>
              </a:rPr>
              <a:t>1 Y 2 COHORTE (2018-2022)</a:t>
            </a:r>
            <a:endParaRPr sz="1000">
              <a:solidFill>
                <a:srgbClr val="222222"/>
              </a:solidFill>
              <a:highlight>
                <a:srgbClr val="FFFFFF"/>
              </a:highlight>
              <a:latin typeface="Helvetica Neue"/>
              <a:ea typeface="Helvetica Neue"/>
              <a:cs typeface="Helvetica Neue"/>
              <a:sym typeface="Helvetica Neue"/>
            </a:endParaRPr>
          </a:p>
          <a:p>
            <a:pPr marL="0" lvl="0" indent="0" algn="l" rtl="0">
              <a:spcBef>
                <a:spcPts val="0"/>
              </a:spcBef>
              <a:spcAft>
                <a:spcPts val="0"/>
              </a:spcAft>
              <a:buNone/>
            </a:pPr>
            <a:r>
              <a:rPr lang="es-AR" sz="2200">
                <a:solidFill>
                  <a:srgbClr val="222222"/>
                </a:solidFill>
                <a:latin typeface="Helvetica Neue"/>
                <a:ea typeface="Helvetica Neue"/>
                <a:cs typeface="Helvetica Neue"/>
                <a:sym typeface="Helvetica Neue"/>
              </a:rPr>
              <a:t>16 becarios/as en total (maestría y doctorado)</a:t>
            </a:r>
            <a:endParaRPr sz="2200">
              <a:solidFill>
                <a:srgbClr val="222222"/>
              </a:solidFill>
              <a:latin typeface="Helvetica Neue"/>
              <a:ea typeface="Helvetica Neue"/>
              <a:cs typeface="Helvetica Neue"/>
              <a:sym typeface="Helvetica Neue"/>
            </a:endParaRPr>
          </a:p>
        </p:txBody>
      </p:sp>
      <p:sp>
        <p:nvSpPr>
          <p:cNvPr id="94" name="Google Shape;94;g1eb48736794_0_28"/>
          <p:cNvSpPr txBox="1"/>
          <p:nvPr/>
        </p:nvSpPr>
        <p:spPr>
          <a:xfrm>
            <a:off x="5309950" y="2321100"/>
            <a:ext cx="6769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95" name="Google Shape;95;g1eb48736794_0_28"/>
          <p:cNvSpPr txBox="1"/>
          <p:nvPr/>
        </p:nvSpPr>
        <p:spPr>
          <a:xfrm>
            <a:off x="6788225" y="905125"/>
            <a:ext cx="4508100" cy="3064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s-AR" sz="2500" b="1" i="1">
                <a:solidFill>
                  <a:srgbClr val="9900FF"/>
                </a:solidFill>
                <a:latin typeface="Calibri"/>
                <a:ea typeface="Calibri"/>
                <a:cs typeface="Calibri"/>
                <a:sym typeface="Calibri"/>
              </a:rPr>
              <a:t>La promoción de una formación situada y arraigada en los territorios es uno de los principales objetivos del programa</a:t>
            </a:r>
            <a:endParaRPr sz="2500" b="1" i="1">
              <a:solidFill>
                <a:srgbClr val="9900FF"/>
              </a:solidFill>
              <a:latin typeface="Calibri"/>
              <a:ea typeface="Calibri"/>
              <a:cs typeface="Calibri"/>
              <a:sym typeface="Calibri"/>
            </a:endParaRPr>
          </a:p>
          <a:p>
            <a:pPr marL="0" lvl="0" indent="0" algn="l" rtl="0">
              <a:lnSpc>
                <a:spcPct val="115000"/>
              </a:lnSpc>
              <a:spcBef>
                <a:spcPts val="1000"/>
              </a:spcBef>
              <a:spcAft>
                <a:spcPts val="1000"/>
              </a:spcAft>
              <a:buClr>
                <a:schemeClr val="dk1"/>
              </a:buClr>
              <a:buSzPts val="1100"/>
              <a:buFont typeface="Arial"/>
              <a:buNone/>
            </a:pPr>
            <a:endParaRPr sz="3500" b="1">
              <a:solidFill>
                <a:schemeClr val="dk1"/>
              </a:solidFill>
              <a:latin typeface="Calibri"/>
              <a:ea typeface="Calibri"/>
              <a:cs typeface="Calibri"/>
              <a:sym typeface="Calibri"/>
            </a:endParaRPr>
          </a:p>
        </p:txBody>
      </p:sp>
      <p:sp>
        <p:nvSpPr>
          <p:cNvPr id="96" name="Google Shape;96;g1eb48736794_0_28"/>
          <p:cNvSpPr txBox="1"/>
          <p:nvPr/>
        </p:nvSpPr>
        <p:spPr>
          <a:xfrm>
            <a:off x="7213600" y="2106425"/>
            <a:ext cx="4614300" cy="61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Clr>
                <a:schemeClr val="dk1"/>
              </a:buClr>
              <a:buSzPts val="1100"/>
              <a:buFont typeface="Arial"/>
              <a:buNone/>
            </a:pPr>
            <a:endParaRPr sz="2800">
              <a:solidFill>
                <a:schemeClr val="dk1"/>
              </a:solidFill>
              <a:latin typeface="Calibri"/>
              <a:ea typeface="Calibri"/>
              <a:cs typeface="Calibri"/>
              <a:sym typeface="Calibri"/>
            </a:endParaRPr>
          </a:p>
        </p:txBody>
      </p:sp>
      <p:sp>
        <p:nvSpPr>
          <p:cNvPr id="97" name="Google Shape;97;g1eb48736794_0_28"/>
          <p:cNvSpPr txBox="1"/>
          <p:nvPr/>
        </p:nvSpPr>
        <p:spPr>
          <a:xfrm rot="219" flipH="1">
            <a:off x="6788225" y="3254950"/>
            <a:ext cx="4699800" cy="3290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000"/>
              </a:spcAft>
              <a:buClr>
                <a:schemeClr val="dk1"/>
              </a:buClr>
              <a:buSzPts val="1100"/>
              <a:buFont typeface="Arial"/>
              <a:buNone/>
            </a:pPr>
            <a:r>
              <a:rPr lang="es-AR" sz="2300" b="1">
                <a:solidFill>
                  <a:schemeClr val="dk1"/>
                </a:solidFill>
                <a:latin typeface="Calibri"/>
                <a:ea typeface="Calibri"/>
                <a:cs typeface="Calibri"/>
                <a:sym typeface="Calibri"/>
              </a:rPr>
              <a:t>4 de lxs becarixs fueron agricultorxs indígenas que apostaron al Programa de becas CLACSO-Mcknight para fortalecer sus conocimientos en agroecología, mejorar sus emprendimientos productivos y generar redes de comercialización directa</a:t>
            </a:r>
            <a:endParaRPr sz="2300">
              <a:solidFill>
                <a:schemeClr val="dk1"/>
              </a:solidFill>
              <a:latin typeface="Calibri"/>
              <a:ea typeface="Calibri"/>
              <a:cs typeface="Calibri"/>
              <a:sym typeface="Calibri"/>
            </a:endParaRPr>
          </a:p>
        </p:txBody>
      </p:sp>
      <p:sp>
        <p:nvSpPr>
          <p:cNvPr id="98" name="Google Shape;98;g1eb48736794_0_28"/>
          <p:cNvSpPr txBox="1"/>
          <p:nvPr/>
        </p:nvSpPr>
        <p:spPr>
          <a:xfrm>
            <a:off x="4122425" y="4607700"/>
            <a:ext cx="5249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Clr>
                <a:schemeClr val="dk1"/>
              </a:buClr>
              <a:buSzPts val="1100"/>
              <a:buFont typeface="Arial"/>
              <a:buNone/>
            </a:pPr>
            <a:endParaRPr sz="1600" b="1">
              <a:solidFill>
                <a:schemeClr val="dk1"/>
              </a:solidFill>
              <a:latin typeface="Calibri"/>
              <a:ea typeface="Calibri"/>
              <a:cs typeface="Calibri"/>
              <a:sym typeface="Calibri"/>
            </a:endParaRPr>
          </a:p>
        </p:txBody>
      </p:sp>
      <p:sp>
        <p:nvSpPr>
          <p:cNvPr id="99" name="Google Shape;99;g1eb48736794_0_28"/>
          <p:cNvSpPr txBox="1"/>
          <p:nvPr/>
        </p:nvSpPr>
        <p:spPr>
          <a:xfrm>
            <a:off x="823800" y="1445000"/>
            <a:ext cx="5657100" cy="49716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s-AR" sz="2800" b="1" dirty="0">
                <a:solidFill>
                  <a:srgbClr val="274E13"/>
                </a:solidFill>
                <a:latin typeface="Calibri"/>
                <a:ea typeface="Calibri"/>
                <a:cs typeface="Calibri"/>
                <a:sym typeface="Calibri"/>
              </a:rPr>
              <a:t>Enlaces útiles:</a:t>
            </a:r>
            <a:endParaRPr sz="2800" b="1" dirty="0">
              <a:solidFill>
                <a:srgbClr val="274E13"/>
              </a:solidFill>
              <a:latin typeface="Calibri"/>
              <a:ea typeface="Calibri"/>
              <a:cs typeface="Calibri"/>
              <a:sym typeface="Calibri"/>
            </a:endParaRPr>
          </a:p>
          <a:p>
            <a:pPr marL="0" lvl="0" indent="0" algn="ctr" rtl="0">
              <a:spcBef>
                <a:spcPts val="0"/>
              </a:spcBef>
              <a:spcAft>
                <a:spcPts val="0"/>
              </a:spcAft>
              <a:buNone/>
            </a:pPr>
            <a:endParaRPr sz="1200" b="1" dirty="0">
              <a:solidFill>
                <a:srgbClr val="274E13"/>
              </a:solidFill>
              <a:latin typeface="Calibri"/>
              <a:ea typeface="Calibri"/>
              <a:cs typeface="Calibri"/>
              <a:sym typeface="Calibri"/>
            </a:endParaRPr>
          </a:p>
          <a:p>
            <a:pPr marL="0" lvl="0" indent="0" algn="ctr" rtl="0">
              <a:spcBef>
                <a:spcPts val="0"/>
              </a:spcBef>
              <a:spcAft>
                <a:spcPts val="0"/>
              </a:spcAft>
              <a:buNone/>
            </a:pPr>
            <a:r>
              <a:rPr lang="es-AR" sz="2800" b="1" dirty="0">
                <a:solidFill>
                  <a:srgbClr val="274E13"/>
                </a:solidFill>
                <a:latin typeface="Calibri"/>
                <a:ea typeface="Calibri"/>
                <a:cs typeface="Calibri"/>
                <a:sym typeface="Calibri"/>
              </a:rPr>
              <a:t>STORY MAP</a:t>
            </a:r>
            <a:endParaRPr sz="2800" b="1" dirty="0">
              <a:solidFill>
                <a:srgbClr val="274E13"/>
              </a:solidFill>
              <a:latin typeface="Calibri"/>
              <a:ea typeface="Calibri"/>
              <a:cs typeface="Calibri"/>
              <a:sym typeface="Calibri"/>
            </a:endParaRPr>
          </a:p>
          <a:p>
            <a:pPr marL="0" lvl="0" indent="0" algn="l" rtl="0">
              <a:spcBef>
                <a:spcPts val="0"/>
              </a:spcBef>
              <a:spcAft>
                <a:spcPts val="0"/>
              </a:spcAft>
              <a:buNone/>
            </a:pPr>
            <a:r>
              <a:rPr lang="es-AR" sz="2100" u="sng" dirty="0">
                <a:solidFill>
                  <a:schemeClr val="hlink"/>
                </a:solidFill>
                <a:latin typeface="Calibri"/>
                <a:ea typeface="Calibri"/>
                <a:cs typeface="Calibri"/>
                <a:sym typeface="Calibri"/>
                <a:hlinkClick r:id="rId4"/>
              </a:rPr>
              <a:t>https://ccrp.maps.arcgis.com/apps/MapJournal/index.html?appid=463f523a5112414fa3e38d522b8fd616#</a:t>
            </a:r>
            <a:endParaRPr sz="2100" dirty="0">
              <a:solidFill>
                <a:schemeClr val="dk1"/>
              </a:solidFill>
              <a:latin typeface="Calibri"/>
              <a:ea typeface="Calibri"/>
              <a:cs typeface="Calibri"/>
              <a:sym typeface="Calibri"/>
            </a:endParaRPr>
          </a:p>
          <a:p>
            <a:pPr marL="0" lvl="0" indent="0" algn="ctr" rtl="0">
              <a:spcBef>
                <a:spcPts val="0"/>
              </a:spcBef>
              <a:spcAft>
                <a:spcPts val="0"/>
              </a:spcAft>
              <a:buNone/>
            </a:pPr>
            <a:r>
              <a:rPr lang="es-AR" sz="2800" b="1" dirty="0">
                <a:solidFill>
                  <a:srgbClr val="274E13"/>
                </a:solidFill>
                <a:latin typeface="Calibri"/>
                <a:ea typeface="Calibri"/>
                <a:cs typeface="Calibri"/>
                <a:sym typeface="Calibri"/>
              </a:rPr>
              <a:t>VIDEO</a:t>
            </a:r>
            <a:endParaRPr sz="2800" b="1" dirty="0">
              <a:solidFill>
                <a:srgbClr val="274E13"/>
              </a:solidFill>
              <a:latin typeface="Calibri"/>
              <a:ea typeface="Calibri"/>
              <a:cs typeface="Calibri"/>
              <a:sym typeface="Calibri"/>
            </a:endParaRPr>
          </a:p>
          <a:p>
            <a:pPr marL="0" lvl="0" indent="0" algn="ctr" rtl="0">
              <a:spcBef>
                <a:spcPts val="0"/>
              </a:spcBef>
              <a:spcAft>
                <a:spcPts val="0"/>
              </a:spcAft>
              <a:buNone/>
            </a:pPr>
            <a:r>
              <a:rPr lang="es-AR" sz="2100" u="sng" dirty="0">
                <a:solidFill>
                  <a:schemeClr val="hlink"/>
                </a:solidFill>
                <a:latin typeface="Calibri"/>
                <a:ea typeface="Calibri"/>
                <a:cs typeface="Calibri"/>
                <a:sym typeface="Calibri"/>
                <a:hlinkClick r:id="rId5"/>
              </a:rPr>
              <a:t>https://www.clacso.org/video-de-las-experiencias-y-logros-del-programa-de-investigacion-y-formacion-en-sistemas-agroecologicos-andinos/</a:t>
            </a:r>
            <a:endParaRPr sz="2100" dirty="0">
              <a:solidFill>
                <a:schemeClr val="dk1"/>
              </a:solidFill>
              <a:latin typeface="Calibri"/>
              <a:ea typeface="Calibri"/>
              <a:cs typeface="Calibri"/>
              <a:sym typeface="Calibri"/>
            </a:endParaRPr>
          </a:p>
          <a:p>
            <a:pPr marL="0" lvl="0" indent="0" algn="ctr" rtl="0">
              <a:spcBef>
                <a:spcPts val="0"/>
              </a:spcBef>
              <a:spcAft>
                <a:spcPts val="0"/>
              </a:spcAft>
              <a:buNone/>
            </a:pPr>
            <a:endParaRPr sz="2100" dirty="0">
              <a:solidFill>
                <a:schemeClr val="dk1"/>
              </a:solidFill>
              <a:latin typeface="Calibri"/>
              <a:ea typeface="Calibri"/>
              <a:cs typeface="Calibri"/>
              <a:sym typeface="Calibri"/>
            </a:endParaRPr>
          </a:p>
          <a:p>
            <a:pPr marL="0" lvl="0" indent="0" algn="ctr" rtl="0">
              <a:spcBef>
                <a:spcPts val="0"/>
              </a:spcBef>
              <a:spcAft>
                <a:spcPts val="0"/>
              </a:spcAft>
              <a:buNone/>
            </a:pPr>
            <a:r>
              <a:rPr lang="es-AR" sz="2800" b="1" dirty="0">
                <a:solidFill>
                  <a:srgbClr val="274E13"/>
                </a:solidFill>
                <a:latin typeface="Calibri"/>
                <a:ea typeface="Calibri"/>
                <a:cs typeface="Calibri"/>
                <a:sym typeface="Calibri"/>
              </a:rPr>
              <a:t>CALENDARIO MULTILINGÜE</a:t>
            </a:r>
            <a:endParaRPr sz="2800" b="1" dirty="0">
              <a:solidFill>
                <a:srgbClr val="274E13"/>
              </a:solidFill>
              <a:latin typeface="Calibri"/>
              <a:ea typeface="Calibri"/>
              <a:cs typeface="Calibri"/>
              <a:sym typeface="Calibri"/>
            </a:endParaRPr>
          </a:p>
          <a:p>
            <a:pPr marL="0" lvl="0" indent="0" algn="ctr" rtl="0">
              <a:spcBef>
                <a:spcPts val="0"/>
              </a:spcBef>
              <a:spcAft>
                <a:spcPts val="0"/>
              </a:spcAft>
              <a:buNone/>
            </a:pPr>
            <a:r>
              <a:rPr lang="es-AR" sz="2000" u="sng" dirty="0">
                <a:solidFill>
                  <a:schemeClr val="hlink"/>
                </a:solidFill>
                <a:latin typeface="Calibri"/>
                <a:ea typeface="Calibri"/>
                <a:cs typeface="Calibri"/>
                <a:sym typeface="Calibri"/>
                <a:hlinkClick r:id="rId6"/>
              </a:rPr>
              <a:t>https://www.clacso.org/calendario-de-sabidurias-del-agua-de-las-comunidades-andinas-laphia-y-totora/</a:t>
            </a:r>
            <a:endParaRPr sz="2000" dirty="0">
              <a:solidFill>
                <a:srgbClr val="274E13"/>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g1eb48736794_0_32"/>
          <p:cNvPicPr preferRelativeResize="0"/>
          <p:nvPr/>
        </p:nvPicPr>
        <p:blipFill>
          <a:blip r:embed="rId3">
            <a:alphaModFix amt="31000"/>
          </a:blip>
          <a:stretch>
            <a:fillRect/>
          </a:stretch>
        </p:blipFill>
        <p:spPr>
          <a:xfrm>
            <a:off x="128388" y="0"/>
            <a:ext cx="12081925" cy="6858000"/>
          </a:xfrm>
          <a:prstGeom prst="rect">
            <a:avLst/>
          </a:prstGeom>
          <a:noFill/>
          <a:ln>
            <a:noFill/>
          </a:ln>
          <a:effectLst>
            <a:reflection stA="52000" endPos="58000" dist="600075" dir="5400000" fadeDir="5400012" sy="-100000" algn="bl" rotWithShape="0"/>
          </a:effectLst>
        </p:spPr>
      </p:pic>
      <p:sp>
        <p:nvSpPr>
          <p:cNvPr id="105" name="Google Shape;105;g1eb48736794_0_32"/>
          <p:cNvSpPr txBox="1"/>
          <p:nvPr/>
        </p:nvSpPr>
        <p:spPr>
          <a:xfrm>
            <a:off x="539050" y="1148650"/>
            <a:ext cx="56673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Clr>
                <a:schemeClr val="dk1"/>
              </a:buClr>
              <a:buSzPts val="1100"/>
              <a:buFont typeface="Arial"/>
              <a:buNone/>
            </a:pPr>
            <a:endParaRPr sz="2000" b="1">
              <a:solidFill>
                <a:srgbClr val="9900FF"/>
              </a:solidFill>
              <a:latin typeface="Calibri"/>
              <a:ea typeface="Calibri"/>
              <a:cs typeface="Calibri"/>
              <a:sym typeface="Calibri"/>
            </a:endParaRPr>
          </a:p>
        </p:txBody>
      </p:sp>
      <p:sp>
        <p:nvSpPr>
          <p:cNvPr id="106" name="Google Shape;106;g1eb48736794_0_32"/>
          <p:cNvSpPr txBox="1"/>
          <p:nvPr/>
        </p:nvSpPr>
        <p:spPr>
          <a:xfrm>
            <a:off x="623700" y="133750"/>
            <a:ext cx="5545800" cy="1108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s-AR" sz="3000" b="1">
                <a:solidFill>
                  <a:schemeClr val="dk1"/>
                </a:solidFill>
                <a:highlight>
                  <a:srgbClr val="6AA84F"/>
                </a:highlight>
                <a:latin typeface="Calibri"/>
                <a:ea typeface="Calibri"/>
                <a:cs typeface="Calibri"/>
                <a:sym typeface="Calibri"/>
              </a:rPr>
              <a:t>EXPERIENCIAS DE ARRAIGO Y VITALIDAD RURAL</a:t>
            </a:r>
            <a:endParaRPr sz="3000" b="1">
              <a:solidFill>
                <a:schemeClr val="dk1"/>
              </a:solidFill>
              <a:highlight>
                <a:srgbClr val="6AA84F"/>
              </a:highlight>
              <a:latin typeface="Calibri"/>
              <a:ea typeface="Calibri"/>
              <a:cs typeface="Calibri"/>
              <a:sym typeface="Calibri"/>
            </a:endParaRPr>
          </a:p>
        </p:txBody>
      </p:sp>
      <p:sp>
        <p:nvSpPr>
          <p:cNvPr id="107" name="Google Shape;107;g1eb48736794_0_32"/>
          <p:cNvSpPr/>
          <p:nvPr/>
        </p:nvSpPr>
        <p:spPr>
          <a:xfrm>
            <a:off x="651925" y="1487300"/>
            <a:ext cx="28225" cy="282225"/>
          </a:xfrm>
          <a:custGeom>
            <a:avLst/>
            <a:gdLst/>
            <a:ahLst/>
            <a:cxnLst/>
            <a:rect l="l" t="t" r="r" b="b"/>
            <a:pathLst>
              <a:path w="1129" h="11289" extrusionOk="0">
                <a:moveTo>
                  <a:pt x="0" y="0"/>
                </a:moveTo>
                <a:cubicBezTo>
                  <a:pt x="0" y="0"/>
                  <a:pt x="1129" y="11289"/>
                  <a:pt x="1129" y="11289"/>
                </a:cubicBezTo>
                <a:cubicBezTo>
                  <a:pt x="1129" y="11289"/>
                  <a:pt x="0" y="0"/>
                  <a:pt x="0" y="0"/>
                </a:cubicBezTo>
                <a:close/>
              </a:path>
            </a:pathLst>
          </a:custGeom>
          <a:solidFill>
            <a:schemeClr val="lt2"/>
          </a:solidFill>
          <a:ln w="9525" cap="flat" cmpd="sng">
            <a:solidFill>
              <a:schemeClr val="dk2"/>
            </a:solidFill>
            <a:prstDash val="solid"/>
            <a:round/>
            <a:headEnd type="none" w="med" len="med"/>
            <a:tailEnd type="none" w="med" len="med"/>
          </a:ln>
        </p:spPr>
      </p:sp>
      <p:sp>
        <p:nvSpPr>
          <p:cNvPr id="108" name="Google Shape;108;g1eb48736794_0_32"/>
          <p:cNvSpPr txBox="1"/>
          <p:nvPr/>
        </p:nvSpPr>
        <p:spPr>
          <a:xfrm>
            <a:off x="680150" y="1241950"/>
            <a:ext cx="11430900" cy="511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AR" sz="2600" b="1">
                <a:solidFill>
                  <a:srgbClr val="38761D"/>
                </a:solidFill>
                <a:latin typeface="Calibri"/>
                <a:ea typeface="Calibri"/>
                <a:cs typeface="Calibri"/>
                <a:sym typeface="Calibri"/>
              </a:rPr>
              <a:t>Testimonio de</a:t>
            </a:r>
            <a:r>
              <a:rPr lang="es-AR" sz="2200" b="1">
                <a:solidFill>
                  <a:srgbClr val="38761D"/>
                </a:solidFill>
                <a:latin typeface="Calibri"/>
                <a:ea typeface="Calibri"/>
                <a:cs typeface="Calibri"/>
                <a:sym typeface="Calibri"/>
              </a:rPr>
              <a:t> </a:t>
            </a:r>
            <a:r>
              <a:rPr lang="es-AR" sz="2500" b="1">
                <a:solidFill>
                  <a:srgbClr val="38761D"/>
                </a:solidFill>
                <a:latin typeface="Calibri"/>
                <a:ea typeface="Calibri"/>
                <a:cs typeface="Calibri"/>
                <a:sym typeface="Calibri"/>
              </a:rPr>
              <a:t>Roxana Villegas Paredes</a:t>
            </a:r>
            <a:endParaRPr sz="2500" b="1">
              <a:solidFill>
                <a:srgbClr val="38761D"/>
              </a:solidFill>
              <a:latin typeface="Calibri"/>
              <a:ea typeface="Calibri"/>
              <a:cs typeface="Calibri"/>
              <a:sym typeface="Calibri"/>
            </a:endParaRPr>
          </a:p>
          <a:p>
            <a:pPr marL="0" lvl="0" indent="0" algn="l" rtl="0">
              <a:lnSpc>
                <a:spcPct val="115000"/>
              </a:lnSpc>
              <a:spcBef>
                <a:spcPts val="0"/>
              </a:spcBef>
              <a:spcAft>
                <a:spcPts val="0"/>
              </a:spcAft>
              <a:buNone/>
            </a:pPr>
            <a:endParaRPr sz="200" b="1">
              <a:solidFill>
                <a:schemeClr val="dk1"/>
              </a:solidFill>
              <a:latin typeface="Calibri"/>
              <a:ea typeface="Calibri"/>
              <a:cs typeface="Calibri"/>
              <a:sym typeface="Calibri"/>
            </a:endParaRPr>
          </a:p>
          <a:p>
            <a:pPr marL="0" lvl="0" indent="0" algn="l" rtl="0">
              <a:lnSpc>
                <a:spcPct val="115000"/>
              </a:lnSpc>
              <a:spcBef>
                <a:spcPts val="1000"/>
              </a:spcBef>
              <a:spcAft>
                <a:spcPts val="0"/>
              </a:spcAft>
              <a:buClr>
                <a:schemeClr val="dk1"/>
              </a:buClr>
              <a:buSzPts val="1100"/>
              <a:buFont typeface="Arial"/>
              <a:buNone/>
            </a:pPr>
            <a:r>
              <a:rPr lang="es-AR" sz="2200" b="1">
                <a:solidFill>
                  <a:schemeClr val="dk1"/>
                </a:solidFill>
                <a:latin typeface="Calibri"/>
                <a:ea typeface="Calibri"/>
                <a:cs typeface="Calibri"/>
                <a:sym typeface="Calibri"/>
              </a:rPr>
              <a:t>“El propósito de la presente investigación es abordar las contribuciones de los saberes del agua en la producción de alimentos (...) Las formas de transmisión intergeneracional de saberes del agua se encuentran actualmente afectadas por el proceso de escolarización, donde la autoridad y legitimación de la cultura escrita produce la desautorización de los saberes y criterios de los ancianos y ancianas. Otro de los factores que está interrumpiendo los procesos de transmisión es la migración y las formas modernas de producción de alimentos que introduce cambios drásticos en todos los órdenes de la vida, desde la dependencia de semillas hasta el uso de pesticidas; cambios que afectan también radicalmente a la soberanía alimentaria, cultural y tecnológica (…)</a:t>
            </a:r>
            <a:endParaRPr sz="2200" b="1">
              <a:solidFill>
                <a:schemeClr val="dk1"/>
              </a:solidFill>
              <a:latin typeface="Calibri"/>
              <a:ea typeface="Calibri"/>
              <a:cs typeface="Calibri"/>
              <a:sym typeface="Calibri"/>
            </a:endParaRPr>
          </a:p>
          <a:p>
            <a:pPr marL="0" lvl="0" indent="0" algn="l" rtl="0">
              <a:lnSpc>
                <a:spcPct val="115000"/>
              </a:lnSpc>
              <a:spcBef>
                <a:spcPts val="1000"/>
              </a:spcBef>
              <a:spcAft>
                <a:spcPts val="1000"/>
              </a:spcAft>
              <a:buClr>
                <a:schemeClr val="dk1"/>
              </a:buClr>
              <a:buSzPts val="1100"/>
              <a:buFont typeface="Arial"/>
              <a:buNone/>
            </a:pPr>
            <a:r>
              <a:rPr lang="es-AR" sz="2200" b="1">
                <a:solidFill>
                  <a:schemeClr val="dk1"/>
                </a:solidFill>
                <a:latin typeface="Calibri"/>
                <a:ea typeface="Calibri"/>
                <a:cs typeface="Calibri"/>
                <a:sym typeface="Calibri"/>
              </a:rPr>
              <a:t>El calendario de saberes nos permitió producir conocimiento de los saberes, y no sobre los saberes. Esta estrategia de investigación evitó no reducir a los sujetos de investigación al papel de meros informantes. </a:t>
            </a:r>
            <a:endParaRPr sz="2200" b="1">
              <a:solidFill>
                <a:schemeClr val="dk1"/>
              </a:solidFill>
              <a:latin typeface="Calibri"/>
              <a:ea typeface="Calibri"/>
              <a:cs typeface="Calibri"/>
              <a:sym typeface="Calibri"/>
            </a:endParaRPr>
          </a:p>
        </p:txBody>
      </p:sp>
      <p:sp>
        <p:nvSpPr>
          <p:cNvPr id="109" name="Google Shape;109;g1eb48736794_0_32"/>
          <p:cNvSpPr txBox="1"/>
          <p:nvPr/>
        </p:nvSpPr>
        <p:spPr>
          <a:xfrm>
            <a:off x="6096000" y="219125"/>
            <a:ext cx="5844300" cy="917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Clr>
                <a:schemeClr val="dk1"/>
              </a:buClr>
              <a:buSzPts val="1100"/>
              <a:buFont typeface="Arial"/>
              <a:buNone/>
            </a:pPr>
            <a:r>
              <a:rPr lang="es-AR" sz="2400">
                <a:solidFill>
                  <a:schemeClr val="dk1"/>
                </a:solidFill>
                <a:latin typeface="Calibri"/>
                <a:ea typeface="Calibri"/>
                <a:cs typeface="Calibri"/>
                <a:sym typeface="Calibri"/>
              </a:rPr>
              <a:t> </a:t>
            </a:r>
            <a:r>
              <a:rPr lang="es-AR" sz="2000" b="1">
                <a:solidFill>
                  <a:srgbClr val="9900FF"/>
                </a:solidFill>
                <a:latin typeface="Calibri"/>
                <a:ea typeface="Calibri"/>
                <a:cs typeface="Calibri"/>
                <a:sym typeface="Calibri"/>
              </a:rPr>
              <a:t>TRANSMISIÓN INTERGENERACIONAL DE SABERES Y PRÁCTICAS ANCESTRALES</a:t>
            </a:r>
            <a:endParaRPr sz="2000" b="1">
              <a:solidFill>
                <a:srgbClr val="9900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g1eb48736794_0_36"/>
          <p:cNvPicPr preferRelativeResize="0"/>
          <p:nvPr/>
        </p:nvPicPr>
        <p:blipFill>
          <a:blip r:embed="rId3">
            <a:alphaModFix amt="31000"/>
          </a:blip>
          <a:stretch>
            <a:fillRect/>
          </a:stretch>
        </p:blipFill>
        <p:spPr>
          <a:xfrm>
            <a:off x="171450" y="152400"/>
            <a:ext cx="11849099" cy="7906000"/>
          </a:xfrm>
          <a:prstGeom prst="rect">
            <a:avLst/>
          </a:prstGeom>
          <a:noFill/>
          <a:ln>
            <a:noFill/>
          </a:ln>
          <a:effectLst>
            <a:reflection stA="52000" endPos="58000" dist="600075" dir="5400000" fadeDir="5400012" sy="-100000" algn="bl" rotWithShape="0"/>
          </a:effectLst>
        </p:spPr>
      </p:pic>
      <p:pic>
        <p:nvPicPr>
          <p:cNvPr id="115" name="Google Shape;115;g1eb48736794_0_36"/>
          <p:cNvPicPr preferRelativeResize="0"/>
          <p:nvPr/>
        </p:nvPicPr>
        <p:blipFill>
          <a:blip r:embed="rId4">
            <a:alphaModFix/>
          </a:blip>
          <a:stretch>
            <a:fillRect/>
          </a:stretch>
        </p:blipFill>
        <p:spPr>
          <a:xfrm>
            <a:off x="581025" y="356238"/>
            <a:ext cx="10763249" cy="7498324"/>
          </a:xfrm>
          <a:prstGeom prst="rect">
            <a:avLst/>
          </a:prstGeom>
          <a:noFill/>
          <a:ln>
            <a:noFill/>
          </a:ln>
          <a:effectLst>
            <a:reflection stA="52000" endPos="58000" dist="600075" dir="5400000" fadeDir="5400012" sy="-100000" algn="bl" rotWithShape="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g1eb48736794_0_40"/>
          <p:cNvPicPr preferRelativeResize="0"/>
          <p:nvPr/>
        </p:nvPicPr>
        <p:blipFill>
          <a:blip r:embed="rId3">
            <a:alphaModFix amt="31000"/>
          </a:blip>
          <a:stretch>
            <a:fillRect/>
          </a:stretch>
        </p:blipFill>
        <p:spPr>
          <a:xfrm>
            <a:off x="152400" y="152400"/>
            <a:ext cx="11849099" cy="7906000"/>
          </a:xfrm>
          <a:prstGeom prst="rect">
            <a:avLst/>
          </a:prstGeom>
          <a:noFill/>
          <a:ln>
            <a:noFill/>
          </a:ln>
          <a:effectLst>
            <a:reflection stA="52000" endPos="58000" dist="600075" dir="5400000" fadeDir="5400012" sy="-100000" algn="bl" rotWithShape="0"/>
          </a:effectLst>
        </p:spPr>
      </p:pic>
      <p:sp>
        <p:nvSpPr>
          <p:cNvPr id="121" name="Google Shape;121;g1eb48736794_0_40"/>
          <p:cNvSpPr txBox="1"/>
          <p:nvPr/>
        </p:nvSpPr>
        <p:spPr>
          <a:xfrm>
            <a:off x="787400" y="525775"/>
            <a:ext cx="9118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AR" sz="2400">
                <a:solidFill>
                  <a:srgbClr val="9900FF"/>
                </a:solidFill>
                <a:latin typeface="Calibri"/>
                <a:ea typeface="Calibri"/>
                <a:cs typeface="Calibri"/>
                <a:sym typeface="Calibri"/>
              </a:rPr>
              <a:t>▶ </a:t>
            </a:r>
            <a:r>
              <a:rPr lang="es-AR" sz="2800" b="1">
                <a:solidFill>
                  <a:srgbClr val="9900FF"/>
                </a:solidFill>
                <a:latin typeface="Calibri"/>
                <a:ea typeface="Calibri"/>
                <a:cs typeface="Calibri"/>
                <a:sym typeface="Calibri"/>
              </a:rPr>
              <a:t>FORMAR PARA LA TRANSICIÓN AGROECOLÓGICA Y UNA NUEVA RELACIÓN  CAMPO/CIUDAD </a:t>
            </a:r>
            <a:endParaRPr sz="2800" b="1">
              <a:solidFill>
                <a:srgbClr val="9900FF"/>
              </a:solidFill>
              <a:latin typeface="Calibri"/>
              <a:ea typeface="Calibri"/>
              <a:cs typeface="Calibri"/>
              <a:sym typeface="Calibri"/>
            </a:endParaRPr>
          </a:p>
          <a:p>
            <a:pPr marL="0" lvl="0" indent="0" algn="l" rtl="0">
              <a:spcBef>
                <a:spcPts val="0"/>
              </a:spcBef>
              <a:spcAft>
                <a:spcPts val="0"/>
              </a:spcAft>
              <a:buNone/>
            </a:pPr>
            <a:endParaRPr sz="2800" b="1">
              <a:solidFill>
                <a:schemeClr val="dk1"/>
              </a:solidFill>
              <a:latin typeface="Calibri"/>
              <a:ea typeface="Calibri"/>
              <a:cs typeface="Calibri"/>
              <a:sym typeface="Calibri"/>
            </a:endParaRPr>
          </a:p>
        </p:txBody>
      </p:sp>
      <p:pic>
        <p:nvPicPr>
          <p:cNvPr id="122" name="Google Shape;122;g1eb48736794_0_40" title="Luis Remache">
            <a:hlinkClick r:id="rId4"/>
          </p:cNvPr>
          <p:cNvPicPr preferRelativeResize="0"/>
          <p:nvPr/>
        </p:nvPicPr>
        <p:blipFill>
          <a:blip r:embed="rId5">
            <a:alphaModFix/>
          </a:blip>
          <a:stretch>
            <a:fillRect/>
          </a:stretch>
        </p:blipFill>
        <p:spPr>
          <a:xfrm>
            <a:off x="5400100" y="2291200"/>
            <a:ext cx="4988500" cy="4034800"/>
          </a:xfrm>
          <a:prstGeom prst="rect">
            <a:avLst/>
          </a:prstGeom>
          <a:noFill/>
          <a:ln>
            <a:noFill/>
          </a:ln>
        </p:spPr>
      </p:pic>
      <p:sp>
        <p:nvSpPr>
          <p:cNvPr id="123" name="Google Shape;123;g1eb48736794_0_40"/>
          <p:cNvSpPr txBox="1"/>
          <p:nvPr/>
        </p:nvSpPr>
        <p:spPr>
          <a:xfrm>
            <a:off x="787400" y="2164075"/>
            <a:ext cx="3977700" cy="276995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s-AR" sz="2800" b="1" dirty="0">
                <a:solidFill>
                  <a:schemeClr val="dk1"/>
                </a:solidFill>
                <a:latin typeface="Calibri"/>
                <a:ea typeface="Calibri"/>
                <a:cs typeface="Calibri"/>
                <a:sym typeface="Calibri"/>
              </a:rPr>
              <a:t>Testimonio de Luis </a:t>
            </a:r>
            <a:r>
              <a:rPr lang="es-AR" sz="2800" b="1" dirty="0" smtClean="0">
                <a:solidFill>
                  <a:schemeClr val="dk1"/>
                </a:solidFill>
                <a:latin typeface="Calibri"/>
                <a:ea typeface="Calibri"/>
                <a:cs typeface="Calibri"/>
                <a:sym typeface="Calibri"/>
              </a:rPr>
              <a:t>Remache</a:t>
            </a:r>
          </a:p>
          <a:p>
            <a:pPr marL="0" lvl="0" indent="0" algn="l" rtl="0">
              <a:spcBef>
                <a:spcPts val="0"/>
              </a:spcBef>
              <a:spcAft>
                <a:spcPts val="0"/>
              </a:spcAft>
              <a:buClr>
                <a:schemeClr val="dk1"/>
              </a:buClr>
              <a:buSzPts val="1100"/>
              <a:buFont typeface="Arial"/>
              <a:buNone/>
            </a:pPr>
            <a:endParaRPr lang="es-ES" sz="2800" b="1" dirty="0">
              <a:solidFill>
                <a:schemeClr val="dk1"/>
              </a:solidFill>
              <a:latin typeface="Calibri"/>
              <a:ea typeface="Calibri"/>
              <a:cs typeface="Calibri"/>
              <a:sym typeface="Calibri"/>
            </a:endParaRPr>
          </a:p>
          <a:p>
            <a:pPr lvl="0">
              <a:buClr>
                <a:schemeClr val="dk1"/>
              </a:buClr>
              <a:buSzPts val="1100"/>
            </a:pPr>
            <a:r>
              <a:rPr lang="es-ES" sz="2800" b="1" dirty="0">
                <a:solidFill>
                  <a:schemeClr val="dk1"/>
                </a:solidFill>
                <a:latin typeface="Calibri"/>
                <a:ea typeface="Calibri"/>
                <a:cs typeface="Calibri"/>
                <a:sym typeface="Calibri"/>
                <a:hlinkClick r:id="rId6"/>
              </a:rPr>
              <a:t>https://www.youtube.com/watch?v=lurJqaakyUY</a:t>
            </a:r>
            <a:endParaRPr lang="es-ES" sz="28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28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g1eb48736794_0_44"/>
          <p:cNvPicPr preferRelativeResize="0"/>
          <p:nvPr/>
        </p:nvPicPr>
        <p:blipFill>
          <a:blip r:embed="rId3">
            <a:alphaModFix amt="31000"/>
          </a:blip>
          <a:stretch>
            <a:fillRect/>
          </a:stretch>
        </p:blipFill>
        <p:spPr>
          <a:xfrm>
            <a:off x="0" y="0"/>
            <a:ext cx="11849099" cy="7906000"/>
          </a:xfrm>
          <a:prstGeom prst="rect">
            <a:avLst/>
          </a:prstGeom>
          <a:noFill/>
          <a:ln>
            <a:noFill/>
          </a:ln>
          <a:effectLst>
            <a:reflection stA="52000" endPos="58000" dist="600075" dir="5400000" fadeDir="5400012" sy="-100000" algn="bl" rotWithShape="0"/>
          </a:effectLst>
        </p:spPr>
      </p:pic>
      <p:sp>
        <p:nvSpPr>
          <p:cNvPr id="129" name="Google Shape;129;g1eb48736794_0_44"/>
          <p:cNvSpPr txBox="1"/>
          <p:nvPr/>
        </p:nvSpPr>
        <p:spPr>
          <a:xfrm>
            <a:off x="726450" y="652775"/>
            <a:ext cx="80391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AR" sz="2900" b="1">
                <a:solidFill>
                  <a:srgbClr val="38761D"/>
                </a:solidFill>
                <a:latin typeface="Calibri"/>
                <a:ea typeface="Calibri"/>
                <a:cs typeface="Calibri"/>
                <a:sym typeface="Calibri"/>
              </a:rPr>
              <a:t>CONVOCATORIA PARA GRUPOS DE INVESTIGACIÓN</a:t>
            </a:r>
            <a:endParaRPr sz="2900" b="1">
              <a:solidFill>
                <a:srgbClr val="38761D"/>
              </a:solidFill>
              <a:latin typeface="Calibri"/>
              <a:ea typeface="Calibri"/>
              <a:cs typeface="Calibri"/>
              <a:sym typeface="Calibri"/>
            </a:endParaRPr>
          </a:p>
        </p:txBody>
      </p:sp>
      <p:sp>
        <p:nvSpPr>
          <p:cNvPr id="130" name="Google Shape;130;g1eb48736794_0_44"/>
          <p:cNvSpPr txBox="1"/>
          <p:nvPr/>
        </p:nvSpPr>
        <p:spPr>
          <a:xfrm>
            <a:off x="857250" y="1878650"/>
            <a:ext cx="9302100" cy="354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s-AR" sz="2300" b="1">
                <a:solidFill>
                  <a:srgbClr val="222222"/>
                </a:solidFill>
                <a:latin typeface="Helvetica Neue"/>
                <a:ea typeface="Helvetica Neue"/>
                <a:cs typeface="Helvetica Neue"/>
                <a:sym typeface="Helvetica Neue"/>
              </a:rPr>
              <a:t>“Impulsar y consolidar Grupos de Investigación   que se encuentren realizando sus proyectos en torno a la agroecología en zonas altas de Ecuador, Perú y Bolivia en universidades locales o regionales, institutos, etc. vinculadas principalmente con población cerca al mundo rural”.</a:t>
            </a:r>
            <a:endParaRPr sz="2300" b="1">
              <a:solidFill>
                <a:srgbClr val="222222"/>
              </a:solidFill>
              <a:latin typeface="Helvetica Neue"/>
              <a:ea typeface="Helvetica Neue"/>
              <a:cs typeface="Helvetica Neue"/>
              <a:sym typeface="Helvetica Neue"/>
            </a:endParaRPr>
          </a:p>
          <a:p>
            <a:pPr marL="0" lvl="0" indent="0" algn="l" rtl="0">
              <a:lnSpc>
                <a:spcPct val="115000"/>
              </a:lnSpc>
              <a:spcBef>
                <a:spcPts val="1000"/>
              </a:spcBef>
              <a:spcAft>
                <a:spcPts val="0"/>
              </a:spcAft>
              <a:buClr>
                <a:schemeClr val="dk1"/>
              </a:buClr>
              <a:buSzPts val="1100"/>
              <a:buFont typeface="Arial"/>
              <a:buNone/>
            </a:pPr>
            <a:endParaRPr sz="2200" b="1">
              <a:solidFill>
                <a:srgbClr val="222222"/>
              </a:solidFill>
              <a:latin typeface="Helvetica Neue"/>
              <a:ea typeface="Helvetica Neue"/>
              <a:cs typeface="Helvetica Neue"/>
              <a:sym typeface="Helvetica Neue"/>
            </a:endParaRPr>
          </a:p>
          <a:p>
            <a:pPr marL="0" lvl="0" indent="0" algn="l" rtl="0">
              <a:lnSpc>
                <a:spcPct val="115000"/>
              </a:lnSpc>
              <a:spcBef>
                <a:spcPts val="1000"/>
              </a:spcBef>
              <a:spcAft>
                <a:spcPts val="0"/>
              </a:spcAft>
              <a:buClr>
                <a:schemeClr val="dk1"/>
              </a:buClr>
              <a:buSzPts val="1100"/>
              <a:buFont typeface="Arial"/>
              <a:buNone/>
            </a:pPr>
            <a:endParaRPr sz="1200">
              <a:solidFill>
                <a:srgbClr val="222222"/>
              </a:solidFill>
              <a:highlight>
                <a:srgbClr val="FFFFFF"/>
              </a:highlight>
              <a:latin typeface="Helvetica Neue"/>
              <a:ea typeface="Helvetica Neue"/>
              <a:cs typeface="Helvetica Neue"/>
              <a:sym typeface="Helvetica Neue"/>
            </a:endParaRPr>
          </a:p>
          <a:p>
            <a:pPr marL="0" lvl="0" indent="0" algn="l" rtl="0">
              <a:lnSpc>
                <a:spcPct val="115000"/>
              </a:lnSpc>
              <a:spcBef>
                <a:spcPts val="1000"/>
              </a:spcBef>
              <a:spcAft>
                <a:spcPts val="1000"/>
              </a:spcAft>
              <a:buClr>
                <a:schemeClr val="dk1"/>
              </a:buClr>
              <a:buSzPts val="1100"/>
              <a:buFont typeface="Arial"/>
              <a:buNone/>
            </a:pPr>
            <a:endParaRPr sz="2200" b="1">
              <a:solidFill>
                <a:srgbClr val="222222"/>
              </a:solidFill>
              <a:latin typeface="Helvetica Neue"/>
              <a:ea typeface="Helvetica Neue"/>
              <a:cs typeface="Helvetica Neue"/>
              <a:sym typeface="Helvetica Neue"/>
            </a:endParaRPr>
          </a:p>
        </p:txBody>
      </p:sp>
      <p:sp>
        <p:nvSpPr>
          <p:cNvPr id="131" name="Google Shape;131;g1eb48736794_0_44"/>
          <p:cNvSpPr txBox="1"/>
          <p:nvPr/>
        </p:nvSpPr>
        <p:spPr>
          <a:xfrm>
            <a:off x="1568575" y="4772075"/>
            <a:ext cx="9302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AR" sz="2800" b="1" u="sng">
                <a:solidFill>
                  <a:schemeClr val="hlink"/>
                </a:solidFill>
                <a:latin typeface="Calibri"/>
                <a:ea typeface="Calibri"/>
                <a:cs typeface="Calibri"/>
                <a:sym typeface="Calibri"/>
                <a:hlinkClick r:id="rId4"/>
              </a:rPr>
              <a:t>2 cohorte</a:t>
            </a:r>
            <a:r>
              <a:rPr lang="es-AR" sz="2800" b="1">
                <a:solidFill>
                  <a:schemeClr val="dk1"/>
                </a:solidFill>
                <a:latin typeface="Calibri"/>
                <a:ea typeface="Calibri"/>
                <a:cs typeface="Calibri"/>
                <a:sym typeface="Calibri"/>
              </a:rPr>
              <a:t>: </a:t>
            </a:r>
            <a:endParaRPr sz="2800" b="1">
              <a:solidFill>
                <a:schemeClr val="dk1"/>
              </a:solidFill>
              <a:latin typeface="Calibri"/>
              <a:ea typeface="Calibri"/>
              <a:cs typeface="Calibri"/>
              <a:sym typeface="Calibri"/>
            </a:endParaRPr>
          </a:p>
          <a:p>
            <a:pPr marL="0" lvl="0" indent="0" algn="l" rtl="0">
              <a:spcBef>
                <a:spcPts val="0"/>
              </a:spcBef>
              <a:spcAft>
                <a:spcPts val="0"/>
              </a:spcAft>
              <a:buNone/>
            </a:pPr>
            <a:r>
              <a:rPr lang="es-AR" sz="2800" b="1">
                <a:solidFill>
                  <a:schemeClr val="dk1"/>
                </a:solidFill>
                <a:latin typeface="Calibri"/>
                <a:ea typeface="Calibri"/>
                <a:cs typeface="Calibri"/>
                <a:sym typeface="Calibri"/>
              </a:rPr>
              <a:t>inscripciones hasta el 19 de febrero</a:t>
            </a:r>
            <a:endParaRPr sz="2800" b="1">
              <a:solidFill>
                <a:schemeClr val="dk1"/>
              </a:solidFill>
              <a:latin typeface="Calibri"/>
              <a:ea typeface="Calibri"/>
              <a:cs typeface="Calibri"/>
              <a:sym typeface="Calibri"/>
            </a:endParaRPr>
          </a:p>
        </p:txBody>
      </p:sp>
      <p:sp>
        <p:nvSpPr>
          <p:cNvPr id="132" name="Google Shape;132;g1eb48736794_0_44"/>
          <p:cNvSpPr txBox="1"/>
          <p:nvPr/>
        </p:nvSpPr>
        <p:spPr>
          <a:xfrm>
            <a:off x="1568575" y="4340975"/>
            <a:ext cx="10506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133" name="Google Shape;133;g1eb48736794_0_44"/>
          <p:cNvSpPr txBox="1"/>
          <p:nvPr/>
        </p:nvSpPr>
        <p:spPr>
          <a:xfrm>
            <a:off x="6096150" y="1495625"/>
            <a:ext cx="5238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9636462F-5114-BC60-C8C8-E6E2F022AE35}"/>
              </a:ext>
            </a:extLst>
          </p:cNvPr>
          <p:cNvSpPr>
            <a:spLocks noGrp="1"/>
          </p:cNvSpPr>
          <p:nvPr>
            <p:ph type="title"/>
          </p:nvPr>
        </p:nvSpPr>
        <p:spPr>
          <a:xfrm>
            <a:off x="838200" y="325936"/>
            <a:ext cx="10574385" cy="2070899"/>
          </a:xfrm>
        </p:spPr>
        <p:txBody>
          <a:bodyPr>
            <a:normAutofit fontScale="90000"/>
          </a:bodyPr>
          <a:lstStyle/>
          <a:p>
            <a:r>
              <a:rPr lang="es-ES" sz="3100" b="1" dirty="0"/>
              <a:t>¿QUÉ ESTAMOS APRENDIENDO SOBRE LA MOTIVACIÓN DE LOS JÓVENES AGRICULTORES PARA PARTICIPAR EN LOS PROYECTOS? </a:t>
            </a:r>
            <a:r>
              <a:rPr lang="es-ES" sz="3100" b="1" dirty="0" smtClean="0"/>
              <a:t/>
            </a:r>
            <a:br>
              <a:rPr lang="es-ES" sz="3100" b="1" dirty="0" smtClean="0"/>
            </a:br>
            <a:r>
              <a:rPr lang="es-ES" sz="2800" dirty="0"/>
              <a:t/>
            </a:r>
            <a:br>
              <a:rPr lang="es-ES" sz="2800" dirty="0"/>
            </a:br>
            <a:r>
              <a:rPr lang="es-ES" sz="2000" dirty="0"/>
              <a:t>Reflexiones del Grupo de la Comunidad de Estudios JAINA, seleccionado en la primera convocatoria de CLACSO con el proyecto “Reconstrucción de la crianza del paisaje </a:t>
            </a:r>
            <a:r>
              <a:rPr lang="es-ES" sz="2000" dirty="0" err="1"/>
              <a:t>agricultural</a:t>
            </a:r>
            <a:r>
              <a:rPr lang="es-ES" sz="2000" dirty="0"/>
              <a:t> tradicional campesino de las Calderillas para el cuidado, protección y pertenencia al territorio</a:t>
            </a:r>
            <a:r>
              <a:rPr lang="es-ES" sz="2800" dirty="0"/>
              <a:t/>
            </a:r>
            <a:br>
              <a:rPr lang="es-ES" sz="2800" dirty="0"/>
            </a:br>
            <a:endParaRPr lang="es-BO" sz="2800" dirty="0"/>
          </a:p>
        </p:txBody>
      </p:sp>
      <p:sp>
        <p:nvSpPr>
          <p:cNvPr id="3" name="Marcador de contenido 2">
            <a:extLst>
              <a:ext uri="{FF2B5EF4-FFF2-40B4-BE49-F238E27FC236}">
                <a16:creationId xmlns:a16="http://schemas.microsoft.com/office/drawing/2014/main" xmlns="" id="{79FF9176-EFB0-AE6A-5704-B123CAC71A53}"/>
              </a:ext>
            </a:extLst>
          </p:cNvPr>
          <p:cNvSpPr>
            <a:spLocks noGrp="1"/>
          </p:cNvSpPr>
          <p:nvPr>
            <p:ph sz="half" idx="1"/>
          </p:nvPr>
        </p:nvSpPr>
        <p:spPr>
          <a:xfrm>
            <a:off x="838200" y="2274093"/>
            <a:ext cx="5181600" cy="3902869"/>
          </a:xfrm>
        </p:spPr>
        <p:txBody>
          <a:bodyPr>
            <a:normAutofit fontScale="85000" lnSpcReduction="20000"/>
          </a:bodyPr>
          <a:lstStyle/>
          <a:p>
            <a:pPr marL="0" indent="0">
              <a:buNone/>
            </a:pPr>
            <a:r>
              <a:rPr lang="es-MX" dirty="0"/>
              <a:t>Los jóvenes del campo se involucran en la formación tecnológica con aspiraciones diversas: unos quisieran profesionalizarse para poder salir a trabajar hacia el mundo urbano y de las instituciones; otros, para adquirir conocimientos y competencias técnicas que les permita poder quedarse a vivir en el campo bajo las nuevas condiciones que les ha tocado vivir (envejecimiento poblacional, falta de mano de obra, cambio climático, nuevas tecnologías, etc.)</a:t>
            </a:r>
          </a:p>
        </p:txBody>
      </p:sp>
      <p:pic>
        <p:nvPicPr>
          <p:cNvPr id="7" name="Marcador de contenido 6">
            <a:extLst>
              <a:ext uri="{FF2B5EF4-FFF2-40B4-BE49-F238E27FC236}">
                <a16:creationId xmlns:a16="http://schemas.microsoft.com/office/drawing/2014/main" xmlns="" id="{C442C531-D699-2EB7-76F2-B3D1BD84B88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9800" y="2274092"/>
            <a:ext cx="5854304" cy="3902869"/>
          </a:xfrm>
        </p:spPr>
      </p:pic>
    </p:spTree>
    <p:extLst>
      <p:ext uri="{BB962C8B-B14F-4D97-AF65-F5344CB8AC3E}">
        <p14:creationId xmlns:p14="http://schemas.microsoft.com/office/powerpoint/2010/main" val="2690652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E74B4B65-7590-06EA-EE8C-107AC9AF9559}"/>
              </a:ext>
            </a:extLst>
          </p:cNvPr>
          <p:cNvSpPr>
            <a:spLocks noGrp="1"/>
          </p:cNvSpPr>
          <p:nvPr>
            <p:ph type="title"/>
          </p:nvPr>
        </p:nvSpPr>
        <p:spPr/>
        <p:txBody>
          <a:bodyPr/>
          <a:lstStyle/>
          <a:p>
            <a:r>
              <a:rPr lang="es-MX" dirty="0"/>
              <a:t>Una vida híbrida. </a:t>
            </a:r>
            <a:r>
              <a:rPr lang="es-MX" dirty="0" smtClean="0"/>
              <a:t>Ángel, </a:t>
            </a:r>
            <a:r>
              <a:rPr lang="es-MX" dirty="0"/>
              <a:t>estudiante investigador</a:t>
            </a:r>
            <a:endParaRPr lang="es-BO" dirty="0"/>
          </a:p>
        </p:txBody>
      </p:sp>
      <p:sp>
        <p:nvSpPr>
          <p:cNvPr id="3" name="Marcador de contenido 2">
            <a:extLst>
              <a:ext uri="{FF2B5EF4-FFF2-40B4-BE49-F238E27FC236}">
                <a16:creationId xmlns:a16="http://schemas.microsoft.com/office/drawing/2014/main" xmlns="" id="{29625BE8-3FC1-1692-3750-D58096AC19A1}"/>
              </a:ext>
            </a:extLst>
          </p:cNvPr>
          <p:cNvSpPr>
            <a:spLocks noGrp="1"/>
          </p:cNvSpPr>
          <p:nvPr>
            <p:ph sz="half" idx="1"/>
          </p:nvPr>
        </p:nvSpPr>
        <p:spPr/>
        <p:txBody>
          <a:bodyPr>
            <a:normAutofit fontScale="92500" lnSpcReduction="20000"/>
          </a:bodyPr>
          <a:lstStyle/>
          <a:p>
            <a:pPr marL="0" indent="0">
              <a:buNone/>
            </a:pPr>
            <a:r>
              <a:rPr lang="es-MX" dirty="0"/>
              <a:t>“Vivir una vida hibrida, vivir en el campo y la ciudad, para aprovechar las ventajas de ambos lugares” (jóvenes estudiantes campesinos)</a:t>
            </a:r>
          </a:p>
          <a:p>
            <a:pPr marL="0" indent="0">
              <a:buNone/>
            </a:pPr>
            <a:r>
              <a:rPr lang="es-MX" i="1" dirty="0"/>
              <a:t>Involucrarse en el proyecto de investigación en agroecología me permitirá aprender cómo diseñar investigaciones enfocadas en la agroecología, usar técnicas de investigación para revalorizar el conocimiento campesino, para revalorizar lo que yo he aprendido de mis padres y mi comunidad…</a:t>
            </a:r>
          </a:p>
          <a:p>
            <a:endParaRPr lang="es-BO" dirty="0"/>
          </a:p>
        </p:txBody>
      </p:sp>
      <p:pic>
        <p:nvPicPr>
          <p:cNvPr id="7" name="Marcador de contenido 6">
            <a:extLst>
              <a:ext uri="{FF2B5EF4-FFF2-40B4-BE49-F238E27FC236}">
                <a16:creationId xmlns:a16="http://schemas.microsoft.com/office/drawing/2014/main" xmlns="" id="{866CB64E-F976-B0E2-C2BD-00330855AD1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26508" y="1825625"/>
            <a:ext cx="4072983" cy="4351338"/>
          </a:xfrm>
        </p:spPr>
      </p:pic>
    </p:spTree>
    <p:extLst>
      <p:ext uri="{BB962C8B-B14F-4D97-AF65-F5344CB8AC3E}">
        <p14:creationId xmlns:p14="http://schemas.microsoft.com/office/powerpoint/2010/main" val="2120411657"/>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525</Words>
  <Application>Microsoft Office PowerPoint</Application>
  <PresentationFormat>Panorámica</PresentationFormat>
  <Paragraphs>35</Paragraphs>
  <Slides>8</Slides>
  <Notes>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Arial</vt:lpstr>
      <vt:lpstr>Helvetica Neue</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¿QUÉ ESTAMOS APRENDIENDO SOBRE LA MOTIVACIÓN DE LOS JÓVENES AGRICULTORES PARA PARTICIPAR EN LOS PROYECTOS?   Reflexiones del Grupo de la Comunidad de Estudios JAINA, seleccionado en la primera convocatoria de CLACSO con el proyecto “Reconstrucción de la crianza del paisaje agricultural tradicional campesino de las Calderillas para el cuidado, protección y pertenencia al territorio </vt:lpstr>
      <vt:lpstr>Una vida híbrida. Ángel, estudiante investigador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Maura Brighenti</dc:creator>
  <cp:lastModifiedBy>CLACSO-ASUS</cp:lastModifiedBy>
  <cp:revision>2</cp:revision>
  <dcterms:created xsi:type="dcterms:W3CDTF">2023-10-31T23:35:53Z</dcterms:created>
  <dcterms:modified xsi:type="dcterms:W3CDTF">2023-12-05T02:39:59Z</dcterms:modified>
</cp:coreProperties>
</file>