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0" r:id="rId4"/>
    <p:sldId id="259" r:id="rId5"/>
    <p:sldId id="263" r:id="rId6"/>
    <p:sldId id="262" r:id="rId7"/>
    <p:sldId id="264" r:id="rId8"/>
    <p:sldId id="258" r:id="rId9"/>
    <p:sldId id="1403" r:id="rId10"/>
    <p:sldId id="1402" r:id="rId11"/>
    <p:sldId id="1401"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6FED518D-6081-46FE-A003-6E40E9C4D2C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AD3DE31-E8A7-4044-83FC-8E65C8536D45}">
      <dgm:prSet custT="1"/>
      <dgm:spPr/>
      <dgm:t>
        <a:bodyPr/>
        <a:lstStyle/>
        <a:p>
          <a:r>
            <a:rPr lang="es-ES" sz="1450" dirty="0"/>
            <a:t>Se ha consolidado el enfoque de Investigación Acción Participativa (IAP), que fortalece la capacidad de investigación campesina, y la formación de agrupaciones como el CIAL (Comité de Investigación Agropecuario Local). El tener una participación activa de parte de la comunidad nos ha ayudado a tener resultados sostenibles en el tiempo y que sean útiles para la propia comunidad.</a:t>
          </a:r>
          <a:endParaRPr lang="en-US" sz="1450" dirty="0"/>
        </a:p>
      </dgm:t>
    </dgm:pt>
    <dgm:pt modelId="{3865F8A1-DE56-4098-9D5E-313D08FA2A40}" type="parTrans" cxnId="{AFC570D3-48C4-4ED9-B0E4-4481A6363214}">
      <dgm:prSet/>
      <dgm:spPr/>
      <dgm:t>
        <a:bodyPr/>
        <a:lstStyle/>
        <a:p>
          <a:endParaRPr lang="en-US" sz="1450"/>
        </a:p>
      </dgm:t>
    </dgm:pt>
    <dgm:pt modelId="{4AD49D83-EB02-4BC5-B136-0BA05960F5E8}" type="sibTrans" cxnId="{AFC570D3-48C4-4ED9-B0E4-4481A6363214}">
      <dgm:prSet/>
      <dgm:spPr/>
      <dgm:t>
        <a:bodyPr/>
        <a:lstStyle/>
        <a:p>
          <a:endParaRPr lang="en-US" sz="1450"/>
        </a:p>
      </dgm:t>
    </dgm:pt>
    <dgm:pt modelId="{FE7BEE40-1254-43AD-B0AC-5A8C5BADD629}">
      <dgm:prSet custT="1"/>
      <dgm:spPr/>
      <dgm:t>
        <a:bodyPr/>
        <a:lstStyle/>
        <a:p>
          <a:r>
            <a:rPr lang="es-ES" sz="1450" dirty="0"/>
            <a:t>La investigación campesina en bio-remediación está consolidada y es un caso donde se observan retos de manejo de un bien común (mantenimiento, manejo de sedimentos, etc.). Se han recuperado más de 40 hectáreas agrícolas que habían sido abandonadas. </a:t>
          </a:r>
          <a:endParaRPr lang="en-US" sz="1450" dirty="0"/>
        </a:p>
      </dgm:t>
    </dgm:pt>
    <dgm:pt modelId="{E08867EE-E82D-4610-B5BA-10273BB3B80F}" type="parTrans" cxnId="{D13B46C4-1EF6-42BE-A6B5-3F346DF03196}">
      <dgm:prSet/>
      <dgm:spPr/>
      <dgm:t>
        <a:bodyPr/>
        <a:lstStyle/>
        <a:p>
          <a:endParaRPr lang="en-US" sz="1450"/>
        </a:p>
      </dgm:t>
    </dgm:pt>
    <dgm:pt modelId="{65B43796-ABFA-46A2-AD7F-7903080522CB}" type="sibTrans" cxnId="{D13B46C4-1EF6-42BE-A6B5-3F346DF03196}">
      <dgm:prSet/>
      <dgm:spPr/>
      <dgm:t>
        <a:bodyPr/>
        <a:lstStyle/>
        <a:p>
          <a:endParaRPr lang="en-US" sz="1450"/>
        </a:p>
      </dgm:t>
    </dgm:pt>
    <dgm:pt modelId="{F0AFBF85-680B-4844-9746-93133C06C015}">
      <dgm:prSet custT="1"/>
      <dgm:spPr/>
      <dgm:t>
        <a:bodyPr/>
        <a:lstStyle/>
        <a:p>
          <a:r>
            <a:rPr lang="es-ES" sz="1450" dirty="0">
              <a:solidFill>
                <a:schemeClr val="tx2"/>
              </a:solidFill>
            </a:rPr>
            <a:t>Se han implementado estrategias y tecnologías de recuperación y conservación de pastizales para su uso sostenible, evidenciando diferentes niveles de adopción por parte de la población y se han identificado los factores que influyen en su adopción como la tenencia de ganado, tenencia de tierras, capacidad organizativa y capacitación/asistencia técnica  </a:t>
          </a:r>
          <a:endParaRPr lang="en-US" sz="1450" dirty="0">
            <a:solidFill>
              <a:schemeClr val="tx2"/>
            </a:solidFill>
          </a:endParaRPr>
        </a:p>
      </dgm:t>
    </dgm:pt>
    <dgm:pt modelId="{277BC7AB-5D06-4AD2-AA39-1083C88C70C4}" type="parTrans" cxnId="{69D1AAAF-5C2A-454F-A7E1-6AC267126B5F}">
      <dgm:prSet/>
      <dgm:spPr/>
      <dgm:t>
        <a:bodyPr/>
        <a:lstStyle/>
        <a:p>
          <a:endParaRPr lang="en-US" sz="1450"/>
        </a:p>
      </dgm:t>
    </dgm:pt>
    <dgm:pt modelId="{BAEA2244-EFF4-4A4A-AB70-8DAE583A6AE3}" type="sibTrans" cxnId="{69D1AAAF-5C2A-454F-A7E1-6AC267126B5F}">
      <dgm:prSet/>
      <dgm:spPr/>
      <dgm:t>
        <a:bodyPr/>
        <a:lstStyle/>
        <a:p>
          <a:endParaRPr lang="en-US" sz="1450"/>
        </a:p>
      </dgm:t>
    </dgm:pt>
    <dgm:pt modelId="{8C745E59-A295-4790-95B8-32DC5D47037E}">
      <dgm:prSet custT="1"/>
      <dgm:spPr/>
      <dgm:t>
        <a:bodyPr/>
        <a:lstStyle/>
        <a:p>
          <a:r>
            <a:rPr lang="es-ES" sz="1450" dirty="0"/>
            <a:t>Hemos aumentado nuestro entendimiento del sistema ganadero, tanto a nivel comunal como familiar; describiendo que el ámbito de toma de decisiones de las familias ganaderas va más allá del área de su comunidad. La ganadería cumple un rol importante como principal fuente de ingresos para muchos comuneros, pero también estamos entendiendo los flujos que se establecen entre esta actividad y el sistema agrícola, desarrollado en zonas más bajas.</a:t>
          </a:r>
          <a:endParaRPr lang="en-US" sz="1450" dirty="0"/>
        </a:p>
      </dgm:t>
    </dgm:pt>
    <dgm:pt modelId="{0A3FC77A-E0A2-4024-83EB-CC19277280D8}" type="parTrans" cxnId="{85EAC92C-F815-4FCF-AB17-616A1D05C39B}">
      <dgm:prSet/>
      <dgm:spPr/>
      <dgm:t>
        <a:bodyPr/>
        <a:lstStyle/>
        <a:p>
          <a:endParaRPr lang="en-US" sz="1450"/>
        </a:p>
      </dgm:t>
    </dgm:pt>
    <dgm:pt modelId="{D617C47B-19EE-486D-8063-1CBEC54989CA}" type="sibTrans" cxnId="{85EAC92C-F815-4FCF-AB17-616A1D05C39B}">
      <dgm:prSet/>
      <dgm:spPr/>
      <dgm:t>
        <a:bodyPr/>
        <a:lstStyle/>
        <a:p>
          <a:endParaRPr lang="en-US" sz="1450"/>
        </a:p>
      </dgm:t>
    </dgm:pt>
    <dgm:pt modelId="{6D1FBA82-B164-40CB-A67A-3082FA229A0D}" type="pres">
      <dgm:prSet presAssocID="{6FED518D-6081-46FE-A003-6E40E9C4D2C1}" presName="root" presStyleCnt="0">
        <dgm:presLayoutVars>
          <dgm:dir/>
          <dgm:resizeHandles val="exact"/>
        </dgm:presLayoutVars>
      </dgm:prSet>
      <dgm:spPr/>
    </dgm:pt>
    <dgm:pt modelId="{33F49270-FFE3-477B-8ECD-3CC52B6AE433}" type="pres">
      <dgm:prSet presAssocID="{1AD3DE31-E8A7-4044-83FC-8E65C8536D45}" presName="compNode" presStyleCnt="0"/>
      <dgm:spPr/>
    </dgm:pt>
    <dgm:pt modelId="{1E5FA882-23BC-4119-8580-62C6B27523DE}" type="pres">
      <dgm:prSet presAssocID="{1AD3DE31-E8A7-4044-83FC-8E65C8536D45}" presName="bgRect" presStyleLbl="bgShp" presStyleIdx="0" presStyleCnt="4"/>
      <dgm:spPr/>
    </dgm:pt>
    <dgm:pt modelId="{2FC1031F-0649-46A6-B457-F6AB725D6A32}" type="pres">
      <dgm:prSet presAssocID="{1AD3DE31-E8A7-4044-83FC-8E65C8536D45}"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B56A218A-813B-4503-9E59-8DDCC9D3C991}" type="pres">
      <dgm:prSet presAssocID="{1AD3DE31-E8A7-4044-83FC-8E65C8536D45}" presName="spaceRect" presStyleCnt="0"/>
      <dgm:spPr/>
    </dgm:pt>
    <dgm:pt modelId="{D3CD6063-8B4E-452E-9C9F-4D790C3AB1F6}" type="pres">
      <dgm:prSet presAssocID="{1AD3DE31-E8A7-4044-83FC-8E65C8536D45}" presName="parTx" presStyleLbl="revTx" presStyleIdx="0" presStyleCnt="4">
        <dgm:presLayoutVars>
          <dgm:chMax val="0"/>
          <dgm:chPref val="0"/>
        </dgm:presLayoutVars>
      </dgm:prSet>
      <dgm:spPr/>
    </dgm:pt>
    <dgm:pt modelId="{072D8F07-C713-4FEB-AD95-86205A42C33E}" type="pres">
      <dgm:prSet presAssocID="{4AD49D83-EB02-4BC5-B136-0BA05960F5E8}" presName="sibTrans" presStyleCnt="0"/>
      <dgm:spPr/>
    </dgm:pt>
    <dgm:pt modelId="{49259315-4449-4872-B90C-C3BE37926AF2}" type="pres">
      <dgm:prSet presAssocID="{FE7BEE40-1254-43AD-B0AC-5A8C5BADD629}" presName="compNode" presStyleCnt="0"/>
      <dgm:spPr/>
    </dgm:pt>
    <dgm:pt modelId="{46C1E44A-E1B5-4910-8B64-2EACAE27AC99}" type="pres">
      <dgm:prSet presAssocID="{FE7BEE40-1254-43AD-B0AC-5A8C5BADD629}" presName="bgRect" presStyleLbl="bgShp" presStyleIdx="1" presStyleCnt="4"/>
      <dgm:spPr/>
    </dgm:pt>
    <dgm:pt modelId="{B4B47C60-6031-47A1-A9BF-57E4967BE92D}" type="pres">
      <dgm:prSet presAssocID="{FE7BEE40-1254-43AD-B0AC-5A8C5BADD629}"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aca"/>
        </a:ext>
      </dgm:extLst>
    </dgm:pt>
    <dgm:pt modelId="{578D189B-507B-4F00-8B93-83366A46D7DF}" type="pres">
      <dgm:prSet presAssocID="{FE7BEE40-1254-43AD-B0AC-5A8C5BADD629}" presName="spaceRect" presStyleCnt="0"/>
      <dgm:spPr/>
    </dgm:pt>
    <dgm:pt modelId="{8AC2DEBA-6EAB-4FDC-A826-0BCED84605D0}" type="pres">
      <dgm:prSet presAssocID="{FE7BEE40-1254-43AD-B0AC-5A8C5BADD629}" presName="parTx" presStyleLbl="revTx" presStyleIdx="1" presStyleCnt="4">
        <dgm:presLayoutVars>
          <dgm:chMax val="0"/>
          <dgm:chPref val="0"/>
        </dgm:presLayoutVars>
      </dgm:prSet>
      <dgm:spPr/>
    </dgm:pt>
    <dgm:pt modelId="{2DC2842A-425C-49A3-A673-FC6B5A575EEF}" type="pres">
      <dgm:prSet presAssocID="{65B43796-ABFA-46A2-AD7F-7903080522CB}" presName="sibTrans" presStyleCnt="0"/>
      <dgm:spPr/>
    </dgm:pt>
    <dgm:pt modelId="{A6988141-5F59-412A-8339-29E01832BA4D}" type="pres">
      <dgm:prSet presAssocID="{F0AFBF85-680B-4844-9746-93133C06C015}" presName="compNode" presStyleCnt="0"/>
      <dgm:spPr/>
    </dgm:pt>
    <dgm:pt modelId="{D2C061C7-7540-4E3A-82CB-E46A557096C1}" type="pres">
      <dgm:prSet presAssocID="{F0AFBF85-680B-4844-9746-93133C06C015}" presName="bgRect" presStyleLbl="bgShp" presStyleIdx="2" presStyleCnt="4"/>
      <dgm:spPr/>
    </dgm:pt>
    <dgm:pt modelId="{A044D5BE-F4FB-46A0-A7A4-3ED5F43EEDA4}" type="pres">
      <dgm:prSet presAssocID="{F0AFBF85-680B-4844-9746-93133C06C015}"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ciduous tree"/>
        </a:ext>
      </dgm:extLst>
    </dgm:pt>
    <dgm:pt modelId="{36DAE2B8-11B4-4B48-B10D-BC50AB0D8618}" type="pres">
      <dgm:prSet presAssocID="{F0AFBF85-680B-4844-9746-93133C06C015}" presName="spaceRect" presStyleCnt="0"/>
      <dgm:spPr/>
    </dgm:pt>
    <dgm:pt modelId="{73AC4C86-C590-4BA3-8346-945A0B0A2AC9}" type="pres">
      <dgm:prSet presAssocID="{F0AFBF85-680B-4844-9746-93133C06C015}" presName="parTx" presStyleLbl="revTx" presStyleIdx="2" presStyleCnt="4">
        <dgm:presLayoutVars>
          <dgm:chMax val="0"/>
          <dgm:chPref val="0"/>
        </dgm:presLayoutVars>
      </dgm:prSet>
      <dgm:spPr/>
    </dgm:pt>
    <dgm:pt modelId="{4046BCA0-F3B5-4ADF-8C9B-B29D710A27A7}" type="pres">
      <dgm:prSet presAssocID="{BAEA2244-EFF4-4A4A-AB70-8DAE583A6AE3}" presName="sibTrans" presStyleCnt="0"/>
      <dgm:spPr/>
    </dgm:pt>
    <dgm:pt modelId="{6E78C47F-CE37-4DE5-BFFB-2F1ACA29D47C}" type="pres">
      <dgm:prSet presAssocID="{8C745E59-A295-4790-95B8-32DC5D47037E}" presName="compNode" presStyleCnt="0"/>
      <dgm:spPr/>
    </dgm:pt>
    <dgm:pt modelId="{F9478BB5-1A7C-4960-A139-79AEAEBF1DD5}" type="pres">
      <dgm:prSet presAssocID="{8C745E59-A295-4790-95B8-32DC5D47037E}" presName="bgRect" presStyleLbl="bgShp" presStyleIdx="3" presStyleCnt="4"/>
      <dgm:spPr/>
    </dgm:pt>
    <dgm:pt modelId="{ACA6E8BD-E5CC-4446-B488-148812824C6E}" type="pres">
      <dgm:prSet presAssocID="{8C745E59-A295-4790-95B8-32DC5D47037E}"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arm scene"/>
        </a:ext>
      </dgm:extLst>
    </dgm:pt>
    <dgm:pt modelId="{31DBF62C-B0BF-4172-81FA-35185AC46465}" type="pres">
      <dgm:prSet presAssocID="{8C745E59-A295-4790-95B8-32DC5D47037E}" presName="spaceRect" presStyleCnt="0"/>
      <dgm:spPr/>
    </dgm:pt>
    <dgm:pt modelId="{18B81999-FC82-41A2-9C64-A2FF86E7ACBC}" type="pres">
      <dgm:prSet presAssocID="{8C745E59-A295-4790-95B8-32DC5D47037E}" presName="parTx" presStyleLbl="revTx" presStyleIdx="3" presStyleCnt="4">
        <dgm:presLayoutVars>
          <dgm:chMax val="0"/>
          <dgm:chPref val="0"/>
        </dgm:presLayoutVars>
      </dgm:prSet>
      <dgm:spPr/>
    </dgm:pt>
  </dgm:ptLst>
  <dgm:cxnLst>
    <dgm:cxn modelId="{35B47D00-5A30-42F6-BA38-4AF81A054418}" type="presOf" srcId="{8C745E59-A295-4790-95B8-32DC5D47037E}" destId="{18B81999-FC82-41A2-9C64-A2FF86E7ACBC}" srcOrd="0" destOrd="0" presId="urn:microsoft.com/office/officeart/2018/2/layout/IconVerticalSolidList"/>
    <dgm:cxn modelId="{FFA90925-93D4-46B4-8E63-60FBD8F38943}" type="presOf" srcId="{FE7BEE40-1254-43AD-B0AC-5A8C5BADD629}" destId="{8AC2DEBA-6EAB-4FDC-A826-0BCED84605D0}" srcOrd="0" destOrd="0" presId="urn:microsoft.com/office/officeart/2018/2/layout/IconVerticalSolidList"/>
    <dgm:cxn modelId="{85EAC92C-F815-4FCF-AB17-616A1D05C39B}" srcId="{6FED518D-6081-46FE-A003-6E40E9C4D2C1}" destId="{8C745E59-A295-4790-95B8-32DC5D47037E}" srcOrd="3" destOrd="0" parTransId="{0A3FC77A-E0A2-4024-83EB-CC19277280D8}" sibTransId="{D617C47B-19EE-486D-8063-1CBEC54989CA}"/>
    <dgm:cxn modelId="{8A59F38E-71B2-4061-A033-8F00848A8EAA}" type="presOf" srcId="{F0AFBF85-680B-4844-9746-93133C06C015}" destId="{73AC4C86-C590-4BA3-8346-945A0B0A2AC9}" srcOrd="0" destOrd="0" presId="urn:microsoft.com/office/officeart/2018/2/layout/IconVerticalSolidList"/>
    <dgm:cxn modelId="{DAADB09A-A491-4C1C-8709-E8319DE250A5}" type="presOf" srcId="{6FED518D-6081-46FE-A003-6E40E9C4D2C1}" destId="{6D1FBA82-B164-40CB-A67A-3082FA229A0D}" srcOrd="0" destOrd="0" presId="urn:microsoft.com/office/officeart/2018/2/layout/IconVerticalSolidList"/>
    <dgm:cxn modelId="{69D1AAAF-5C2A-454F-A7E1-6AC267126B5F}" srcId="{6FED518D-6081-46FE-A003-6E40E9C4D2C1}" destId="{F0AFBF85-680B-4844-9746-93133C06C015}" srcOrd="2" destOrd="0" parTransId="{277BC7AB-5D06-4AD2-AA39-1083C88C70C4}" sibTransId="{BAEA2244-EFF4-4A4A-AB70-8DAE583A6AE3}"/>
    <dgm:cxn modelId="{54BCC6BD-F7CD-4CED-8ED9-14957C1F7AE8}" type="presOf" srcId="{1AD3DE31-E8A7-4044-83FC-8E65C8536D45}" destId="{D3CD6063-8B4E-452E-9C9F-4D790C3AB1F6}" srcOrd="0" destOrd="0" presId="urn:microsoft.com/office/officeart/2018/2/layout/IconVerticalSolidList"/>
    <dgm:cxn modelId="{D13B46C4-1EF6-42BE-A6B5-3F346DF03196}" srcId="{6FED518D-6081-46FE-A003-6E40E9C4D2C1}" destId="{FE7BEE40-1254-43AD-B0AC-5A8C5BADD629}" srcOrd="1" destOrd="0" parTransId="{E08867EE-E82D-4610-B5BA-10273BB3B80F}" sibTransId="{65B43796-ABFA-46A2-AD7F-7903080522CB}"/>
    <dgm:cxn modelId="{AFC570D3-48C4-4ED9-B0E4-4481A6363214}" srcId="{6FED518D-6081-46FE-A003-6E40E9C4D2C1}" destId="{1AD3DE31-E8A7-4044-83FC-8E65C8536D45}" srcOrd="0" destOrd="0" parTransId="{3865F8A1-DE56-4098-9D5E-313D08FA2A40}" sibTransId="{4AD49D83-EB02-4BC5-B136-0BA05960F5E8}"/>
    <dgm:cxn modelId="{BB17CBB8-31DE-4F00-B29D-6CB8D9F87A3F}" type="presParOf" srcId="{6D1FBA82-B164-40CB-A67A-3082FA229A0D}" destId="{33F49270-FFE3-477B-8ECD-3CC52B6AE433}" srcOrd="0" destOrd="0" presId="urn:microsoft.com/office/officeart/2018/2/layout/IconVerticalSolidList"/>
    <dgm:cxn modelId="{E9D5A95D-3569-4B44-9418-3151DF9AC1E9}" type="presParOf" srcId="{33F49270-FFE3-477B-8ECD-3CC52B6AE433}" destId="{1E5FA882-23BC-4119-8580-62C6B27523DE}" srcOrd="0" destOrd="0" presId="urn:microsoft.com/office/officeart/2018/2/layout/IconVerticalSolidList"/>
    <dgm:cxn modelId="{DF537B05-0805-4CF6-A909-6666B98694F9}" type="presParOf" srcId="{33F49270-FFE3-477B-8ECD-3CC52B6AE433}" destId="{2FC1031F-0649-46A6-B457-F6AB725D6A32}" srcOrd="1" destOrd="0" presId="urn:microsoft.com/office/officeart/2018/2/layout/IconVerticalSolidList"/>
    <dgm:cxn modelId="{CC3841BF-9907-4751-B86F-ECAFFBA7B894}" type="presParOf" srcId="{33F49270-FFE3-477B-8ECD-3CC52B6AE433}" destId="{B56A218A-813B-4503-9E59-8DDCC9D3C991}" srcOrd="2" destOrd="0" presId="urn:microsoft.com/office/officeart/2018/2/layout/IconVerticalSolidList"/>
    <dgm:cxn modelId="{96BE8C3C-84AE-43E8-AC59-A28EFB8DA045}" type="presParOf" srcId="{33F49270-FFE3-477B-8ECD-3CC52B6AE433}" destId="{D3CD6063-8B4E-452E-9C9F-4D790C3AB1F6}" srcOrd="3" destOrd="0" presId="urn:microsoft.com/office/officeart/2018/2/layout/IconVerticalSolidList"/>
    <dgm:cxn modelId="{0A42DDBC-4B23-4A91-82C1-746AB852485C}" type="presParOf" srcId="{6D1FBA82-B164-40CB-A67A-3082FA229A0D}" destId="{072D8F07-C713-4FEB-AD95-86205A42C33E}" srcOrd="1" destOrd="0" presId="urn:microsoft.com/office/officeart/2018/2/layout/IconVerticalSolidList"/>
    <dgm:cxn modelId="{8D484C2F-0B35-4327-A3EA-85E8E14D51E4}" type="presParOf" srcId="{6D1FBA82-B164-40CB-A67A-3082FA229A0D}" destId="{49259315-4449-4872-B90C-C3BE37926AF2}" srcOrd="2" destOrd="0" presId="urn:microsoft.com/office/officeart/2018/2/layout/IconVerticalSolidList"/>
    <dgm:cxn modelId="{E43E8D3C-B61C-41EB-ABDC-0BE646F6FDB4}" type="presParOf" srcId="{49259315-4449-4872-B90C-C3BE37926AF2}" destId="{46C1E44A-E1B5-4910-8B64-2EACAE27AC99}" srcOrd="0" destOrd="0" presId="urn:microsoft.com/office/officeart/2018/2/layout/IconVerticalSolidList"/>
    <dgm:cxn modelId="{22551E22-6C51-4986-80F4-F420D43A234D}" type="presParOf" srcId="{49259315-4449-4872-B90C-C3BE37926AF2}" destId="{B4B47C60-6031-47A1-A9BF-57E4967BE92D}" srcOrd="1" destOrd="0" presId="urn:microsoft.com/office/officeart/2018/2/layout/IconVerticalSolidList"/>
    <dgm:cxn modelId="{8EB81C4A-948A-4FAA-93C8-B1A990FDF158}" type="presParOf" srcId="{49259315-4449-4872-B90C-C3BE37926AF2}" destId="{578D189B-507B-4F00-8B93-83366A46D7DF}" srcOrd="2" destOrd="0" presId="urn:microsoft.com/office/officeart/2018/2/layout/IconVerticalSolidList"/>
    <dgm:cxn modelId="{211141BA-447E-4600-ADBE-0C283171ED97}" type="presParOf" srcId="{49259315-4449-4872-B90C-C3BE37926AF2}" destId="{8AC2DEBA-6EAB-4FDC-A826-0BCED84605D0}" srcOrd="3" destOrd="0" presId="urn:microsoft.com/office/officeart/2018/2/layout/IconVerticalSolidList"/>
    <dgm:cxn modelId="{5B6B96AA-A66E-4D7D-BC8F-57CD0F65F3B2}" type="presParOf" srcId="{6D1FBA82-B164-40CB-A67A-3082FA229A0D}" destId="{2DC2842A-425C-49A3-A673-FC6B5A575EEF}" srcOrd="3" destOrd="0" presId="urn:microsoft.com/office/officeart/2018/2/layout/IconVerticalSolidList"/>
    <dgm:cxn modelId="{598FC1EF-5968-449C-AF0C-0DCF84A01567}" type="presParOf" srcId="{6D1FBA82-B164-40CB-A67A-3082FA229A0D}" destId="{A6988141-5F59-412A-8339-29E01832BA4D}" srcOrd="4" destOrd="0" presId="urn:microsoft.com/office/officeart/2018/2/layout/IconVerticalSolidList"/>
    <dgm:cxn modelId="{B5746FE0-67C3-4ED0-9F17-224307F010D8}" type="presParOf" srcId="{A6988141-5F59-412A-8339-29E01832BA4D}" destId="{D2C061C7-7540-4E3A-82CB-E46A557096C1}" srcOrd="0" destOrd="0" presId="urn:microsoft.com/office/officeart/2018/2/layout/IconVerticalSolidList"/>
    <dgm:cxn modelId="{8803A992-8D90-4D46-BBBE-E2045921702C}" type="presParOf" srcId="{A6988141-5F59-412A-8339-29E01832BA4D}" destId="{A044D5BE-F4FB-46A0-A7A4-3ED5F43EEDA4}" srcOrd="1" destOrd="0" presId="urn:microsoft.com/office/officeart/2018/2/layout/IconVerticalSolidList"/>
    <dgm:cxn modelId="{A0BBB553-D4EA-4678-A37D-38DBC7533DFA}" type="presParOf" srcId="{A6988141-5F59-412A-8339-29E01832BA4D}" destId="{36DAE2B8-11B4-4B48-B10D-BC50AB0D8618}" srcOrd="2" destOrd="0" presId="urn:microsoft.com/office/officeart/2018/2/layout/IconVerticalSolidList"/>
    <dgm:cxn modelId="{54F036B6-ED4B-43B5-8D32-DD958149DABC}" type="presParOf" srcId="{A6988141-5F59-412A-8339-29E01832BA4D}" destId="{73AC4C86-C590-4BA3-8346-945A0B0A2AC9}" srcOrd="3" destOrd="0" presId="urn:microsoft.com/office/officeart/2018/2/layout/IconVerticalSolidList"/>
    <dgm:cxn modelId="{135782A4-537E-461A-9B06-34897C6BF05E}" type="presParOf" srcId="{6D1FBA82-B164-40CB-A67A-3082FA229A0D}" destId="{4046BCA0-F3B5-4ADF-8C9B-B29D710A27A7}" srcOrd="5" destOrd="0" presId="urn:microsoft.com/office/officeart/2018/2/layout/IconVerticalSolidList"/>
    <dgm:cxn modelId="{0454D750-0AC6-4F46-B77A-59B660F796D6}" type="presParOf" srcId="{6D1FBA82-B164-40CB-A67A-3082FA229A0D}" destId="{6E78C47F-CE37-4DE5-BFFB-2F1ACA29D47C}" srcOrd="6" destOrd="0" presId="urn:microsoft.com/office/officeart/2018/2/layout/IconVerticalSolidList"/>
    <dgm:cxn modelId="{2591DD55-399E-4AFF-8510-932EE5FD64ED}" type="presParOf" srcId="{6E78C47F-CE37-4DE5-BFFB-2F1ACA29D47C}" destId="{F9478BB5-1A7C-4960-A139-79AEAEBF1DD5}" srcOrd="0" destOrd="0" presId="urn:microsoft.com/office/officeart/2018/2/layout/IconVerticalSolidList"/>
    <dgm:cxn modelId="{5B894076-E0C1-4BBA-A9E8-EE52DB59317A}" type="presParOf" srcId="{6E78C47F-CE37-4DE5-BFFB-2F1ACA29D47C}" destId="{ACA6E8BD-E5CC-4446-B488-148812824C6E}" srcOrd="1" destOrd="0" presId="urn:microsoft.com/office/officeart/2018/2/layout/IconVerticalSolidList"/>
    <dgm:cxn modelId="{A3F58B4B-0C2A-43EB-87D0-F3DA913C941B}" type="presParOf" srcId="{6E78C47F-CE37-4DE5-BFFB-2F1ACA29D47C}" destId="{31DBF62C-B0BF-4172-81FA-35185AC46465}" srcOrd="2" destOrd="0" presId="urn:microsoft.com/office/officeart/2018/2/layout/IconVerticalSolidList"/>
    <dgm:cxn modelId="{EA58C0FD-55C5-4FBE-A527-2DAA5C8599C0}" type="presParOf" srcId="{6E78C47F-CE37-4DE5-BFFB-2F1ACA29D47C}" destId="{18B81999-FC82-41A2-9C64-A2FF86E7ACB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FA882-23BC-4119-8580-62C6B27523DE}">
      <dsp:nvSpPr>
        <dsp:cNvPr id="0" name=""/>
        <dsp:cNvSpPr/>
      </dsp:nvSpPr>
      <dsp:spPr>
        <a:xfrm>
          <a:off x="0" y="2288"/>
          <a:ext cx="11074729" cy="116008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C1031F-0649-46A6-B457-F6AB725D6A32}">
      <dsp:nvSpPr>
        <dsp:cNvPr id="0" name=""/>
        <dsp:cNvSpPr/>
      </dsp:nvSpPr>
      <dsp:spPr>
        <a:xfrm>
          <a:off x="350925" y="263308"/>
          <a:ext cx="638047" cy="63804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CD6063-8B4E-452E-9C9F-4D790C3AB1F6}">
      <dsp:nvSpPr>
        <dsp:cNvPr id="0" name=""/>
        <dsp:cNvSpPr/>
      </dsp:nvSpPr>
      <dsp:spPr>
        <a:xfrm>
          <a:off x="1339898" y="2288"/>
          <a:ext cx="9734830" cy="1160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76" tIns="122776" rIns="122776" bIns="122776" numCol="1" spcCol="1270" anchor="ctr" anchorCtr="0">
          <a:noAutofit/>
        </a:bodyPr>
        <a:lstStyle/>
        <a:p>
          <a:pPr marL="0" lvl="0" indent="0" algn="l" defTabSz="644525">
            <a:lnSpc>
              <a:spcPct val="90000"/>
            </a:lnSpc>
            <a:spcBef>
              <a:spcPct val="0"/>
            </a:spcBef>
            <a:spcAft>
              <a:spcPct val="35000"/>
            </a:spcAft>
            <a:buNone/>
          </a:pPr>
          <a:r>
            <a:rPr lang="es-ES" sz="1450" kern="1200" dirty="0"/>
            <a:t>Se ha consolidado el enfoque de Investigación Acción Participativa (IAP), que fortalece la capacidad de investigación campesina, y la formación de agrupaciones como el CIAL (Comité de Investigación Agropecuario Local). El tener una participación activa de parte de la comunidad nos ha ayudado a tener resultados sostenibles en el tiempo y que sean útiles para la propia comunidad.</a:t>
          </a:r>
          <a:endParaRPr lang="en-US" sz="1450" kern="1200" dirty="0"/>
        </a:p>
      </dsp:txBody>
      <dsp:txXfrm>
        <a:off x="1339898" y="2288"/>
        <a:ext cx="9734830" cy="1160085"/>
      </dsp:txXfrm>
    </dsp:sp>
    <dsp:sp modelId="{46C1E44A-E1B5-4910-8B64-2EACAE27AC99}">
      <dsp:nvSpPr>
        <dsp:cNvPr id="0" name=""/>
        <dsp:cNvSpPr/>
      </dsp:nvSpPr>
      <dsp:spPr>
        <a:xfrm>
          <a:off x="0" y="1452396"/>
          <a:ext cx="11074729" cy="116008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B47C60-6031-47A1-A9BF-57E4967BE92D}">
      <dsp:nvSpPr>
        <dsp:cNvPr id="0" name=""/>
        <dsp:cNvSpPr/>
      </dsp:nvSpPr>
      <dsp:spPr>
        <a:xfrm>
          <a:off x="350925" y="1713415"/>
          <a:ext cx="638047" cy="63804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C2DEBA-6EAB-4FDC-A826-0BCED84605D0}">
      <dsp:nvSpPr>
        <dsp:cNvPr id="0" name=""/>
        <dsp:cNvSpPr/>
      </dsp:nvSpPr>
      <dsp:spPr>
        <a:xfrm>
          <a:off x="1339898" y="1452396"/>
          <a:ext cx="9734830" cy="1160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76" tIns="122776" rIns="122776" bIns="122776" numCol="1" spcCol="1270" anchor="ctr" anchorCtr="0">
          <a:noAutofit/>
        </a:bodyPr>
        <a:lstStyle/>
        <a:p>
          <a:pPr marL="0" lvl="0" indent="0" algn="l" defTabSz="644525">
            <a:lnSpc>
              <a:spcPct val="90000"/>
            </a:lnSpc>
            <a:spcBef>
              <a:spcPct val="0"/>
            </a:spcBef>
            <a:spcAft>
              <a:spcPct val="35000"/>
            </a:spcAft>
            <a:buNone/>
          </a:pPr>
          <a:r>
            <a:rPr lang="es-ES" sz="1450" kern="1200" dirty="0"/>
            <a:t>La investigación campesina en bio-remediación está consolidada y es un caso donde se observan retos de manejo de un bien común (mantenimiento, manejo de sedimentos, etc.). Se han recuperado más de 40 hectáreas agrícolas que habían sido abandonadas. </a:t>
          </a:r>
          <a:endParaRPr lang="en-US" sz="1450" kern="1200" dirty="0"/>
        </a:p>
      </dsp:txBody>
      <dsp:txXfrm>
        <a:off x="1339898" y="1452396"/>
        <a:ext cx="9734830" cy="1160085"/>
      </dsp:txXfrm>
    </dsp:sp>
    <dsp:sp modelId="{D2C061C7-7540-4E3A-82CB-E46A557096C1}">
      <dsp:nvSpPr>
        <dsp:cNvPr id="0" name=""/>
        <dsp:cNvSpPr/>
      </dsp:nvSpPr>
      <dsp:spPr>
        <a:xfrm>
          <a:off x="0" y="2902503"/>
          <a:ext cx="11074729" cy="116008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44D5BE-F4FB-46A0-A7A4-3ED5F43EEDA4}">
      <dsp:nvSpPr>
        <dsp:cNvPr id="0" name=""/>
        <dsp:cNvSpPr/>
      </dsp:nvSpPr>
      <dsp:spPr>
        <a:xfrm>
          <a:off x="350925" y="3163522"/>
          <a:ext cx="638047" cy="63804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AC4C86-C590-4BA3-8346-945A0B0A2AC9}">
      <dsp:nvSpPr>
        <dsp:cNvPr id="0" name=""/>
        <dsp:cNvSpPr/>
      </dsp:nvSpPr>
      <dsp:spPr>
        <a:xfrm>
          <a:off x="1339898" y="2902503"/>
          <a:ext cx="9734830" cy="1160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76" tIns="122776" rIns="122776" bIns="122776" numCol="1" spcCol="1270" anchor="ctr" anchorCtr="0">
          <a:noAutofit/>
        </a:bodyPr>
        <a:lstStyle/>
        <a:p>
          <a:pPr marL="0" lvl="0" indent="0" algn="l" defTabSz="644525">
            <a:lnSpc>
              <a:spcPct val="90000"/>
            </a:lnSpc>
            <a:spcBef>
              <a:spcPct val="0"/>
            </a:spcBef>
            <a:spcAft>
              <a:spcPct val="35000"/>
            </a:spcAft>
            <a:buNone/>
          </a:pPr>
          <a:r>
            <a:rPr lang="es-ES" sz="1450" kern="1200" dirty="0">
              <a:solidFill>
                <a:schemeClr val="tx2"/>
              </a:solidFill>
            </a:rPr>
            <a:t>Se han implementado estrategias y tecnologías de recuperación y conservación de pastizales para su uso sostenible, evidenciando diferentes niveles de adopción por parte de la población y se han identificado los factores que influyen en su adopción como la tenencia de ganado, tenencia de tierras, capacidad organizativa y capacitación/asistencia técnica  </a:t>
          </a:r>
          <a:endParaRPr lang="en-US" sz="1450" kern="1200" dirty="0">
            <a:solidFill>
              <a:schemeClr val="tx2"/>
            </a:solidFill>
          </a:endParaRPr>
        </a:p>
      </dsp:txBody>
      <dsp:txXfrm>
        <a:off x="1339898" y="2902503"/>
        <a:ext cx="9734830" cy="1160085"/>
      </dsp:txXfrm>
    </dsp:sp>
    <dsp:sp modelId="{F9478BB5-1A7C-4960-A139-79AEAEBF1DD5}">
      <dsp:nvSpPr>
        <dsp:cNvPr id="0" name=""/>
        <dsp:cNvSpPr/>
      </dsp:nvSpPr>
      <dsp:spPr>
        <a:xfrm>
          <a:off x="0" y="4352610"/>
          <a:ext cx="11074729" cy="116008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A6E8BD-E5CC-4446-B488-148812824C6E}">
      <dsp:nvSpPr>
        <dsp:cNvPr id="0" name=""/>
        <dsp:cNvSpPr/>
      </dsp:nvSpPr>
      <dsp:spPr>
        <a:xfrm>
          <a:off x="350925" y="4613629"/>
          <a:ext cx="638047" cy="638047"/>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B81999-FC82-41A2-9C64-A2FF86E7ACBC}">
      <dsp:nvSpPr>
        <dsp:cNvPr id="0" name=""/>
        <dsp:cNvSpPr/>
      </dsp:nvSpPr>
      <dsp:spPr>
        <a:xfrm>
          <a:off x="1339898" y="4352610"/>
          <a:ext cx="9734830" cy="1160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76" tIns="122776" rIns="122776" bIns="122776" numCol="1" spcCol="1270" anchor="ctr" anchorCtr="0">
          <a:noAutofit/>
        </a:bodyPr>
        <a:lstStyle/>
        <a:p>
          <a:pPr marL="0" lvl="0" indent="0" algn="l" defTabSz="644525">
            <a:lnSpc>
              <a:spcPct val="90000"/>
            </a:lnSpc>
            <a:spcBef>
              <a:spcPct val="0"/>
            </a:spcBef>
            <a:spcAft>
              <a:spcPct val="35000"/>
            </a:spcAft>
            <a:buNone/>
          </a:pPr>
          <a:r>
            <a:rPr lang="es-ES" sz="1450" kern="1200" dirty="0"/>
            <a:t>Hemos aumentado nuestro entendimiento del sistema ganadero, tanto a nivel comunal como familiar; describiendo que el ámbito de toma de decisiones de las familias ganaderas va más allá del área de su comunidad. La ganadería cumple un rol importante como principal fuente de ingresos para muchos comuneros, pero también estamos entendiendo los flujos que se establecen entre esta actividad y el sistema agrícola, desarrollado en zonas más bajas.</a:t>
          </a:r>
          <a:endParaRPr lang="en-US" sz="1450" kern="1200" dirty="0"/>
        </a:p>
      </dsp:txBody>
      <dsp:txXfrm>
        <a:off x="1339898" y="4352610"/>
        <a:ext cx="9734830" cy="116008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D900465A-A737-49A6-99B4-2C025F59BF78}" type="datetimeFigureOut">
              <a:rPr lang="es-ES" smtClean="0"/>
              <a:t>07/12/2023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339872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900465A-A737-49A6-99B4-2C025F59BF78}" type="datetimeFigureOut">
              <a:rPr lang="es-ES" smtClean="0"/>
              <a:t>07/12/2023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317665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D900465A-A737-49A6-99B4-2C025F59BF78}" type="datetimeFigureOut">
              <a:rPr lang="es-ES" smtClean="0"/>
              <a:t>07/12/2023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1505724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D900465A-A737-49A6-99B4-2C025F59BF78}" type="datetimeFigureOut">
              <a:rPr lang="es-ES" smtClean="0"/>
              <a:t>07/12/2023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3020230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D900465A-A737-49A6-99B4-2C025F59BF78}" type="datetimeFigureOut">
              <a:rPr lang="es-ES" smtClean="0"/>
              <a:t>07/12/2023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606037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D900465A-A737-49A6-99B4-2C025F59BF78}" type="datetimeFigureOut">
              <a:rPr lang="es-ES" smtClean="0"/>
              <a:t>07/12/2023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116510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900465A-A737-49A6-99B4-2C025F59BF78}" type="datetimeFigureOut">
              <a:rPr lang="es-ES" smtClean="0"/>
              <a:t>07/12/2023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3777786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900465A-A737-49A6-99B4-2C025F59BF78}" type="datetimeFigureOut">
              <a:rPr lang="es-ES" smtClean="0"/>
              <a:t>07/12/2023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221835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900465A-A737-49A6-99B4-2C025F59BF78}" type="datetimeFigureOut">
              <a:rPr lang="es-ES" smtClean="0"/>
              <a:t>07/12/2023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1369161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900465A-A737-49A6-99B4-2C025F59BF78}" type="datetimeFigureOut">
              <a:rPr lang="es-ES" smtClean="0"/>
              <a:t>07/12/2023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2564947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900465A-A737-49A6-99B4-2C025F59BF78}" type="datetimeFigureOut">
              <a:rPr lang="es-ES" smtClean="0"/>
              <a:t>07/12/2023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5FFA2DE-B4D9-478E-81F8-70670178B260}" type="slidenum">
              <a:rPr lang="es-ES" smtClean="0"/>
              <a:t>‹Nº›</a:t>
            </a:fld>
            <a:endParaRPr lang="es-ES"/>
          </a:p>
        </p:txBody>
      </p:sp>
    </p:spTree>
    <p:extLst>
      <p:ext uri="{BB962C8B-B14F-4D97-AF65-F5344CB8AC3E}">
        <p14:creationId xmlns:p14="http://schemas.microsoft.com/office/powerpoint/2010/main" val="1113389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00465A-A737-49A6-99B4-2C025F59BF78}" type="datetimeFigureOut">
              <a:rPr lang="es-ES" smtClean="0"/>
              <a:t>07/12/2023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FFA2DE-B4D9-478E-81F8-70670178B260}" type="slidenum">
              <a:rPr lang="es-ES" smtClean="0"/>
              <a:t>‹Nº›</a:t>
            </a:fld>
            <a:endParaRPr lang="es-ES"/>
          </a:p>
        </p:txBody>
      </p:sp>
    </p:spTree>
    <p:extLst>
      <p:ext uri="{BB962C8B-B14F-4D97-AF65-F5344CB8AC3E}">
        <p14:creationId xmlns:p14="http://schemas.microsoft.com/office/powerpoint/2010/main" val="1919579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0" y="0"/>
            <a:ext cx="12192000" cy="6858000"/>
          </a:xfrm>
          <a:prstGeom prst="rect">
            <a:avLst/>
          </a:prstGeom>
        </p:spPr>
      </p:pic>
      <p:sp>
        <p:nvSpPr>
          <p:cNvPr id="2" name="Título 1"/>
          <p:cNvSpPr>
            <a:spLocks noGrp="1"/>
          </p:cNvSpPr>
          <p:nvPr>
            <p:ph type="ctrTitle"/>
          </p:nvPr>
        </p:nvSpPr>
        <p:spPr>
          <a:xfrm>
            <a:off x="1339970" y="89304"/>
            <a:ext cx="9144000" cy="2066131"/>
          </a:xfrm>
        </p:spPr>
        <p:txBody>
          <a:bodyPr>
            <a:normAutofit fontScale="90000"/>
          </a:bodyPr>
          <a:lstStyle/>
          <a:p>
            <a:pPr>
              <a:lnSpc>
                <a:spcPct val="150000"/>
              </a:lnSpc>
            </a:pPr>
            <a:r>
              <a:rPr lang="es-ES" b="1" dirty="0">
                <a:solidFill>
                  <a:schemeClr val="accent5">
                    <a:lumMod val="50000"/>
                  </a:schemeClr>
                </a:solidFill>
                <a:latin typeface="ADLaM Display" panose="02010000000000000000" pitchFamily="2" charset="0"/>
                <a:ea typeface="ADLaM Display" panose="02010000000000000000" pitchFamily="2" charset="0"/>
                <a:cs typeface="ADLaM Display" panose="02010000000000000000" pitchFamily="2" charset="0"/>
              </a:rPr>
              <a:t>Perennes en el Paisaje </a:t>
            </a:r>
            <a:br>
              <a:rPr lang="es-ES" b="1" dirty="0">
                <a:solidFill>
                  <a:schemeClr val="accent5">
                    <a:lumMod val="50000"/>
                  </a:schemeClr>
                </a:solidFill>
                <a:latin typeface="ADLaM Display" panose="02010000000000000000" pitchFamily="2" charset="0"/>
                <a:ea typeface="ADLaM Display" panose="02010000000000000000" pitchFamily="2" charset="0"/>
                <a:cs typeface="ADLaM Display" panose="02010000000000000000" pitchFamily="2" charset="0"/>
              </a:rPr>
            </a:br>
            <a:r>
              <a:rPr lang="es-ES" sz="4800" b="1" dirty="0">
                <a:solidFill>
                  <a:schemeClr val="accent5">
                    <a:lumMod val="50000"/>
                  </a:schemeClr>
                </a:solidFill>
                <a:latin typeface="ADLaM Display" panose="02010000000000000000" pitchFamily="2" charset="0"/>
                <a:ea typeface="ADLaM Display" panose="02010000000000000000" pitchFamily="2" charset="0"/>
                <a:cs typeface="ADLaM Display" panose="02010000000000000000" pitchFamily="2" charset="0"/>
              </a:rPr>
              <a:t>Punas Pastizales </a:t>
            </a:r>
          </a:p>
        </p:txBody>
      </p:sp>
      <p:sp>
        <p:nvSpPr>
          <p:cNvPr id="3" name="Subtítulo 2"/>
          <p:cNvSpPr>
            <a:spLocks noGrp="1"/>
          </p:cNvSpPr>
          <p:nvPr>
            <p:ph type="subTitle" idx="1"/>
          </p:nvPr>
        </p:nvSpPr>
        <p:spPr>
          <a:xfrm>
            <a:off x="5221938" y="5884735"/>
            <a:ext cx="1748122" cy="973264"/>
          </a:xfrm>
        </p:spPr>
        <p:txBody>
          <a:bodyPr>
            <a:normAutofit/>
          </a:bodyPr>
          <a:lstStyle/>
          <a:p>
            <a:r>
              <a:rPr lang="es-ES" sz="2000" b="1" dirty="0"/>
              <a:t>Vidal Rondan </a:t>
            </a:r>
          </a:p>
          <a:p>
            <a:r>
              <a:rPr lang="es-ES" sz="2000" b="1" dirty="0"/>
              <a:t>Vivian Calvo </a:t>
            </a:r>
          </a:p>
        </p:txBody>
      </p:sp>
      <p:pic>
        <p:nvPicPr>
          <p:cNvPr id="6" name="Imagen 5" descr="Logotipo&#10;&#10;Descripción generada automáticamente">
            <a:extLst>
              <a:ext uri="{FF2B5EF4-FFF2-40B4-BE49-F238E27FC236}">
                <a16:creationId xmlns:a16="http://schemas.microsoft.com/office/drawing/2014/main" id="{62FB5537-F743-D08B-BCC4-73CF03CBD4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1950" y="4231356"/>
            <a:ext cx="1190336" cy="1114268"/>
          </a:xfrm>
          <a:prstGeom prst="rect">
            <a:avLst/>
          </a:prstGeom>
        </p:spPr>
      </p:pic>
      <p:pic>
        <p:nvPicPr>
          <p:cNvPr id="7" name="Imagen 6">
            <a:extLst>
              <a:ext uri="{FF2B5EF4-FFF2-40B4-BE49-F238E27FC236}">
                <a16:creationId xmlns:a16="http://schemas.microsoft.com/office/drawing/2014/main" id="{53FE222E-4BB9-E5C9-691F-9B4F4C63F1EB}"/>
              </a:ext>
            </a:extLst>
          </p:cNvPr>
          <p:cNvPicPr>
            <a:picLocks noChangeAspect="1"/>
          </p:cNvPicPr>
          <p:nvPr/>
        </p:nvPicPr>
        <p:blipFill rotWithShape="1">
          <a:blip r:embed="rId5"/>
          <a:srcRect l="2806" t="16234" r="1965"/>
          <a:stretch/>
        </p:blipFill>
        <p:spPr>
          <a:xfrm>
            <a:off x="4218318" y="5486400"/>
            <a:ext cx="3657600" cy="398333"/>
          </a:xfrm>
          <a:prstGeom prst="rect">
            <a:avLst/>
          </a:prstGeom>
        </p:spPr>
      </p:pic>
    </p:spTree>
    <p:extLst>
      <p:ext uri="{BB962C8B-B14F-4D97-AF65-F5344CB8AC3E}">
        <p14:creationId xmlns:p14="http://schemas.microsoft.com/office/powerpoint/2010/main" val="958341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33434" y="122330"/>
            <a:ext cx="3986989" cy="461665"/>
          </a:xfrm>
          <a:prstGeom prst="rect">
            <a:avLst/>
          </a:prstGeom>
          <a:noFill/>
        </p:spPr>
        <p:txBody>
          <a:bodyPr wrap="none" rtlCol="0">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UBICACIÓN Y CONTEXTO </a:t>
            </a:r>
          </a:p>
        </p:txBody>
      </p:sp>
      <p:sp>
        <p:nvSpPr>
          <p:cNvPr id="6" name="CuadroTexto 5"/>
          <p:cNvSpPr txBox="1"/>
          <p:nvPr/>
        </p:nvSpPr>
        <p:spPr>
          <a:xfrm>
            <a:off x="333434" y="704288"/>
            <a:ext cx="11653354" cy="1384995"/>
          </a:xfrm>
          <a:prstGeom prst="rect">
            <a:avLst/>
          </a:prstGeom>
          <a:noFill/>
        </p:spPr>
        <p:txBody>
          <a:bodyPr wrap="square" rtlCol="0">
            <a:spAutoFit/>
          </a:bodyPr>
          <a:lstStyle/>
          <a:p>
            <a:pPr algn="just"/>
            <a:r>
              <a:rPr lang="es-ES" sz="2200" dirty="0"/>
              <a:t>El proyecto Punas-Agua viene trabajando con las comunidades campesinas Cordillera Blanca y Canrey Grande, ubicadas en la Subcuenca del Rio Negro en los distritos de Recuay y Olleros, Provincia de Huaraz, Región Ancash </a:t>
            </a:r>
          </a:p>
          <a:p>
            <a:endParaRPr lang="es-ES" dirty="0"/>
          </a:p>
        </p:txBody>
      </p:sp>
      <p:sp>
        <p:nvSpPr>
          <p:cNvPr id="8" name="CuadroTexto 7"/>
          <p:cNvSpPr txBox="1"/>
          <p:nvPr/>
        </p:nvSpPr>
        <p:spPr>
          <a:xfrm>
            <a:off x="333434" y="2089283"/>
            <a:ext cx="4292874" cy="2462213"/>
          </a:xfrm>
          <a:prstGeom prst="rect">
            <a:avLst/>
          </a:prstGeom>
          <a:noFill/>
        </p:spPr>
        <p:txBody>
          <a:bodyPr wrap="square" rtlCol="0">
            <a:spAutoFit/>
          </a:bodyPr>
          <a:lstStyle/>
          <a:p>
            <a:pPr algn="just"/>
            <a:r>
              <a:rPr lang="es-ES" sz="2200" dirty="0"/>
              <a:t>Las C.C. están asentadas en las faldas del Parque Nacional Huascarán, creado en el 1975 como Área Natural Protegida y reconocido en 1977 como Reserva de Biósfera y en 1985 como Patrimonio Natural de la Humanidad por la UNESCO </a:t>
            </a:r>
          </a:p>
        </p:txBody>
      </p:sp>
      <p:sp>
        <p:nvSpPr>
          <p:cNvPr id="9" name="CuadroTexto 8"/>
          <p:cNvSpPr txBox="1"/>
          <p:nvPr/>
        </p:nvSpPr>
        <p:spPr>
          <a:xfrm>
            <a:off x="333434" y="4902621"/>
            <a:ext cx="4292874" cy="1446550"/>
          </a:xfrm>
          <a:prstGeom prst="rect">
            <a:avLst/>
          </a:prstGeom>
          <a:noFill/>
        </p:spPr>
        <p:txBody>
          <a:bodyPr wrap="square" rtlCol="0">
            <a:spAutoFit/>
          </a:bodyPr>
          <a:lstStyle/>
          <a:p>
            <a:pPr algn="just"/>
            <a:r>
              <a:rPr lang="es-ES" sz="2200" dirty="0"/>
              <a:t>Los ecosistemas de la zona están clasificados como Puna Húmeda, caracterizada por su alta biodiversidad</a:t>
            </a:r>
          </a:p>
        </p:txBody>
      </p:sp>
      <p:pic>
        <p:nvPicPr>
          <p:cNvPr id="3" name="Imagen 2">
            <a:extLst>
              <a:ext uri="{FF2B5EF4-FFF2-40B4-BE49-F238E27FC236}">
                <a16:creationId xmlns:a16="http://schemas.microsoft.com/office/drawing/2014/main" id="{602DCA64-CA10-4115-3668-6769CD79006B}"/>
              </a:ext>
            </a:extLst>
          </p:cNvPr>
          <p:cNvPicPr>
            <a:picLocks noChangeAspect="1"/>
          </p:cNvPicPr>
          <p:nvPr/>
        </p:nvPicPr>
        <p:blipFill>
          <a:blip r:embed="rId2"/>
          <a:stretch>
            <a:fillRect/>
          </a:stretch>
        </p:blipFill>
        <p:spPr>
          <a:xfrm>
            <a:off x="4953610" y="1778735"/>
            <a:ext cx="7132228" cy="5043040"/>
          </a:xfrm>
          <a:prstGeom prst="rect">
            <a:avLst/>
          </a:prstGeom>
        </p:spPr>
      </p:pic>
      <p:pic>
        <p:nvPicPr>
          <p:cNvPr id="7" name="Imagen 6">
            <a:extLst>
              <a:ext uri="{FF2B5EF4-FFF2-40B4-BE49-F238E27FC236}">
                <a16:creationId xmlns:a16="http://schemas.microsoft.com/office/drawing/2014/main" id="{D6395744-F86F-5435-0632-C4B90B90E616}"/>
              </a:ext>
            </a:extLst>
          </p:cNvPr>
          <p:cNvPicPr>
            <a:picLocks noChangeAspect="1"/>
          </p:cNvPicPr>
          <p:nvPr/>
        </p:nvPicPr>
        <p:blipFill>
          <a:blip r:embed="rId3"/>
          <a:stretch>
            <a:fillRect/>
          </a:stretch>
        </p:blipFill>
        <p:spPr>
          <a:xfrm>
            <a:off x="5038105" y="4551496"/>
            <a:ext cx="1440494" cy="2030147"/>
          </a:xfrm>
          <a:prstGeom prst="rect">
            <a:avLst/>
          </a:prstGeom>
        </p:spPr>
      </p:pic>
      <p:pic>
        <p:nvPicPr>
          <p:cNvPr id="2" name="Imagen 1">
            <a:extLst>
              <a:ext uri="{FF2B5EF4-FFF2-40B4-BE49-F238E27FC236}">
                <a16:creationId xmlns:a16="http://schemas.microsoft.com/office/drawing/2014/main" id="{C3E65D30-2A4D-F4BC-9F38-C2015F78C50E}"/>
              </a:ext>
            </a:extLst>
          </p:cNvPr>
          <p:cNvPicPr>
            <a:picLocks noChangeAspect="1"/>
          </p:cNvPicPr>
          <p:nvPr/>
        </p:nvPicPr>
        <p:blipFill>
          <a:blip r:embed="rId4"/>
          <a:stretch>
            <a:fillRect/>
          </a:stretch>
        </p:blipFill>
        <p:spPr>
          <a:xfrm>
            <a:off x="10877006" y="5407230"/>
            <a:ext cx="981560" cy="1080981"/>
          </a:xfrm>
          <a:prstGeom prst="rect">
            <a:avLst/>
          </a:prstGeom>
        </p:spPr>
      </p:pic>
    </p:spTree>
    <p:extLst>
      <p:ext uri="{BB962C8B-B14F-4D97-AF65-F5344CB8AC3E}">
        <p14:creationId xmlns:p14="http://schemas.microsoft.com/office/powerpoint/2010/main" val="253412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redondeado 19"/>
          <p:cNvSpPr/>
          <p:nvPr/>
        </p:nvSpPr>
        <p:spPr>
          <a:xfrm>
            <a:off x="8623204" y="5305245"/>
            <a:ext cx="3260131" cy="13370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380640" y="235390"/>
            <a:ext cx="2585964" cy="461665"/>
          </a:xfrm>
          <a:prstGeom prst="rect">
            <a:avLst/>
          </a:prstGeom>
          <a:noFill/>
        </p:spPr>
        <p:txBody>
          <a:bodyPr wrap="none" rtlCol="0">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PROBLEMÁTICA</a:t>
            </a:r>
            <a:r>
              <a:rPr lang="es-ES" dirty="0"/>
              <a:t> </a:t>
            </a: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1251" y="4087531"/>
            <a:ext cx="3693958" cy="2770469"/>
          </a:xfrm>
          <a:prstGeom prst="ellipse">
            <a:avLst/>
          </a:prstGeom>
          <a:ln>
            <a:noFill/>
          </a:ln>
          <a:effectLst>
            <a:softEdge rad="112500"/>
          </a:effectLst>
        </p:spPr>
      </p:pic>
      <p:pic>
        <p:nvPicPr>
          <p:cNvPr id="3" name="Imagen 2">
            <a:extLst>
              <a:ext uri="{FF2B5EF4-FFF2-40B4-BE49-F238E27FC236}">
                <a16:creationId xmlns:a16="http://schemas.microsoft.com/office/drawing/2014/main" id="{F96E8260-76D1-F2C6-3CE6-3324CA1EF2BC}"/>
              </a:ext>
            </a:extLst>
          </p:cNvPr>
          <p:cNvPicPr>
            <a:picLocks noChangeAspect="1"/>
          </p:cNvPicPr>
          <p:nvPr/>
        </p:nvPicPr>
        <p:blipFill>
          <a:blip r:embed="rId3"/>
          <a:stretch>
            <a:fillRect/>
          </a:stretch>
        </p:blipFill>
        <p:spPr>
          <a:xfrm>
            <a:off x="8181502" y="1073105"/>
            <a:ext cx="3701833" cy="2467888"/>
          </a:xfrm>
          <a:prstGeom prst="rect">
            <a:avLst/>
          </a:prstGeom>
        </p:spPr>
      </p:pic>
      <p:pic>
        <p:nvPicPr>
          <p:cNvPr id="8" name="Imagen 7">
            <a:extLst>
              <a:ext uri="{FF2B5EF4-FFF2-40B4-BE49-F238E27FC236}">
                <a16:creationId xmlns:a16="http://schemas.microsoft.com/office/drawing/2014/main" id="{6B216397-AE63-3E02-89D0-06B0B75B2977}"/>
              </a:ext>
            </a:extLst>
          </p:cNvPr>
          <p:cNvPicPr>
            <a:picLocks noChangeAspect="1"/>
          </p:cNvPicPr>
          <p:nvPr/>
        </p:nvPicPr>
        <p:blipFill>
          <a:blip r:embed="rId4"/>
          <a:stretch>
            <a:fillRect/>
          </a:stretch>
        </p:blipFill>
        <p:spPr>
          <a:xfrm>
            <a:off x="260244" y="991938"/>
            <a:ext cx="3002860" cy="5357435"/>
          </a:xfrm>
          <a:prstGeom prst="rect">
            <a:avLst/>
          </a:prstGeom>
        </p:spPr>
      </p:pic>
      <p:sp>
        <p:nvSpPr>
          <p:cNvPr id="11" name="Rectángulo 10">
            <a:extLst>
              <a:ext uri="{FF2B5EF4-FFF2-40B4-BE49-F238E27FC236}">
                <a16:creationId xmlns:a16="http://schemas.microsoft.com/office/drawing/2014/main" id="{04855696-4D5C-4F62-7933-DE1267B76549}"/>
              </a:ext>
            </a:extLst>
          </p:cNvPr>
          <p:cNvSpPr/>
          <p:nvPr/>
        </p:nvSpPr>
        <p:spPr>
          <a:xfrm>
            <a:off x="4091379" y="5932372"/>
            <a:ext cx="3261849" cy="419923"/>
          </a:xfrm>
          <a:prstGeom prst="rect">
            <a:avLst/>
          </a:prstGeom>
        </p:spPr>
        <p:txBody>
          <a:bodyPr wrap="square">
            <a:spAutoFit/>
          </a:bodyPr>
          <a:lstStyle/>
          <a:p>
            <a:pPr marR="415933" algn="ctr">
              <a:lnSpc>
                <a:spcPct val="110000"/>
              </a:lnSpc>
            </a:pPr>
            <a:r>
              <a:rPr lang="es-ES_tradnl" sz="2100" b="1" kern="100" dirty="0">
                <a:solidFill>
                  <a:srgbClr val="FFFF00"/>
                </a:solidFill>
                <a:latin typeface="Segoe UI Semibold" panose="020B0702040204020203" pitchFamily="34" charset="0"/>
                <a:ea typeface="Calibri" panose="020F0502020204030204" pitchFamily="34" charset="0"/>
                <a:cs typeface="Times New Roman" panose="02020603050405020304" pitchFamily="18" charset="0"/>
              </a:rPr>
              <a:t>Sobrepastoreo</a:t>
            </a:r>
            <a:endParaRPr lang="es-ES_tradnl" sz="2100" kern="100" dirty="0">
              <a:solidFill>
                <a:srgbClr val="FFFF00"/>
              </a:solidFill>
              <a:latin typeface="Segoe UI Semibold" panose="020B0702040204020203" pitchFamily="34" charset="0"/>
              <a:ea typeface="Calibri" panose="020F0502020204030204" pitchFamily="34" charset="0"/>
              <a:cs typeface="Times New Roman" panose="02020603050405020304" pitchFamily="18" charset="0"/>
            </a:endParaRPr>
          </a:p>
        </p:txBody>
      </p:sp>
      <p:sp>
        <p:nvSpPr>
          <p:cNvPr id="12" name="Rectángulo 11">
            <a:extLst>
              <a:ext uri="{FF2B5EF4-FFF2-40B4-BE49-F238E27FC236}">
                <a16:creationId xmlns:a16="http://schemas.microsoft.com/office/drawing/2014/main" id="{CAA7B2D5-24FD-CDC2-E53A-8082A9484BBD}"/>
              </a:ext>
            </a:extLst>
          </p:cNvPr>
          <p:cNvSpPr/>
          <p:nvPr/>
        </p:nvSpPr>
        <p:spPr>
          <a:xfrm>
            <a:off x="8981767" y="1201899"/>
            <a:ext cx="2312610" cy="419923"/>
          </a:xfrm>
          <a:prstGeom prst="rect">
            <a:avLst/>
          </a:prstGeom>
        </p:spPr>
        <p:txBody>
          <a:bodyPr wrap="square">
            <a:spAutoFit/>
          </a:bodyPr>
          <a:lstStyle/>
          <a:p>
            <a:pPr marR="415933" algn="ctr">
              <a:lnSpc>
                <a:spcPct val="110000"/>
              </a:lnSpc>
            </a:pPr>
            <a:r>
              <a:rPr lang="es-ES_tradnl" sz="2100" b="1" kern="100" dirty="0">
                <a:solidFill>
                  <a:srgbClr val="FFFF00"/>
                </a:solidFill>
                <a:latin typeface="Segoe UI Semibold" panose="020B0702040204020203" pitchFamily="34" charset="0"/>
                <a:ea typeface="Calibri" panose="020F0502020204030204" pitchFamily="34" charset="0"/>
                <a:cs typeface="Times New Roman" panose="02020603050405020304" pitchFamily="18" charset="0"/>
              </a:rPr>
              <a:t>Heladas</a:t>
            </a:r>
            <a:endParaRPr lang="es-ES_tradnl" sz="2100" kern="100" dirty="0">
              <a:solidFill>
                <a:srgbClr val="FFFF00"/>
              </a:solidFill>
              <a:latin typeface="Segoe UI Semibold" panose="020B0702040204020203"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5A50FA76-3806-6299-D053-7D22661374F1}"/>
              </a:ext>
            </a:extLst>
          </p:cNvPr>
          <p:cNvPicPr>
            <a:picLocks noChangeAspect="1"/>
          </p:cNvPicPr>
          <p:nvPr/>
        </p:nvPicPr>
        <p:blipFill>
          <a:blip r:embed="rId5"/>
          <a:stretch>
            <a:fillRect/>
          </a:stretch>
        </p:blipFill>
        <p:spPr>
          <a:xfrm>
            <a:off x="3795531" y="991938"/>
            <a:ext cx="3853544" cy="2549055"/>
          </a:xfrm>
          <a:prstGeom prst="rect">
            <a:avLst/>
          </a:prstGeom>
        </p:spPr>
      </p:pic>
      <p:sp>
        <p:nvSpPr>
          <p:cNvPr id="9" name="Rectángulo 8">
            <a:extLst>
              <a:ext uri="{FF2B5EF4-FFF2-40B4-BE49-F238E27FC236}">
                <a16:creationId xmlns:a16="http://schemas.microsoft.com/office/drawing/2014/main" id="{F85A07EC-8554-CB2D-68B1-9A4F21B18692}"/>
              </a:ext>
            </a:extLst>
          </p:cNvPr>
          <p:cNvSpPr/>
          <p:nvPr/>
        </p:nvSpPr>
        <p:spPr>
          <a:xfrm>
            <a:off x="4091378" y="991938"/>
            <a:ext cx="3261849" cy="419923"/>
          </a:xfrm>
          <a:prstGeom prst="rect">
            <a:avLst/>
          </a:prstGeom>
        </p:spPr>
        <p:txBody>
          <a:bodyPr wrap="square">
            <a:spAutoFit/>
          </a:bodyPr>
          <a:lstStyle/>
          <a:p>
            <a:pPr marR="415933" algn="ctr">
              <a:lnSpc>
                <a:spcPct val="110000"/>
              </a:lnSpc>
            </a:pPr>
            <a:r>
              <a:rPr lang="es-ES_tradnl" sz="2100" b="1" kern="100" dirty="0">
                <a:solidFill>
                  <a:schemeClr val="bg2">
                    <a:lumMod val="25000"/>
                  </a:schemeClr>
                </a:solidFill>
                <a:latin typeface="Segoe UI Semibold" panose="020B0702040204020203" pitchFamily="34" charset="0"/>
                <a:ea typeface="Calibri" panose="020F0502020204030204" pitchFamily="34" charset="0"/>
                <a:cs typeface="Times New Roman" panose="02020603050405020304" pitchFamily="18" charset="0"/>
              </a:rPr>
              <a:t>Desglaciación</a:t>
            </a:r>
            <a:endParaRPr lang="es-ES_tradnl" sz="2100" kern="100" dirty="0">
              <a:solidFill>
                <a:schemeClr val="bg2">
                  <a:lumMod val="25000"/>
                </a:schemeClr>
              </a:solidFill>
              <a:latin typeface="Segoe UI Semibold" panose="020B0702040204020203" pitchFamily="34" charset="0"/>
              <a:ea typeface="Calibri" panose="020F0502020204030204" pitchFamily="34" charset="0"/>
              <a:cs typeface="Times New Roman" panose="02020603050405020304" pitchFamily="18" charset="0"/>
            </a:endParaRPr>
          </a:p>
        </p:txBody>
      </p:sp>
      <p:sp>
        <p:nvSpPr>
          <p:cNvPr id="14" name="Rectángulo 13">
            <a:extLst>
              <a:ext uri="{FF2B5EF4-FFF2-40B4-BE49-F238E27FC236}">
                <a16:creationId xmlns:a16="http://schemas.microsoft.com/office/drawing/2014/main" id="{055417FA-E246-F01F-1759-E225A70DD8C6}"/>
              </a:ext>
            </a:extLst>
          </p:cNvPr>
          <p:cNvSpPr/>
          <p:nvPr/>
        </p:nvSpPr>
        <p:spPr>
          <a:xfrm>
            <a:off x="8623204" y="5530723"/>
            <a:ext cx="3441483" cy="1003095"/>
          </a:xfrm>
          <a:prstGeom prst="rect">
            <a:avLst/>
          </a:prstGeom>
        </p:spPr>
        <p:txBody>
          <a:bodyPr wrap="square">
            <a:spAutoFit/>
          </a:bodyPr>
          <a:lstStyle/>
          <a:p>
            <a:pPr marR="415933" algn="ctr">
              <a:lnSpc>
                <a:spcPct val="110000"/>
              </a:lnSpc>
            </a:pPr>
            <a:r>
              <a:rPr lang="es-ES_tradnl" sz="2800" b="1" kern="100" dirty="0">
                <a:latin typeface="Segoe UI Semibold" panose="020B0702040204020203" pitchFamily="34" charset="0"/>
                <a:ea typeface="Calibri" panose="020F0502020204030204" pitchFamily="34" charset="0"/>
                <a:cs typeface="Times New Roman" panose="02020603050405020304" pitchFamily="18" charset="0"/>
              </a:rPr>
              <a:t>Reducción de los medios de vida  </a:t>
            </a:r>
            <a:endParaRPr lang="es-ES_tradnl" sz="2800" kern="100" dirty="0">
              <a:latin typeface="Segoe UI Semibold" panose="020B0702040204020203" pitchFamily="34" charset="0"/>
              <a:ea typeface="Calibri" panose="020F0502020204030204" pitchFamily="34" charset="0"/>
              <a:cs typeface="Times New Roman" panose="02020603050405020304" pitchFamily="18" charset="0"/>
            </a:endParaRPr>
          </a:p>
        </p:txBody>
      </p:sp>
      <p:cxnSp>
        <p:nvCxnSpPr>
          <p:cNvPr id="4" name="Conector recto de flecha 3"/>
          <p:cNvCxnSpPr>
            <a:stCxn id="8" idx="3"/>
            <a:endCxn id="20" idx="0"/>
          </p:cNvCxnSpPr>
          <p:nvPr/>
        </p:nvCxnSpPr>
        <p:spPr>
          <a:xfrm>
            <a:off x="3263104" y="3670656"/>
            <a:ext cx="6990166" cy="163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9"/>
          <p:cNvCxnSpPr>
            <a:stCxn id="13" idx="2"/>
            <a:endCxn id="20" idx="0"/>
          </p:cNvCxnSpPr>
          <p:nvPr/>
        </p:nvCxnSpPr>
        <p:spPr>
          <a:xfrm>
            <a:off x="5722303" y="3540993"/>
            <a:ext cx="4530967" cy="17642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ector recto 16"/>
          <p:cNvCxnSpPr>
            <a:stCxn id="3" idx="2"/>
            <a:endCxn id="20" idx="0"/>
          </p:cNvCxnSpPr>
          <p:nvPr/>
        </p:nvCxnSpPr>
        <p:spPr>
          <a:xfrm>
            <a:off x="10032419" y="3540993"/>
            <a:ext cx="220851" cy="17642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a:stCxn id="6" idx="6"/>
            <a:endCxn id="20" idx="0"/>
          </p:cNvCxnSpPr>
          <p:nvPr/>
        </p:nvCxnSpPr>
        <p:spPr>
          <a:xfrm flipV="1">
            <a:off x="7265209" y="5305245"/>
            <a:ext cx="2988061" cy="16752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5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10553" y="167360"/>
            <a:ext cx="7042312" cy="461665"/>
          </a:xfrm>
          <a:prstGeom prst="rect">
            <a:avLst/>
          </a:prstGeom>
          <a:noFill/>
        </p:spPr>
        <p:txBody>
          <a:bodyPr wrap="none" rtlCol="0">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ZONIFICACIÓN AGROECOLÓGICA DEL PAISAJE </a:t>
            </a:r>
          </a:p>
        </p:txBody>
      </p:sp>
      <p:pic>
        <p:nvPicPr>
          <p:cNvPr id="5" name="Imagen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0553" y="1009291"/>
            <a:ext cx="5477566" cy="4130361"/>
          </a:xfrm>
        </p:spPr>
      </p:pic>
      <p:sp>
        <p:nvSpPr>
          <p:cNvPr id="10" name="7 Rectángulo"/>
          <p:cNvSpPr/>
          <p:nvPr/>
        </p:nvSpPr>
        <p:spPr>
          <a:xfrm>
            <a:off x="6332770" y="1080730"/>
            <a:ext cx="5587953" cy="1374735"/>
          </a:xfrm>
          <a:prstGeom prst="rect">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wrap="square">
            <a:spAutoFit/>
          </a:bodyPr>
          <a:lstStyle/>
          <a:p>
            <a:pPr marL="342900" indent="-342900" eaLnBrk="1" fontAlgn="auto" hangingPunct="1">
              <a:spcBef>
                <a:spcPts val="200"/>
              </a:spcBef>
              <a:spcAft>
                <a:spcPts val="200"/>
              </a:spcAft>
              <a:buFontTx/>
              <a:buAutoNum type="arabicParenR"/>
              <a:defRPr/>
            </a:pPr>
            <a:r>
              <a:rPr lang="es-ES" sz="1400" dirty="0"/>
              <a:t>Pastoreo familiar (66%)</a:t>
            </a:r>
          </a:p>
          <a:p>
            <a:pPr marL="342900" indent="-342900" eaLnBrk="1" fontAlgn="auto" hangingPunct="1">
              <a:spcBef>
                <a:spcPts val="200"/>
              </a:spcBef>
              <a:spcAft>
                <a:spcPts val="200"/>
              </a:spcAft>
              <a:buFontTx/>
              <a:buAutoNum type="arabicParenR"/>
              <a:defRPr/>
            </a:pPr>
            <a:r>
              <a:rPr lang="es-ES" sz="1400" dirty="0"/>
              <a:t>Pastoreo multifamiliar (5%)</a:t>
            </a:r>
          </a:p>
          <a:p>
            <a:pPr marL="342900" indent="-342900" eaLnBrk="1" fontAlgn="auto" hangingPunct="1">
              <a:spcBef>
                <a:spcPts val="200"/>
              </a:spcBef>
              <a:spcAft>
                <a:spcPts val="200"/>
              </a:spcAft>
              <a:buFontTx/>
              <a:buAutoNum type="arabicParenR"/>
              <a:defRPr/>
            </a:pPr>
            <a:r>
              <a:rPr lang="es-ES" sz="1400" dirty="0"/>
              <a:t>Pastoreo abierto para vecinos en área común de sector (9%)</a:t>
            </a:r>
          </a:p>
          <a:p>
            <a:pPr marL="342900" indent="-342900" eaLnBrk="1" fontAlgn="auto" hangingPunct="1">
              <a:spcBef>
                <a:spcPts val="200"/>
              </a:spcBef>
              <a:spcAft>
                <a:spcPts val="200"/>
              </a:spcAft>
              <a:buFontTx/>
              <a:buAutoNum type="arabicParenR"/>
              <a:defRPr/>
            </a:pPr>
            <a:r>
              <a:rPr lang="es-ES" sz="1400" dirty="0"/>
              <a:t>Pastoreo del ganado comunal en terreno comunal (20%)</a:t>
            </a:r>
          </a:p>
          <a:p>
            <a:pPr marL="342900" indent="-342900" eaLnBrk="1" fontAlgn="auto" hangingPunct="1">
              <a:spcBef>
                <a:spcPts val="200"/>
              </a:spcBef>
              <a:spcAft>
                <a:spcPts val="200"/>
              </a:spcAft>
              <a:buFontTx/>
              <a:buAutoNum type="arabicParenR"/>
              <a:defRPr/>
            </a:pPr>
            <a:r>
              <a:rPr lang="es-ES" sz="1400" dirty="0"/>
              <a:t>Pastoreo asociativo con CUPN</a:t>
            </a:r>
            <a:r>
              <a:rPr lang="en-US" sz="1400" dirty="0"/>
              <a:t> </a:t>
            </a:r>
          </a:p>
        </p:txBody>
      </p:sp>
      <p:sp>
        <p:nvSpPr>
          <p:cNvPr id="11" name="8 Rectángulo"/>
          <p:cNvSpPr/>
          <p:nvPr/>
        </p:nvSpPr>
        <p:spPr>
          <a:xfrm>
            <a:off x="2130520" y="5777074"/>
            <a:ext cx="3657600" cy="738664"/>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a:spAutoFit/>
          </a:bodyPr>
          <a:lstStyle/>
          <a:p>
            <a:pPr marL="342900" indent="-342900" eaLnBrk="1" fontAlgn="auto" hangingPunct="1">
              <a:spcBef>
                <a:spcPts val="0"/>
              </a:spcBef>
              <a:spcAft>
                <a:spcPts val="0"/>
              </a:spcAft>
              <a:buFontTx/>
              <a:buAutoNum type="arabicParenR"/>
              <a:defRPr/>
            </a:pPr>
            <a:r>
              <a:rPr lang="es-ES" sz="1400" dirty="0"/>
              <a:t>Siembra familiar (71%)</a:t>
            </a:r>
          </a:p>
          <a:p>
            <a:pPr marL="342900" indent="-342900" eaLnBrk="1" fontAlgn="auto" hangingPunct="1">
              <a:spcBef>
                <a:spcPts val="0"/>
              </a:spcBef>
              <a:spcAft>
                <a:spcPts val="0"/>
              </a:spcAft>
              <a:buFontTx/>
              <a:buAutoNum type="arabicParenR"/>
              <a:defRPr/>
            </a:pPr>
            <a:r>
              <a:rPr lang="es-ES" sz="1400" dirty="0"/>
              <a:t>Siembra multifamiliar (3%) </a:t>
            </a:r>
          </a:p>
          <a:p>
            <a:pPr marL="342900" indent="-342900" eaLnBrk="1" fontAlgn="auto" hangingPunct="1">
              <a:spcBef>
                <a:spcPts val="0"/>
              </a:spcBef>
              <a:spcAft>
                <a:spcPts val="0"/>
              </a:spcAft>
              <a:buFontTx/>
              <a:buAutoNum type="arabicParenR"/>
              <a:defRPr/>
            </a:pPr>
            <a:r>
              <a:rPr lang="es-ES" sz="1400" dirty="0"/>
              <a:t>Siembra de la comunidad (6%)</a:t>
            </a:r>
          </a:p>
        </p:txBody>
      </p:sp>
      <p:pic>
        <p:nvPicPr>
          <p:cNvPr id="12" name="Imagen 11"/>
          <p:cNvPicPr>
            <a:picLocks noChangeAspect="1"/>
          </p:cNvPicPr>
          <p:nvPr/>
        </p:nvPicPr>
        <p:blipFill>
          <a:blip r:embed="rId3"/>
          <a:stretch>
            <a:fillRect/>
          </a:stretch>
        </p:blipFill>
        <p:spPr>
          <a:xfrm>
            <a:off x="5788118" y="2638697"/>
            <a:ext cx="6223717" cy="4024654"/>
          </a:xfrm>
          <a:prstGeom prst="rect">
            <a:avLst/>
          </a:prstGeom>
        </p:spPr>
      </p:pic>
    </p:spTree>
    <p:extLst>
      <p:ext uri="{BB962C8B-B14F-4D97-AF65-F5344CB8AC3E}">
        <p14:creationId xmlns:p14="http://schemas.microsoft.com/office/powerpoint/2010/main" val="333376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80">
                                          <p:stCondLst>
                                            <p:cond delay="0"/>
                                          </p:stCondLst>
                                        </p:cTn>
                                        <p:tgtEl>
                                          <p:spTgt spid="10"/>
                                        </p:tgtEl>
                                      </p:cBhvr>
                                    </p:animEffect>
                                    <p:anim calcmode="lin" valueType="num">
                                      <p:cBhvr>
                                        <p:cTn id="1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8" dur="26">
                                          <p:stCondLst>
                                            <p:cond delay="650"/>
                                          </p:stCondLst>
                                        </p:cTn>
                                        <p:tgtEl>
                                          <p:spTgt spid="10"/>
                                        </p:tgtEl>
                                      </p:cBhvr>
                                      <p:to x="100000" y="60000"/>
                                    </p:animScale>
                                    <p:animScale>
                                      <p:cBhvr>
                                        <p:cTn id="19" dur="166" decel="50000">
                                          <p:stCondLst>
                                            <p:cond delay="676"/>
                                          </p:stCondLst>
                                        </p:cTn>
                                        <p:tgtEl>
                                          <p:spTgt spid="10"/>
                                        </p:tgtEl>
                                      </p:cBhvr>
                                      <p:to x="100000" y="100000"/>
                                    </p:animScale>
                                    <p:animScale>
                                      <p:cBhvr>
                                        <p:cTn id="20" dur="26">
                                          <p:stCondLst>
                                            <p:cond delay="1312"/>
                                          </p:stCondLst>
                                        </p:cTn>
                                        <p:tgtEl>
                                          <p:spTgt spid="10"/>
                                        </p:tgtEl>
                                      </p:cBhvr>
                                      <p:to x="100000" y="80000"/>
                                    </p:animScale>
                                    <p:animScale>
                                      <p:cBhvr>
                                        <p:cTn id="21" dur="166" decel="50000">
                                          <p:stCondLst>
                                            <p:cond delay="1338"/>
                                          </p:stCondLst>
                                        </p:cTn>
                                        <p:tgtEl>
                                          <p:spTgt spid="10"/>
                                        </p:tgtEl>
                                      </p:cBhvr>
                                      <p:to x="100000" y="100000"/>
                                    </p:animScale>
                                    <p:animScale>
                                      <p:cBhvr>
                                        <p:cTn id="22" dur="26">
                                          <p:stCondLst>
                                            <p:cond delay="1642"/>
                                          </p:stCondLst>
                                        </p:cTn>
                                        <p:tgtEl>
                                          <p:spTgt spid="10"/>
                                        </p:tgtEl>
                                      </p:cBhvr>
                                      <p:to x="100000" y="90000"/>
                                    </p:animScale>
                                    <p:animScale>
                                      <p:cBhvr>
                                        <p:cTn id="23" dur="166" decel="50000">
                                          <p:stCondLst>
                                            <p:cond delay="1668"/>
                                          </p:stCondLst>
                                        </p:cTn>
                                        <p:tgtEl>
                                          <p:spTgt spid="10"/>
                                        </p:tgtEl>
                                      </p:cBhvr>
                                      <p:to x="100000" y="100000"/>
                                    </p:animScale>
                                    <p:animScale>
                                      <p:cBhvr>
                                        <p:cTn id="24" dur="26">
                                          <p:stCondLst>
                                            <p:cond delay="1808"/>
                                          </p:stCondLst>
                                        </p:cTn>
                                        <p:tgtEl>
                                          <p:spTgt spid="10"/>
                                        </p:tgtEl>
                                      </p:cBhvr>
                                      <p:to x="100000" y="95000"/>
                                    </p:animScale>
                                    <p:animScale>
                                      <p:cBhvr>
                                        <p:cTn id="25" dur="166" decel="50000">
                                          <p:stCondLst>
                                            <p:cond delay="1834"/>
                                          </p:stCondLst>
                                        </p:cTn>
                                        <p:tgtEl>
                                          <p:spTgt spid="1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80">
                                          <p:stCondLst>
                                            <p:cond delay="0"/>
                                          </p:stCondLst>
                                        </p:cTn>
                                        <p:tgtEl>
                                          <p:spTgt spid="11"/>
                                        </p:tgtEl>
                                      </p:cBhvr>
                                    </p:animEffect>
                                    <p:anim calcmode="lin" valueType="num">
                                      <p:cBhvr>
                                        <p:cTn id="3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6" dur="26">
                                          <p:stCondLst>
                                            <p:cond delay="650"/>
                                          </p:stCondLst>
                                        </p:cTn>
                                        <p:tgtEl>
                                          <p:spTgt spid="11"/>
                                        </p:tgtEl>
                                      </p:cBhvr>
                                      <p:to x="100000" y="60000"/>
                                    </p:animScale>
                                    <p:animScale>
                                      <p:cBhvr>
                                        <p:cTn id="37" dur="166" decel="50000">
                                          <p:stCondLst>
                                            <p:cond delay="676"/>
                                          </p:stCondLst>
                                        </p:cTn>
                                        <p:tgtEl>
                                          <p:spTgt spid="11"/>
                                        </p:tgtEl>
                                      </p:cBhvr>
                                      <p:to x="100000" y="100000"/>
                                    </p:animScale>
                                    <p:animScale>
                                      <p:cBhvr>
                                        <p:cTn id="38" dur="26">
                                          <p:stCondLst>
                                            <p:cond delay="1312"/>
                                          </p:stCondLst>
                                        </p:cTn>
                                        <p:tgtEl>
                                          <p:spTgt spid="11"/>
                                        </p:tgtEl>
                                      </p:cBhvr>
                                      <p:to x="100000" y="80000"/>
                                    </p:animScale>
                                    <p:animScale>
                                      <p:cBhvr>
                                        <p:cTn id="39" dur="166" decel="50000">
                                          <p:stCondLst>
                                            <p:cond delay="1338"/>
                                          </p:stCondLst>
                                        </p:cTn>
                                        <p:tgtEl>
                                          <p:spTgt spid="11"/>
                                        </p:tgtEl>
                                      </p:cBhvr>
                                      <p:to x="100000" y="100000"/>
                                    </p:animScale>
                                    <p:animScale>
                                      <p:cBhvr>
                                        <p:cTn id="40" dur="26">
                                          <p:stCondLst>
                                            <p:cond delay="1642"/>
                                          </p:stCondLst>
                                        </p:cTn>
                                        <p:tgtEl>
                                          <p:spTgt spid="11"/>
                                        </p:tgtEl>
                                      </p:cBhvr>
                                      <p:to x="100000" y="90000"/>
                                    </p:animScale>
                                    <p:animScale>
                                      <p:cBhvr>
                                        <p:cTn id="41" dur="166" decel="50000">
                                          <p:stCondLst>
                                            <p:cond delay="1668"/>
                                          </p:stCondLst>
                                        </p:cTn>
                                        <p:tgtEl>
                                          <p:spTgt spid="11"/>
                                        </p:tgtEl>
                                      </p:cBhvr>
                                      <p:to x="100000" y="100000"/>
                                    </p:animScale>
                                    <p:animScale>
                                      <p:cBhvr>
                                        <p:cTn id="42" dur="26">
                                          <p:stCondLst>
                                            <p:cond delay="1808"/>
                                          </p:stCondLst>
                                        </p:cTn>
                                        <p:tgtEl>
                                          <p:spTgt spid="11"/>
                                        </p:tgtEl>
                                      </p:cBhvr>
                                      <p:to x="100000" y="95000"/>
                                    </p:animScale>
                                    <p:animScale>
                                      <p:cBhvr>
                                        <p:cTn id="43"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r="772"/>
          <a:stretch/>
        </p:blipFill>
        <p:spPr>
          <a:xfrm>
            <a:off x="284671" y="1394823"/>
            <a:ext cx="6918385" cy="5340728"/>
          </a:xfrm>
          <a:prstGeom prst="rect">
            <a:avLst/>
          </a:prstGeom>
        </p:spPr>
      </p:pic>
      <p:sp>
        <p:nvSpPr>
          <p:cNvPr id="14" name="Rectángulo redondeado 13"/>
          <p:cNvSpPr/>
          <p:nvPr/>
        </p:nvSpPr>
        <p:spPr>
          <a:xfrm>
            <a:off x="8163629" y="447870"/>
            <a:ext cx="2844005" cy="4929996"/>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b="1" u="sng" dirty="0">
                <a:solidFill>
                  <a:schemeClr val="tx1"/>
                </a:solidFill>
              </a:rPr>
              <a:t>Pastizales </a:t>
            </a:r>
          </a:p>
          <a:p>
            <a:pPr marL="285750" indent="-285750">
              <a:buFont typeface="Arial" panose="020B0604020202020204" pitchFamily="34" charset="0"/>
              <a:buChar char="•"/>
            </a:pPr>
            <a:r>
              <a:rPr lang="es-ES" sz="1600" dirty="0">
                <a:solidFill>
                  <a:schemeClr val="tx1"/>
                </a:solidFill>
              </a:rPr>
              <a:t>Pastos de estación fría </a:t>
            </a:r>
          </a:p>
          <a:p>
            <a:pPr marL="285750" indent="-285750">
              <a:buFont typeface="Arial" panose="020B0604020202020204" pitchFamily="34" charset="0"/>
              <a:buChar char="•"/>
            </a:pPr>
            <a:r>
              <a:rPr lang="es-ES" sz="1600" dirty="0">
                <a:solidFill>
                  <a:schemeClr val="tx1"/>
                </a:solidFill>
              </a:rPr>
              <a:t>Pastos de verano </a:t>
            </a:r>
          </a:p>
          <a:p>
            <a:pPr marL="285750" indent="-285750">
              <a:buFont typeface="Arial" panose="020B0604020202020204" pitchFamily="34" charset="0"/>
              <a:buChar char="•"/>
            </a:pPr>
            <a:r>
              <a:rPr lang="es-ES" sz="1600" dirty="0">
                <a:solidFill>
                  <a:schemeClr val="tx1"/>
                </a:solidFill>
              </a:rPr>
              <a:t>Leguminosas </a:t>
            </a:r>
          </a:p>
          <a:p>
            <a:endParaRPr lang="es-ES" sz="1600" dirty="0">
              <a:solidFill>
                <a:schemeClr val="tx1"/>
              </a:solidFill>
            </a:endParaRPr>
          </a:p>
          <a:p>
            <a:r>
              <a:rPr lang="es-ES" sz="1600" b="1" u="sng" dirty="0">
                <a:solidFill>
                  <a:schemeClr val="tx1"/>
                </a:solidFill>
              </a:rPr>
              <a:t>Pastos cultivados</a:t>
            </a:r>
          </a:p>
          <a:p>
            <a:pPr marL="285750" indent="-285750">
              <a:buFont typeface="Arial" panose="020B0604020202020204" pitchFamily="34" charset="0"/>
              <a:buChar char="•"/>
            </a:pPr>
            <a:r>
              <a:rPr lang="es-ES" sz="1600" dirty="0">
                <a:solidFill>
                  <a:schemeClr val="tx1"/>
                </a:solidFill>
              </a:rPr>
              <a:t>Alfalfa </a:t>
            </a:r>
          </a:p>
          <a:p>
            <a:pPr marL="285750" indent="-285750">
              <a:buFont typeface="Arial" panose="020B0604020202020204" pitchFamily="34" charset="0"/>
              <a:buChar char="•"/>
            </a:pPr>
            <a:r>
              <a:rPr lang="es-ES" sz="1600" dirty="0">
                <a:solidFill>
                  <a:schemeClr val="tx1"/>
                </a:solidFill>
              </a:rPr>
              <a:t>Trébol blanco </a:t>
            </a:r>
          </a:p>
          <a:p>
            <a:pPr marL="285750" indent="-285750">
              <a:buFont typeface="Arial" panose="020B0604020202020204" pitchFamily="34" charset="0"/>
              <a:buChar char="•"/>
            </a:pPr>
            <a:r>
              <a:rPr lang="es-ES" sz="1600" dirty="0">
                <a:solidFill>
                  <a:schemeClr val="tx1"/>
                </a:solidFill>
              </a:rPr>
              <a:t>Rye grass inglés </a:t>
            </a:r>
          </a:p>
          <a:p>
            <a:pPr marL="285750" indent="-285750">
              <a:buFont typeface="Arial" panose="020B0604020202020204" pitchFamily="34" charset="0"/>
              <a:buChar char="•"/>
            </a:pPr>
            <a:r>
              <a:rPr lang="es-ES" sz="1600" dirty="0">
                <a:solidFill>
                  <a:schemeClr val="tx1"/>
                </a:solidFill>
              </a:rPr>
              <a:t>Dactylis </a:t>
            </a:r>
          </a:p>
          <a:p>
            <a:endParaRPr lang="es-ES" sz="1600" dirty="0">
              <a:solidFill>
                <a:schemeClr val="tx1"/>
              </a:solidFill>
            </a:endParaRPr>
          </a:p>
          <a:p>
            <a:r>
              <a:rPr lang="es-ES" sz="1600" b="1" u="sng" dirty="0">
                <a:solidFill>
                  <a:schemeClr val="tx1"/>
                </a:solidFill>
              </a:rPr>
              <a:t>Árboles </a:t>
            </a:r>
          </a:p>
          <a:p>
            <a:r>
              <a:rPr lang="es-ES" sz="1600" dirty="0">
                <a:solidFill>
                  <a:schemeClr val="tx1"/>
                </a:solidFill>
              </a:rPr>
              <a:t>Queñoa (</a:t>
            </a:r>
            <a:r>
              <a:rPr lang="es-ES" sz="1600" dirty="0" err="1">
                <a:solidFill>
                  <a:schemeClr val="tx1"/>
                </a:solidFill>
              </a:rPr>
              <a:t>Polylepis</a:t>
            </a:r>
            <a:r>
              <a:rPr lang="es-ES" sz="1600" dirty="0">
                <a:solidFill>
                  <a:schemeClr val="tx1"/>
                </a:solidFill>
              </a:rPr>
              <a:t>)</a:t>
            </a:r>
          </a:p>
          <a:p>
            <a:r>
              <a:rPr lang="es-ES" sz="1600" dirty="0" err="1">
                <a:solidFill>
                  <a:schemeClr val="tx1"/>
                </a:solidFill>
              </a:rPr>
              <a:t>Quishuar</a:t>
            </a:r>
            <a:r>
              <a:rPr lang="es-ES" sz="1600" dirty="0">
                <a:solidFill>
                  <a:schemeClr val="tx1"/>
                </a:solidFill>
              </a:rPr>
              <a:t> (</a:t>
            </a:r>
            <a:r>
              <a:rPr lang="es-ES" sz="1600" dirty="0" err="1">
                <a:solidFill>
                  <a:schemeClr val="tx1"/>
                </a:solidFill>
              </a:rPr>
              <a:t>Buddleja</a:t>
            </a:r>
            <a:r>
              <a:rPr lang="es-ES" sz="1600" dirty="0">
                <a:solidFill>
                  <a:schemeClr val="tx1"/>
                </a:solidFill>
              </a:rPr>
              <a:t>)</a:t>
            </a:r>
          </a:p>
          <a:p>
            <a:r>
              <a:rPr lang="es-ES" sz="1600" dirty="0">
                <a:solidFill>
                  <a:schemeClr val="tx1"/>
                </a:solidFill>
              </a:rPr>
              <a:t>Pino</a:t>
            </a:r>
          </a:p>
          <a:p>
            <a:r>
              <a:rPr lang="es-ES" sz="1600" dirty="0">
                <a:solidFill>
                  <a:schemeClr val="tx1"/>
                </a:solidFill>
              </a:rPr>
              <a:t>Eucalipto </a:t>
            </a:r>
          </a:p>
          <a:p>
            <a:endParaRPr lang="es-ES" sz="1600" dirty="0">
              <a:solidFill>
                <a:schemeClr val="tx1"/>
              </a:solidFill>
            </a:endParaRPr>
          </a:p>
        </p:txBody>
      </p:sp>
      <p:sp>
        <p:nvSpPr>
          <p:cNvPr id="26" name="Rectángulo redondeado 25"/>
          <p:cNvSpPr/>
          <p:nvPr/>
        </p:nvSpPr>
        <p:spPr>
          <a:xfrm>
            <a:off x="8163628" y="5706211"/>
            <a:ext cx="2940251" cy="825218"/>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rPr>
              <a:t>Vacunos</a:t>
            </a:r>
          </a:p>
          <a:p>
            <a:pPr algn="ctr"/>
            <a:r>
              <a:rPr lang="es-ES" sz="1600" dirty="0">
                <a:solidFill>
                  <a:schemeClr val="tx1"/>
                </a:solidFill>
              </a:rPr>
              <a:t>Ovinos</a:t>
            </a:r>
          </a:p>
          <a:p>
            <a:pPr algn="ctr"/>
            <a:r>
              <a:rPr lang="es-ES" sz="1600" dirty="0">
                <a:solidFill>
                  <a:schemeClr val="tx1"/>
                </a:solidFill>
              </a:rPr>
              <a:t>Caballos</a:t>
            </a:r>
            <a:r>
              <a:rPr lang="es-ES" sz="1600" dirty="0"/>
              <a:t> </a:t>
            </a:r>
          </a:p>
        </p:txBody>
      </p:sp>
      <p:sp>
        <p:nvSpPr>
          <p:cNvPr id="27" name="CuadroTexto 26"/>
          <p:cNvSpPr txBox="1"/>
          <p:nvPr/>
        </p:nvSpPr>
        <p:spPr>
          <a:xfrm>
            <a:off x="284671" y="158268"/>
            <a:ext cx="3985386" cy="461665"/>
          </a:xfrm>
          <a:prstGeom prst="rect">
            <a:avLst/>
          </a:prstGeom>
          <a:noFill/>
        </p:spPr>
        <p:txBody>
          <a:bodyPr wrap="none" rtlCol="0">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PERENNES EN EL PAISAJE </a:t>
            </a:r>
          </a:p>
        </p:txBody>
      </p:sp>
    </p:spTree>
    <p:extLst>
      <p:ext uri="{BB962C8B-B14F-4D97-AF65-F5344CB8AC3E}">
        <p14:creationId xmlns:p14="http://schemas.microsoft.com/office/powerpoint/2010/main" val="295084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1925" y="215661"/>
            <a:ext cx="9342622" cy="461665"/>
          </a:xfrm>
          <a:prstGeom prst="rect">
            <a:avLst/>
          </a:prstGeom>
          <a:noFill/>
        </p:spPr>
        <p:txBody>
          <a:bodyPr wrap="none" rtlCol="0">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MANEJO, USO SOSTENIBLE Y CONSERVACIÓN DE PASTIZALES </a:t>
            </a:r>
          </a:p>
        </p:txBody>
      </p:sp>
      <p:pic>
        <p:nvPicPr>
          <p:cNvPr id="3" name="Imagen 2"/>
          <p:cNvPicPr>
            <a:picLocks noChangeAspect="1"/>
          </p:cNvPicPr>
          <p:nvPr/>
        </p:nvPicPr>
        <p:blipFill>
          <a:blip r:embed="rId2"/>
          <a:stretch>
            <a:fillRect/>
          </a:stretch>
        </p:blipFill>
        <p:spPr>
          <a:xfrm>
            <a:off x="207033" y="833771"/>
            <a:ext cx="11706045" cy="5744405"/>
          </a:xfrm>
          <a:prstGeom prst="rect">
            <a:avLst/>
          </a:prstGeom>
        </p:spPr>
      </p:pic>
    </p:spTree>
    <p:extLst>
      <p:ext uri="{BB962C8B-B14F-4D97-AF65-F5344CB8AC3E}">
        <p14:creationId xmlns:p14="http://schemas.microsoft.com/office/powerpoint/2010/main" val="3503714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l="2534"/>
          <a:stretch/>
        </p:blipFill>
        <p:spPr>
          <a:xfrm>
            <a:off x="0" y="465826"/>
            <a:ext cx="11700234" cy="6305910"/>
          </a:xfrm>
          <a:prstGeom prst="rect">
            <a:avLst/>
          </a:prstGeom>
        </p:spPr>
      </p:pic>
    </p:spTree>
    <p:extLst>
      <p:ext uri="{BB962C8B-B14F-4D97-AF65-F5344CB8AC3E}">
        <p14:creationId xmlns:p14="http://schemas.microsoft.com/office/powerpoint/2010/main" val="20523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4A891E0-AC54-5D11-FBE2-B5C8AE5A2743}"/>
              </a:ext>
            </a:extLst>
          </p:cNvPr>
          <p:cNvPicPr>
            <a:picLocks noChangeAspect="1"/>
          </p:cNvPicPr>
          <p:nvPr/>
        </p:nvPicPr>
        <p:blipFill>
          <a:blip r:embed="rId2"/>
          <a:stretch>
            <a:fillRect/>
          </a:stretch>
        </p:blipFill>
        <p:spPr>
          <a:xfrm>
            <a:off x="3709933" y="5511059"/>
            <a:ext cx="1854844" cy="1238828"/>
          </a:xfrm>
          <a:prstGeom prst="rect">
            <a:avLst/>
          </a:prstGeom>
        </p:spPr>
      </p:pic>
      <p:pic>
        <p:nvPicPr>
          <p:cNvPr id="28" name="Imagen 27">
            <a:extLst>
              <a:ext uri="{FF2B5EF4-FFF2-40B4-BE49-F238E27FC236}">
                <a16:creationId xmlns:a16="http://schemas.microsoft.com/office/drawing/2014/main" id="{6D6057C5-2F65-6DF0-AF98-FFDEDDE9378C}"/>
              </a:ext>
            </a:extLst>
          </p:cNvPr>
          <p:cNvPicPr>
            <a:picLocks noChangeAspect="1"/>
          </p:cNvPicPr>
          <p:nvPr/>
        </p:nvPicPr>
        <p:blipFill>
          <a:blip r:embed="rId3"/>
          <a:stretch>
            <a:fillRect/>
          </a:stretch>
        </p:blipFill>
        <p:spPr>
          <a:xfrm>
            <a:off x="5877134" y="100819"/>
            <a:ext cx="1927717" cy="1213498"/>
          </a:xfrm>
          <a:prstGeom prst="rect">
            <a:avLst/>
          </a:prstGeom>
        </p:spPr>
      </p:pic>
      <p:pic>
        <p:nvPicPr>
          <p:cNvPr id="29" name="Imagen 28">
            <a:extLst>
              <a:ext uri="{FF2B5EF4-FFF2-40B4-BE49-F238E27FC236}">
                <a16:creationId xmlns:a16="http://schemas.microsoft.com/office/drawing/2014/main" id="{2C549AEB-5BF4-68D2-AB73-6BC1A447801E}"/>
              </a:ext>
            </a:extLst>
          </p:cNvPr>
          <p:cNvPicPr>
            <a:picLocks noChangeAspect="1"/>
          </p:cNvPicPr>
          <p:nvPr/>
        </p:nvPicPr>
        <p:blipFill>
          <a:blip r:embed="rId4"/>
          <a:stretch>
            <a:fillRect/>
          </a:stretch>
        </p:blipFill>
        <p:spPr>
          <a:xfrm>
            <a:off x="2652743" y="987340"/>
            <a:ext cx="6876884" cy="4883319"/>
          </a:xfrm>
          <a:prstGeom prst="rect">
            <a:avLst/>
          </a:prstGeom>
        </p:spPr>
      </p:pic>
      <p:sp>
        <p:nvSpPr>
          <p:cNvPr id="4" name="Rectángulo 3"/>
          <p:cNvSpPr/>
          <p:nvPr/>
        </p:nvSpPr>
        <p:spPr>
          <a:xfrm>
            <a:off x="228191" y="191839"/>
            <a:ext cx="5908990" cy="461665"/>
          </a:xfrm>
          <a:prstGeom prst="rect">
            <a:avLst/>
          </a:prstGeom>
        </p:spPr>
        <p:txBody>
          <a:bodyPr wrap="none">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TIPOS DE MOVILIZACIÓN DE GANADO </a:t>
            </a:r>
          </a:p>
        </p:txBody>
      </p:sp>
      <p:sp>
        <p:nvSpPr>
          <p:cNvPr id="11" name="CuadroTexto 10">
            <a:extLst>
              <a:ext uri="{FF2B5EF4-FFF2-40B4-BE49-F238E27FC236}">
                <a16:creationId xmlns:a16="http://schemas.microsoft.com/office/drawing/2014/main" id="{48F64A55-2D11-BA4D-8BD5-4C02509E6D69}"/>
              </a:ext>
            </a:extLst>
          </p:cNvPr>
          <p:cNvSpPr txBox="1"/>
          <p:nvPr/>
        </p:nvSpPr>
        <p:spPr>
          <a:xfrm>
            <a:off x="8781692" y="263812"/>
            <a:ext cx="3287302" cy="3062377"/>
          </a:xfrm>
          <a:prstGeom prst="rect">
            <a:avLst/>
          </a:prstGeom>
          <a:solidFill>
            <a:schemeClr val="accent5">
              <a:lumMod val="20000"/>
              <a:lumOff val="80000"/>
            </a:schemeClr>
          </a:solidFill>
        </p:spPr>
        <p:txBody>
          <a:bodyPr wrap="square">
            <a:spAutoFit/>
          </a:bodyPr>
          <a:lstStyle/>
          <a:p>
            <a:pPr algn="just"/>
            <a:endParaRPr lang="es-ES_trad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s-ES_tradnl" sz="1100" b="1" dirty="0">
                <a:effectLst/>
                <a:latin typeface="Calibri" panose="020F0502020204030204" pitchFamily="34" charset="0"/>
                <a:ea typeface="Times New Roman" panose="02020603050405020304" pitchFamily="18" charset="0"/>
                <a:cs typeface="Times New Roman" panose="02020603050405020304" pitchFamily="18" charset="0"/>
              </a:rPr>
              <a:t>1. </a:t>
            </a:r>
            <a:r>
              <a:rPr lang="es-ES_tradnl" sz="1400" b="1" dirty="0">
                <a:effectLst/>
                <a:latin typeface="Calibri" panose="020F0502020204030204" pitchFamily="34" charset="0"/>
                <a:ea typeface="Times New Roman" panose="02020603050405020304" pitchFamily="18" charset="0"/>
                <a:cs typeface="Times New Roman" panose="02020603050405020304" pitchFamily="18" charset="0"/>
              </a:rPr>
              <a:t>Uso permanente o estable:</a:t>
            </a:r>
          </a:p>
          <a:p>
            <a:pPr marL="171450" indent="-171450" algn="just">
              <a:buFont typeface="Arial" panose="020B0604020202020204" pitchFamily="34" charset="0"/>
              <a:buChar char="•"/>
            </a:pPr>
            <a:r>
              <a:rPr lang="es-ES_tradnl" sz="1200" dirty="0">
                <a:latin typeface="Calibri" panose="020F0502020204030204" pitchFamily="34" charset="0"/>
                <a:ea typeface="Times New Roman" panose="02020603050405020304" pitchFamily="18" charset="0"/>
                <a:cs typeface="Times New Roman" panose="02020603050405020304" pitchFamily="18" charset="0"/>
              </a:rPr>
              <a:t>C</a:t>
            </a: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uando el ganado, ya sean vacunos y equinos, residen y usan un territorio definido, donde el ganado permanece los 365 días del año. </a:t>
            </a:r>
          </a:p>
          <a:p>
            <a:pPr marL="171450" indent="-171450" algn="just">
              <a:buFont typeface="Arial" panose="020B0604020202020204" pitchFamily="34" charset="0"/>
              <a:buChar char="•"/>
            </a:pPr>
            <a:r>
              <a:rPr lang="es-ES_tradnl" sz="1200" dirty="0">
                <a:latin typeface="Calibri" panose="020F0502020204030204" pitchFamily="34" charset="0"/>
                <a:ea typeface="Times New Roman" panose="02020603050405020304" pitchFamily="18" charset="0"/>
                <a:cs typeface="Times New Roman" panose="02020603050405020304" pitchFamily="18" charset="0"/>
              </a:rPr>
              <a:t>Se d</a:t>
            </a: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ebe especialmente a la adaptación y costumbre del ganado al sector desde su nacimiento. </a:t>
            </a:r>
          </a:p>
          <a:p>
            <a:pPr marL="171450" indent="-171450" algn="just">
              <a:buFont typeface="Arial" panose="020B0604020202020204" pitchFamily="34" charset="0"/>
              <a:buChar char="•"/>
            </a:pP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Genera mayores impactos negativos en la calidad de los ecosistemas de pastizales, que ocasiona el sobrepastoreo.</a:t>
            </a:r>
            <a:endParaRPr lang="es-PE" sz="1200" dirty="0">
              <a:latin typeface="Calibri" panose="020F0502020204030204" pitchFamily="34" charset="0"/>
              <a:ea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Los animales suelen estar sueltos a su propia libertad. </a:t>
            </a:r>
          </a:p>
          <a:p>
            <a:pPr marL="171450" indent="-171450" algn="just">
              <a:buFont typeface="Arial" panose="020B0604020202020204" pitchFamily="34" charset="0"/>
              <a:buChar char="•"/>
            </a:pP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Los usuarios realizan visitas esporádicas (una a dos veces por mes) y la vigilancia es estricta por un día de turno por ganado.</a:t>
            </a:r>
            <a:endParaRPr lang="es-PE"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2" name="Imagen 11" descr="Un rebaño de ovejas en el campo&#10;&#10;Descripción generada automáticamente">
            <a:extLst>
              <a:ext uri="{FF2B5EF4-FFF2-40B4-BE49-F238E27FC236}">
                <a16:creationId xmlns:a16="http://schemas.microsoft.com/office/drawing/2014/main" id="{0009A472-C158-ADA1-9C08-2FAD057F87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55914" y="3366263"/>
            <a:ext cx="2459555" cy="1814190"/>
          </a:xfrm>
          <a:prstGeom prst="rect">
            <a:avLst/>
          </a:prstGeom>
        </p:spPr>
      </p:pic>
      <p:sp>
        <p:nvSpPr>
          <p:cNvPr id="13" name="CuadroTexto 12">
            <a:extLst>
              <a:ext uri="{FF2B5EF4-FFF2-40B4-BE49-F238E27FC236}">
                <a16:creationId xmlns:a16="http://schemas.microsoft.com/office/drawing/2014/main" id="{331D2760-BFBF-ED95-35FC-13465CFB2E07}"/>
              </a:ext>
            </a:extLst>
          </p:cNvPr>
          <p:cNvSpPr txBox="1"/>
          <p:nvPr/>
        </p:nvSpPr>
        <p:spPr>
          <a:xfrm>
            <a:off x="133514" y="4358700"/>
            <a:ext cx="2854604" cy="2185214"/>
          </a:xfrm>
          <a:prstGeom prst="rect">
            <a:avLst/>
          </a:prstGeom>
          <a:solidFill>
            <a:schemeClr val="accent4">
              <a:lumMod val="20000"/>
              <a:lumOff val="80000"/>
            </a:schemeClr>
          </a:solidFill>
        </p:spPr>
        <p:txBody>
          <a:bodyPr wrap="square">
            <a:spAutoFit/>
          </a:bodyPr>
          <a:lstStyle/>
          <a:p>
            <a:pPr algn="just"/>
            <a:r>
              <a:rPr lang="es-ES_tradnl" sz="1100" b="1" dirty="0">
                <a:effectLst/>
                <a:latin typeface="Calibri" panose="020F0502020204030204" pitchFamily="34" charset="0"/>
                <a:ea typeface="Times New Roman" panose="02020603050405020304" pitchFamily="18" charset="0"/>
                <a:cs typeface="Times New Roman" panose="02020603050405020304" pitchFamily="18" charset="0"/>
              </a:rPr>
              <a:t>3. </a:t>
            </a:r>
            <a:r>
              <a:rPr lang="es-ES_tradnl" sz="1600" b="1" dirty="0">
                <a:effectLst/>
                <a:latin typeface="Calibri" panose="020F0502020204030204" pitchFamily="34" charset="0"/>
                <a:ea typeface="Times New Roman" panose="02020603050405020304" pitchFamily="18" charset="0"/>
                <a:cs typeface="Times New Roman" panose="02020603050405020304" pitchFamily="18" charset="0"/>
              </a:rPr>
              <a:t>El agro-pastoreo:</a:t>
            </a:r>
          </a:p>
          <a:p>
            <a:pPr marL="171450" indent="-171450" algn="just">
              <a:buFont typeface="Arial" panose="020B0604020202020204" pitchFamily="34" charset="0"/>
              <a:buChar char="•"/>
            </a:pPr>
            <a:r>
              <a:rPr lang="es-ES_tradnl" sz="1200" dirty="0">
                <a:latin typeface="Calibri" panose="020F0502020204030204" pitchFamily="34" charset="0"/>
                <a:ea typeface="Times New Roman" panose="02020603050405020304" pitchFamily="18" charset="0"/>
                <a:cs typeface="Times New Roman" panose="02020603050405020304" pitchFamily="18" charset="0"/>
              </a:rPr>
              <a:t>O</a:t>
            </a: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curre cuando los usuarios poseen terrenos de cultivos en los pueblos (zona de amortiguamiento y transición). </a:t>
            </a:r>
          </a:p>
          <a:p>
            <a:pPr marL="171450" indent="-171450" algn="just">
              <a:buFont typeface="Arial" panose="020B0604020202020204" pitchFamily="34" charset="0"/>
              <a:buChar char="•"/>
            </a:pPr>
            <a:r>
              <a:rPr lang="es-ES_tradnl" sz="1200" dirty="0">
                <a:latin typeface="Calibri" panose="020F0502020204030204" pitchFamily="34" charset="0"/>
                <a:ea typeface="Times New Roman" panose="02020603050405020304" pitchFamily="18" charset="0"/>
                <a:cs typeface="Times New Roman" panose="02020603050405020304" pitchFamily="18" charset="0"/>
              </a:rPr>
              <a:t>R</a:t>
            </a: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epresentan un medio de seguridad para alimentar a sus animales, en especial para los vacunos. </a:t>
            </a:r>
          </a:p>
          <a:p>
            <a:pPr marL="171450" indent="-171450" algn="just">
              <a:buFont typeface="Arial" panose="020B0604020202020204" pitchFamily="34" charset="0"/>
              <a:buChar char="•"/>
            </a:pPr>
            <a:r>
              <a:rPr lang="es-ES_tradnl" sz="1200" dirty="0">
                <a:latin typeface="Calibri" panose="020F0502020204030204" pitchFamily="34" charset="0"/>
                <a:ea typeface="Times New Roman" panose="02020603050405020304" pitchFamily="18" charset="0"/>
                <a:cs typeface="Times New Roman" panose="02020603050405020304" pitchFamily="18" charset="0"/>
              </a:rPr>
              <a:t>En</a:t>
            </a: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 la época de escases de pastizales, bajan sus animales para alimentarlos con residuos de las cosechas de cultivos como panca de maíz, paja de cereales. </a:t>
            </a:r>
          </a:p>
        </p:txBody>
      </p:sp>
      <p:sp>
        <p:nvSpPr>
          <p:cNvPr id="15" name="CuadroTexto 14">
            <a:extLst>
              <a:ext uri="{FF2B5EF4-FFF2-40B4-BE49-F238E27FC236}">
                <a16:creationId xmlns:a16="http://schemas.microsoft.com/office/drawing/2014/main" id="{B520840B-E664-2259-1F5E-AE6B6AAE262F}"/>
              </a:ext>
            </a:extLst>
          </p:cNvPr>
          <p:cNvSpPr txBox="1"/>
          <p:nvPr/>
        </p:nvSpPr>
        <p:spPr>
          <a:xfrm>
            <a:off x="2138739" y="1425794"/>
            <a:ext cx="2705106" cy="2154436"/>
          </a:xfrm>
          <a:prstGeom prst="rect">
            <a:avLst/>
          </a:prstGeom>
          <a:solidFill>
            <a:schemeClr val="accent2">
              <a:lumMod val="60000"/>
              <a:lumOff val="40000"/>
            </a:schemeClr>
          </a:solidFill>
        </p:spPr>
        <p:txBody>
          <a:bodyPr wrap="square">
            <a:spAutoFit/>
          </a:bodyPr>
          <a:lstStyle/>
          <a:p>
            <a:pPr algn="just"/>
            <a:r>
              <a:rPr lang="es-ES_tradnl" sz="1100" b="1" dirty="0">
                <a:effectLst/>
                <a:latin typeface="Calibri" panose="020F0502020204030204" pitchFamily="34" charset="0"/>
                <a:ea typeface="Times New Roman" panose="02020603050405020304" pitchFamily="18" charset="0"/>
                <a:cs typeface="Times New Roman" panose="02020603050405020304" pitchFamily="18" charset="0"/>
              </a:rPr>
              <a:t>2</a:t>
            </a:r>
            <a:r>
              <a:rPr lang="es-ES_tradnl" sz="1400" b="1" dirty="0">
                <a:effectLst/>
                <a:latin typeface="Calibri" panose="020F0502020204030204" pitchFamily="34" charset="0"/>
                <a:ea typeface="Times New Roman" panose="02020603050405020304" pitchFamily="18" charset="0"/>
                <a:cs typeface="Times New Roman" panose="02020603050405020304" pitchFamily="18" charset="0"/>
              </a:rPr>
              <a:t>. Uso estacional o temporal:</a:t>
            </a:r>
          </a:p>
          <a:p>
            <a:pPr marL="171450" indent="-171450" algn="just">
              <a:buFont typeface="Arial" panose="020B0604020202020204" pitchFamily="34" charset="0"/>
              <a:buChar char="•"/>
            </a:pPr>
            <a:r>
              <a:rPr lang="es-ES_tradnl" sz="1200" dirty="0">
                <a:latin typeface="Calibri" panose="020F0502020204030204" pitchFamily="34" charset="0"/>
                <a:ea typeface="Times New Roman" panose="02020603050405020304" pitchFamily="18" charset="0"/>
                <a:cs typeface="Times New Roman" panose="02020603050405020304" pitchFamily="18" charset="0"/>
              </a:rPr>
              <a:t>C</a:t>
            </a: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onsiste en que los ganados vacunos y equinos, usan dos o más sectores de la quebrada (PNH) para alimentarse. </a:t>
            </a:r>
          </a:p>
          <a:p>
            <a:pPr marL="171450" indent="-171450" algn="just">
              <a:buFont typeface="Arial" panose="020B0604020202020204" pitchFamily="34" charset="0"/>
              <a:buChar char="•"/>
            </a:pPr>
            <a:r>
              <a:rPr lang="es-ES_tradnl" sz="1200" dirty="0">
                <a:effectLst/>
                <a:latin typeface="Calibri" panose="020F0502020204030204" pitchFamily="34" charset="0"/>
                <a:ea typeface="Times New Roman" panose="02020603050405020304" pitchFamily="18" charset="0"/>
                <a:cs typeface="Times New Roman" panose="02020603050405020304" pitchFamily="18" charset="0"/>
              </a:rPr>
              <a:t>Este tipo de uso es regulado principalmente por la condición del clima temporada de lluvia (invierno) y periodo seco (verano) y la calidad de los pastizales (poca cantidad de pasto hasta buena cantidad de pasto). </a:t>
            </a:r>
            <a:endParaRPr lang="es-PE"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6" name="Imagen 15">
            <a:extLst>
              <a:ext uri="{FF2B5EF4-FFF2-40B4-BE49-F238E27FC236}">
                <a16:creationId xmlns:a16="http://schemas.microsoft.com/office/drawing/2014/main" id="{E1303976-DF94-D355-F6BD-6D01AF2487E0}"/>
              </a:ext>
            </a:extLst>
          </p:cNvPr>
          <p:cNvPicPr>
            <a:picLocks noChangeAspect="1"/>
          </p:cNvPicPr>
          <p:nvPr/>
        </p:nvPicPr>
        <p:blipFill>
          <a:blip r:embed="rId6"/>
          <a:stretch>
            <a:fillRect/>
          </a:stretch>
        </p:blipFill>
        <p:spPr>
          <a:xfrm>
            <a:off x="90655" y="1505825"/>
            <a:ext cx="2042519" cy="1576681"/>
          </a:xfrm>
          <a:prstGeom prst="rect">
            <a:avLst/>
          </a:prstGeom>
        </p:spPr>
      </p:pic>
      <p:pic>
        <p:nvPicPr>
          <p:cNvPr id="18"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7223435" y="2405000"/>
            <a:ext cx="343581" cy="343581"/>
          </a:xfrm>
          <a:prstGeom prst="rect">
            <a:avLst/>
          </a:prstGeom>
        </p:spPr>
      </p:pic>
      <p:pic>
        <p:nvPicPr>
          <p:cNvPr id="19"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6452554" y="3472109"/>
            <a:ext cx="343581" cy="343581"/>
          </a:xfrm>
          <a:prstGeom prst="rect">
            <a:avLst/>
          </a:prstGeom>
        </p:spPr>
      </p:pic>
      <p:pic>
        <p:nvPicPr>
          <p:cNvPr id="20"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4697564" y="3835245"/>
            <a:ext cx="343581" cy="343581"/>
          </a:xfrm>
          <a:prstGeom prst="rect">
            <a:avLst/>
          </a:prstGeom>
        </p:spPr>
      </p:pic>
      <p:pic>
        <p:nvPicPr>
          <p:cNvPr id="21"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7804851" y="3773468"/>
            <a:ext cx="343581" cy="343581"/>
          </a:xfrm>
          <a:prstGeom prst="rect">
            <a:avLst/>
          </a:prstGeom>
        </p:spPr>
      </p:pic>
      <p:pic>
        <p:nvPicPr>
          <p:cNvPr id="22"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7196439" y="4445052"/>
            <a:ext cx="343581" cy="343581"/>
          </a:xfrm>
          <a:prstGeom prst="rect">
            <a:avLst/>
          </a:prstGeom>
        </p:spPr>
      </p:pic>
      <p:pic>
        <p:nvPicPr>
          <p:cNvPr id="23"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5227899" y="4640826"/>
            <a:ext cx="343581" cy="343581"/>
          </a:xfrm>
          <a:prstGeom prst="rect">
            <a:avLst/>
          </a:prstGeom>
        </p:spPr>
      </p:pic>
      <p:pic>
        <p:nvPicPr>
          <p:cNvPr id="24"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3904355" y="4469036"/>
            <a:ext cx="343581" cy="343581"/>
          </a:xfrm>
          <a:prstGeom prst="rect">
            <a:avLst/>
          </a:prstGeom>
        </p:spPr>
      </p:pic>
      <p:pic>
        <p:nvPicPr>
          <p:cNvPr id="25"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6095421" y="4692144"/>
            <a:ext cx="343581" cy="343581"/>
          </a:xfrm>
          <a:prstGeom prst="rect">
            <a:avLst/>
          </a:prstGeom>
        </p:spPr>
      </p:pic>
      <p:pic>
        <p:nvPicPr>
          <p:cNvPr id="26" name="Gráfico 36" descr="Vaca">
            <a:extLst>
              <a:ext uri="{FF2B5EF4-FFF2-40B4-BE49-F238E27FC236}">
                <a16:creationId xmlns:a16="http://schemas.microsoft.com/office/drawing/2014/main" id="{5B100577-931E-55BB-ADCC-7FF66D022AE5}"/>
              </a:ext>
            </a:extLst>
          </p:cNvPr>
          <p:cNvPicPr>
            <a:picLocks noChangeAspect="1"/>
          </p:cNvPicPr>
          <p:nvPr/>
        </p:nvPicPr>
        <p:blipFill>
          <a:blip r:embed="rId7"/>
          <a:stretch>
            <a:fillRect/>
          </a:stretch>
        </p:blipFill>
        <p:spPr>
          <a:xfrm>
            <a:off x="6527825" y="2748581"/>
            <a:ext cx="343581" cy="343581"/>
          </a:xfrm>
          <a:prstGeom prst="rect">
            <a:avLst/>
          </a:prstGeom>
        </p:spPr>
      </p:pic>
      <p:pic>
        <p:nvPicPr>
          <p:cNvPr id="30" name="Gráfico 36" descr="Vaca">
            <a:extLst>
              <a:ext uri="{FF2B5EF4-FFF2-40B4-BE49-F238E27FC236}">
                <a16:creationId xmlns:a16="http://schemas.microsoft.com/office/drawing/2014/main" id="{F2BCA40A-E62B-87FF-8322-CC857CB4EC74}"/>
              </a:ext>
            </a:extLst>
          </p:cNvPr>
          <p:cNvPicPr>
            <a:picLocks noChangeAspect="1"/>
          </p:cNvPicPr>
          <p:nvPr/>
        </p:nvPicPr>
        <p:blipFill>
          <a:blip r:embed="rId7"/>
          <a:stretch>
            <a:fillRect/>
          </a:stretch>
        </p:blipFill>
        <p:spPr>
          <a:xfrm>
            <a:off x="5855663" y="3328683"/>
            <a:ext cx="343581" cy="343581"/>
          </a:xfrm>
          <a:prstGeom prst="rect">
            <a:avLst/>
          </a:prstGeom>
        </p:spPr>
      </p:pic>
      <p:pic>
        <p:nvPicPr>
          <p:cNvPr id="31" name="Gráfico 36" descr="Vaca">
            <a:extLst>
              <a:ext uri="{FF2B5EF4-FFF2-40B4-BE49-F238E27FC236}">
                <a16:creationId xmlns:a16="http://schemas.microsoft.com/office/drawing/2014/main" id="{5739261A-69BE-8218-DA1C-71161F01096D}"/>
              </a:ext>
            </a:extLst>
          </p:cNvPr>
          <p:cNvPicPr>
            <a:picLocks noChangeAspect="1"/>
          </p:cNvPicPr>
          <p:nvPr/>
        </p:nvPicPr>
        <p:blipFill>
          <a:blip r:embed="rId7"/>
          <a:stretch>
            <a:fillRect/>
          </a:stretch>
        </p:blipFill>
        <p:spPr>
          <a:xfrm>
            <a:off x="4465564" y="5167478"/>
            <a:ext cx="343581" cy="343581"/>
          </a:xfrm>
          <a:prstGeom prst="rect">
            <a:avLst/>
          </a:prstGeom>
        </p:spPr>
      </p:pic>
      <p:pic>
        <p:nvPicPr>
          <p:cNvPr id="32" name="Gráfico 36" descr="Vaca">
            <a:extLst>
              <a:ext uri="{FF2B5EF4-FFF2-40B4-BE49-F238E27FC236}">
                <a16:creationId xmlns:a16="http://schemas.microsoft.com/office/drawing/2014/main" id="{56524F29-A2B3-1FB5-B13B-35321C078AA3}"/>
              </a:ext>
            </a:extLst>
          </p:cNvPr>
          <p:cNvPicPr>
            <a:picLocks noChangeAspect="1"/>
          </p:cNvPicPr>
          <p:nvPr/>
        </p:nvPicPr>
        <p:blipFill>
          <a:blip r:embed="rId7"/>
          <a:stretch>
            <a:fillRect/>
          </a:stretch>
        </p:blipFill>
        <p:spPr>
          <a:xfrm>
            <a:off x="6975716" y="3793540"/>
            <a:ext cx="343581" cy="343581"/>
          </a:xfrm>
          <a:prstGeom prst="rect">
            <a:avLst/>
          </a:prstGeom>
        </p:spPr>
      </p:pic>
    </p:spTree>
    <p:extLst>
      <p:ext uri="{BB962C8B-B14F-4D97-AF65-F5344CB8AC3E}">
        <p14:creationId xmlns:p14="http://schemas.microsoft.com/office/powerpoint/2010/main" val="262406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anim calcmode="lin" valueType="num">
                                      <p:cBhvr>
                                        <p:cTn id="20" dur="2000" fill="hold"/>
                                        <p:tgtEl>
                                          <p:spTgt spid="13"/>
                                        </p:tgtEl>
                                        <p:attrNameLst>
                                          <p:attrName>ppt_w</p:attrName>
                                        </p:attrNameLst>
                                      </p:cBhvr>
                                      <p:tavLst>
                                        <p:tav tm="0" fmla="#ppt_w*sin(2.5*pi*$)">
                                          <p:val>
                                            <p:fltVal val="0"/>
                                          </p:val>
                                        </p:tav>
                                        <p:tav tm="100000">
                                          <p:val>
                                            <p:fltVal val="1"/>
                                          </p:val>
                                        </p:tav>
                                      </p:tavLst>
                                    </p:anim>
                                    <p:anim calcmode="lin" valueType="num">
                                      <p:cBhvr>
                                        <p:cTn id="21"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86983" y="200465"/>
            <a:ext cx="10328468" cy="461665"/>
          </a:xfrm>
          <a:prstGeom prst="rect">
            <a:avLst/>
          </a:prstGeom>
        </p:spPr>
        <p:txBody>
          <a:bodyPr wrap="none">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TALLERES CON CUPs y JEFES DE ÁREAS NATURALES PROTEGIDAS </a:t>
            </a: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8329" y="3923710"/>
            <a:ext cx="3576618" cy="2733825"/>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887" y="905095"/>
            <a:ext cx="3632370" cy="2717321"/>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1232" y="3923710"/>
            <a:ext cx="3793680" cy="2527540"/>
          </a:xfrm>
          <a:prstGeom prst="rect">
            <a:avLst/>
          </a:prstGeom>
        </p:spPr>
      </p:pic>
      <p:pic>
        <p:nvPicPr>
          <p:cNvPr id="2" name="Imagen 1"/>
          <p:cNvPicPr>
            <a:picLocks noChangeAspect="1"/>
          </p:cNvPicPr>
          <p:nvPr/>
        </p:nvPicPr>
        <p:blipFill rotWithShape="1">
          <a:blip r:embed="rId5" cstate="print">
            <a:extLst>
              <a:ext uri="{28A0092B-C50C-407E-A947-70E740481C1C}">
                <a14:useLocalDpi xmlns:a14="http://schemas.microsoft.com/office/drawing/2010/main" val="0"/>
              </a:ext>
            </a:extLst>
          </a:blip>
          <a:srcRect t="22045"/>
          <a:stretch/>
        </p:blipFill>
        <p:spPr>
          <a:xfrm>
            <a:off x="600123" y="1011321"/>
            <a:ext cx="5176941" cy="2689411"/>
          </a:xfrm>
          <a:prstGeom prst="rect">
            <a:avLst/>
          </a:prstGeom>
        </p:spPr>
      </p:pic>
    </p:spTree>
    <p:extLst>
      <p:ext uri="{BB962C8B-B14F-4D97-AF65-F5344CB8AC3E}">
        <p14:creationId xmlns:p14="http://schemas.microsoft.com/office/powerpoint/2010/main" val="2305800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07754" y="209092"/>
            <a:ext cx="6886822" cy="461665"/>
          </a:xfrm>
          <a:prstGeom prst="rect">
            <a:avLst/>
          </a:prstGeom>
        </p:spPr>
        <p:txBody>
          <a:bodyPr wrap="none">
            <a:spAutoFit/>
          </a:bodyPr>
          <a:lstStyle/>
          <a:p>
            <a:r>
              <a:rPr lang="es-ES" sz="2400" dirty="0">
                <a:solidFill>
                  <a:schemeClr val="accent5">
                    <a:lumMod val="75000"/>
                  </a:schemeClr>
                </a:solidFill>
                <a:latin typeface="ADLaM Display" panose="02010000000000000000" pitchFamily="2" charset="0"/>
                <a:ea typeface="ADLaM Display" panose="02010000000000000000" pitchFamily="2" charset="0"/>
                <a:cs typeface="ADLaM Display" panose="02010000000000000000" pitchFamily="2" charset="0"/>
              </a:rPr>
              <a:t>RESULTADOS PROYECTO PUNAS PASTIZALES</a:t>
            </a:r>
          </a:p>
        </p:txBody>
      </p:sp>
      <p:graphicFrame>
        <p:nvGraphicFramePr>
          <p:cNvPr id="5" name="Marcador de contenido 2">
            <a:extLst>
              <a:ext uri="{FF2B5EF4-FFF2-40B4-BE49-F238E27FC236}">
                <a16:creationId xmlns:a16="http://schemas.microsoft.com/office/drawing/2014/main" id="{DB50506F-C96F-778C-E4BD-9DC4790DE863}"/>
              </a:ext>
            </a:extLst>
          </p:cNvPr>
          <p:cNvGraphicFramePr>
            <a:graphicFrameLocks noGrp="1"/>
          </p:cNvGraphicFramePr>
          <p:nvPr>
            <p:ph idx="1"/>
            <p:extLst>
              <p:ext uri="{D42A27DB-BD31-4B8C-83A1-F6EECF244321}">
                <p14:modId xmlns:p14="http://schemas.microsoft.com/office/powerpoint/2010/main" val="2310077669"/>
              </p:ext>
            </p:extLst>
          </p:nvPr>
        </p:nvGraphicFramePr>
        <p:xfrm>
          <a:off x="607754" y="854015"/>
          <a:ext cx="11074729" cy="5514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816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9C7D7B-4FE8-353E-51CB-58B4236FC93B}"/>
              </a:ext>
            </a:extLst>
          </p:cNvPr>
          <p:cNvSpPr>
            <a:spLocks noGrp="1"/>
          </p:cNvSpPr>
          <p:nvPr>
            <p:ph type="title"/>
          </p:nvPr>
        </p:nvSpPr>
        <p:spPr>
          <a:xfrm>
            <a:off x="838200" y="-21373"/>
            <a:ext cx="10515600" cy="769676"/>
          </a:xfrm>
        </p:spPr>
        <p:txBody>
          <a:bodyPr>
            <a:normAutofit/>
          </a:bodyPr>
          <a:lstStyle/>
          <a:p>
            <a:pPr algn="ctr"/>
            <a:r>
              <a:rPr lang="es-ES" sz="3200" b="1" dirty="0">
                <a:solidFill>
                  <a:schemeClr val="accent1"/>
                </a:solidFill>
              </a:rPr>
              <a:t>Cambios en el paisaje</a:t>
            </a:r>
            <a:endParaRPr lang="es-PE" sz="3200" b="1" dirty="0">
              <a:solidFill>
                <a:schemeClr val="accent1"/>
              </a:solidFill>
            </a:endParaRPr>
          </a:p>
        </p:txBody>
      </p:sp>
      <p:pic>
        <p:nvPicPr>
          <p:cNvPr id="4" name="Imagen 3">
            <a:extLst>
              <a:ext uri="{FF2B5EF4-FFF2-40B4-BE49-F238E27FC236}">
                <a16:creationId xmlns:a16="http://schemas.microsoft.com/office/drawing/2014/main" id="{2561621F-53E9-FF96-D764-5F052BCB0E85}"/>
              </a:ext>
            </a:extLst>
          </p:cNvPr>
          <p:cNvPicPr>
            <a:picLocks noChangeAspect="1"/>
          </p:cNvPicPr>
          <p:nvPr/>
        </p:nvPicPr>
        <p:blipFill>
          <a:blip r:embed="rId2"/>
          <a:stretch>
            <a:fillRect/>
          </a:stretch>
        </p:blipFill>
        <p:spPr>
          <a:xfrm>
            <a:off x="6272178" y="3935034"/>
            <a:ext cx="5623292" cy="2690849"/>
          </a:xfrm>
          <a:prstGeom prst="rect">
            <a:avLst/>
          </a:prstGeom>
        </p:spPr>
      </p:pic>
      <p:pic>
        <p:nvPicPr>
          <p:cNvPr id="6" name="Imagen 5" descr="Un grupo de personas en el desierto&#10;&#10;Descripción generada automáticamente">
            <a:extLst>
              <a:ext uri="{FF2B5EF4-FFF2-40B4-BE49-F238E27FC236}">
                <a16:creationId xmlns:a16="http://schemas.microsoft.com/office/drawing/2014/main" id="{B40BAB41-B123-570A-5F8A-210B75804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563" y="686637"/>
            <a:ext cx="4737620" cy="2905597"/>
          </a:xfrm>
          <a:prstGeom prst="rect">
            <a:avLst/>
          </a:prstGeom>
        </p:spPr>
      </p:pic>
      <p:pic>
        <p:nvPicPr>
          <p:cNvPr id="8" name="Imagen 7" descr="Una montaña de pasto&#10;&#10;Descripción generada automáticamente con confianza media">
            <a:extLst>
              <a:ext uri="{FF2B5EF4-FFF2-40B4-BE49-F238E27FC236}">
                <a16:creationId xmlns:a16="http://schemas.microsoft.com/office/drawing/2014/main" id="{F72C034C-7486-E72D-6C37-427141BD17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089" y="3943294"/>
            <a:ext cx="5815911" cy="2682589"/>
          </a:xfrm>
          <a:prstGeom prst="rect">
            <a:avLst/>
          </a:prstGeom>
        </p:spPr>
      </p:pic>
      <p:pic>
        <p:nvPicPr>
          <p:cNvPr id="10" name="Imagen 9" descr="Una montaña con vista al campo&#10;&#10;Descripción generada automáticamente con confianza media">
            <a:extLst>
              <a:ext uri="{FF2B5EF4-FFF2-40B4-BE49-F238E27FC236}">
                <a16:creationId xmlns:a16="http://schemas.microsoft.com/office/drawing/2014/main" id="{F2E4AC3A-2A51-7C21-C25B-D1920ED1B0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8838" y="723031"/>
            <a:ext cx="5866599" cy="2705969"/>
          </a:xfrm>
          <a:prstGeom prst="rect">
            <a:avLst/>
          </a:prstGeom>
        </p:spPr>
      </p:pic>
    </p:spTree>
    <p:extLst>
      <p:ext uri="{BB962C8B-B14F-4D97-AF65-F5344CB8AC3E}">
        <p14:creationId xmlns:p14="http://schemas.microsoft.com/office/powerpoint/2010/main" val="22980563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2334</TotalTime>
  <Words>722</Words>
  <Application>Microsoft Office PowerPoint</Application>
  <PresentationFormat>Panorámica</PresentationFormat>
  <Paragraphs>64</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ADLaM Display</vt:lpstr>
      <vt:lpstr>Arial</vt:lpstr>
      <vt:lpstr>Calibri</vt:lpstr>
      <vt:lpstr>Calibri Light</vt:lpstr>
      <vt:lpstr>Segoe UI Semibold</vt:lpstr>
      <vt:lpstr>Tema de Office</vt:lpstr>
      <vt:lpstr>Perennes en el Paisaje  Punas Pastizales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Cambios en el paisaje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Perennes en el Paisaje  Punas Pastizales</dc:title>
  <dc:creator>Cuenta Microsoft</dc:creator>
  <cp:lastModifiedBy>Usuario</cp:lastModifiedBy>
  <cp:revision>41</cp:revision>
  <dcterms:created xsi:type="dcterms:W3CDTF">2023-11-06T19:46:13Z</dcterms:created>
  <dcterms:modified xsi:type="dcterms:W3CDTF">2023-12-07T14:39:39Z</dcterms:modified>
</cp:coreProperties>
</file>