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63" r:id="rId2"/>
    <p:sldId id="360" r:id="rId3"/>
    <p:sldId id="361" r:id="rId4"/>
    <p:sldId id="367" r:id="rId5"/>
    <p:sldId id="368" r:id="rId6"/>
    <p:sldId id="362" r:id="rId7"/>
    <p:sldId id="365" r:id="rId8"/>
    <p:sldId id="363" r:id="rId9"/>
    <p:sldId id="366" r:id="rId10"/>
    <p:sldId id="364" r:id="rId11"/>
    <p:sldId id="356" r:id="rId12"/>
    <p:sldId id="359" r:id="rId13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inestone, Jeanne (ICRAF)" initials="FJ(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5457"/>
    <a:srgbClr val="CCE500"/>
    <a:srgbClr val="00A88E"/>
    <a:srgbClr val="17AAE0"/>
    <a:srgbClr val="0A4D51"/>
    <a:srgbClr val="D5E4A6"/>
    <a:srgbClr val="2AA9E0"/>
    <a:srgbClr val="0A4E52"/>
    <a:srgbClr val="12676A"/>
    <a:srgbClr val="1A7F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003"/>
    <p:restoredTop sz="95840"/>
  </p:normalViewPr>
  <p:slideViewPr>
    <p:cSldViewPr snapToGrid="0" snapToObjects="1">
      <p:cViewPr varScale="1">
        <p:scale>
          <a:sx n="143" d="100"/>
          <a:sy n="143" d="100"/>
        </p:scale>
        <p:origin x="1248" y="19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0" d="100"/>
          <a:sy n="90" d="100"/>
        </p:scale>
        <p:origin x="3840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E312C2-8E73-0349-926A-FE21275905D1}" type="datetimeFigureOut">
              <a:rPr lang="en-US" smtClean="0"/>
              <a:t>2/27/23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ACB96-1FE5-5347-8903-8E650CDEDAD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910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22EE0F-FD5A-BF46-9079-FA08FF8D257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456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tiff"/><Relationship Id="rId7" Type="http://schemas.openxmlformats.org/officeDocument/2006/relationships/image" Target="../media/image11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emf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66178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D97D8956-392C-A54C-89D5-736CFEDD6A5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6251" y="2075514"/>
            <a:ext cx="8164705" cy="695013"/>
          </a:xfrm>
        </p:spPr>
        <p:txBody>
          <a:bodyPr>
            <a:noAutofit/>
          </a:bodyPr>
          <a:lstStyle>
            <a:lvl1pPr algn="l">
              <a:defRPr sz="4000" b="1" i="0">
                <a:solidFill>
                  <a:srgbClr val="0A4D51"/>
                </a:solidFill>
                <a:latin typeface="Source Sans Pro Semibold"/>
                <a:ea typeface="Verdana" charset="0"/>
                <a:cs typeface="Verdana" charset="0"/>
              </a:defRPr>
            </a:lvl1pPr>
          </a:lstStyle>
          <a:p>
            <a:r>
              <a:rPr lang="en-US" b="1" i="0" dirty="0">
                <a:solidFill>
                  <a:srgbClr val="0A4D51"/>
                </a:solidFill>
                <a:latin typeface="Source Sans Pro Semibold"/>
              </a:rPr>
              <a:t>Title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76251" y="2847984"/>
            <a:ext cx="8164705" cy="40621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0A4D51"/>
                </a:solidFill>
                <a:latin typeface="Verdana" charset="0"/>
                <a:ea typeface="Verdana" charset="0"/>
                <a:cs typeface="Verdana" charset="0"/>
              </a:defRPr>
            </a:lvl1pPr>
            <a:lvl2pPr>
              <a:defRPr sz="2100">
                <a:latin typeface="Verdana" charset="0"/>
                <a:ea typeface="Verdana" charset="0"/>
                <a:cs typeface="Verdana" charset="0"/>
              </a:defRPr>
            </a:lvl2pPr>
            <a:lvl3pPr>
              <a:defRPr sz="2100">
                <a:latin typeface="Verdana" charset="0"/>
                <a:ea typeface="Verdana" charset="0"/>
                <a:cs typeface="Verdana" charset="0"/>
              </a:defRPr>
            </a:lvl3pPr>
            <a:lvl4pPr>
              <a:defRPr sz="2100">
                <a:latin typeface="Verdana" charset="0"/>
                <a:ea typeface="Verdana" charset="0"/>
                <a:cs typeface="Verdana" charset="0"/>
              </a:defRPr>
            </a:lvl4pPr>
            <a:lvl5pPr>
              <a:defRPr sz="2100"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lvl="0"/>
            <a:r>
              <a:rPr lang="en-US" dirty="0"/>
              <a:t>Sub title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F5A4DED-DAFD-EB40-BF2D-2F1F801584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66" y="326701"/>
            <a:ext cx="1001734" cy="1111850"/>
          </a:xfrm>
          <a:prstGeom prst="rect">
            <a:avLst/>
          </a:prstGeom>
        </p:spPr>
      </p:pic>
      <p:sp>
        <p:nvSpPr>
          <p:cNvPr id="6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476251" y="4106571"/>
            <a:ext cx="8164705" cy="270152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rgbClr val="0A4D51"/>
                </a:solidFill>
                <a:latin typeface="Verdana" charset="0"/>
                <a:ea typeface="Verdana" charset="0"/>
                <a:cs typeface="Verdana" charset="0"/>
              </a:defRPr>
            </a:lvl1pPr>
            <a:lvl2pPr>
              <a:defRPr sz="2100">
                <a:latin typeface="Verdana" charset="0"/>
                <a:ea typeface="Verdana" charset="0"/>
                <a:cs typeface="Verdana" charset="0"/>
              </a:defRPr>
            </a:lvl2pPr>
            <a:lvl3pPr>
              <a:defRPr sz="2100">
                <a:latin typeface="Verdana" charset="0"/>
                <a:ea typeface="Verdana" charset="0"/>
                <a:cs typeface="Verdana" charset="0"/>
              </a:defRPr>
            </a:lvl3pPr>
            <a:lvl4pPr>
              <a:defRPr sz="2100">
                <a:latin typeface="Verdana" charset="0"/>
                <a:ea typeface="Verdana" charset="0"/>
                <a:cs typeface="Verdana" charset="0"/>
              </a:defRPr>
            </a:lvl4pPr>
            <a:lvl5pPr>
              <a:defRPr sz="2100"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333674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507139"/>
            <a:ext cx="9144000" cy="647700"/>
          </a:xfrm>
          <a:prstGeom prst="rect">
            <a:avLst/>
          </a:prstGeom>
        </p:spPr>
      </p:pic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49395FAB-04DE-6142-B481-D28ECCC7D2D4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38151" y="273844"/>
            <a:ext cx="3760469" cy="3886676"/>
          </a:xfr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19" name="Title 20"/>
          <p:cNvSpPr>
            <a:spLocks noGrp="1"/>
          </p:cNvSpPr>
          <p:nvPr>
            <p:ph type="title"/>
          </p:nvPr>
        </p:nvSpPr>
        <p:spPr>
          <a:xfrm>
            <a:off x="4653037" y="273845"/>
            <a:ext cx="3987329" cy="599166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A4D51"/>
                </a:solidFill>
                <a:latin typeface="Arial" panose="020B0604020202020204" pitchFamily="34" charset="0"/>
                <a:ea typeface="Verdana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9" name="Content Placeholder 26"/>
          <p:cNvSpPr>
            <a:spLocks noGrp="1"/>
          </p:cNvSpPr>
          <p:nvPr>
            <p:ph sz="quarter" idx="12"/>
          </p:nvPr>
        </p:nvSpPr>
        <p:spPr>
          <a:xfrm>
            <a:off x="4652962" y="1238251"/>
            <a:ext cx="3987404" cy="2922270"/>
          </a:xfrm>
        </p:spPr>
        <p:txBody>
          <a:bodyPr/>
          <a:lstStyle>
            <a:lvl1pPr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E96A020-D050-194B-83BD-B6346C046E64}"/>
              </a:ext>
            </a:extLst>
          </p:cNvPr>
          <p:cNvSpPr txBox="1"/>
          <p:nvPr userDrawn="1"/>
        </p:nvSpPr>
        <p:spPr>
          <a:xfrm>
            <a:off x="5102793" y="4651668"/>
            <a:ext cx="3607030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0" i="0" kern="1200" dirty="0" err="1">
                <a:solidFill>
                  <a:srgbClr val="0A4E52"/>
                </a:solidFill>
                <a:effectLst/>
                <a:latin typeface="Source Sans Pro" panose="020B0503030403020204" pitchFamily="34" charset="77"/>
                <a:ea typeface="+mn-ea"/>
                <a:cs typeface="+mn-cs"/>
              </a:rPr>
              <a:t>Agroecology</a:t>
            </a:r>
            <a:r>
              <a:rPr lang="en-US" sz="1100" b="0" i="0" kern="1200" dirty="0">
                <a:solidFill>
                  <a:srgbClr val="0A4E52"/>
                </a:solidFill>
                <a:effectLst/>
                <a:latin typeface="Source Sans Pro" panose="020B0503030403020204" pitchFamily="34" charset="77"/>
                <a:ea typeface="+mn-ea"/>
                <a:cs typeface="+mn-cs"/>
              </a:rPr>
              <a:t> Transformative Partnership Platform</a:t>
            </a:r>
            <a:endParaRPr lang="en-US" sz="1100" b="0" dirty="0">
              <a:solidFill>
                <a:srgbClr val="0A4E52"/>
              </a:solidFill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F5A4DED-DAFD-EB40-BF2D-2F1F801584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66" y="4556021"/>
            <a:ext cx="503241" cy="558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491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507139"/>
            <a:ext cx="9144000" cy="647700"/>
          </a:xfrm>
          <a:prstGeom prst="rect">
            <a:avLst/>
          </a:prstGeom>
        </p:spPr>
      </p:pic>
      <p:sp>
        <p:nvSpPr>
          <p:cNvPr id="19" name="Title 20"/>
          <p:cNvSpPr>
            <a:spLocks noGrp="1"/>
          </p:cNvSpPr>
          <p:nvPr>
            <p:ph type="title"/>
          </p:nvPr>
        </p:nvSpPr>
        <p:spPr>
          <a:xfrm>
            <a:off x="476251" y="273845"/>
            <a:ext cx="8039099" cy="599166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A4D51"/>
                </a:solidFill>
                <a:latin typeface="Arial" panose="020B0604020202020204" pitchFamily="34" charset="0"/>
                <a:ea typeface="Verdana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2" name="Content Placeholder 26"/>
          <p:cNvSpPr>
            <a:spLocks noGrp="1"/>
          </p:cNvSpPr>
          <p:nvPr>
            <p:ph sz="quarter" idx="12"/>
          </p:nvPr>
        </p:nvSpPr>
        <p:spPr>
          <a:xfrm>
            <a:off x="476251" y="1222295"/>
            <a:ext cx="3987920" cy="3021806"/>
          </a:xfrm>
        </p:spPr>
        <p:txBody>
          <a:bodyPr/>
          <a:lstStyle>
            <a:lvl1pPr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26"/>
          <p:cNvSpPr>
            <a:spLocks noGrp="1"/>
          </p:cNvSpPr>
          <p:nvPr>
            <p:ph sz="quarter" idx="13" hasCustomPrompt="1"/>
          </p:nvPr>
        </p:nvSpPr>
        <p:spPr>
          <a:xfrm>
            <a:off x="4653036" y="1222295"/>
            <a:ext cx="3987920" cy="3021806"/>
          </a:xfrm>
        </p:spPr>
        <p:txBody>
          <a:bodyPr/>
          <a:lstStyle>
            <a:lvl1pPr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E96A020-D050-194B-83BD-B6346C046E64}"/>
              </a:ext>
            </a:extLst>
          </p:cNvPr>
          <p:cNvSpPr txBox="1"/>
          <p:nvPr userDrawn="1"/>
        </p:nvSpPr>
        <p:spPr>
          <a:xfrm>
            <a:off x="5102793" y="4651668"/>
            <a:ext cx="3607030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0" i="0" kern="1200" dirty="0" err="1">
                <a:solidFill>
                  <a:srgbClr val="0A4E52"/>
                </a:solidFill>
                <a:effectLst/>
                <a:latin typeface="Source Sans Pro" panose="020B0503030403020204" pitchFamily="34" charset="77"/>
                <a:ea typeface="+mn-ea"/>
                <a:cs typeface="+mn-cs"/>
              </a:rPr>
              <a:t>Agroecology</a:t>
            </a:r>
            <a:r>
              <a:rPr lang="en-US" sz="1100" b="0" i="0" kern="1200" dirty="0">
                <a:solidFill>
                  <a:srgbClr val="0A4E52"/>
                </a:solidFill>
                <a:effectLst/>
                <a:latin typeface="Source Sans Pro" panose="020B0503030403020204" pitchFamily="34" charset="77"/>
                <a:ea typeface="+mn-ea"/>
                <a:cs typeface="+mn-cs"/>
              </a:rPr>
              <a:t> Transformative Partnership Platform</a:t>
            </a:r>
            <a:endParaRPr lang="en-US" sz="1100" b="0" dirty="0">
              <a:solidFill>
                <a:srgbClr val="0A4E52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F5A4DED-DAFD-EB40-BF2D-2F1F801584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66" y="4556021"/>
            <a:ext cx="503241" cy="558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791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507139"/>
            <a:ext cx="9144000" cy="647700"/>
          </a:xfrm>
          <a:prstGeom prst="rect">
            <a:avLst/>
          </a:prstGeom>
        </p:spPr>
      </p:pic>
      <p:sp>
        <p:nvSpPr>
          <p:cNvPr id="13" name="Title 20"/>
          <p:cNvSpPr>
            <a:spLocks noGrp="1"/>
          </p:cNvSpPr>
          <p:nvPr>
            <p:ph type="title"/>
          </p:nvPr>
        </p:nvSpPr>
        <p:spPr>
          <a:xfrm>
            <a:off x="476251" y="273845"/>
            <a:ext cx="8039099" cy="599166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A4D51"/>
                </a:solidFill>
                <a:latin typeface="Arial" panose="020B0604020202020204" pitchFamily="34" charset="0"/>
                <a:ea typeface="Verdana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E96A020-D050-194B-83BD-B6346C046E64}"/>
              </a:ext>
            </a:extLst>
          </p:cNvPr>
          <p:cNvSpPr txBox="1"/>
          <p:nvPr userDrawn="1"/>
        </p:nvSpPr>
        <p:spPr>
          <a:xfrm>
            <a:off x="5102793" y="4651668"/>
            <a:ext cx="3607030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0" i="0" kern="1200" dirty="0" err="1">
                <a:solidFill>
                  <a:srgbClr val="0A4E52"/>
                </a:solidFill>
                <a:effectLst/>
                <a:latin typeface="Source Sans Pro" panose="020B0503030403020204" pitchFamily="34" charset="77"/>
                <a:ea typeface="+mn-ea"/>
                <a:cs typeface="+mn-cs"/>
              </a:rPr>
              <a:t>Agroecology</a:t>
            </a:r>
            <a:r>
              <a:rPr lang="en-US" sz="1100" b="0" i="0" kern="1200" dirty="0">
                <a:solidFill>
                  <a:srgbClr val="0A4E52"/>
                </a:solidFill>
                <a:effectLst/>
                <a:latin typeface="Source Sans Pro" panose="020B0503030403020204" pitchFamily="34" charset="77"/>
                <a:ea typeface="+mn-ea"/>
                <a:cs typeface="+mn-cs"/>
              </a:rPr>
              <a:t> Transformative Partnership Platform</a:t>
            </a:r>
            <a:endParaRPr lang="en-US" sz="1100" b="0" dirty="0">
              <a:solidFill>
                <a:srgbClr val="0A4E52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F5A4DED-DAFD-EB40-BF2D-2F1F801584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66" y="4556021"/>
            <a:ext cx="503241" cy="558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970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507139"/>
            <a:ext cx="9144000" cy="64770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395FAB-04DE-6142-B481-D28ECCC7D2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6200" y="1143000"/>
            <a:ext cx="4629150" cy="3102208"/>
          </a:xfr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16" name="Title 20"/>
          <p:cNvSpPr>
            <a:spLocks noGrp="1"/>
          </p:cNvSpPr>
          <p:nvPr>
            <p:ph type="title"/>
          </p:nvPr>
        </p:nvSpPr>
        <p:spPr>
          <a:xfrm>
            <a:off x="476251" y="273845"/>
            <a:ext cx="8039099" cy="599166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A4D51"/>
                </a:solidFill>
                <a:latin typeface="Arial" panose="020B0604020202020204" pitchFamily="34" charset="0"/>
                <a:ea typeface="Verdana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7" name="Content Placeholder 26"/>
          <p:cNvSpPr>
            <a:spLocks noGrp="1"/>
          </p:cNvSpPr>
          <p:nvPr>
            <p:ph sz="quarter" idx="13" hasCustomPrompt="1"/>
          </p:nvPr>
        </p:nvSpPr>
        <p:spPr>
          <a:xfrm>
            <a:off x="476251" y="1143001"/>
            <a:ext cx="3102769" cy="3102207"/>
          </a:xfrm>
        </p:spPr>
        <p:txBody>
          <a:bodyPr/>
          <a:lstStyle>
            <a:lvl1pPr marL="0" indent="0">
              <a:buNone/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8580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287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E96A020-D050-194B-83BD-B6346C046E64}"/>
              </a:ext>
            </a:extLst>
          </p:cNvPr>
          <p:cNvSpPr txBox="1"/>
          <p:nvPr userDrawn="1"/>
        </p:nvSpPr>
        <p:spPr>
          <a:xfrm>
            <a:off x="5102793" y="4651668"/>
            <a:ext cx="3607030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0" i="0" kern="1200" dirty="0" err="1">
                <a:solidFill>
                  <a:srgbClr val="0A4E52"/>
                </a:solidFill>
                <a:effectLst/>
                <a:latin typeface="Source Sans Pro" panose="020B0503030403020204" pitchFamily="34" charset="77"/>
                <a:ea typeface="+mn-ea"/>
                <a:cs typeface="+mn-cs"/>
              </a:rPr>
              <a:t>Agroecology</a:t>
            </a:r>
            <a:r>
              <a:rPr lang="en-US" sz="1100" b="0" i="0" kern="1200" dirty="0">
                <a:solidFill>
                  <a:srgbClr val="0A4E52"/>
                </a:solidFill>
                <a:effectLst/>
                <a:latin typeface="Source Sans Pro" panose="020B0503030403020204" pitchFamily="34" charset="77"/>
                <a:ea typeface="+mn-ea"/>
                <a:cs typeface="+mn-cs"/>
              </a:rPr>
              <a:t> Transformative Partnership Platform</a:t>
            </a:r>
            <a:endParaRPr lang="en-US" sz="1100" b="0" dirty="0">
              <a:solidFill>
                <a:srgbClr val="0A4E52"/>
              </a:solidFill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F5A4DED-DAFD-EB40-BF2D-2F1F801584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66" y="4556021"/>
            <a:ext cx="503241" cy="558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276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507139"/>
            <a:ext cx="9144000" cy="647700"/>
          </a:xfrm>
          <a:prstGeom prst="rect">
            <a:avLst/>
          </a:prstGeom>
        </p:spPr>
      </p:pic>
      <p:sp>
        <p:nvSpPr>
          <p:cNvPr id="15" name="Title 20"/>
          <p:cNvSpPr>
            <a:spLocks noGrp="1"/>
          </p:cNvSpPr>
          <p:nvPr>
            <p:ph type="title"/>
          </p:nvPr>
        </p:nvSpPr>
        <p:spPr>
          <a:xfrm>
            <a:off x="476251" y="273845"/>
            <a:ext cx="8039099" cy="599166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A4D51"/>
                </a:solidFill>
                <a:latin typeface="Arial" panose="020B0604020202020204" pitchFamily="34" charset="0"/>
                <a:ea typeface="Verdana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7" name="Content Placeholder 26"/>
          <p:cNvSpPr>
            <a:spLocks noGrp="1"/>
          </p:cNvSpPr>
          <p:nvPr>
            <p:ph sz="quarter" idx="13" hasCustomPrompt="1"/>
          </p:nvPr>
        </p:nvSpPr>
        <p:spPr>
          <a:xfrm>
            <a:off x="476251" y="1222295"/>
            <a:ext cx="8164705" cy="2953466"/>
          </a:xfrm>
        </p:spPr>
        <p:txBody>
          <a:bodyPr/>
          <a:lstStyle>
            <a:lvl1pPr marL="0" indent="0">
              <a:buNone/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8580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287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E96A020-D050-194B-83BD-B6346C046E64}"/>
              </a:ext>
            </a:extLst>
          </p:cNvPr>
          <p:cNvSpPr txBox="1"/>
          <p:nvPr userDrawn="1"/>
        </p:nvSpPr>
        <p:spPr>
          <a:xfrm>
            <a:off x="5102793" y="4651668"/>
            <a:ext cx="3607030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0" i="0" kern="1200" dirty="0" err="1">
                <a:solidFill>
                  <a:srgbClr val="0A4E52"/>
                </a:solidFill>
                <a:effectLst/>
                <a:latin typeface="Source Sans Pro" panose="020B0503030403020204" pitchFamily="34" charset="77"/>
                <a:ea typeface="+mn-ea"/>
                <a:cs typeface="+mn-cs"/>
              </a:rPr>
              <a:t>Agroecology</a:t>
            </a:r>
            <a:r>
              <a:rPr lang="en-US" sz="1100" b="0" i="0" kern="1200" dirty="0">
                <a:solidFill>
                  <a:srgbClr val="0A4E52"/>
                </a:solidFill>
                <a:effectLst/>
                <a:latin typeface="Source Sans Pro" panose="020B0503030403020204" pitchFamily="34" charset="77"/>
                <a:ea typeface="+mn-ea"/>
                <a:cs typeface="+mn-cs"/>
              </a:rPr>
              <a:t> Transformative Partnership Platform</a:t>
            </a:r>
            <a:endParaRPr lang="en-US" sz="1100" b="0" dirty="0">
              <a:solidFill>
                <a:srgbClr val="0A4E52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F5A4DED-DAFD-EB40-BF2D-2F1F801584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66" y="4556021"/>
            <a:ext cx="503241" cy="558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727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507139"/>
            <a:ext cx="9144000" cy="6477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E96A020-D050-194B-83BD-B6346C046E64}"/>
              </a:ext>
            </a:extLst>
          </p:cNvPr>
          <p:cNvSpPr txBox="1"/>
          <p:nvPr userDrawn="1"/>
        </p:nvSpPr>
        <p:spPr>
          <a:xfrm>
            <a:off x="5102793" y="4651668"/>
            <a:ext cx="3607030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0" i="0" kern="1200" dirty="0" err="1">
                <a:solidFill>
                  <a:srgbClr val="0A4E52"/>
                </a:solidFill>
                <a:effectLst/>
                <a:latin typeface="Source Sans Pro" panose="020B0503030403020204" pitchFamily="34" charset="77"/>
                <a:ea typeface="+mn-ea"/>
                <a:cs typeface="+mn-cs"/>
              </a:rPr>
              <a:t>Agroecology</a:t>
            </a:r>
            <a:r>
              <a:rPr lang="en-US" sz="1100" b="0" i="0" kern="1200" dirty="0">
                <a:solidFill>
                  <a:srgbClr val="0A4E52"/>
                </a:solidFill>
                <a:effectLst/>
                <a:latin typeface="Source Sans Pro" panose="020B0503030403020204" pitchFamily="34" charset="77"/>
                <a:ea typeface="+mn-ea"/>
                <a:cs typeface="+mn-cs"/>
              </a:rPr>
              <a:t> Transformative Partnership Platform</a:t>
            </a:r>
            <a:endParaRPr lang="en-US" sz="1100" b="0" dirty="0">
              <a:solidFill>
                <a:srgbClr val="0A4E52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F5A4DED-DAFD-EB40-BF2D-2F1F801584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66" y="4556021"/>
            <a:ext cx="503241" cy="558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828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5712B14D-A7CE-E744-ABDF-27FBD0D53B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1407" y="600075"/>
            <a:ext cx="1239540" cy="1220671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159AA9C2-F1B7-6F4C-AA19-21732D418B60}"/>
              </a:ext>
            </a:extLst>
          </p:cNvPr>
          <p:cNvSpPr/>
          <p:nvPr userDrawn="1"/>
        </p:nvSpPr>
        <p:spPr>
          <a:xfrm>
            <a:off x="711264" y="3657111"/>
            <a:ext cx="1842429" cy="28469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l"/>
            <a:r>
              <a:rPr lang="en-ID" dirty="0">
                <a:latin typeface="Source Sans Pro"/>
                <a:cs typeface="Source Sans Pro"/>
              </a:rPr>
              <a:t>Coordinating partners</a:t>
            </a:r>
            <a:endParaRPr lang="en-US" dirty="0">
              <a:latin typeface="Source Sans Pro"/>
              <a:cs typeface="Source Sans Pro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F5A4DED-DAFD-EB40-BF2D-2F1F801584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981" y="475349"/>
            <a:ext cx="1524984" cy="169261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E96A020-D050-194B-83BD-B6346C046E64}"/>
              </a:ext>
            </a:extLst>
          </p:cNvPr>
          <p:cNvSpPr txBox="1"/>
          <p:nvPr userDrawn="1"/>
        </p:nvSpPr>
        <p:spPr>
          <a:xfrm>
            <a:off x="665249" y="2491366"/>
            <a:ext cx="3034223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i="0" kern="1200" dirty="0" err="1">
                <a:solidFill>
                  <a:schemeClr val="tx1"/>
                </a:solidFill>
                <a:effectLst/>
                <a:latin typeface="Source Sans Pro" panose="020B0503030403020204" pitchFamily="34" charset="77"/>
                <a:ea typeface="+mn-ea"/>
                <a:cs typeface="+mn-cs"/>
              </a:rPr>
              <a:t>Agroecology</a:t>
            </a:r>
            <a:r>
              <a:rPr lang="en-US" sz="1800" b="1" i="0" kern="1200" dirty="0">
                <a:solidFill>
                  <a:schemeClr val="tx1"/>
                </a:solidFill>
                <a:effectLst/>
                <a:latin typeface="Source Sans Pro" panose="020B0503030403020204" pitchFamily="34" charset="77"/>
                <a:ea typeface="+mn-ea"/>
                <a:cs typeface="+mn-cs"/>
              </a:rPr>
              <a:t> Transformative</a:t>
            </a:r>
            <a:br>
              <a:rPr lang="en-US" sz="1800" b="1" i="0" kern="1200" dirty="0">
                <a:solidFill>
                  <a:schemeClr val="tx1"/>
                </a:solidFill>
                <a:effectLst/>
                <a:latin typeface="Source Sans Pro" panose="020B0503030403020204" pitchFamily="34" charset="77"/>
                <a:ea typeface="+mn-ea"/>
                <a:cs typeface="+mn-cs"/>
              </a:rPr>
            </a:br>
            <a:r>
              <a:rPr lang="en-US" sz="1800" b="1" i="0" kern="1200" dirty="0">
                <a:solidFill>
                  <a:schemeClr val="tx1"/>
                </a:solidFill>
                <a:effectLst/>
                <a:latin typeface="Source Sans Pro" panose="020B0503030403020204" pitchFamily="34" charset="77"/>
                <a:ea typeface="+mn-ea"/>
                <a:cs typeface="+mn-cs"/>
              </a:rPr>
              <a:t>Partnership Platform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59AA9C2-F1B7-6F4C-AA19-21732D418B60}"/>
              </a:ext>
            </a:extLst>
          </p:cNvPr>
          <p:cNvSpPr/>
          <p:nvPr userDrawn="1"/>
        </p:nvSpPr>
        <p:spPr>
          <a:xfrm>
            <a:off x="711264" y="3206149"/>
            <a:ext cx="1842429" cy="28469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rtl="0"/>
            <a:r>
              <a:rPr lang="en-US" sz="1400" b="0" i="0" u="none" strike="noStrike" baseline="30000" dirty="0" err="1">
                <a:solidFill>
                  <a:srgbClr val="000000"/>
                </a:solidFill>
                <a:latin typeface="Barlow-Medium"/>
              </a:rPr>
              <a:t>bit.ly</a:t>
            </a:r>
            <a:r>
              <a:rPr lang="en-US" sz="1400" b="0" i="0" u="none" strike="noStrike" baseline="30000" dirty="0">
                <a:solidFill>
                  <a:srgbClr val="000000"/>
                </a:solidFill>
                <a:latin typeface="Barlow-Medium"/>
              </a:rPr>
              <a:t>/</a:t>
            </a:r>
            <a:r>
              <a:rPr lang="en-US" sz="1400" b="0" i="0" u="none" strike="noStrike" baseline="30000" dirty="0" err="1">
                <a:solidFill>
                  <a:srgbClr val="000000"/>
                </a:solidFill>
                <a:latin typeface="Barlow-Medium"/>
              </a:rPr>
              <a:t>AgEc_TPP</a:t>
            </a:r>
            <a:endParaRPr lang="en-US" sz="1400" b="0" i="0" u="none" strike="noStrike" baseline="30000" dirty="0">
              <a:solidFill>
                <a:srgbClr val="000000"/>
              </a:solidFill>
              <a:latin typeface="Barlow-Medium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443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661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5A4DED-DAFD-EB40-BF2D-2F1F801584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66" y="496785"/>
            <a:ext cx="1611334" cy="178846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D129C22-0977-0042-BF21-02345C3AA403}"/>
              </a:ext>
            </a:extLst>
          </p:cNvPr>
          <p:cNvSpPr/>
          <p:nvPr userDrawn="1"/>
        </p:nvSpPr>
        <p:spPr>
          <a:xfrm>
            <a:off x="431547" y="2374213"/>
            <a:ext cx="19793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0" i="0" kern="1200" dirty="0" err="1">
                <a:solidFill>
                  <a:srgbClr val="0A4E52"/>
                </a:solidFill>
                <a:effectLst/>
                <a:latin typeface="Source Sans Pro" panose="020B0503030403020204" pitchFamily="34" charset="77"/>
                <a:ea typeface="+mn-ea"/>
                <a:cs typeface="+mn-cs"/>
              </a:rPr>
              <a:t>bit.ly</a:t>
            </a:r>
            <a:r>
              <a:rPr lang="en-US" sz="1600" b="0" i="0" kern="1200" dirty="0">
                <a:solidFill>
                  <a:srgbClr val="0A4E52"/>
                </a:solidFill>
                <a:effectLst/>
                <a:latin typeface="Source Sans Pro" panose="020B0503030403020204" pitchFamily="34" charset="77"/>
                <a:ea typeface="+mn-ea"/>
                <a:cs typeface="+mn-cs"/>
              </a:rPr>
              <a:t>/</a:t>
            </a:r>
            <a:r>
              <a:rPr lang="en-US" sz="1600" b="0" i="0" kern="1200" dirty="0" err="1">
                <a:solidFill>
                  <a:srgbClr val="0A4E52"/>
                </a:solidFill>
                <a:effectLst/>
                <a:latin typeface="Source Sans Pro" panose="020B0503030403020204" pitchFamily="34" charset="77"/>
                <a:ea typeface="+mn-ea"/>
                <a:cs typeface="+mn-cs"/>
              </a:rPr>
              <a:t>AgEc_TPP</a:t>
            </a:r>
            <a:endParaRPr lang="en-US" sz="1600" b="0" dirty="0">
              <a:solidFill>
                <a:srgbClr val="0A4E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168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413385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FD812FE-534D-D340-9DFF-910FBA153A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" y="3352734"/>
            <a:ext cx="9144000" cy="1790700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996D12C-ADDF-ED41-BDC4-E3910748FB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4574" y="2101119"/>
            <a:ext cx="7722163" cy="790575"/>
          </a:xfrm>
          <a:effectLst/>
        </p:spPr>
        <p:txBody>
          <a:bodyPr vert="horz" lIns="91440" tIns="45720" rIns="91440" bIns="45720" rtlCol="0" anchor="t">
            <a:normAutofit/>
          </a:bodyPr>
          <a:lstStyle>
            <a:lvl1pPr>
              <a:buFontTx/>
              <a:buNone/>
              <a:defRPr lang="en-US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indent="0">
              <a:spcBef>
                <a:spcPct val="20000"/>
              </a:spcBef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8EA43171-D9BE-0A47-BE68-0C240442D3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4575" y="803672"/>
            <a:ext cx="7722163" cy="1265301"/>
          </a:xfrm>
          <a:effectLst/>
        </p:spPr>
        <p:txBody>
          <a:bodyPr vert="horz" lIns="91440" tIns="45720" rIns="91440" bIns="45720" rtlCol="0" anchor="b">
            <a:normAutofit/>
          </a:bodyPr>
          <a:lstStyle>
            <a:lvl1pPr algn="l">
              <a:defRPr lang="en-US" sz="3000" b="1" i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indent="0" algn="l">
              <a:spcAft>
                <a:spcPts val="360"/>
              </a:spcAft>
              <a:buFontTx/>
            </a:pPr>
            <a:r>
              <a:rPr lang="en-US" dirty="0"/>
              <a:t>CLICK TO EDIT MASTER TITLE STYLE</a:t>
            </a:r>
          </a:p>
        </p:txBody>
      </p:sp>
      <p:sp>
        <p:nvSpPr>
          <p:cNvPr id="34" name="Rectangle 33"/>
          <p:cNvSpPr/>
          <p:nvPr userDrawn="1"/>
        </p:nvSpPr>
        <p:spPr>
          <a:xfrm>
            <a:off x="0" y="4524067"/>
            <a:ext cx="9144000" cy="61943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35" name="Rounded Rectangle 34"/>
          <p:cNvSpPr/>
          <p:nvPr userDrawn="1"/>
        </p:nvSpPr>
        <p:spPr>
          <a:xfrm>
            <a:off x="464575" y="4313394"/>
            <a:ext cx="1614949" cy="677005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CB760D5-78C6-B94D-9D09-6D1224F0B0ED}"/>
              </a:ext>
            </a:extLst>
          </p:cNvPr>
          <p:cNvGrpSpPr/>
          <p:nvPr userDrawn="1"/>
        </p:nvGrpSpPr>
        <p:grpSpPr>
          <a:xfrm>
            <a:off x="613190" y="4454788"/>
            <a:ext cx="1323983" cy="576665"/>
            <a:chOff x="817586" y="5939717"/>
            <a:chExt cx="1765311" cy="768887"/>
          </a:xfrm>
        </p:grpSpPr>
        <p:pic>
          <p:nvPicPr>
            <p:cNvPr id="19" name="Graphic 15">
              <a:extLst>
                <a:ext uri="{FF2B5EF4-FFF2-40B4-BE49-F238E27FC236}">
                  <a16:creationId xmlns:a16="http://schemas.microsoft.com/office/drawing/2014/main" id="{D4518CD5-4816-2149-9B58-6CBE448E352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44937" y="5939717"/>
              <a:ext cx="737960" cy="729669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E275A1-7BFE-7B44-A948-B5D50EAC4F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817586" y="5971518"/>
              <a:ext cx="782586" cy="737086"/>
            </a:xfrm>
            <a:prstGeom prst="rect">
              <a:avLst/>
            </a:prstGeom>
          </p:spPr>
        </p:pic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43075F6F-2A89-D846-ACE0-AC21F63A870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1343" y="4766108"/>
            <a:ext cx="1023308" cy="186450"/>
          </a:xfrm>
          <a:prstGeom prst="rect">
            <a:avLst/>
          </a:prstGeom>
        </p:spPr>
      </p:pic>
      <p:pic>
        <p:nvPicPr>
          <p:cNvPr id="17" name="Picture 16" descr="A close up of a sign&#10;&#10;Description automatically generated">
            <a:extLst>
              <a:ext uri="{FF2B5EF4-FFF2-40B4-BE49-F238E27FC236}">
                <a16:creationId xmlns:a16="http://schemas.microsoft.com/office/drawing/2014/main" id="{82413465-3A4D-A14B-83F3-5B48ACC1D422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1006" y="4701885"/>
            <a:ext cx="821555" cy="286300"/>
          </a:xfrm>
          <a:prstGeom prst="rect">
            <a:avLst/>
          </a:prstGeom>
        </p:spPr>
      </p:pic>
      <p:pic>
        <p:nvPicPr>
          <p:cNvPr id="18" name="Picture 17" descr="A close up of a logo&#10;&#10;Description automatically generated">
            <a:extLst>
              <a:ext uri="{FF2B5EF4-FFF2-40B4-BE49-F238E27FC236}">
                <a16:creationId xmlns:a16="http://schemas.microsoft.com/office/drawing/2014/main" id="{B6EA73DA-3CB7-2E4A-90AA-A0F12A208B36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0334" y="4685467"/>
            <a:ext cx="821555" cy="31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116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AE8998-C5B2-384C-A17B-1A51C8107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3BD5DE-FFA2-2A44-8D70-E3BC846E0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EEEC58-C5A6-F649-A0DA-B0E2442C3C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433291-4CBD-7645-8075-04B058FB42AC}" type="datetimeFigureOut">
              <a:rPr lang="en-US" smtClean="0"/>
              <a:t>2/27/23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50A6FE-33D0-6E45-B365-380B473151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A1533E-5ED2-4D4A-8FBF-F6FF275518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F0443-EC3C-5841-B9AB-EAB669B9563E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141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  <p:sldLayoutId id="2147483654" r:id="rId4"/>
    <p:sldLayoutId id="2147483657" r:id="rId5"/>
    <p:sldLayoutId id="2147483658" r:id="rId6"/>
    <p:sldLayoutId id="2147483655" r:id="rId7"/>
    <p:sldLayoutId id="2147483659" r:id="rId8"/>
    <p:sldLayoutId id="2147483660" r:id="rId9"/>
    <p:sldLayoutId id="2147483661" r:id="rId1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A48A373-884C-5551-AD33-845A95A226D8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E" sz="105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dirty="0"/>
              <a:t>Building on existing projects and approaches to foster agroecological transitions</a:t>
            </a:r>
          </a:p>
        </p:txBody>
      </p:sp>
      <p:pic>
        <p:nvPicPr>
          <p:cNvPr id="5" name="Immagine 2">
            <a:extLst>
              <a:ext uri="{FF2B5EF4-FFF2-40B4-BE49-F238E27FC236}">
                <a16:creationId xmlns:a16="http://schemas.microsoft.com/office/drawing/2014/main" id="{ECFB4187-9F3B-7240-2A23-E8B8C054882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52"/>
          <a:stretch/>
        </p:blipFill>
        <p:spPr>
          <a:xfrm>
            <a:off x="0" y="1465708"/>
            <a:ext cx="9144000" cy="387541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5482" y="3171261"/>
            <a:ext cx="8216325" cy="464307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GB" sz="2100" i="1" dirty="0">
                <a:solidFill>
                  <a:srgbClr val="00686B"/>
                </a:solidFill>
                <a:cs typeface="Times New Roman" panose="02020603050405020304" pitchFamily="18" charset="0"/>
              </a:rPr>
              <a:t>Dialogue results: Andes of Ecuador, Perú and Bolivia, South America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81091B-BA0F-BE43-9F5C-8052A81D15FD}"/>
              </a:ext>
            </a:extLst>
          </p:cNvPr>
          <p:cNvSpPr txBox="1"/>
          <p:nvPr/>
        </p:nvSpPr>
        <p:spPr>
          <a:xfrm>
            <a:off x="2689106" y="143280"/>
            <a:ext cx="635936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500" dirty="0">
                <a:solidFill>
                  <a:srgbClr val="1455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Sergio Larrea</a:t>
            </a:r>
            <a:endParaRPr lang="en-KE" sz="1500" dirty="0">
              <a:solidFill>
                <a:srgbClr val="1455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s-ES" sz="1500" dirty="0" err="1">
                <a:solidFill>
                  <a:srgbClr val="1455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February</a:t>
            </a:r>
            <a:r>
              <a:rPr lang="es-ES" sz="1500" dirty="0">
                <a:solidFill>
                  <a:srgbClr val="1455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16th, 2023</a:t>
            </a:r>
            <a:endParaRPr lang="en-KE" sz="1500" dirty="0">
              <a:solidFill>
                <a:srgbClr val="1455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780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B87B9-6BDF-CEA2-B4CD-BFFDB7526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E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E337B-16E6-F1DD-EB73-AFBE363C59F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Facilitator of the McKnight Community of Practice in the Peruvian, Bolivian and Ecuadorian Andes</a:t>
            </a:r>
          </a:p>
          <a:p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Key members of the CoP an other key stakeholders in the region were consulted from September 2022 to February 2023:</a:t>
            </a:r>
          </a:p>
          <a:p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Perú: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National Association of Ecological Farmers (ANPE), NGO YANAPAI, CIP</a:t>
            </a:r>
          </a:p>
          <a:p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Bolivia: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Bolivian Agroecological Movement, NGO </a:t>
            </a:r>
            <a:r>
              <a:rPr lang="en-US" sz="1600" dirty="0" err="1">
                <a:solidFill>
                  <a:srgbClr val="000000"/>
                </a:solidFill>
                <a:latin typeface="Calibri" panose="020F0502020204030204" pitchFamily="34" charset="0"/>
              </a:rPr>
              <a:t>Agrecol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, NGO PROSUCO, NGO 	</a:t>
            </a:r>
            <a:r>
              <a:rPr lang="en-US" sz="1600" dirty="0" err="1">
                <a:solidFill>
                  <a:srgbClr val="000000"/>
                </a:solidFill>
                <a:latin typeface="Calibri" panose="020F0502020204030204" pitchFamily="34" charset="0"/>
              </a:rPr>
              <a:t>Ciudadanía</a:t>
            </a:r>
            <a:endParaRPr lang="en-US" sz="16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Ecuador: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Agroecological Collective, NGO </a:t>
            </a:r>
            <a:r>
              <a:rPr lang="en-US" sz="1600" dirty="0" err="1">
                <a:solidFill>
                  <a:srgbClr val="000000"/>
                </a:solidFill>
                <a:latin typeface="Calibri" panose="020F0502020204030204" pitchFamily="34" charset="0"/>
              </a:rPr>
              <a:t>SwissAid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, NGO </a:t>
            </a:r>
            <a:r>
              <a:rPr lang="en-US" sz="1600" dirty="0" err="1">
                <a:solidFill>
                  <a:srgbClr val="000000"/>
                </a:solidFill>
                <a:latin typeface="Calibri" panose="020F0502020204030204" pitchFamily="34" charset="0"/>
              </a:rPr>
              <a:t>Aliados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, INIAP, IRD</a:t>
            </a:r>
          </a:p>
          <a:p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Colombia: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UNIANDES-IRD</a:t>
            </a:r>
          </a:p>
          <a:p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	AES-University of Vermont working in Ecuador, Perú and Bolivia</a:t>
            </a:r>
          </a:p>
        </p:txBody>
      </p:sp>
    </p:spTree>
    <p:extLst>
      <p:ext uri="{BB962C8B-B14F-4D97-AF65-F5344CB8AC3E}">
        <p14:creationId xmlns:p14="http://schemas.microsoft.com/office/powerpoint/2010/main" val="2952346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BDCAF-AAA0-CB2A-550D-632EF8948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E" dirty="0"/>
              <a:t>Existing Citizen Science initiatives in the region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DFA44-B1DA-DDF4-F48A-10AEFC83362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s-ES" dirty="0" err="1"/>
              <a:t>Some</a:t>
            </a:r>
            <a:r>
              <a:rPr lang="es-ES" dirty="0"/>
              <a:t> of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science</a:t>
            </a:r>
            <a:r>
              <a:rPr lang="es-ES" dirty="0"/>
              <a:t> </a:t>
            </a:r>
            <a:r>
              <a:rPr lang="es-ES" dirty="0" err="1"/>
              <a:t>citizen</a:t>
            </a:r>
            <a:r>
              <a:rPr lang="es-ES" dirty="0"/>
              <a:t> </a:t>
            </a:r>
            <a:r>
              <a:rPr lang="es-ES" dirty="0" err="1"/>
              <a:t>iniative</a:t>
            </a:r>
            <a:r>
              <a:rPr lang="es-ES" dirty="0"/>
              <a:t> </a:t>
            </a:r>
            <a:r>
              <a:rPr lang="es-ES" dirty="0" err="1"/>
              <a:t>contacted</a:t>
            </a:r>
            <a:r>
              <a:rPr lang="es-ES" dirty="0"/>
              <a:t>:</a:t>
            </a:r>
          </a:p>
          <a:p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PROSUCO in Bolivia </a:t>
            </a:r>
            <a:r>
              <a:rPr lang="es-ES" dirty="0" err="1"/>
              <a:t>with</a:t>
            </a:r>
            <a:r>
              <a:rPr lang="es-ES" dirty="0"/>
              <a:t> a net of </a:t>
            </a:r>
            <a:r>
              <a:rPr lang="es-ES" dirty="0" err="1"/>
              <a:t>meteorological</a:t>
            </a:r>
            <a:r>
              <a:rPr lang="es-ES" dirty="0"/>
              <a:t> </a:t>
            </a:r>
            <a:r>
              <a:rPr lang="es-ES" dirty="0" err="1"/>
              <a:t>stations</a:t>
            </a: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YANAPAI in </a:t>
            </a:r>
            <a:r>
              <a:rPr lang="es-ES" dirty="0" err="1"/>
              <a:t>Peru</a:t>
            </a:r>
            <a:r>
              <a:rPr lang="es-ES" dirty="0"/>
              <a:t> </a:t>
            </a:r>
            <a:r>
              <a:rPr lang="es-ES" dirty="0" err="1"/>
              <a:t>with</a:t>
            </a:r>
            <a:r>
              <a:rPr lang="es-ES" dirty="0"/>
              <a:t> </a:t>
            </a:r>
            <a:r>
              <a:rPr lang="es-ES" dirty="0" err="1"/>
              <a:t>Varscout</a:t>
            </a:r>
            <a:r>
              <a:rPr lang="es-ES" dirty="0"/>
              <a:t>, </a:t>
            </a:r>
            <a:r>
              <a:rPr lang="es-ES" dirty="0" err="1"/>
              <a:t>Inaturalist</a:t>
            </a: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IRD in Ecuador </a:t>
            </a:r>
            <a:r>
              <a:rPr lang="es-ES" dirty="0" err="1"/>
              <a:t>with</a:t>
            </a:r>
            <a:r>
              <a:rPr lang="es-ES" dirty="0"/>
              <a:t> </a:t>
            </a:r>
            <a:r>
              <a:rPr lang="es-ES" dirty="0" err="1"/>
              <a:t>Inaturalist</a:t>
            </a: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Bolivian Agroecological Movement</a:t>
            </a:r>
            <a:r>
              <a:rPr lang="es-ES" dirty="0"/>
              <a:t>: Civil </a:t>
            </a:r>
            <a:r>
              <a:rPr lang="es-ES" dirty="0" err="1"/>
              <a:t>Society</a:t>
            </a:r>
            <a:r>
              <a:rPr lang="es-ES" dirty="0"/>
              <a:t> </a:t>
            </a:r>
            <a:r>
              <a:rPr lang="es-ES" dirty="0" err="1"/>
              <a:t>Observatory</a:t>
            </a:r>
            <a:r>
              <a:rPr lang="es-ES" dirty="0"/>
              <a:t>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food</a:t>
            </a:r>
            <a:r>
              <a:rPr lang="es-ES" dirty="0"/>
              <a:t> </a:t>
            </a:r>
            <a:r>
              <a:rPr lang="es-ES" dirty="0" err="1"/>
              <a:t>systems</a:t>
            </a: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/>
              <a:t>Agroecomakers</a:t>
            </a:r>
            <a:r>
              <a:rPr lang="es-ES" dirty="0"/>
              <a:t> </a:t>
            </a:r>
            <a:r>
              <a:rPr lang="es-ES" dirty="0" err="1"/>
              <a:t>with</a:t>
            </a:r>
            <a:r>
              <a:rPr lang="es-ES" dirty="0"/>
              <a:t> IRD-CIAT-</a:t>
            </a:r>
            <a:r>
              <a:rPr lang="es-ES" dirty="0" err="1"/>
              <a:t>Uniandes</a:t>
            </a:r>
            <a:r>
              <a:rPr lang="es-ES" dirty="0"/>
              <a:t> in Colombia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/>
              <a:t>All</a:t>
            </a:r>
            <a:r>
              <a:rPr lang="es-ES" dirty="0"/>
              <a:t> </a:t>
            </a:r>
            <a:r>
              <a:rPr lang="es-ES" dirty="0" err="1"/>
              <a:t>Collectives</a:t>
            </a:r>
            <a:r>
              <a:rPr lang="es-ES" dirty="0"/>
              <a:t> and </a:t>
            </a:r>
            <a:r>
              <a:rPr lang="es-ES" dirty="0" err="1"/>
              <a:t>Movements</a:t>
            </a:r>
            <a:r>
              <a:rPr lang="es-ES" dirty="0"/>
              <a:t> are </a:t>
            </a:r>
            <a:r>
              <a:rPr lang="es-ES" dirty="0" err="1"/>
              <a:t>using</a:t>
            </a:r>
            <a:r>
              <a:rPr lang="es-ES" dirty="0"/>
              <a:t> </a:t>
            </a:r>
            <a:r>
              <a:rPr lang="es-ES" dirty="0" err="1"/>
              <a:t>tools</a:t>
            </a:r>
            <a:r>
              <a:rPr lang="es-ES" dirty="0"/>
              <a:t> to </a:t>
            </a:r>
            <a:r>
              <a:rPr lang="es-ES" dirty="0" err="1"/>
              <a:t>communicate</a:t>
            </a:r>
            <a:endParaRPr lang="es-ES" dirty="0"/>
          </a:p>
          <a:p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922556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4532A96-51E8-874F-BB83-060C9D49BE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154" y="542596"/>
            <a:ext cx="2459866" cy="166452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D88DB8A-6882-D540-911C-C74F428D30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0021" y="1010561"/>
            <a:ext cx="1235309" cy="239310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2C3D257-67EE-9A4D-8D3F-E50F24E88C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514" y="2018727"/>
            <a:ext cx="2693877" cy="2029154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2ACA0A89-8408-624D-ADC8-6F37D531F502}"/>
              </a:ext>
            </a:extLst>
          </p:cNvPr>
          <p:cNvSpPr txBox="1"/>
          <p:nvPr/>
        </p:nvSpPr>
        <p:spPr>
          <a:xfrm>
            <a:off x="515154" y="2263973"/>
            <a:ext cx="1646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900" dirty="0"/>
              <a:t>Farmer in the Bolivian Andes</a:t>
            </a:r>
          </a:p>
          <a:p>
            <a:r>
              <a:rPr lang="es-EC" sz="900" dirty="0"/>
              <a:t>Source: PROSUCO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C2A06BA-4ABA-B24B-ABEA-7EC2F69BA575}"/>
              </a:ext>
            </a:extLst>
          </p:cNvPr>
          <p:cNvSpPr txBox="1"/>
          <p:nvPr/>
        </p:nvSpPr>
        <p:spPr>
          <a:xfrm>
            <a:off x="3736675" y="3501373"/>
            <a:ext cx="1670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900" dirty="0"/>
              <a:t>App for agroclimatic solutions</a:t>
            </a:r>
          </a:p>
          <a:p>
            <a:r>
              <a:rPr lang="es-EC" sz="900" dirty="0"/>
              <a:t>Source: PROSUCO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786A6B4-D6D4-2A46-AB74-FD5E8B499250}"/>
              </a:ext>
            </a:extLst>
          </p:cNvPr>
          <p:cNvSpPr txBox="1"/>
          <p:nvPr/>
        </p:nvSpPr>
        <p:spPr>
          <a:xfrm>
            <a:off x="5743559" y="4047881"/>
            <a:ext cx="2772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 err="1"/>
              <a:t>Meteorological</a:t>
            </a:r>
            <a:r>
              <a:rPr lang="es-ES" sz="900" dirty="0"/>
              <a:t> </a:t>
            </a:r>
            <a:r>
              <a:rPr lang="es-ES" sz="900" dirty="0" err="1"/>
              <a:t>stations</a:t>
            </a:r>
            <a:r>
              <a:rPr lang="es-ES" sz="900" dirty="0"/>
              <a:t> in </a:t>
            </a:r>
            <a:r>
              <a:rPr lang="es-ES" sz="900" dirty="0" err="1"/>
              <a:t>the</a:t>
            </a:r>
            <a:r>
              <a:rPr lang="es-ES" sz="900" dirty="0"/>
              <a:t> </a:t>
            </a:r>
            <a:r>
              <a:rPr lang="es-ES" sz="900" dirty="0" err="1"/>
              <a:t>Bolivian</a:t>
            </a:r>
            <a:r>
              <a:rPr lang="es-ES" sz="900" dirty="0"/>
              <a:t> Andes</a:t>
            </a:r>
          </a:p>
          <a:p>
            <a:r>
              <a:rPr lang="es-EC" sz="900" dirty="0"/>
              <a:t> Source: PROSUCO</a:t>
            </a:r>
          </a:p>
        </p:txBody>
      </p:sp>
    </p:spTree>
    <p:extLst>
      <p:ext uri="{BB962C8B-B14F-4D97-AF65-F5344CB8AC3E}">
        <p14:creationId xmlns:p14="http://schemas.microsoft.com/office/powerpoint/2010/main" val="3396633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CF4CFF3-F08E-BE4C-B231-F966FB2FE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070" y="307763"/>
            <a:ext cx="3074653" cy="196019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7CAF5E6-53DB-5F4F-BD92-E12FFBE3BF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504" y="193508"/>
            <a:ext cx="2421710" cy="305189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C4568A4-48E4-184F-92EC-D0E4BC4AC3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8185" y="2579681"/>
            <a:ext cx="2638983" cy="16430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FC275DD9-8C2A-8A46-9AB2-B6AC317F1BA3}"/>
              </a:ext>
            </a:extLst>
          </p:cNvPr>
          <p:cNvSpPr txBox="1"/>
          <p:nvPr/>
        </p:nvSpPr>
        <p:spPr>
          <a:xfrm>
            <a:off x="904614" y="2308400"/>
            <a:ext cx="28815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900" dirty="0"/>
              <a:t>Source: Colectivo de Agroecología, Ecuador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3D86BEB-FD46-6344-9777-123746261CB5}"/>
              </a:ext>
            </a:extLst>
          </p:cNvPr>
          <p:cNvSpPr txBox="1"/>
          <p:nvPr/>
        </p:nvSpPr>
        <p:spPr>
          <a:xfrm>
            <a:off x="5699543" y="3245403"/>
            <a:ext cx="2421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900" dirty="0"/>
              <a:t>Implementing Inaturalist in Ecuador</a:t>
            </a:r>
          </a:p>
          <a:p>
            <a:r>
              <a:rPr lang="es-EC" sz="900" dirty="0"/>
              <a:t>Source: Diego Mina, IRD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EDA15A6-AFE9-7F43-8ECB-6765EFC49AFE}"/>
              </a:ext>
            </a:extLst>
          </p:cNvPr>
          <p:cNvSpPr txBox="1"/>
          <p:nvPr/>
        </p:nvSpPr>
        <p:spPr>
          <a:xfrm>
            <a:off x="2333364" y="4222731"/>
            <a:ext cx="28815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900" dirty="0"/>
              <a:t>Source: Agromakers</a:t>
            </a:r>
          </a:p>
        </p:txBody>
      </p:sp>
    </p:spTree>
    <p:extLst>
      <p:ext uri="{BB962C8B-B14F-4D97-AF65-F5344CB8AC3E}">
        <p14:creationId xmlns:p14="http://schemas.microsoft.com/office/powerpoint/2010/main" val="2537250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98358-387C-5FB8-B988-6072F0CCD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Proposed research questions for new global CS initiative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A3A5A-8426-C482-4533-614692E4CEB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6251" y="873011"/>
            <a:ext cx="8164705" cy="3302750"/>
          </a:xfrm>
        </p:spPr>
        <p:txBody>
          <a:bodyPr>
            <a:normAutofit fontScale="85000" lnSpcReduction="20000"/>
          </a:bodyPr>
          <a:lstStyle/>
          <a:p>
            <a:r>
              <a:rPr lang="es-ES" b="1" dirty="0" err="1"/>
              <a:t>Connecting</a:t>
            </a:r>
            <a:r>
              <a:rPr lang="es-ES" b="1" dirty="0"/>
              <a:t> </a:t>
            </a:r>
            <a:r>
              <a:rPr lang="es-ES" b="1" dirty="0" err="1"/>
              <a:t>experiences</a:t>
            </a:r>
            <a:r>
              <a:rPr lang="es-ES" b="1" dirty="0"/>
              <a:t>, </a:t>
            </a:r>
            <a:r>
              <a:rPr lang="es-ES" b="1" dirty="0" err="1"/>
              <a:t>evidence</a:t>
            </a:r>
            <a:r>
              <a:rPr lang="es-ES" b="1" dirty="0"/>
              <a:t> and </a:t>
            </a:r>
            <a:r>
              <a:rPr lang="es-ES" b="1" dirty="0" err="1"/>
              <a:t>research</a:t>
            </a:r>
            <a:r>
              <a:rPr lang="es-ES" b="1" dirty="0"/>
              <a:t> </a:t>
            </a:r>
            <a:r>
              <a:rPr lang="es-ES" b="1" dirty="0" err="1"/>
              <a:t>initiatives</a:t>
            </a:r>
            <a:endParaRPr lang="es-ES" b="1" dirty="0"/>
          </a:p>
          <a:p>
            <a:endParaRPr lang="es-ES" dirty="0"/>
          </a:p>
          <a:p>
            <a:r>
              <a:rPr lang="es-ES" dirty="0" err="1"/>
              <a:t>How</a:t>
            </a:r>
            <a:r>
              <a:rPr lang="es-ES" dirty="0"/>
              <a:t> to </a:t>
            </a:r>
            <a:r>
              <a:rPr lang="es-ES" dirty="0" err="1"/>
              <a:t>generate</a:t>
            </a:r>
            <a:r>
              <a:rPr lang="es-ES" dirty="0"/>
              <a:t> </a:t>
            </a:r>
            <a:r>
              <a:rPr lang="es-ES" dirty="0" err="1"/>
              <a:t>interactions</a:t>
            </a:r>
            <a:r>
              <a:rPr lang="es-ES" dirty="0"/>
              <a:t> and </a:t>
            </a:r>
            <a:r>
              <a:rPr lang="es-ES" dirty="0" err="1"/>
              <a:t>collaborations</a:t>
            </a:r>
            <a:r>
              <a:rPr lang="es-ES" dirty="0"/>
              <a:t> </a:t>
            </a:r>
            <a:r>
              <a:rPr lang="es-ES" dirty="0" err="1"/>
              <a:t>among</a:t>
            </a:r>
            <a:r>
              <a:rPr lang="es-ES" dirty="0"/>
              <a:t> </a:t>
            </a:r>
            <a:r>
              <a:rPr lang="es-ES" dirty="0" err="1"/>
              <a:t>multiple</a:t>
            </a:r>
            <a:r>
              <a:rPr lang="es-ES" dirty="0"/>
              <a:t> </a:t>
            </a:r>
            <a:r>
              <a:rPr lang="es-ES" dirty="0" err="1"/>
              <a:t>actors</a:t>
            </a:r>
            <a:r>
              <a:rPr lang="es-ES" dirty="0"/>
              <a:t> to </a:t>
            </a:r>
            <a:r>
              <a:rPr lang="es-ES" dirty="0" err="1"/>
              <a:t>promote</a:t>
            </a:r>
            <a:r>
              <a:rPr lang="es-ES" dirty="0"/>
              <a:t> </a:t>
            </a:r>
            <a:r>
              <a:rPr lang="es-ES" dirty="0" err="1"/>
              <a:t>agroecology</a:t>
            </a:r>
            <a:r>
              <a:rPr lang="es-ES" dirty="0"/>
              <a:t>?</a:t>
            </a:r>
          </a:p>
          <a:p>
            <a:endParaRPr lang="es-ES" dirty="0"/>
          </a:p>
          <a:p>
            <a:r>
              <a:rPr lang="es-ES" dirty="0" err="1"/>
              <a:t>How</a:t>
            </a:r>
            <a:r>
              <a:rPr lang="es-ES" dirty="0"/>
              <a:t> to </a:t>
            </a:r>
            <a:r>
              <a:rPr lang="es-ES" dirty="0" err="1"/>
              <a:t>take</a:t>
            </a:r>
            <a:r>
              <a:rPr lang="es-ES" dirty="0"/>
              <a:t> </a:t>
            </a:r>
            <a:r>
              <a:rPr lang="es-ES" dirty="0" err="1"/>
              <a:t>advantage</a:t>
            </a:r>
            <a:r>
              <a:rPr lang="es-ES" dirty="0"/>
              <a:t> of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different</a:t>
            </a:r>
            <a:r>
              <a:rPr lang="es-ES" dirty="0"/>
              <a:t> </a:t>
            </a:r>
            <a:r>
              <a:rPr lang="es-ES" dirty="0" err="1"/>
              <a:t>knowledge</a:t>
            </a:r>
            <a:r>
              <a:rPr lang="es-ES" dirty="0"/>
              <a:t> and </a:t>
            </a:r>
            <a:r>
              <a:rPr lang="es-ES" dirty="0" err="1"/>
              <a:t>experiences</a:t>
            </a:r>
            <a:r>
              <a:rPr lang="es-ES" dirty="0"/>
              <a:t> in </a:t>
            </a:r>
            <a:r>
              <a:rPr lang="es-ES" dirty="0" err="1"/>
              <a:t>agroecology</a:t>
            </a:r>
            <a:r>
              <a:rPr lang="es-ES" dirty="0"/>
              <a:t> to </a:t>
            </a:r>
            <a:r>
              <a:rPr lang="es-ES" dirty="0" err="1"/>
              <a:t>strengthen</a:t>
            </a:r>
            <a:r>
              <a:rPr lang="es-ES" dirty="0"/>
              <a:t> </a:t>
            </a:r>
            <a:r>
              <a:rPr lang="es-ES" dirty="0" err="1"/>
              <a:t>movements</a:t>
            </a:r>
            <a:r>
              <a:rPr lang="es-ES" dirty="0"/>
              <a:t>?</a:t>
            </a:r>
          </a:p>
          <a:p>
            <a:endParaRPr lang="es-ES" dirty="0"/>
          </a:p>
          <a:p>
            <a:r>
              <a:rPr lang="es-ES" dirty="0" err="1"/>
              <a:t>Challenges</a:t>
            </a:r>
            <a:r>
              <a:rPr lang="es-ES" dirty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/>
              <a:t>Multiple</a:t>
            </a:r>
            <a:r>
              <a:rPr lang="es-ES" dirty="0"/>
              <a:t> </a:t>
            </a:r>
            <a:r>
              <a:rPr lang="es-ES" dirty="0" err="1"/>
              <a:t>understandings</a:t>
            </a:r>
            <a:r>
              <a:rPr lang="es-ES" dirty="0"/>
              <a:t> of </a:t>
            </a:r>
            <a:r>
              <a:rPr lang="es-ES" dirty="0" err="1"/>
              <a:t>agroecology</a:t>
            </a:r>
            <a:r>
              <a:rPr lang="es-ES" dirty="0"/>
              <a:t> </a:t>
            </a:r>
            <a:r>
              <a:rPr lang="es-ES" dirty="0" err="1"/>
              <a:t>transitions</a:t>
            </a:r>
            <a:r>
              <a:rPr lang="es-E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/>
              <a:t>Complexity</a:t>
            </a:r>
            <a:r>
              <a:rPr lang="es-ES" dirty="0"/>
              <a:t> and </a:t>
            </a:r>
            <a:r>
              <a:rPr lang="es-ES" dirty="0" err="1"/>
              <a:t>contradictions</a:t>
            </a:r>
            <a:r>
              <a:rPr lang="es-ES" dirty="0"/>
              <a:t> </a:t>
            </a:r>
            <a:r>
              <a:rPr lang="es-ES" dirty="0" err="1"/>
              <a:t>within</a:t>
            </a:r>
            <a:r>
              <a:rPr lang="es-ES" dirty="0"/>
              <a:t> </a:t>
            </a:r>
            <a:r>
              <a:rPr lang="es-ES" dirty="0" err="1"/>
              <a:t>agroecological</a:t>
            </a:r>
            <a:r>
              <a:rPr lang="es-ES" dirty="0"/>
              <a:t> </a:t>
            </a:r>
            <a:r>
              <a:rPr lang="es-ES" dirty="0" err="1"/>
              <a:t>movements</a:t>
            </a: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Balance </a:t>
            </a:r>
            <a:r>
              <a:rPr lang="es-ES" dirty="0" err="1"/>
              <a:t>between</a:t>
            </a:r>
            <a:r>
              <a:rPr lang="es-ES" dirty="0"/>
              <a:t> </a:t>
            </a:r>
            <a:r>
              <a:rPr lang="es-ES" dirty="0" err="1"/>
              <a:t>science</a:t>
            </a:r>
            <a:r>
              <a:rPr lang="es-ES" dirty="0"/>
              <a:t> and </a:t>
            </a:r>
            <a:r>
              <a:rPr lang="es-ES" dirty="0" err="1"/>
              <a:t>other</a:t>
            </a:r>
            <a:r>
              <a:rPr lang="es-ES" dirty="0"/>
              <a:t> </a:t>
            </a:r>
            <a:r>
              <a:rPr lang="es-ES" dirty="0" err="1"/>
              <a:t>forms</a:t>
            </a:r>
            <a:r>
              <a:rPr lang="es-ES" dirty="0"/>
              <a:t> of </a:t>
            </a:r>
            <a:r>
              <a:rPr lang="es-ES" dirty="0" err="1"/>
              <a:t>people's</a:t>
            </a:r>
            <a:r>
              <a:rPr lang="es-ES" dirty="0"/>
              <a:t> </a:t>
            </a:r>
            <a:r>
              <a:rPr lang="es-ES" dirty="0" err="1"/>
              <a:t>knowledge</a:t>
            </a: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/>
              <a:t>Facilitation</a:t>
            </a:r>
            <a:r>
              <a:rPr lang="es-ES" dirty="0"/>
              <a:t> </a:t>
            </a:r>
            <a:r>
              <a:rPr lang="es-ES" dirty="0" err="1"/>
              <a:t>is</a:t>
            </a:r>
            <a:r>
              <a:rPr lang="es-ES" dirty="0"/>
              <a:t> </a:t>
            </a:r>
            <a:r>
              <a:rPr lang="es-ES" dirty="0" err="1"/>
              <a:t>necessary</a:t>
            </a: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tension</a:t>
            </a:r>
            <a:r>
              <a:rPr lang="es-ES" dirty="0"/>
              <a:t> of a local </a:t>
            </a:r>
            <a:r>
              <a:rPr lang="es-ES" dirty="0" err="1"/>
              <a:t>need</a:t>
            </a:r>
            <a:r>
              <a:rPr lang="es-ES" dirty="0"/>
              <a:t> vs. </a:t>
            </a:r>
            <a:r>
              <a:rPr lang="es-ES" dirty="0" err="1"/>
              <a:t>an</a:t>
            </a:r>
            <a:r>
              <a:rPr lang="es-ES" dirty="0"/>
              <a:t> </a:t>
            </a:r>
            <a:r>
              <a:rPr lang="es-ES" dirty="0" err="1"/>
              <a:t>understanding</a:t>
            </a:r>
            <a:r>
              <a:rPr lang="es-ES" dirty="0"/>
              <a:t> of </a:t>
            </a:r>
            <a:r>
              <a:rPr lang="es-ES" dirty="0" err="1"/>
              <a:t>the</a:t>
            </a:r>
            <a:r>
              <a:rPr lang="es-ES" dirty="0"/>
              <a:t> global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/>
              <a:t>Respecting</a:t>
            </a:r>
            <a:r>
              <a:rPr lang="es-ES" dirty="0"/>
              <a:t> local </a:t>
            </a:r>
            <a:r>
              <a:rPr lang="es-ES" dirty="0" err="1"/>
              <a:t>processes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72220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98358-387C-5FB8-B988-6072F0CCD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Proposed research questions for new global CS initiative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A3A5A-8426-C482-4533-614692E4CEB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ES" b="1" dirty="0" err="1"/>
              <a:t>Generation</a:t>
            </a:r>
            <a:r>
              <a:rPr lang="es-ES" b="1" dirty="0"/>
              <a:t> of </a:t>
            </a:r>
            <a:r>
              <a:rPr lang="es-ES" b="1" dirty="0" err="1"/>
              <a:t>knowledge</a:t>
            </a:r>
            <a:endParaRPr lang="es-ES" b="1" dirty="0"/>
          </a:p>
          <a:p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/>
              <a:t>Generation</a:t>
            </a:r>
            <a:r>
              <a:rPr lang="es-ES" dirty="0"/>
              <a:t> of </a:t>
            </a:r>
            <a:r>
              <a:rPr lang="es-ES" dirty="0" err="1"/>
              <a:t>information</a:t>
            </a:r>
            <a:r>
              <a:rPr lang="es-ES" dirty="0"/>
              <a:t> </a:t>
            </a:r>
            <a:r>
              <a:rPr lang="es-ES" dirty="0" err="1"/>
              <a:t>on</a:t>
            </a:r>
            <a:r>
              <a:rPr lang="es-ES" dirty="0"/>
              <a:t> </a:t>
            </a:r>
            <a:r>
              <a:rPr lang="es-ES" dirty="0" err="1"/>
              <a:t>agroecological</a:t>
            </a:r>
            <a:r>
              <a:rPr lang="es-ES" dirty="0"/>
              <a:t> </a:t>
            </a:r>
            <a:r>
              <a:rPr lang="es-ES" dirty="0" err="1"/>
              <a:t>production</a:t>
            </a:r>
            <a:r>
              <a:rPr lang="es-ES" dirty="0"/>
              <a:t>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supply</a:t>
            </a: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/>
              <a:t>Generation</a:t>
            </a:r>
            <a:r>
              <a:rPr lang="es-ES" dirty="0"/>
              <a:t> of </a:t>
            </a:r>
            <a:r>
              <a:rPr lang="es-ES" dirty="0" err="1"/>
              <a:t>climatic</a:t>
            </a:r>
            <a:r>
              <a:rPr lang="es-ES" dirty="0"/>
              <a:t> </a:t>
            </a:r>
            <a:r>
              <a:rPr lang="es-ES" dirty="0" err="1"/>
              <a:t>information</a:t>
            </a:r>
            <a:r>
              <a:rPr lang="es-ES" dirty="0"/>
              <a:t>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decision</a:t>
            </a:r>
            <a:r>
              <a:rPr lang="es-ES" dirty="0"/>
              <a:t> </a:t>
            </a:r>
            <a:r>
              <a:rPr lang="es-ES" dirty="0" err="1"/>
              <a:t>making</a:t>
            </a:r>
            <a:r>
              <a:rPr lang="es-ES" dirty="0"/>
              <a:t> (</a:t>
            </a:r>
            <a:r>
              <a:rPr lang="es-ES" dirty="0" err="1"/>
              <a:t>Climate</a:t>
            </a:r>
            <a:r>
              <a:rPr lang="es-ES" dirty="0"/>
              <a:t> </a:t>
            </a:r>
            <a:r>
              <a:rPr lang="es-ES" dirty="0" err="1"/>
              <a:t>change</a:t>
            </a:r>
            <a:r>
              <a:rPr lang="es-E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/>
              <a:t>Linking</a:t>
            </a:r>
            <a:r>
              <a:rPr lang="es-ES" dirty="0"/>
              <a:t> </a:t>
            </a:r>
            <a:r>
              <a:rPr lang="es-ES" dirty="0" err="1"/>
              <a:t>consumers</a:t>
            </a:r>
            <a:r>
              <a:rPr lang="es-ES" dirty="0"/>
              <a:t> and </a:t>
            </a:r>
            <a:r>
              <a:rPr lang="es-ES" dirty="0" err="1"/>
              <a:t>producers</a:t>
            </a:r>
            <a:r>
              <a:rPr lang="es-ES" dirty="0"/>
              <a:t> (</a:t>
            </a:r>
            <a:r>
              <a:rPr lang="es-ES" dirty="0" err="1"/>
              <a:t>markets</a:t>
            </a:r>
            <a:r>
              <a:rPr lang="es-ES" dirty="0"/>
              <a:t>, </a:t>
            </a:r>
            <a:r>
              <a:rPr lang="es-ES" dirty="0" err="1"/>
              <a:t>food</a:t>
            </a:r>
            <a:r>
              <a:rPr lang="es-ES" dirty="0"/>
              <a:t> </a:t>
            </a:r>
            <a:r>
              <a:rPr lang="es-ES" dirty="0" err="1"/>
              <a:t>systems</a:t>
            </a:r>
            <a:r>
              <a:rPr lang="es-ES" dirty="0"/>
              <a:t>).</a:t>
            </a:r>
          </a:p>
          <a:p>
            <a:endParaRPr lang="es-ES" dirty="0"/>
          </a:p>
          <a:p>
            <a:r>
              <a:rPr lang="es-ES" dirty="0" err="1"/>
              <a:t>Some</a:t>
            </a:r>
            <a:r>
              <a:rPr lang="es-ES" dirty="0"/>
              <a:t> </a:t>
            </a:r>
            <a:r>
              <a:rPr lang="es-ES" dirty="0" err="1"/>
              <a:t>challenges</a:t>
            </a:r>
            <a:r>
              <a:rPr lang="es-ES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/>
              <a:t>Sustainability</a:t>
            </a:r>
            <a:r>
              <a:rPr lang="es-ES" dirty="0"/>
              <a:t> of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initiative</a:t>
            </a: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/>
              <a:t>Information</a:t>
            </a:r>
            <a:r>
              <a:rPr lang="es-ES" dirty="0"/>
              <a:t> </a:t>
            </a:r>
            <a:r>
              <a:rPr lang="es-ES" dirty="0" err="1"/>
              <a:t>useful</a:t>
            </a:r>
            <a:r>
              <a:rPr lang="es-ES" dirty="0"/>
              <a:t> and </a:t>
            </a:r>
            <a:r>
              <a:rPr lang="es-ES" dirty="0" err="1"/>
              <a:t>adapted</a:t>
            </a:r>
            <a:r>
              <a:rPr lang="es-ES" dirty="0"/>
              <a:t> to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context</a:t>
            </a: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Balance </a:t>
            </a:r>
            <a:r>
              <a:rPr lang="es-ES" dirty="0" err="1"/>
              <a:t>between</a:t>
            </a:r>
            <a:r>
              <a:rPr lang="es-ES" dirty="0"/>
              <a:t> </a:t>
            </a:r>
            <a:r>
              <a:rPr lang="es-ES" dirty="0" err="1"/>
              <a:t>science</a:t>
            </a:r>
            <a:r>
              <a:rPr lang="es-ES" dirty="0"/>
              <a:t> and </a:t>
            </a:r>
            <a:r>
              <a:rPr lang="es-ES" dirty="0" err="1"/>
              <a:t>other</a:t>
            </a:r>
            <a:r>
              <a:rPr lang="es-ES" dirty="0"/>
              <a:t> </a:t>
            </a:r>
            <a:r>
              <a:rPr lang="es-ES" dirty="0" err="1"/>
              <a:t>forms</a:t>
            </a:r>
            <a:r>
              <a:rPr lang="es-ES" dirty="0"/>
              <a:t> of </a:t>
            </a:r>
            <a:r>
              <a:rPr lang="es-ES" dirty="0" err="1"/>
              <a:t>people's</a:t>
            </a:r>
            <a:r>
              <a:rPr lang="es-ES" dirty="0"/>
              <a:t> </a:t>
            </a:r>
            <a:r>
              <a:rPr lang="es-ES" dirty="0" err="1"/>
              <a:t>knowledge</a:t>
            </a:r>
            <a:endParaRPr lang="es-ES" dirty="0"/>
          </a:p>
          <a:p>
            <a:endParaRPr lang="es-ES" dirty="0"/>
          </a:p>
          <a:p>
            <a:r>
              <a:rPr lang="es-ES" dirty="0"/>
              <a:t>	</a:t>
            </a:r>
          </a:p>
          <a:p>
            <a:r>
              <a:rPr lang="es-ES" dirty="0"/>
              <a:t> </a:t>
            </a:r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457700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657CE-B362-BC42-DF01-A015C987D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Dialogue results: Contents, modes of engagement, nature 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3A5F26-0D49-EC47-4CBC-18AFDF59531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s-ES" b="1" dirty="0" err="1"/>
              <a:t>Possible</a:t>
            </a:r>
            <a:r>
              <a:rPr lang="es-ES" b="1" dirty="0"/>
              <a:t> </a:t>
            </a:r>
            <a:r>
              <a:rPr lang="es-ES" b="1" dirty="0" err="1"/>
              <a:t>contents</a:t>
            </a:r>
            <a:endParaRPr lang="es-ES" b="1" dirty="0"/>
          </a:p>
          <a:p>
            <a:endParaRPr lang="es-E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movements</a:t>
            </a:r>
            <a:r>
              <a:rPr lang="es-ES" dirty="0"/>
              <a:t> and </a:t>
            </a:r>
            <a:r>
              <a:rPr lang="es-ES" dirty="0" err="1"/>
              <a:t>collectives</a:t>
            </a:r>
            <a:r>
              <a:rPr lang="es-ES" dirty="0"/>
              <a:t>: </a:t>
            </a:r>
            <a:r>
              <a:rPr lang="es-ES" dirty="0" err="1"/>
              <a:t>Connect</a:t>
            </a:r>
            <a:r>
              <a:rPr lang="es-ES" dirty="0"/>
              <a:t> </a:t>
            </a:r>
            <a:r>
              <a:rPr lang="es-ES" dirty="0" err="1"/>
              <a:t>experiences</a:t>
            </a:r>
            <a:r>
              <a:rPr lang="es-ES" dirty="0"/>
              <a:t>, </a:t>
            </a:r>
            <a:r>
              <a:rPr lang="es-ES" dirty="0" err="1"/>
              <a:t>evidence</a:t>
            </a:r>
            <a:r>
              <a:rPr lang="es-ES" dirty="0"/>
              <a:t> and </a:t>
            </a:r>
            <a:r>
              <a:rPr lang="es-ES" dirty="0" err="1"/>
              <a:t>research</a:t>
            </a:r>
            <a:r>
              <a:rPr lang="es-ES" dirty="0"/>
              <a:t> </a:t>
            </a:r>
            <a:r>
              <a:rPr lang="es-ES" dirty="0" err="1"/>
              <a:t>initiatives</a:t>
            </a:r>
            <a:r>
              <a:rPr lang="es-E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producers</a:t>
            </a:r>
            <a:r>
              <a:rPr lang="es-ES" dirty="0"/>
              <a:t> and </a:t>
            </a:r>
            <a:r>
              <a:rPr lang="es-ES" dirty="0" err="1"/>
              <a:t>consumers</a:t>
            </a:r>
            <a:r>
              <a:rPr lang="es-ES" dirty="0"/>
              <a:t>: </a:t>
            </a:r>
            <a:r>
              <a:rPr lang="es-ES" dirty="0" err="1"/>
              <a:t>information</a:t>
            </a:r>
            <a:r>
              <a:rPr lang="es-ES" dirty="0"/>
              <a:t>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decision</a:t>
            </a:r>
            <a:r>
              <a:rPr lang="es-ES" dirty="0"/>
              <a:t> </a:t>
            </a:r>
            <a:r>
              <a:rPr lang="es-ES" dirty="0" err="1"/>
              <a:t>making</a:t>
            </a:r>
            <a:r>
              <a:rPr lang="es-ES" dirty="0"/>
              <a:t>: </a:t>
            </a:r>
            <a:r>
              <a:rPr lang="es-ES" dirty="0" err="1"/>
              <a:t>climate</a:t>
            </a:r>
            <a:r>
              <a:rPr lang="es-ES" dirty="0"/>
              <a:t>, </a:t>
            </a:r>
            <a:r>
              <a:rPr lang="es-ES" dirty="0" err="1"/>
              <a:t>markets</a:t>
            </a:r>
            <a:r>
              <a:rPr lang="es-ES" dirty="0"/>
              <a:t>, etc.</a:t>
            </a:r>
          </a:p>
        </p:txBody>
      </p:sp>
    </p:spTree>
    <p:extLst>
      <p:ext uri="{BB962C8B-B14F-4D97-AF65-F5344CB8AC3E}">
        <p14:creationId xmlns:p14="http://schemas.microsoft.com/office/powerpoint/2010/main" val="2239379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657CE-B362-BC42-DF01-A015C987D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Dialogue results: Contents, modes of engagement, nature 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3A5F26-0D49-EC47-4CBC-18AFDF59531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" b="1" dirty="0" err="1"/>
              <a:t>Possible</a:t>
            </a:r>
            <a:r>
              <a:rPr lang="es-ES" b="1" dirty="0"/>
              <a:t> </a:t>
            </a:r>
            <a:r>
              <a:rPr lang="es-ES" b="1" dirty="0" err="1"/>
              <a:t>contents</a:t>
            </a:r>
            <a:r>
              <a:rPr lang="es-ES" b="1" dirty="0"/>
              <a:t>:</a:t>
            </a:r>
          </a:p>
          <a:p>
            <a:endParaRPr lang="es-E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movements</a:t>
            </a:r>
            <a:r>
              <a:rPr lang="es-ES" dirty="0"/>
              <a:t> and </a:t>
            </a:r>
            <a:r>
              <a:rPr lang="es-ES" dirty="0" err="1"/>
              <a:t>collectives</a:t>
            </a:r>
            <a:r>
              <a:rPr lang="es-ES" dirty="0"/>
              <a:t>: </a:t>
            </a:r>
            <a:r>
              <a:rPr lang="es-ES" dirty="0" err="1"/>
              <a:t>Connecting</a:t>
            </a:r>
            <a:r>
              <a:rPr lang="es-ES" dirty="0"/>
              <a:t> </a:t>
            </a:r>
            <a:r>
              <a:rPr lang="es-ES" dirty="0" err="1"/>
              <a:t>experiences</a:t>
            </a:r>
            <a:r>
              <a:rPr lang="es-ES" dirty="0"/>
              <a:t>, </a:t>
            </a:r>
            <a:r>
              <a:rPr lang="es-ES" dirty="0" err="1"/>
              <a:t>evidence</a:t>
            </a:r>
            <a:r>
              <a:rPr lang="es-ES" dirty="0"/>
              <a:t> and </a:t>
            </a:r>
            <a:r>
              <a:rPr lang="es-ES" dirty="0" err="1"/>
              <a:t>research</a:t>
            </a:r>
            <a:r>
              <a:rPr lang="es-ES" dirty="0"/>
              <a:t> </a:t>
            </a:r>
            <a:r>
              <a:rPr lang="es-ES" dirty="0" err="1"/>
              <a:t>initiatives</a:t>
            </a:r>
            <a:r>
              <a:rPr lang="es-E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producers</a:t>
            </a:r>
            <a:r>
              <a:rPr lang="es-ES" dirty="0"/>
              <a:t> and </a:t>
            </a:r>
            <a:r>
              <a:rPr lang="es-ES" dirty="0" err="1"/>
              <a:t>consumers</a:t>
            </a:r>
            <a:r>
              <a:rPr lang="es-ES" dirty="0"/>
              <a:t>: </a:t>
            </a:r>
            <a:r>
              <a:rPr lang="es-ES" dirty="0" err="1"/>
              <a:t>information</a:t>
            </a:r>
            <a:r>
              <a:rPr lang="es-ES" dirty="0"/>
              <a:t>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decision</a:t>
            </a:r>
            <a:r>
              <a:rPr lang="es-ES" dirty="0"/>
              <a:t> </a:t>
            </a:r>
            <a:r>
              <a:rPr lang="es-ES" dirty="0" err="1"/>
              <a:t>making</a:t>
            </a:r>
            <a:r>
              <a:rPr lang="es-ES" dirty="0"/>
              <a:t>: </a:t>
            </a:r>
            <a:r>
              <a:rPr lang="es-ES" dirty="0" err="1"/>
              <a:t>production</a:t>
            </a:r>
            <a:r>
              <a:rPr lang="es-ES" dirty="0"/>
              <a:t>, </a:t>
            </a:r>
            <a:r>
              <a:rPr lang="es-ES" dirty="0" err="1"/>
              <a:t>climate</a:t>
            </a:r>
            <a:r>
              <a:rPr lang="es-ES" dirty="0"/>
              <a:t>, </a:t>
            </a:r>
            <a:r>
              <a:rPr lang="es-ES" dirty="0" err="1"/>
              <a:t>markets</a:t>
            </a:r>
            <a:r>
              <a:rPr lang="es-ES" dirty="0"/>
              <a:t>, etc.</a:t>
            </a:r>
          </a:p>
          <a:p>
            <a:endParaRPr lang="es-ES" dirty="0"/>
          </a:p>
          <a:p>
            <a:r>
              <a:rPr lang="es-ES" b="1" dirty="0" err="1"/>
              <a:t>Opportunities</a:t>
            </a:r>
            <a:r>
              <a:rPr lang="es-ES" b="1" dirty="0"/>
              <a:t> and </a:t>
            </a:r>
            <a:r>
              <a:rPr lang="es-ES" b="1" dirty="0" err="1"/>
              <a:t>modes</a:t>
            </a:r>
            <a:r>
              <a:rPr lang="es-ES" b="1" dirty="0"/>
              <a:t> of </a:t>
            </a:r>
            <a:r>
              <a:rPr lang="es-ES" b="1" dirty="0" err="1"/>
              <a:t>engagement</a:t>
            </a:r>
            <a:r>
              <a:rPr lang="es-ES" b="1" dirty="0"/>
              <a:t>:</a:t>
            </a:r>
          </a:p>
          <a:p>
            <a:endParaRPr lang="es-E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/>
              <a:t>Youth</a:t>
            </a:r>
            <a:r>
              <a:rPr lang="es-ES" dirty="0"/>
              <a:t> as a bridge </a:t>
            </a:r>
            <a:r>
              <a:rPr lang="es-ES" dirty="0" err="1"/>
              <a:t>between</a:t>
            </a:r>
            <a:r>
              <a:rPr lang="es-ES" dirty="0"/>
              <a:t> </a:t>
            </a:r>
            <a:r>
              <a:rPr lang="es-ES" dirty="0" err="1"/>
              <a:t>urban</a:t>
            </a:r>
            <a:r>
              <a:rPr lang="es-ES" dirty="0"/>
              <a:t> and rural, </a:t>
            </a:r>
            <a:r>
              <a:rPr lang="es-ES" dirty="0" err="1"/>
              <a:t>between</a:t>
            </a:r>
            <a:r>
              <a:rPr lang="es-ES" dirty="0"/>
              <a:t> </a:t>
            </a:r>
            <a:r>
              <a:rPr lang="es-ES" dirty="0" err="1"/>
              <a:t>adults</a:t>
            </a:r>
            <a:r>
              <a:rPr lang="es-ES" dirty="0"/>
              <a:t> and new </a:t>
            </a:r>
            <a:r>
              <a:rPr lang="es-ES" dirty="0" err="1"/>
              <a:t>generations</a:t>
            </a:r>
            <a:r>
              <a:rPr lang="es-E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/>
              <a:t>Respect</a:t>
            </a:r>
            <a:r>
              <a:rPr lang="es-ES" dirty="0"/>
              <a:t> </a:t>
            </a:r>
            <a:r>
              <a:rPr lang="es-ES" dirty="0" err="1"/>
              <a:t>for</a:t>
            </a:r>
            <a:r>
              <a:rPr lang="es-ES" dirty="0"/>
              <a:t> local </a:t>
            </a:r>
            <a:r>
              <a:rPr lang="es-ES" dirty="0" err="1"/>
              <a:t>processes</a:t>
            </a:r>
            <a:r>
              <a:rPr lang="es-ES" dirty="0"/>
              <a:t> and </a:t>
            </a:r>
            <a:r>
              <a:rPr lang="es-ES" dirty="0" err="1"/>
              <a:t>organizational</a:t>
            </a:r>
            <a:r>
              <a:rPr lang="es-ES" dirty="0"/>
              <a:t> </a:t>
            </a:r>
            <a:r>
              <a:rPr lang="es-ES" dirty="0" err="1"/>
              <a:t>processes</a:t>
            </a:r>
            <a:endParaRPr lang="en-KE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/>
              <a:t>Support</a:t>
            </a:r>
            <a:r>
              <a:rPr lang="es-ES" dirty="0"/>
              <a:t> </a:t>
            </a:r>
            <a:r>
              <a:rPr lang="es-ES" dirty="0" err="1"/>
              <a:t>existing</a:t>
            </a:r>
            <a:r>
              <a:rPr lang="es-ES" dirty="0"/>
              <a:t> </a:t>
            </a:r>
            <a:r>
              <a:rPr lang="es-ES" dirty="0" err="1"/>
              <a:t>small</a:t>
            </a:r>
            <a:r>
              <a:rPr lang="es-ES" dirty="0"/>
              <a:t> </a:t>
            </a:r>
            <a:r>
              <a:rPr lang="es-ES" dirty="0" err="1"/>
              <a:t>initiatives</a:t>
            </a:r>
            <a:r>
              <a:rPr lang="es-ES" dirty="0"/>
              <a:t>: PROSUCO, YANAPAI </a:t>
            </a:r>
            <a:r>
              <a:rPr lang="es-ES" dirty="0" err="1"/>
              <a:t>through</a:t>
            </a:r>
            <a:r>
              <a:rPr lang="es-ES" dirty="0"/>
              <a:t> </a:t>
            </a:r>
            <a:r>
              <a:rPr lang="es-ES" dirty="0" err="1"/>
              <a:t>Farmer</a:t>
            </a:r>
            <a:r>
              <a:rPr lang="es-ES" dirty="0"/>
              <a:t> </a:t>
            </a:r>
            <a:r>
              <a:rPr lang="es-ES" dirty="0" err="1"/>
              <a:t>Research</a:t>
            </a:r>
            <a:r>
              <a:rPr lang="es-ES" dirty="0"/>
              <a:t> Network,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example</a:t>
            </a: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Colectivo de Agroecología in Ecuador: 250.000 </a:t>
            </a:r>
            <a:r>
              <a:rPr lang="es-ES" dirty="0" err="1"/>
              <a:t>families</a:t>
            </a:r>
            <a:r>
              <a:rPr lang="es-ES" dirty="0"/>
              <a:t> </a:t>
            </a:r>
            <a:r>
              <a:rPr lang="es-ES" dirty="0" err="1"/>
              <a:t>iniciative</a:t>
            </a: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/>
              <a:t>Bolivian</a:t>
            </a:r>
            <a:r>
              <a:rPr lang="es-ES" dirty="0"/>
              <a:t> </a:t>
            </a:r>
            <a:r>
              <a:rPr lang="es-ES" dirty="0" err="1"/>
              <a:t>Agroecological</a:t>
            </a:r>
            <a:r>
              <a:rPr lang="es-ES" dirty="0"/>
              <a:t> </a:t>
            </a:r>
            <a:r>
              <a:rPr lang="es-ES" dirty="0" err="1"/>
              <a:t>Movement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178321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96E67-6728-EEE6-1028-3713169A8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E" dirty="0"/>
              <a:t>Scaling </a:t>
            </a:r>
            <a:r>
              <a:rPr lang="en-KE"/>
              <a:t>plans: How we will gather One Million + voices 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C9EE0-EF14-4A18-CB41-123B1F9323D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/>
              <a:t>Consultations</a:t>
            </a:r>
            <a:r>
              <a:rPr lang="es-ES" dirty="0"/>
              <a:t> in </a:t>
            </a:r>
            <a:r>
              <a:rPr lang="es-ES" dirty="0" err="1"/>
              <a:t>the</a:t>
            </a:r>
            <a:r>
              <a:rPr lang="es-ES" dirty="0"/>
              <a:t> Andes (</a:t>
            </a:r>
            <a:r>
              <a:rPr lang="es-ES" dirty="0" err="1"/>
              <a:t>from</a:t>
            </a:r>
            <a:r>
              <a:rPr lang="es-ES" dirty="0"/>
              <a:t> </a:t>
            </a:r>
            <a:r>
              <a:rPr lang="es-ES" dirty="0" err="1"/>
              <a:t>september</a:t>
            </a:r>
            <a:r>
              <a:rPr lang="es-ES" dirty="0"/>
              <a:t> 2022 to </a:t>
            </a:r>
            <a:r>
              <a:rPr lang="es-ES" dirty="0" err="1"/>
              <a:t>february</a:t>
            </a:r>
            <a:r>
              <a:rPr lang="es-ES" dirty="0"/>
              <a:t> 2023)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/>
              <a:t>Identify</a:t>
            </a:r>
            <a:r>
              <a:rPr lang="es-ES" dirty="0"/>
              <a:t> </a:t>
            </a:r>
            <a:r>
              <a:rPr lang="es-ES" dirty="0" err="1"/>
              <a:t>major</a:t>
            </a:r>
            <a:r>
              <a:rPr lang="es-ES" dirty="0"/>
              <a:t> </a:t>
            </a:r>
            <a:r>
              <a:rPr lang="es-ES" dirty="0" err="1"/>
              <a:t>initiatives</a:t>
            </a:r>
            <a:r>
              <a:rPr lang="es-ES" dirty="0"/>
              <a:t> </a:t>
            </a:r>
            <a:r>
              <a:rPr lang="es-ES" dirty="0" err="1"/>
              <a:t>with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One</a:t>
            </a:r>
            <a:r>
              <a:rPr lang="es-ES" dirty="0"/>
              <a:t> </a:t>
            </a:r>
            <a:r>
              <a:rPr lang="es-ES" dirty="0" err="1"/>
              <a:t>Million</a:t>
            </a:r>
            <a:r>
              <a:rPr lang="es-ES" dirty="0"/>
              <a:t> </a:t>
            </a:r>
            <a:r>
              <a:rPr lang="es-ES" dirty="0" err="1"/>
              <a:t>Voices</a:t>
            </a:r>
            <a:r>
              <a:rPr lang="es-ES" dirty="0"/>
              <a:t> </a:t>
            </a:r>
            <a:r>
              <a:rPr lang="es-ES" dirty="0" err="1"/>
              <a:t>team</a:t>
            </a: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/>
              <a:t>Hold</a:t>
            </a:r>
            <a:r>
              <a:rPr lang="es-ES" dirty="0"/>
              <a:t> a virtual meeting </a:t>
            </a:r>
            <a:r>
              <a:rPr lang="es-ES" dirty="0" err="1"/>
              <a:t>with</a:t>
            </a:r>
            <a:r>
              <a:rPr lang="es-ES" dirty="0"/>
              <a:t> </a:t>
            </a:r>
            <a:r>
              <a:rPr lang="es-ES" dirty="0" err="1"/>
              <a:t>all</a:t>
            </a:r>
            <a:r>
              <a:rPr lang="es-ES" dirty="0"/>
              <a:t> </a:t>
            </a:r>
            <a:r>
              <a:rPr lang="es-ES" dirty="0" err="1"/>
              <a:t>stakeholders</a:t>
            </a:r>
            <a:r>
              <a:rPr lang="es-ES" dirty="0"/>
              <a:t> to concrete </a:t>
            </a:r>
            <a:r>
              <a:rPr lang="es-ES" dirty="0" err="1"/>
              <a:t>collaborations</a:t>
            </a:r>
            <a:r>
              <a:rPr lang="es-ES" dirty="0"/>
              <a:t> in </a:t>
            </a:r>
            <a:r>
              <a:rPr lang="es-ES" dirty="0" err="1"/>
              <a:t>the</a:t>
            </a:r>
            <a:r>
              <a:rPr lang="es-ES" dirty="0"/>
              <a:t> Andes.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/>
              <a:t>Pilots</a:t>
            </a:r>
            <a:r>
              <a:rPr lang="es-ES" dirty="0"/>
              <a:t> in </a:t>
            </a:r>
            <a:r>
              <a:rPr lang="es-ES" dirty="0" err="1"/>
              <a:t>some</a:t>
            </a:r>
            <a:r>
              <a:rPr lang="es-ES" dirty="0"/>
              <a:t> </a:t>
            </a:r>
            <a:r>
              <a:rPr lang="es-ES" dirty="0" err="1"/>
              <a:t>relevant</a:t>
            </a:r>
            <a:r>
              <a:rPr lang="es-ES" dirty="0"/>
              <a:t> </a:t>
            </a:r>
            <a:r>
              <a:rPr lang="es-ES" dirty="0" err="1"/>
              <a:t>locations</a:t>
            </a:r>
            <a:r>
              <a:rPr lang="es-ES" dirty="0"/>
              <a:t> in </a:t>
            </a:r>
            <a:r>
              <a:rPr lang="es-ES" dirty="0" err="1"/>
              <a:t>the</a:t>
            </a:r>
            <a:r>
              <a:rPr lang="es-ES" dirty="0"/>
              <a:t> Andes</a:t>
            </a:r>
          </a:p>
          <a:p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4017220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7A71EA2C-808C-DD36-4338-B0E182C57088}"/>
              </a:ext>
            </a:extLst>
          </p:cNvPr>
          <p:cNvSpPr txBox="1">
            <a:spLocks/>
          </p:cNvSpPr>
          <p:nvPr/>
        </p:nvSpPr>
        <p:spPr>
          <a:xfrm>
            <a:off x="5618136" y="3303764"/>
            <a:ext cx="2424515" cy="599166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solidFill>
                  <a:srgbClr val="1054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392988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C62F8C-A3DA-9B13-3909-895848038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outline (</a:t>
            </a:r>
            <a:r>
              <a:rPr lang="en-US" dirty="0">
                <a:highlight>
                  <a:srgbClr val="FFFF00"/>
                </a:highlight>
              </a:rPr>
              <a:t>adapt as relevant</a:t>
            </a:r>
            <a:r>
              <a:rPr lang="en-US" dirty="0"/>
              <a:t>)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F957B81-345C-8CD9-8DB8-90D7C62A2C4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l"/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1] Brief introduction to how, with whom, and why dialogues were held</a:t>
            </a:r>
          </a:p>
          <a:p>
            <a:pPr algn="l"/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2] What experiences with CS exist in your region – and where are likely gaps</a:t>
            </a:r>
          </a:p>
          <a:p>
            <a:pPr algn="l"/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3] Which research question might be of interest in the context of agroecological transitions (specifically knowledge and implementation gaps) for our new global CS initiative</a:t>
            </a:r>
          </a:p>
          <a:p>
            <a:pPr algn="l"/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4] What are the dialogue results about desired contents, modes of engagement (technologies), and nature for our new global CS initiative</a:t>
            </a:r>
          </a:p>
          <a:p>
            <a:pPr algn="l"/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5] Which plans do you have for scaling – or an answer to the question: How will we gather One Million Voices + through our new global CS initiative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2528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-Cambria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19570</TotalTime>
  <Words>703</Words>
  <Application>Microsoft Macintosh PowerPoint</Application>
  <PresentationFormat>Presentación en pantalla (16:9)</PresentationFormat>
  <Paragraphs>92</Paragraphs>
  <Slides>12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20" baseType="lpstr">
      <vt:lpstr>Arial</vt:lpstr>
      <vt:lpstr>Barlow-Medium</vt:lpstr>
      <vt:lpstr>Calibri</vt:lpstr>
      <vt:lpstr>Cambria</vt:lpstr>
      <vt:lpstr>Source Sans Pro</vt:lpstr>
      <vt:lpstr>Source Sans Pro Semibold</vt:lpstr>
      <vt:lpstr>Verdana</vt:lpstr>
      <vt:lpstr>Office Theme</vt:lpstr>
      <vt:lpstr>Dialogue results: Andes of Ecuador, Perú and Bolivia, South America</vt:lpstr>
      <vt:lpstr>Introduction</vt:lpstr>
      <vt:lpstr>Existing Citizen Science initiatives in the region</vt:lpstr>
      <vt:lpstr>Presentación de PowerPoint</vt:lpstr>
      <vt:lpstr>Presentación de PowerPoint</vt:lpstr>
      <vt:lpstr>Proposed research questions for new global CS initiative</vt:lpstr>
      <vt:lpstr>Proposed research questions for new global CS initiative</vt:lpstr>
      <vt:lpstr>Dialogue results: Contents, modes of engagement, nature </vt:lpstr>
      <vt:lpstr>Dialogue results: Contents, modes of engagement, nature </vt:lpstr>
      <vt:lpstr>Scaling plans: How we will gather One Million + voices </vt:lpstr>
      <vt:lpstr>Presentación de PowerPoint</vt:lpstr>
      <vt:lpstr>Proposed outline (adapt as relevant)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ICRAF-CIFOR  A New Global Proposition</dc:title>
  <dc:creator>Colmey, John   (CIFOR)</dc:creator>
  <cp:lastModifiedBy>Sergio Larrea</cp:lastModifiedBy>
  <cp:revision>537</cp:revision>
  <cp:lastPrinted>2023-02-14T14:46:05Z</cp:lastPrinted>
  <dcterms:created xsi:type="dcterms:W3CDTF">2019-03-03T11:58:11Z</dcterms:created>
  <dcterms:modified xsi:type="dcterms:W3CDTF">2023-02-28T20:35:12Z</dcterms:modified>
</cp:coreProperties>
</file>