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314" r:id="rId3"/>
    <p:sldId id="315" r:id="rId4"/>
    <p:sldId id="256" r:id="rId5"/>
    <p:sldId id="321" r:id="rId6"/>
    <p:sldId id="322" r:id="rId7"/>
    <p:sldId id="320" r:id="rId8"/>
    <p:sldId id="319" r:id="rId9"/>
    <p:sldId id="316" r:id="rId10"/>
    <p:sldId id="324" r:id="rId11"/>
    <p:sldId id="292" r:id="rId12"/>
    <p:sldId id="280" r:id="rId13"/>
    <p:sldId id="317" r:id="rId14"/>
    <p:sldId id="318" r:id="rId15"/>
    <p:sldId id="325" r:id="rId16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ÍCTOR MANUEL VACACELA QUIZHPE" initials="VMVQ" lastIdx="1" clrIdx="0">
    <p:extLst>
      <p:ext uri="{19B8F6BF-5375-455C-9EA6-DF929625EA0E}">
        <p15:presenceInfo xmlns:p15="http://schemas.microsoft.com/office/powerpoint/2012/main" userId="VÍCTOR MANUEL VACACELA QUIZHP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45" autoAdjust="0"/>
    <p:restoredTop sz="94660"/>
  </p:normalViewPr>
  <p:slideViewPr>
    <p:cSldViewPr snapToGrid="0">
      <p:cViewPr varScale="1">
        <p:scale>
          <a:sx n="75" d="100"/>
          <a:sy n="75" d="100"/>
        </p:scale>
        <p:origin x="4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6D40B4-DCD8-1040-A6DA-296F19B219C4}" type="doc">
      <dgm:prSet loTypeId="urn:microsoft.com/office/officeart/2005/8/layout/hProcess4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MX"/>
        </a:p>
      </dgm:t>
    </dgm:pt>
    <dgm:pt modelId="{B9B47ED2-E74C-9349-A7C9-30317A3EB27E}">
      <dgm:prSet phldrT="[Texto]"/>
      <dgm:spPr/>
      <dgm:t>
        <a:bodyPr/>
        <a:lstStyle/>
        <a:p>
          <a:r>
            <a:rPr lang="es-MX" b="1" dirty="0">
              <a:latin typeface="Helvetica" panose="020B0604020202020204" pitchFamily="34" charset="0"/>
              <a:cs typeface="Helvetica" panose="020B0604020202020204" pitchFamily="34" charset="0"/>
            </a:rPr>
            <a:t>Desafíos</a:t>
          </a:r>
        </a:p>
      </dgm:t>
    </dgm:pt>
    <dgm:pt modelId="{E9DBB864-5A91-E743-B598-37557AC87EAB}" type="parTrans" cxnId="{29145A7A-9F7C-DD41-96D7-18BDE8349BB7}">
      <dgm:prSet/>
      <dgm:spPr/>
      <dgm:t>
        <a:bodyPr/>
        <a:lstStyle/>
        <a:p>
          <a:endParaRPr lang="es-MX" b="1"/>
        </a:p>
      </dgm:t>
    </dgm:pt>
    <dgm:pt modelId="{44791B60-0354-F24C-8534-0ECD876539F1}" type="sibTrans" cxnId="{29145A7A-9F7C-DD41-96D7-18BDE8349BB7}">
      <dgm:prSet/>
      <dgm:spPr/>
      <dgm:t>
        <a:bodyPr/>
        <a:lstStyle/>
        <a:p>
          <a:endParaRPr lang="es-MX" b="1"/>
        </a:p>
      </dgm:t>
    </dgm:pt>
    <dgm:pt modelId="{174C0610-5E5F-9947-9B92-A9BF026FB242}">
      <dgm:prSet phldrT="[Texto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s-EC" b="1" dirty="0">
              <a:latin typeface="Helvetica" panose="020B0604020202020204" pitchFamily="34" charset="0"/>
              <a:cs typeface="Helvetica" panose="020B0604020202020204" pitchFamily="34" charset="0"/>
            </a:rPr>
            <a:t>Adaptación de la </a:t>
          </a:r>
          <a:r>
            <a:rPr lang="es-EC" b="1" dirty="0" err="1">
              <a:latin typeface="Helvetica" panose="020B0604020202020204" pitchFamily="34" charset="0"/>
              <a:cs typeface="Helvetica" panose="020B0604020202020204" pitchFamily="34" charset="0"/>
            </a:rPr>
            <a:t>mesocurricula</a:t>
          </a:r>
          <a:r>
            <a:rPr lang="es-EC" b="1" dirty="0">
              <a:latin typeface="Helvetica" panose="020B0604020202020204" pitchFamily="34" charset="0"/>
              <a:cs typeface="Helvetica" panose="020B0604020202020204" pitchFamily="34" charset="0"/>
            </a:rPr>
            <a:t> hacia una educación popular.</a:t>
          </a:r>
          <a:endParaRPr lang="es-MX" b="1" dirty="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B153A45E-6446-B749-A14E-09036AA1EC20}" type="parTrans" cxnId="{CF1BCFFF-A62F-AC4B-9470-ED3A1F648A7A}">
      <dgm:prSet/>
      <dgm:spPr/>
      <dgm:t>
        <a:bodyPr/>
        <a:lstStyle/>
        <a:p>
          <a:endParaRPr lang="es-MX" b="1"/>
        </a:p>
      </dgm:t>
    </dgm:pt>
    <dgm:pt modelId="{41EA6189-B1DD-A84F-8805-5A6E2389BFFA}" type="sibTrans" cxnId="{CF1BCFFF-A62F-AC4B-9470-ED3A1F648A7A}">
      <dgm:prSet/>
      <dgm:spPr/>
      <dgm:t>
        <a:bodyPr/>
        <a:lstStyle/>
        <a:p>
          <a:endParaRPr lang="es-MX" b="1"/>
        </a:p>
      </dgm:t>
    </dgm:pt>
    <dgm:pt modelId="{62F21360-113C-7749-9192-A7A89C5B8F11}">
      <dgm:prSet phldrT="[Texto]"/>
      <dgm:spPr/>
      <dgm:t>
        <a:bodyPr/>
        <a:lstStyle/>
        <a:p>
          <a:r>
            <a:rPr lang="es-MX" b="1" dirty="0">
              <a:latin typeface="Helvetica" panose="020B0604020202020204" pitchFamily="34" charset="0"/>
              <a:cs typeface="Helvetica" panose="020B0604020202020204" pitchFamily="34" charset="0"/>
            </a:rPr>
            <a:t>Oportunidades</a:t>
          </a:r>
        </a:p>
      </dgm:t>
    </dgm:pt>
    <dgm:pt modelId="{8AD624B1-7F3B-1844-9DD1-9EF99355CE89}" type="parTrans" cxnId="{782B5A59-0097-4944-9585-4F217FE89412}">
      <dgm:prSet/>
      <dgm:spPr/>
      <dgm:t>
        <a:bodyPr/>
        <a:lstStyle/>
        <a:p>
          <a:endParaRPr lang="es-MX" b="1"/>
        </a:p>
      </dgm:t>
    </dgm:pt>
    <dgm:pt modelId="{4152A8FD-E473-1044-844D-75C55D8B321F}" type="sibTrans" cxnId="{782B5A59-0097-4944-9585-4F217FE89412}">
      <dgm:prSet/>
      <dgm:spPr/>
      <dgm:t>
        <a:bodyPr/>
        <a:lstStyle/>
        <a:p>
          <a:endParaRPr lang="es-MX" b="1"/>
        </a:p>
      </dgm:t>
    </dgm:pt>
    <dgm:pt modelId="{E7096482-E690-1D48-843F-EF2BE0C8D3E4}">
      <dgm:prSet phldrT="[Texto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s-MX" b="1" dirty="0">
              <a:latin typeface="Helvetica" panose="020B0604020202020204" pitchFamily="34" charset="0"/>
              <a:cs typeface="Helvetica" panose="020B0604020202020204" pitchFamily="34" charset="0"/>
            </a:rPr>
            <a:t>Planificación por OT</a:t>
          </a:r>
        </a:p>
      </dgm:t>
    </dgm:pt>
    <dgm:pt modelId="{6873C10C-4141-6B46-B8C7-F414A0A6C88E}" type="parTrans" cxnId="{440F51FF-9A06-E84D-9F3B-EB1D204E8B97}">
      <dgm:prSet/>
      <dgm:spPr/>
      <dgm:t>
        <a:bodyPr/>
        <a:lstStyle/>
        <a:p>
          <a:endParaRPr lang="es-MX" b="1"/>
        </a:p>
      </dgm:t>
    </dgm:pt>
    <dgm:pt modelId="{FDAFC42F-98EA-7E4A-B70E-BE1E8764BA3D}" type="sibTrans" cxnId="{440F51FF-9A06-E84D-9F3B-EB1D204E8B97}">
      <dgm:prSet/>
      <dgm:spPr/>
      <dgm:t>
        <a:bodyPr/>
        <a:lstStyle/>
        <a:p>
          <a:endParaRPr lang="es-MX" b="1"/>
        </a:p>
      </dgm:t>
    </dgm:pt>
    <dgm:pt modelId="{6F6A44FB-3538-984C-BCB6-A4C845D1B39F}">
      <dgm:prSet phldrT="[Texto]"/>
      <dgm:spPr/>
      <dgm:t>
        <a:bodyPr/>
        <a:lstStyle/>
        <a:p>
          <a:r>
            <a:rPr lang="es-MX" b="1" dirty="0">
              <a:latin typeface="Helvetica" panose="020B0604020202020204" pitchFamily="34" charset="0"/>
              <a:cs typeface="Helvetica" panose="020B0604020202020204" pitchFamily="34" charset="0"/>
            </a:rPr>
            <a:t>Propuestas</a:t>
          </a:r>
        </a:p>
      </dgm:t>
    </dgm:pt>
    <dgm:pt modelId="{B67CF322-B3F7-F944-805E-CAA56B16511D}" type="parTrans" cxnId="{C4C0DA92-DA52-7E41-9191-6780BA72DCAA}">
      <dgm:prSet/>
      <dgm:spPr/>
      <dgm:t>
        <a:bodyPr/>
        <a:lstStyle/>
        <a:p>
          <a:endParaRPr lang="es-MX" b="1"/>
        </a:p>
      </dgm:t>
    </dgm:pt>
    <dgm:pt modelId="{EE46C6B5-5F96-F64B-A204-C278AB705502}" type="sibTrans" cxnId="{C4C0DA92-DA52-7E41-9191-6780BA72DCAA}">
      <dgm:prSet/>
      <dgm:spPr/>
      <dgm:t>
        <a:bodyPr/>
        <a:lstStyle/>
        <a:p>
          <a:endParaRPr lang="es-MX" b="1"/>
        </a:p>
      </dgm:t>
    </dgm:pt>
    <dgm:pt modelId="{707D0153-98D2-ED4C-9F05-8C7F3FBCAB0C}">
      <dgm:prSet phldrT="[Texto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s-EC" b="1" dirty="0" smtClean="0">
              <a:latin typeface="Helvetica" panose="020B0604020202020204" pitchFamily="34" charset="0"/>
              <a:cs typeface="Helvetica" panose="020B0604020202020204" pitchFamily="34" charset="0"/>
            </a:rPr>
            <a:t>Co-diseño e implementación malla </a:t>
          </a:r>
          <a:r>
            <a:rPr lang="es-EC" b="1" dirty="0">
              <a:latin typeface="Helvetica" panose="020B0604020202020204" pitchFamily="34" charset="0"/>
              <a:cs typeface="Helvetica" panose="020B0604020202020204" pitchFamily="34" charset="0"/>
            </a:rPr>
            <a:t>curricular</a:t>
          </a:r>
          <a:endParaRPr lang="es-MX" b="1" dirty="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51004F4A-6121-E74D-919B-48A464357CDA}" type="parTrans" cxnId="{596E1EE0-189D-554C-8EFA-C1F17486009C}">
      <dgm:prSet/>
      <dgm:spPr/>
      <dgm:t>
        <a:bodyPr/>
        <a:lstStyle/>
        <a:p>
          <a:endParaRPr lang="es-MX" b="1"/>
        </a:p>
      </dgm:t>
    </dgm:pt>
    <dgm:pt modelId="{D28B6354-C684-A847-AF5E-55E87B716BDA}" type="sibTrans" cxnId="{596E1EE0-189D-554C-8EFA-C1F17486009C}">
      <dgm:prSet/>
      <dgm:spPr/>
      <dgm:t>
        <a:bodyPr/>
        <a:lstStyle/>
        <a:p>
          <a:endParaRPr lang="es-MX" b="1"/>
        </a:p>
      </dgm:t>
    </dgm:pt>
    <dgm:pt modelId="{6931B868-7604-E849-8D30-F954023676F5}">
      <dgm:prSet phldrT="[Texto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s-EC" b="1" dirty="0">
              <a:latin typeface="Helvetica" panose="020B0604020202020204" pitchFamily="34" charset="0"/>
              <a:cs typeface="Helvetica" panose="020B0604020202020204" pitchFamily="34" charset="0"/>
            </a:rPr>
            <a:t>Estudiantes de diversos territorios</a:t>
          </a:r>
          <a:endParaRPr lang="es-MX" b="1" dirty="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1A382A4A-D022-B948-9D8B-81A4A768EEE9}" type="parTrans" cxnId="{6BFE54A2-BCB5-E34B-BD34-181F20F17E33}">
      <dgm:prSet/>
      <dgm:spPr/>
      <dgm:t>
        <a:bodyPr/>
        <a:lstStyle/>
        <a:p>
          <a:endParaRPr lang="es-MX" b="1"/>
        </a:p>
      </dgm:t>
    </dgm:pt>
    <dgm:pt modelId="{749CE0FC-9365-6A4E-9B73-EF943198FCE0}" type="sibTrans" cxnId="{6BFE54A2-BCB5-E34B-BD34-181F20F17E33}">
      <dgm:prSet/>
      <dgm:spPr/>
      <dgm:t>
        <a:bodyPr/>
        <a:lstStyle/>
        <a:p>
          <a:endParaRPr lang="es-MX" b="1"/>
        </a:p>
      </dgm:t>
    </dgm:pt>
    <dgm:pt modelId="{271E1C68-61C0-3340-A037-3BFFFBAF7800}">
      <dgm:prSet phldrT="[Texto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s-MX" b="1" dirty="0">
              <a:latin typeface="Helvetica" panose="020B0604020202020204" pitchFamily="34" charset="0"/>
              <a:cs typeface="Helvetica" panose="020B0604020202020204" pitchFamily="34" charset="0"/>
            </a:rPr>
            <a:t>Modalidad híbrida</a:t>
          </a:r>
        </a:p>
      </dgm:t>
    </dgm:pt>
    <dgm:pt modelId="{0E8A2324-18C7-214E-B313-A5A71F33418F}" type="parTrans" cxnId="{4090EC13-1029-B848-8FF7-6D81468DE913}">
      <dgm:prSet/>
      <dgm:spPr/>
      <dgm:t>
        <a:bodyPr/>
        <a:lstStyle/>
        <a:p>
          <a:endParaRPr lang="es-MX" b="1"/>
        </a:p>
      </dgm:t>
    </dgm:pt>
    <dgm:pt modelId="{DAFBC64A-4375-4040-8D44-6739B0B326E3}" type="sibTrans" cxnId="{4090EC13-1029-B848-8FF7-6D81468DE913}">
      <dgm:prSet/>
      <dgm:spPr/>
      <dgm:t>
        <a:bodyPr/>
        <a:lstStyle/>
        <a:p>
          <a:endParaRPr lang="es-MX" b="1"/>
        </a:p>
      </dgm:t>
    </dgm:pt>
    <dgm:pt modelId="{505341BA-6656-4765-B959-1BA0F1CB5588}">
      <dgm:prSet phldrT="[Texto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s-EC" b="1" dirty="0">
              <a:latin typeface="Helvetica" panose="020B0604020202020204" pitchFamily="34" charset="0"/>
              <a:cs typeface="Helvetica" panose="020B0604020202020204" pitchFamily="34" charset="0"/>
            </a:rPr>
            <a:t>Poco diálogo entre asignaturas  y a las realidades territoriales</a:t>
          </a:r>
          <a:endParaRPr lang="es-MX" b="1" dirty="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F27FD595-EEF4-4DBF-9DF1-3BF167D185B5}" type="parTrans" cxnId="{1D837417-590A-43C0-B89A-EB6F89BAD881}">
      <dgm:prSet/>
      <dgm:spPr/>
      <dgm:t>
        <a:bodyPr/>
        <a:lstStyle/>
        <a:p>
          <a:endParaRPr lang="es-ES" b="1"/>
        </a:p>
      </dgm:t>
    </dgm:pt>
    <dgm:pt modelId="{2521B8EE-57FF-41BF-B265-6B2839E6953D}" type="sibTrans" cxnId="{1D837417-590A-43C0-B89A-EB6F89BAD881}">
      <dgm:prSet/>
      <dgm:spPr/>
      <dgm:t>
        <a:bodyPr/>
        <a:lstStyle/>
        <a:p>
          <a:endParaRPr lang="es-ES" b="1"/>
        </a:p>
      </dgm:t>
    </dgm:pt>
    <dgm:pt modelId="{D5D30563-77CB-44C4-A992-3565ABF0689B}">
      <dgm:prSet phldrT="[Texto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s-MX" b="1" dirty="0">
              <a:latin typeface="Helvetica" panose="020B0604020202020204" pitchFamily="34" charset="0"/>
              <a:cs typeface="Helvetica" panose="020B0604020202020204" pitchFamily="34" charset="0"/>
            </a:rPr>
            <a:t>Programas de </a:t>
          </a:r>
          <a:r>
            <a:rPr lang="es-MX" b="1" dirty="0" err="1" smtClean="0">
              <a:latin typeface="Helvetica" panose="020B0604020202020204" pitchFamily="34" charset="0"/>
              <a:cs typeface="Helvetica" panose="020B0604020202020204" pitchFamily="34" charset="0"/>
            </a:rPr>
            <a:t>egresadxs</a:t>
          </a:r>
          <a:r>
            <a:rPr lang="es-MX" b="1" dirty="0" smtClean="0">
              <a:latin typeface="Helvetica" panose="020B0604020202020204" pitchFamily="34" charset="0"/>
              <a:cs typeface="Helvetica" panose="020B0604020202020204" pitchFamily="34" charset="0"/>
            </a:rPr>
            <a:t> (impactos de </a:t>
          </a:r>
          <a:r>
            <a:rPr lang="es-MX" b="1" dirty="0" err="1" smtClean="0">
              <a:latin typeface="Helvetica" panose="020B0604020202020204" pitchFamily="34" charset="0"/>
              <a:cs typeface="Helvetica" panose="020B0604020202020204" pitchFamily="34" charset="0"/>
            </a:rPr>
            <a:t>lxs</a:t>
          </a:r>
          <a:r>
            <a:rPr lang="es-MX" b="1" dirty="0" smtClean="0">
              <a:latin typeface="Helvetica" panose="020B0604020202020204" pitchFamily="34" charset="0"/>
              <a:cs typeface="Helvetica" panose="020B0604020202020204" pitchFamily="34" charset="0"/>
            </a:rPr>
            <a:t> estudiantes post-formación en el ISTJM)</a:t>
          </a:r>
          <a:endParaRPr lang="es-MX" b="1" dirty="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8AE57CC6-7829-48CA-BD5A-C83A145BDDCD}" type="parTrans" cxnId="{823CCC42-CB35-4C28-894F-39898C0C7D39}">
      <dgm:prSet/>
      <dgm:spPr/>
      <dgm:t>
        <a:bodyPr/>
        <a:lstStyle/>
        <a:p>
          <a:endParaRPr lang="es-ES" b="1"/>
        </a:p>
      </dgm:t>
    </dgm:pt>
    <dgm:pt modelId="{DE4D84E9-8E67-4C25-9A2B-7AA98F8B7442}" type="sibTrans" cxnId="{823CCC42-CB35-4C28-894F-39898C0C7D39}">
      <dgm:prSet/>
      <dgm:spPr/>
      <dgm:t>
        <a:bodyPr/>
        <a:lstStyle/>
        <a:p>
          <a:endParaRPr lang="es-ES" b="1"/>
        </a:p>
      </dgm:t>
    </dgm:pt>
    <dgm:pt modelId="{18720F19-7318-4C9F-8311-BA7ABD7F338B}">
      <dgm:prSet phldrT="[Texto]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s-EC" b="1" dirty="0">
              <a:latin typeface="Helvetica" panose="020B0604020202020204" pitchFamily="34" charset="0"/>
              <a:cs typeface="Helvetica" panose="020B0604020202020204" pitchFamily="34" charset="0"/>
            </a:rPr>
            <a:t>Profundizar vínculos con actores locales para facilitar pasantías, prácticas preprofesionales, proyectos de titulación</a:t>
          </a:r>
          <a:endParaRPr lang="es-MX" b="1" dirty="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8A93EFB8-75B3-4404-B984-438E940D0189}" type="parTrans" cxnId="{78278E26-5592-4D05-A952-8AE61113A4C6}">
      <dgm:prSet/>
      <dgm:spPr/>
      <dgm:t>
        <a:bodyPr/>
        <a:lstStyle/>
        <a:p>
          <a:endParaRPr lang="es-ES" b="1"/>
        </a:p>
      </dgm:t>
    </dgm:pt>
    <dgm:pt modelId="{F984F06C-CF2A-45F0-A948-B0AC68862D16}" type="sibTrans" cxnId="{78278E26-5592-4D05-A952-8AE61113A4C6}">
      <dgm:prSet/>
      <dgm:spPr/>
      <dgm:t>
        <a:bodyPr/>
        <a:lstStyle/>
        <a:p>
          <a:endParaRPr lang="es-ES" b="1"/>
        </a:p>
      </dgm:t>
    </dgm:pt>
    <dgm:pt modelId="{1114BBB8-4F17-2F42-B614-DB75F285088E}" type="pres">
      <dgm:prSet presAssocID="{C26D40B4-DCD8-1040-A6DA-296F19B219C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B941C01-8B88-FB4F-AD40-7376395B006D}" type="pres">
      <dgm:prSet presAssocID="{C26D40B4-DCD8-1040-A6DA-296F19B219C4}" presName="tSp" presStyleCnt="0"/>
      <dgm:spPr/>
    </dgm:pt>
    <dgm:pt modelId="{365EF4BF-FAA9-A14F-8F50-32A3BA4F1707}" type="pres">
      <dgm:prSet presAssocID="{C26D40B4-DCD8-1040-A6DA-296F19B219C4}" presName="bSp" presStyleCnt="0"/>
      <dgm:spPr/>
    </dgm:pt>
    <dgm:pt modelId="{6EDB9D9B-69F3-2F4B-9CC6-DC2CBBA97630}" type="pres">
      <dgm:prSet presAssocID="{C26D40B4-DCD8-1040-A6DA-296F19B219C4}" presName="process" presStyleCnt="0"/>
      <dgm:spPr/>
    </dgm:pt>
    <dgm:pt modelId="{283E705C-4126-8F44-BBB4-79668F57BD45}" type="pres">
      <dgm:prSet presAssocID="{B9B47ED2-E74C-9349-A7C9-30317A3EB27E}" presName="composite1" presStyleCnt="0"/>
      <dgm:spPr/>
    </dgm:pt>
    <dgm:pt modelId="{34FF2500-E18E-104E-AB66-5BAA96A5BC59}" type="pres">
      <dgm:prSet presAssocID="{B9B47ED2-E74C-9349-A7C9-30317A3EB27E}" presName="dummyNode1" presStyleLbl="node1" presStyleIdx="0" presStyleCnt="3"/>
      <dgm:spPr/>
    </dgm:pt>
    <dgm:pt modelId="{BF528A7B-43F7-964F-BF4F-3C26BD22C2D4}" type="pres">
      <dgm:prSet presAssocID="{B9B47ED2-E74C-9349-A7C9-30317A3EB27E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00A3876-C3C0-B14C-AA2C-F774ADF299AB}" type="pres">
      <dgm:prSet presAssocID="{B9B47ED2-E74C-9349-A7C9-30317A3EB27E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091230D-617D-E64F-A4C7-69B597A42E19}" type="pres">
      <dgm:prSet presAssocID="{B9B47ED2-E74C-9349-A7C9-30317A3EB27E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D4AE6C-A6BC-7A4D-A59E-18ED42BD53EA}" type="pres">
      <dgm:prSet presAssocID="{B9B47ED2-E74C-9349-A7C9-30317A3EB27E}" presName="connSite1" presStyleCnt="0"/>
      <dgm:spPr/>
    </dgm:pt>
    <dgm:pt modelId="{BC760503-5171-2C41-8DD2-541E3D4589C9}" type="pres">
      <dgm:prSet presAssocID="{44791B60-0354-F24C-8534-0ECD876539F1}" presName="Name9" presStyleLbl="sibTrans2D1" presStyleIdx="0" presStyleCnt="2"/>
      <dgm:spPr/>
      <dgm:t>
        <a:bodyPr/>
        <a:lstStyle/>
        <a:p>
          <a:endParaRPr lang="es-ES"/>
        </a:p>
      </dgm:t>
    </dgm:pt>
    <dgm:pt modelId="{8D54DA34-1D6B-9940-9B0F-60B2FA64F223}" type="pres">
      <dgm:prSet presAssocID="{62F21360-113C-7749-9192-A7A89C5B8F11}" presName="composite2" presStyleCnt="0"/>
      <dgm:spPr/>
    </dgm:pt>
    <dgm:pt modelId="{34F18F01-EE41-3F48-B6BA-98E5EAE5F0B3}" type="pres">
      <dgm:prSet presAssocID="{62F21360-113C-7749-9192-A7A89C5B8F11}" presName="dummyNode2" presStyleLbl="node1" presStyleIdx="0" presStyleCnt="3"/>
      <dgm:spPr/>
    </dgm:pt>
    <dgm:pt modelId="{9238F332-20DF-314A-AAC6-71E9472A7C88}" type="pres">
      <dgm:prSet presAssocID="{62F21360-113C-7749-9192-A7A89C5B8F11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0865944-7667-EF47-BEA7-E747321B703A}" type="pres">
      <dgm:prSet presAssocID="{62F21360-113C-7749-9192-A7A89C5B8F11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58F47F-AF4D-944F-9873-D63469CD7022}" type="pres">
      <dgm:prSet presAssocID="{62F21360-113C-7749-9192-A7A89C5B8F11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4C39B5-9641-DA46-86A2-813FB944966C}" type="pres">
      <dgm:prSet presAssocID="{62F21360-113C-7749-9192-A7A89C5B8F11}" presName="connSite2" presStyleCnt="0"/>
      <dgm:spPr/>
    </dgm:pt>
    <dgm:pt modelId="{1711C445-A31D-A948-B3D7-63B1031B516B}" type="pres">
      <dgm:prSet presAssocID="{4152A8FD-E473-1044-844D-75C55D8B321F}" presName="Name18" presStyleLbl="sibTrans2D1" presStyleIdx="1" presStyleCnt="2"/>
      <dgm:spPr/>
      <dgm:t>
        <a:bodyPr/>
        <a:lstStyle/>
        <a:p>
          <a:endParaRPr lang="es-ES"/>
        </a:p>
      </dgm:t>
    </dgm:pt>
    <dgm:pt modelId="{2808A003-78F6-F740-ADE3-37FB6E33E093}" type="pres">
      <dgm:prSet presAssocID="{6F6A44FB-3538-984C-BCB6-A4C845D1B39F}" presName="composite1" presStyleCnt="0"/>
      <dgm:spPr/>
    </dgm:pt>
    <dgm:pt modelId="{3DF326EC-FE35-DE49-80B9-3F10909FFD7D}" type="pres">
      <dgm:prSet presAssocID="{6F6A44FB-3538-984C-BCB6-A4C845D1B39F}" presName="dummyNode1" presStyleLbl="node1" presStyleIdx="1" presStyleCnt="3"/>
      <dgm:spPr/>
    </dgm:pt>
    <dgm:pt modelId="{76DF964E-ACB3-DC44-8176-19687209DC34}" type="pres">
      <dgm:prSet presAssocID="{6F6A44FB-3538-984C-BCB6-A4C845D1B39F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8ED8E7-DC18-4A4B-92E7-8F70C003A9F3}" type="pres">
      <dgm:prSet presAssocID="{6F6A44FB-3538-984C-BCB6-A4C845D1B39F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E87C5E-1A70-E345-BB2E-1917DD403579}" type="pres">
      <dgm:prSet presAssocID="{6F6A44FB-3538-984C-BCB6-A4C845D1B39F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212E07-3BA3-4D43-9406-96063F75D34F}" type="pres">
      <dgm:prSet presAssocID="{6F6A44FB-3538-984C-BCB6-A4C845D1B39F}" presName="connSite1" presStyleCnt="0"/>
      <dgm:spPr/>
    </dgm:pt>
  </dgm:ptLst>
  <dgm:cxnLst>
    <dgm:cxn modelId="{B2778B64-4FAF-4F18-B208-88DC0B392D02}" type="presOf" srcId="{18720F19-7318-4C9F-8311-BA7ABD7F338B}" destId="{76DF964E-ACB3-DC44-8176-19687209DC34}" srcOrd="0" destOrd="1" presId="urn:microsoft.com/office/officeart/2005/8/layout/hProcess4"/>
    <dgm:cxn modelId="{4270624A-485E-9244-B16B-2E12E8B465AA}" type="presOf" srcId="{6931B868-7604-E849-8D30-F954023676F5}" destId="{A0865944-7667-EF47-BEA7-E747321B703A}" srcOrd="1" destOrd="1" presId="urn:microsoft.com/office/officeart/2005/8/layout/hProcess4"/>
    <dgm:cxn modelId="{E2599B39-F37B-4E4E-80C0-4912A023023A}" type="presOf" srcId="{271E1C68-61C0-3340-A037-3BFFFBAF7800}" destId="{A0865944-7667-EF47-BEA7-E747321B703A}" srcOrd="1" destOrd="2" presId="urn:microsoft.com/office/officeart/2005/8/layout/hProcess4"/>
    <dgm:cxn modelId="{D9C26F61-4A3C-3643-A2EB-136EBBD4BABF}" type="presOf" srcId="{707D0153-98D2-ED4C-9F05-8C7F3FBCAB0C}" destId="{4B8ED8E7-DC18-4A4B-92E7-8F70C003A9F3}" srcOrd="1" destOrd="0" presId="urn:microsoft.com/office/officeart/2005/8/layout/hProcess4"/>
    <dgm:cxn modelId="{5ECAE47A-6376-47B4-B2BC-32A6C95B28B2}" type="presOf" srcId="{505341BA-6656-4765-B959-1BA0F1CB5588}" destId="{C00A3876-C3C0-B14C-AA2C-F774ADF299AB}" srcOrd="1" destOrd="1" presId="urn:microsoft.com/office/officeart/2005/8/layout/hProcess4"/>
    <dgm:cxn modelId="{CF1BCFFF-A62F-AC4B-9470-ED3A1F648A7A}" srcId="{B9B47ED2-E74C-9349-A7C9-30317A3EB27E}" destId="{174C0610-5E5F-9947-9B92-A9BF026FB242}" srcOrd="0" destOrd="0" parTransId="{B153A45E-6446-B749-A14E-09036AA1EC20}" sibTransId="{41EA6189-B1DD-A84F-8805-5A6E2389BFFA}"/>
    <dgm:cxn modelId="{823CCC42-CB35-4C28-894F-39898C0C7D39}" srcId="{6F6A44FB-3538-984C-BCB6-A4C845D1B39F}" destId="{D5D30563-77CB-44C4-A992-3565ABF0689B}" srcOrd="2" destOrd="0" parTransId="{8AE57CC6-7829-48CA-BD5A-C83A145BDDCD}" sibTransId="{DE4D84E9-8E67-4C25-9A2B-7AA98F8B7442}"/>
    <dgm:cxn modelId="{404F7B07-AADE-434F-8DE0-A0144DE53413}" type="presOf" srcId="{D5D30563-77CB-44C4-A992-3565ABF0689B}" destId="{4B8ED8E7-DC18-4A4B-92E7-8F70C003A9F3}" srcOrd="1" destOrd="2" presId="urn:microsoft.com/office/officeart/2005/8/layout/hProcess4"/>
    <dgm:cxn modelId="{1DBE0521-FB5B-A74D-BE94-B447E347B6DB}" type="presOf" srcId="{174C0610-5E5F-9947-9B92-A9BF026FB242}" destId="{BF528A7B-43F7-964F-BF4F-3C26BD22C2D4}" srcOrd="0" destOrd="0" presId="urn:microsoft.com/office/officeart/2005/8/layout/hProcess4"/>
    <dgm:cxn modelId="{78278E26-5592-4D05-A952-8AE61113A4C6}" srcId="{6F6A44FB-3538-984C-BCB6-A4C845D1B39F}" destId="{18720F19-7318-4C9F-8311-BA7ABD7F338B}" srcOrd="1" destOrd="0" parTransId="{8A93EFB8-75B3-4404-B984-438E940D0189}" sibTransId="{F984F06C-CF2A-45F0-A948-B0AC68862D16}"/>
    <dgm:cxn modelId="{1C6F4D4A-BA73-46F1-AF0B-7F1B1C98FE75}" type="presOf" srcId="{505341BA-6656-4765-B959-1BA0F1CB5588}" destId="{BF528A7B-43F7-964F-BF4F-3C26BD22C2D4}" srcOrd="0" destOrd="1" presId="urn:microsoft.com/office/officeart/2005/8/layout/hProcess4"/>
    <dgm:cxn modelId="{6BFE54A2-BCB5-E34B-BD34-181F20F17E33}" srcId="{62F21360-113C-7749-9192-A7A89C5B8F11}" destId="{6931B868-7604-E849-8D30-F954023676F5}" srcOrd="1" destOrd="0" parTransId="{1A382A4A-D022-B948-9D8B-81A4A768EEE9}" sibTransId="{749CE0FC-9365-6A4E-9B73-EF943198FCE0}"/>
    <dgm:cxn modelId="{C4C0DA92-DA52-7E41-9191-6780BA72DCAA}" srcId="{C26D40B4-DCD8-1040-A6DA-296F19B219C4}" destId="{6F6A44FB-3538-984C-BCB6-A4C845D1B39F}" srcOrd="2" destOrd="0" parTransId="{B67CF322-B3F7-F944-805E-CAA56B16511D}" sibTransId="{EE46C6B5-5F96-F64B-A204-C278AB705502}"/>
    <dgm:cxn modelId="{6964BC21-AD1A-7748-A61E-18E3F61AD582}" type="presOf" srcId="{B9B47ED2-E74C-9349-A7C9-30317A3EB27E}" destId="{C091230D-617D-E64F-A4C7-69B597A42E19}" srcOrd="0" destOrd="0" presId="urn:microsoft.com/office/officeart/2005/8/layout/hProcess4"/>
    <dgm:cxn modelId="{F8B14C5D-D618-4B46-956D-49381F49953E}" type="presOf" srcId="{707D0153-98D2-ED4C-9F05-8C7F3FBCAB0C}" destId="{76DF964E-ACB3-DC44-8176-19687209DC34}" srcOrd="0" destOrd="0" presId="urn:microsoft.com/office/officeart/2005/8/layout/hProcess4"/>
    <dgm:cxn modelId="{D1F8BB00-A22D-426F-8AB6-EECD3857BBDF}" type="presOf" srcId="{18720F19-7318-4C9F-8311-BA7ABD7F338B}" destId="{4B8ED8E7-DC18-4A4B-92E7-8F70C003A9F3}" srcOrd="1" destOrd="1" presId="urn:microsoft.com/office/officeart/2005/8/layout/hProcess4"/>
    <dgm:cxn modelId="{29F82099-91F7-A44B-B98B-F28FF630F2C0}" type="presOf" srcId="{174C0610-5E5F-9947-9B92-A9BF026FB242}" destId="{C00A3876-C3C0-B14C-AA2C-F774ADF299AB}" srcOrd="1" destOrd="0" presId="urn:microsoft.com/office/officeart/2005/8/layout/hProcess4"/>
    <dgm:cxn modelId="{9A42ED66-CAF0-F943-AA8F-CEDBAEA1019A}" type="presOf" srcId="{4152A8FD-E473-1044-844D-75C55D8B321F}" destId="{1711C445-A31D-A948-B3D7-63B1031B516B}" srcOrd="0" destOrd="0" presId="urn:microsoft.com/office/officeart/2005/8/layout/hProcess4"/>
    <dgm:cxn modelId="{4090EC13-1029-B848-8FF7-6D81468DE913}" srcId="{62F21360-113C-7749-9192-A7A89C5B8F11}" destId="{271E1C68-61C0-3340-A037-3BFFFBAF7800}" srcOrd="2" destOrd="0" parTransId="{0E8A2324-18C7-214E-B313-A5A71F33418F}" sibTransId="{DAFBC64A-4375-4040-8D44-6739B0B326E3}"/>
    <dgm:cxn modelId="{29145A7A-9F7C-DD41-96D7-18BDE8349BB7}" srcId="{C26D40B4-DCD8-1040-A6DA-296F19B219C4}" destId="{B9B47ED2-E74C-9349-A7C9-30317A3EB27E}" srcOrd="0" destOrd="0" parTransId="{E9DBB864-5A91-E743-B598-37557AC87EAB}" sibTransId="{44791B60-0354-F24C-8534-0ECD876539F1}"/>
    <dgm:cxn modelId="{D5A6CD65-C74B-674A-BBD9-23A954D4D707}" type="presOf" srcId="{E7096482-E690-1D48-843F-EF2BE0C8D3E4}" destId="{9238F332-20DF-314A-AAC6-71E9472A7C88}" srcOrd="0" destOrd="0" presId="urn:microsoft.com/office/officeart/2005/8/layout/hProcess4"/>
    <dgm:cxn modelId="{782B5A59-0097-4944-9585-4F217FE89412}" srcId="{C26D40B4-DCD8-1040-A6DA-296F19B219C4}" destId="{62F21360-113C-7749-9192-A7A89C5B8F11}" srcOrd="1" destOrd="0" parTransId="{8AD624B1-7F3B-1844-9DD1-9EF99355CE89}" sibTransId="{4152A8FD-E473-1044-844D-75C55D8B321F}"/>
    <dgm:cxn modelId="{B8D5E839-5AB5-4E20-AE79-4783212D56FE}" type="presOf" srcId="{D5D30563-77CB-44C4-A992-3565ABF0689B}" destId="{76DF964E-ACB3-DC44-8176-19687209DC34}" srcOrd="0" destOrd="2" presId="urn:microsoft.com/office/officeart/2005/8/layout/hProcess4"/>
    <dgm:cxn modelId="{596E1EE0-189D-554C-8EFA-C1F17486009C}" srcId="{6F6A44FB-3538-984C-BCB6-A4C845D1B39F}" destId="{707D0153-98D2-ED4C-9F05-8C7F3FBCAB0C}" srcOrd="0" destOrd="0" parTransId="{51004F4A-6121-E74D-919B-48A464357CDA}" sibTransId="{D28B6354-C684-A847-AF5E-55E87B716BDA}"/>
    <dgm:cxn modelId="{ABD2FEEA-C037-5747-A9CF-C0125D086A33}" type="presOf" srcId="{62F21360-113C-7749-9192-A7A89C5B8F11}" destId="{7B58F47F-AF4D-944F-9873-D63469CD7022}" srcOrd="0" destOrd="0" presId="urn:microsoft.com/office/officeart/2005/8/layout/hProcess4"/>
    <dgm:cxn modelId="{FAD86016-3AC4-2E4A-8FC6-C61A3D696ADE}" type="presOf" srcId="{44791B60-0354-F24C-8534-0ECD876539F1}" destId="{BC760503-5171-2C41-8DD2-541E3D4589C9}" srcOrd="0" destOrd="0" presId="urn:microsoft.com/office/officeart/2005/8/layout/hProcess4"/>
    <dgm:cxn modelId="{1D837417-590A-43C0-B89A-EB6F89BAD881}" srcId="{B9B47ED2-E74C-9349-A7C9-30317A3EB27E}" destId="{505341BA-6656-4765-B959-1BA0F1CB5588}" srcOrd="1" destOrd="0" parTransId="{F27FD595-EEF4-4DBF-9DF1-3BF167D185B5}" sibTransId="{2521B8EE-57FF-41BF-B265-6B2839E6953D}"/>
    <dgm:cxn modelId="{440F51FF-9A06-E84D-9F3B-EB1D204E8B97}" srcId="{62F21360-113C-7749-9192-A7A89C5B8F11}" destId="{E7096482-E690-1D48-843F-EF2BE0C8D3E4}" srcOrd="0" destOrd="0" parTransId="{6873C10C-4141-6B46-B8C7-F414A0A6C88E}" sibTransId="{FDAFC42F-98EA-7E4A-B70E-BE1E8764BA3D}"/>
    <dgm:cxn modelId="{98756B45-F9A4-D34C-BCEF-43AFD63E0A45}" type="presOf" srcId="{E7096482-E690-1D48-843F-EF2BE0C8D3E4}" destId="{A0865944-7667-EF47-BEA7-E747321B703A}" srcOrd="1" destOrd="0" presId="urn:microsoft.com/office/officeart/2005/8/layout/hProcess4"/>
    <dgm:cxn modelId="{ACC23D9F-3A51-784D-85FA-6256D7A85F32}" type="presOf" srcId="{6931B868-7604-E849-8D30-F954023676F5}" destId="{9238F332-20DF-314A-AAC6-71E9472A7C88}" srcOrd="0" destOrd="1" presId="urn:microsoft.com/office/officeart/2005/8/layout/hProcess4"/>
    <dgm:cxn modelId="{3640D593-6FB4-044A-A856-A4A02DA91E66}" type="presOf" srcId="{C26D40B4-DCD8-1040-A6DA-296F19B219C4}" destId="{1114BBB8-4F17-2F42-B614-DB75F285088E}" srcOrd="0" destOrd="0" presId="urn:microsoft.com/office/officeart/2005/8/layout/hProcess4"/>
    <dgm:cxn modelId="{6D94259B-3D45-3844-A7C8-C55F782AA8AA}" type="presOf" srcId="{271E1C68-61C0-3340-A037-3BFFFBAF7800}" destId="{9238F332-20DF-314A-AAC6-71E9472A7C88}" srcOrd="0" destOrd="2" presId="urn:microsoft.com/office/officeart/2005/8/layout/hProcess4"/>
    <dgm:cxn modelId="{D994D565-AE9B-4D45-A069-9F17FFAE5B6E}" type="presOf" srcId="{6F6A44FB-3538-984C-BCB6-A4C845D1B39F}" destId="{7CE87C5E-1A70-E345-BB2E-1917DD403579}" srcOrd="0" destOrd="0" presId="urn:microsoft.com/office/officeart/2005/8/layout/hProcess4"/>
    <dgm:cxn modelId="{F10231E4-4F7F-5B4E-AAAF-B501049BD635}" type="presParOf" srcId="{1114BBB8-4F17-2F42-B614-DB75F285088E}" destId="{AB941C01-8B88-FB4F-AD40-7376395B006D}" srcOrd="0" destOrd="0" presId="urn:microsoft.com/office/officeart/2005/8/layout/hProcess4"/>
    <dgm:cxn modelId="{C5D1F3B9-D6C1-AF4A-BAF9-781DBB46F00F}" type="presParOf" srcId="{1114BBB8-4F17-2F42-B614-DB75F285088E}" destId="{365EF4BF-FAA9-A14F-8F50-32A3BA4F1707}" srcOrd="1" destOrd="0" presId="urn:microsoft.com/office/officeart/2005/8/layout/hProcess4"/>
    <dgm:cxn modelId="{2BC4C644-3EF2-C547-87A0-6BCA9BFCE38F}" type="presParOf" srcId="{1114BBB8-4F17-2F42-B614-DB75F285088E}" destId="{6EDB9D9B-69F3-2F4B-9CC6-DC2CBBA97630}" srcOrd="2" destOrd="0" presId="urn:microsoft.com/office/officeart/2005/8/layout/hProcess4"/>
    <dgm:cxn modelId="{53BD3B80-1AB3-1047-A930-C7FC2CE09C05}" type="presParOf" srcId="{6EDB9D9B-69F3-2F4B-9CC6-DC2CBBA97630}" destId="{283E705C-4126-8F44-BBB4-79668F57BD45}" srcOrd="0" destOrd="0" presId="urn:microsoft.com/office/officeart/2005/8/layout/hProcess4"/>
    <dgm:cxn modelId="{D81215A6-7047-F34F-A635-22E16C1CA0E3}" type="presParOf" srcId="{283E705C-4126-8F44-BBB4-79668F57BD45}" destId="{34FF2500-E18E-104E-AB66-5BAA96A5BC59}" srcOrd="0" destOrd="0" presId="urn:microsoft.com/office/officeart/2005/8/layout/hProcess4"/>
    <dgm:cxn modelId="{37BAEC29-26BC-8E4D-A834-E1764374FDFD}" type="presParOf" srcId="{283E705C-4126-8F44-BBB4-79668F57BD45}" destId="{BF528A7B-43F7-964F-BF4F-3C26BD22C2D4}" srcOrd="1" destOrd="0" presId="urn:microsoft.com/office/officeart/2005/8/layout/hProcess4"/>
    <dgm:cxn modelId="{A559B8B1-B9C2-3A40-AD34-66BFF7824563}" type="presParOf" srcId="{283E705C-4126-8F44-BBB4-79668F57BD45}" destId="{C00A3876-C3C0-B14C-AA2C-F774ADF299AB}" srcOrd="2" destOrd="0" presId="urn:microsoft.com/office/officeart/2005/8/layout/hProcess4"/>
    <dgm:cxn modelId="{0BF46130-7B51-444C-9988-21DE7B8D79F1}" type="presParOf" srcId="{283E705C-4126-8F44-BBB4-79668F57BD45}" destId="{C091230D-617D-E64F-A4C7-69B597A42E19}" srcOrd="3" destOrd="0" presId="urn:microsoft.com/office/officeart/2005/8/layout/hProcess4"/>
    <dgm:cxn modelId="{FE7D5C4C-71C1-D749-BFB6-9D3448B267FE}" type="presParOf" srcId="{283E705C-4126-8F44-BBB4-79668F57BD45}" destId="{3FD4AE6C-A6BC-7A4D-A59E-18ED42BD53EA}" srcOrd="4" destOrd="0" presId="urn:microsoft.com/office/officeart/2005/8/layout/hProcess4"/>
    <dgm:cxn modelId="{65D5F00B-3D6D-0342-AD42-EA1C49D3E2B0}" type="presParOf" srcId="{6EDB9D9B-69F3-2F4B-9CC6-DC2CBBA97630}" destId="{BC760503-5171-2C41-8DD2-541E3D4589C9}" srcOrd="1" destOrd="0" presId="urn:microsoft.com/office/officeart/2005/8/layout/hProcess4"/>
    <dgm:cxn modelId="{81CF4F21-E878-564D-8D7F-88CF0EEFE8A1}" type="presParOf" srcId="{6EDB9D9B-69F3-2F4B-9CC6-DC2CBBA97630}" destId="{8D54DA34-1D6B-9940-9B0F-60B2FA64F223}" srcOrd="2" destOrd="0" presId="urn:microsoft.com/office/officeart/2005/8/layout/hProcess4"/>
    <dgm:cxn modelId="{02F959F4-8EB7-7749-8938-852D5CAE0931}" type="presParOf" srcId="{8D54DA34-1D6B-9940-9B0F-60B2FA64F223}" destId="{34F18F01-EE41-3F48-B6BA-98E5EAE5F0B3}" srcOrd="0" destOrd="0" presId="urn:microsoft.com/office/officeart/2005/8/layout/hProcess4"/>
    <dgm:cxn modelId="{371F72C7-214A-3D41-921D-C8F63B19314D}" type="presParOf" srcId="{8D54DA34-1D6B-9940-9B0F-60B2FA64F223}" destId="{9238F332-20DF-314A-AAC6-71E9472A7C88}" srcOrd="1" destOrd="0" presId="urn:microsoft.com/office/officeart/2005/8/layout/hProcess4"/>
    <dgm:cxn modelId="{CC3BBA87-048D-1A4A-88CC-BA61AC92CE0B}" type="presParOf" srcId="{8D54DA34-1D6B-9940-9B0F-60B2FA64F223}" destId="{A0865944-7667-EF47-BEA7-E747321B703A}" srcOrd="2" destOrd="0" presId="urn:microsoft.com/office/officeart/2005/8/layout/hProcess4"/>
    <dgm:cxn modelId="{6BA5D9BD-B904-0946-86EE-3393F43006E2}" type="presParOf" srcId="{8D54DA34-1D6B-9940-9B0F-60B2FA64F223}" destId="{7B58F47F-AF4D-944F-9873-D63469CD7022}" srcOrd="3" destOrd="0" presId="urn:microsoft.com/office/officeart/2005/8/layout/hProcess4"/>
    <dgm:cxn modelId="{118119C9-B7F5-CE42-8C1C-2B6CA42A691B}" type="presParOf" srcId="{8D54DA34-1D6B-9940-9B0F-60B2FA64F223}" destId="{074C39B5-9641-DA46-86A2-813FB944966C}" srcOrd="4" destOrd="0" presId="urn:microsoft.com/office/officeart/2005/8/layout/hProcess4"/>
    <dgm:cxn modelId="{CC7C55B7-EB65-5344-A21E-E1484D00C3D6}" type="presParOf" srcId="{6EDB9D9B-69F3-2F4B-9CC6-DC2CBBA97630}" destId="{1711C445-A31D-A948-B3D7-63B1031B516B}" srcOrd="3" destOrd="0" presId="urn:microsoft.com/office/officeart/2005/8/layout/hProcess4"/>
    <dgm:cxn modelId="{A75F3BF8-5A4F-A748-B817-F5841BDA9EC7}" type="presParOf" srcId="{6EDB9D9B-69F3-2F4B-9CC6-DC2CBBA97630}" destId="{2808A003-78F6-F740-ADE3-37FB6E33E093}" srcOrd="4" destOrd="0" presId="urn:microsoft.com/office/officeart/2005/8/layout/hProcess4"/>
    <dgm:cxn modelId="{710C94F6-3308-2C49-B976-413602F67709}" type="presParOf" srcId="{2808A003-78F6-F740-ADE3-37FB6E33E093}" destId="{3DF326EC-FE35-DE49-80B9-3F10909FFD7D}" srcOrd="0" destOrd="0" presId="urn:microsoft.com/office/officeart/2005/8/layout/hProcess4"/>
    <dgm:cxn modelId="{BE0D4235-1F62-5F4F-9AD1-0DCA5BC7986A}" type="presParOf" srcId="{2808A003-78F6-F740-ADE3-37FB6E33E093}" destId="{76DF964E-ACB3-DC44-8176-19687209DC34}" srcOrd="1" destOrd="0" presId="urn:microsoft.com/office/officeart/2005/8/layout/hProcess4"/>
    <dgm:cxn modelId="{4185EB8C-9E45-2342-AD77-612743576422}" type="presParOf" srcId="{2808A003-78F6-F740-ADE3-37FB6E33E093}" destId="{4B8ED8E7-DC18-4A4B-92E7-8F70C003A9F3}" srcOrd="2" destOrd="0" presId="urn:microsoft.com/office/officeart/2005/8/layout/hProcess4"/>
    <dgm:cxn modelId="{F1B87CEF-7F7E-BE4F-A5C9-477FFFF47980}" type="presParOf" srcId="{2808A003-78F6-F740-ADE3-37FB6E33E093}" destId="{7CE87C5E-1A70-E345-BB2E-1917DD403579}" srcOrd="3" destOrd="0" presId="urn:microsoft.com/office/officeart/2005/8/layout/hProcess4"/>
    <dgm:cxn modelId="{0AFAB8A0-3176-6844-9C16-57AC466B0A2C}" type="presParOf" srcId="{2808A003-78F6-F740-ADE3-37FB6E33E093}" destId="{A3212E07-3BA3-4D43-9406-96063F75D34F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17E2C2-B099-664E-BFBF-8E082938470B}" type="doc">
      <dgm:prSet loTypeId="urn:microsoft.com/office/officeart/2005/8/layout/hProcess4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MX"/>
        </a:p>
      </dgm:t>
    </dgm:pt>
    <dgm:pt modelId="{87E19C68-5C06-9943-B37C-8C78E5E492BB}">
      <dgm:prSet phldrT="[Texto]"/>
      <dgm:spPr/>
      <dgm:t>
        <a:bodyPr/>
        <a:lstStyle/>
        <a:p>
          <a:r>
            <a:rPr lang="es-MX" b="1" dirty="0"/>
            <a:t>Desafíos</a:t>
          </a:r>
        </a:p>
      </dgm:t>
    </dgm:pt>
    <dgm:pt modelId="{C2C7BEA9-8036-F640-BD52-D26E92DC38C2}" type="parTrans" cxnId="{29571710-E46E-D34D-BD79-E84E9DFE5269}">
      <dgm:prSet/>
      <dgm:spPr/>
      <dgm:t>
        <a:bodyPr/>
        <a:lstStyle/>
        <a:p>
          <a:endParaRPr lang="es-MX" b="1"/>
        </a:p>
      </dgm:t>
    </dgm:pt>
    <dgm:pt modelId="{51EF8AA0-0A1F-EE4E-9C91-44B84A638EA0}" type="sibTrans" cxnId="{29571710-E46E-D34D-BD79-E84E9DFE5269}">
      <dgm:prSet/>
      <dgm:spPr/>
      <dgm:t>
        <a:bodyPr/>
        <a:lstStyle/>
        <a:p>
          <a:endParaRPr lang="es-MX" b="1"/>
        </a:p>
      </dgm:t>
    </dgm:pt>
    <dgm:pt modelId="{D221969A-68AD-524A-BD3F-EEA7033915B1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C" sz="1600" b="1" dirty="0">
              <a:latin typeface="Helvetica" panose="020B0604020202020204" pitchFamily="34" charset="0"/>
              <a:cs typeface="Helvetica" panose="020B0604020202020204" pitchFamily="34" charset="0"/>
            </a:rPr>
            <a:t>Construir los OT  en diálogo permanente  con las comunidades</a:t>
          </a:r>
          <a:endParaRPr lang="es-MX" sz="1600" b="1" dirty="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5E5516A3-73C9-554E-A162-91496C8AE5E5}" type="parTrans" cxnId="{29CA223A-6069-304A-9086-EE419AF415D8}">
      <dgm:prSet/>
      <dgm:spPr/>
      <dgm:t>
        <a:bodyPr/>
        <a:lstStyle/>
        <a:p>
          <a:endParaRPr lang="es-MX" b="1"/>
        </a:p>
      </dgm:t>
    </dgm:pt>
    <dgm:pt modelId="{BFFE1399-8198-AE4B-9E3B-86F48C666200}" type="sibTrans" cxnId="{29CA223A-6069-304A-9086-EE419AF415D8}">
      <dgm:prSet/>
      <dgm:spPr/>
      <dgm:t>
        <a:bodyPr/>
        <a:lstStyle/>
        <a:p>
          <a:endParaRPr lang="es-MX" b="1"/>
        </a:p>
      </dgm:t>
    </dgm:pt>
    <dgm:pt modelId="{8FD549E1-D661-8B4B-A2E8-929EEBE5D308}">
      <dgm:prSet phldrT="[Texto]"/>
      <dgm:spPr/>
      <dgm:t>
        <a:bodyPr/>
        <a:lstStyle/>
        <a:p>
          <a:r>
            <a:rPr lang="es-MX" b="1" dirty="0"/>
            <a:t>Oportunidades</a:t>
          </a:r>
        </a:p>
      </dgm:t>
    </dgm:pt>
    <dgm:pt modelId="{18A7398D-2757-0B40-B8E8-FE0937D6F8F4}" type="parTrans" cxnId="{77082C8B-3D23-EB44-BDEA-4CD795DA89ED}">
      <dgm:prSet/>
      <dgm:spPr/>
      <dgm:t>
        <a:bodyPr/>
        <a:lstStyle/>
        <a:p>
          <a:endParaRPr lang="es-MX" b="1"/>
        </a:p>
      </dgm:t>
    </dgm:pt>
    <dgm:pt modelId="{70094DB7-2F55-4C49-9D31-49FB65B9AAE2}" type="sibTrans" cxnId="{77082C8B-3D23-EB44-BDEA-4CD795DA89ED}">
      <dgm:prSet/>
      <dgm:spPr/>
      <dgm:t>
        <a:bodyPr/>
        <a:lstStyle/>
        <a:p>
          <a:endParaRPr lang="es-MX" b="1"/>
        </a:p>
      </dgm:t>
    </dgm:pt>
    <dgm:pt modelId="{97BAD493-DF3D-E841-8489-6F945E61B75D}">
      <dgm:prSet phldrT="[Texto]" custT="1"/>
      <dgm:spPr/>
      <dgm:t>
        <a:bodyPr/>
        <a:lstStyle/>
        <a:p>
          <a:r>
            <a:rPr lang="es-EC" sz="1600" b="1" dirty="0">
              <a:latin typeface="Helvetica" panose="020B0604020202020204" pitchFamily="34" charset="0"/>
              <a:cs typeface="Helvetica" panose="020B0604020202020204" pitchFamily="34" charset="0"/>
            </a:rPr>
            <a:t>La modalidad permite a los estudiantes resolver  problemas prácticos de sus territorios con la participación de actores locales</a:t>
          </a:r>
          <a:endParaRPr lang="es-MX" sz="1600" b="1" dirty="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80BCD9EF-73DB-4F41-8758-9B51AB9ED8DD}" type="parTrans" cxnId="{81E8A61F-B74F-504B-BD1C-8EE337DFF993}">
      <dgm:prSet/>
      <dgm:spPr/>
      <dgm:t>
        <a:bodyPr/>
        <a:lstStyle/>
        <a:p>
          <a:endParaRPr lang="es-MX" b="1"/>
        </a:p>
      </dgm:t>
    </dgm:pt>
    <dgm:pt modelId="{90EDB232-CB2A-6B49-A836-68AEFC54A5C6}" type="sibTrans" cxnId="{81E8A61F-B74F-504B-BD1C-8EE337DFF993}">
      <dgm:prSet/>
      <dgm:spPr/>
      <dgm:t>
        <a:bodyPr/>
        <a:lstStyle/>
        <a:p>
          <a:endParaRPr lang="es-MX" b="1"/>
        </a:p>
      </dgm:t>
    </dgm:pt>
    <dgm:pt modelId="{6F91DB10-F225-FF40-BC2F-90B31DE80DE3}">
      <dgm:prSet phldrT="[Texto]"/>
      <dgm:spPr/>
      <dgm:t>
        <a:bodyPr/>
        <a:lstStyle/>
        <a:p>
          <a:r>
            <a:rPr lang="es-MX" b="1" dirty="0"/>
            <a:t>Propuestas</a:t>
          </a:r>
        </a:p>
      </dgm:t>
    </dgm:pt>
    <dgm:pt modelId="{C641124D-57A2-4041-B75E-483E39EE0B20}" type="parTrans" cxnId="{4CB2B4B7-3E5F-3344-9DA6-21B4E58F4289}">
      <dgm:prSet/>
      <dgm:spPr/>
      <dgm:t>
        <a:bodyPr/>
        <a:lstStyle/>
        <a:p>
          <a:endParaRPr lang="es-MX" b="1"/>
        </a:p>
      </dgm:t>
    </dgm:pt>
    <dgm:pt modelId="{B9118A63-F878-E947-A54B-6CBB8A48B1B1}" type="sibTrans" cxnId="{4CB2B4B7-3E5F-3344-9DA6-21B4E58F4289}">
      <dgm:prSet/>
      <dgm:spPr/>
      <dgm:t>
        <a:bodyPr/>
        <a:lstStyle/>
        <a:p>
          <a:endParaRPr lang="es-MX" b="1"/>
        </a:p>
      </dgm:t>
    </dgm:pt>
    <dgm:pt modelId="{F6DCFD2A-9BEB-044F-8785-C55527669CAC}">
      <dgm:prSet phldrT="[Texto]" custT="1"/>
      <dgm:spPr/>
      <dgm:t>
        <a:bodyPr/>
        <a:lstStyle/>
        <a:p>
          <a:r>
            <a:rPr lang="es-EC" sz="1600" b="1" dirty="0">
              <a:latin typeface="Helvetica" panose="020B0604020202020204" pitchFamily="34" charset="0"/>
              <a:cs typeface="Helvetica" panose="020B0604020202020204" pitchFamily="34" charset="0"/>
            </a:rPr>
            <a:t>Abordar OT desde la multidimensionalidad propia de la agroecología</a:t>
          </a:r>
          <a:endParaRPr lang="es-MX" sz="1600" b="1" dirty="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1B83C810-DCE0-0447-8283-4D5652662CF1}" type="parTrans" cxnId="{2DFA832F-CF84-3945-AEF1-A41C9EFC7AC1}">
      <dgm:prSet/>
      <dgm:spPr/>
      <dgm:t>
        <a:bodyPr/>
        <a:lstStyle/>
        <a:p>
          <a:endParaRPr lang="es-MX" b="1"/>
        </a:p>
      </dgm:t>
    </dgm:pt>
    <dgm:pt modelId="{2D1BBA4E-35DA-6042-B970-C9102BA5BD47}" type="sibTrans" cxnId="{2DFA832F-CF84-3945-AEF1-A41C9EFC7AC1}">
      <dgm:prSet/>
      <dgm:spPr/>
      <dgm:t>
        <a:bodyPr/>
        <a:lstStyle/>
        <a:p>
          <a:endParaRPr lang="es-MX" b="1"/>
        </a:p>
      </dgm:t>
    </dgm:pt>
    <dgm:pt modelId="{311D8A49-3E72-4DBB-912D-9C8B0F76A7CA}" type="pres">
      <dgm:prSet presAssocID="{3D17E2C2-B099-664E-BFBF-8E082938470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40A4634-4EC2-4824-A247-A2BE58505D29}" type="pres">
      <dgm:prSet presAssocID="{3D17E2C2-B099-664E-BFBF-8E082938470B}" presName="tSp" presStyleCnt="0"/>
      <dgm:spPr/>
    </dgm:pt>
    <dgm:pt modelId="{92D1498C-5A2D-4E3F-8A8A-D4FE9244D144}" type="pres">
      <dgm:prSet presAssocID="{3D17E2C2-B099-664E-BFBF-8E082938470B}" presName="bSp" presStyleCnt="0"/>
      <dgm:spPr/>
    </dgm:pt>
    <dgm:pt modelId="{E6929D65-8D9A-4B55-8847-F13CBAA7F409}" type="pres">
      <dgm:prSet presAssocID="{3D17E2C2-B099-664E-BFBF-8E082938470B}" presName="process" presStyleCnt="0"/>
      <dgm:spPr/>
    </dgm:pt>
    <dgm:pt modelId="{0C86BB44-D8E4-44B1-BB12-550298E56799}" type="pres">
      <dgm:prSet presAssocID="{87E19C68-5C06-9943-B37C-8C78E5E492BB}" presName="composite1" presStyleCnt="0"/>
      <dgm:spPr/>
    </dgm:pt>
    <dgm:pt modelId="{B630970A-17C5-4B84-AC70-A1E68E212DFC}" type="pres">
      <dgm:prSet presAssocID="{87E19C68-5C06-9943-B37C-8C78E5E492BB}" presName="dummyNode1" presStyleLbl="node1" presStyleIdx="0" presStyleCnt="3"/>
      <dgm:spPr/>
    </dgm:pt>
    <dgm:pt modelId="{87197D41-413C-4CA3-A403-76DF7B8CE087}" type="pres">
      <dgm:prSet presAssocID="{87E19C68-5C06-9943-B37C-8C78E5E492BB}" presName="childNode1" presStyleLbl="bgAcc1" presStyleIdx="0" presStyleCnt="3" custScaleY="65142" custLinFactNeighborY="1381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312C85-60B1-4A61-849C-EA7A55B4C7E6}" type="pres">
      <dgm:prSet presAssocID="{87E19C68-5C06-9943-B37C-8C78E5E492BB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050FD4-6980-4DB5-937C-F90021356C24}" type="pres">
      <dgm:prSet presAssocID="{87E19C68-5C06-9943-B37C-8C78E5E492BB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2C4857-5FD5-49AA-B396-B1735C8A91B0}" type="pres">
      <dgm:prSet presAssocID="{87E19C68-5C06-9943-B37C-8C78E5E492BB}" presName="connSite1" presStyleCnt="0"/>
      <dgm:spPr/>
    </dgm:pt>
    <dgm:pt modelId="{435DA608-CA36-4CA3-B318-81751178DE4B}" type="pres">
      <dgm:prSet presAssocID="{51EF8AA0-0A1F-EE4E-9C91-44B84A638EA0}" presName="Name9" presStyleLbl="sibTrans2D1" presStyleIdx="0" presStyleCnt="2"/>
      <dgm:spPr/>
      <dgm:t>
        <a:bodyPr/>
        <a:lstStyle/>
        <a:p>
          <a:endParaRPr lang="es-ES"/>
        </a:p>
      </dgm:t>
    </dgm:pt>
    <dgm:pt modelId="{3F573FAC-3111-4575-A01E-D02167EE8875}" type="pres">
      <dgm:prSet presAssocID="{8FD549E1-D661-8B4B-A2E8-929EEBE5D308}" presName="composite2" presStyleCnt="0"/>
      <dgm:spPr/>
    </dgm:pt>
    <dgm:pt modelId="{5D16D06C-C9F8-4822-9DBD-25CB8FD927B7}" type="pres">
      <dgm:prSet presAssocID="{8FD549E1-D661-8B4B-A2E8-929EEBE5D308}" presName="dummyNode2" presStyleLbl="node1" presStyleIdx="0" presStyleCnt="3"/>
      <dgm:spPr/>
    </dgm:pt>
    <dgm:pt modelId="{8B23C64C-A0B7-4F45-BFFB-10E86D6C66C0}" type="pres">
      <dgm:prSet presAssocID="{8FD549E1-D661-8B4B-A2E8-929EEBE5D308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F7D143-BF31-46FD-9E89-A39862B5EF19}" type="pres">
      <dgm:prSet presAssocID="{8FD549E1-D661-8B4B-A2E8-929EEBE5D308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331215-FA21-4DAB-8BCE-D7D077E0D217}" type="pres">
      <dgm:prSet presAssocID="{8FD549E1-D661-8B4B-A2E8-929EEBE5D308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2D9A50-9494-4280-8E8B-90C945028D1D}" type="pres">
      <dgm:prSet presAssocID="{8FD549E1-D661-8B4B-A2E8-929EEBE5D308}" presName="connSite2" presStyleCnt="0"/>
      <dgm:spPr/>
    </dgm:pt>
    <dgm:pt modelId="{ADABAC34-4A49-4479-975F-3F5A0AE5821D}" type="pres">
      <dgm:prSet presAssocID="{70094DB7-2F55-4C49-9D31-49FB65B9AAE2}" presName="Name18" presStyleLbl="sibTrans2D1" presStyleIdx="1" presStyleCnt="2"/>
      <dgm:spPr/>
      <dgm:t>
        <a:bodyPr/>
        <a:lstStyle/>
        <a:p>
          <a:endParaRPr lang="es-ES"/>
        </a:p>
      </dgm:t>
    </dgm:pt>
    <dgm:pt modelId="{25371039-C6AF-45CA-A045-79787F54DBED}" type="pres">
      <dgm:prSet presAssocID="{6F91DB10-F225-FF40-BC2F-90B31DE80DE3}" presName="composite1" presStyleCnt="0"/>
      <dgm:spPr/>
    </dgm:pt>
    <dgm:pt modelId="{C02B6FC7-50BC-4F67-971E-68AC6DF77696}" type="pres">
      <dgm:prSet presAssocID="{6F91DB10-F225-FF40-BC2F-90B31DE80DE3}" presName="dummyNode1" presStyleLbl="node1" presStyleIdx="1" presStyleCnt="3"/>
      <dgm:spPr/>
    </dgm:pt>
    <dgm:pt modelId="{7E7AA45C-8E21-4444-8EB3-1BD2A2A3F5D0}" type="pres">
      <dgm:prSet presAssocID="{6F91DB10-F225-FF40-BC2F-90B31DE80DE3}" presName="childNode1" presStyleLbl="bgAcc1" presStyleIdx="2" presStyleCnt="3" custScaleX="106003" custScaleY="62396" custLinFactNeighborX="2083" custLinFactNeighborY="122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478F76E-7284-4688-A75B-635489FC6240}" type="pres">
      <dgm:prSet presAssocID="{6F91DB10-F225-FF40-BC2F-90B31DE80DE3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190392-61F1-4955-941F-DEDAE3E7FEBC}" type="pres">
      <dgm:prSet presAssocID="{6F91DB10-F225-FF40-BC2F-90B31DE80DE3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37CFB7-5D7F-4409-B724-350E2178F5FD}" type="pres">
      <dgm:prSet presAssocID="{6F91DB10-F225-FF40-BC2F-90B31DE80DE3}" presName="connSite1" presStyleCnt="0"/>
      <dgm:spPr/>
    </dgm:pt>
  </dgm:ptLst>
  <dgm:cxnLst>
    <dgm:cxn modelId="{97CFEC8F-53DF-4C50-92B6-F59E34E0D64E}" type="presOf" srcId="{D221969A-68AD-524A-BD3F-EEA7033915B1}" destId="{F8312C85-60B1-4A61-849C-EA7A55B4C7E6}" srcOrd="1" destOrd="0" presId="urn:microsoft.com/office/officeart/2005/8/layout/hProcess4"/>
    <dgm:cxn modelId="{77082C8B-3D23-EB44-BDEA-4CD795DA89ED}" srcId="{3D17E2C2-B099-664E-BFBF-8E082938470B}" destId="{8FD549E1-D661-8B4B-A2E8-929EEBE5D308}" srcOrd="1" destOrd="0" parTransId="{18A7398D-2757-0B40-B8E8-FE0937D6F8F4}" sibTransId="{70094DB7-2F55-4C49-9D31-49FB65B9AAE2}"/>
    <dgm:cxn modelId="{81E8A61F-B74F-504B-BD1C-8EE337DFF993}" srcId="{8FD549E1-D661-8B4B-A2E8-929EEBE5D308}" destId="{97BAD493-DF3D-E841-8489-6F945E61B75D}" srcOrd="0" destOrd="0" parTransId="{80BCD9EF-73DB-4F41-8758-9B51AB9ED8DD}" sibTransId="{90EDB232-CB2A-6B49-A836-68AEFC54A5C6}"/>
    <dgm:cxn modelId="{4CB2B4B7-3E5F-3344-9DA6-21B4E58F4289}" srcId="{3D17E2C2-B099-664E-BFBF-8E082938470B}" destId="{6F91DB10-F225-FF40-BC2F-90B31DE80DE3}" srcOrd="2" destOrd="0" parTransId="{C641124D-57A2-4041-B75E-483E39EE0B20}" sibTransId="{B9118A63-F878-E947-A54B-6CBB8A48B1B1}"/>
    <dgm:cxn modelId="{66C18748-92D4-4C50-AEA5-35C1CD6428ED}" type="presOf" srcId="{D221969A-68AD-524A-BD3F-EEA7033915B1}" destId="{87197D41-413C-4CA3-A403-76DF7B8CE087}" srcOrd="0" destOrd="0" presId="urn:microsoft.com/office/officeart/2005/8/layout/hProcess4"/>
    <dgm:cxn modelId="{29571710-E46E-D34D-BD79-E84E9DFE5269}" srcId="{3D17E2C2-B099-664E-BFBF-8E082938470B}" destId="{87E19C68-5C06-9943-B37C-8C78E5E492BB}" srcOrd="0" destOrd="0" parTransId="{C2C7BEA9-8036-F640-BD52-D26E92DC38C2}" sibTransId="{51EF8AA0-0A1F-EE4E-9C91-44B84A638EA0}"/>
    <dgm:cxn modelId="{2DFA832F-CF84-3945-AEF1-A41C9EFC7AC1}" srcId="{6F91DB10-F225-FF40-BC2F-90B31DE80DE3}" destId="{F6DCFD2A-9BEB-044F-8785-C55527669CAC}" srcOrd="0" destOrd="0" parTransId="{1B83C810-DCE0-0447-8283-4D5652662CF1}" sibTransId="{2D1BBA4E-35DA-6042-B970-C9102BA5BD47}"/>
    <dgm:cxn modelId="{4861E26F-62EF-4862-96AF-63AB97683DFB}" type="presOf" srcId="{51EF8AA0-0A1F-EE4E-9C91-44B84A638EA0}" destId="{435DA608-CA36-4CA3-B318-81751178DE4B}" srcOrd="0" destOrd="0" presId="urn:microsoft.com/office/officeart/2005/8/layout/hProcess4"/>
    <dgm:cxn modelId="{ADA73042-51FA-4D8D-9BFF-666B0D007252}" type="presOf" srcId="{6F91DB10-F225-FF40-BC2F-90B31DE80DE3}" destId="{2A190392-61F1-4955-941F-DEDAE3E7FEBC}" srcOrd="0" destOrd="0" presId="urn:microsoft.com/office/officeart/2005/8/layout/hProcess4"/>
    <dgm:cxn modelId="{427AE14E-DFC8-4CFD-9552-C6BCB77B2410}" type="presOf" srcId="{70094DB7-2F55-4C49-9D31-49FB65B9AAE2}" destId="{ADABAC34-4A49-4479-975F-3F5A0AE5821D}" srcOrd="0" destOrd="0" presId="urn:microsoft.com/office/officeart/2005/8/layout/hProcess4"/>
    <dgm:cxn modelId="{29CA223A-6069-304A-9086-EE419AF415D8}" srcId="{87E19C68-5C06-9943-B37C-8C78E5E492BB}" destId="{D221969A-68AD-524A-BD3F-EEA7033915B1}" srcOrd="0" destOrd="0" parTransId="{5E5516A3-73C9-554E-A162-91496C8AE5E5}" sibTransId="{BFFE1399-8198-AE4B-9E3B-86F48C666200}"/>
    <dgm:cxn modelId="{CCFB0555-0E20-43A0-8BD2-3F9A86BBA888}" type="presOf" srcId="{87E19C68-5C06-9943-B37C-8C78E5E492BB}" destId="{1B050FD4-6980-4DB5-937C-F90021356C24}" srcOrd="0" destOrd="0" presId="urn:microsoft.com/office/officeart/2005/8/layout/hProcess4"/>
    <dgm:cxn modelId="{014ABA45-9388-4E49-ACFC-63CCCC30D936}" type="presOf" srcId="{F6DCFD2A-9BEB-044F-8785-C55527669CAC}" destId="{5478F76E-7284-4688-A75B-635489FC6240}" srcOrd="1" destOrd="0" presId="urn:microsoft.com/office/officeart/2005/8/layout/hProcess4"/>
    <dgm:cxn modelId="{85B49A50-1B9B-49AB-9B18-2CC00631B03D}" type="presOf" srcId="{97BAD493-DF3D-E841-8489-6F945E61B75D}" destId="{ACF7D143-BF31-46FD-9E89-A39862B5EF19}" srcOrd="1" destOrd="0" presId="urn:microsoft.com/office/officeart/2005/8/layout/hProcess4"/>
    <dgm:cxn modelId="{DF8B14C3-80BC-4D59-A8D1-1CF6B24885B0}" type="presOf" srcId="{F6DCFD2A-9BEB-044F-8785-C55527669CAC}" destId="{7E7AA45C-8E21-4444-8EB3-1BD2A2A3F5D0}" srcOrd="0" destOrd="0" presId="urn:microsoft.com/office/officeart/2005/8/layout/hProcess4"/>
    <dgm:cxn modelId="{9DECBC3B-5F45-4371-AEA8-F81F303CAB94}" type="presOf" srcId="{8FD549E1-D661-8B4B-A2E8-929EEBE5D308}" destId="{8E331215-FA21-4DAB-8BCE-D7D077E0D217}" srcOrd="0" destOrd="0" presId="urn:microsoft.com/office/officeart/2005/8/layout/hProcess4"/>
    <dgm:cxn modelId="{0F48F295-E1AD-415C-BD29-9FC9150DD682}" type="presOf" srcId="{3D17E2C2-B099-664E-BFBF-8E082938470B}" destId="{311D8A49-3E72-4DBB-912D-9C8B0F76A7CA}" srcOrd="0" destOrd="0" presId="urn:microsoft.com/office/officeart/2005/8/layout/hProcess4"/>
    <dgm:cxn modelId="{08C57A9F-A7CB-49EA-865B-4D7A650B8CCA}" type="presOf" srcId="{97BAD493-DF3D-E841-8489-6F945E61B75D}" destId="{8B23C64C-A0B7-4F45-BFFB-10E86D6C66C0}" srcOrd="0" destOrd="0" presId="urn:microsoft.com/office/officeart/2005/8/layout/hProcess4"/>
    <dgm:cxn modelId="{E39126BA-59B0-4C84-9EA3-F9EF27E96BBA}" type="presParOf" srcId="{311D8A49-3E72-4DBB-912D-9C8B0F76A7CA}" destId="{F40A4634-4EC2-4824-A247-A2BE58505D29}" srcOrd="0" destOrd="0" presId="urn:microsoft.com/office/officeart/2005/8/layout/hProcess4"/>
    <dgm:cxn modelId="{E96297C9-B4EF-412B-8D09-D7B15316E3D7}" type="presParOf" srcId="{311D8A49-3E72-4DBB-912D-9C8B0F76A7CA}" destId="{92D1498C-5A2D-4E3F-8A8A-D4FE9244D144}" srcOrd="1" destOrd="0" presId="urn:microsoft.com/office/officeart/2005/8/layout/hProcess4"/>
    <dgm:cxn modelId="{1DDD7F08-3A01-4381-9CAA-DBD0BC4A7A2F}" type="presParOf" srcId="{311D8A49-3E72-4DBB-912D-9C8B0F76A7CA}" destId="{E6929D65-8D9A-4B55-8847-F13CBAA7F409}" srcOrd="2" destOrd="0" presId="urn:microsoft.com/office/officeart/2005/8/layout/hProcess4"/>
    <dgm:cxn modelId="{06007C95-2794-40D1-AD70-806FCFC531B3}" type="presParOf" srcId="{E6929D65-8D9A-4B55-8847-F13CBAA7F409}" destId="{0C86BB44-D8E4-44B1-BB12-550298E56799}" srcOrd="0" destOrd="0" presId="urn:microsoft.com/office/officeart/2005/8/layout/hProcess4"/>
    <dgm:cxn modelId="{2288491C-1601-4256-A3B4-B993BDE5FEBF}" type="presParOf" srcId="{0C86BB44-D8E4-44B1-BB12-550298E56799}" destId="{B630970A-17C5-4B84-AC70-A1E68E212DFC}" srcOrd="0" destOrd="0" presId="urn:microsoft.com/office/officeart/2005/8/layout/hProcess4"/>
    <dgm:cxn modelId="{F2C7FCA2-B11B-47DD-A8D3-C0797A1139EE}" type="presParOf" srcId="{0C86BB44-D8E4-44B1-BB12-550298E56799}" destId="{87197D41-413C-4CA3-A403-76DF7B8CE087}" srcOrd="1" destOrd="0" presId="urn:microsoft.com/office/officeart/2005/8/layout/hProcess4"/>
    <dgm:cxn modelId="{2F60E5AC-764B-4ACA-8491-F2AAE3375731}" type="presParOf" srcId="{0C86BB44-D8E4-44B1-BB12-550298E56799}" destId="{F8312C85-60B1-4A61-849C-EA7A55B4C7E6}" srcOrd="2" destOrd="0" presId="urn:microsoft.com/office/officeart/2005/8/layout/hProcess4"/>
    <dgm:cxn modelId="{20A27391-B9CE-4F40-8EC5-6A00E2BB625C}" type="presParOf" srcId="{0C86BB44-D8E4-44B1-BB12-550298E56799}" destId="{1B050FD4-6980-4DB5-937C-F90021356C24}" srcOrd="3" destOrd="0" presId="urn:microsoft.com/office/officeart/2005/8/layout/hProcess4"/>
    <dgm:cxn modelId="{A60D7098-E67D-475A-9A85-DCD1E3A55C59}" type="presParOf" srcId="{0C86BB44-D8E4-44B1-BB12-550298E56799}" destId="{802C4857-5FD5-49AA-B396-B1735C8A91B0}" srcOrd="4" destOrd="0" presId="urn:microsoft.com/office/officeart/2005/8/layout/hProcess4"/>
    <dgm:cxn modelId="{3CCAB387-84FB-4B0E-A8D1-B7DA530D9614}" type="presParOf" srcId="{E6929D65-8D9A-4B55-8847-F13CBAA7F409}" destId="{435DA608-CA36-4CA3-B318-81751178DE4B}" srcOrd="1" destOrd="0" presId="urn:microsoft.com/office/officeart/2005/8/layout/hProcess4"/>
    <dgm:cxn modelId="{3C8B8124-6421-40CD-8E30-104960A41F98}" type="presParOf" srcId="{E6929D65-8D9A-4B55-8847-F13CBAA7F409}" destId="{3F573FAC-3111-4575-A01E-D02167EE8875}" srcOrd="2" destOrd="0" presId="urn:microsoft.com/office/officeart/2005/8/layout/hProcess4"/>
    <dgm:cxn modelId="{E32A9C01-4FD9-4B48-9C57-4491BD111D7D}" type="presParOf" srcId="{3F573FAC-3111-4575-A01E-D02167EE8875}" destId="{5D16D06C-C9F8-4822-9DBD-25CB8FD927B7}" srcOrd="0" destOrd="0" presId="urn:microsoft.com/office/officeart/2005/8/layout/hProcess4"/>
    <dgm:cxn modelId="{965F8665-B94B-4D83-8E93-4E22D0071321}" type="presParOf" srcId="{3F573FAC-3111-4575-A01E-D02167EE8875}" destId="{8B23C64C-A0B7-4F45-BFFB-10E86D6C66C0}" srcOrd="1" destOrd="0" presId="urn:microsoft.com/office/officeart/2005/8/layout/hProcess4"/>
    <dgm:cxn modelId="{CA4CF991-D626-4997-8E03-09953B2ACCB0}" type="presParOf" srcId="{3F573FAC-3111-4575-A01E-D02167EE8875}" destId="{ACF7D143-BF31-46FD-9E89-A39862B5EF19}" srcOrd="2" destOrd="0" presId="urn:microsoft.com/office/officeart/2005/8/layout/hProcess4"/>
    <dgm:cxn modelId="{B180A4F9-8B1C-42AB-9300-332D78C814D6}" type="presParOf" srcId="{3F573FAC-3111-4575-A01E-D02167EE8875}" destId="{8E331215-FA21-4DAB-8BCE-D7D077E0D217}" srcOrd="3" destOrd="0" presId="urn:microsoft.com/office/officeart/2005/8/layout/hProcess4"/>
    <dgm:cxn modelId="{626215CD-4883-4737-980D-3ED09680CC62}" type="presParOf" srcId="{3F573FAC-3111-4575-A01E-D02167EE8875}" destId="{6F2D9A50-9494-4280-8E8B-90C945028D1D}" srcOrd="4" destOrd="0" presId="urn:microsoft.com/office/officeart/2005/8/layout/hProcess4"/>
    <dgm:cxn modelId="{344B6864-3178-41F0-9188-2FACD874D00E}" type="presParOf" srcId="{E6929D65-8D9A-4B55-8847-F13CBAA7F409}" destId="{ADABAC34-4A49-4479-975F-3F5A0AE5821D}" srcOrd="3" destOrd="0" presId="urn:microsoft.com/office/officeart/2005/8/layout/hProcess4"/>
    <dgm:cxn modelId="{5769251A-1D6A-4442-A406-A8A66EC93896}" type="presParOf" srcId="{E6929D65-8D9A-4B55-8847-F13CBAA7F409}" destId="{25371039-C6AF-45CA-A045-79787F54DBED}" srcOrd="4" destOrd="0" presId="urn:microsoft.com/office/officeart/2005/8/layout/hProcess4"/>
    <dgm:cxn modelId="{D03F592D-24F0-4D90-A5B6-8FC7AB4C4A00}" type="presParOf" srcId="{25371039-C6AF-45CA-A045-79787F54DBED}" destId="{C02B6FC7-50BC-4F67-971E-68AC6DF77696}" srcOrd="0" destOrd="0" presId="urn:microsoft.com/office/officeart/2005/8/layout/hProcess4"/>
    <dgm:cxn modelId="{95250A23-93C7-4577-805F-38995B99CD42}" type="presParOf" srcId="{25371039-C6AF-45CA-A045-79787F54DBED}" destId="{7E7AA45C-8E21-4444-8EB3-1BD2A2A3F5D0}" srcOrd="1" destOrd="0" presId="urn:microsoft.com/office/officeart/2005/8/layout/hProcess4"/>
    <dgm:cxn modelId="{AC3FE4A9-E92C-4DCC-AC08-44F8DC2E43F6}" type="presParOf" srcId="{25371039-C6AF-45CA-A045-79787F54DBED}" destId="{5478F76E-7284-4688-A75B-635489FC6240}" srcOrd="2" destOrd="0" presId="urn:microsoft.com/office/officeart/2005/8/layout/hProcess4"/>
    <dgm:cxn modelId="{E7F3658F-4D64-46E8-ADB6-F68A98750D8D}" type="presParOf" srcId="{25371039-C6AF-45CA-A045-79787F54DBED}" destId="{2A190392-61F1-4955-941F-DEDAE3E7FEBC}" srcOrd="3" destOrd="0" presId="urn:microsoft.com/office/officeart/2005/8/layout/hProcess4"/>
    <dgm:cxn modelId="{D6ACC898-3453-4E22-8D13-6353E0E008F0}" type="presParOf" srcId="{25371039-C6AF-45CA-A045-79787F54DBED}" destId="{CF37CFB7-5D7F-4409-B724-350E2178F5F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28A7B-43F7-964F-BF4F-3C26BD22C2D4}">
      <dsp:nvSpPr>
        <dsp:cNvPr id="0" name=""/>
        <dsp:cNvSpPr/>
      </dsp:nvSpPr>
      <dsp:spPr>
        <a:xfrm>
          <a:off x="205621" y="1279021"/>
          <a:ext cx="2979819" cy="245772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EC" sz="1300" b="1" kern="1200" dirty="0">
              <a:latin typeface="Helvetica" panose="020B0604020202020204" pitchFamily="34" charset="0"/>
              <a:cs typeface="Helvetica" panose="020B0604020202020204" pitchFamily="34" charset="0"/>
            </a:rPr>
            <a:t>Adaptación de la </a:t>
          </a:r>
          <a:r>
            <a:rPr lang="es-EC" sz="1300" b="1" kern="1200" dirty="0" err="1">
              <a:latin typeface="Helvetica" panose="020B0604020202020204" pitchFamily="34" charset="0"/>
              <a:cs typeface="Helvetica" panose="020B0604020202020204" pitchFamily="34" charset="0"/>
            </a:rPr>
            <a:t>mesocurricula</a:t>
          </a:r>
          <a:r>
            <a:rPr lang="es-EC" sz="1300" b="1" kern="1200" dirty="0">
              <a:latin typeface="Helvetica" panose="020B0604020202020204" pitchFamily="34" charset="0"/>
              <a:cs typeface="Helvetica" panose="020B0604020202020204" pitchFamily="34" charset="0"/>
            </a:rPr>
            <a:t> hacia una educación popular.</a:t>
          </a:r>
          <a:endParaRPr lang="es-MX" sz="1300" b="1" kern="1200" dirty="0">
            <a:latin typeface="Helvetica" panose="020B0604020202020204" pitchFamily="34" charset="0"/>
            <a:cs typeface="Helvetica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EC" sz="1300" b="1" kern="1200" dirty="0">
              <a:latin typeface="Helvetica" panose="020B0604020202020204" pitchFamily="34" charset="0"/>
              <a:cs typeface="Helvetica" panose="020B0604020202020204" pitchFamily="34" charset="0"/>
            </a:rPr>
            <a:t>Poco diálogo entre asignaturas  y a las realidades territoriales</a:t>
          </a:r>
          <a:endParaRPr lang="es-MX" sz="1300" b="1" kern="1200" dirty="0">
            <a:latin typeface="Helvetica" panose="020B0604020202020204" pitchFamily="34" charset="0"/>
            <a:cs typeface="Helvetica" panose="020B0604020202020204" pitchFamily="34" charset="0"/>
          </a:endParaRPr>
        </a:p>
      </dsp:txBody>
      <dsp:txXfrm>
        <a:off x="262180" y="1335580"/>
        <a:ext cx="2866701" cy="1817953"/>
      </dsp:txXfrm>
    </dsp:sp>
    <dsp:sp modelId="{BC760503-5171-2C41-8DD2-541E3D4589C9}">
      <dsp:nvSpPr>
        <dsp:cNvPr id="0" name=""/>
        <dsp:cNvSpPr/>
      </dsp:nvSpPr>
      <dsp:spPr>
        <a:xfrm>
          <a:off x="1855682" y="1776314"/>
          <a:ext cx="3416280" cy="3416280"/>
        </a:xfrm>
        <a:prstGeom prst="leftCircularArrow">
          <a:avLst>
            <a:gd name="adj1" fmla="val 3532"/>
            <a:gd name="adj2" fmla="val 438640"/>
            <a:gd name="adj3" fmla="val 2214151"/>
            <a:gd name="adj4" fmla="val 9024489"/>
            <a:gd name="adj5" fmla="val 41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91230D-617D-E64F-A4C7-69B597A42E19}">
      <dsp:nvSpPr>
        <dsp:cNvPr id="0" name=""/>
        <dsp:cNvSpPr/>
      </dsp:nvSpPr>
      <dsp:spPr>
        <a:xfrm>
          <a:off x="867803" y="3210093"/>
          <a:ext cx="2648728" cy="10533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b="1" kern="1200" dirty="0">
              <a:latin typeface="Helvetica" panose="020B0604020202020204" pitchFamily="34" charset="0"/>
              <a:cs typeface="Helvetica" panose="020B0604020202020204" pitchFamily="34" charset="0"/>
            </a:rPr>
            <a:t>Desafíos</a:t>
          </a:r>
        </a:p>
      </dsp:txBody>
      <dsp:txXfrm>
        <a:off x="898653" y="3240943"/>
        <a:ext cx="2587028" cy="991611"/>
      </dsp:txXfrm>
    </dsp:sp>
    <dsp:sp modelId="{9238F332-20DF-314A-AAC6-71E9472A7C88}">
      <dsp:nvSpPr>
        <dsp:cNvPr id="0" name=""/>
        <dsp:cNvSpPr/>
      </dsp:nvSpPr>
      <dsp:spPr>
        <a:xfrm>
          <a:off x="4091196" y="1279021"/>
          <a:ext cx="2979819" cy="245772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300" b="1" kern="1200" dirty="0">
              <a:latin typeface="Helvetica" panose="020B0604020202020204" pitchFamily="34" charset="0"/>
              <a:cs typeface="Helvetica" panose="020B0604020202020204" pitchFamily="34" charset="0"/>
            </a:rPr>
            <a:t>Planificación por OT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EC" sz="1300" b="1" kern="1200" dirty="0">
              <a:latin typeface="Helvetica" panose="020B0604020202020204" pitchFamily="34" charset="0"/>
              <a:cs typeface="Helvetica" panose="020B0604020202020204" pitchFamily="34" charset="0"/>
            </a:rPr>
            <a:t>Estudiantes de diversos territorios</a:t>
          </a:r>
          <a:endParaRPr lang="es-MX" sz="1300" b="1" kern="1200" dirty="0">
            <a:latin typeface="Helvetica" panose="020B0604020202020204" pitchFamily="34" charset="0"/>
            <a:cs typeface="Helvetica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300" b="1" kern="1200" dirty="0">
              <a:latin typeface="Helvetica" panose="020B0604020202020204" pitchFamily="34" charset="0"/>
              <a:cs typeface="Helvetica" panose="020B0604020202020204" pitchFamily="34" charset="0"/>
            </a:rPr>
            <a:t>Modalidad híbrida</a:t>
          </a:r>
        </a:p>
      </dsp:txBody>
      <dsp:txXfrm>
        <a:off x="4147755" y="1862236"/>
        <a:ext cx="2866701" cy="1817953"/>
      </dsp:txXfrm>
    </dsp:sp>
    <dsp:sp modelId="{1711C445-A31D-A948-B3D7-63B1031B516B}">
      <dsp:nvSpPr>
        <dsp:cNvPr id="0" name=""/>
        <dsp:cNvSpPr/>
      </dsp:nvSpPr>
      <dsp:spPr>
        <a:xfrm>
          <a:off x="5716426" y="-273189"/>
          <a:ext cx="3797035" cy="3797035"/>
        </a:xfrm>
        <a:prstGeom prst="circularArrow">
          <a:avLst>
            <a:gd name="adj1" fmla="val 3178"/>
            <a:gd name="adj2" fmla="val 391348"/>
            <a:gd name="adj3" fmla="val 19433142"/>
            <a:gd name="adj4" fmla="val 12575511"/>
            <a:gd name="adj5" fmla="val 370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58F47F-AF4D-944F-9873-D63469CD7022}">
      <dsp:nvSpPr>
        <dsp:cNvPr id="0" name=""/>
        <dsp:cNvSpPr/>
      </dsp:nvSpPr>
      <dsp:spPr>
        <a:xfrm>
          <a:off x="4753378" y="752365"/>
          <a:ext cx="2648728" cy="10533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b="1" kern="1200" dirty="0">
              <a:latin typeface="Helvetica" panose="020B0604020202020204" pitchFamily="34" charset="0"/>
              <a:cs typeface="Helvetica" panose="020B0604020202020204" pitchFamily="34" charset="0"/>
            </a:rPr>
            <a:t>Oportunidades</a:t>
          </a:r>
        </a:p>
      </dsp:txBody>
      <dsp:txXfrm>
        <a:off x="4784228" y="783215"/>
        <a:ext cx="2587028" cy="991611"/>
      </dsp:txXfrm>
    </dsp:sp>
    <dsp:sp modelId="{76DF964E-ACB3-DC44-8176-19687209DC34}">
      <dsp:nvSpPr>
        <dsp:cNvPr id="0" name=""/>
        <dsp:cNvSpPr/>
      </dsp:nvSpPr>
      <dsp:spPr>
        <a:xfrm>
          <a:off x="7976772" y="1279021"/>
          <a:ext cx="2979819" cy="245772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EC" sz="1300" b="1" kern="1200" dirty="0" smtClean="0">
              <a:latin typeface="Helvetica" panose="020B0604020202020204" pitchFamily="34" charset="0"/>
              <a:cs typeface="Helvetica" panose="020B0604020202020204" pitchFamily="34" charset="0"/>
            </a:rPr>
            <a:t>Co-diseño e implementación malla </a:t>
          </a:r>
          <a:r>
            <a:rPr lang="es-EC" sz="1300" b="1" kern="1200" dirty="0">
              <a:latin typeface="Helvetica" panose="020B0604020202020204" pitchFamily="34" charset="0"/>
              <a:cs typeface="Helvetica" panose="020B0604020202020204" pitchFamily="34" charset="0"/>
            </a:rPr>
            <a:t>curricular</a:t>
          </a:r>
          <a:endParaRPr lang="es-MX" sz="1300" b="1" kern="1200" dirty="0">
            <a:latin typeface="Helvetica" panose="020B0604020202020204" pitchFamily="34" charset="0"/>
            <a:cs typeface="Helvetica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EC" sz="1300" b="1" kern="1200" dirty="0">
              <a:latin typeface="Helvetica" panose="020B0604020202020204" pitchFamily="34" charset="0"/>
              <a:cs typeface="Helvetica" panose="020B0604020202020204" pitchFamily="34" charset="0"/>
            </a:rPr>
            <a:t>Profundizar vínculos con actores locales para facilitar pasantías, prácticas preprofesionales, proyectos de titulación</a:t>
          </a:r>
          <a:endParaRPr lang="es-MX" sz="1300" b="1" kern="1200" dirty="0">
            <a:latin typeface="Helvetica" panose="020B0604020202020204" pitchFamily="34" charset="0"/>
            <a:cs typeface="Helvetica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MX" sz="1300" b="1" kern="1200" dirty="0">
              <a:latin typeface="Helvetica" panose="020B0604020202020204" pitchFamily="34" charset="0"/>
              <a:cs typeface="Helvetica" panose="020B0604020202020204" pitchFamily="34" charset="0"/>
            </a:rPr>
            <a:t>Programas de </a:t>
          </a:r>
          <a:r>
            <a:rPr lang="es-MX" sz="1300" b="1" kern="1200" dirty="0" err="1" smtClean="0">
              <a:latin typeface="Helvetica" panose="020B0604020202020204" pitchFamily="34" charset="0"/>
              <a:cs typeface="Helvetica" panose="020B0604020202020204" pitchFamily="34" charset="0"/>
            </a:rPr>
            <a:t>egresadxs</a:t>
          </a:r>
          <a:r>
            <a:rPr lang="es-MX" sz="1300" b="1" kern="1200" dirty="0" smtClean="0">
              <a:latin typeface="Helvetica" panose="020B0604020202020204" pitchFamily="34" charset="0"/>
              <a:cs typeface="Helvetica" panose="020B0604020202020204" pitchFamily="34" charset="0"/>
            </a:rPr>
            <a:t> (impactos de </a:t>
          </a:r>
          <a:r>
            <a:rPr lang="es-MX" sz="1300" b="1" kern="1200" dirty="0" err="1" smtClean="0">
              <a:latin typeface="Helvetica" panose="020B0604020202020204" pitchFamily="34" charset="0"/>
              <a:cs typeface="Helvetica" panose="020B0604020202020204" pitchFamily="34" charset="0"/>
            </a:rPr>
            <a:t>lxs</a:t>
          </a:r>
          <a:r>
            <a:rPr lang="es-MX" sz="1300" b="1" kern="1200" dirty="0" smtClean="0">
              <a:latin typeface="Helvetica" panose="020B0604020202020204" pitchFamily="34" charset="0"/>
              <a:cs typeface="Helvetica" panose="020B0604020202020204" pitchFamily="34" charset="0"/>
            </a:rPr>
            <a:t> estudiantes post-formación en el ISTJM)</a:t>
          </a:r>
          <a:endParaRPr lang="es-MX" sz="1300" b="1" kern="1200" dirty="0">
            <a:latin typeface="Helvetica" panose="020B0604020202020204" pitchFamily="34" charset="0"/>
            <a:cs typeface="Helvetica" panose="020B0604020202020204" pitchFamily="34" charset="0"/>
          </a:endParaRPr>
        </a:p>
      </dsp:txBody>
      <dsp:txXfrm>
        <a:off x="8033331" y="1335580"/>
        <a:ext cx="2866701" cy="1817953"/>
      </dsp:txXfrm>
    </dsp:sp>
    <dsp:sp modelId="{7CE87C5E-1A70-E345-BB2E-1917DD403579}">
      <dsp:nvSpPr>
        <dsp:cNvPr id="0" name=""/>
        <dsp:cNvSpPr/>
      </dsp:nvSpPr>
      <dsp:spPr>
        <a:xfrm>
          <a:off x="8638954" y="3210093"/>
          <a:ext cx="2648728" cy="10533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b="1" kern="1200" dirty="0">
              <a:latin typeface="Helvetica" panose="020B0604020202020204" pitchFamily="34" charset="0"/>
              <a:cs typeface="Helvetica" panose="020B0604020202020204" pitchFamily="34" charset="0"/>
            </a:rPr>
            <a:t>Propuestas</a:t>
          </a:r>
        </a:p>
      </dsp:txBody>
      <dsp:txXfrm>
        <a:off x="8669804" y="3240943"/>
        <a:ext cx="2587028" cy="9916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97D41-413C-4CA3-A403-76DF7B8CE087}">
      <dsp:nvSpPr>
        <dsp:cNvPr id="0" name=""/>
        <dsp:cNvSpPr/>
      </dsp:nvSpPr>
      <dsp:spPr>
        <a:xfrm>
          <a:off x="22597" y="2104222"/>
          <a:ext cx="3063246" cy="164583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s-EC" sz="1600" b="1" kern="1200" dirty="0">
              <a:latin typeface="Helvetica" panose="020B0604020202020204" pitchFamily="34" charset="0"/>
              <a:cs typeface="Helvetica" panose="020B0604020202020204" pitchFamily="34" charset="0"/>
            </a:rPr>
            <a:t>Construir los OT  en diálogo permanente  con las comunidades</a:t>
          </a:r>
          <a:endParaRPr lang="es-MX" sz="1600" b="1" kern="1200" dirty="0">
            <a:latin typeface="Helvetica" panose="020B0604020202020204" pitchFamily="34" charset="0"/>
            <a:cs typeface="Helvetica" panose="020B0604020202020204" pitchFamily="34" charset="0"/>
          </a:endParaRPr>
        </a:p>
      </dsp:txBody>
      <dsp:txXfrm>
        <a:off x="60472" y="2142097"/>
        <a:ext cx="2987496" cy="1217407"/>
      </dsp:txXfrm>
    </dsp:sp>
    <dsp:sp modelId="{435DA608-CA36-4CA3-B318-81751178DE4B}">
      <dsp:nvSpPr>
        <dsp:cNvPr id="0" name=""/>
        <dsp:cNvSpPr/>
      </dsp:nvSpPr>
      <dsp:spPr>
        <a:xfrm>
          <a:off x="1723656" y="1843285"/>
          <a:ext cx="3486460" cy="3486460"/>
        </a:xfrm>
        <a:prstGeom prst="leftCircularArrow">
          <a:avLst>
            <a:gd name="adj1" fmla="val 3463"/>
            <a:gd name="adj2" fmla="val 429261"/>
            <a:gd name="adj3" fmla="val 2204772"/>
            <a:gd name="adj4" fmla="val 9024489"/>
            <a:gd name="adj5" fmla="val 40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050FD4-6980-4DB5-937C-F90021356C24}">
      <dsp:nvSpPr>
        <dsp:cNvPr id="0" name=""/>
        <dsp:cNvSpPr/>
      </dsp:nvSpPr>
      <dsp:spPr>
        <a:xfrm>
          <a:off x="703319" y="3299967"/>
          <a:ext cx="2722885" cy="10828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/>
            <a:t>Desafíos</a:t>
          </a:r>
        </a:p>
      </dsp:txBody>
      <dsp:txXfrm>
        <a:off x="735033" y="3331681"/>
        <a:ext cx="2659457" cy="1019373"/>
      </dsp:txXfrm>
    </dsp:sp>
    <dsp:sp modelId="{8B23C64C-A0B7-4F45-BFFB-10E86D6C66C0}">
      <dsp:nvSpPr>
        <dsp:cNvPr id="0" name=""/>
        <dsp:cNvSpPr/>
      </dsp:nvSpPr>
      <dsp:spPr>
        <a:xfrm>
          <a:off x="4001091" y="1314830"/>
          <a:ext cx="3063246" cy="252653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>
              <a:latin typeface="Helvetica" panose="020B0604020202020204" pitchFamily="34" charset="0"/>
              <a:cs typeface="Helvetica" panose="020B0604020202020204" pitchFamily="34" charset="0"/>
            </a:rPr>
            <a:t>La modalidad permite a los estudiantes resolver  problemas prácticos de sus territorios con la participación de actores locales</a:t>
          </a:r>
          <a:endParaRPr lang="es-MX" sz="1600" b="1" kern="1200" dirty="0">
            <a:latin typeface="Helvetica" panose="020B0604020202020204" pitchFamily="34" charset="0"/>
            <a:cs typeface="Helvetica" panose="020B0604020202020204" pitchFamily="34" charset="0"/>
          </a:endParaRPr>
        </a:p>
      </dsp:txBody>
      <dsp:txXfrm>
        <a:off x="4059234" y="1914374"/>
        <a:ext cx="2946960" cy="1868850"/>
      </dsp:txXfrm>
    </dsp:sp>
    <dsp:sp modelId="{ADABAC34-4A49-4479-975F-3F5A0AE5821D}">
      <dsp:nvSpPr>
        <dsp:cNvPr id="0" name=""/>
        <dsp:cNvSpPr/>
      </dsp:nvSpPr>
      <dsp:spPr>
        <a:xfrm>
          <a:off x="5566832" y="-169010"/>
          <a:ext cx="4074249" cy="4074249"/>
        </a:xfrm>
        <a:prstGeom prst="circularArrow">
          <a:avLst>
            <a:gd name="adj1" fmla="val 2963"/>
            <a:gd name="adj2" fmla="val 363016"/>
            <a:gd name="adj3" fmla="val 19788724"/>
            <a:gd name="adj4" fmla="val 12902761"/>
            <a:gd name="adj5" fmla="val 345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31215-FA21-4DAB-8BCE-D7D077E0D217}">
      <dsp:nvSpPr>
        <dsp:cNvPr id="0" name=""/>
        <dsp:cNvSpPr/>
      </dsp:nvSpPr>
      <dsp:spPr>
        <a:xfrm>
          <a:off x="4681812" y="773429"/>
          <a:ext cx="2722885" cy="10828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/>
            <a:t>Oportunidades</a:t>
          </a:r>
        </a:p>
      </dsp:txBody>
      <dsp:txXfrm>
        <a:off x="4713526" y="805143"/>
        <a:ext cx="2659457" cy="1019373"/>
      </dsp:txXfrm>
    </dsp:sp>
    <dsp:sp modelId="{7E7AA45C-8E21-4444-8EB3-1BD2A2A3F5D0}">
      <dsp:nvSpPr>
        <dsp:cNvPr id="0" name=""/>
        <dsp:cNvSpPr/>
      </dsp:nvSpPr>
      <dsp:spPr>
        <a:xfrm>
          <a:off x="8043392" y="2098208"/>
          <a:ext cx="3247132" cy="157645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>
              <a:latin typeface="Helvetica" panose="020B0604020202020204" pitchFamily="34" charset="0"/>
              <a:cs typeface="Helvetica" panose="020B0604020202020204" pitchFamily="34" charset="0"/>
            </a:rPr>
            <a:t>Abordar OT desde la multidimensionalidad propia de la agroecología</a:t>
          </a:r>
          <a:endParaRPr lang="es-MX" sz="1600" b="1" kern="1200" dirty="0">
            <a:latin typeface="Helvetica" panose="020B0604020202020204" pitchFamily="34" charset="0"/>
            <a:cs typeface="Helvetica" panose="020B0604020202020204" pitchFamily="34" charset="0"/>
          </a:endParaRPr>
        </a:p>
      </dsp:txBody>
      <dsp:txXfrm>
        <a:off x="8079671" y="2134487"/>
        <a:ext cx="3174574" cy="1166087"/>
      </dsp:txXfrm>
    </dsp:sp>
    <dsp:sp modelId="{2A190392-61F1-4955-941F-DEDAE3E7FEBC}">
      <dsp:nvSpPr>
        <dsp:cNvPr id="0" name=""/>
        <dsp:cNvSpPr/>
      </dsp:nvSpPr>
      <dsp:spPr>
        <a:xfrm>
          <a:off x="8752249" y="3299967"/>
          <a:ext cx="2722885" cy="10828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/>
            <a:t>Propuestas</a:t>
          </a:r>
        </a:p>
      </dsp:txBody>
      <dsp:txXfrm>
        <a:off x="8783963" y="3331681"/>
        <a:ext cx="2659457" cy="10193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DFD77-1F82-432C-8A9C-FCC1D8262B4B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6AF72-9305-4B3D-A3A1-FF8180B854B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31511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3e13d9a7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3e13d9a7e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7336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46606-C791-48A5-986C-6E275D7BD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B61725-C0A2-4A46-BBDA-EC5BB0771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56EC2C-0ABF-48D9-9177-7F5576E50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01486B-5910-4BDC-A7F3-6CB95155C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992EE6-7D60-46D0-B392-237CC432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1309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C07C6-FEBA-4678-8A87-6C7AA5B4A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99EB3B-231F-44E1-8C36-DDC41EC49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AE6412-CF1F-4D3B-8DED-E80CB85FC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C8189A-3FE4-490E-965B-458EB5C78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B272B1-C840-44A9-98F7-287B9BE3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779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642D6-BF2B-4783-8D07-029CDD55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948FD0-5D69-4D7C-B726-27AAA6634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C7C1A7-3D01-4305-94BC-2F9A8A082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A37259-EAB3-492F-8F68-81DC5DE42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AED61F-C2C0-40A0-965C-F1E079F34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4988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21228-739A-4698-AD34-28E7E6B1F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F8FD7F-6D54-471C-913C-456EB913F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08CDFE2-C384-4843-82C1-FB5D67302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FD5FDC-5968-453A-97CA-EED0322B0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2DC23C-706F-4D0F-912D-15DE0711A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58B31C-F8D9-4302-966D-0F75F850B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066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9F9C31-07F9-4CCC-BB91-A20404186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830DBB-CA0F-436C-B753-3C0C7732C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BF811A9-29B5-4752-B652-23F265DC8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0426677-8591-4102-BE03-0AE949089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68A3239-2748-4984-8F20-D46EE7AC8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B502C80-9A8D-48C7-800A-11D8ADD91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D336DCB-95B2-4B6C-B159-7C138ABD7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87E975-A484-4A1F-82E9-C73D30992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9087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22F2FD-A4C5-45EB-9AC6-85E1E62DA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A20AFD2-1C01-4651-A2C0-AB35FDE20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5464F8-1EF4-4F36-A12D-08679B6E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5899F7E-F4A4-42AD-9F8B-395500D2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96935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8B1D79-F08B-43EF-A18C-0F06F709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CF78E7-B062-4CEF-B03D-86D4D143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78463A8-3A07-4E98-AE2F-9CF77F7A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34807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E349AA-0DB0-4824-8730-FAC1B375F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C768A5-4C87-4889-9BC0-5C48D0617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6255A80-BD32-48DE-A733-49055338C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582B73-CBC6-4549-AB9C-9B71CA9EE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94A4E6-B75B-427C-B9BC-F452E552D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B7DBF2-B37B-49D0-82FD-6AC2A6F74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6965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A9069-796A-4077-BBB6-A135B9567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9915F3B-017D-4170-A7F2-F68F438078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26E987-70DC-4818-9265-086376DA3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785407-B45E-4A9A-A703-01827E1FC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88F555-0956-4D54-B774-1580268E7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226AB4-ABB6-458D-887D-9553BB50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9787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E52F1-00A6-48E6-BF45-9AB6BC9A6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A0D2BD-43D1-4151-BECE-EA0E633DC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4F669C-2408-4ED8-A175-4C7751628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18C52B-1F9E-4328-B504-6CA571FEA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011A80-BEFB-4E0A-958F-226B2B7F9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54627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7E397B-AA73-442C-AAFA-EA7B0E816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509192-0A46-4E99-92A0-F09D5F5F8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5FAD03-A15C-4D2C-8389-628EA72F4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0C2497-A0C6-4EC7-BF48-F6000DC6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CD1D27-EA33-44F6-B5F6-567D0A1B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4639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Opening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86100" y="2268300"/>
            <a:ext cx="6123200" cy="23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86100" y="4275200"/>
            <a:ext cx="3202800" cy="9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6618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96500" y="1909967"/>
            <a:ext cx="4664000" cy="11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 flipH="1">
            <a:off x="2222900" y="2872300"/>
            <a:ext cx="3337600" cy="15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43434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733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6038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Three columns 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ctrTitle"/>
          </p:nvPr>
        </p:nvSpPr>
        <p:spPr>
          <a:xfrm>
            <a:off x="6562100" y="3990713"/>
            <a:ext cx="24376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ubTitle" idx="1"/>
          </p:nvPr>
        </p:nvSpPr>
        <p:spPr>
          <a:xfrm>
            <a:off x="6562100" y="4738413"/>
            <a:ext cx="20296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ctrTitle" idx="2"/>
          </p:nvPr>
        </p:nvSpPr>
        <p:spPr>
          <a:xfrm>
            <a:off x="1208185" y="3990713"/>
            <a:ext cx="24376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3"/>
          </p:nvPr>
        </p:nvSpPr>
        <p:spPr>
          <a:xfrm>
            <a:off x="1208185" y="4738413"/>
            <a:ext cx="20296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ctrTitle" idx="4"/>
          </p:nvPr>
        </p:nvSpPr>
        <p:spPr>
          <a:xfrm rot="5400000">
            <a:off x="8913916" y="2195027"/>
            <a:ext cx="3884400" cy="65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ctrTitle" idx="5"/>
          </p:nvPr>
        </p:nvSpPr>
        <p:spPr>
          <a:xfrm>
            <a:off x="3904743" y="3990713"/>
            <a:ext cx="23984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None/>
              <a:defRPr sz="24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ubTitle" idx="6"/>
          </p:nvPr>
        </p:nvSpPr>
        <p:spPr>
          <a:xfrm>
            <a:off x="3904733" y="4738413"/>
            <a:ext cx="1968400" cy="1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9142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Section 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>
            <a:spLocks noGrp="1"/>
          </p:cNvSpPr>
          <p:nvPr>
            <p:ph type="ctrTitle"/>
          </p:nvPr>
        </p:nvSpPr>
        <p:spPr>
          <a:xfrm>
            <a:off x="1026300" y="1746733"/>
            <a:ext cx="4573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title" idx="2" hasCustomPrompt="1"/>
          </p:nvPr>
        </p:nvSpPr>
        <p:spPr>
          <a:xfrm rot="5400000">
            <a:off x="9522904" y="4760301"/>
            <a:ext cx="2318400" cy="7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Font typeface="Fira Sans Extra Condensed Medium"/>
              <a:buNone/>
              <a:defRPr sz="80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664747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 + desig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ctrTitle"/>
          </p:nvPr>
        </p:nvSpPr>
        <p:spPr>
          <a:xfrm rot="5400000">
            <a:off x="8804793" y="2573633"/>
            <a:ext cx="4641600" cy="6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7685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37358F-1954-49A9-A8FB-3A36C94CD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s-EC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B399BFB-A82A-4791-82F7-68EC979A25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5" t="-8959" r="-1" b="-1"/>
          <a:stretch/>
        </p:blipFill>
        <p:spPr>
          <a:xfrm>
            <a:off x="0" y="6609122"/>
            <a:ext cx="12192000" cy="28445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7D62FEA-4E8A-4275-B628-334AAF2776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2479" y="477791"/>
            <a:ext cx="1527044" cy="152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905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82B340-9951-42CC-BF29-28B052A6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83ED5F-DAB3-4500-840C-F055B1D67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C2B429-482D-4A25-A11A-31D7C428DF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303EB-FFBF-4FCC-8BDC-533B71657C55}" type="datetimeFigureOut">
              <a:rPr lang="es-EC" smtClean="0"/>
              <a:t>10/6/2025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5ACF0E-ED58-4FD9-9414-1C429A046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1179A-4ABA-462D-AEF1-97DDE336A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D8494-D76D-49B7-8193-1901203A4A6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3872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589206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uaw.edu.ec/carrera-de-agroecologia-y-soberania-alimentaria/#collapse-479bd4668485cf82648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9.png"/><Relationship Id="rId7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6" name="Picture 4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61" y="4278426"/>
            <a:ext cx="1007533" cy="11163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36B5423-1610-45A0-95E2-F755E0670F9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82" y="4232268"/>
            <a:ext cx="1133374" cy="113337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557870" y="2262628"/>
            <a:ext cx="9076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MX" sz="2400" b="1" i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¿Cómo mejorar el aprendizaje, la investigación y la vinculación en las Instituciones de Educación Superior para fortalecer la agroecología desde los territorios?</a:t>
            </a: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351872" y="873910"/>
            <a:ext cx="30987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MX" sz="2800" b="1" i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Espacio </a:t>
            </a:r>
            <a:r>
              <a:rPr lang="es-MX" sz="2800" b="1" i="1" dirty="0" smtClean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abierto:</a:t>
            </a:r>
            <a:endParaRPr lang="en-US" sz="2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20DE3D-C50A-45F4-AD4A-B304A568297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599" y="4278426"/>
            <a:ext cx="1365611" cy="109500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503" y="4232268"/>
            <a:ext cx="1257442" cy="1257442"/>
          </a:xfrm>
          <a:prstGeom prst="rect">
            <a:avLst/>
          </a:prstGeom>
        </p:spPr>
      </p:pic>
      <p:sp>
        <p:nvSpPr>
          <p:cNvPr id="11" name="AutoShape 2" descr="UTC - Universidad Técnica de Cotopax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115" y="4111187"/>
            <a:ext cx="1429483" cy="142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9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929015"/>
              </p:ext>
            </p:extLst>
          </p:nvPr>
        </p:nvGraphicFramePr>
        <p:xfrm>
          <a:off x="1148316" y="2138363"/>
          <a:ext cx="9551173" cy="2377440"/>
        </p:xfrm>
        <a:graphic>
          <a:graphicData uri="http://schemas.openxmlformats.org/drawingml/2006/table">
            <a:tbl>
              <a:tblPr/>
              <a:tblGrid>
                <a:gridCol w="6860497">
                  <a:extLst>
                    <a:ext uri="{9D8B030D-6E8A-4147-A177-3AD203B41FA5}">
                      <a16:colId xmlns:a16="http://schemas.microsoft.com/office/drawing/2014/main" val="990605096"/>
                    </a:ext>
                  </a:extLst>
                </a:gridCol>
                <a:gridCol w="2690676">
                  <a:extLst>
                    <a:ext uri="{9D8B030D-6E8A-4147-A177-3AD203B41FA5}">
                      <a16:colId xmlns:a16="http://schemas.microsoft.com/office/drawing/2014/main" val="3941706199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Momento</a:t>
                      </a:r>
                      <a:endParaRPr lang="es-EC" sz="1800" noProof="0" dirty="0">
                        <a:effectLst/>
                      </a:endParaRP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Tiempo estimado (minutos)</a:t>
                      </a:r>
                      <a:endParaRPr lang="es-EC" sz="1800" noProof="0" dirty="0">
                        <a:effectLst/>
                      </a:endParaRP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749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Café Mundial</a:t>
                      </a:r>
                      <a:endParaRPr lang="es-EC" sz="1800" noProof="0" dirty="0">
                        <a:effectLst/>
                      </a:endParaRP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20</a:t>
                      </a:r>
                      <a:endParaRPr lang="es-EC" sz="1800" noProof="0" dirty="0">
                        <a:effectLst/>
                      </a:endParaRP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476108"/>
                  </a:ext>
                </a:extLst>
              </a:tr>
              <a:tr h="271412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+mn-cs"/>
                        </a:rPr>
                        <a:t>Compartir de experiencias de las instituciones sobre evaluación interna y ¿resignificar? el quehacer académico tecnológico</a:t>
                      </a: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20</a:t>
                      </a:r>
                      <a:endParaRPr lang="es-EC" sz="1800" noProof="0" dirty="0">
                        <a:effectLst/>
                      </a:endParaRP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294413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Construcción colectiva</a:t>
                      </a:r>
                      <a:endParaRPr lang="es-EC" sz="1800" noProof="0" dirty="0">
                        <a:effectLst/>
                      </a:endParaRP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20</a:t>
                      </a:r>
                      <a:endParaRPr lang="es-EC" sz="1800" noProof="0" dirty="0">
                        <a:effectLst/>
                      </a:endParaRP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041205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Dinámica para concluir la jornada</a:t>
                      </a:r>
                      <a:endParaRPr lang="es-EC" sz="1800" noProof="0" dirty="0">
                        <a:effectLst/>
                      </a:endParaRP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10</a:t>
                      </a:r>
                      <a:endParaRPr lang="es-EC" sz="1800" noProof="0" dirty="0">
                        <a:effectLst/>
                      </a:endParaRPr>
                    </a:p>
                  </a:txBody>
                  <a:tcPr marL="63500" marR="63500">
                    <a:lnL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09350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975225" y="26336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2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FDC2CD-9005-454E-9473-D85FD96D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2735" y="2997199"/>
            <a:ext cx="9140456" cy="646713"/>
          </a:xfrm>
        </p:spPr>
        <p:txBody>
          <a:bodyPr>
            <a:normAutofit/>
          </a:bodyPr>
          <a:lstStyle/>
          <a:p>
            <a:r>
              <a:rPr lang="es-MX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Agroecología y Soberanía Alimentaria</a:t>
            </a:r>
            <a:endParaRPr lang="es-EC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0C02B2-08FD-4D7E-9AED-0E78B8C00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1018" y="5047385"/>
            <a:ext cx="4929963" cy="797224"/>
          </a:xfrm>
        </p:spPr>
        <p:txBody>
          <a:bodyPr>
            <a:normAutofit/>
          </a:bodyPr>
          <a:lstStyle/>
          <a:p>
            <a:r>
              <a:rPr lang="es-EC" sz="18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Víctor Vacacela Quizhpe</a:t>
            </a:r>
          </a:p>
          <a:p>
            <a:r>
              <a:rPr lang="es-EC" sz="18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Puembo, 10 de junio de 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69410FA-289C-4849-9334-88FC73D16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308" y="542151"/>
            <a:ext cx="2307310" cy="185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6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46D5D-411C-427F-8C02-4E2C46AC2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Objetivo de la Carrera</a:t>
            </a:r>
            <a:endParaRPr lang="es-EC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EFA5E0-6725-4E3E-BCA7-7585DB849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b="1" dirty="0"/>
              <a:t>Formar </a:t>
            </a:r>
            <a:r>
              <a:rPr lang="es-ES" b="1" dirty="0" err="1"/>
              <a:t>agroecólogas</a:t>
            </a:r>
            <a:r>
              <a:rPr lang="es-ES" b="1" dirty="0"/>
              <a:t> y </a:t>
            </a:r>
            <a:r>
              <a:rPr lang="es-ES" b="1" dirty="0" err="1"/>
              <a:t>agroecólogos</a:t>
            </a:r>
            <a:r>
              <a:rPr lang="es-ES" b="1" dirty="0"/>
              <a:t> integrales e innovadores </a:t>
            </a:r>
            <a:r>
              <a:rPr lang="es-ES" dirty="0"/>
              <a:t>que, por medio de </a:t>
            </a:r>
            <a:r>
              <a:rPr lang="es-ES" b="1" dirty="0"/>
              <a:t>una formación sistémica y holística basada en el diálogo de saberes</a:t>
            </a:r>
            <a:r>
              <a:rPr lang="es-ES" dirty="0"/>
              <a:t>, acompañan </a:t>
            </a:r>
            <a:r>
              <a:rPr lang="es-ES" b="1" dirty="0"/>
              <a:t>la transformación de la realidad agraria en sus territorios</a:t>
            </a:r>
            <a:r>
              <a:rPr lang="es-ES" dirty="0"/>
              <a:t>, fortaleciendo prioritariamente los sistemas agroalimentarios </a:t>
            </a:r>
            <a:r>
              <a:rPr lang="es-ES" b="1" dirty="0"/>
              <a:t>de nacionalidades y pueblos indígenas, afroecuatoriano y montubio y de los sectores urbano populares en </a:t>
            </a:r>
            <a:r>
              <a:rPr lang="es-ES" dirty="0"/>
              <a:t>los ámbitos de producción, transformación, circulación y consumo de los alimentos, para conseguir la soberanía alimentaria.</a:t>
            </a:r>
          </a:p>
          <a:p>
            <a:endParaRPr lang="es-EC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20DE3D-C50A-45F4-AD4A-B304A568297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94" y="37306"/>
            <a:ext cx="1365611" cy="109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4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A422-469F-46B2-B408-E9FFDA546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Objetivos específicos 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DE00E7-1EEF-46EE-B20D-CF7C8D11A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705" y="1539022"/>
            <a:ext cx="7282218" cy="2916972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s-ES" b="1" dirty="0"/>
              <a:t>Saber ser</a:t>
            </a:r>
            <a:r>
              <a:rPr lang="es-ES" dirty="0"/>
              <a:t>: Valorar los diversos sistemas agroalimentarios de las nacionalidades y pueblos indígenas, afroecuatorianos y montubios y de sectores urbano populares, fortaleciendo conocimientos y prácticas agroecológicas –en contextos urbanos y rurales- mediante el diálogo de saberes para alcanzar la soberanía alimentaria.</a:t>
            </a:r>
          </a:p>
          <a:p>
            <a:pPr algn="just"/>
            <a:r>
              <a:rPr lang="es-ES" b="1" dirty="0"/>
              <a:t>Saber conocer</a:t>
            </a:r>
            <a:r>
              <a:rPr lang="es-ES" dirty="0"/>
              <a:t>: Recuperar, fortalecer e innovar los saberes relacionados con la producción de alimentos de las nacionalidades y los pueblos indígenas, afroecuatorianos y montubios y sectores urbano populares del Ecuador.</a:t>
            </a:r>
          </a:p>
          <a:p>
            <a:pPr algn="just"/>
            <a:r>
              <a:rPr lang="es-ES" b="1" dirty="0"/>
              <a:t>Saber hacer</a:t>
            </a:r>
            <a:r>
              <a:rPr lang="es-ES" dirty="0"/>
              <a:t>: Fortalecer un proceso de transición agroecológica, que reconoce y valora las distintas formas de producir conocimientos, prácticas y tecnologías de producción agroalimenticia, para alcanzar la soberanía alimentaria.</a:t>
            </a:r>
          </a:p>
          <a:p>
            <a:pPr algn="just"/>
            <a:r>
              <a:rPr lang="es-ES" b="1" dirty="0"/>
              <a:t>Saber convivir</a:t>
            </a:r>
            <a:r>
              <a:rPr lang="es-ES" dirty="0"/>
              <a:t>: Generar participativamente estrategias para mejorar la producción, transformación, circulación y consumo de alimentos que fortalezcan el tejido social y organizativo en los diferentes territorios.</a:t>
            </a:r>
            <a:endParaRPr lang="es-EC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BBB01C2-FE00-4E8C-B315-ED5CF119E0F7}"/>
              </a:ext>
            </a:extLst>
          </p:cNvPr>
          <p:cNvSpPr txBox="1"/>
          <p:nvPr/>
        </p:nvSpPr>
        <p:spPr>
          <a:xfrm>
            <a:off x="489614" y="4455994"/>
            <a:ext cx="810165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1" i="0" strike="noStrike" dirty="0">
                <a:solidFill>
                  <a:srgbClr val="0082CB"/>
                </a:solidFill>
                <a:effectLst/>
                <a:latin typeface="Manrope"/>
                <a:hlinkClick r:id="rId2"/>
              </a:rPr>
              <a:t>Perfil profesional</a:t>
            </a:r>
          </a:p>
          <a:p>
            <a:pPr algn="just"/>
            <a:r>
              <a:rPr lang="es-ES" b="0" i="0" dirty="0">
                <a:solidFill>
                  <a:srgbClr val="2E2E2E"/>
                </a:solidFill>
                <a:effectLst/>
                <a:latin typeface="Roboto" pitchFamily="2" charset="0"/>
              </a:rPr>
              <a:t>El o la Ingeniero/a en Agroecología y Soberanía Alimentaria de la Universidad </a:t>
            </a:r>
            <a:r>
              <a:rPr lang="es-ES" b="0" i="0" dirty="0" err="1">
                <a:solidFill>
                  <a:srgbClr val="2E2E2E"/>
                </a:solidFill>
                <a:effectLst/>
                <a:latin typeface="Roboto" pitchFamily="2" charset="0"/>
              </a:rPr>
              <a:t>Amawtay</a:t>
            </a:r>
            <a:r>
              <a:rPr lang="es-ES" b="0" i="0" dirty="0">
                <a:solidFill>
                  <a:srgbClr val="2E2E2E"/>
                </a:solidFill>
                <a:effectLst/>
                <a:latin typeface="Roboto" pitchFamily="2" charset="0"/>
              </a:rPr>
              <a:t> </a:t>
            </a:r>
            <a:r>
              <a:rPr lang="es-ES" b="0" i="0" dirty="0" err="1">
                <a:solidFill>
                  <a:srgbClr val="2E2E2E"/>
                </a:solidFill>
                <a:effectLst/>
                <a:latin typeface="Roboto" pitchFamily="2" charset="0"/>
              </a:rPr>
              <a:t>Wasi</a:t>
            </a:r>
            <a:r>
              <a:rPr lang="es-ES" b="0" i="0" dirty="0">
                <a:solidFill>
                  <a:srgbClr val="2E2E2E"/>
                </a:solidFill>
                <a:effectLst/>
                <a:latin typeface="Roboto" pitchFamily="2" charset="0"/>
              </a:rPr>
              <a:t> es un profesional con pensamiento reflexivo, crítico, creativo e innovador, que contribuye a los procesos de transición agroecológica, al fortalecimiento de sistemas alimentarios y a la promoción y gestión de emprendimientos basados en la producción agroecológica a nivel familiar y comunitario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C15B4AE-F54D-4395-AFC2-FDEEB12DD7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418" y="1539022"/>
            <a:ext cx="3944203" cy="261239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A20DE3D-C50A-45F4-AD4A-B304A568297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94" y="37306"/>
            <a:ext cx="1365611" cy="109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252E29-BC64-47F5-8BC4-9907A8161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D61DF5-66EE-4442-A79E-DBEC96FCF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82E04D4-B57A-4C75-9659-2D4744754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58" y="93133"/>
            <a:ext cx="10960351" cy="67648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A20DE3D-C50A-45F4-AD4A-B304A568297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133" y="5927680"/>
            <a:ext cx="1083542" cy="86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2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FDC2CD-9005-454E-9473-D85FD96D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2735" y="2529788"/>
            <a:ext cx="9140456" cy="1918458"/>
          </a:xfrm>
        </p:spPr>
        <p:txBody>
          <a:bodyPr>
            <a:normAutofit/>
          </a:bodyPr>
          <a:lstStyle/>
          <a:p>
            <a:r>
              <a:rPr lang="es-MX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Formación de tercer nivel en agroecología, en el Instituto Superior Tecnológico Juan Montalvo</a:t>
            </a:r>
            <a:endParaRPr lang="es-EC" sz="3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0C02B2-08FD-4D7E-9AED-0E78B8C00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1018" y="5047385"/>
            <a:ext cx="4929963" cy="797224"/>
          </a:xfrm>
        </p:spPr>
        <p:txBody>
          <a:bodyPr>
            <a:normAutofit/>
          </a:bodyPr>
          <a:lstStyle/>
          <a:p>
            <a:r>
              <a:rPr lang="es-EC" sz="18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Ronald Herrera-Sánchez</a:t>
            </a:r>
          </a:p>
          <a:p>
            <a:r>
              <a:rPr lang="es-EC" sz="1800" b="1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Puembo</a:t>
            </a:r>
            <a:r>
              <a:rPr lang="es-EC" sz="18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s-EC" sz="18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C" sz="18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de junio de 2025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E35C27-67BE-4D43-B7A2-78F7E8D76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591" y="672550"/>
            <a:ext cx="1934818" cy="19348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0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9"/>
          <a:stretch/>
        </p:blipFill>
        <p:spPr>
          <a:xfrm>
            <a:off x="374553" y="930658"/>
            <a:ext cx="4675658" cy="458811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374553" y="168286"/>
            <a:ext cx="5254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Residencia de </a:t>
            </a:r>
            <a:r>
              <a:rPr lang="es-EC" sz="20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estudiantxs</a:t>
            </a:r>
            <a:r>
              <a:rPr lang="es-EC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 – ISTJM (2024)</a:t>
            </a:r>
            <a:endParaRPr lang="en-US" sz="2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6"/>
          <a:srcRect l="2158"/>
          <a:stretch/>
        </p:blipFill>
        <p:spPr>
          <a:xfrm>
            <a:off x="5147467" y="1134533"/>
            <a:ext cx="7118659" cy="42164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858000" y="2827867"/>
            <a:ext cx="457200" cy="17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6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7E44D32-7320-1B5D-53DE-DFF32E24CC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018923"/>
            <a:ext cx="10598163" cy="7876923"/>
          </a:xfrm>
          <a:prstGeom prst="rect">
            <a:avLst/>
          </a:prstGeom>
        </p:spPr>
      </p:pic>
      <p:sp>
        <p:nvSpPr>
          <p:cNvPr id="189" name="Google Shape;189;p29"/>
          <p:cNvSpPr txBox="1">
            <a:spLocks noGrp="1"/>
          </p:cNvSpPr>
          <p:nvPr>
            <p:ph type="ctrTitle" idx="4"/>
          </p:nvPr>
        </p:nvSpPr>
        <p:spPr>
          <a:xfrm rot="5400000">
            <a:off x="9563249" y="2594539"/>
            <a:ext cx="2644367" cy="650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OBJETIVOS</a:t>
            </a:r>
            <a:endParaRPr dirty="0"/>
          </a:p>
        </p:txBody>
      </p:sp>
      <p:sp>
        <p:nvSpPr>
          <p:cNvPr id="191" name="Google Shape;191;p29"/>
          <p:cNvSpPr/>
          <p:nvPr/>
        </p:nvSpPr>
        <p:spPr>
          <a:xfrm>
            <a:off x="-1" y="3353373"/>
            <a:ext cx="10103945" cy="33052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2" name="Google Shape;192;p29"/>
          <p:cNvSpPr txBox="1">
            <a:spLocks noGrp="1"/>
          </p:cNvSpPr>
          <p:nvPr>
            <p:ph type="subTitle" idx="1"/>
          </p:nvPr>
        </p:nvSpPr>
        <p:spPr>
          <a:xfrm>
            <a:off x="6514088" y="3855321"/>
            <a:ext cx="3257576" cy="273728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s-ES" sz="2000" b="1" kern="100" dirty="0">
                <a:solidFill>
                  <a:schemeClr val="bg1"/>
                </a:solidFill>
                <a:latin typeface="Catamaran Light" panose="020B0604020202020204" charset="0"/>
                <a:cs typeface="Catamaran Light" panose="020B0604020202020204" charset="0"/>
              </a:rPr>
              <a:t>Fortalecer el </a:t>
            </a:r>
            <a:r>
              <a:rPr lang="es-ES" sz="2000" b="1" u="sng" kern="100" dirty="0">
                <a:solidFill>
                  <a:schemeClr val="bg1"/>
                </a:solidFill>
                <a:latin typeface="Catamaran Light" panose="020B0604020202020204" charset="0"/>
                <a:cs typeface="Catamaran Light" panose="020B0604020202020204" charset="0"/>
              </a:rPr>
              <a:t>modelo de enseñanza</a:t>
            </a:r>
            <a:r>
              <a:rPr lang="es-ES" sz="2000" b="1" kern="100" dirty="0">
                <a:solidFill>
                  <a:schemeClr val="bg1"/>
                </a:solidFill>
                <a:latin typeface="Catamaran Light" panose="020B0604020202020204" charset="0"/>
                <a:cs typeface="Catamaran Light" panose="020B0604020202020204" charset="0"/>
              </a:rPr>
              <a:t>, ajustándose a las necesidades territoriales para mejorar el perfil de egresado y los lazos entre academia-territorio</a:t>
            </a:r>
            <a:endParaRPr sz="2000" b="1" dirty="0"/>
          </a:p>
        </p:txBody>
      </p:sp>
      <p:sp>
        <p:nvSpPr>
          <p:cNvPr id="193" name="Google Shape;193;p29"/>
          <p:cNvSpPr txBox="1">
            <a:spLocks noGrp="1"/>
          </p:cNvSpPr>
          <p:nvPr>
            <p:ph type="subTitle" idx="3"/>
          </p:nvPr>
        </p:nvSpPr>
        <p:spPr>
          <a:xfrm>
            <a:off x="29729" y="3951443"/>
            <a:ext cx="2668769" cy="240401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s-EC" sz="2000" b="1" dirty="0">
                <a:solidFill>
                  <a:schemeClr val="bg1"/>
                </a:solidFill>
              </a:rPr>
              <a:t>Fortalecer el vínculo de la academia con los territorios </a:t>
            </a:r>
            <a:r>
              <a:rPr lang="es-EC" sz="2000" b="1" u="sng" dirty="0">
                <a:solidFill>
                  <a:schemeClr val="bg1"/>
                </a:solidFill>
              </a:rPr>
              <a:t>para la acción comunitaria del agua.</a:t>
            </a:r>
            <a:endParaRPr sz="2000" b="1" u="sng" dirty="0">
              <a:solidFill>
                <a:schemeClr val="bg1"/>
              </a:solidFill>
            </a:endParaRPr>
          </a:p>
        </p:txBody>
      </p:sp>
      <p:sp>
        <p:nvSpPr>
          <p:cNvPr id="7" name="Google Shape;542;p47">
            <a:extLst>
              <a:ext uri="{FF2B5EF4-FFF2-40B4-BE49-F238E27FC236}">
                <a16:creationId xmlns:a16="http://schemas.microsoft.com/office/drawing/2014/main" id="{96ABAC4D-5E6B-7388-CF19-97A976F58BDD}"/>
              </a:ext>
            </a:extLst>
          </p:cNvPr>
          <p:cNvSpPr/>
          <p:nvPr/>
        </p:nvSpPr>
        <p:spPr>
          <a:xfrm>
            <a:off x="56951" y="3361636"/>
            <a:ext cx="996423" cy="51400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7" name="Google Shape;197;p29"/>
          <p:cNvSpPr txBox="1">
            <a:spLocks noGrp="1"/>
          </p:cNvSpPr>
          <p:nvPr>
            <p:ph type="subTitle" idx="6"/>
          </p:nvPr>
        </p:nvSpPr>
        <p:spPr>
          <a:xfrm>
            <a:off x="3030778" y="3878225"/>
            <a:ext cx="3193663" cy="247109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s-ES" sz="2000" b="1" kern="100" dirty="0">
                <a:solidFill>
                  <a:schemeClr val="bg1"/>
                </a:solidFill>
                <a:latin typeface="Catamaran Light" panose="020B0604020202020204" charset="0"/>
                <a:ea typeface="Times New Roman" panose="02020603050405020304" pitchFamily="18" charset="0"/>
                <a:cs typeface="Catamaran Light" panose="020B0604020202020204" charset="0"/>
              </a:rPr>
              <a:t>Intercambiar conocimientos en el marco de sus funciones sustantivas que promueva </a:t>
            </a:r>
            <a:r>
              <a:rPr lang="es-ES" sz="2000" b="1" u="sng" kern="100" dirty="0">
                <a:solidFill>
                  <a:schemeClr val="bg1"/>
                </a:solidFill>
                <a:latin typeface="Catamaran Light" panose="020B0604020202020204" charset="0"/>
                <a:ea typeface="Times New Roman" panose="02020603050405020304" pitchFamily="18" charset="0"/>
                <a:cs typeface="Catamaran Light" panose="020B0604020202020204" charset="0"/>
              </a:rPr>
              <a:t>procesos pedagógico contextualizados</a:t>
            </a:r>
            <a:r>
              <a:rPr lang="es-ES" sz="2000" b="1" kern="100" dirty="0">
                <a:solidFill>
                  <a:schemeClr val="bg1"/>
                </a:solidFill>
                <a:latin typeface="Catamaran Light" panose="020B0604020202020204" charset="0"/>
                <a:ea typeface="Times New Roman" panose="02020603050405020304" pitchFamily="18" charset="0"/>
                <a:cs typeface="Catamaran Light" panose="020B0604020202020204" charset="0"/>
              </a:rPr>
              <a:t>.</a:t>
            </a:r>
            <a:endParaRPr lang="es-ES" sz="2000" b="1" dirty="0">
              <a:solidFill>
                <a:schemeClr val="lt1"/>
              </a:solidFill>
              <a:latin typeface="Catamaran Light" panose="020B0604020202020204" charset="0"/>
              <a:cs typeface="Catamaran Light" panose="020B0604020202020204" charset="0"/>
            </a:endParaRPr>
          </a:p>
          <a:p>
            <a:pPr marL="0" indent="0"/>
            <a:endParaRPr sz="2000" dirty="0"/>
          </a:p>
        </p:txBody>
      </p:sp>
      <p:sp>
        <p:nvSpPr>
          <p:cNvPr id="198" name="Google Shape;198;p29"/>
          <p:cNvSpPr/>
          <p:nvPr/>
        </p:nvSpPr>
        <p:spPr>
          <a:xfrm rot="10800000" flipH="1">
            <a:off x="-3" y="3079233"/>
            <a:ext cx="9620000" cy="276400"/>
          </a:xfrm>
          <a:prstGeom prst="rect">
            <a:avLst/>
          </a:prstGeom>
          <a:solidFill>
            <a:srgbClr val="908269">
              <a:alpha val="6179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4" name="Google Shape;194;p29"/>
          <p:cNvSpPr txBox="1">
            <a:spLocks noGrp="1"/>
          </p:cNvSpPr>
          <p:nvPr>
            <p:ph type="ctrTitle" idx="2"/>
          </p:nvPr>
        </p:nvSpPr>
        <p:spPr>
          <a:xfrm>
            <a:off x="76121" y="3407024"/>
            <a:ext cx="996423" cy="499029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/>
              <a:t>OE 1</a:t>
            </a:r>
            <a:endParaRPr dirty="0"/>
          </a:p>
        </p:txBody>
      </p:sp>
      <p:sp>
        <p:nvSpPr>
          <p:cNvPr id="8" name="Google Shape;542;p47">
            <a:extLst>
              <a:ext uri="{FF2B5EF4-FFF2-40B4-BE49-F238E27FC236}">
                <a16:creationId xmlns:a16="http://schemas.microsoft.com/office/drawing/2014/main" id="{21361477-5312-9990-FA7A-0653B25E0278}"/>
              </a:ext>
            </a:extLst>
          </p:cNvPr>
          <p:cNvSpPr/>
          <p:nvPr/>
        </p:nvSpPr>
        <p:spPr>
          <a:xfrm>
            <a:off x="3285519" y="3363180"/>
            <a:ext cx="996423" cy="51400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6" name="Google Shape;196;p29"/>
          <p:cNvSpPr txBox="1">
            <a:spLocks noGrp="1"/>
          </p:cNvSpPr>
          <p:nvPr>
            <p:ph type="ctrTitle" idx="5"/>
          </p:nvPr>
        </p:nvSpPr>
        <p:spPr>
          <a:xfrm>
            <a:off x="3320424" y="3404540"/>
            <a:ext cx="1168251" cy="501392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 smtClean="0"/>
              <a:t>OE 2</a:t>
            </a:r>
            <a:endParaRPr dirty="0"/>
          </a:p>
        </p:txBody>
      </p:sp>
      <p:sp>
        <p:nvSpPr>
          <p:cNvPr id="9" name="Google Shape;542;p47">
            <a:extLst>
              <a:ext uri="{FF2B5EF4-FFF2-40B4-BE49-F238E27FC236}">
                <a16:creationId xmlns:a16="http://schemas.microsoft.com/office/drawing/2014/main" id="{41278BB1-5CEF-E950-FABF-39080EE8CB53}"/>
              </a:ext>
            </a:extLst>
          </p:cNvPr>
          <p:cNvSpPr/>
          <p:nvPr/>
        </p:nvSpPr>
        <p:spPr>
          <a:xfrm>
            <a:off x="6867958" y="3332549"/>
            <a:ext cx="996423" cy="51400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5" name="Google Shape;195;p29"/>
          <p:cNvSpPr txBox="1">
            <a:spLocks noGrp="1"/>
          </p:cNvSpPr>
          <p:nvPr>
            <p:ph type="ctrTitle"/>
          </p:nvPr>
        </p:nvSpPr>
        <p:spPr>
          <a:xfrm>
            <a:off x="6905190" y="3334687"/>
            <a:ext cx="1141228" cy="54249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 smtClean="0"/>
              <a:t>OE 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031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build="p"/>
      <p:bldP spid="7" grpId="0" animBg="1"/>
      <p:bldP spid="197" grpId="0" build="p"/>
      <p:bldP spid="194" grpId="0"/>
      <p:bldP spid="8" grpId="0" animBg="1"/>
      <p:bldP spid="1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43" y="1513856"/>
            <a:ext cx="5289724" cy="5251252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 rot="21132895">
            <a:off x="1329463" y="2164115"/>
            <a:ext cx="3696745" cy="37494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000" dirty="0">
                <a:latin typeface="Helvetica" panose="020B0604020202020204" pitchFamily="34" charset="0"/>
                <a:cs typeface="Helvetica" panose="020B0604020202020204" pitchFamily="34" charset="0"/>
              </a:rPr>
              <a:t>Formar tecnólogos con capacidad de liderazgo, </a:t>
            </a:r>
            <a:r>
              <a:rPr lang="es-EC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compromiso social, ambiental</a:t>
            </a:r>
            <a:r>
              <a:rPr lang="es-EC" sz="2000" dirty="0">
                <a:latin typeface="Helvetica" panose="020B0604020202020204" pitchFamily="34" charset="0"/>
                <a:cs typeface="Helvetica" panose="020B0604020202020204" pitchFamily="34" charset="0"/>
              </a:rPr>
              <a:t> y sólidos conocimientos en el </a:t>
            </a:r>
            <a:r>
              <a:rPr lang="es-EC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diseño e implementación de sistemas productivos agroecológicos</a:t>
            </a:r>
            <a:r>
              <a:rPr lang="es-EC" sz="2000" dirty="0">
                <a:latin typeface="Helvetica" panose="020B0604020202020204" pitchFamily="34" charset="0"/>
                <a:cs typeface="Helvetica" panose="020B0604020202020204" pitchFamily="34" charset="0"/>
              </a:rPr>
              <a:t>; integrando las dimensiones </a:t>
            </a:r>
            <a:r>
              <a:rPr lang="es-EC" sz="2000" b="1" dirty="0">
                <a:latin typeface="Helvetica" panose="020B0604020202020204" pitchFamily="34" charset="0"/>
                <a:cs typeface="Helvetica" panose="020B0604020202020204" pitchFamily="34" charset="0"/>
                <a:hlinkClick r:id="" action="ppaction://hlinkshowjump?jump=lastslide"/>
              </a:rPr>
              <a:t>productiva, económica, sociocultural y política</a:t>
            </a:r>
            <a:r>
              <a:rPr lang="es-EC" sz="2000" dirty="0">
                <a:latin typeface="Helvetica" panose="020B0604020202020204" pitchFamily="34" charset="0"/>
                <a:cs typeface="Helvetica" panose="020B0604020202020204" pitchFamily="34" charset="0"/>
              </a:rPr>
              <a:t>, para promover dinámicas territoriales sostenibles.</a:t>
            </a: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s-EC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1098250">
            <a:off x="306573" y="796123"/>
            <a:ext cx="3584944" cy="761927"/>
          </a:xfrm>
        </p:spPr>
        <p:txBody>
          <a:bodyPr>
            <a:normAutofit/>
          </a:bodyPr>
          <a:lstStyle/>
          <a:p>
            <a:r>
              <a:rPr lang="es-MX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OBJETO DE ESTUDIO DE LA CARRERA </a:t>
            </a:r>
            <a:endParaRPr lang="es-EC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148" y="1297064"/>
            <a:ext cx="5110181" cy="518879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 rot="239121">
            <a:off x="6490454" y="1918300"/>
            <a:ext cx="395773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Analizar </a:t>
            </a: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agroecosistemas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a diferentes escalas: finca, micro y </a:t>
            </a: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macrocuenca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Innovar sistemas sostenibles mediante el diálogo de saberes.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Promover intercambios de conocimientos ecológicos, productivos, socioeconómicos y sociopolíticos.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Helvetica" panose="020B0604020202020204" pitchFamily="34" charset="0"/>
              <a:buChar char="→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Co-diseñar e implementar proyectos de desarrollo comunitario con enfoque agroecológico.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 rot="244455">
            <a:off x="6690895" y="934780"/>
            <a:ext cx="4097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4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OBJETIVOS ESPECÍFICOS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 rot="16200000">
            <a:off x="10099225" y="3131782"/>
            <a:ext cx="2890350" cy="6288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b="1" dirty="0">
                <a:latin typeface="Helvetica" panose="020B0604020202020204" pitchFamily="34" charset="0"/>
                <a:cs typeface="Helvetica" panose="020B0604020202020204" pitchFamily="34" charset="0"/>
              </a:rPr>
              <a:t>Agroecología</a:t>
            </a:r>
            <a:endParaRPr lang="es-EC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01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3FCF0-77F7-49F4-A63A-12B0D01B4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27" y="105480"/>
            <a:ext cx="8954386" cy="404884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200" b="1" dirty="0">
                <a:latin typeface="Helvetica" panose="020B0604020202020204" pitchFamily="34" charset="0"/>
                <a:cs typeface="Helvetica" panose="020B0604020202020204" pitchFamily="34" charset="0"/>
              </a:rPr>
              <a:t>Modelo de enseñanza y evaluación</a:t>
            </a:r>
            <a:endParaRPr lang="es-EC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266"/>
            <a:ext cx="12192000" cy="434388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DA143DF-6241-4EA9-8E09-9845174E9C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saturation sat="300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934" y="4883931"/>
            <a:ext cx="3130220" cy="133611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64922E5-9922-45DA-B21C-04596C533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048" y="3602024"/>
            <a:ext cx="2083792" cy="1562844"/>
          </a:xfrm>
          <a:prstGeom prst="rect">
            <a:avLst/>
          </a:prstGeom>
        </p:spPr>
      </p:pic>
      <p:pic>
        <p:nvPicPr>
          <p:cNvPr id="7" name="Imagen 6" descr="C:\Users\ronal\Downloads\450071890_954977813306233_6543941798540470799_n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6810" y="3763926"/>
            <a:ext cx="3595134" cy="2456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3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18C6E-0847-960F-531F-BE2640F01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907" y="137043"/>
            <a:ext cx="7916333" cy="675977"/>
          </a:xfrm>
        </p:spPr>
        <p:txBody>
          <a:bodyPr>
            <a:normAutofit/>
          </a:bodyPr>
          <a:lstStyle/>
          <a:p>
            <a:r>
              <a:rPr lang="es-EC" sz="3200" b="1" dirty="0">
                <a:latin typeface="Helvetica" panose="020B0604020202020204" pitchFamily="34" charset="0"/>
                <a:cs typeface="Helvetica" panose="020B0604020202020204" pitchFamily="34" charset="0"/>
              </a:rPr>
              <a:t>Aspectos pedagogicos-metodológicos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8D83A96-7B52-5D20-AFE9-ABAC0E40A6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7051359"/>
              </p:ext>
            </p:extLst>
          </p:nvPr>
        </p:nvGraphicFramePr>
        <p:xfrm>
          <a:off x="295421" y="1185334"/>
          <a:ext cx="11493304" cy="5015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3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F1D7F-9D4A-F1CF-6F42-C9524F7E5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467" y="171039"/>
            <a:ext cx="7662334" cy="624828"/>
          </a:xfrm>
        </p:spPr>
        <p:txBody>
          <a:bodyPr>
            <a:normAutofit/>
          </a:bodyPr>
          <a:lstStyle/>
          <a:p>
            <a:r>
              <a:rPr lang="es-EC" sz="3200" b="1" dirty="0">
                <a:latin typeface="Helvetica" panose="020B0604020202020204" pitchFamily="34" charset="0"/>
                <a:cs typeface="Helvetica" panose="020B0604020202020204" pitchFamily="34" charset="0"/>
              </a:rPr>
              <a:t>Aspectos politico-conceptuales</a:t>
            </a:r>
            <a:endParaRPr lang="es-EC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379B15AD-FEA7-888A-6000-87EBA6AB80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5207298"/>
              </p:ext>
            </p:extLst>
          </p:nvPr>
        </p:nvGraphicFramePr>
        <p:xfrm>
          <a:off x="270933" y="1015999"/>
          <a:ext cx="11497733" cy="5156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9C7D0B4D-CE94-4175-9316-E6E59FC9F85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t="-8959" r="-1" b="-1"/>
          <a:stretch/>
        </p:blipFill>
        <p:spPr>
          <a:xfrm>
            <a:off x="5" y="6573419"/>
            <a:ext cx="12191998" cy="2844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0" t="36173" r="2839" b="49012"/>
          <a:stretch/>
        </p:blipFill>
        <p:spPr>
          <a:xfrm>
            <a:off x="11104498" y="5975975"/>
            <a:ext cx="727906" cy="46710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9000" y="6353287"/>
            <a:ext cx="3564470" cy="3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2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5F1E9"/>
              </a:clrFrom>
              <a:clrTo>
                <a:srgbClr val="F5F1E9">
                  <a:alpha val="0"/>
                </a:srgbClr>
              </a:clrTo>
            </a:clrChange>
          </a:blip>
          <a:srcRect l="2968" b="2045"/>
          <a:stretch/>
        </p:blipFill>
        <p:spPr>
          <a:xfrm>
            <a:off x="279399" y="0"/>
            <a:ext cx="4665134" cy="68175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C9C4B5"/>
              </a:clrFrom>
              <a:clrTo>
                <a:srgbClr val="C9C4B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14293" y="976788"/>
            <a:ext cx="5028047" cy="498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5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ngineering Project Proposal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1684</TotalTime>
  <Words>660</Words>
  <Application>Microsoft Office PowerPoint</Application>
  <PresentationFormat>Panorámica</PresentationFormat>
  <Paragraphs>63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Light</vt:lpstr>
      <vt:lpstr>Catamaran Light</vt:lpstr>
      <vt:lpstr>Fira Sans Extra Condensed Medium</vt:lpstr>
      <vt:lpstr>Helvetica</vt:lpstr>
      <vt:lpstr>Livvic</vt:lpstr>
      <vt:lpstr>Manrope</vt:lpstr>
      <vt:lpstr>Roboto</vt:lpstr>
      <vt:lpstr>Times New Roman</vt:lpstr>
      <vt:lpstr>Tema de Office</vt:lpstr>
      <vt:lpstr>Engineering Project Proposal by Slidesgo</vt:lpstr>
      <vt:lpstr>Presentación de PowerPoint</vt:lpstr>
      <vt:lpstr>Presentación de PowerPoint</vt:lpstr>
      <vt:lpstr>Agroecología y Soberanía Alimentaria</vt:lpstr>
      <vt:lpstr>Objetivo de la Carrera</vt:lpstr>
      <vt:lpstr>Objetivos específicos </vt:lpstr>
      <vt:lpstr>Presentación de PowerPoint</vt:lpstr>
      <vt:lpstr>Formación de tercer nivel en agroecología, en el Instituto Superior Tecnológico Juan Montalvo</vt:lpstr>
      <vt:lpstr>Presentación de PowerPoint</vt:lpstr>
      <vt:lpstr>OBJETIVOS</vt:lpstr>
      <vt:lpstr>OBJETO DE ESTUDIO DE LA CARRERA </vt:lpstr>
      <vt:lpstr>Modelo de enseñanza y evaluación</vt:lpstr>
      <vt:lpstr>Aspectos pedagogicos-metodológicos</vt:lpstr>
      <vt:lpstr>Aspectos politico-conceptuales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</dc:creator>
  <cp:lastModifiedBy>Ronald Herrera Sánchez Herrera-Sánchez</cp:lastModifiedBy>
  <cp:revision>62</cp:revision>
  <dcterms:created xsi:type="dcterms:W3CDTF">2021-11-02T22:55:40Z</dcterms:created>
  <dcterms:modified xsi:type="dcterms:W3CDTF">2025-06-10T21:00:50Z</dcterms:modified>
</cp:coreProperties>
</file>