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4" r:id="rId2"/>
    <p:sldId id="276" r:id="rId3"/>
    <p:sldId id="278" r:id="rId4"/>
    <p:sldId id="292" r:id="rId5"/>
    <p:sldId id="307" r:id="rId6"/>
    <p:sldId id="281" r:id="rId7"/>
    <p:sldId id="308" r:id="rId8"/>
    <p:sldId id="287" r:id="rId9"/>
    <p:sldId id="282" r:id="rId10"/>
    <p:sldId id="293" r:id="rId11"/>
    <p:sldId id="309" r:id="rId12"/>
    <p:sldId id="270" r:id="rId13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00"/>
    <a:srgbClr val="66FFFF"/>
    <a:srgbClr val="CC3300"/>
    <a:srgbClr val="FFF0D9"/>
    <a:srgbClr val="FFFFCC"/>
    <a:srgbClr val="FFFFFF"/>
    <a:srgbClr val="996633"/>
    <a:srgbClr val="CC66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6600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75,7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BAB-4A2A-B482-2E30CAD2171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38,5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BAB-4A2A-B482-2E30CAD217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Gráfica!$B$4:$B$6</c:f>
              <c:strCache>
                <c:ptCount val="3"/>
                <c:pt idx="0">
                  <c:v>2014</c:v>
                </c:pt>
                <c:pt idx="1">
                  <c:v>2016</c:v>
                </c:pt>
                <c:pt idx="2">
                  <c:v>2017</c:v>
                </c:pt>
              </c:strCache>
            </c:strRef>
          </c:cat>
          <c:val>
            <c:numRef>
              <c:f>Gráfica!$C$4:$C$6</c:f>
              <c:numCache>
                <c:formatCode>General</c:formatCode>
                <c:ptCount val="3"/>
                <c:pt idx="0">
                  <c:v>75.72</c:v>
                </c:pt>
                <c:pt idx="1">
                  <c:v>38.520000000000003</c:v>
                </c:pt>
                <c:pt idx="2">
                  <c:v>37.799999999999997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0D-4B37-A4AF-721FB028E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813937152"/>
        <c:axId val="1813938592"/>
      </c:barChart>
      <c:catAx>
        <c:axId val="1813937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Año de implementación de franjas de vegetación</a:t>
                </a:r>
              </a:p>
            </c:rich>
          </c:tx>
          <c:layout>
            <c:manualLayout>
              <c:xMode val="edge"/>
              <c:yMode val="edge"/>
              <c:x val="0.26528086359408237"/>
              <c:y val="0.839459459459459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813938592"/>
        <c:crosses val="autoZero"/>
        <c:auto val="1"/>
        <c:lblAlgn val="ctr"/>
        <c:lblOffset val="100"/>
        <c:noMultiLvlLbl val="0"/>
      </c:catAx>
      <c:valAx>
        <c:axId val="18139385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Cobertura vegetal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813937152"/>
        <c:crosses val="autoZero"/>
        <c:crossBetween val="between"/>
      </c:valAx>
      <c:spPr>
        <a:noFill/>
        <a:ln>
          <a:solidFill>
            <a:schemeClr val="bg2">
              <a:lumMod val="90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56862654129468"/>
          <c:y val="3.7971107073617207E-2"/>
          <c:w val="0.61518474659033318"/>
          <c:h val="0.47599183544271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'[Gráfico en Microsoft PowerPoint]Hoja1'!$D$2</c:f>
              <c:strCache>
                <c:ptCount val="1"/>
                <c:pt idx="0">
                  <c:v>Materia Orgánica (%)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'[Gráfico en Microsoft PowerPoint]Hoja1'!$C$3:$C$5</c:f>
              <c:strCache>
                <c:ptCount val="3"/>
                <c:pt idx="0">
                  <c:v>Bajo planta      </c:v>
                </c:pt>
                <c:pt idx="1">
                  <c:v>Entre plantas    </c:v>
                </c:pt>
                <c:pt idx="2">
                  <c:v>Parcela de quinua</c:v>
                </c:pt>
              </c:strCache>
            </c:strRef>
          </c:cat>
          <c:val>
            <c:numRef>
              <c:f>'[Gráfico en Microsoft PowerPoint]Hoja1'!$D$3:$D$5</c:f>
              <c:numCache>
                <c:formatCode>General</c:formatCode>
                <c:ptCount val="3"/>
                <c:pt idx="0">
                  <c:v>2.23</c:v>
                </c:pt>
                <c:pt idx="1">
                  <c:v>1.68</c:v>
                </c:pt>
                <c:pt idx="2">
                  <c:v>2.02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1B-4C54-AA28-F25A0BBA1C0D}"/>
            </c:ext>
          </c:extLst>
        </c:ser>
        <c:ser>
          <c:idx val="1"/>
          <c:order val="1"/>
          <c:tx>
            <c:strRef>
              <c:f>'[Gráfico en Microsoft PowerPoint]Hoja1'!$E$2</c:f>
              <c:strCache>
                <c:ptCount val="1"/>
                <c:pt idx="0">
                  <c:v>Nitrógeno total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'[Gráfico en Microsoft PowerPoint]Hoja1'!$C$3:$C$5</c:f>
              <c:strCache>
                <c:ptCount val="3"/>
                <c:pt idx="0">
                  <c:v>Bajo planta      </c:v>
                </c:pt>
                <c:pt idx="1">
                  <c:v>Entre plantas    </c:v>
                </c:pt>
                <c:pt idx="2">
                  <c:v>Parcela de quinua</c:v>
                </c:pt>
              </c:strCache>
            </c:strRef>
          </c:cat>
          <c:val>
            <c:numRef>
              <c:f>'[Gráfico en Microsoft PowerPoint]Hoja1'!$E$3:$E$5</c:f>
              <c:numCache>
                <c:formatCode>General</c:formatCode>
                <c:ptCount val="3"/>
                <c:pt idx="0">
                  <c:v>0.03</c:v>
                </c:pt>
                <c:pt idx="1">
                  <c:v>0.03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1B-4C54-AA28-F25A0BBA1C0D}"/>
            </c:ext>
          </c:extLst>
        </c:ser>
        <c:ser>
          <c:idx val="2"/>
          <c:order val="2"/>
          <c:tx>
            <c:strRef>
              <c:f>'[Gráfico en Microsoft PowerPoint]Hoja1'!$F$2</c:f>
              <c:strCache>
                <c:ptCount val="1"/>
                <c:pt idx="0">
                  <c:v>Fosforo disponible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'[Gráfico en Microsoft PowerPoint]Hoja1'!$C$3:$C$5</c:f>
              <c:strCache>
                <c:ptCount val="3"/>
                <c:pt idx="0">
                  <c:v>Bajo planta      </c:v>
                </c:pt>
                <c:pt idx="1">
                  <c:v>Entre plantas    </c:v>
                </c:pt>
                <c:pt idx="2">
                  <c:v>Parcela de quinua</c:v>
                </c:pt>
              </c:strCache>
            </c:strRef>
          </c:cat>
          <c:val>
            <c:numRef>
              <c:f>'[Gráfico en Microsoft PowerPoint]Hoja1'!$F$3:$F$5</c:f>
              <c:numCache>
                <c:formatCode>General</c:formatCode>
                <c:ptCount val="3"/>
                <c:pt idx="0">
                  <c:v>1.56E-3</c:v>
                </c:pt>
                <c:pt idx="1">
                  <c:v>1.4E-3</c:v>
                </c:pt>
                <c:pt idx="2">
                  <c:v>9.1E-4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1B-4C54-AA28-F25A0BBA1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642560"/>
        <c:axId val="5648384"/>
      </c:barChart>
      <c:catAx>
        <c:axId val="564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648384"/>
        <c:crosses val="autoZero"/>
        <c:auto val="1"/>
        <c:lblAlgn val="ctr"/>
        <c:lblOffset val="100"/>
        <c:noMultiLvlLbl val="0"/>
      </c:catAx>
      <c:valAx>
        <c:axId val="564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Porcentaje</a:t>
                </a:r>
              </a:p>
            </c:rich>
          </c:tx>
          <c:layout>
            <c:manualLayout>
              <c:xMode val="edge"/>
              <c:yMode val="edge"/>
              <c:x val="0.19145034696822918"/>
              <c:y val="0.18533509715553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6425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</c:dTable>
      <c:spPr>
        <a:noFill/>
        <a:ln>
          <a:solidFill>
            <a:schemeClr val="bg2">
              <a:lumMod val="90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32861804185148"/>
          <c:y val="2.9765419289662341E-2"/>
          <c:w val="0.63982931359548434"/>
          <c:h val="0.6984170258243332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'gráfico materia seca'!$L$8</c:f>
              <c:strCache>
                <c:ptCount val="1"/>
                <c:pt idx="0">
                  <c:v>Otras especies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'gráfico materia seca'!$K$9:$K$10</c:f>
              <c:strCache>
                <c:ptCount val="2"/>
                <c:pt idx="0">
                  <c:v>Sin tarwi silvestre</c:v>
                </c:pt>
                <c:pt idx="1">
                  <c:v>Con tarwi silvestre</c:v>
                </c:pt>
              </c:strCache>
            </c:strRef>
          </c:cat>
          <c:val>
            <c:numRef>
              <c:f>'gráfico materia seca'!$L$9:$L$10</c:f>
              <c:numCache>
                <c:formatCode>General</c:formatCode>
                <c:ptCount val="2"/>
                <c:pt idx="0">
                  <c:v>95.66</c:v>
                </c:pt>
                <c:pt idx="1">
                  <c:v>96.01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63-49A3-8E83-56F8798E5A80}"/>
            </c:ext>
          </c:extLst>
        </c:ser>
        <c:ser>
          <c:idx val="1"/>
          <c:order val="1"/>
          <c:tx>
            <c:strRef>
              <c:f>'gráfico materia seca'!$M$8</c:f>
              <c:strCache>
                <c:ptCount val="1"/>
                <c:pt idx="0">
                  <c:v>Lupinus silvestre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'gráfico materia seca'!$K$9:$K$10</c:f>
              <c:strCache>
                <c:ptCount val="2"/>
                <c:pt idx="0">
                  <c:v>Sin tarwi silvestre</c:v>
                </c:pt>
                <c:pt idx="1">
                  <c:v>Con tarwi silvestre</c:v>
                </c:pt>
              </c:strCache>
            </c:strRef>
          </c:cat>
          <c:val>
            <c:numRef>
              <c:f>'gráfico materia seca'!$M$9:$M$10</c:f>
              <c:numCache>
                <c:formatCode>General</c:formatCode>
                <c:ptCount val="2"/>
                <c:pt idx="1">
                  <c:v>1221.3599999999999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63-49A3-8E83-56F8798E5A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63302688"/>
        <c:axId val="1863290208"/>
      </c:barChart>
      <c:catAx>
        <c:axId val="18633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863290208"/>
        <c:crosses val="autoZero"/>
        <c:auto val="1"/>
        <c:lblAlgn val="ctr"/>
        <c:lblOffset val="100"/>
        <c:noMultiLvlLbl val="0"/>
      </c:catAx>
      <c:valAx>
        <c:axId val="1863290208"/>
        <c:scaling>
          <c:orientation val="minMax"/>
          <c:max val="4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Materia seca (Kg/ha)</a:t>
                </a:r>
              </a:p>
            </c:rich>
          </c:tx>
          <c:layout>
            <c:manualLayout>
              <c:xMode val="edge"/>
              <c:yMode val="edge"/>
              <c:x val="2.2396181695724215E-2"/>
              <c:y val="0.164343198658395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863302688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46354541736759"/>
          <c:y val="3.2889339431373475E-2"/>
          <c:w val="0.63803745128029066"/>
          <c:h val="0.7272211202607307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'Aporte N estimado'!$A$14:$A$15</c:f>
              <c:strCache>
                <c:ptCount val="2"/>
                <c:pt idx="0">
                  <c:v>Sin tarwi silvestre</c:v>
                </c:pt>
                <c:pt idx="1">
                  <c:v>Con tarwi silvestre</c:v>
                </c:pt>
              </c:strCache>
            </c:strRef>
          </c:cat>
          <c:val>
            <c:numRef>
              <c:f>'Aporte N estimado'!$B$14:$B$15</c:f>
              <c:numCache>
                <c:formatCode>General</c:formatCode>
                <c:ptCount val="2"/>
                <c:pt idx="0">
                  <c:v>1.8</c:v>
                </c:pt>
                <c:pt idx="1">
                  <c:v>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2A-4F5B-A607-B2C37F497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396716688"/>
        <c:axId val="396711280"/>
      </c:barChart>
      <c:catAx>
        <c:axId val="39671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396711280"/>
        <c:crosses val="autoZero"/>
        <c:auto val="1"/>
        <c:lblAlgn val="ctr"/>
        <c:lblOffset val="100"/>
        <c:noMultiLvlLbl val="0"/>
      </c:catAx>
      <c:valAx>
        <c:axId val="3967112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Total absorción N kg/ha</a:t>
                </a:r>
              </a:p>
            </c:rich>
          </c:tx>
          <c:layout>
            <c:manualLayout>
              <c:xMode val="edge"/>
              <c:yMode val="edge"/>
              <c:x val="5.4419406663350288E-2"/>
              <c:y val="0.138643318440156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396716688"/>
        <c:crosses val="autoZero"/>
        <c:crossBetween val="between"/>
      </c:valAx>
      <c:spPr>
        <a:noFill/>
        <a:ln w="6350">
          <a:solidFill>
            <a:schemeClr val="tx1">
              <a:lumMod val="15000"/>
              <a:lumOff val="8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010-47F6-A430-6787C4875B7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010-47F6-A430-6787C4875B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 2 en Microsoft PowerPoint]Cantidad de plantas'!$B$9:$B$10</c:f>
              <c:strCache>
                <c:ptCount val="2"/>
                <c:pt idx="0">
                  <c:v>Sin tarwi silvestre</c:v>
                </c:pt>
                <c:pt idx="1">
                  <c:v>Con tarwi silvestre</c:v>
                </c:pt>
              </c:strCache>
            </c:strRef>
          </c:cat>
          <c:val>
            <c:numRef>
              <c:f>'[Gráfico 2 en Microsoft PowerPoint]Cantidad de plantas'!$C$9:$C$10</c:f>
              <c:numCache>
                <c:formatCode>General</c:formatCode>
                <c:ptCount val="2"/>
                <c:pt idx="0">
                  <c:v>2.93</c:v>
                </c:pt>
                <c:pt idx="1">
                  <c:v>11.93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01-46AE-BD7E-CF894AA25F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7"/>
        <c:axId val="531836479"/>
        <c:axId val="531837439"/>
      </c:barChart>
      <c:catAx>
        <c:axId val="53183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31837439"/>
        <c:crosses val="autoZero"/>
        <c:auto val="1"/>
        <c:lblAlgn val="ctr"/>
        <c:lblOffset val="100"/>
        <c:noMultiLvlLbl val="0"/>
      </c:catAx>
      <c:valAx>
        <c:axId val="531837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Cantidad de plantas (m2)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531836479"/>
        <c:crosses val="autoZero"/>
        <c:crossBetween val="between"/>
      </c:valAx>
      <c:spPr>
        <a:noFill/>
        <a:ln w="6350">
          <a:solidFill>
            <a:schemeClr val="tx1">
              <a:lumMod val="15000"/>
              <a:lumOff val="85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698303057992137"/>
          <c:y val="5.0925797573288842E-2"/>
          <c:w val="0.59562089762934223"/>
          <c:h val="0.7550537513282066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3996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7.412567453634244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396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B4B-4E7A-9C8D-C353DB3209F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3932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B4B-4E7A-9C8D-C353DB3209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 2 en Microsoft PowerPoint]Gráfico materia verde'!$B$6:$B$7</c:f>
              <c:strCache>
                <c:ptCount val="2"/>
                <c:pt idx="0">
                  <c:v>Sin tarwi silvestre</c:v>
                </c:pt>
                <c:pt idx="1">
                  <c:v>Con tarwi silvestre</c:v>
                </c:pt>
              </c:strCache>
            </c:strRef>
          </c:cat>
          <c:val>
            <c:numRef>
              <c:f>'[Gráfico 2 en Microsoft PowerPoint]Gráfico materia verde'!$C$6:$C$7</c:f>
              <c:numCache>
                <c:formatCode>General</c:formatCode>
                <c:ptCount val="2"/>
                <c:pt idx="0">
                  <c:v>396.88</c:v>
                </c:pt>
                <c:pt idx="1">
                  <c:v>3932.24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8-4BD7-8303-9B10D8937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20749055"/>
        <c:axId val="620741375"/>
      </c:barChart>
      <c:catAx>
        <c:axId val="620749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620741375"/>
        <c:crosses val="autoZero"/>
        <c:auto val="1"/>
        <c:lblAlgn val="ctr"/>
        <c:lblOffset val="100"/>
        <c:noMultiLvlLbl val="0"/>
      </c:catAx>
      <c:valAx>
        <c:axId val="620741375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Materia verde (kg/ha)</a:t>
                </a:r>
              </a:p>
            </c:rich>
          </c:tx>
          <c:layout>
            <c:manualLayout>
              <c:xMode val="edge"/>
              <c:yMode val="edge"/>
              <c:x val="2.427828167048739E-2"/>
              <c:y val="0.159415329129378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620749055"/>
        <c:crosses val="autoZero"/>
        <c:crossBetween val="between"/>
      </c:valAx>
      <c:spPr>
        <a:noFill/>
        <a:ln w="6350"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6350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814282448968191"/>
          <c:y val="7.085340744616514E-2"/>
          <c:w val="0.64196620969669682"/>
          <c:h val="0.7451179606534014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A76-4BC8-8732-6D84BF9FDD54}"/>
                </c:ext>
              </c:extLst>
            </c:dLbl>
            <c:dLbl>
              <c:idx val="1"/>
              <c:layout>
                <c:manualLayout>
                  <c:x val="-8.8637168635703791E-3"/>
                  <c:y val="1.81427379191508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1317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A76-4BC8-8732-6D84BF9FDD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 2 en Microsoft PowerPoint]gráfico materia seca'!$B$9:$B$10</c:f>
              <c:strCache>
                <c:ptCount val="2"/>
                <c:pt idx="0">
                  <c:v>Sin tarwi silvestre</c:v>
                </c:pt>
                <c:pt idx="1">
                  <c:v>Con tarwi silvestre</c:v>
                </c:pt>
              </c:strCache>
            </c:strRef>
          </c:cat>
          <c:val>
            <c:numRef>
              <c:f>'[Gráfico 2 en Microsoft PowerPoint]gráfico materia seca'!$C$9:$C$10</c:f>
              <c:numCache>
                <c:formatCode>General</c:formatCode>
                <c:ptCount val="2"/>
                <c:pt idx="0">
                  <c:v>95.66</c:v>
                </c:pt>
                <c:pt idx="1">
                  <c:v>1317.37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8-4A8F-9345-DDD46C095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612535327"/>
        <c:axId val="612535807"/>
      </c:barChart>
      <c:catAx>
        <c:axId val="61253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612535807"/>
        <c:crosses val="autoZero"/>
        <c:auto val="1"/>
        <c:lblAlgn val="ctr"/>
        <c:lblOffset val="100"/>
        <c:noMultiLvlLbl val="0"/>
      </c:catAx>
      <c:valAx>
        <c:axId val="612535807"/>
        <c:scaling>
          <c:orientation val="minMax"/>
          <c:max val="4500"/>
        </c:scaling>
        <c:delete val="0"/>
        <c:axPos val="l"/>
        <c:majorGridlines>
          <c:spPr>
            <a:ln w="6350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Materia seca (kg/ha)</a:t>
                </a:r>
              </a:p>
            </c:rich>
          </c:tx>
          <c:layout>
            <c:manualLayout>
              <c:xMode val="edge"/>
              <c:yMode val="edge"/>
              <c:x val="1.2091994214156472E-2"/>
              <c:y val="0.185522742355981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612535327"/>
        <c:crosses val="autoZero"/>
        <c:crossBetween val="between"/>
      </c:valAx>
      <c:spPr>
        <a:noFill/>
        <a:ln w="6350">
          <a:solidFill>
            <a:schemeClr val="tx1">
              <a:lumMod val="15000"/>
              <a:lumOff val="85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1D337-0B68-4456-8D68-C9393B2FCA8A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E15FC-57B9-43C2-94DF-BEC0404BCA9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91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3E32B-6169-EC8D-90F8-B428112C5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88623E-EC4A-9E1E-2CAF-734B60DAD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565F9-AD52-F56F-5474-02400C2D6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93307D-9E48-5664-053B-FC1BBFD76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534D9E-7793-A95E-C707-6168E345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210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1B423-E93B-CB34-DD9B-07C6DC39A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984BC6-7306-5818-9FBE-DDBD62C70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7829B4-DFE0-04FD-F052-5C4F0707A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1D6658-BD11-A2F7-1D6A-0D9077E9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12B244-497C-C7EC-50F7-87FCABA1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32645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CDCDB-0CDA-B2A6-2303-73AE17260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122B04-62DB-8192-35FA-E51114D4B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3E6F7F-DAFA-F9F7-15E1-269E44CDF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A498BF-5834-CC1C-B1DD-0549045F9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659AE1-BDF6-5AE1-66CB-2D9108B4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1099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48CAB-A10B-EA36-B242-30906D0D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D7EF3A-3FB2-D74D-4C1F-0F187D94C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429BA3-721A-2E3D-74CA-CC7520D00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5DF23A-E099-3E23-A95C-AEC84BD0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6AEC74-3157-6D0A-988A-C355DDFB4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75C77F-EE71-91F7-1B48-DF06BC1D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872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F5B7A-5277-8154-CF84-15F96872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C1A082-E56B-EE07-2BB4-4CC646AC4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43409E-AEB7-D0F2-89F1-62B41799C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A77103-3769-06FF-39F6-328FC2DE6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EAF69AD-D895-8100-E998-602C1F738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B4C2B4D-6967-4839-9408-81F4CDF5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D9D8B7-41AE-B901-A245-12074475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2686B5-D496-3781-3571-87B1CE7C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1057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53226D-8EC4-61D2-2780-F9DB85A4C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D6A26D8-4534-FE31-73BB-93A7B98A7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31E3C0-E41D-186E-DB7D-437D1278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C2113D-8766-0F02-6E3B-1CE9180EF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7228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93D8B98-12CE-8FE1-7FA6-9FDED3AE2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DBA13B-314A-9E9C-4347-8148C3CD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20D1FC-B69D-AC44-03B5-BD22935C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6994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8D387-F282-02EA-3FE3-EA5B6BD10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A2B58-C656-9835-36C4-3518049BE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16F717-266E-B834-9700-74019EE5C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E09A63-A99D-4CAB-29F2-B486CFC5B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96855F-9A70-FA29-9A10-5F114DAF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50F512-1BFE-9D8E-3371-3FF59841B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4357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72697-159D-1DC7-73CA-EB568F59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26C448-4411-11B2-2A47-CF1709C96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22DD4E-C3B8-0992-086E-D29B89AAC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D05CFB-7564-FF8C-E21A-2F1CF8F4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C7E076-E616-0000-DBE2-8449893F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518EA1-E936-D885-5446-79588AB03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286083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E78E3-DDBA-D5B1-AF16-DE86E854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D183BE-3F3C-4749-3AE0-43DD8EEA4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6D3DB1-040E-BC7C-3638-EDA3F27B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FB9BED-7878-1711-685C-C79904BE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AD6848-6C61-8683-F274-F62BCE16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8184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D60A58-5C13-F2AF-18C0-FD9C538C7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E4A5B0-E44F-713F-7D57-293A39926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701A6C-DB0E-0222-EBEF-4E5D00C1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6FF24A-C076-1347-65ED-D58A3BC4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6A4F58-FA92-92DA-1C7F-E2D29A961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5873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19D2950-50D6-1330-2C4C-D8701153C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F636D0-FE98-8153-D98A-9A4C82B4F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823F6D-9336-94E7-AB94-FE772AF90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F8F32-DD63-409B-94C1-E916939F0219}" type="datetimeFigureOut">
              <a:rPr lang="es-BO" smtClean="0"/>
              <a:t>7/12/2023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6DB87C-2C27-7562-B93D-E43FC09D8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9AA3D7-8460-F4C1-8D06-77493C933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C6BCF-069A-4ECF-B89B-1C614DE89A95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9938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jh\Downloads\PROINPA Marca 25 años.pn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342" y="3570320"/>
            <a:ext cx="951835" cy="7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DF7DD92-0F0E-E625-AE86-A8FBE54925DF}"/>
              </a:ext>
            </a:extLst>
          </p:cNvPr>
          <p:cNvSpPr txBox="1"/>
          <p:nvPr/>
        </p:nvSpPr>
        <p:spPr>
          <a:xfrm>
            <a:off x="2884973" y="1761678"/>
            <a:ext cx="76975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accent2">
                    <a:lumMod val="75000"/>
                  </a:schemeClr>
                </a:solidFill>
              </a:rPr>
              <a:t>Perennes en la rotación y paisaje</a:t>
            </a:r>
          </a:p>
          <a:p>
            <a:endParaRPr lang="es-MX" dirty="0"/>
          </a:p>
          <a:p>
            <a:r>
              <a:rPr lang="es-MX" sz="2000" b="1" dirty="0"/>
              <a:t>Proyecto: Revitalización de </a:t>
            </a:r>
            <a:r>
              <a:rPr lang="es-MX" sz="2000" b="1" dirty="0" err="1"/>
              <a:t>agroecosistemas</a:t>
            </a:r>
            <a:r>
              <a:rPr lang="es-MX" sz="2000" b="1" dirty="0"/>
              <a:t> de quinua en zona áridas y semiáridas del Altiplano Boliviano</a:t>
            </a:r>
          </a:p>
          <a:p>
            <a:endParaRPr lang="es-MX" dirty="0"/>
          </a:p>
          <a:p>
            <a:r>
              <a:rPr lang="es-MX" sz="2000" dirty="0"/>
              <a:t>Alejandro Bonifacio, Wilfredo Rojas, Aida </a:t>
            </a:r>
            <a:r>
              <a:rPr lang="es-MX" sz="2000" dirty="0" err="1"/>
              <a:t>Ferreyra</a:t>
            </a:r>
            <a:r>
              <a:rPr lang="es-MX" sz="2000" dirty="0"/>
              <a:t>, Milton </a:t>
            </a:r>
            <a:r>
              <a:rPr lang="es-MX" sz="2000" dirty="0" err="1"/>
              <a:t>Villca</a:t>
            </a:r>
            <a:r>
              <a:rPr lang="es-MX" sz="2000" dirty="0"/>
              <a:t>, Reinaldo Quispe, Miriam </a:t>
            </a:r>
            <a:r>
              <a:rPr lang="es-MX" sz="2000" dirty="0" err="1"/>
              <a:t>Alcón</a:t>
            </a:r>
            <a:r>
              <a:rPr lang="es-MX" sz="2000" dirty="0"/>
              <a:t> y </a:t>
            </a:r>
            <a:r>
              <a:rPr lang="es-MX" sz="2000" b="1" u="sng" dirty="0"/>
              <a:t>Eliseo Mamani </a:t>
            </a:r>
          </a:p>
          <a:p>
            <a:endParaRPr lang="es-MX" dirty="0"/>
          </a:p>
          <a:p>
            <a:r>
              <a:rPr lang="es-MX" sz="2000" dirty="0"/>
              <a:t>La Paz, 7 de diciembre de 2023</a:t>
            </a:r>
          </a:p>
          <a:p>
            <a:r>
              <a:rPr lang="es-MX" sz="2000" dirty="0"/>
              <a:t>Reunión Anual CdP19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2574140" y="1751108"/>
            <a:ext cx="0" cy="3345129"/>
          </a:xfrm>
          <a:prstGeom prst="line">
            <a:avLst/>
          </a:prstGeom>
          <a:ln w="34925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805" y="2418355"/>
            <a:ext cx="924372" cy="72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6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173" t="-61" r="-97" b="61"/>
          <a:stretch/>
        </p:blipFill>
        <p:spPr>
          <a:xfrm>
            <a:off x="-32658" y="2"/>
            <a:ext cx="7308191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2696" y="438965"/>
            <a:ext cx="5677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Paisaje árido del Altiplano Sur, Bolivia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2664" t="15797" r="33851" b="5135"/>
          <a:stretch/>
        </p:blipFill>
        <p:spPr>
          <a:xfrm>
            <a:off x="7148441" y="2"/>
            <a:ext cx="5043559" cy="6858000"/>
          </a:xfrm>
          <a:prstGeom prst="rect">
            <a:avLst/>
          </a:prstGeom>
        </p:spPr>
      </p:pic>
      <p:cxnSp>
        <p:nvCxnSpPr>
          <p:cNvPr id="7" name="Conector recto de flecha 6"/>
          <p:cNvCxnSpPr/>
          <p:nvPr/>
        </p:nvCxnSpPr>
        <p:spPr>
          <a:xfrm>
            <a:off x="6566263" y="4047309"/>
            <a:ext cx="2786743" cy="219891"/>
          </a:xfrm>
          <a:prstGeom prst="straightConnector1">
            <a:avLst/>
          </a:prstGeom>
          <a:ln w="254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352696" y="6397109"/>
            <a:ext cx="47458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</a:rPr>
              <a:t>(lluvias 140 mm/año, entre enero y febrero)</a:t>
            </a:r>
          </a:p>
        </p:txBody>
      </p:sp>
    </p:spTree>
    <p:extLst>
      <p:ext uri="{BB962C8B-B14F-4D97-AF65-F5344CB8AC3E}">
        <p14:creationId xmlns:p14="http://schemas.microsoft.com/office/powerpoint/2010/main" val="3022352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6463" y="5469903"/>
            <a:ext cx="5191518" cy="954167"/>
          </a:xfrm>
        </p:spPr>
        <p:txBody>
          <a:bodyPr>
            <a:noAutofit/>
          </a:bodyPr>
          <a:lstStyle/>
          <a:p>
            <a:pPr algn="just"/>
            <a:r>
              <a:rPr lang="es-MX" sz="2000" dirty="0">
                <a:latin typeface="+mn-lt"/>
              </a:rPr>
              <a:t>Inicio 2013: franjas vivas con especies perennes (arbustos y gramíneas) nativas de la zona.</a:t>
            </a:r>
            <a:br>
              <a:rPr lang="es-MX" sz="2000" dirty="0">
                <a:latin typeface="+mn-lt"/>
              </a:rPr>
            </a:br>
            <a:r>
              <a:rPr lang="es-MX" sz="2000" dirty="0">
                <a:latin typeface="+mn-lt"/>
              </a:rPr>
              <a:t> </a:t>
            </a:r>
            <a:br>
              <a:rPr lang="es-MX" sz="2000" dirty="0">
                <a:latin typeface="+mn-lt"/>
              </a:rPr>
            </a:br>
            <a:r>
              <a:rPr lang="es-MX" sz="2000" dirty="0">
                <a:latin typeface="+mn-lt"/>
              </a:rPr>
              <a:t>Actualmente existen más de 100.</a:t>
            </a:r>
            <a:endParaRPr lang="en-US" sz="2000" dirty="0">
              <a:latin typeface="+mn-lt"/>
            </a:endParaRPr>
          </a:p>
        </p:txBody>
      </p:sp>
      <p:pic>
        <p:nvPicPr>
          <p:cNvPr id="3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093" y="1243738"/>
            <a:ext cx="5201920" cy="3901441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093" y="4382204"/>
            <a:ext cx="1097163" cy="7580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63" y="1243737"/>
            <a:ext cx="5191518" cy="390144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6463" y="274242"/>
            <a:ext cx="5191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accent2">
                    <a:lumMod val="75000"/>
                  </a:schemeClr>
                </a:solidFill>
              </a:rPr>
              <a:t>Antecedentes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76794" y="874406"/>
            <a:ext cx="5102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Establecimiento de franjas de vegetación </a:t>
            </a:r>
            <a:endParaRPr lang="en-US" sz="20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6307183" y="874406"/>
            <a:ext cx="5102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Siembra de </a:t>
            </a:r>
            <a:r>
              <a:rPr lang="es-MX" sz="2000" b="1" dirty="0" err="1"/>
              <a:t>tarwi</a:t>
            </a:r>
            <a:r>
              <a:rPr lang="es-MX" sz="2000" b="1" dirty="0"/>
              <a:t> silvestre (</a:t>
            </a:r>
            <a:r>
              <a:rPr lang="es-MX" sz="2000" b="1" i="1" dirty="0" err="1"/>
              <a:t>Lupinus</a:t>
            </a:r>
            <a:r>
              <a:rPr lang="es-MX" sz="2000" b="1" dirty="0"/>
              <a:t> </a:t>
            </a:r>
            <a:r>
              <a:rPr lang="es-MX" sz="2000" b="1" dirty="0" err="1"/>
              <a:t>sp</a:t>
            </a:r>
            <a:r>
              <a:rPr lang="es-MX" sz="2000" b="1" dirty="0"/>
              <a:t>.)</a:t>
            </a:r>
            <a:endParaRPr lang="en-US" sz="2000" b="1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6307183" y="5289169"/>
            <a:ext cx="5208452" cy="1315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Aft>
                <a:spcPts val="600"/>
              </a:spcAft>
            </a:pPr>
            <a:r>
              <a:rPr lang="es-MX" sz="2000" dirty="0">
                <a:latin typeface="+mn-lt"/>
              </a:rPr>
              <a:t>Inicio 2013: siembra del </a:t>
            </a:r>
            <a:r>
              <a:rPr lang="es-MX" sz="2000" dirty="0" err="1">
                <a:latin typeface="+mn-lt"/>
              </a:rPr>
              <a:t>ecotipo</a:t>
            </a:r>
            <a:r>
              <a:rPr lang="es-MX" sz="2000" dirty="0">
                <a:latin typeface="+mn-lt"/>
              </a:rPr>
              <a:t> </a:t>
            </a:r>
            <a:r>
              <a:rPr lang="es-MX" sz="2000" dirty="0" err="1">
                <a:latin typeface="+mn-lt"/>
              </a:rPr>
              <a:t>Orinoca</a:t>
            </a:r>
            <a:r>
              <a:rPr lang="es-MX" sz="2000" dirty="0">
                <a:latin typeface="+mn-lt"/>
              </a:rPr>
              <a:t> en parcelas de quinua.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</a:pPr>
            <a:r>
              <a:rPr lang="es-MX" sz="2000" dirty="0">
                <a:latin typeface="+mn-lt"/>
              </a:rPr>
              <a:t>Diseminación natural de semilla ayuda al repoblamiento.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531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8175" y="1082933"/>
            <a:ext cx="10560261" cy="1826248"/>
          </a:xfrm>
        </p:spPr>
        <p:txBody>
          <a:bodyPr>
            <a:noAutofit/>
          </a:bodyPr>
          <a:lstStyle/>
          <a:p>
            <a:r>
              <a:rPr lang="es-MX" sz="2000" dirty="0">
                <a:latin typeface="+mn-lt"/>
              </a:rPr>
              <a:t>¿En qué medida las  </a:t>
            </a:r>
            <a:r>
              <a:rPr lang="es-MX" sz="2000" b="1" dirty="0">
                <a:latin typeface="+mn-lt"/>
              </a:rPr>
              <a:t>franjas de vegetación </a:t>
            </a:r>
            <a:r>
              <a:rPr lang="es-MX" sz="2000" dirty="0">
                <a:latin typeface="+mn-lt"/>
              </a:rPr>
              <a:t>y el </a:t>
            </a:r>
            <a:r>
              <a:rPr lang="es-MX" sz="2000" b="1" dirty="0" err="1">
                <a:latin typeface="+mn-lt"/>
              </a:rPr>
              <a:t>tarwi</a:t>
            </a:r>
            <a:r>
              <a:rPr lang="es-MX" sz="2000" b="1" dirty="0">
                <a:latin typeface="+mn-lt"/>
              </a:rPr>
              <a:t> silvestre </a:t>
            </a:r>
            <a:r>
              <a:rPr lang="es-MX" sz="2000" dirty="0">
                <a:latin typeface="+mn-lt"/>
              </a:rPr>
              <a:t>contribuyen a la salud del suelo?</a:t>
            </a:r>
            <a:br>
              <a:rPr lang="es-MX" sz="2000" dirty="0">
                <a:latin typeface="+mn-lt"/>
              </a:rPr>
            </a:br>
            <a:br>
              <a:rPr lang="es-MX" sz="2000" dirty="0">
                <a:latin typeface="+mn-lt"/>
              </a:rPr>
            </a:br>
            <a:r>
              <a:rPr lang="es-MX" sz="2000" dirty="0">
                <a:latin typeface="+mn-lt"/>
              </a:rPr>
              <a:t>¿Cómo analizan las y los agricultores las condiciones actuales, las </a:t>
            </a:r>
            <a:r>
              <a:rPr lang="es-MX" sz="2000" b="1" dirty="0">
                <a:latin typeface="+mn-lt"/>
              </a:rPr>
              <a:t>nuevas opciones tecnológicas y/o prácticas</a:t>
            </a:r>
            <a:r>
              <a:rPr lang="es-MX" sz="2000" dirty="0">
                <a:latin typeface="+mn-lt"/>
              </a:rPr>
              <a:t>?</a:t>
            </a:r>
            <a:endParaRPr lang="en-US" sz="2000" dirty="0"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5266"/>
          <a:stretch/>
        </p:blipFill>
        <p:spPr>
          <a:xfrm>
            <a:off x="934522" y="2653909"/>
            <a:ext cx="5173783" cy="36759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-1" b="2395"/>
          <a:stretch/>
        </p:blipFill>
        <p:spPr>
          <a:xfrm>
            <a:off x="6228339" y="2653909"/>
            <a:ext cx="5299456" cy="376528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228339" y="6407525"/>
            <a:ext cx="484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algn="r"/>
          </a:lstStyle>
          <a:p>
            <a:r>
              <a:rPr lang="es-MX" dirty="0" err="1"/>
              <a:t>Tarwi</a:t>
            </a:r>
            <a:r>
              <a:rPr lang="es-MX" dirty="0"/>
              <a:t> silvestre (</a:t>
            </a:r>
            <a:r>
              <a:rPr lang="es-MX" i="1" dirty="0" err="1"/>
              <a:t>Lupinus</a:t>
            </a:r>
            <a:r>
              <a:rPr lang="es-MX" dirty="0"/>
              <a:t> </a:t>
            </a:r>
            <a:r>
              <a:rPr lang="es-MX" dirty="0" err="1"/>
              <a:t>sp</a:t>
            </a:r>
            <a:r>
              <a:rPr lang="es-MX" dirty="0"/>
              <a:t>) en medio de la quinua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828175" y="458671"/>
            <a:ext cx="605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s-MX" sz="2800" dirty="0"/>
              <a:t>Preguntas de investigación y evaluación</a:t>
            </a:r>
            <a:endParaRPr lang="en-US" sz="2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303162" y="6419198"/>
            <a:ext cx="451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/>
              <a:t>Franja de vegetación en el Altiplano Sur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92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2"/>
          <a:srcRect l="11384" r="8568"/>
          <a:stretch/>
        </p:blipFill>
        <p:spPr>
          <a:xfrm>
            <a:off x="4594098" y="1806948"/>
            <a:ext cx="3021874" cy="3694849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5059" y="360645"/>
            <a:ext cx="10515600" cy="480131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MX" b="1" dirty="0">
                <a:solidFill>
                  <a:schemeClr val="accent2">
                    <a:lumMod val="75000"/>
                  </a:schemeClr>
                </a:solidFill>
              </a:rPr>
              <a:t>Metodología: franjas de vegetación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25141" y="951794"/>
            <a:ext cx="9439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3 franjas de vegetación, para evaluar su contribución: </a:t>
            </a:r>
            <a:endParaRPr lang="en-US" sz="2000" dirty="0"/>
          </a:p>
        </p:txBody>
      </p:sp>
      <p:sp>
        <p:nvSpPr>
          <p:cNvPr id="9" name="Rectángulo 8"/>
          <p:cNvSpPr/>
          <p:nvPr/>
        </p:nvSpPr>
        <p:spPr>
          <a:xfrm>
            <a:off x="505059" y="5504037"/>
            <a:ext cx="34223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Altura (cm) entre el suelo y el hilo del esquema instalado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Diferencia en la altura (mm) entre dos registro (calculado)</a:t>
            </a:r>
            <a:endParaRPr lang="es-BO" dirty="0"/>
          </a:p>
        </p:txBody>
      </p:sp>
      <p:sp>
        <p:nvSpPr>
          <p:cNvPr id="10" name="Rectángulo 9"/>
          <p:cNvSpPr/>
          <p:nvPr/>
        </p:nvSpPr>
        <p:spPr>
          <a:xfrm>
            <a:off x="556884" y="1464629"/>
            <a:ext cx="3609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Pérdida y retención de suelo </a:t>
            </a:r>
            <a:endParaRPr lang="en-US" dirty="0"/>
          </a:p>
        </p:txBody>
      </p:sp>
      <p:sp>
        <p:nvSpPr>
          <p:cNvPr id="11" name="Rectángulo 10"/>
          <p:cNvSpPr/>
          <p:nvPr/>
        </p:nvSpPr>
        <p:spPr>
          <a:xfrm>
            <a:off x="4443256" y="1464629"/>
            <a:ext cx="3448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Cobertura vegetal </a:t>
            </a:r>
            <a:endParaRPr lang="en-US" dirty="0"/>
          </a:p>
        </p:txBody>
      </p:sp>
      <p:sp>
        <p:nvSpPr>
          <p:cNvPr id="12" name="Rectángulo 11"/>
          <p:cNvSpPr/>
          <p:nvPr/>
        </p:nvSpPr>
        <p:spPr>
          <a:xfrm>
            <a:off x="6596034" y="3930246"/>
            <a:ext cx="16195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Año 2014</a:t>
            </a:r>
          </a:p>
          <a:p>
            <a:r>
              <a:rPr lang="es-MX" dirty="0"/>
              <a:t>Año 2016</a:t>
            </a:r>
          </a:p>
          <a:p>
            <a:r>
              <a:rPr lang="es-MX" dirty="0"/>
              <a:t>Año 2017</a:t>
            </a:r>
            <a:endParaRPr lang="es-MX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128AF25-69AF-BD20-D6BB-BE326C907D9D}"/>
              </a:ext>
            </a:extLst>
          </p:cNvPr>
          <p:cNvSpPr txBox="1"/>
          <p:nvPr/>
        </p:nvSpPr>
        <p:spPr>
          <a:xfrm>
            <a:off x="4417758" y="5486400"/>
            <a:ext cx="3499588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BO"/>
            </a:defPPr>
            <a:lvl1pPr marL="285750" indent="-285750">
              <a:buFont typeface="Arial" panose="020B0604020202020204" pitchFamily="34" charset="0"/>
              <a:buChar char="•"/>
              <a:defRPr sz="1600"/>
            </a:lvl1pPr>
          </a:lstStyle>
          <a:p>
            <a:r>
              <a:rPr lang="es-MX" sz="1800" dirty="0"/>
              <a:t>Especies vegetales presentes</a:t>
            </a:r>
          </a:p>
          <a:p>
            <a:r>
              <a:rPr lang="es-MX" sz="1800" dirty="0"/>
              <a:t>Número de plantas</a:t>
            </a:r>
          </a:p>
          <a:p>
            <a:r>
              <a:rPr lang="es-MX" sz="1800" dirty="0"/>
              <a:t>Altura de planta</a:t>
            </a:r>
          </a:p>
          <a:p>
            <a:r>
              <a:rPr lang="es-MX" sz="1800" dirty="0"/>
              <a:t>Diámetros de plantas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728D7E2-1B4E-B016-2262-CB6658F201A4}"/>
              </a:ext>
            </a:extLst>
          </p:cNvPr>
          <p:cNvSpPr txBox="1"/>
          <p:nvPr/>
        </p:nvSpPr>
        <p:spPr>
          <a:xfrm>
            <a:off x="8688627" y="5493099"/>
            <a:ext cx="233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 marL="285750" indent="-285750">
              <a:buFont typeface="Arial" panose="020B0604020202020204" pitchFamily="34" charset="0"/>
              <a:buChar char="•"/>
              <a:defRPr sz="1400"/>
            </a:lvl1pPr>
          </a:lstStyle>
          <a:p>
            <a:r>
              <a:rPr lang="es-BO" sz="1800" dirty="0"/>
              <a:t>Materia orgánica</a:t>
            </a:r>
          </a:p>
          <a:p>
            <a:r>
              <a:rPr lang="es-BO" sz="1800" dirty="0"/>
              <a:t>Fósforo disponible</a:t>
            </a:r>
          </a:p>
          <a:p>
            <a:r>
              <a:rPr lang="es-BO" sz="1800" dirty="0"/>
              <a:t>Nitrógeno total	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8168769" y="1466337"/>
            <a:ext cx="3591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/>
              <a:t>Nutrientes en el suelo</a:t>
            </a:r>
            <a:endParaRPr lang="en-US" b="1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/>
          <a:srcRect l="935" t="547" r="2041" b="783"/>
          <a:stretch/>
        </p:blipFill>
        <p:spPr>
          <a:xfrm>
            <a:off x="691815" y="1831871"/>
            <a:ext cx="3423218" cy="3645005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4"/>
          <a:srcRect l="3758" r="1944"/>
          <a:stretch/>
        </p:blipFill>
        <p:spPr>
          <a:xfrm>
            <a:off x="8569234" y="1806948"/>
            <a:ext cx="3126377" cy="366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79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66" y="1752888"/>
            <a:ext cx="4636461" cy="34773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132" y="1752888"/>
            <a:ext cx="4636464" cy="347734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41132" y="5230235"/>
            <a:ext cx="375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Parcela en descanso sin </a:t>
            </a:r>
            <a:r>
              <a:rPr lang="es-ES" dirty="0" err="1"/>
              <a:t>tarwi</a:t>
            </a:r>
            <a:r>
              <a:rPr lang="es-ES" dirty="0"/>
              <a:t> silvestre</a:t>
            </a:r>
            <a:endParaRPr lang="es-BO" dirty="0"/>
          </a:p>
        </p:txBody>
      </p:sp>
      <p:sp>
        <p:nvSpPr>
          <p:cNvPr id="7" name="CuadroTexto 6"/>
          <p:cNvSpPr txBox="1"/>
          <p:nvPr/>
        </p:nvSpPr>
        <p:spPr>
          <a:xfrm>
            <a:off x="7458751" y="5230235"/>
            <a:ext cx="388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Parcela en descanso con </a:t>
            </a:r>
            <a:r>
              <a:rPr lang="es-ES" dirty="0" err="1"/>
              <a:t>tarwi</a:t>
            </a:r>
            <a:r>
              <a:rPr lang="es-ES" dirty="0"/>
              <a:t> silvestre</a:t>
            </a:r>
            <a:endParaRPr lang="es-BO" dirty="0"/>
          </a:p>
        </p:txBody>
      </p:sp>
      <p:sp>
        <p:nvSpPr>
          <p:cNvPr id="8" name="Rectángulo 7"/>
          <p:cNvSpPr/>
          <p:nvPr/>
        </p:nvSpPr>
        <p:spPr>
          <a:xfrm>
            <a:off x="467912" y="1062731"/>
            <a:ext cx="10608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3 parcelas con </a:t>
            </a:r>
            <a:r>
              <a:rPr lang="es-ES" sz="2000" dirty="0" err="1"/>
              <a:t>tarwi</a:t>
            </a:r>
            <a:r>
              <a:rPr lang="es-ES" sz="2000" dirty="0"/>
              <a:t> silvestre (</a:t>
            </a:r>
            <a:r>
              <a:rPr lang="es-ES" sz="2000" i="1" dirty="0" err="1"/>
              <a:t>Lupinus</a:t>
            </a:r>
            <a:r>
              <a:rPr lang="es-ES" sz="2000" dirty="0"/>
              <a:t> </a:t>
            </a:r>
            <a:r>
              <a:rPr lang="es-ES" sz="2000" dirty="0" err="1"/>
              <a:t>sp</a:t>
            </a:r>
            <a:r>
              <a:rPr lang="es-ES" sz="2000" dirty="0"/>
              <a:t>.) y 3 parcelas sin </a:t>
            </a:r>
            <a:r>
              <a:rPr lang="es-ES" sz="2000" dirty="0" err="1"/>
              <a:t>tarwi</a:t>
            </a:r>
            <a:r>
              <a:rPr lang="es-ES" sz="2000" dirty="0"/>
              <a:t> silvestre</a:t>
            </a:r>
            <a:endParaRPr lang="en-US" sz="2000" dirty="0"/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467912" y="453333"/>
            <a:ext cx="10515600" cy="480131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MX" b="1" dirty="0">
                <a:solidFill>
                  <a:schemeClr val="accent2">
                    <a:lumMod val="75000"/>
                  </a:schemeClr>
                </a:solidFill>
              </a:rPr>
              <a:t>Metodología: </a:t>
            </a:r>
            <a:r>
              <a:rPr lang="es-MX" b="1" dirty="0" err="1">
                <a:solidFill>
                  <a:schemeClr val="accent2">
                    <a:lumMod val="75000"/>
                  </a:schemeClr>
                </a:solidFill>
              </a:rPr>
              <a:t>tarwi</a:t>
            </a:r>
            <a:r>
              <a:rPr lang="es-MX" b="1" dirty="0">
                <a:solidFill>
                  <a:schemeClr val="accent2">
                    <a:lumMod val="75000"/>
                  </a:schemeClr>
                </a:solidFill>
              </a:rPr>
              <a:t> silvestre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6564" y="2614398"/>
            <a:ext cx="22637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Número de especies vegetales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Número de plantas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Materia verde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Materia seca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Aporte de N</a:t>
            </a:r>
          </a:p>
        </p:txBody>
      </p:sp>
    </p:spTree>
    <p:extLst>
      <p:ext uri="{BB962C8B-B14F-4D97-AF65-F5344CB8AC3E}">
        <p14:creationId xmlns:p14="http://schemas.microsoft.com/office/powerpoint/2010/main" val="269539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>
          <a:xfrm>
            <a:off x="723181" y="711678"/>
            <a:ext cx="55208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b="1" dirty="0">
                <a:solidFill>
                  <a:schemeClr val="accent2">
                    <a:lumMod val="75000"/>
                  </a:schemeClr>
                </a:solidFill>
              </a:rPr>
              <a:t>Metodología: aproximación cualitativa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MX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MX" sz="2000" dirty="0"/>
              <a:t>Grupos de agricultoras/es de 2 empresas</a:t>
            </a:r>
          </a:p>
          <a:p>
            <a:r>
              <a:rPr lang="es-MX" sz="2000" dirty="0"/>
              <a:t>Grupos de agricultoras/es de 2 comunidades    (Chita y Chacala)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s-MX" sz="2000" dirty="0"/>
              <a:t>Observaciones en días de campo, visita a parcelas, entrevistas individuales y sesiones colectivas.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MX" sz="2000" dirty="0"/>
              <a:t>Preguntas clave:</a:t>
            </a:r>
          </a:p>
          <a:p>
            <a:r>
              <a:rPr lang="es-MX" sz="2000" dirty="0"/>
              <a:t>Qué y cuánto conocían de cada práctica</a:t>
            </a:r>
          </a:p>
          <a:p>
            <a:r>
              <a:rPr lang="es-MX" sz="2000" dirty="0"/>
              <a:t>Por qué o como lo conocían</a:t>
            </a:r>
          </a:p>
          <a:p>
            <a:r>
              <a:rPr lang="es-MX" sz="2000" dirty="0"/>
              <a:t>Cómo se aplicaba y percibía cada práctica</a:t>
            </a:r>
          </a:p>
          <a:p>
            <a:r>
              <a:rPr lang="es-MX" sz="2000" dirty="0"/>
              <a:t>Requerimientos de conocimiento</a:t>
            </a:r>
            <a:endParaRPr lang="en-US" sz="20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r="5926"/>
          <a:stretch/>
        </p:blipFill>
        <p:spPr>
          <a:xfrm>
            <a:off x="7353299" y="0"/>
            <a:ext cx="4838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1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87425" y="457548"/>
            <a:ext cx="9153649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MX" sz="2800" b="1" dirty="0">
                <a:solidFill>
                  <a:schemeClr val="accent2">
                    <a:lumMod val="75000"/>
                  </a:schemeClr>
                </a:solidFill>
              </a:rPr>
              <a:t>Hallazgos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</a:rPr>
              <a:t>: contribución de franjas de vegetación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043428" y="5959455"/>
            <a:ext cx="2801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Fecha de medición:</a:t>
            </a:r>
          </a:p>
          <a:p>
            <a:r>
              <a:rPr lang="es-ES" sz="1600" dirty="0"/>
              <a:t>30 de noviembre de 2022</a:t>
            </a:r>
          </a:p>
          <a:p>
            <a:r>
              <a:rPr lang="es-ES" sz="1600" dirty="0"/>
              <a:t>17 de marzo de 2023</a:t>
            </a:r>
            <a:endParaRPr lang="es-BO" sz="1600" dirty="0"/>
          </a:p>
        </p:txBody>
      </p:sp>
      <p:pic>
        <p:nvPicPr>
          <p:cNvPr id="10" name="Imagen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79"/>
          <a:stretch/>
        </p:blipFill>
        <p:spPr bwMode="auto">
          <a:xfrm>
            <a:off x="228107" y="2085278"/>
            <a:ext cx="3494748" cy="384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872459" y="1429142"/>
            <a:ext cx="2893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/>
              <a:t>Pérdida y retención de suelo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55C1C582-E909-8ABF-8631-321594ACFA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8340177"/>
              </p:ext>
            </p:extLst>
          </p:nvPr>
        </p:nvGraphicFramePr>
        <p:xfrm>
          <a:off x="3845333" y="2004539"/>
          <a:ext cx="3167843" cy="417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969333"/>
              </p:ext>
            </p:extLst>
          </p:nvPr>
        </p:nvGraphicFramePr>
        <p:xfrm>
          <a:off x="7258050" y="1798474"/>
          <a:ext cx="4657725" cy="453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Rectángulo 15"/>
          <p:cNvSpPr/>
          <p:nvPr/>
        </p:nvSpPr>
        <p:spPr>
          <a:xfrm>
            <a:off x="4948987" y="1436807"/>
            <a:ext cx="1887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/>
              <a:t>Cobertura vegetal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8997215" y="1436807"/>
            <a:ext cx="2278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b="1" dirty="0"/>
              <a:t>Nutrientes en el suelo</a:t>
            </a:r>
          </a:p>
        </p:txBody>
      </p:sp>
    </p:spTree>
    <p:extLst>
      <p:ext uri="{BB962C8B-B14F-4D97-AF65-F5344CB8AC3E}">
        <p14:creationId xmlns:p14="http://schemas.microsoft.com/office/powerpoint/2010/main" val="311369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60563" y="1800654"/>
            <a:ext cx="2080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Cantidad de plantas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79EB522-FD36-7F1B-FB41-8D304CD0D2B4}"/>
              </a:ext>
            </a:extLst>
          </p:cNvPr>
          <p:cNvSpPr txBox="1"/>
          <p:nvPr/>
        </p:nvSpPr>
        <p:spPr>
          <a:xfrm>
            <a:off x="6586156" y="1800654"/>
            <a:ext cx="2493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1800" b="1" dirty="0">
                <a:effectLst/>
                <a:latin typeface="Calibri" panose="020F0502020204030204" pitchFamily="34" charset="0"/>
                <a:ea typeface="Constantia" panose="02030602050306030303" pitchFamily="18" charset="0"/>
              </a:rPr>
              <a:t>Peso de la materia seca 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4DA9E6D9-CB04-4A08-83AB-21EA9BEF64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784029"/>
              </p:ext>
            </p:extLst>
          </p:nvPr>
        </p:nvGraphicFramePr>
        <p:xfrm>
          <a:off x="6192339" y="2278544"/>
          <a:ext cx="3003637" cy="3855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/>
          <p:cNvSpPr/>
          <p:nvPr/>
        </p:nvSpPr>
        <p:spPr>
          <a:xfrm>
            <a:off x="3468033" y="1800654"/>
            <a:ext cx="2591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Peso de la materia verde </a:t>
            </a:r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872193060"/>
              </p:ext>
            </p:extLst>
          </p:nvPr>
        </p:nvGraphicFramePr>
        <p:xfrm>
          <a:off x="9195976" y="2351954"/>
          <a:ext cx="2628360" cy="363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9785986" y="1632212"/>
            <a:ext cx="20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Aporte de N estimado</a:t>
            </a:r>
            <a:endParaRPr lang="en-US" b="1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5D9853F8-A585-EA97-46FD-E5A2F3A04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330257"/>
              </p:ext>
            </p:extLst>
          </p:nvPr>
        </p:nvGraphicFramePr>
        <p:xfrm>
          <a:off x="308972" y="2315248"/>
          <a:ext cx="2725518" cy="350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87597D5-3908-8956-B32E-7637B0FF31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2073384"/>
              </p:ext>
            </p:extLst>
          </p:nvPr>
        </p:nvGraphicFramePr>
        <p:xfrm>
          <a:off x="3110899" y="2351954"/>
          <a:ext cx="2928621" cy="3426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E262576C-ED3E-4A51-A2A5-6C19CF819A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885824"/>
              </p:ext>
            </p:extLst>
          </p:nvPr>
        </p:nvGraphicFramePr>
        <p:xfrm>
          <a:off x="6192339" y="2278544"/>
          <a:ext cx="2865615" cy="350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Rectángulo 14"/>
          <p:cNvSpPr/>
          <p:nvPr/>
        </p:nvSpPr>
        <p:spPr>
          <a:xfrm>
            <a:off x="508512" y="609195"/>
            <a:ext cx="9153649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MX" sz="2800" b="1" dirty="0">
                <a:solidFill>
                  <a:schemeClr val="accent2">
                    <a:lumMod val="75000"/>
                  </a:schemeClr>
                </a:solidFill>
              </a:rPr>
              <a:t>Hallazgos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</a:rPr>
              <a:t>: contribución de </a:t>
            </a:r>
            <a:r>
              <a:rPr lang="es-MX" sz="2400" b="1" dirty="0" err="1">
                <a:solidFill>
                  <a:schemeClr val="accent2">
                    <a:lumMod val="75000"/>
                  </a:schemeClr>
                </a:solidFill>
              </a:rPr>
              <a:t>tarwi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</a:rPr>
              <a:t> silvestre (</a:t>
            </a:r>
            <a:r>
              <a:rPr lang="es-MX" sz="2400" b="1" i="1" dirty="0" err="1">
                <a:solidFill>
                  <a:schemeClr val="accent2">
                    <a:lumMod val="75000"/>
                  </a:schemeClr>
                </a:solidFill>
              </a:rPr>
              <a:t>Lupinus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MX" sz="2400" b="1" dirty="0" err="1">
                <a:solidFill>
                  <a:schemeClr val="accent2">
                    <a:lumMod val="75000"/>
                  </a:schemeClr>
                </a:solidFill>
              </a:rPr>
              <a:t>sp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3745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25188" y="739533"/>
            <a:ext cx="57317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Hallazgos de conocimiento y percepción</a:t>
            </a: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7195"/>
          <a:stretch/>
        </p:blipFill>
        <p:spPr>
          <a:xfrm>
            <a:off x="6445405" y="0"/>
            <a:ext cx="5746595" cy="6858000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76180"/>
              </p:ext>
            </p:extLst>
          </p:nvPr>
        </p:nvGraphicFramePr>
        <p:xfrm>
          <a:off x="825188" y="1355286"/>
          <a:ext cx="5307984" cy="485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2842">
                  <a:extLst>
                    <a:ext uri="{9D8B030D-6E8A-4147-A177-3AD203B41FA5}">
                      <a16:colId xmlns:a16="http://schemas.microsoft.com/office/drawing/2014/main" val="95948727"/>
                    </a:ext>
                  </a:extLst>
                </a:gridCol>
                <a:gridCol w="2665142">
                  <a:extLst>
                    <a:ext uri="{9D8B030D-6E8A-4147-A177-3AD203B41FA5}">
                      <a16:colId xmlns:a16="http://schemas.microsoft.com/office/drawing/2014/main" val="25964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/>
                        <a:t>Franjas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 dirty="0" err="1"/>
                        <a:t>Tarwi</a:t>
                      </a:r>
                      <a:r>
                        <a:rPr lang="es-MX" b="1" dirty="0"/>
                        <a:t> silvestre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4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Conocimiento</a:t>
                      </a:r>
                      <a:r>
                        <a:rPr lang="es-MX" baseline="0" dirty="0"/>
                        <a:t> anterior a las intervenciones institucionales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Conocimiento nuevo como</a:t>
                      </a:r>
                      <a:r>
                        <a:rPr lang="es-MX" baseline="0" dirty="0"/>
                        <a:t> resultado de las intervenciones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Usos</a:t>
                      </a:r>
                      <a:r>
                        <a:rPr lang="es-MX" baseline="0" dirty="0"/>
                        <a:t> múltiples: lindero, espacios de provisión de plantas medicinales y </a:t>
                      </a:r>
                    </a:p>
                    <a:p>
                      <a:r>
                        <a:rPr lang="es-MX" baseline="0" dirty="0"/>
                        <a:t>hábitat de especies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Usos: aún insuficientemente</a:t>
                      </a:r>
                      <a:r>
                        <a:rPr lang="es-MX" baseline="0" dirty="0"/>
                        <a:t> conocidos y validados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9026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s-MX" dirty="0"/>
                        <a:t>Asociada al reverdecimiento</a:t>
                      </a:r>
                      <a:r>
                        <a:rPr lang="es-MX" baseline="0" dirty="0"/>
                        <a:t> del </a:t>
                      </a:r>
                    </a:p>
                    <a:p>
                      <a:r>
                        <a:rPr lang="es-MX" baseline="0" dirty="0"/>
                        <a:t>paisaje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Asociada al embellecimiento del paisaje (color y olor)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7847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s-MX" dirty="0"/>
                        <a:t>“Desventajas”: aumento</a:t>
                      </a:r>
                      <a:r>
                        <a:rPr lang="es-MX" baseline="0" dirty="0"/>
                        <a:t> de población de roedores, tiempo de implementación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“Desventajas”: conocimiento insuficiente sobre la práctica,  disposición de semilla y riesgo frente a la sequía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765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238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2871" r="7021"/>
          <a:stretch/>
        </p:blipFill>
        <p:spPr>
          <a:xfrm>
            <a:off x="0" y="0"/>
            <a:ext cx="5274527" cy="68585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56751" y="445499"/>
            <a:ext cx="4458902" cy="523396"/>
          </a:xfrm>
        </p:spPr>
        <p:txBody>
          <a:bodyPr>
            <a:normAutofit/>
          </a:bodyPr>
          <a:lstStyle/>
          <a:p>
            <a:r>
              <a:rPr lang="es-MX" sz="28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Conclusiones preliminares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556751" y="1129165"/>
            <a:ext cx="62637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Las franjas de vegetación</a:t>
            </a:r>
            <a:r>
              <a:rPr lang="es-EC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es-EC" sz="2400" b="1" dirty="0">
                <a:latin typeface="Calibri" panose="020F0502020204030204" pitchFamily="34" charset="0"/>
                <a:ea typeface="Calibri" panose="020F0502020204030204" pitchFamily="34" charset="0"/>
              </a:rPr>
              <a:t>retienen el suelo </a:t>
            </a:r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que se lleva el viento, llegan a </a:t>
            </a:r>
            <a:r>
              <a:rPr lang="es-EC" sz="2400" b="1" dirty="0">
                <a:latin typeface="Calibri" panose="020F0502020204030204" pitchFamily="34" charset="0"/>
                <a:ea typeface="Calibri" panose="020F0502020204030204" pitchFamily="34" charset="0"/>
              </a:rPr>
              <a:t>cubrir el suelo </a:t>
            </a:r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en más de 50% pero después de 11 años de su implementación, </a:t>
            </a:r>
            <a:r>
              <a:rPr lang="es-EC" sz="2400" b="1" dirty="0">
                <a:latin typeface="Calibri" panose="020F0502020204030204" pitchFamily="34" charset="0"/>
                <a:ea typeface="Calibri" panose="020F0502020204030204" pitchFamily="34" charset="0"/>
              </a:rPr>
              <a:t>mejoran el paisaje y se asocian a otros beneficios</a:t>
            </a:r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 como la provisión de plantas medicinales. Sin embargo, se debe </a:t>
            </a:r>
            <a:r>
              <a:rPr lang="es-EC" sz="2400" b="1" dirty="0">
                <a:latin typeface="Calibri" panose="020F0502020204030204" pitchFamily="34" charset="0"/>
                <a:ea typeface="Calibri" panose="020F0502020204030204" pitchFamily="34" charset="0"/>
              </a:rPr>
              <a:t>avanzar en el análisis de las “desventajas”.</a:t>
            </a:r>
          </a:p>
          <a:p>
            <a:pPr algn="just"/>
            <a:endParaRPr lang="es-EC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EC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El </a:t>
            </a:r>
            <a:r>
              <a:rPr lang="es-EC" sz="24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tarwi</a:t>
            </a:r>
            <a:r>
              <a:rPr lang="es-EC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silvestre: </a:t>
            </a:r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contribuye en </a:t>
            </a:r>
            <a:r>
              <a:rPr lang="es-EC" sz="2400" b="1" dirty="0">
                <a:latin typeface="Calibri" panose="020F0502020204030204" pitchFamily="34" charset="0"/>
                <a:ea typeface="Calibri" panose="020F0502020204030204" pitchFamily="34" charset="0"/>
              </a:rPr>
              <a:t>más 3500 kg de materia verde por ha,</a:t>
            </a:r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 embellece el paisaje árido, pero el </a:t>
            </a:r>
            <a:r>
              <a:rPr lang="es-EC" sz="2400" b="1" dirty="0">
                <a:latin typeface="Calibri" panose="020F0502020204030204" pitchFamily="34" charset="0"/>
                <a:ea typeface="Calibri" panose="020F0502020204030204" pitchFamily="34" charset="0"/>
              </a:rPr>
              <a:t>conocimiento de la práctica aún es insuficiente</a:t>
            </a:r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 y se debe enfatizar en el escalamiento.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EC" sz="2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0124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968" y="2189072"/>
            <a:ext cx="5207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7453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7868</TotalTime>
  <Words>687</Words>
  <Application>Microsoft Office PowerPoint</Application>
  <PresentationFormat>Panorámica</PresentationFormat>
  <Paragraphs>112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Inicio 2013: franjas vivas con especies perennes (arbustos y gramíneas) nativas de la zona.   Actualmente existen más de 100.</vt:lpstr>
      <vt:lpstr>¿En qué medida las  franjas de vegetación y el tarwi silvestre contribuyen a la salud del suelo?  ¿Cómo analizan las y los agricultores las condiciones actuales, las nuevas opciones tecnológicas y/o prácticas?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 preliminares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161</cp:revision>
  <dcterms:created xsi:type="dcterms:W3CDTF">2023-08-04T21:26:09Z</dcterms:created>
  <dcterms:modified xsi:type="dcterms:W3CDTF">2023-12-07T14:36:49Z</dcterms:modified>
</cp:coreProperties>
</file>