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4290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9186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1573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750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73521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6561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3817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7191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111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2313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0322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DD4BB-9290-40CE-9A22-DD49DFE6D580}" type="datetimeFigureOut">
              <a:rPr lang="es-PE" smtClean="0"/>
              <a:t>28/05/2024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21E83-948D-41C9-AB1A-0501C6B2F31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76701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3F08820-8477-489D-86FF-1182B0294E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4" y="1551963"/>
            <a:ext cx="12068960" cy="5306037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505"/>
              </a:spcBef>
              <a:spcAft>
                <a:spcPts val="600"/>
              </a:spcAft>
            </a:pP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Gracias a la fundaci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s-MX" sz="3200" kern="12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mcknight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convocarnos  a la reuni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al 19 anual de la comunidad de practica del </a:t>
            </a:r>
            <a:r>
              <a:rPr lang="es-MX" sz="3200" kern="12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ccrp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andines, en la paz Bolivia.</a:t>
            </a:r>
            <a:endParaRPr lang="es-PE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505"/>
              </a:spcBef>
              <a:spcAft>
                <a:spcPts val="600"/>
              </a:spcAft>
            </a:pP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esta reuni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se han considerado un tema de organizaciones y las normas y leyes en favor de agroecolog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endParaRPr lang="es-PE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505"/>
              </a:spcBef>
              <a:spcAft>
                <a:spcPts val="600"/>
              </a:spcAft>
            </a:pP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el debate encontramos leyes y normas a favor de la agroecolog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en cada pa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s, que como organizaciones hemos luchado y logrado en los legislativos y pasado a los Ejecutivos se quedan sin implementar tambi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las organizaciones nos descuidamos o nos conf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rmanos solo con las leyes.</a:t>
            </a:r>
            <a:endParaRPr lang="es-PE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505"/>
              </a:spcBef>
              <a:spcAft>
                <a:spcPts val="600"/>
              </a:spcAft>
            </a:pP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Entonces al ejecutivo poco o nada les importa la implementaci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MX" sz="3200" kern="1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como a los gobiernos regionales y/o locales y nos otros solo decepcionados hasta cansados de exigir sin resultados. </a:t>
            </a:r>
            <a:endParaRPr lang="es-PE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BB93373-41D5-46B0-A395-774D6308A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4" y="0"/>
            <a:ext cx="1969639" cy="1627465"/>
          </a:xfrm>
          <a:prstGeom prst="rect">
            <a:avLst/>
          </a:prstGeom>
        </p:spPr>
      </p:pic>
      <p:pic>
        <p:nvPicPr>
          <p:cNvPr id="1026" name="Picture 2" descr="Akvo RSR - AOPEB">
            <a:extLst>
              <a:ext uri="{FF2B5EF4-FFF2-40B4-BE49-F238E27FC236}">
                <a16:creationId xmlns:a16="http://schemas.microsoft.com/office/drawing/2014/main" id="{F78BED2B-38D4-4AE0-8098-43BEFF9B6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793" y="0"/>
            <a:ext cx="1676400" cy="145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A | Quito">
            <a:extLst>
              <a:ext uri="{FF2B5EF4-FFF2-40B4-BE49-F238E27FC236}">
                <a16:creationId xmlns:a16="http://schemas.microsoft.com/office/drawing/2014/main" id="{8493AD65-23CB-4F3D-9CDB-D42E3C60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253" y="-1"/>
            <a:ext cx="1943100" cy="162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963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8193C5-B5BE-4EAE-93D9-B85223CDC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890"/>
            <a:ext cx="12192000" cy="6774110"/>
          </a:xfrm>
        </p:spPr>
        <p:txBody>
          <a:bodyPr>
            <a:normAutofit lnSpcReduction="10000"/>
          </a:bodyPr>
          <a:lstStyle/>
          <a:p>
            <a:r>
              <a:rPr lang="es-MX" dirty="0"/>
              <a:t>PERU: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Ley </a:t>
            </a:r>
            <a:r>
              <a:rPr lang="es-MX" dirty="0" err="1">
                <a:latin typeface="Arial" panose="020B0604020202020204" pitchFamily="34" charset="0"/>
                <a:ea typeface="MS Mincho" panose="02020609040205080304" pitchFamily="49" charset="-128"/>
              </a:rPr>
              <a:t>N°</a:t>
            </a: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29196, Ley de Promoción de la Producción Orgánica o Ecológica y su respectivo Reglamento.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endParaRPr lang="es-MX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Ley </a:t>
            </a:r>
            <a:r>
              <a:rPr lang="es-MX" dirty="0" err="1">
                <a:latin typeface="Arial" panose="020B0604020202020204" pitchFamily="34" charset="0"/>
                <a:ea typeface="MS Mincho" panose="02020609040205080304" pitchFamily="49" charset="-128"/>
              </a:rPr>
              <a:t>N°</a:t>
            </a: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30355, Ley de Promoción y Desarrollo de la Agricultura Familiar.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endParaRPr lang="es-MX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Ley </a:t>
            </a:r>
            <a:r>
              <a:rPr lang="es-MX" dirty="0" err="1">
                <a:latin typeface="Arial" panose="020B0604020202020204" pitchFamily="34" charset="0"/>
                <a:ea typeface="MS Mincho" panose="02020609040205080304" pitchFamily="49" charset="-128"/>
              </a:rPr>
              <a:t>N°</a:t>
            </a: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31071, Ley de Compras Estatales de Alimentos de Origen en la Agricultura Familiar.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endParaRPr lang="es-MX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Ley </a:t>
            </a:r>
            <a:r>
              <a:rPr lang="es-MX" dirty="0" err="1">
                <a:latin typeface="Arial" panose="020B0604020202020204" pitchFamily="34" charset="0"/>
                <a:ea typeface="MS Mincho" panose="02020609040205080304" pitchFamily="49" charset="-128"/>
              </a:rPr>
              <a:t>N°</a:t>
            </a: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29811, Ley que establece la Moratoria al Ingreso y Producción de Organismos Vivos Modificados al Territorio Nacional. 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endParaRPr lang="es-MX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LEY </a:t>
            </a:r>
            <a:r>
              <a:rPr lang="es-MX" dirty="0" err="1">
                <a:latin typeface="Arial" panose="020B0604020202020204" pitchFamily="34" charset="0"/>
                <a:ea typeface="MS Mincho" panose="02020609040205080304" pitchFamily="49" charset="-128"/>
              </a:rPr>
              <a:t>N°</a:t>
            </a: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30983 Ley del Sistema de Garantía Participativa-SGP.</a:t>
            </a: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endParaRPr lang="es-MX" dirty="0"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171450" lvl="0" indent="-171450">
              <a:lnSpc>
                <a:spcPct val="100000"/>
              </a:lnSpc>
              <a:spcBef>
                <a:spcPts val="0"/>
              </a:spcBef>
              <a:buClr>
                <a:srgbClr val="85200C"/>
              </a:buClr>
              <a:buSzPts val="1800"/>
              <a:buFont typeface="Wingdings" panose="05000000000000000000" pitchFamily="2" charset="2"/>
              <a:buChar char="v"/>
              <a:defRPr/>
            </a:pP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Decreto Supremo </a:t>
            </a:r>
            <a:r>
              <a:rPr lang="es-MX" dirty="0" err="1">
                <a:latin typeface="Arial" panose="020B0604020202020204" pitchFamily="34" charset="0"/>
                <a:ea typeface="MS Mincho" panose="02020609040205080304" pitchFamily="49" charset="-128"/>
              </a:rPr>
              <a:t>N°</a:t>
            </a:r>
            <a:r>
              <a:rPr lang="es-MX" dirty="0">
                <a:latin typeface="Arial" panose="020B0604020202020204" pitchFamily="34" charset="0"/>
                <a:ea typeface="MS Mincho" panose="02020609040205080304" pitchFamily="49" charset="-128"/>
              </a:rPr>
              <a:t> 011-2021-MIDAGRI, aprueba el Plan Nacional Concertado para la Promoción y Fomento de la Producción Orgánica 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95827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CB301A-9564-4574-90B5-08B73425E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035636" cy="6858000"/>
          </a:xfrm>
        </p:spPr>
        <p:txBody>
          <a:bodyPr/>
          <a:lstStyle/>
          <a:p>
            <a:r>
              <a:rPr lang="es-MX" dirty="0"/>
              <a:t>ECUADOR:</a:t>
            </a:r>
          </a:p>
          <a:p>
            <a:r>
              <a:rPr lang="es-ES" b="1" dirty="0">
                <a:solidFill>
                  <a:srgbClr val="002060"/>
                </a:solidFill>
              </a:rPr>
              <a:t>Ley orgánica de soberanía alimentaria (LORSA)</a:t>
            </a:r>
          </a:p>
          <a:p>
            <a:r>
              <a:rPr lang="es-ES" b="1" dirty="0">
                <a:solidFill>
                  <a:srgbClr val="002060"/>
                </a:solidFill>
              </a:rPr>
              <a:t>Ley de agrobiodiversidad y semillas (2017)</a:t>
            </a:r>
          </a:p>
          <a:p>
            <a:r>
              <a:rPr lang="es-ES" b="1" dirty="0">
                <a:solidFill>
                  <a:srgbClr val="002060"/>
                </a:solidFill>
              </a:rPr>
              <a:t>Ley de sanidad agropecuaria (2017)</a:t>
            </a:r>
          </a:p>
          <a:p>
            <a:r>
              <a:rPr lang="es-ES" b="1" dirty="0">
                <a:solidFill>
                  <a:srgbClr val="002060"/>
                </a:solidFill>
              </a:rPr>
              <a:t>Ley de apoyo a la agricultura familiar campesina.</a:t>
            </a:r>
          </a:p>
          <a:p>
            <a:endParaRPr lang="es-ES" b="1" dirty="0">
              <a:solidFill>
                <a:srgbClr val="002060"/>
              </a:solidFill>
            </a:endParaRPr>
          </a:p>
          <a:p>
            <a:r>
              <a:rPr lang="es-ES" dirty="0"/>
              <a:t>Aun no se cuenta con una verdadera ley de fomento de la agroecología, y que proteja los derechos de campesinos y campesinas</a:t>
            </a:r>
          </a:p>
          <a:p>
            <a:endParaRPr lang="es-ES" b="1" dirty="0">
              <a:solidFill>
                <a:srgbClr val="002060"/>
              </a:solidFill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0813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C8C106-B8E5-42B9-B255-ABD5C797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589818" cy="6857999"/>
          </a:xfrm>
        </p:spPr>
        <p:txBody>
          <a:bodyPr>
            <a:normAutofit/>
          </a:bodyPr>
          <a:lstStyle/>
          <a:p>
            <a:r>
              <a:rPr lang="es-MX" dirty="0"/>
              <a:t>BOLIVIA:</a:t>
            </a:r>
          </a:p>
          <a:p>
            <a:r>
              <a:rPr lang="es-ES" sz="26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Bolivia AOPEB integrados a 70.000 productores ecológicos en los 9 departamentos del país.</a:t>
            </a:r>
          </a:p>
          <a:p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Incidencia Política, Certificación ecológica, resiliencia y cambio climático, agroforestales.</a:t>
            </a:r>
          </a:p>
          <a:p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Se busca reglamentar el manejo integral y el aprovechamiento sostenible de la producción agroecológica.</a:t>
            </a:r>
          </a:p>
          <a:p>
            <a:pPr marL="0" indent="0">
              <a:buNone/>
            </a:pP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600" dirty="0">
                <a:latin typeface="Arial" panose="020B0604020202020204" pitchFamily="34" charset="0"/>
                <a:cs typeface="Arial" panose="020B0604020202020204" pitchFamily="34" charset="0"/>
              </a:rPr>
              <a:t>Implementación del Programa Nacional de Agroecología tomando en cuenta: Insumos, Producción, Certificación y Mercadeo.</a:t>
            </a:r>
          </a:p>
          <a:p>
            <a:pPr marL="0" indent="0">
              <a:buNone/>
            </a:pP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600" dirty="0">
                <a:latin typeface="Arial" panose="020B0604020202020204" pitchFamily="34" charset="0"/>
                <a:cs typeface="Arial" panose="020B0604020202020204" pitchFamily="34" charset="0"/>
              </a:rPr>
              <a:t>Reestructuración y actualización de las normativas para hacerlas más amigables para los productores</a:t>
            </a:r>
            <a:endParaRPr lang="es-PE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3DB7042-0C8B-4AF8-8B83-C3E5DA94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037" y="0"/>
            <a:ext cx="3749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22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F35D94-970A-4E6F-ACDF-98016055E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s-MX" dirty="0"/>
              <a:t>En la dicha reunión analizando y coincidiendo nuestra realidad cada organización fue plateada por mi persona de elaborar un plan o una agenda de incidencia a nivel latinoamericano y/o a nivel de la Comunidad Andina  cual genero la importancia y conversamos el Dr. Roberto </a:t>
            </a:r>
            <a:r>
              <a:rPr lang="es-MX" dirty="0" err="1"/>
              <a:t>Ugas</a:t>
            </a:r>
            <a:r>
              <a:rPr lang="es-MX" dirty="0"/>
              <a:t>.</a:t>
            </a:r>
          </a:p>
          <a:p>
            <a:r>
              <a:rPr lang="es-MX" dirty="0"/>
              <a:t>Conversando con él yo después llame a una reunión virtual en donde llegamos al siguiente conclusión.</a:t>
            </a:r>
          </a:p>
          <a:p>
            <a:r>
              <a:rPr lang="es-MX" dirty="0"/>
              <a:t>Las-los participantes ANPE-PERU, Ecuador CEA, Bolivia AOPEB y 2 representes de Brasil.</a:t>
            </a:r>
          </a:p>
          <a:p>
            <a:r>
              <a:rPr lang="es-MX" dirty="0"/>
              <a:t>Por unanimidad </a:t>
            </a:r>
            <a:r>
              <a:rPr lang="es-MX" dirty="0" err="1"/>
              <a:t>concluyemos</a:t>
            </a:r>
            <a:r>
              <a:rPr lang="es-MX" dirty="0"/>
              <a:t> de hacer una agenda conjunta analizando cada Ley con mas profundidad y con posibilidades de ingreso de otros organizaciones de otros Países.</a:t>
            </a:r>
          </a:p>
          <a:p>
            <a:r>
              <a:rPr lang="es-MX" dirty="0"/>
              <a:t>Igual forma mi encargan como coordinador del grupo y la Srta. Jessica Agüero de AOPEB como secretaria técnica o apoyo. </a:t>
            </a:r>
          </a:p>
          <a:p>
            <a:endParaRPr lang="es-MX" dirty="0"/>
          </a:p>
          <a:p>
            <a:endParaRPr lang="es-MX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641246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1810DB-E748-4031-83A1-822850C5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126"/>
            <a:ext cx="12127345" cy="6774873"/>
          </a:xfrm>
        </p:spPr>
        <p:txBody>
          <a:bodyPr/>
          <a:lstStyle/>
          <a:p>
            <a:r>
              <a:rPr lang="es-MX" dirty="0"/>
              <a:t>Tenemos logros como Leyes como ventajas pero como desventajas en la implementación por el Estado.</a:t>
            </a:r>
          </a:p>
          <a:p>
            <a:r>
              <a:rPr lang="es-MX" dirty="0"/>
              <a:t> En Ecuador existe la Ley de semillas nativas y tiene presupuesto el 1% </a:t>
            </a:r>
            <a:r>
              <a:rPr lang="es-MX" dirty="0" err="1"/>
              <a:t>mentras</a:t>
            </a:r>
            <a:r>
              <a:rPr lang="es-MX" dirty="0"/>
              <a:t>, pero en otros como el Perú no hay que puede conservar y proteger las semillas nativas y al biodiversidad.</a:t>
            </a:r>
          </a:p>
          <a:p>
            <a:r>
              <a:rPr lang="es-MX" dirty="0"/>
              <a:t>No existe ley de la tecnología y transferencia al campesino.</a:t>
            </a:r>
          </a:p>
          <a:p>
            <a:r>
              <a:rPr lang="es-MX" dirty="0"/>
              <a:t>Es necesario exponer los aprendizajes de cada organización y dirigentes como hacer una incidencia política positiva y con impactos.</a:t>
            </a:r>
          </a:p>
          <a:p>
            <a:r>
              <a:rPr lang="es-MX" dirty="0"/>
              <a:t>En Perú el Ministros actual esta pidiendo al Congreso las facultades para modificar o anular el Ley 31111 de la moratoria de los transgénicos.</a:t>
            </a:r>
          </a:p>
          <a:p>
            <a:r>
              <a:rPr lang="es-MX" dirty="0"/>
              <a:t> 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4835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0C3503AA-A9B1-4B21-BA4D-B60C9573F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8996892" cy="6858000"/>
          </a:xfrm>
        </p:spPr>
      </p:pic>
      <p:sp>
        <p:nvSpPr>
          <p:cNvPr id="19" name="Corazón 18">
            <a:extLst>
              <a:ext uri="{FF2B5EF4-FFF2-40B4-BE49-F238E27FC236}">
                <a16:creationId xmlns:a16="http://schemas.microsoft.com/office/drawing/2014/main" id="{CF59D8C1-03A5-4A3B-81B9-6EDA16405E2C}"/>
              </a:ext>
            </a:extLst>
          </p:cNvPr>
          <p:cNvSpPr/>
          <p:nvPr/>
        </p:nvSpPr>
        <p:spPr>
          <a:xfrm>
            <a:off x="8192656" y="120073"/>
            <a:ext cx="3879946" cy="3214254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24BDB4B-AABC-4297-94D6-9C4B7451A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730" y="0"/>
            <a:ext cx="5618162" cy="6858000"/>
          </a:xfrm>
          <a:prstGeom prst="rect">
            <a:avLst/>
          </a:prstGeom>
        </p:spPr>
      </p:pic>
      <p:sp>
        <p:nvSpPr>
          <p:cNvPr id="24" name="Título 10">
            <a:extLst>
              <a:ext uri="{FF2B5EF4-FFF2-40B4-BE49-F238E27FC236}">
                <a16:creationId xmlns:a16="http://schemas.microsoft.com/office/drawing/2014/main" id="{6D8CCE52-701F-41BF-BE7B-345F75267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7661048" flipV="1">
            <a:off x="9157344" y="4346913"/>
            <a:ext cx="2874202" cy="1817156"/>
          </a:xfrm>
        </p:spPr>
        <p:txBody>
          <a:bodyPr/>
          <a:lstStyle/>
          <a:p>
            <a:pPr algn="r"/>
            <a:r>
              <a:rPr lang="es-MX" dirty="0"/>
              <a:t>GRACIAS </a:t>
            </a:r>
            <a:endParaRPr lang="es-PE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3DA28A1-783C-44F2-8ECF-74A9181DEB2E}"/>
              </a:ext>
            </a:extLst>
          </p:cNvPr>
          <p:cNvSpPr/>
          <p:nvPr/>
        </p:nvSpPr>
        <p:spPr>
          <a:xfrm>
            <a:off x="8035636" y="-3565236"/>
            <a:ext cx="738909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1898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</TotalTime>
  <Words>610</Words>
  <Application>Microsoft Office PowerPoint</Application>
  <PresentationFormat>Panorámica</PresentationFormat>
  <Paragraphs>44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COMUNICACIONES</dc:creator>
  <cp:lastModifiedBy>COMUNICACIONES</cp:lastModifiedBy>
  <cp:revision>19</cp:revision>
  <dcterms:created xsi:type="dcterms:W3CDTF">2024-05-17T19:15:42Z</dcterms:created>
  <dcterms:modified xsi:type="dcterms:W3CDTF">2024-05-28T22:25:37Z</dcterms:modified>
</cp:coreProperties>
</file>