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8" r:id="rId3"/>
  </p:sldMasterIdLst>
  <p:notesMasterIdLst>
    <p:notesMasterId r:id="rId23"/>
  </p:notesMasterIdLst>
  <p:sldIdLst>
    <p:sldId id="257" r:id="rId4"/>
    <p:sldId id="258" r:id="rId5"/>
    <p:sldId id="259" r:id="rId6"/>
    <p:sldId id="265" r:id="rId7"/>
    <p:sldId id="260" r:id="rId8"/>
    <p:sldId id="262" r:id="rId9"/>
    <p:sldId id="266" r:id="rId10"/>
    <p:sldId id="263" r:id="rId11"/>
    <p:sldId id="261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FA14B-473C-4D09-8FD3-F23B51C1001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354EA-C0D5-4F58-B604-3FF6C248359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6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e13d9a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e13d9a7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07379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3e13d9a7e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3e13d9a7e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4887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5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5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2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9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7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7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6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5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22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70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65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100" y="2268300"/>
            <a:ext cx="6123200" cy="23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100" y="4275200"/>
            <a:ext cx="3202800" cy="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2654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96500" y="1909967"/>
            <a:ext cx="4664000" cy="11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 flipH="1">
            <a:off x="2222900" y="2872300"/>
            <a:ext cx="3337600" cy="15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5952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hree columns 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ctrTitle"/>
          </p:nvPr>
        </p:nvSpPr>
        <p:spPr>
          <a:xfrm>
            <a:off x="6562100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ubTitle" idx="1"/>
          </p:nvPr>
        </p:nvSpPr>
        <p:spPr>
          <a:xfrm>
            <a:off x="6562100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ctrTitle" idx="2"/>
          </p:nvPr>
        </p:nvSpPr>
        <p:spPr>
          <a:xfrm>
            <a:off x="1208185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3"/>
          </p:nvPr>
        </p:nvSpPr>
        <p:spPr>
          <a:xfrm>
            <a:off x="1208185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ctrTitle" idx="4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ctrTitle" idx="5"/>
          </p:nvPr>
        </p:nvSpPr>
        <p:spPr>
          <a:xfrm>
            <a:off x="3904743" y="3990713"/>
            <a:ext cx="239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6"/>
          </p:nvPr>
        </p:nvSpPr>
        <p:spPr>
          <a:xfrm>
            <a:off x="3904733" y="4738413"/>
            <a:ext cx="19684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2103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ctrTitle"/>
          </p:nvPr>
        </p:nvSpPr>
        <p:spPr>
          <a:xfrm>
            <a:off x="1026300" y="1746733"/>
            <a:ext cx="4573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title" idx="2" hasCustomPrompt="1"/>
          </p:nvPr>
        </p:nvSpPr>
        <p:spPr>
          <a:xfrm rot="5400000">
            <a:off x="9522904" y="4760301"/>
            <a:ext cx="2318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121072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 rot="5400000">
            <a:off x="8804793" y="2573633"/>
            <a:ext cx="4641600" cy="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3242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37358F-1954-49A9-A8FB-3A36C94C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buClr>
                <a:srgbClr val="000000"/>
              </a:buClr>
              <a:defRPr/>
            </a:pPr>
            <a:endParaRPr lang="es-EC" sz="18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B399BFB-A82A-4791-82F7-68EC979A25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5" t="-8959" r="-1" b="-1"/>
          <a:stretch/>
        </p:blipFill>
        <p:spPr>
          <a:xfrm>
            <a:off x="0" y="6609122"/>
            <a:ext cx="12192000" cy="28445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7D62FEA-4E8A-4275-B628-334AAF2776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2479" y="477791"/>
            <a:ext cx="1527044" cy="152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628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100" y="2268300"/>
            <a:ext cx="6123200" cy="23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100" y="4275200"/>
            <a:ext cx="3202800" cy="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637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ctrTitle"/>
          </p:nvPr>
        </p:nvSpPr>
        <p:spPr>
          <a:xfrm>
            <a:off x="1026300" y="1746733"/>
            <a:ext cx="4573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title" idx="2" hasCustomPrompt="1"/>
          </p:nvPr>
        </p:nvSpPr>
        <p:spPr>
          <a:xfrm rot="5400000">
            <a:off x="9522904" y="4760301"/>
            <a:ext cx="2318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273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37358F-1954-49A9-A8FB-3A36C94C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buClr>
                <a:srgbClr val="000000"/>
              </a:buClr>
            </a:pPr>
            <a:endParaRPr lang="es-EC" sz="18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B399BFB-A82A-4791-82F7-68EC979A25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5" t="-8959" r="-1" b="-1"/>
          <a:stretch/>
        </p:blipFill>
        <p:spPr>
          <a:xfrm>
            <a:off x="0" y="6609122"/>
            <a:ext cx="12192000" cy="28445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7D62FEA-4E8A-4275-B628-334AAF2776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2479" y="477791"/>
            <a:ext cx="1527044" cy="152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486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375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hree columns 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ctrTitle"/>
          </p:nvPr>
        </p:nvSpPr>
        <p:spPr>
          <a:xfrm>
            <a:off x="6562100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ubTitle" idx="1"/>
          </p:nvPr>
        </p:nvSpPr>
        <p:spPr>
          <a:xfrm>
            <a:off x="6562100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ctrTitle" idx="2"/>
          </p:nvPr>
        </p:nvSpPr>
        <p:spPr>
          <a:xfrm>
            <a:off x="1208185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3"/>
          </p:nvPr>
        </p:nvSpPr>
        <p:spPr>
          <a:xfrm>
            <a:off x="1208185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ctrTitle" idx="4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ctrTitle" idx="5"/>
          </p:nvPr>
        </p:nvSpPr>
        <p:spPr>
          <a:xfrm>
            <a:off x="3904743" y="3990713"/>
            <a:ext cx="239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6"/>
          </p:nvPr>
        </p:nvSpPr>
        <p:spPr>
          <a:xfrm>
            <a:off x="3904733" y="4738413"/>
            <a:ext cx="19684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393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 rot="5400000">
            <a:off x="8804793" y="2573633"/>
            <a:ext cx="4641600" cy="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641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63AD5-1D72-4BE9-ACB2-B8DBD43A6971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12BC-D7A9-4E8E-9139-C3D8F18A57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3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25346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73692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openxmlformats.org/officeDocument/2006/relationships/image" Target="../media/image4.pn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jpg"/><Relationship Id="rId11" Type="http://schemas.openxmlformats.org/officeDocument/2006/relationships/image" Target="../media/image52.jpeg"/><Relationship Id="rId5" Type="http://schemas.openxmlformats.org/officeDocument/2006/relationships/image" Target="../media/image47.jpg"/><Relationship Id="rId10" Type="http://schemas.openxmlformats.org/officeDocument/2006/relationships/image" Target="../media/image51.png"/><Relationship Id="rId4" Type="http://schemas.openxmlformats.org/officeDocument/2006/relationships/image" Target="../media/image46.jpg"/><Relationship Id="rId9" Type="http://schemas.openxmlformats.org/officeDocument/2006/relationships/image" Target="../media/image7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9" name="Picture 4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04" y="4824338"/>
            <a:ext cx="1007533" cy="11163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6B5423-1610-45A0-95E2-F755E0670F9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22" y="4842601"/>
            <a:ext cx="1133374" cy="1133374"/>
          </a:xfrm>
          <a:prstGeom prst="rect">
            <a:avLst/>
          </a:prstGeom>
        </p:spPr>
      </p:pic>
      <p:pic>
        <p:nvPicPr>
          <p:cNvPr id="14" name="Google Shape;123;p24"/>
          <p:cNvPicPr preferRelativeResize="0"/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008533" y="-14990"/>
            <a:ext cx="3183470" cy="564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2942" y="-14990"/>
            <a:ext cx="8284325" cy="480003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270004" y="707163"/>
            <a:ext cx="80348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latin typeface="Livvic" panose="020B0604020202020204" charset="0"/>
              </a:rPr>
              <a:t>Ciclo </a:t>
            </a:r>
            <a:r>
              <a:rPr lang="es-MX" sz="3600" b="1" dirty="0" err="1" smtClean="0">
                <a:latin typeface="Livvic" panose="020B0604020202020204" charset="0"/>
              </a:rPr>
              <a:t>hidrosocial</a:t>
            </a:r>
            <a:r>
              <a:rPr lang="es-MX" sz="3600" b="1" dirty="0" smtClean="0">
                <a:latin typeface="Livvic" panose="020B0604020202020204" charset="0"/>
              </a:rPr>
              <a:t> y acción comunitaria para el uso y cuidado del agua en las comunidades Andinas de </a:t>
            </a:r>
            <a:r>
              <a:rPr lang="es-MX" sz="3600" b="1" dirty="0" err="1" smtClean="0">
                <a:latin typeface="Livvic" panose="020B0604020202020204" charset="0"/>
              </a:rPr>
              <a:t>Gualel</a:t>
            </a:r>
            <a:r>
              <a:rPr lang="es-MX" sz="3600" b="1" dirty="0" smtClean="0">
                <a:latin typeface="Livvic" panose="020B0604020202020204" charset="0"/>
              </a:rPr>
              <a:t>, </a:t>
            </a:r>
            <a:r>
              <a:rPr lang="es-MX" sz="3600" b="1" dirty="0" err="1" smtClean="0">
                <a:latin typeface="Livvic" panose="020B0604020202020204" charset="0"/>
              </a:rPr>
              <a:t>Matela</a:t>
            </a:r>
            <a:r>
              <a:rPr lang="es-MX" sz="3600" b="1" dirty="0">
                <a:latin typeface="Livvic" panose="020B0604020202020204" charset="0"/>
              </a:rPr>
              <a:t> </a:t>
            </a:r>
            <a:r>
              <a:rPr lang="es-MX" sz="3600" b="1" dirty="0" smtClean="0">
                <a:latin typeface="Livvic" panose="020B0604020202020204" charset="0"/>
              </a:rPr>
              <a:t>y Hoyada.</a:t>
            </a:r>
            <a:endParaRPr lang="en-US" sz="3600" b="1" dirty="0">
              <a:latin typeface="Livvic" panose="020B060402020202020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612108" y="4331627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Puembo</a:t>
            </a:r>
            <a:r>
              <a:rPr lang="es-EC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12 de junio de 2025</a:t>
            </a:r>
            <a:endParaRPr lang="en-US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83536" y="2023563"/>
            <a:ext cx="408467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9940" y="1189210"/>
            <a:ext cx="623993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 un mundo marcado 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por la industrialización </a:t>
            </a: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 la agricultura y la mercantilización de los comunes, nuestra relación con el agua se ha transformado profundamente.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El modelo </a:t>
            </a:r>
            <a:r>
              <a:rPr lang="es-MX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capitalocénico</a:t>
            </a: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 promovido una visión reduccionista del agua como recurso</a:t>
            </a: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desarticulando los vínculos entre los territorios, los saberes tradicionales y los ciclos naturales. 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Este proceso ha debilitado prácticas ancestrales de cuidado y ha puesto 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 riesgo la soberanía alimentaria</a:t>
            </a: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los ecosistemas y las culturas indígenas, campesinas que sostienen formas de vida más armoniosas con la naturaleza.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127" y="1523709"/>
            <a:ext cx="5429197" cy="30550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001" y="1786130"/>
            <a:ext cx="304252" cy="268378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39940" y="473010"/>
            <a:ext cx="18569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1463" lvl="0" indent="-223838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s-EC" b="1" dirty="0">
                <a:latin typeface="Helvetica" panose="020B0604020202020204" pitchFamily="34" charset="0"/>
                <a:cs typeface="Helvetica" panose="020B0604020202020204" pitchFamily="34" charset="0"/>
              </a:rPr>
              <a:t>Introducción</a:t>
            </a:r>
            <a:endParaRPr lang="es-EC" b="1" dirty="0">
              <a:solidFill>
                <a:schemeClr val="dk1"/>
              </a:solidFill>
              <a:latin typeface="Helvetica" panose="020B0604020202020204" pitchFamily="34" charset="0"/>
              <a:ea typeface="Times New Roman"/>
              <a:cs typeface="Helvetica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336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634150" y="5366321"/>
            <a:ext cx="5490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i="1" dirty="0" smtClean="0">
                <a:solidFill>
                  <a:srgbClr val="222222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“La academia y el aporte técnico han pasado décadas discutiendo sobre el tenedor (técnicas de riego), pero han olvidado hablar de la comida (el agua)“.</a:t>
            </a:r>
            <a:endParaRPr lang="en-US" sz="16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284" y="1243927"/>
            <a:ext cx="5396985" cy="40477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050" y="1582594"/>
            <a:ext cx="408467" cy="360304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24933" y="2036689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¿Qué nos pueden enseñar las familias indígenas/campesinas sobre el cuidado del agua en tiempos de crisis socio-ecológica?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¿Cómo puede la agroecología fortalecer la gobernanza comunitaria sobre el agua que articule saberes, territorios y justicia social?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24933" y="517716"/>
            <a:ext cx="3393878" cy="323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lvl="0" indent="-307975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romanUcPeriod" startAt="2"/>
            </a:pPr>
            <a:r>
              <a:rPr lang="es-EC" sz="2000" b="1" dirty="0" smtClean="0">
                <a:latin typeface="Helvetica" panose="020B0604020202020204" pitchFamily="34" charset="0"/>
                <a:cs typeface="Helvetica" panose="020B0604020202020204" pitchFamily="34" charset="0"/>
                <a:sym typeface="Times New Roman"/>
              </a:rPr>
              <a:t>Preguntas motivadoras</a:t>
            </a:r>
            <a:endParaRPr lang="es-EC" sz="2000" b="1" dirty="0">
              <a:solidFill>
                <a:schemeClr val="dk1"/>
              </a:solidFill>
              <a:latin typeface="Helvetica" panose="020B0604020202020204" pitchFamily="34" charset="0"/>
              <a:ea typeface="Times New Roman"/>
              <a:cs typeface="Helvetica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499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E44D32-7320-1B5D-53DE-DFF32E24CC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018923"/>
            <a:ext cx="10598163" cy="7876923"/>
          </a:xfrm>
          <a:prstGeom prst="rect">
            <a:avLst/>
          </a:prstGeom>
        </p:spPr>
      </p:pic>
      <p:sp>
        <p:nvSpPr>
          <p:cNvPr id="189" name="Google Shape;189;p29"/>
          <p:cNvSpPr txBox="1">
            <a:spLocks noGrp="1"/>
          </p:cNvSpPr>
          <p:nvPr>
            <p:ph type="ctrTitle" idx="4"/>
          </p:nvPr>
        </p:nvSpPr>
        <p:spPr>
          <a:xfrm rot="5400000">
            <a:off x="9563249" y="2594539"/>
            <a:ext cx="2644367" cy="65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OBJETIVOS</a:t>
            </a:r>
            <a:endParaRPr dirty="0"/>
          </a:p>
        </p:txBody>
      </p:sp>
      <p:sp>
        <p:nvSpPr>
          <p:cNvPr id="191" name="Google Shape;191;p29"/>
          <p:cNvSpPr/>
          <p:nvPr/>
        </p:nvSpPr>
        <p:spPr>
          <a:xfrm>
            <a:off x="-1" y="3353373"/>
            <a:ext cx="10103945" cy="33052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9"/>
          <p:cNvSpPr txBox="1">
            <a:spLocks noGrp="1"/>
          </p:cNvSpPr>
          <p:nvPr>
            <p:ph type="subTitle" idx="1"/>
          </p:nvPr>
        </p:nvSpPr>
        <p:spPr>
          <a:xfrm>
            <a:off x="6514088" y="3855321"/>
            <a:ext cx="3257576" cy="27372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Fortalecer el </a:t>
            </a:r>
            <a:r>
              <a:rPr lang="es-ES" sz="2000" b="1" u="sng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modelo de enseñanza</a:t>
            </a:r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, ajustándose a las necesidades territoriales para mejorar el perfil de egresado y los lazos entre academia-territorio</a:t>
            </a:r>
            <a:endParaRPr sz="2000" b="1" dirty="0"/>
          </a:p>
        </p:txBody>
      </p:sp>
      <p:sp>
        <p:nvSpPr>
          <p:cNvPr id="193" name="Google Shape;193;p29"/>
          <p:cNvSpPr txBox="1">
            <a:spLocks noGrp="1"/>
          </p:cNvSpPr>
          <p:nvPr>
            <p:ph type="subTitle" idx="3"/>
          </p:nvPr>
        </p:nvSpPr>
        <p:spPr>
          <a:xfrm>
            <a:off x="29729" y="3951443"/>
            <a:ext cx="2668769" cy="240401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C" sz="2000" b="1" dirty="0">
                <a:solidFill>
                  <a:schemeClr val="bg1"/>
                </a:solidFill>
              </a:rPr>
              <a:t>Fortalecer el vínculo de la academia con los territorios </a:t>
            </a:r>
            <a:r>
              <a:rPr lang="es-EC" sz="2000" b="1" u="sng" dirty="0">
                <a:solidFill>
                  <a:schemeClr val="bg1"/>
                </a:solidFill>
              </a:rPr>
              <a:t>para la acción comunitaria del agua.</a:t>
            </a:r>
            <a:endParaRPr sz="2000" b="1" u="sng" dirty="0">
              <a:solidFill>
                <a:schemeClr val="bg1"/>
              </a:solidFill>
            </a:endParaRPr>
          </a:p>
        </p:txBody>
      </p:sp>
      <p:sp>
        <p:nvSpPr>
          <p:cNvPr id="7" name="Google Shape;542;p47">
            <a:extLst>
              <a:ext uri="{FF2B5EF4-FFF2-40B4-BE49-F238E27FC236}">
                <a16:creationId xmlns:a16="http://schemas.microsoft.com/office/drawing/2014/main" id="{96ABAC4D-5E6B-7388-CF19-97A976F58BDD}"/>
              </a:ext>
            </a:extLst>
          </p:cNvPr>
          <p:cNvSpPr/>
          <p:nvPr/>
        </p:nvSpPr>
        <p:spPr>
          <a:xfrm>
            <a:off x="56951" y="3361636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7" name="Google Shape;197;p29"/>
          <p:cNvSpPr txBox="1">
            <a:spLocks noGrp="1"/>
          </p:cNvSpPr>
          <p:nvPr>
            <p:ph type="subTitle" idx="6"/>
          </p:nvPr>
        </p:nvSpPr>
        <p:spPr>
          <a:xfrm>
            <a:off x="3030778" y="3878225"/>
            <a:ext cx="3193663" cy="247109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Intercambiar conocimientos en el marco de sus funciones sustantivas que promueva </a:t>
            </a:r>
            <a:r>
              <a:rPr lang="es-ES" sz="2000" b="1" u="sng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procesos pedagógico contextualizados</a:t>
            </a:r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.</a:t>
            </a:r>
            <a:endParaRPr lang="es-ES" sz="2000" b="1" dirty="0">
              <a:solidFill>
                <a:schemeClr val="lt1"/>
              </a:solidFill>
              <a:latin typeface="Catamaran Light" panose="020B0604020202020204" charset="0"/>
              <a:cs typeface="Catamaran Light" panose="020B0604020202020204" charset="0"/>
            </a:endParaRPr>
          </a:p>
          <a:p>
            <a:pPr marL="0" indent="0"/>
            <a:endParaRPr sz="2000" dirty="0"/>
          </a:p>
        </p:txBody>
      </p:sp>
      <p:sp>
        <p:nvSpPr>
          <p:cNvPr id="198" name="Google Shape;198;p29"/>
          <p:cNvSpPr/>
          <p:nvPr/>
        </p:nvSpPr>
        <p:spPr>
          <a:xfrm rot="10800000" flipH="1">
            <a:off x="-3" y="3079233"/>
            <a:ext cx="9620000" cy="276400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>
            <a:spLocks noGrp="1"/>
          </p:cNvSpPr>
          <p:nvPr>
            <p:ph type="ctrTitle" idx="2"/>
          </p:nvPr>
        </p:nvSpPr>
        <p:spPr>
          <a:xfrm>
            <a:off x="76121" y="3407024"/>
            <a:ext cx="996423" cy="49902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OE 1</a:t>
            </a:r>
            <a:endParaRPr dirty="0"/>
          </a:p>
        </p:txBody>
      </p:sp>
      <p:sp>
        <p:nvSpPr>
          <p:cNvPr id="8" name="Google Shape;542;p47">
            <a:extLst>
              <a:ext uri="{FF2B5EF4-FFF2-40B4-BE49-F238E27FC236}">
                <a16:creationId xmlns:a16="http://schemas.microsoft.com/office/drawing/2014/main" id="{21361477-5312-9990-FA7A-0653B25E0278}"/>
              </a:ext>
            </a:extLst>
          </p:cNvPr>
          <p:cNvSpPr/>
          <p:nvPr/>
        </p:nvSpPr>
        <p:spPr>
          <a:xfrm>
            <a:off x="3285519" y="3363180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6" name="Google Shape;196;p29"/>
          <p:cNvSpPr txBox="1">
            <a:spLocks noGrp="1"/>
          </p:cNvSpPr>
          <p:nvPr>
            <p:ph type="ctrTitle" idx="5"/>
          </p:nvPr>
        </p:nvSpPr>
        <p:spPr>
          <a:xfrm>
            <a:off x="3320424" y="3404540"/>
            <a:ext cx="1168251" cy="50139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 smtClean="0"/>
              <a:t>OE 2</a:t>
            </a:r>
            <a:endParaRPr dirty="0"/>
          </a:p>
        </p:txBody>
      </p:sp>
      <p:sp>
        <p:nvSpPr>
          <p:cNvPr id="9" name="Google Shape;542;p47">
            <a:extLst>
              <a:ext uri="{FF2B5EF4-FFF2-40B4-BE49-F238E27FC236}">
                <a16:creationId xmlns:a16="http://schemas.microsoft.com/office/drawing/2014/main" id="{41278BB1-5CEF-E950-FABF-39080EE8CB53}"/>
              </a:ext>
            </a:extLst>
          </p:cNvPr>
          <p:cNvSpPr/>
          <p:nvPr/>
        </p:nvSpPr>
        <p:spPr>
          <a:xfrm>
            <a:off x="6867958" y="3332549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5" name="Google Shape;195;p29"/>
          <p:cNvSpPr txBox="1">
            <a:spLocks noGrp="1"/>
          </p:cNvSpPr>
          <p:nvPr>
            <p:ph type="ctrTitle"/>
          </p:nvPr>
        </p:nvSpPr>
        <p:spPr>
          <a:xfrm>
            <a:off x="6905190" y="3334687"/>
            <a:ext cx="1141228" cy="54249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 smtClean="0"/>
              <a:t>OE 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140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build="p"/>
      <p:bldP spid="197" grpId="0" build="p"/>
      <p:bldP spid="8" grpId="0" animBg="1"/>
      <p:bldP spid="196" grpId="0"/>
      <p:bldP spid="9" grpId="0" animBg="1"/>
      <p:bldP spid="1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3" name="Google Shape;487;p46"/>
          <p:cNvSpPr/>
          <p:nvPr/>
        </p:nvSpPr>
        <p:spPr>
          <a:xfrm>
            <a:off x="0" y="1764375"/>
            <a:ext cx="7253100" cy="2007600"/>
          </a:xfrm>
          <a:prstGeom prst="rect">
            <a:avLst/>
          </a:prstGeom>
          <a:solidFill>
            <a:srgbClr val="9082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" t="2099" r="8278" b="2221"/>
          <a:stretch/>
        </p:blipFill>
        <p:spPr>
          <a:xfrm>
            <a:off x="273011" y="1301389"/>
            <a:ext cx="2507612" cy="3982376"/>
          </a:xfrm>
          <a:prstGeom prst="rect">
            <a:avLst/>
          </a:prstGeom>
        </p:spPr>
      </p:pic>
      <p:sp>
        <p:nvSpPr>
          <p:cNvPr id="4" name="Google Shape;488;p46"/>
          <p:cNvSpPr txBox="1">
            <a:spLocks/>
          </p:cNvSpPr>
          <p:nvPr/>
        </p:nvSpPr>
        <p:spPr>
          <a:xfrm rot="5400000">
            <a:off x="9248835" y="3440216"/>
            <a:ext cx="34812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vvic"/>
              <a:buNone/>
              <a:defRPr sz="24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Livvic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Livvic"/>
                <a:sym typeface="Livvic"/>
              </a:rPr>
              <a:t>UBICACIÓN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Livvic"/>
              <a:sym typeface="Livvic"/>
            </a:endParaRPr>
          </a:p>
        </p:txBody>
      </p:sp>
      <p:sp>
        <p:nvSpPr>
          <p:cNvPr id="5" name="Google Shape;533;p46"/>
          <p:cNvSpPr/>
          <p:nvPr/>
        </p:nvSpPr>
        <p:spPr>
          <a:xfrm>
            <a:off x="2115062" y="509868"/>
            <a:ext cx="1695300" cy="1056000"/>
          </a:xfrm>
          <a:prstGeom prst="rect">
            <a:avLst/>
          </a:prstGeom>
          <a:solidFill>
            <a:srgbClr val="CFC3AC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533;p46">
            <a:extLst>
              <a:ext uri="{FF2B5EF4-FFF2-40B4-BE49-F238E27FC236}">
                <a16:creationId xmlns:a16="http://schemas.microsoft.com/office/drawing/2014/main" id="{E35893BC-4F7A-F22E-228A-DD2E419B6646}"/>
              </a:ext>
            </a:extLst>
          </p:cNvPr>
          <p:cNvSpPr/>
          <p:nvPr/>
        </p:nvSpPr>
        <p:spPr>
          <a:xfrm>
            <a:off x="2317152" y="3897303"/>
            <a:ext cx="1695300" cy="1056000"/>
          </a:xfrm>
          <a:prstGeom prst="rect">
            <a:avLst/>
          </a:prstGeom>
          <a:solidFill>
            <a:srgbClr val="CFC3AC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534;p46">
            <a:extLst>
              <a:ext uri="{FF2B5EF4-FFF2-40B4-BE49-F238E27FC236}">
                <a16:creationId xmlns:a16="http://schemas.microsoft.com/office/drawing/2014/main" id="{57E36DD6-A4D5-5B79-B99F-BE2871220AB3}"/>
              </a:ext>
            </a:extLst>
          </p:cNvPr>
          <p:cNvSpPr txBox="1">
            <a:spLocks/>
          </p:cNvSpPr>
          <p:nvPr/>
        </p:nvSpPr>
        <p:spPr>
          <a:xfrm flipH="1">
            <a:off x="2165819" y="629800"/>
            <a:ext cx="1462454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/>
                <a:cs typeface="Catamaran Light"/>
                <a:sym typeface="Catamaran Light"/>
              </a:rPr>
              <a:t>ECUADOR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/>
                <a:cs typeface="Catamaran Light"/>
                <a:sym typeface="Catamaran Light"/>
              </a:rPr>
              <a:t>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sym typeface="Catamaran Light"/>
              </a:rPr>
              <a:t>El Rodeo-</a:t>
            </a:r>
            <a:r>
              <a:rPr kumimoji="0" lang="es-EC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Catamaran Light"/>
              </a:rPr>
              <a:t>Gualel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Catamaran Ligh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/>
              <a:cs typeface="Catamaran Light"/>
              <a:sym typeface="Catamaran Light"/>
            </a:endParaRPr>
          </a:p>
        </p:txBody>
      </p:sp>
      <p:sp>
        <p:nvSpPr>
          <p:cNvPr id="13" name="Google Shape;534;p46">
            <a:extLst>
              <a:ext uri="{FF2B5EF4-FFF2-40B4-BE49-F238E27FC236}">
                <a16:creationId xmlns:a16="http://schemas.microsoft.com/office/drawing/2014/main" id="{25CF4F9F-FD37-3BC3-1CEB-BE44228FBC48}"/>
              </a:ext>
            </a:extLst>
          </p:cNvPr>
          <p:cNvSpPr txBox="1">
            <a:spLocks/>
          </p:cNvSpPr>
          <p:nvPr/>
        </p:nvSpPr>
        <p:spPr>
          <a:xfrm flipH="1">
            <a:off x="2232658" y="4013245"/>
            <a:ext cx="16953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 b="0" i="0" u="none" strike="noStrike" cap="none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15240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/>
                <a:cs typeface="Catamaran Light"/>
                <a:sym typeface="Catamaran Light"/>
              </a:rPr>
              <a:t>BOLIVIA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/>
                <a:cs typeface="Catamaran Light"/>
                <a:sym typeface="Catamaran Light"/>
              </a:rPr>
              <a:t> </a:t>
            </a:r>
            <a:r>
              <a:rPr kumimoji="0" lang="es-EC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Catamaran Light"/>
              </a:rPr>
              <a:t>Matela</a:t>
            </a:r>
            <a:r>
              <a:rPr kumimoji="0" lang="es-EC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Catamaran Light"/>
              </a:rPr>
              <a:t> </a:t>
            </a:r>
            <a:r>
              <a:rPr kumimoji="0" lang="es-EC" sz="12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Catamaran Light"/>
              </a:rPr>
              <a:t>y Hoyada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Catamaran Ligh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  <a:sym typeface="Catamaran Light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/>
              <a:cs typeface="Catamaran Light"/>
              <a:sym typeface="Catamaran Light"/>
            </a:endParaRPr>
          </a:p>
        </p:txBody>
      </p:sp>
      <p:sp>
        <p:nvSpPr>
          <p:cNvPr id="14" name="Google Shape;533;p46">
            <a:extLst>
              <a:ext uri="{FF2B5EF4-FFF2-40B4-BE49-F238E27FC236}">
                <a16:creationId xmlns:a16="http://schemas.microsoft.com/office/drawing/2014/main" id="{A2AE2580-3B05-88E9-CD88-44B71B3DAE02}"/>
              </a:ext>
            </a:extLst>
          </p:cNvPr>
          <p:cNvSpPr/>
          <p:nvPr/>
        </p:nvSpPr>
        <p:spPr>
          <a:xfrm>
            <a:off x="2637024" y="2099170"/>
            <a:ext cx="2924172" cy="1539766"/>
          </a:xfrm>
          <a:prstGeom prst="rect">
            <a:avLst/>
          </a:prstGeom>
          <a:solidFill>
            <a:srgbClr val="CFC3AC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E8DDD07-B35A-E9E2-B5E7-31A8A3B1C79C}"/>
              </a:ext>
            </a:extLst>
          </p:cNvPr>
          <p:cNvSpPr txBox="1"/>
          <p:nvPr/>
        </p:nvSpPr>
        <p:spPr>
          <a:xfrm>
            <a:off x="2574055" y="2171754"/>
            <a:ext cx="321411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es-ES" sz="1400" kern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En los dos </a:t>
            </a:r>
            <a:r>
              <a:rPr lang="es-ES" sz="1400" kern="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países </a:t>
            </a:r>
            <a:r>
              <a:rPr lang="es-ES" sz="1400" kern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se </a:t>
            </a:r>
            <a:r>
              <a:rPr lang="es-ES" sz="1400" kern="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relacionan tres </a:t>
            </a:r>
            <a:r>
              <a:rPr lang="es-ES" sz="1400" kern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enfoques de gestión del agua: </a:t>
            </a:r>
          </a:p>
          <a:p>
            <a:pPr marL="455613" indent="-285750">
              <a:buClr>
                <a:srgbClr val="000000"/>
              </a:buClr>
              <a:buFont typeface="Helvetica" panose="020B0604020202020204" pitchFamily="34" charset="0"/>
              <a:buChar char="→"/>
              <a:defRPr/>
            </a:pPr>
            <a:r>
              <a:rPr lang="es-ES" sz="1400" kern="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Comunitario.</a:t>
            </a:r>
            <a:endParaRPr lang="es-ES" sz="1400" kern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  <a:sym typeface="Arial"/>
            </a:endParaRPr>
          </a:p>
          <a:p>
            <a:pPr marL="455613" indent="-285750">
              <a:buClr>
                <a:srgbClr val="000000"/>
              </a:buClr>
              <a:buFont typeface="Helvetica" panose="020B0604020202020204" pitchFamily="34" charset="0"/>
              <a:buChar char="→"/>
              <a:defRPr/>
            </a:pPr>
            <a:r>
              <a:rPr lang="es-ES" sz="1400" kern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Propiedad privada.</a:t>
            </a:r>
          </a:p>
          <a:p>
            <a:pPr marL="455613" indent="-285750">
              <a:buClr>
                <a:srgbClr val="000000"/>
              </a:buClr>
              <a:buFont typeface="Helvetica" panose="020B0604020202020204" pitchFamily="34" charset="0"/>
              <a:buChar char="→"/>
              <a:defRPr/>
            </a:pPr>
            <a:r>
              <a:rPr lang="es-ES" sz="1400" kern="0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"/>
              </a:rPr>
              <a:t>Estado.</a:t>
            </a:r>
            <a:endParaRPr lang="es-E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3554;p56">
            <a:extLst>
              <a:ext uri="{FF2B5EF4-FFF2-40B4-BE49-F238E27FC236}">
                <a16:creationId xmlns:a16="http://schemas.microsoft.com/office/drawing/2014/main" id="{0C96213F-F090-BCAE-7999-7346D5CF1D4C}"/>
              </a:ext>
            </a:extLst>
          </p:cNvPr>
          <p:cNvSpPr/>
          <p:nvPr/>
        </p:nvSpPr>
        <p:spPr>
          <a:xfrm rot="19968308">
            <a:off x="746608" y="1475493"/>
            <a:ext cx="1943296" cy="935746"/>
          </a:xfrm>
          <a:custGeom>
            <a:avLst/>
            <a:gdLst/>
            <a:ahLst/>
            <a:cxnLst/>
            <a:rect l="l" t="t" r="r" b="b"/>
            <a:pathLst>
              <a:path w="20018" h="10299" extrusionOk="0">
                <a:moveTo>
                  <a:pt x="4570" y="1"/>
                </a:moveTo>
                <a:cubicBezTo>
                  <a:pt x="3120" y="1"/>
                  <a:pt x="1603" y="1141"/>
                  <a:pt x="1" y="4273"/>
                </a:cubicBezTo>
                <a:cubicBezTo>
                  <a:pt x="1391" y="2141"/>
                  <a:pt x="2699" y="1329"/>
                  <a:pt x="3952" y="1329"/>
                </a:cubicBezTo>
                <a:cubicBezTo>
                  <a:pt x="7955" y="1329"/>
                  <a:pt x="11394" y="9622"/>
                  <a:pt x="15152" y="9622"/>
                </a:cubicBezTo>
                <a:cubicBezTo>
                  <a:pt x="15857" y="9622"/>
                  <a:pt x="16575" y="9329"/>
                  <a:pt x="17309" y="8634"/>
                </a:cubicBezTo>
                <a:lnTo>
                  <a:pt x="17309" y="8634"/>
                </a:lnTo>
                <a:lnTo>
                  <a:pt x="16953" y="10298"/>
                </a:lnTo>
                <a:lnTo>
                  <a:pt x="20017" y="5593"/>
                </a:lnTo>
                <a:lnTo>
                  <a:pt x="15139" y="7532"/>
                </a:lnTo>
                <a:lnTo>
                  <a:pt x="16609" y="7658"/>
                </a:lnTo>
                <a:cubicBezTo>
                  <a:pt x="16139" y="8034"/>
                  <a:pt x="15670" y="8199"/>
                  <a:pt x="15198" y="8199"/>
                </a:cubicBezTo>
                <a:cubicBezTo>
                  <a:pt x="11870" y="8199"/>
                  <a:pt x="8458" y="1"/>
                  <a:pt x="4570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3537;p56">
            <a:extLst>
              <a:ext uri="{FF2B5EF4-FFF2-40B4-BE49-F238E27FC236}">
                <a16:creationId xmlns:a16="http://schemas.microsoft.com/office/drawing/2014/main" id="{1256041F-AF0D-1634-1037-E3DC824DEF57}"/>
              </a:ext>
            </a:extLst>
          </p:cNvPr>
          <p:cNvSpPr/>
          <p:nvPr/>
        </p:nvSpPr>
        <p:spPr>
          <a:xfrm rot="13057722">
            <a:off x="1366728" y="2968080"/>
            <a:ext cx="1242178" cy="519856"/>
          </a:xfrm>
          <a:custGeom>
            <a:avLst/>
            <a:gdLst/>
            <a:ahLst/>
            <a:cxnLst/>
            <a:rect l="l" t="t" r="r" b="b"/>
            <a:pathLst>
              <a:path w="19708" h="6971" extrusionOk="0">
                <a:moveTo>
                  <a:pt x="1" y="0"/>
                </a:moveTo>
                <a:lnTo>
                  <a:pt x="1" y="0"/>
                </a:lnTo>
                <a:cubicBezTo>
                  <a:pt x="104" y="333"/>
                  <a:pt x="667" y="5544"/>
                  <a:pt x="667" y="5544"/>
                </a:cubicBezTo>
                <a:lnTo>
                  <a:pt x="1355" y="4350"/>
                </a:lnTo>
                <a:cubicBezTo>
                  <a:pt x="1470" y="4465"/>
                  <a:pt x="1585" y="4580"/>
                  <a:pt x="1699" y="4694"/>
                </a:cubicBezTo>
                <a:cubicBezTo>
                  <a:pt x="2055" y="5050"/>
                  <a:pt x="2446" y="5360"/>
                  <a:pt x="2847" y="5658"/>
                </a:cubicBezTo>
                <a:cubicBezTo>
                  <a:pt x="3272" y="5945"/>
                  <a:pt x="3708" y="6198"/>
                  <a:pt x="4179" y="6416"/>
                </a:cubicBezTo>
                <a:cubicBezTo>
                  <a:pt x="4661" y="6623"/>
                  <a:pt x="5166" y="6783"/>
                  <a:pt x="5671" y="6875"/>
                </a:cubicBezTo>
                <a:cubicBezTo>
                  <a:pt x="6037" y="6940"/>
                  <a:pt x="6408" y="6971"/>
                  <a:pt x="6782" y="6971"/>
                </a:cubicBezTo>
                <a:cubicBezTo>
                  <a:pt x="6935" y="6971"/>
                  <a:pt x="7089" y="6965"/>
                  <a:pt x="7243" y="6955"/>
                </a:cubicBezTo>
                <a:cubicBezTo>
                  <a:pt x="7771" y="6909"/>
                  <a:pt x="8287" y="6783"/>
                  <a:pt x="8781" y="6577"/>
                </a:cubicBezTo>
                <a:cubicBezTo>
                  <a:pt x="9263" y="6370"/>
                  <a:pt x="9711" y="6095"/>
                  <a:pt x="10101" y="5739"/>
                </a:cubicBezTo>
                <a:cubicBezTo>
                  <a:pt x="10457" y="5429"/>
                  <a:pt x="10778" y="5085"/>
                  <a:pt x="11076" y="4717"/>
                </a:cubicBezTo>
                <a:cubicBezTo>
                  <a:pt x="11363" y="4362"/>
                  <a:pt x="11616" y="4029"/>
                  <a:pt x="11880" y="3696"/>
                </a:cubicBezTo>
                <a:cubicBezTo>
                  <a:pt x="12006" y="3547"/>
                  <a:pt x="12144" y="3386"/>
                  <a:pt x="12282" y="3237"/>
                </a:cubicBezTo>
                <a:cubicBezTo>
                  <a:pt x="12350" y="3168"/>
                  <a:pt x="12419" y="3099"/>
                  <a:pt x="12488" y="3030"/>
                </a:cubicBezTo>
                <a:lnTo>
                  <a:pt x="12695" y="2824"/>
                </a:lnTo>
                <a:cubicBezTo>
                  <a:pt x="13303" y="2284"/>
                  <a:pt x="14003" y="1871"/>
                  <a:pt x="14761" y="1584"/>
                </a:cubicBezTo>
                <a:cubicBezTo>
                  <a:pt x="15541" y="1297"/>
                  <a:pt x="16367" y="1136"/>
                  <a:pt x="17205" y="1125"/>
                </a:cubicBezTo>
                <a:cubicBezTo>
                  <a:pt x="17234" y="1125"/>
                  <a:pt x="17262" y="1124"/>
                  <a:pt x="17291" y="1124"/>
                </a:cubicBezTo>
                <a:cubicBezTo>
                  <a:pt x="18111" y="1124"/>
                  <a:pt x="18931" y="1284"/>
                  <a:pt x="19707" y="1573"/>
                </a:cubicBezTo>
                <a:cubicBezTo>
                  <a:pt x="18927" y="1148"/>
                  <a:pt x="18089" y="872"/>
                  <a:pt x="17228" y="758"/>
                </a:cubicBezTo>
                <a:cubicBezTo>
                  <a:pt x="16902" y="720"/>
                  <a:pt x="16575" y="701"/>
                  <a:pt x="16248" y="701"/>
                </a:cubicBezTo>
                <a:cubicBezTo>
                  <a:pt x="15678" y="701"/>
                  <a:pt x="15109" y="760"/>
                  <a:pt x="14554" y="884"/>
                </a:cubicBezTo>
                <a:cubicBezTo>
                  <a:pt x="13659" y="1079"/>
                  <a:pt x="12798" y="1446"/>
                  <a:pt x="12029" y="1951"/>
                </a:cubicBezTo>
                <a:lnTo>
                  <a:pt x="11742" y="2158"/>
                </a:lnTo>
                <a:cubicBezTo>
                  <a:pt x="11650" y="2227"/>
                  <a:pt x="11558" y="2307"/>
                  <a:pt x="11467" y="2376"/>
                </a:cubicBezTo>
                <a:cubicBezTo>
                  <a:pt x="11283" y="2514"/>
                  <a:pt x="11122" y="2674"/>
                  <a:pt x="10950" y="2824"/>
                </a:cubicBezTo>
                <a:cubicBezTo>
                  <a:pt x="10617" y="3133"/>
                  <a:pt x="10319" y="3432"/>
                  <a:pt x="10009" y="3719"/>
                </a:cubicBezTo>
                <a:cubicBezTo>
                  <a:pt x="9722" y="3983"/>
                  <a:pt x="9424" y="4224"/>
                  <a:pt x="9102" y="4442"/>
                </a:cubicBezTo>
                <a:cubicBezTo>
                  <a:pt x="8815" y="4625"/>
                  <a:pt x="8494" y="4775"/>
                  <a:pt x="8173" y="4855"/>
                </a:cubicBezTo>
                <a:cubicBezTo>
                  <a:pt x="7908" y="4919"/>
                  <a:pt x="7643" y="4954"/>
                  <a:pt x="7384" y="4954"/>
                </a:cubicBezTo>
                <a:cubicBezTo>
                  <a:pt x="7317" y="4954"/>
                  <a:pt x="7251" y="4952"/>
                  <a:pt x="7186" y="4947"/>
                </a:cubicBezTo>
                <a:cubicBezTo>
                  <a:pt x="6841" y="4924"/>
                  <a:pt x="6497" y="4855"/>
                  <a:pt x="6176" y="4752"/>
                </a:cubicBezTo>
                <a:cubicBezTo>
                  <a:pt x="5854" y="4637"/>
                  <a:pt x="5544" y="4488"/>
                  <a:pt x="5257" y="4304"/>
                </a:cubicBezTo>
                <a:cubicBezTo>
                  <a:pt x="4959" y="4120"/>
                  <a:pt x="4684" y="3902"/>
                  <a:pt x="4431" y="3661"/>
                </a:cubicBezTo>
                <a:cubicBezTo>
                  <a:pt x="4167" y="3409"/>
                  <a:pt x="3926" y="3133"/>
                  <a:pt x="3697" y="2847"/>
                </a:cubicBezTo>
                <a:cubicBezTo>
                  <a:pt x="3651" y="2778"/>
                  <a:pt x="3593" y="2709"/>
                  <a:pt x="3547" y="2640"/>
                </a:cubicBezTo>
                <a:cubicBezTo>
                  <a:pt x="4362" y="2491"/>
                  <a:pt x="5212" y="2330"/>
                  <a:pt x="5097" y="2330"/>
                </a:cubicBezTo>
                <a:cubicBezTo>
                  <a:pt x="4879" y="2330"/>
                  <a:pt x="1" y="0"/>
                  <a:pt x="1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8" name="Google Shape;844;p84">
            <a:extLst>
              <a:ext uri="{FF2B5EF4-FFF2-40B4-BE49-F238E27FC236}">
                <a16:creationId xmlns:a16="http://schemas.microsoft.com/office/drawing/2014/main" id="{73510714-1130-AD2F-8209-43AEEAA46A48}"/>
              </a:ext>
            </a:extLst>
          </p:cNvPr>
          <p:cNvCxnSpPr>
            <a:cxnSpLocks/>
          </p:cNvCxnSpPr>
          <p:nvPr/>
        </p:nvCxnSpPr>
        <p:spPr>
          <a:xfrm flipV="1">
            <a:off x="3861119" y="1074989"/>
            <a:ext cx="2701965" cy="4843"/>
          </a:xfrm>
          <a:prstGeom prst="straightConnector1">
            <a:avLst/>
          </a:prstGeom>
          <a:noFill/>
          <a:ln w="57150" cap="flat" cmpd="sng">
            <a:solidFill>
              <a:srgbClr val="CFC3AC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D831012-63C4-DE03-AECE-A026E1101325}"/>
              </a:ext>
            </a:extLst>
          </p:cNvPr>
          <p:cNvSpPr txBox="1"/>
          <p:nvPr/>
        </p:nvSpPr>
        <p:spPr>
          <a:xfrm>
            <a:off x="3626550" y="623583"/>
            <a:ext cx="1786064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s-EC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PROVINCIA</a:t>
            </a:r>
          </a:p>
          <a:p>
            <a:pPr algn="ctr">
              <a:lnSpc>
                <a:spcPts val="14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s-EC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LOJA</a:t>
            </a:r>
            <a:endParaRPr lang="es-ES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2ACCEF4-5A6E-1045-6DF4-B6DB49CDEFBF}"/>
              </a:ext>
            </a:extLst>
          </p:cNvPr>
          <p:cNvSpPr txBox="1"/>
          <p:nvPr/>
        </p:nvSpPr>
        <p:spPr>
          <a:xfrm>
            <a:off x="3777612" y="4611500"/>
            <a:ext cx="2412344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s-EC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DEPARTAMENTO CHUQUISACA</a:t>
            </a:r>
            <a:endParaRPr lang="es-ES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1" name="Google Shape;844;p84">
            <a:extLst>
              <a:ext uri="{FF2B5EF4-FFF2-40B4-BE49-F238E27FC236}">
                <a16:creationId xmlns:a16="http://schemas.microsoft.com/office/drawing/2014/main" id="{6FF95B4A-4BB5-1B11-6CF6-A6AE20B89455}"/>
              </a:ext>
            </a:extLst>
          </p:cNvPr>
          <p:cNvCxnSpPr>
            <a:cxnSpLocks/>
          </p:cNvCxnSpPr>
          <p:nvPr/>
        </p:nvCxnSpPr>
        <p:spPr>
          <a:xfrm>
            <a:off x="3851199" y="4575762"/>
            <a:ext cx="2891255" cy="0"/>
          </a:xfrm>
          <a:prstGeom prst="straightConnector1">
            <a:avLst/>
          </a:prstGeom>
          <a:noFill/>
          <a:ln w="57150" cap="flat" cmpd="sng">
            <a:solidFill>
              <a:srgbClr val="CFC3AC"/>
            </a:solidFill>
            <a:prstDash val="dot"/>
            <a:round/>
            <a:headEnd type="none" w="med" len="med"/>
            <a:tailEnd type="oval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" t="8271" r="49739" b="28642"/>
          <a:stretch/>
        </p:blipFill>
        <p:spPr>
          <a:xfrm>
            <a:off x="6939581" y="3647016"/>
            <a:ext cx="3035213" cy="292640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" t="8024" r="48255" b="27284"/>
          <a:stretch/>
        </p:blipFill>
        <p:spPr>
          <a:xfrm>
            <a:off x="6742454" y="-137378"/>
            <a:ext cx="3065723" cy="286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9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4" name="TextBox 64">
            <a:extLst>
              <a:ext uri="{FF2B5EF4-FFF2-40B4-BE49-F238E27FC236}">
                <a16:creationId xmlns:a16="http://schemas.microsoft.com/office/drawing/2014/main" id="{CC2EC0E1-CD6C-4192-9BFE-7C4D17C00E52}"/>
              </a:ext>
            </a:extLst>
          </p:cNvPr>
          <p:cNvSpPr txBox="1"/>
          <p:nvPr/>
        </p:nvSpPr>
        <p:spPr>
          <a:xfrm>
            <a:off x="5384522" y="107305"/>
            <a:ext cx="1422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spc="150" dirty="0" smtClean="0">
                <a:solidFill>
                  <a:srgbClr val="162F33"/>
                </a:solidFill>
                <a:latin typeface="Oswald" panose="02000503000000000000" pitchFamily="2" charset="77"/>
              </a:rPr>
              <a:t>ISTJM</a:t>
            </a:r>
            <a:endParaRPr kumimoji="0" lang="en-US" sz="3600" b="1" i="0" u="none" strike="noStrike" kern="1200" cap="none" spc="150" normalizeH="0" baseline="0" noProof="0" dirty="0">
              <a:ln>
                <a:noFill/>
              </a:ln>
              <a:solidFill>
                <a:srgbClr val="162F33"/>
              </a:solidFill>
              <a:effectLst/>
              <a:uLnTx/>
              <a:uFillTx/>
              <a:latin typeface="Oswald" panose="02000503000000000000" pitchFamily="2" charset="77"/>
              <a:ea typeface="+mn-ea"/>
              <a:cs typeface="+mn-cs"/>
            </a:endParaRPr>
          </a:p>
        </p:txBody>
      </p:sp>
      <p:sp>
        <p:nvSpPr>
          <p:cNvPr id="5" name="Freeform 40">
            <a:extLst>
              <a:ext uri="{FF2B5EF4-FFF2-40B4-BE49-F238E27FC236}">
                <a16:creationId xmlns:a16="http://schemas.microsoft.com/office/drawing/2014/main" id="{81CE2CBD-0201-441A-A692-B89C6A5AC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298536"/>
            <a:ext cx="219808" cy="1096291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6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6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50B4C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Freeform 41">
            <a:extLst>
              <a:ext uri="{FF2B5EF4-FFF2-40B4-BE49-F238E27FC236}">
                <a16:creationId xmlns:a16="http://schemas.microsoft.com/office/drawing/2014/main" id="{7864041E-EB34-442F-9C5D-998B38D21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396201"/>
            <a:ext cx="219808" cy="1096292"/>
          </a:xfrm>
          <a:custGeom>
            <a:avLst/>
            <a:gdLst>
              <a:gd name="T0" fmla="*/ 353 w 354"/>
              <a:gd name="T1" fmla="*/ 416 h 1758"/>
              <a:gd name="T2" fmla="*/ 89 w 354"/>
              <a:gd name="T3" fmla="*/ 7 h 1758"/>
              <a:gd name="T4" fmla="*/ 89 w 354"/>
              <a:gd name="T5" fmla="*/ 0 h 1758"/>
              <a:gd name="T6" fmla="*/ 0 w 354"/>
              <a:gd name="T7" fmla="*/ 0 h 1758"/>
              <a:gd name="T8" fmla="*/ 0 w 354"/>
              <a:gd name="T9" fmla="*/ 1757 h 1758"/>
              <a:gd name="T10" fmla="*/ 89 w 354"/>
              <a:gd name="T11" fmla="*/ 1757 h 1758"/>
              <a:gd name="T12" fmla="*/ 89 w 354"/>
              <a:gd name="T13" fmla="*/ 416 h 1758"/>
              <a:gd name="T14" fmla="*/ 353 w 354"/>
              <a:gd name="T15" fmla="*/ 416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8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7"/>
                </a:lnTo>
                <a:lnTo>
                  <a:pt x="89" y="1757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A8B97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Freeform 42">
            <a:extLst>
              <a:ext uri="{FF2B5EF4-FFF2-40B4-BE49-F238E27FC236}">
                <a16:creationId xmlns:a16="http://schemas.microsoft.com/office/drawing/2014/main" id="{C62196EA-EBB7-41C4-9D38-2964D2A2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489744"/>
            <a:ext cx="219808" cy="1096292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7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9B925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F705FC-8DFA-47E4-8AED-7CFA9E5C8153}"/>
              </a:ext>
            </a:extLst>
          </p:cNvPr>
          <p:cNvSpPr txBox="1"/>
          <p:nvPr/>
        </p:nvSpPr>
        <p:spPr>
          <a:xfrm>
            <a:off x="6315127" y="1438161"/>
            <a:ext cx="555310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Inspirado en los </a:t>
            </a:r>
            <a:r>
              <a:rPr kumimoji="0" lang="es-ES" sz="1400" b="1" i="0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principios de la economía social y solidaria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, el ISTJM implementa propuestas de </a:t>
            </a:r>
            <a:r>
              <a:rPr kumimoji="0" lang="es-ES" sz="1400" b="1" i="0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formación, investigación y vinculación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para desarrollar las potencialidades de los territorios locales, convirtiéndose en referente de innovación </a:t>
            </a: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y rescate de los saberes a nivel Nacional.</a:t>
            </a:r>
            <a:endParaRPr kumimoji="0" lang="es-EC" sz="1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CDD4F135-5180-4A5C-913A-8689B18CE246}"/>
              </a:ext>
            </a:extLst>
          </p:cNvPr>
          <p:cNvSpPr txBox="1"/>
          <p:nvPr/>
        </p:nvSpPr>
        <p:spPr>
          <a:xfrm>
            <a:off x="6315808" y="1127321"/>
            <a:ext cx="654025" cy="35067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1" i="0" u="none" strike="noStrike" kern="1200" cap="none" spc="-15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Visión</a:t>
            </a:r>
            <a:endParaRPr kumimoji="0" lang="es-EC" sz="900" b="1" i="0" u="none" strike="noStrike" kern="1200" cap="none" spc="-15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ED42789-B11E-4A02-8800-A3CD15C02252}"/>
              </a:ext>
            </a:extLst>
          </p:cNvPr>
          <p:cNvSpPr txBox="1"/>
          <p:nvPr/>
        </p:nvSpPr>
        <p:spPr>
          <a:xfrm>
            <a:off x="6357398" y="2616895"/>
            <a:ext cx="690895" cy="35067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1" i="0" u="none" strike="noStrike" kern="1200" cap="none" spc="-15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Misión</a:t>
            </a:r>
            <a:endParaRPr kumimoji="0" lang="es-EC" sz="900" b="1" i="0" u="none" strike="noStrike" kern="1200" cap="none" spc="-15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BF3BE8-5A4B-41EC-B524-8BB78E8ADFA3}"/>
              </a:ext>
            </a:extLst>
          </p:cNvPr>
          <p:cNvSpPr txBox="1"/>
          <p:nvPr/>
        </p:nvSpPr>
        <p:spPr>
          <a:xfrm>
            <a:off x="6369076" y="2922710"/>
            <a:ext cx="47667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Formamos profesionales éticos, solidarios y críticos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, capaces de entender las potencialidades y problemáticas de sus territorios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mediante el diálogo de saberes y autoaprendizaje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, para innovar y emprender,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respetando el patrimonio natural y cultural.</a:t>
            </a:r>
            <a:endParaRPr kumimoji="0" lang="es-EC" sz="14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2" name="Freeform 43">
            <a:extLst>
              <a:ext uri="{FF2B5EF4-FFF2-40B4-BE49-F238E27FC236}">
                <a16:creationId xmlns:a16="http://schemas.microsoft.com/office/drawing/2014/main" id="{A2ED6153-ACB9-479A-B167-BCCAC5A91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682" y="4405253"/>
            <a:ext cx="219808" cy="1096291"/>
          </a:xfrm>
          <a:custGeom>
            <a:avLst/>
            <a:gdLst>
              <a:gd name="T0" fmla="*/ 353 w 354"/>
              <a:gd name="T1" fmla="*/ 416 h 1760"/>
              <a:gd name="T2" fmla="*/ 89 w 354"/>
              <a:gd name="T3" fmla="*/ 7 h 1760"/>
              <a:gd name="T4" fmla="*/ 89 w 354"/>
              <a:gd name="T5" fmla="*/ 0 h 1760"/>
              <a:gd name="T6" fmla="*/ 0 w 354"/>
              <a:gd name="T7" fmla="*/ 0 h 1760"/>
              <a:gd name="T8" fmla="*/ 0 w 354"/>
              <a:gd name="T9" fmla="*/ 1759 h 1760"/>
              <a:gd name="T10" fmla="*/ 89 w 354"/>
              <a:gd name="T11" fmla="*/ 1759 h 1760"/>
              <a:gd name="T12" fmla="*/ 89 w 354"/>
              <a:gd name="T13" fmla="*/ 416 h 1760"/>
              <a:gd name="T14" fmla="*/ 353 w 354"/>
              <a:gd name="T15" fmla="*/ 416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60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9"/>
                </a:lnTo>
                <a:lnTo>
                  <a:pt x="89" y="1759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65768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2A748428-96BE-4D3D-BABC-E09729DAB4C0}"/>
              </a:ext>
            </a:extLst>
          </p:cNvPr>
          <p:cNvSpPr txBox="1"/>
          <p:nvPr/>
        </p:nvSpPr>
        <p:spPr>
          <a:xfrm>
            <a:off x="6403263" y="4154218"/>
            <a:ext cx="962123" cy="35067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400" b="1" spc="-15" dirty="0">
                <a:solidFill>
                  <a:srgbClr val="44546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Principios</a:t>
            </a:r>
            <a:endParaRPr kumimoji="0" lang="es-EC" sz="900" b="1" i="0" u="none" strike="noStrike" kern="1200" cap="none" spc="-15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BD34EC3-E8A9-4E3A-85E5-46E2A91BEE4C}"/>
              </a:ext>
            </a:extLst>
          </p:cNvPr>
          <p:cNvSpPr txBox="1"/>
          <p:nvPr/>
        </p:nvSpPr>
        <p:spPr>
          <a:xfrm>
            <a:off x="6414941" y="4477789"/>
            <a:ext cx="47667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anose="020B0604020202020204" pitchFamily="34" charset="0"/>
              <a:buChar char="→"/>
              <a:tabLst/>
              <a:defRPr/>
            </a:pPr>
            <a:r>
              <a:rPr lang="es-ES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Economía social de los conocimientos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anose="020B0604020202020204" pitchFamily="34" charset="0"/>
              <a:buChar char="→"/>
              <a:tabLst/>
              <a:defRPr/>
            </a:pPr>
            <a:r>
              <a:rPr lang="es-EC" sz="1400" dirty="0" smtClean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Diálogo de saberes</a:t>
            </a:r>
            <a:endParaRPr lang="es-ES" sz="1400" dirty="0">
              <a:solidFill>
                <a:srgbClr val="231F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anose="020B0604020202020204" pitchFamily="34" charset="0"/>
              <a:buChar char="→"/>
              <a:tabLst/>
              <a:defRPr/>
            </a:pPr>
            <a:r>
              <a:rPr lang="es-ES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Derechos humanos y de la naturaleza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anose="020B0604020202020204" pitchFamily="34" charset="0"/>
              <a:buChar char="→"/>
              <a:tabLst/>
              <a:defRPr/>
            </a:pPr>
            <a:r>
              <a:rPr lang="es-ES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Libertad de enseñanza, cátedra e investigación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anose="020B0604020202020204" pitchFamily="34" charset="0"/>
              <a:buChar char="→"/>
              <a:tabLst/>
              <a:defRPr/>
            </a:pPr>
            <a:r>
              <a:rPr lang="es-EC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Igualdad de oportunidades</a:t>
            </a:r>
          </a:p>
        </p:txBody>
      </p:sp>
      <p:sp>
        <p:nvSpPr>
          <p:cNvPr id="15" name="Freeform 40">
            <a:extLst>
              <a:ext uri="{FF2B5EF4-FFF2-40B4-BE49-F238E27FC236}">
                <a16:creationId xmlns:a16="http://schemas.microsoft.com/office/drawing/2014/main" id="{41F56CE7-C927-404A-9DAE-285F08ABB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1342926"/>
            <a:ext cx="219808" cy="1096291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6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6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50B4C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6" name="Freeform 41">
            <a:extLst>
              <a:ext uri="{FF2B5EF4-FFF2-40B4-BE49-F238E27FC236}">
                <a16:creationId xmlns:a16="http://schemas.microsoft.com/office/drawing/2014/main" id="{3030A9D6-99C1-47EB-A030-DE19C190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2440591"/>
            <a:ext cx="219808" cy="1096292"/>
          </a:xfrm>
          <a:custGeom>
            <a:avLst/>
            <a:gdLst>
              <a:gd name="T0" fmla="*/ 353 w 354"/>
              <a:gd name="T1" fmla="*/ 416 h 1758"/>
              <a:gd name="T2" fmla="*/ 89 w 354"/>
              <a:gd name="T3" fmla="*/ 7 h 1758"/>
              <a:gd name="T4" fmla="*/ 89 w 354"/>
              <a:gd name="T5" fmla="*/ 0 h 1758"/>
              <a:gd name="T6" fmla="*/ 0 w 354"/>
              <a:gd name="T7" fmla="*/ 0 h 1758"/>
              <a:gd name="T8" fmla="*/ 0 w 354"/>
              <a:gd name="T9" fmla="*/ 1757 h 1758"/>
              <a:gd name="T10" fmla="*/ 89 w 354"/>
              <a:gd name="T11" fmla="*/ 1757 h 1758"/>
              <a:gd name="T12" fmla="*/ 89 w 354"/>
              <a:gd name="T13" fmla="*/ 416 h 1758"/>
              <a:gd name="T14" fmla="*/ 353 w 354"/>
              <a:gd name="T15" fmla="*/ 416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8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7"/>
                </a:lnTo>
                <a:lnTo>
                  <a:pt x="89" y="1757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A8B97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7" name="Freeform 42">
            <a:extLst>
              <a:ext uri="{FF2B5EF4-FFF2-40B4-BE49-F238E27FC236}">
                <a16:creationId xmlns:a16="http://schemas.microsoft.com/office/drawing/2014/main" id="{AF9FF41E-7580-4286-A574-6369CD2C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3534134"/>
            <a:ext cx="219808" cy="1096292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7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9B925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8D7BEEC-1050-4A23-9DBD-9BF0653A1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48" y="1284982"/>
            <a:ext cx="5688798" cy="2527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A81F89A-B642-4AC2-9C56-569E0C5BC2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771" y="3048908"/>
            <a:ext cx="2872902" cy="166089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DA143DF-6241-4EA9-8E09-9845174E9C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saturation sat="3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947" y="4598287"/>
            <a:ext cx="3130220" cy="133611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64922E5-9922-45DA-B21C-04596C5335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31" y="3728486"/>
            <a:ext cx="2083792" cy="156284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229426A-BA17-447F-AE31-5AC7903B0F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195" y="4412099"/>
            <a:ext cx="2417537" cy="161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4" name="TextBox 64">
            <a:extLst>
              <a:ext uri="{FF2B5EF4-FFF2-40B4-BE49-F238E27FC236}">
                <a16:creationId xmlns:a16="http://schemas.microsoft.com/office/drawing/2014/main" id="{CC2EC0E1-CD6C-4192-9BFE-7C4D17C00E52}"/>
              </a:ext>
            </a:extLst>
          </p:cNvPr>
          <p:cNvSpPr txBox="1"/>
          <p:nvPr/>
        </p:nvSpPr>
        <p:spPr>
          <a:xfrm>
            <a:off x="4224432" y="107305"/>
            <a:ext cx="3743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spc="150" noProof="0" dirty="0" smtClean="0">
                <a:solidFill>
                  <a:srgbClr val="162F33"/>
                </a:solidFill>
                <a:latin typeface="Oswald" panose="02000503000000000000" pitchFamily="2" charset="77"/>
              </a:rPr>
              <a:t>USFX-FCA-Alcalá</a:t>
            </a:r>
            <a:endParaRPr kumimoji="0" lang="en-US" sz="3600" b="1" i="0" u="none" strike="noStrike" kern="1200" cap="none" spc="150" normalizeH="0" baseline="0" noProof="0" dirty="0">
              <a:ln>
                <a:noFill/>
              </a:ln>
              <a:solidFill>
                <a:srgbClr val="162F33"/>
              </a:solidFill>
              <a:effectLst/>
              <a:uLnTx/>
              <a:uFillTx/>
              <a:latin typeface="Oswald" panose="02000503000000000000" pitchFamily="2" charset="77"/>
              <a:ea typeface="+mn-ea"/>
              <a:cs typeface="+mn-cs"/>
            </a:endParaRPr>
          </a:p>
        </p:txBody>
      </p:sp>
      <p:sp>
        <p:nvSpPr>
          <p:cNvPr id="5" name="Freeform 40">
            <a:extLst>
              <a:ext uri="{FF2B5EF4-FFF2-40B4-BE49-F238E27FC236}">
                <a16:creationId xmlns:a16="http://schemas.microsoft.com/office/drawing/2014/main" id="{81CE2CBD-0201-441A-A692-B89C6A5AC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298536"/>
            <a:ext cx="219808" cy="1096291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6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6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50B4C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Freeform 41">
            <a:extLst>
              <a:ext uri="{FF2B5EF4-FFF2-40B4-BE49-F238E27FC236}">
                <a16:creationId xmlns:a16="http://schemas.microsoft.com/office/drawing/2014/main" id="{7864041E-EB34-442F-9C5D-998B38D21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396201"/>
            <a:ext cx="219808" cy="1096292"/>
          </a:xfrm>
          <a:custGeom>
            <a:avLst/>
            <a:gdLst>
              <a:gd name="T0" fmla="*/ 353 w 354"/>
              <a:gd name="T1" fmla="*/ 416 h 1758"/>
              <a:gd name="T2" fmla="*/ 89 w 354"/>
              <a:gd name="T3" fmla="*/ 7 h 1758"/>
              <a:gd name="T4" fmla="*/ 89 w 354"/>
              <a:gd name="T5" fmla="*/ 0 h 1758"/>
              <a:gd name="T6" fmla="*/ 0 w 354"/>
              <a:gd name="T7" fmla="*/ 0 h 1758"/>
              <a:gd name="T8" fmla="*/ 0 w 354"/>
              <a:gd name="T9" fmla="*/ 1757 h 1758"/>
              <a:gd name="T10" fmla="*/ 89 w 354"/>
              <a:gd name="T11" fmla="*/ 1757 h 1758"/>
              <a:gd name="T12" fmla="*/ 89 w 354"/>
              <a:gd name="T13" fmla="*/ 416 h 1758"/>
              <a:gd name="T14" fmla="*/ 353 w 354"/>
              <a:gd name="T15" fmla="*/ 416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8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7"/>
                </a:lnTo>
                <a:lnTo>
                  <a:pt x="89" y="1757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A8B97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Freeform 42">
            <a:extLst>
              <a:ext uri="{FF2B5EF4-FFF2-40B4-BE49-F238E27FC236}">
                <a16:creationId xmlns:a16="http://schemas.microsoft.com/office/drawing/2014/main" id="{C62196EA-EBB7-41C4-9D38-2964D2A2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489744"/>
            <a:ext cx="219808" cy="1096292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7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9B925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F705FC-8DFA-47E4-8AED-7CFA9E5C8153}"/>
              </a:ext>
            </a:extLst>
          </p:cNvPr>
          <p:cNvSpPr txBox="1"/>
          <p:nvPr/>
        </p:nvSpPr>
        <p:spPr>
          <a:xfrm>
            <a:off x="6405619" y="2200085"/>
            <a:ext cx="47667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400" b="1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Formar profesionales altamente capacitados en ciencias agrarias,</a:t>
            </a:r>
            <a:r>
              <a:rPr lang="es-MX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400" b="1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 ética, responsabilidad social </a:t>
            </a:r>
            <a:r>
              <a:rPr lang="es-MX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 comprometidos con el desarrollo sostenible del sector agropecuario, contribuyendo </a:t>
            </a:r>
            <a:r>
              <a:rPr lang="es-MX" sz="1400" b="1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así al mejoramiento de la calidad de vida de la sociedad.</a:t>
            </a:r>
            <a:endParaRPr kumimoji="0" lang="es-EC" sz="14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CDD4F135-5180-4A5C-913A-8689B18CE246}"/>
              </a:ext>
            </a:extLst>
          </p:cNvPr>
          <p:cNvSpPr txBox="1"/>
          <p:nvPr/>
        </p:nvSpPr>
        <p:spPr>
          <a:xfrm>
            <a:off x="6406300" y="1889245"/>
            <a:ext cx="654025" cy="35067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1" i="0" u="none" strike="noStrike" kern="1200" cap="none" spc="-15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Visión</a:t>
            </a:r>
            <a:endParaRPr kumimoji="0" lang="es-EC" sz="900" b="1" i="0" u="none" strike="noStrike" kern="1200" cap="none" spc="-15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ED42789-B11E-4A02-8800-A3CD15C02252}"/>
              </a:ext>
            </a:extLst>
          </p:cNvPr>
          <p:cNvSpPr txBox="1"/>
          <p:nvPr/>
        </p:nvSpPr>
        <p:spPr>
          <a:xfrm>
            <a:off x="6393941" y="3587723"/>
            <a:ext cx="690895" cy="35067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400" b="1" i="0" u="none" strike="noStrike" kern="1200" cap="none" spc="-15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Misión</a:t>
            </a:r>
            <a:endParaRPr kumimoji="0" lang="es-EC" sz="900" b="1" i="0" u="none" strike="noStrike" kern="1200" cap="none" spc="-15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BF3BE8-5A4B-41EC-B524-8BB78E8ADFA3}"/>
              </a:ext>
            </a:extLst>
          </p:cNvPr>
          <p:cNvSpPr txBox="1"/>
          <p:nvPr/>
        </p:nvSpPr>
        <p:spPr>
          <a:xfrm>
            <a:off x="6405619" y="3893538"/>
            <a:ext cx="47667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s-MX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Ser una facultad reconocida a nivel nacional e internacional </a:t>
            </a:r>
            <a:r>
              <a:rPr lang="es-MX" sz="1400" b="1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 su excelencia académica, investigación de vanguardia e innovación en el campo de las ciencias agrarias</a:t>
            </a:r>
            <a:r>
              <a:rPr lang="es-MX" sz="1400" dirty="0">
                <a:solidFill>
                  <a:srgbClr val="231F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siendo un referente en la formación de profesionales comprometidos con el desarrollo sostenible del sector agropecuario.</a:t>
            </a:r>
            <a:endParaRPr kumimoji="0" lang="es-EC" sz="1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2" name="Freeform 43">
            <a:extLst>
              <a:ext uri="{FF2B5EF4-FFF2-40B4-BE49-F238E27FC236}">
                <a16:creationId xmlns:a16="http://schemas.microsoft.com/office/drawing/2014/main" id="{A2ED6153-ACB9-479A-B167-BCCAC5A91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682" y="4405253"/>
            <a:ext cx="219808" cy="1096291"/>
          </a:xfrm>
          <a:custGeom>
            <a:avLst/>
            <a:gdLst>
              <a:gd name="T0" fmla="*/ 353 w 354"/>
              <a:gd name="T1" fmla="*/ 416 h 1760"/>
              <a:gd name="T2" fmla="*/ 89 w 354"/>
              <a:gd name="T3" fmla="*/ 7 h 1760"/>
              <a:gd name="T4" fmla="*/ 89 w 354"/>
              <a:gd name="T5" fmla="*/ 0 h 1760"/>
              <a:gd name="T6" fmla="*/ 0 w 354"/>
              <a:gd name="T7" fmla="*/ 0 h 1760"/>
              <a:gd name="T8" fmla="*/ 0 w 354"/>
              <a:gd name="T9" fmla="*/ 1759 h 1760"/>
              <a:gd name="T10" fmla="*/ 89 w 354"/>
              <a:gd name="T11" fmla="*/ 1759 h 1760"/>
              <a:gd name="T12" fmla="*/ 89 w 354"/>
              <a:gd name="T13" fmla="*/ 416 h 1760"/>
              <a:gd name="T14" fmla="*/ 353 w 354"/>
              <a:gd name="T15" fmla="*/ 416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60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9"/>
                </a:lnTo>
                <a:lnTo>
                  <a:pt x="89" y="1759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65768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15" name="Freeform 40">
            <a:extLst>
              <a:ext uri="{FF2B5EF4-FFF2-40B4-BE49-F238E27FC236}">
                <a16:creationId xmlns:a16="http://schemas.microsoft.com/office/drawing/2014/main" id="{41F56CE7-C927-404A-9DAE-285F08ABB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1342926"/>
            <a:ext cx="219808" cy="1096291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6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6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50B4C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6" name="Freeform 41">
            <a:extLst>
              <a:ext uri="{FF2B5EF4-FFF2-40B4-BE49-F238E27FC236}">
                <a16:creationId xmlns:a16="http://schemas.microsoft.com/office/drawing/2014/main" id="{3030A9D6-99C1-47EB-A030-DE19C190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2440591"/>
            <a:ext cx="219808" cy="1096292"/>
          </a:xfrm>
          <a:custGeom>
            <a:avLst/>
            <a:gdLst>
              <a:gd name="T0" fmla="*/ 353 w 354"/>
              <a:gd name="T1" fmla="*/ 416 h 1758"/>
              <a:gd name="T2" fmla="*/ 89 w 354"/>
              <a:gd name="T3" fmla="*/ 7 h 1758"/>
              <a:gd name="T4" fmla="*/ 89 w 354"/>
              <a:gd name="T5" fmla="*/ 0 h 1758"/>
              <a:gd name="T6" fmla="*/ 0 w 354"/>
              <a:gd name="T7" fmla="*/ 0 h 1758"/>
              <a:gd name="T8" fmla="*/ 0 w 354"/>
              <a:gd name="T9" fmla="*/ 1757 h 1758"/>
              <a:gd name="T10" fmla="*/ 89 w 354"/>
              <a:gd name="T11" fmla="*/ 1757 h 1758"/>
              <a:gd name="T12" fmla="*/ 89 w 354"/>
              <a:gd name="T13" fmla="*/ 416 h 1758"/>
              <a:gd name="T14" fmla="*/ 353 w 354"/>
              <a:gd name="T15" fmla="*/ 416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8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7"/>
                </a:lnTo>
                <a:lnTo>
                  <a:pt x="89" y="1757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A8B97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7" name="Freeform 42">
            <a:extLst>
              <a:ext uri="{FF2B5EF4-FFF2-40B4-BE49-F238E27FC236}">
                <a16:creationId xmlns:a16="http://schemas.microsoft.com/office/drawing/2014/main" id="{AF9FF41E-7580-4286-A574-6369CD2C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319" y="3534134"/>
            <a:ext cx="219808" cy="1096292"/>
          </a:xfrm>
          <a:custGeom>
            <a:avLst/>
            <a:gdLst>
              <a:gd name="T0" fmla="*/ 353 w 354"/>
              <a:gd name="T1" fmla="*/ 416 h 1759"/>
              <a:gd name="T2" fmla="*/ 89 w 354"/>
              <a:gd name="T3" fmla="*/ 7 h 1759"/>
              <a:gd name="T4" fmla="*/ 89 w 354"/>
              <a:gd name="T5" fmla="*/ 0 h 1759"/>
              <a:gd name="T6" fmla="*/ 0 w 354"/>
              <a:gd name="T7" fmla="*/ 0 h 1759"/>
              <a:gd name="T8" fmla="*/ 0 w 354"/>
              <a:gd name="T9" fmla="*/ 1758 h 1759"/>
              <a:gd name="T10" fmla="*/ 89 w 354"/>
              <a:gd name="T11" fmla="*/ 1758 h 1759"/>
              <a:gd name="T12" fmla="*/ 89 w 354"/>
              <a:gd name="T13" fmla="*/ 416 h 1759"/>
              <a:gd name="T14" fmla="*/ 353 w 354"/>
              <a:gd name="T15" fmla="*/ 416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4" h="1759">
                <a:moveTo>
                  <a:pt x="353" y="416"/>
                </a:moveTo>
                <a:lnTo>
                  <a:pt x="89" y="7"/>
                </a:lnTo>
                <a:lnTo>
                  <a:pt x="89" y="0"/>
                </a:lnTo>
                <a:lnTo>
                  <a:pt x="0" y="0"/>
                </a:lnTo>
                <a:lnTo>
                  <a:pt x="0" y="1758"/>
                </a:lnTo>
                <a:lnTo>
                  <a:pt x="89" y="1758"/>
                </a:lnTo>
                <a:lnTo>
                  <a:pt x="89" y="416"/>
                </a:lnTo>
                <a:lnTo>
                  <a:pt x="353" y="416"/>
                </a:lnTo>
              </a:path>
            </a:pathLst>
          </a:custGeom>
          <a:solidFill>
            <a:srgbClr val="9B925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2050" name="Picture 2" descr="https://agrarias.usfx.bo/wp-content/uploads/2024/07/WhatsApp-Image-2024-05-15-at-12.39.41-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02" y="1277608"/>
            <a:ext cx="3619689" cy="203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uede ser una imagen de 8 personas y text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38"/>
          <a:stretch/>
        </p:blipFill>
        <p:spPr bwMode="auto">
          <a:xfrm>
            <a:off x="990916" y="2680754"/>
            <a:ext cx="2790919" cy="222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 hay ninguna descripción de la foto disponible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646" y="2899128"/>
            <a:ext cx="19621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74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38" name="Google Shape;38;p4"/>
          <p:cNvSpPr/>
          <p:nvPr/>
        </p:nvSpPr>
        <p:spPr>
          <a:xfrm>
            <a:off x="3243044" y="1635519"/>
            <a:ext cx="2783197" cy="1587869"/>
          </a:xfrm>
          <a:custGeom>
            <a:avLst/>
            <a:gdLst/>
            <a:ahLst/>
            <a:cxnLst/>
            <a:rect l="l" t="t" r="r" b="b"/>
            <a:pathLst>
              <a:path w="7421858" h="4234318" extrusionOk="0">
                <a:moveTo>
                  <a:pt x="4554247" y="0"/>
                </a:moveTo>
                <a:cubicBezTo>
                  <a:pt x="5343872" y="0"/>
                  <a:pt x="6086775" y="200037"/>
                  <a:pt x="6735047" y="552199"/>
                </a:cubicBezTo>
                <a:lnTo>
                  <a:pt x="6749999" y="560796"/>
                </a:lnTo>
                <a:lnTo>
                  <a:pt x="7020479" y="92310"/>
                </a:lnTo>
                <a:lnTo>
                  <a:pt x="7421858" y="2679530"/>
                </a:lnTo>
                <a:lnTo>
                  <a:pt x="4980571" y="3625535"/>
                </a:lnTo>
                <a:lnTo>
                  <a:pt x="5283100" y="3101540"/>
                </a:lnTo>
                <a:lnTo>
                  <a:pt x="5194752" y="3058980"/>
                </a:lnTo>
                <a:cubicBezTo>
                  <a:pt x="4997887" y="2975713"/>
                  <a:pt x="4781444" y="2929668"/>
                  <a:pt x="4554247" y="2929668"/>
                </a:cubicBezTo>
                <a:cubicBezTo>
                  <a:pt x="3808757" y="2929668"/>
                  <a:pt x="3179054" y="3425416"/>
                  <a:pt x="2976825" y="4105225"/>
                </a:cubicBezTo>
                <a:lnTo>
                  <a:pt x="2944914" y="4234318"/>
                </a:lnTo>
                <a:lnTo>
                  <a:pt x="1444712" y="3027326"/>
                </a:lnTo>
                <a:lnTo>
                  <a:pt x="0" y="4189673"/>
                </a:lnTo>
                <a:lnTo>
                  <a:pt x="29641" y="3892627"/>
                </a:lnTo>
                <a:cubicBezTo>
                  <a:pt x="359173" y="1689568"/>
                  <a:pt x="2259400" y="0"/>
                  <a:pt x="4554247" y="0"/>
                </a:cubicBezTo>
                <a:close/>
              </a:path>
            </a:pathLst>
          </a:custGeom>
          <a:solidFill>
            <a:srgbClr val="4E88E9"/>
          </a:solidFill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5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5016626" y="1930143"/>
            <a:ext cx="1635932" cy="3053361"/>
          </a:xfrm>
          <a:custGeom>
            <a:avLst/>
            <a:gdLst/>
            <a:ahLst/>
            <a:cxnLst/>
            <a:rect l="l" t="t" r="r" b="b"/>
            <a:pathLst>
              <a:path w="4362485" h="8142296" extrusionOk="0">
                <a:moveTo>
                  <a:pt x="2362483" y="0"/>
                </a:moveTo>
                <a:lnTo>
                  <a:pt x="2402074" y="25803"/>
                </a:lnTo>
                <a:cubicBezTo>
                  <a:pt x="3587147" y="852596"/>
                  <a:pt x="4362485" y="2226080"/>
                  <a:pt x="4362485" y="3780653"/>
                </a:cubicBezTo>
                <a:cubicBezTo>
                  <a:pt x="4362485" y="5335227"/>
                  <a:pt x="3587147" y="6708711"/>
                  <a:pt x="2402074" y="7535503"/>
                </a:cubicBezTo>
                <a:lnTo>
                  <a:pt x="2176016" y="7682833"/>
                </a:lnTo>
                <a:lnTo>
                  <a:pt x="2441287" y="8142296"/>
                </a:lnTo>
                <a:lnTo>
                  <a:pt x="0" y="7196290"/>
                </a:lnTo>
                <a:lnTo>
                  <a:pt x="401379" y="4609071"/>
                </a:lnTo>
                <a:lnTo>
                  <a:pt x="709786" y="5143248"/>
                </a:lnTo>
                <a:lnTo>
                  <a:pt x="864172" y="5024899"/>
                </a:lnTo>
                <a:cubicBezTo>
                  <a:pt x="1212485" y="4723179"/>
                  <a:pt x="1432817" y="4277647"/>
                  <a:pt x="1432817" y="3780653"/>
                </a:cubicBezTo>
                <a:cubicBezTo>
                  <a:pt x="1432817" y="3354659"/>
                  <a:pt x="1270940" y="2966473"/>
                  <a:pt x="1005344" y="2674252"/>
                </a:cubicBezTo>
                <a:lnTo>
                  <a:pt x="895346" y="2566847"/>
                </a:lnTo>
                <a:lnTo>
                  <a:pt x="2654921" y="1885007"/>
                </a:lnTo>
                <a:close/>
              </a:path>
            </a:pathLst>
          </a:custGeom>
          <a:solidFill>
            <a:srgbClr val="8252C4"/>
          </a:solidFill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5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3020945" y="2766791"/>
            <a:ext cx="2683549" cy="2296134"/>
          </a:xfrm>
          <a:custGeom>
            <a:avLst/>
            <a:gdLst/>
            <a:ahLst/>
            <a:cxnLst/>
            <a:rect l="l" t="t" r="r" b="b"/>
            <a:pathLst>
              <a:path w="7156130" h="6123024" extrusionOk="0">
                <a:moveTo>
                  <a:pt x="2039909" y="0"/>
                </a:moveTo>
                <a:lnTo>
                  <a:pt x="4079817" y="1641214"/>
                </a:lnTo>
                <a:lnTo>
                  <a:pt x="3508652" y="1641214"/>
                </a:lnTo>
                <a:lnTo>
                  <a:pt x="3512433" y="1716092"/>
                </a:lnTo>
                <a:cubicBezTo>
                  <a:pt x="3596699" y="2545849"/>
                  <a:pt x="4297455" y="3193356"/>
                  <a:pt x="5149444" y="3193356"/>
                </a:cubicBezTo>
                <a:cubicBezTo>
                  <a:pt x="5319842" y="3193356"/>
                  <a:pt x="5484190" y="3167456"/>
                  <a:pt x="5638767" y="3119377"/>
                </a:cubicBezTo>
                <a:lnTo>
                  <a:pt x="5648797" y="3115706"/>
                </a:lnTo>
                <a:lnTo>
                  <a:pt x="5362134" y="4963487"/>
                </a:lnTo>
                <a:lnTo>
                  <a:pt x="7156130" y="5658666"/>
                </a:lnTo>
                <a:lnTo>
                  <a:pt x="7082800" y="5695661"/>
                </a:lnTo>
                <a:cubicBezTo>
                  <a:pt x="6495516" y="5969871"/>
                  <a:pt x="5840366" y="6123024"/>
                  <a:pt x="5149444" y="6123024"/>
                </a:cubicBezTo>
                <a:cubicBezTo>
                  <a:pt x="2701607" y="6123024"/>
                  <a:pt x="702760" y="4200671"/>
                  <a:pt x="580222" y="1783287"/>
                </a:cubicBezTo>
                <a:lnTo>
                  <a:pt x="576630" y="1641214"/>
                </a:lnTo>
                <a:lnTo>
                  <a:pt x="0" y="1641214"/>
                </a:lnTo>
                <a:close/>
              </a:path>
            </a:pathLst>
          </a:custGeom>
          <a:solidFill>
            <a:srgbClr val="1359B4"/>
          </a:solidFill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5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 txBox="1"/>
          <p:nvPr/>
        </p:nvSpPr>
        <p:spPr>
          <a:xfrm>
            <a:off x="3583562" y="2933306"/>
            <a:ext cx="365605" cy="380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 defTabSz="342900">
              <a:buClr>
                <a:srgbClr val="000000"/>
              </a:buClr>
              <a:buFont typeface="Arial"/>
              <a:buNone/>
            </a:pPr>
            <a:r>
              <a:rPr lang="en-US" sz="2000" b="1" kern="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5502981" y="2320658"/>
            <a:ext cx="422111" cy="380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 defTabSz="342900">
              <a:buClr>
                <a:srgbClr val="000000"/>
              </a:buClr>
              <a:buFont typeface="Arial"/>
              <a:buNone/>
            </a:pPr>
            <a:r>
              <a:rPr lang="en-US" sz="2000" b="1" kern="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5082120" y="4318622"/>
            <a:ext cx="431729" cy="380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 defTabSz="342900">
              <a:buClr>
                <a:srgbClr val="000000"/>
              </a:buClr>
              <a:buFont typeface="Arial"/>
              <a:buNone/>
            </a:pPr>
            <a:r>
              <a:rPr lang="en-US" sz="2000" b="1" kern="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4" name="Google Shape;48;p4"/>
          <p:cNvSpPr txBox="1"/>
          <p:nvPr/>
        </p:nvSpPr>
        <p:spPr>
          <a:xfrm>
            <a:off x="1342187" y="754077"/>
            <a:ext cx="4848354" cy="83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noAutofit/>
          </a:bodyPr>
          <a:lstStyle/>
          <a:p>
            <a:pPr algn="r" defTabSz="342900">
              <a:buClr>
                <a:srgbClr val="AAAAAA"/>
              </a:buClr>
              <a:buSzPts val="2400"/>
              <a:buFont typeface="Arial"/>
              <a:buNone/>
            </a:pP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Recolección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y sistematización </a:t>
            </a:r>
            <a:r>
              <a:rPr lang="es-MX" sz="1600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de 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información </a:t>
            </a:r>
            <a:r>
              <a:rPr lang="es-MX" sz="1600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a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26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familias  sobre uso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, manejo del agua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y percepción de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riesgos vs deslaves</a:t>
            </a:r>
            <a:endParaRPr sz="1600" b="1" kern="0" dirty="0">
              <a:solidFill>
                <a:srgbClr val="08204C"/>
              </a:solidFill>
              <a:latin typeface="Helvetica" panose="020B0604020202020204" pitchFamily="34" charset="0"/>
              <a:ea typeface="Lato Light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45" name="Google Shape;49;p4"/>
          <p:cNvSpPr txBox="1"/>
          <p:nvPr/>
        </p:nvSpPr>
        <p:spPr>
          <a:xfrm>
            <a:off x="910688" y="3817417"/>
            <a:ext cx="1985276" cy="595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b" anchorCtr="0">
            <a:noAutofit/>
          </a:bodyPr>
          <a:lstStyle/>
          <a:p>
            <a:pPr algn="r" defTabSz="342900">
              <a:buClr>
                <a:srgbClr val="000000"/>
              </a:buClr>
              <a:buFont typeface="Arial"/>
              <a:buNone/>
            </a:pPr>
            <a:r>
              <a:rPr lang="en-US" sz="1600" b="1" kern="0" dirty="0" err="1">
                <a:solidFill>
                  <a:srgbClr val="08204C"/>
                </a:solidFill>
                <a:latin typeface="Poppins"/>
                <a:ea typeface="Poppins"/>
                <a:cs typeface="Poppins"/>
                <a:sym typeface="Poppins"/>
              </a:rPr>
              <a:t>Observación</a:t>
            </a:r>
            <a:r>
              <a:rPr lang="en-US" sz="1600" b="1" kern="0" dirty="0">
                <a:solidFill>
                  <a:srgbClr val="08204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b="1" kern="0" dirty="0" err="1">
                <a:solidFill>
                  <a:srgbClr val="08204C"/>
                </a:solidFill>
                <a:latin typeface="Poppins"/>
                <a:ea typeface="Poppins"/>
                <a:cs typeface="Poppins"/>
                <a:sym typeface="Poppins"/>
              </a:rPr>
              <a:t>Participante</a:t>
            </a:r>
            <a:endParaRPr sz="1600" b="1" kern="0" dirty="0">
              <a:solidFill>
                <a:srgbClr val="08204C"/>
              </a:solidFill>
              <a:latin typeface="Poppins"/>
              <a:ea typeface="Poppins"/>
              <a:cs typeface="Poppins"/>
              <a:sym typeface="Arial"/>
            </a:endParaRPr>
          </a:p>
        </p:txBody>
      </p:sp>
      <p:sp>
        <p:nvSpPr>
          <p:cNvPr id="46" name="Google Shape;50;p4"/>
          <p:cNvSpPr txBox="1"/>
          <p:nvPr/>
        </p:nvSpPr>
        <p:spPr>
          <a:xfrm>
            <a:off x="143933" y="4448820"/>
            <a:ext cx="3439629" cy="1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noAutofit/>
          </a:bodyPr>
          <a:lstStyle/>
          <a:p>
            <a:pPr algn="r" defTabSz="342900">
              <a:buClr>
                <a:srgbClr val="AAAAAA"/>
              </a:buClr>
              <a:buSzPts val="2400"/>
              <a:buFont typeface="Arial"/>
              <a:buNone/>
            </a:pP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Se documentaron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prácticas locales durante recorridos 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y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trabajo comunitario </a:t>
            </a:r>
            <a:r>
              <a:rPr lang="es-MX" sz="1600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para comprender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la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relación entre el agua y la </a:t>
            </a:r>
            <a:r>
              <a:rPr lang="es-MX" sz="1600" b="1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comunidad</a:t>
            </a:r>
            <a:r>
              <a:rPr lang="es-MX" sz="1600" kern="0" dirty="0" smtClean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, 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así como sus efectos en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los medios de vida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.</a:t>
            </a:r>
            <a:endParaRPr sz="1600" kern="0" dirty="0">
              <a:solidFill>
                <a:srgbClr val="08204C"/>
              </a:solidFill>
              <a:latin typeface="Helvetica" panose="020B0604020202020204" pitchFamily="34" charset="0"/>
              <a:ea typeface="Lato Light"/>
              <a:cs typeface="Helvetica" panose="020B0604020202020204" pitchFamily="34" charset="0"/>
              <a:sym typeface="Arial"/>
            </a:endParaRPr>
          </a:p>
        </p:txBody>
      </p:sp>
      <p:sp>
        <p:nvSpPr>
          <p:cNvPr id="47" name="Google Shape;51;p4"/>
          <p:cNvSpPr txBox="1"/>
          <p:nvPr/>
        </p:nvSpPr>
        <p:spPr>
          <a:xfrm>
            <a:off x="6902520" y="3252626"/>
            <a:ext cx="1474863" cy="64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b" anchorCtr="0">
            <a:noAutofit/>
          </a:bodyPr>
          <a:lstStyle/>
          <a:p>
            <a:pPr defTabSz="342900">
              <a:buClr>
                <a:srgbClr val="000000"/>
              </a:buClr>
              <a:buFont typeface="Arial"/>
              <a:buNone/>
            </a:pPr>
            <a:r>
              <a:rPr lang="es-EC" sz="1600" b="1" kern="0" dirty="0" smtClean="0">
                <a:solidFill>
                  <a:srgbClr val="08204C"/>
                </a:solidFill>
                <a:latin typeface="Poppins"/>
                <a:ea typeface="Poppins"/>
                <a:cs typeface="Poppins"/>
                <a:sym typeface="Poppins"/>
              </a:rPr>
              <a:t>Asambleas comunitarias</a:t>
            </a:r>
            <a:endParaRPr lang="en-US" sz="1600" b="1" kern="0" dirty="0">
              <a:solidFill>
                <a:srgbClr val="0820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" name="Google Shape;52;p4"/>
          <p:cNvSpPr txBox="1"/>
          <p:nvPr/>
        </p:nvSpPr>
        <p:spPr>
          <a:xfrm>
            <a:off x="6771952" y="3986992"/>
            <a:ext cx="3377887" cy="1186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noAutofit/>
          </a:bodyPr>
          <a:lstStyle/>
          <a:p>
            <a:pPr defTabSz="342900">
              <a:buClr>
                <a:srgbClr val="AAAAAA"/>
              </a:buClr>
              <a:buSzPts val="2400"/>
              <a:buFont typeface="Arial"/>
              <a:buNone/>
            </a:pP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Espacios </a:t>
            </a:r>
            <a:r>
              <a:rPr lang="es-MX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para compartir saberes 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tradicionales, identificar problemas y </a:t>
            </a:r>
            <a:r>
              <a:rPr lang="es-MX" sz="1600" kern="0" dirty="0" err="1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co</a:t>
            </a:r>
            <a:r>
              <a:rPr lang="es-MX" sz="1600" kern="0" dirty="0">
                <a:solidFill>
                  <a:srgbClr val="08204C"/>
                </a:solidFill>
                <a:latin typeface="Helvetica" panose="020B0604020202020204" pitchFamily="34" charset="0"/>
                <a:ea typeface="Lato Light"/>
                <a:cs typeface="Helvetica" panose="020B0604020202020204" pitchFamily="34" charset="0"/>
                <a:sym typeface="Lato Light"/>
              </a:rPr>
              <a:t>-crear propuestas locales para la gestión del agua</a:t>
            </a:r>
            <a:endParaRPr sz="1600" kern="0" dirty="0">
              <a:solidFill>
                <a:srgbClr val="08204C"/>
              </a:solidFill>
              <a:latin typeface="Helvetica" panose="020B0604020202020204" pitchFamily="34" charset="0"/>
              <a:cs typeface="Helvetica" panose="020B0604020202020204" pitchFamily="34" charset="0"/>
              <a:sym typeface="Arial"/>
            </a:endParaRPr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210" y="262468"/>
            <a:ext cx="1956793" cy="5935132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573" y="1918556"/>
            <a:ext cx="598005" cy="598005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9087" y="3863881"/>
            <a:ext cx="628305" cy="502644"/>
          </a:xfrm>
          <a:prstGeom prst="rect">
            <a:avLst/>
          </a:prstGeom>
        </p:spPr>
      </p:pic>
      <p:pic>
        <p:nvPicPr>
          <p:cNvPr id="54" name="Imagen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615" y="3218477"/>
            <a:ext cx="540350" cy="717250"/>
          </a:xfrm>
          <a:prstGeom prst="rect">
            <a:avLst/>
          </a:prstGeom>
        </p:spPr>
      </p:pic>
      <p:sp>
        <p:nvSpPr>
          <p:cNvPr id="55" name="Google Shape;47;p4"/>
          <p:cNvSpPr txBox="1"/>
          <p:nvPr/>
        </p:nvSpPr>
        <p:spPr>
          <a:xfrm>
            <a:off x="2644567" y="30549"/>
            <a:ext cx="2653417" cy="68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b" anchorCtr="0">
            <a:noAutofit/>
          </a:bodyPr>
          <a:lstStyle/>
          <a:p>
            <a:pPr algn="r" defTabSz="342900"/>
            <a:r>
              <a:rPr lang="en-US" sz="1600" b="1" kern="0" dirty="0" err="1">
                <a:solidFill>
                  <a:srgbClr val="08204C"/>
                </a:solidFill>
                <a:latin typeface="Helvetica" panose="020B0604020202020204" pitchFamily="34" charset="0"/>
                <a:ea typeface="Poppins"/>
                <a:cs typeface="Helvetica" panose="020B0604020202020204" pitchFamily="34" charset="0"/>
                <a:sym typeface="Poppins"/>
              </a:rPr>
              <a:t>Entrevistas</a:t>
            </a:r>
            <a:r>
              <a:rPr lang="en-US" sz="1600" b="1" kern="0" dirty="0">
                <a:solidFill>
                  <a:srgbClr val="08204C"/>
                </a:solidFill>
                <a:latin typeface="Helvetica" panose="020B0604020202020204" pitchFamily="34" charset="0"/>
                <a:ea typeface="Poppins"/>
                <a:cs typeface="Helvetica" panose="020B0604020202020204" pitchFamily="34" charset="0"/>
                <a:sym typeface="Poppins"/>
              </a:rPr>
              <a:t> </a:t>
            </a:r>
            <a:r>
              <a:rPr lang="en-US" sz="1600" b="1" kern="0" dirty="0" err="1">
                <a:solidFill>
                  <a:srgbClr val="08204C"/>
                </a:solidFill>
                <a:latin typeface="Helvetica" panose="020B0604020202020204" pitchFamily="34" charset="0"/>
                <a:ea typeface="Poppins"/>
                <a:cs typeface="Helvetica" panose="020B0604020202020204" pitchFamily="34" charset="0"/>
                <a:sym typeface="Poppins"/>
              </a:rPr>
              <a:t>Semiestructuradas</a:t>
            </a:r>
            <a:endParaRPr lang="en-US" sz="1600" b="1" kern="0" dirty="0">
              <a:solidFill>
                <a:srgbClr val="08204C"/>
              </a:solidFill>
              <a:latin typeface="Helvetica" panose="020B0604020202020204" pitchFamily="34" charset="0"/>
              <a:ea typeface="Poppins"/>
              <a:cs typeface="Helvetica" panose="020B0604020202020204" pitchFamily="34" charset="0"/>
              <a:sym typeface="Poppins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221091" y="156188"/>
            <a:ext cx="2165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s-ES_tradnl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¿Cómo se hizo?</a:t>
            </a:r>
            <a:endParaRPr lang="en-US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3" name="Imagen 2" descr="C:\Users\ronal\Downloads\450071890_954977813306233_6543941798540470799_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9971" y="2874994"/>
            <a:ext cx="3067050" cy="204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C:\Users\ronal\Downloads\450750505_954732976664050_2581340730577705217_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4679" y="687292"/>
            <a:ext cx="2432050" cy="24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602" y="1301456"/>
            <a:ext cx="2797401" cy="157353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08926" y="77715"/>
            <a:ext cx="2165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s-EC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¿Cómo se hizo?</a:t>
            </a:r>
            <a:endParaRPr lang="en-US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514030"/>
              </p:ext>
            </p:extLst>
          </p:nvPr>
        </p:nvGraphicFramePr>
        <p:xfrm>
          <a:off x="108926" y="797359"/>
          <a:ext cx="7485674" cy="4898390"/>
        </p:xfrm>
        <a:graphic>
          <a:graphicData uri="http://schemas.openxmlformats.org/drawingml/2006/table">
            <a:tbl>
              <a:tblPr/>
              <a:tblGrid>
                <a:gridCol w="922866">
                  <a:extLst>
                    <a:ext uri="{9D8B030D-6E8A-4147-A177-3AD203B41FA5}">
                      <a16:colId xmlns:a16="http://schemas.microsoft.com/office/drawing/2014/main" val="3832680660"/>
                    </a:ext>
                  </a:extLst>
                </a:gridCol>
                <a:gridCol w="1164710">
                  <a:extLst>
                    <a:ext uri="{9D8B030D-6E8A-4147-A177-3AD203B41FA5}">
                      <a16:colId xmlns:a16="http://schemas.microsoft.com/office/drawing/2014/main" val="3072962112"/>
                    </a:ext>
                  </a:extLst>
                </a:gridCol>
                <a:gridCol w="1424522">
                  <a:extLst>
                    <a:ext uri="{9D8B030D-6E8A-4147-A177-3AD203B41FA5}">
                      <a16:colId xmlns:a16="http://schemas.microsoft.com/office/drawing/2014/main" val="2206254237"/>
                    </a:ext>
                  </a:extLst>
                </a:gridCol>
                <a:gridCol w="3973576">
                  <a:extLst>
                    <a:ext uri="{9D8B030D-6E8A-4147-A177-3AD203B41FA5}">
                      <a16:colId xmlns:a16="http://schemas.microsoft.com/office/drawing/2014/main" val="235402227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Fase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C" sz="1200" b="1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Componenetes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endParaRPr lang="es-EC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Propósito</a:t>
                      </a:r>
                      <a:endParaRPr lang="es-EC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Actividades realizadas</a:t>
                      </a:r>
                      <a:endParaRPr lang="es-EC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679330"/>
                  </a:ext>
                </a:extLst>
              </a:tr>
              <a:tr h="184150">
                <a:tc rowSpan="14"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Helvetica" panose="020B0604020202020204" pitchFamily="34" charset="0"/>
                        <a:buChar char="→"/>
                        <a:tabLst/>
                        <a:defRPr/>
                      </a:pPr>
                      <a:r>
                        <a:rPr lang="es-EC" sz="12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Inicio</a:t>
                      </a:r>
                    </a:p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endParaRPr lang="es-EC" sz="1200" b="0" i="1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Pre-flexión</a:t>
                      </a:r>
                      <a:endParaRPr lang="es-EC" sz="1200" b="0" i="1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Interiorizar el proyecto por parte de </a:t>
                      </a:r>
                      <a:r>
                        <a:rPr lang="es-EC" sz="12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lxs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actores.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Presentación el proyecto 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 autoridades y docentes de cada instituto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(convenio entre ISTJM y USFX-CH).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38832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Reuniones con las directivas comunitarias.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3991894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Taller comunitario donde 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se firmaron los acuerdos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 trabajo entre institutos y comunidades (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previo</a:t>
                      </a:r>
                      <a:r>
                        <a:rPr lang="es-EC" sz="12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se realizaron ajustes de proyecto</a:t>
                      </a:r>
                      <a:r>
                        <a:rPr lang="es-EC" sz="12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)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942990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Investigación</a:t>
                      </a:r>
                      <a:endParaRPr lang="es-EC" sz="1200" b="0" i="1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Diagnosticar el ciclo </a:t>
                      </a:r>
                      <a:r>
                        <a:rPr lang="es-EC" sz="12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hidrosocial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Diagnóstico al estado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de la organización comunitaria.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75181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Reflexión al enfoque “</a:t>
                      </a:r>
                      <a:r>
                        <a:rPr lang="es-EC" sz="1200" b="1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hidrosocial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”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entre docentes, estudiantes y comunidades.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752447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Construcción de  línea de tiempo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 la memoria </a:t>
                      </a:r>
                      <a:r>
                        <a:rPr lang="es-EC" sz="12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hidrosocial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840272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Mapeo</a:t>
                      </a:r>
                      <a:r>
                        <a:rPr lang="es-EC" sz="12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EC" sz="12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fuentes, zonas de riego y escorrentías.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5456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Diagnosticó la </a:t>
                      </a: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cobertura vegetal.</a:t>
                      </a:r>
                      <a:endParaRPr lang="es-EC" sz="1200" b="1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212322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Reflexión</a:t>
                      </a:r>
                      <a:endParaRPr lang="es-EC" sz="1200" b="0" i="1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Devolver resultados y </a:t>
                      </a:r>
                      <a:r>
                        <a:rPr lang="es-EC" sz="12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codiseñar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soluciones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Sistematización</a:t>
                      </a:r>
                      <a:r>
                        <a:rPr lang="es-EC" sz="12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de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la información recolectada.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212197"/>
                  </a:ext>
                </a:extLst>
              </a:tr>
              <a:tr h="996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Presentación de los hallazgos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en asambleas.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446751"/>
                  </a:ext>
                </a:extLst>
              </a:tr>
              <a:tr h="421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Facilitación del plan de acción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con cada comunidad.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674813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Acción</a:t>
                      </a:r>
                      <a:endParaRPr lang="es-EC" sz="1200" b="0" i="1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Ejecutar y escalar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Familias agricultoras implementan el plan.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284718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Gestión para que se incluya la problemática del agua en las agendas locales.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350970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 fontAlgn="ctr">
                        <a:lnSpc>
                          <a:spcPct val="108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Firma de convenios de cooperación:</a:t>
                      </a:r>
                    </a:p>
                    <a:p>
                      <a:pPr marL="271463" lvl="1" indent="-171450" algn="l" fontAlgn="ctr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Ecuador</a:t>
                      </a:r>
                      <a:r>
                        <a:rPr lang="es-EC" sz="12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 – Cruz Roja (Riesgos, Loja).</a:t>
                      </a:r>
                    </a:p>
                    <a:p>
                      <a:pPr marL="271463" lvl="1" indent="-171450" algn="l" fontAlgn="ctr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Helvetica" panose="020B0604020202020204" pitchFamily="34" charset="0"/>
                        <a:buChar char="→"/>
                      </a:pPr>
                      <a:r>
                        <a:rPr lang="es-EC" sz="1200" b="0" i="1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Bolivia</a:t>
                      </a:r>
                      <a:r>
                        <a:rPr lang="es-EC" sz="12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EC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– Gobierno Autónomo Municipal de Alcalá.</a:t>
                      </a:r>
                      <a:endParaRPr lang="es-EC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251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91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1732" y="1288665"/>
            <a:ext cx="840740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Memoria </a:t>
            </a:r>
            <a:r>
              <a:rPr lang="es-EC" i="1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hidro</a:t>
            </a:r>
            <a:r>
              <a:rPr lang="es-EC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-social en las comunidades Andinas de Hoyada, </a:t>
            </a:r>
            <a:r>
              <a:rPr lang="es-EC" i="1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Matela</a:t>
            </a:r>
            <a:r>
              <a:rPr lang="es-EC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Bolivia</a:t>
            </a:r>
            <a:endParaRPr lang="en-US" i="1" dirty="0"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4" name="Imagen 3" descr="C:\Users\ronal\Desktop\Edición_Video_FLACSO\001_ISTJM\CLACSO\Linea de tiempo_Matela_Hoyad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9" y="2190853"/>
            <a:ext cx="8119534" cy="4159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" t="8271" r="49739" b="28642"/>
          <a:stretch/>
        </p:blipFill>
        <p:spPr>
          <a:xfrm>
            <a:off x="8441268" y="3607772"/>
            <a:ext cx="2413896" cy="23273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172" y="2047461"/>
            <a:ext cx="3312831" cy="186346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21732" y="380185"/>
            <a:ext cx="256540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b="1" i="1" dirty="0" smtClean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Algunos resultados:</a:t>
            </a:r>
            <a:endParaRPr lang="en-US" b="1" i="1" dirty="0"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927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11660" b="13506"/>
          <a:stretch/>
        </p:blipFill>
        <p:spPr>
          <a:xfrm>
            <a:off x="1117600" y="1169978"/>
            <a:ext cx="9262533" cy="461789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78609" y="382600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Diagnóstico comunitario: 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98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10" name="Imagen 9" descr="C:\Users\ronal\Downloads\Untitled (34).jpg"/>
          <p:cNvPicPr/>
          <p:nvPr/>
        </p:nvPicPr>
        <p:blipFill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073573"/>
            <a:ext cx="7205133" cy="4793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:\Users\User\Downloads\Observado fuentes agua_Bolivia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22"/>
          <a:stretch/>
        </p:blipFill>
        <p:spPr bwMode="auto">
          <a:xfrm>
            <a:off x="7577668" y="1901287"/>
            <a:ext cx="4614336" cy="2831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431718" y="219998"/>
            <a:ext cx="4057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s-EC" b="1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Relación con el agua según género</a:t>
            </a:r>
            <a:endParaRPr lang="en-US" sz="1200" b="1" i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146299" y="3688951"/>
            <a:ext cx="319967" cy="94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339660"/>
              </p:ext>
            </p:extLst>
          </p:nvPr>
        </p:nvGraphicFramePr>
        <p:xfrm>
          <a:off x="783171" y="794016"/>
          <a:ext cx="10625666" cy="5096857"/>
        </p:xfrm>
        <a:graphic>
          <a:graphicData uri="http://schemas.openxmlformats.org/drawingml/2006/table">
            <a:tbl>
              <a:tblPr firstRow="1" firstCol="1" bandRow="1"/>
              <a:tblGrid>
                <a:gridCol w="2074333">
                  <a:extLst>
                    <a:ext uri="{9D8B030D-6E8A-4147-A177-3AD203B41FA5}">
                      <a16:colId xmlns:a16="http://schemas.microsoft.com/office/drawing/2014/main" val="2022427945"/>
                    </a:ext>
                  </a:extLst>
                </a:gridCol>
                <a:gridCol w="1803401">
                  <a:extLst>
                    <a:ext uri="{9D8B030D-6E8A-4147-A177-3AD203B41FA5}">
                      <a16:colId xmlns:a16="http://schemas.microsoft.com/office/drawing/2014/main" val="2746295275"/>
                    </a:ext>
                  </a:extLst>
                </a:gridCol>
                <a:gridCol w="3225799">
                  <a:extLst>
                    <a:ext uri="{9D8B030D-6E8A-4147-A177-3AD203B41FA5}">
                      <a16:colId xmlns:a16="http://schemas.microsoft.com/office/drawing/2014/main" val="3482755978"/>
                    </a:ext>
                  </a:extLst>
                </a:gridCol>
                <a:gridCol w="3522133">
                  <a:extLst>
                    <a:ext uri="{9D8B030D-6E8A-4147-A177-3AD203B41FA5}">
                      <a16:colId xmlns:a16="http://schemas.microsoft.com/office/drawing/2014/main" val="432955263"/>
                    </a:ext>
                  </a:extLst>
                </a:gridCol>
              </a:tblGrid>
              <a:tr h="1979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Problemática </a:t>
                      </a:r>
                      <a:r>
                        <a:rPr lang="es-EC" sz="105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identificada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Causa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Acción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Participación en la solución del problema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982680"/>
                  </a:ext>
                </a:extLst>
              </a:tr>
              <a:tr h="383836">
                <a:tc rowSpan="5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Débil organización comunitaria en torno al uso y cuidado del agua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Promoción de proyectos en el territorio con lógicas extractivas del bien común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Resignificar la relación del agua con la vida comunitaria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 la Carrera Técnico Superior de Producción Agropecuaria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679748"/>
                  </a:ext>
                </a:extLst>
              </a:tr>
              <a:tr h="19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Activar el Comité de Agua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Asamblea comunitaria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393664"/>
                  </a:ext>
                </a:extLst>
              </a:tr>
              <a:tr h="290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Comité organiza el diagnóstico del estado del agua en la comunidad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Asamblea comunitaria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19056"/>
                  </a:ext>
                </a:extLst>
              </a:tr>
              <a:tr h="290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Comité informa en cada asamblea sobre los avances del plan </a:t>
                      </a:r>
                      <a:r>
                        <a:rPr lang="es-EC" sz="1050" dirty="0" err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hidrosocial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Asamblea comunitaria.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768821"/>
                  </a:ext>
                </a:extLst>
              </a:tr>
              <a:tr h="3838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Gestionar apoyo ante organizaciones territoriales, gobiernos u ONGs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Otras comunidades, gobierno municipal, gobierno departamental, gobierno central, </a:t>
                      </a:r>
                      <a:r>
                        <a:rPr lang="es-EC" sz="1050" dirty="0" err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ONGs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260559"/>
                  </a:ext>
                </a:extLst>
              </a:tr>
              <a:tr h="56972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Conflicto entre familias agricultoras por el uso del agua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Distribución desigual del agua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Diálogo entre familias agricultoras para </a:t>
                      </a:r>
                      <a:r>
                        <a:rPr lang="es-EC" sz="1050" dirty="0" err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redireccionar</a:t>
                      </a: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 el sistema de distribución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Asamblea comunitaria, docentes y estudiantes de la Carrera Técnico Superior de Producción Agropecuaria (TSA)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58697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Déficit de agua para consumo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Disminución del caudal de agua.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Cerramiento en zonas de recarga hídrica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gobierno municipal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602940"/>
                  </a:ext>
                </a:extLst>
              </a:tr>
              <a:tr h="290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Deterioro de la red de captación y distribución.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Prohibición comunitaria de corte de árboles cerca de la vertiente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 la Carrera (TSA)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094668"/>
                  </a:ext>
                </a:extLst>
              </a:tr>
              <a:tr h="3838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Reforestación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Asamblea comunitaria, docentes y estudiantes de la Carrera (TSA)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165487"/>
                  </a:ext>
                </a:extLst>
              </a:tr>
              <a:tr h="197951"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Déficit de agua para riego de cultivos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Deterioro de los tanques de captación.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 Cerramiento de zonas de tanques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gobierno municipal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002504"/>
                  </a:ext>
                </a:extLst>
              </a:tr>
              <a:tr h="290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Reparación de tanques y salidas de agua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 la Carrera (TSA)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220668"/>
                  </a:ext>
                </a:extLst>
              </a:tr>
              <a:tr h="290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Reforestación con especies arbóreas endémicas y nativas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 la Carrera (TSA)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39417"/>
                  </a:ext>
                </a:extLst>
              </a:tr>
              <a:tr h="38383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Déficit de agua en época de estiaje (sep-nov) para crianza de ganado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0" marR="6033" marT="6033" marB="603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Disminución del caudal de agua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Construcción de un pozo comunal mediante mingas</a:t>
                      </a:r>
                      <a:endParaRPr lang="en-US" sz="12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05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 la Carrera (TSA), gobierno municipal</a:t>
                      </a:r>
                      <a:endParaRPr lang="en-US" sz="12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033" marR="6033" marT="6033" marB="60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626932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783171" y="162054"/>
            <a:ext cx="1894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Plan de Acción 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3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82354" y="637843"/>
            <a:ext cx="7280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Memoria </a:t>
            </a:r>
            <a:r>
              <a:rPr lang="es-EC" i="1" dirty="0" err="1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hidrosocial</a:t>
            </a:r>
            <a:r>
              <a:rPr lang="es-EC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en la comunidad Andina El Rodeo, Ecuador</a:t>
            </a:r>
            <a:endParaRPr lang="en-US" i="1" dirty="0"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4" name="Imagen 3" descr="C:\Users\ronal\Desktop\Edición_Video_FLACSO\001_ISTJM\CLACSO\Linea de tiempo Hidrosocial_Guale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52" y="1644227"/>
            <a:ext cx="8912227" cy="4024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1" r="30105"/>
          <a:stretch/>
        </p:blipFill>
        <p:spPr>
          <a:xfrm>
            <a:off x="9440333" y="880959"/>
            <a:ext cx="2607733" cy="23633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13" y="2821517"/>
            <a:ext cx="2932287" cy="219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2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8814" b="9536"/>
          <a:stretch/>
        </p:blipFill>
        <p:spPr>
          <a:xfrm>
            <a:off x="1176873" y="751932"/>
            <a:ext cx="8641835" cy="43080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5" r="14135" b="19407"/>
          <a:stretch/>
        </p:blipFill>
        <p:spPr>
          <a:xfrm>
            <a:off x="253999" y="4131733"/>
            <a:ext cx="3595407" cy="218936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78609" y="382600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Diagnóstico comunitario: 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0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1718" y="219998"/>
            <a:ext cx="4057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s-EC" b="1" i="1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Relación con el agua según género</a:t>
            </a:r>
            <a:endParaRPr lang="en-US" sz="1200" b="1" i="1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4" name="Imagen 3" descr="C:\Users\ronal\Downloads\Untitled (33).jpg"/>
          <p:cNvPicPr/>
          <p:nvPr/>
        </p:nvPicPr>
        <p:blipFill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923078"/>
            <a:ext cx="7942793" cy="478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67" y="3737084"/>
            <a:ext cx="5040436" cy="28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6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39804" y="230201"/>
            <a:ext cx="177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Plan de Acción 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196738"/>
              </p:ext>
            </p:extLst>
          </p:nvPr>
        </p:nvGraphicFramePr>
        <p:xfrm>
          <a:off x="339804" y="1189509"/>
          <a:ext cx="11370733" cy="4661347"/>
        </p:xfrm>
        <a:graphic>
          <a:graphicData uri="http://schemas.openxmlformats.org/drawingml/2006/table">
            <a:tbl>
              <a:tblPr firstRow="1" firstCol="1" bandRow="1"/>
              <a:tblGrid>
                <a:gridCol w="2125133">
                  <a:extLst>
                    <a:ext uri="{9D8B030D-6E8A-4147-A177-3AD203B41FA5}">
                      <a16:colId xmlns:a16="http://schemas.microsoft.com/office/drawing/2014/main" val="4245706373"/>
                    </a:ext>
                  </a:extLst>
                </a:gridCol>
                <a:gridCol w="2259988">
                  <a:extLst>
                    <a:ext uri="{9D8B030D-6E8A-4147-A177-3AD203B41FA5}">
                      <a16:colId xmlns:a16="http://schemas.microsoft.com/office/drawing/2014/main" val="3936334581"/>
                    </a:ext>
                  </a:extLst>
                </a:gridCol>
                <a:gridCol w="3158679">
                  <a:extLst>
                    <a:ext uri="{9D8B030D-6E8A-4147-A177-3AD203B41FA5}">
                      <a16:colId xmlns:a16="http://schemas.microsoft.com/office/drawing/2014/main" val="1287515722"/>
                    </a:ext>
                  </a:extLst>
                </a:gridCol>
                <a:gridCol w="3826933">
                  <a:extLst>
                    <a:ext uri="{9D8B030D-6E8A-4147-A177-3AD203B41FA5}">
                      <a16:colId xmlns:a16="http://schemas.microsoft.com/office/drawing/2014/main" val="3593975165"/>
                    </a:ext>
                  </a:extLst>
                </a:gridCol>
              </a:tblGrid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 b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Problemática Identificada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 b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Causa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Acción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Participación en la </a:t>
                      </a:r>
                      <a:r>
                        <a:rPr lang="es-EC" sz="1400" b="1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solución </a:t>
                      </a:r>
                      <a:r>
                        <a:rPr lang="es-EC" sz="140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del </a:t>
                      </a:r>
                      <a:r>
                        <a:rPr lang="es-EC" sz="1400" b="1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problema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14959"/>
                  </a:ext>
                </a:extLst>
              </a:tr>
              <a:tr h="307340"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Deslizamiento de tierra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¿Actividad agropecuaría? ¿Cambio del cauce del agua?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Elaborar línea de tiempo hidrosocial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del ISTJM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972865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Identificar estado de nacientes de agua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del ISTJM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466292"/>
                  </a:ext>
                </a:extLst>
              </a:tr>
              <a:tr h="457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Fortalecer conocimientos sobre prevención de deslizamiento de tierras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docentes, estudiantes del ISTJM, Cruz Roja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64349"/>
                  </a:ext>
                </a:extLst>
              </a:tr>
              <a:tr h="379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Fortalecer conocimientos sobre acción en caso de emergencias por deslizamientos de tierra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docentes, estudiantes del ISTJM, Cruz Roja.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830241"/>
                  </a:ext>
                </a:extLst>
              </a:tr>
              <a:tr h="60960"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Conflicto entre familias agricultoras por el uso del agua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Distribución desigual del agua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Resignificar la relación del agua con la vida comunitaria</a:t>
                      </a:r>
                      <a:endParaRPr lang="en-US" sz="2800" b="1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del ISTJM, líderes políticos.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579690"/>
                  </a:ext>
                </a:extLst>
              </a:tr>
              <a:tr h="31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Diálogo entre familias agricultoras </a:t>
                      </a: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para </a:t>
                      </a:r>
                      <a:r>
                        <a:rPr lang="es-EC" sz="1400" dirty="0" err="1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redireccionar</a:t>
                      </a: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 el sistema de distribución y para </a:t>
                      </a:r>
                      <a:r>
                        <a:rPr lang="es-EC" sz="1400" dirty="0" smtClean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mantenimiento </a:t>
                      </a: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a sistemas de captación de aguas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del ISTJM, líderes políticos</a:t>
                      </a:r>
                      <a:endParaRPr lang="en-US" sz="28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318579"/>
                  </a:ext>
                </a:extLst>
              </a:tr>
              <a:tr h="31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b="1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Mingas para el cuidado </a:t>
                      </a: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del agua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"/>
                      </a:pPr>
                      <a:r>
                        <a:rPr lang="es-EC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Helvetica" panose="020B0604020202020204" pitchFamily="34" charset="0"/>
                        </a:rPr>
                        <a:t>Familias agricultoras, docentes y estudiantes del ISTJM, líderes políticos.</a:t>
                      </a:r>
                      <a:endParaRPr lang="en-US" sz="28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741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807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70933" y="1197675"/>
            <a:ext cx="113284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Continuar con el 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apoyo institucional </a:t>
            </a:r>
            <a:r>
              <a:rPr lang="es-MX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 la ejecución del 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plan de acción comunitario.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b="1" dirty="0">
                <a:latin typeface="Helvetica" panose="020B0604020202020204" pitchFamily="34" charset="0"/>
                <a:cs typeface="Helvetica" panose="020B0604020202020204" pitchFamily="34" charset="0"/>
              </a:rPr>
              <a:t>Fortalecer coaliciones comunitarias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entre comunidades, instituciones educativas, gobiernos locales y organizaciones afines para avanzar en la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territorialización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de la agroecología.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En el marco de la justicia social, </a:t>
            </a:r>
            <a:r>
              <a:rPr lang="es-MX" b="1" dirty="0">
                <a:latin typeface="Helvetica" panose="020B0604020202020204" pitchFamily="34" charset="0"/>
                <a:cs typeface="Helvetica" panose="020B0604020202020204" pitchFamily="34" charset="0"/>
              </a:rPr>
              <a:t>valorar la importancia de las mujeres y juventudes 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en el cuidado del agua y la defensa del territorio, sus territorios.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b="1" dirty="0">
                <a:latin typeface="Helvetica" panose="020B0604020202020204" pitchFamily="34" charset="0"/>
                <a:cs typeface="Helvetica" panose="020B0604020202020204" pitchFamily="34" charset="0"/>
              </a:rPr>
              <a:t>Revalorizar los saberes y prácticas culturales 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asociadas al agua, promoviendo su cuidado </a:t>
            </a:r>
            <a:r>
              <a:rPr lang="es-MX" b="1" dirty="0">
                <a:latin typeface="Helvetica" panose="020B0604020202020204" pitchFamily="34" charset="0"/>
                <a:cs typeface="Helvetica" panose="020B0604020202020204" pitchFamily="34" charset="0"/>
              </a:rPr>
              <a:t>como bien común, ser vivo y elemento central para la vida comunitaria</a:t>
            </a:r>
            <a:r>
              <a:rPr lang="es-MX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Repensar </a:t>
            </a:r>
            <a:r>
              <a:rPr lang="es-MX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educación superior desde un enfoque multidimensional que forme profesionales con conciencia territorial, crítica y 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ética.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7200" y="478217"/>
            <a:ext cx="2401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¿Ahora qué?</a:t>
            </a:r>
            <a:endParaRPr lang="en-U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8"/>
          <p:cNvSpPr txBox="1">
            <a:spLocks noGrp="1"/>
          </p:cNvSpPr>
          <p:nvPr>
            <p:ph type="ctrTitle"/>
          </p:nvPr>
        </p:nvSpPr>
        <p:spPr>
          <a:xfrm>
            <a:off x="60511" y="51229"/>
            <a:ext cx="6193144" cy="143159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EQUIPO INVESTIGACIÓN</a:t>
            </a:r>
            <a:endParaRPr dirty="0"/>
          </a:p>
        </p:txBody>
      </p:sp>
      <p:sp>
        <p:nvSpPr>
          <p:cNvPr id="564" name="Google Shape;564;p48"/>
          <p:cNvSpPr/>
          <p:nvPr/>
        </p:nvSpPr>
        <p:spPr>
          <a:xfrm>
            <a:off x="277384" y="1661000"/>
            <a:ext cx="1701353" cy="2132277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6" name="Google Shape;566;p48"/>
          <p:cNvSpPr/>
          <p:nvPr/>
        </p:nvSpPr>
        <p:spPr>
          <a:xfrm>
            <a:off x="9541454" y="3793278"/>
            <a:ext cx="1541517" cy="1826305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7" name="Google Shape;567;p48"/>
          <p:cNvSpPr txBox="1"/>
          <p:nvPr/>
        </p:nvSpPr>
        <p:spPr>
          <a:xfrm>
            <a:off x="5223261" y="4210467"/>
            <a:ext cx="1431600" cy="11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 defTabSz="1219170">
              <a:buClr>
                <a:srgbClr val="000000"/>
              </a:buClr>
            </a:pPr>
            <a:r>
              <a:rPr lang="en" sz="1333" kern="0">
                <a:solidFill>
                  <a:srgbClr val="FFFFFF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You can replace the image on the screen with your own</a:t>
            </a:r>
            <a:endParaRPr sz="1333" kern="0" dirty="0">
              <a:solidFill>
                <a:srgbClr val="FFFFFF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38179F-BC5A-64B1-2309-8789A6B41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214" y="3780066"/>
            <a:ext cx="1905908" cy="19059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79A7BDC-0427-723A-6896-80118102C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341" y="3780066"/>
            <a:ext cx="1923944" cy="19059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9B0B1C-6904-F7BC-9285-066F4B9D4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033" y="3734202"/>
            <a:ext cx="1905908" cy="19059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47E384-26E1-49B7-0A09-64D2C40349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2151"/>
          <a:stretch/>
        </p:blipFill>
        <p:spPr>
          <a:xfrm>
            <a:off x="5079431" y="1069427"/>
            <a:ext cx="2152783" cy="192616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DDF1C6A-8327-DBDB-645C-797F0AC5FB3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543" t="1136" r="26091" b="35832"/>
          <a:stretch/>
        </p:blipFill>
        <p:spPr>
          <a:xfrm>
            <a:off x="2510937" y="789133"/>
            <a:ext cx="2036291" cy="22562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09CD47B-66A4-C20C-FB9E-540C7883B7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165" y="1046952"/>
            <a:ext cx="2036289" cy="194863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F3F9770-9E90-0788-DF40-BEF0ABD9881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71" y="1917251"/>
            <a:ext cx="1511165" cy="151116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068966A-273B-B233-F990-BCD7533E4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384" y="3872129"/>
            <a:ext cx="1216269" cy="1630052"/>
          </a:xfrm>
          <a:prstGeom prst="rect">
            <a:avLst/>
          </a:prstGeom>
        </p:spPr>
      </p:pic>
      <p:sp>
        <p:nvSpPr>
          <p:cNvPr id="2" name="AutoShape 2" descr="blob:https://web.whatsapp.com/565fc11d-83b5-40a4-a900-d151b57d597e"/>
          <p:cNvSpPr>
            <a:spLocks noChangeAspect="1" noChangeArrowheads="1"/>
          </p:cNvSpPr>
          <p:nvPr/>
        </p:nvSpPr>
        <p:spPr bwMode="auto">
          <a:xfrm>
            <a:off x="207433" y="-192617"/>
            <a:ext cx="2704580" cy="270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es-EC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50" y="3773283"/>
            <a:ext cx="1801916" cy="182774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1443</Words>
  <Application>Microsoft Office PowerPoint</Application>
  <PresentationFormat>Panorámica</PresentationFormat>
  <Paragraphs>163</Paragraphs>
  <Slides>19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19</vt:i4>
      </vt:variant>
    </vt:vector>
  </HeadingPairs>
  <TitlesOfParts>
    <vt:vector size="36" baseType="lpstr">
      <vt:lpstr>Arial</vt:lpstr>
      <vt:lpstr>Calibri</vt:lpstr>
      <vt:lpstr>Calibri Light</vt:lpstr>
      <vt:lpstr>Catamaran Light</vt:lpstr>
      <vt:lpstr>Fira Sans Extra Condensed Medium</vt:lpstr>
      <vt:lpstr>Helvetica</vt:lpstr>
      <vt:lpstr>Lato Light</vt:lpstr>
      <vt:lpstr>Livvic</vt:lpstr>
      <vt:lpstr>Oswald</vt:lpstr>
      <vt:lpstr>Poppins</vt:lpstr>
      <vt:lpstr>Roboto</vt:lpstr>
      <vt:lpstr>Source Sans Pro</vt:lpstr>
      <vt:lpstr>Symbol</vt:lpstr>
      <vt:lpstr>Times New Roman</vt:lpstr>
      <vt:lpstr>Tema de Office</vt:lpstr>
      <vt:lpstr>Engineering Project Proposal by Slidesgo</vt:lpstr>
      <vt:lpstr>1_Engineering Project Proposal by Slidesgo</vt:lpstr>
      <vt:lpstr>Presentación de PowerPoint</vt:lpstr>
      <vt:lpstr>Presentación de PowerPoint</vt:lpstr>
      <vt:lpstr>Presentación de PowerPoint</vt:lpstr>
      <vt:lpstr>OBJETIVOS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EQUIPO INVESTIGACIÓN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Ronald Herrera Sánchez Herrera-Sánchez</dc:creator>
  <cp:lastModifiedBy>Ronald Herrera Sánchez Herrera-Sánchez</cp:lastModifiedBy>
  <cp:revision>56</cp:revision>
  <dcterms:created xsi:type="dcterms:W3CDTF">2025-06-09T03:48:40Z</dcterms:created>
  <dcterms:modified xsi:type="dcterms:W3CDTF">2025-06-12T05:18:50Z</dcterms:modified>
</cp:coreProperties>
</file>