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0" r:id="rId2"/>
    <p:sldId id="336" r:id="rId3"/>
    <p:sldId id="337" r:id="rId4"/>
    <p:sldId id="315" r:id="rId5"/>
    <p:sldId id="319" r:id="rId6"/>
    <p:sldId id="320" r:id="rId7"/>
    <p:sldId id="306" r:id="rId8"/>
    <p:sldId id="335" r:id="rId9"/>
    <p:sldId id="350" r:id="rId10"/>
    <p:sldId id="322" r:id="rId11"/>
    <p:sldId id="338" r:id="rId12"/>
    <p:sldId id="317" r:id="rId13"/>
    <p:sldId id="351" r:id="rId14"/>
    <p:sldId id="345" r:id="rId15"/>
    <p:sldId id="342" r:id="rId16"/>
    <p:sldId id="346" r:id="rId17"/>
    <p:sldId id="352" r:id="rId18"/>
    <p:sldId id="353" r:id="rId19"/>
    <p:sldId id="347" r:id="rId20"/>
    <p:sldId id="354" r:id="rId21"/>
    <p:sldId id="313" r:id="rId2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8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0C8"/>
    <a:srgbClr val="191C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15992" autoAdjust="0"/>
    <p:restoredTop sz="95033" autoAdjust="0"/>
  </p:normalViewPr>
  <p:slideViewPr>
    <p:cSldViewPr snapToGrid="0" showGuides="1">
      <p:cViewPr varScale="1">
        <p:scale>
          <a:sx n="78" d="100"/>
          <a:sy n="78" d="100"/>
        </p:scale>
        <p:origin x="835" y="53"/>
      </p:cViewPr>
      <p:guideLst>
        <p:guide orient="horz" pos="2818"/>
        <p:guide pos="381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7.xml"/><Relationship Id="rId1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94F0D-AEF5-4D47-95CE-541DB7F708CC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F535E-6CE1-40EF-B8A2-F96BF7B3B79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7908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F6B5C584-501B-AE9C-5A1F-46A718E1B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:notes">
            <a:extLst>
              <a:ext uri="{FF2B5EF4-FFF2-40B4-BE49-F238E27FC236}">
                <a16:creationId xmlns:a16="http://schemas.microsoft.com/office/drawing/2014/main" id="{D72A73BC-F531-4727-B338-F21E93A694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dirty="0"/>
              <a:t>Variedad tradicional = semilla campesina, mayor plasticidad</a:t>
            </a:r>
            <a:endParaRPr dirty="0"/>
          </a:p>
        </p:txBody>
      </p:sp>
      <p:sp>
        <p:nvSpPr>
          <p:cNvPr id="151" name="Google Shape;151;p18:notes">
            <a:extLst>
              <a:ext uri="{FF2B5EF4-FFF2-40B4-BE49-F238E27FC236}">
                <a16:creationId xmlns:a16="http://schemas.microsoft.com/office/drawing/2014/main" id="{934C073C-FE66-F63C-A40C-4A9537733F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0879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2AC3217A-E1D6-E71B-EC96-3E2152CEB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:notes">
            <a:extLst>
              <a:ext uri="{FF2B5EF4-FFF2-40B4-BE49-F238E27FC236}">
                <a16:creationId xmlns:a16="http://schemas.microsoft.com/office/drawing/2014/main" id="{82B89DCE-C410-CBDE-1F2B-31785FE014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1" name="Google Shape;151;p18:notes">
            <a:extLst>
              <a:ext uri="{FF2B5EF4-FFF2-40B4-BE49-F238E27FC236}">
                <a16:creationId xmlns:a16="http://schemas.microsoft.com/office/drawing/2014/main" id="{A4FFEA10-FF40-8CCB-D94D-D66ACC8A9D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9856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2947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Rocoto como ejemplo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36540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12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92389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13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35804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14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77632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alcances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15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67686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alcances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F535E-6CE1-40EF-B8A2-F96BF7B3B79F}" type="slidenum">
              <a:rPr lang="es-PE" smtClean="0"/>
              <a:t>16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2353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684D0F-1BE6-AE30-3A88-0401911643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992336-603B-E1A0-E3D2-B5DCFAA33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9F878A-EC78-08AE-ABC9-6AC3D232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8F7C11-7AC4-E43B-4051-F0F53256E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003279-0B98-6891-C086-182758E3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4367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F3FC17-958B-4711-1E7A-C05C9A32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08FB36-47CE-A1BB-87B2-55B2FF2DB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40EBC7-8FFC-D007-915F-59A1ADDE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3B1B27-D8D9-8CC3-8037-6D59C2C8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450A46-89EA-8814-7DCA-66670BFA1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44346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CAB70-2786-9A4B-3780-A3A4790D7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100244-1C4D-F8EC-58DD-EA17160A1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52165B-0EDD-5BEB-7E4F-EB21A7E48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B75EB3-AFE5-2902-6769-A1A1CD73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DDA170-598E-B0B7-5E1E-72D04F6B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850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2258A7-AA6E-1E90-C47A-7CBE37105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25368B-0080-0D11-271B-98B3F3C61B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FA6949-2FFD-FC99-00E1-78302762E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8C4D9F-9379-083E-1AEA-52107AE72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566B6B-E0FF-E9CC-018A-A99D9AA2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BB2076-6F84-1FE9-07F9-2AA25EF9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4568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F67A5-C441-1C4C-A135-C35C58A83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60F3A2-7AF0-6A44-9B84-23BBECEA5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8C65C4-6799-8943-3654-4F45E067E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F6582AB-2609-C5E0-64A9-576193942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3FB7AC-59F4-5EC2-59C4-AB62B37DDB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64D039A-CB2F-F902-9F59-8901C6760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20C7E8-A518-AD47-61A6-2ADBD2BF6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FAF3FF-0EEB-D4DE-E8EF-10F692C98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0713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18E28-527D-2FA6-DE65-D98B8139F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8333547-BB2B-3258-5CF5-3BB9E984D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42391A-4B45-A7FE-C1D0-707E9514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BF2170-3846-74F7-525D-078E6835D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7825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30DD8E-7C70-C018-23E3-69E5D97EE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2750D1-2AAD-86D7-012D-F313635A8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322A2C-F153-9E0E-A2B2-2527D7A1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19330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00CBC-C259-8119-8396-33E47EEA5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3EC48-72F7-4640-D4FC-A7FD725F1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D83AD3-3D86-5955-DD2F-65B16F08A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7C985E-6711-B67D-0385-1E8DB682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528457-5015-2C9F-56E5-B73479444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4CC808-77E3-0B3F-59E1-01FE63F9C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0405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CBE61-828B-E785-0FBC-497574A3D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8C5E3CC-80D2-F95F-F87C-4B539C955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DFE6B27-4664-0054-954A-F24D297C1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75F048-0839-B779-5AB7-4B66243D3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D4F036-BE09-19E2-2C13-16ACC895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6C4DD8-DC54-4F40-4898-E11EAA2CE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93028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FC132-6E0E-2563-B67E-28EF9378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32AC92-27D3-3958-BF87-AF44122EA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C18810-A669-503A-6D48-68F138545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9A3C9C-F2D9-C45C-874B-613CDB88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2516BB-1F79-1275-0828-FE431DB00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89626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5F1176-1690-45CA-9432-2ECCDDD8A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8F5A6D-6C5C-636B-5A4C-B64B0A626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5914F4-2645-A3C3-5DE7-01563100C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5C5637-0442-B066-F6CD-E7F8C839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035EDF-5357-86E1-8517-9F15B6AF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5887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D8EEEE-DD6D-8C19-A1FB-0890A1410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258C14-8D52-1986-F55B-1B4A8F02A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E1F183-389F-A248-F69D-EDA0F364D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0607E8-4E5C-4E3C-B862-8B73B6406F6A}" type="datetimeFigureOut">
              <a:rPr lang="es-PE" smtClean="0"/>
              <a:t>9/06/2025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AA9FEF-2101-B7A2-8ED2-86144524E2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DFBA8-DB14-2AD5-03DC-961FD9881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4E1153-3DFA-43DC-AFF8-7FEB7B32D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7343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365667" y="494443"/>
            <a:ext cx="136087" cy="763748"/>
            <a:chOff x="0" y="0"/>
            <a:chExt cx="272175" cy="152749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72175" cy="272175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627661"/>
              <a:ext cx="272175" cy="27217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0" y="1255321"/>
              <a:ext cx="272175" cy="272175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 rot="5400000">
            <a:off x="11333022" y="-58200"/>
            <a:ext cx="136087" cy="763748"/>
            <a:chOff x="0" y="0"/>
            <a:chExt cx="272175" cy="1527496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272175" cy="272175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627661"/>
              <a:ext cx="272175" cy="272175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0" y="1255321"/>
              <a:ext cx="272175" cy="272175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PE" sz="1200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76373" tIns="76373" rIns="76373" bIns="76373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sp>
        <p:nvSpPr>
          <p:cNvPr id="28" name="Freeform 28"/>
          <p:cNvSpPr/>
          <p:nvPr/>
        </p:nvSpPr>
        <p:spPr>
          <a:xfrm>
            <a:off x="853102" y="5654279"/>
            <a:ext cx="2508616" cy="625635"/>
          </a:xfrm>
          <a:custGeom>
            <a:avLst/>
            <a:gdLst/>
            <a:ahLst/>
            <a:cxnLst/>
            <a:rect l="l" t="t" r="r" b="b"/>
            <a:pathLst>
              <a:path w="3762924" h="938453">
                <a:moveTo>
                  <a:pt x="0" y="0"/>
                </a:moveTo>
                <a:lnTo>
                  <a:pt x="3762924" y="0"/>
                </a:lnTo>
                <a:lnTo>
                  <a:pt x="3762924" y="938453"/>
                </a:lnTo>
                <a:lnTo>
                  <a:pt x="0" y="938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PE" sz="1200"/>
          </a:p>
        </p:txBody>
      </p:sp>
      <p:sp>
        <p:nvSpPr>
          <p:cNvPr id="29" name="Freeform 29"/>
          <p:cNvSpPr/>
          <p:nvPr/>
        </p:nvSpPr>
        <p:spPr>
          <a:xfrm>
            <a:off x="1005643" y="3109469"/>
            <a:ext cx="1756711" cy="1435644"/>
          </a:xfrm>
          <a:custGeom>
            <a:avLst/>
            <a:gdLst/>
            <a:ahLst/>
            <a:cxnLst/>
            <a:rect l="l" t="t" r="r" b="b"/>
            <a:pathLst>
              <a:path w="2635067" h="2618432">
                <a:moveTo>
                  <a:pt x="0" y="0"/>
                </a:moveTo>
                <a:lnTo>
                  <a:pt x="2635066" y="0"/>
                </a:lnTo>
                <a:lnTo>
                  <a:pt x="2635066" y="2618432"/>
                </a:lnTo>
                <a:lnTo>
                  <a:pt x="0" y="2618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" r="-29446" b="-21591"/>
            </a:stretch>
          </a:blipFill>
        </p:spPr>
        <p:txBody>
          <a:bodyPr/>
          <a:lstStyle/>
          <a:p>
            <a:endParaRPr lang="es-PE" sz="1200"/>
          </a:p>
        </p:txBody>
      </p:sp>
      <p:sp>
        <p:nvSpPr>
          <p:cNvPr id="30" name="Freeform 30"/>
          <p:cNvSpPr/>
          <p:nvPr/>
        </p:nvSpPr>
        <p:spPr>
          <a:xfrm>
            <a:off x="886431" y="4550899"/>
            <a:ext cx="2213724" cy="783927"/>
          </a:xfrm>
          <a:custGeom>
            <a:avLst/>
            <a:gdLst/>
            <a:ahLst/>
            <a:cxnLst/>
            <a:rect l="l" t="t" r="r" b="b"/>
            <a:pathLst>
              <a:path w="3413142" h="1380315">
                <a:moveTo>
                  <a:pt x="0" y="0"/>
                </a:moveTo>
                <a:lnTo>
                  <a:pt x="3413142" y="0"/>
                </a:lnTo>
                <a:lnTo>
                  <a:pt x="3413142" y="1380314"/>
                </a:lnTo>
                <a:lnTo>
                  <a:pt x="0" y="1380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PE" sz="1200"/>
          </a:p>
        </p:txBody>
      </p:sp>
      <p:sp>
        <p:nvSpPr>
          <p:cNvPr id="32" name="TextBox 32"/>
          <p:cNvSpPr txBox="1"/>
          <p:nvPr/>
        </p:nvSpPr>
        <p:spPr>
          <a:xfrm>
            <a:off x="749170" y="134567"/>
            <a:ext cx="5343210" cy="2030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s-MX" sz="2400" b="1" dirty="0"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  <a:ea typeface="Montaser Arabic Heavy"/>
              <a:cs typeface="Montaser Arabic Heavy"/>
              <a:sym typeface="Montaser Arabic Heavy"/>
            </a:endParaRPr>
          </a:p>
          <a:p>
            <a:pPr algn="ctr"/>
            <a:r>
              <a:rPr lang="es-MX" sz="2400" b="1" dirty="0">
                <a:latin typeface="Arial Black" panose="020B0A04020102020204" pitchFamily="34" charset="0"/>
                <a:ea typeface="Montaser Arabic Heavy"/>
                <a:cs typeface="Montaser Arabic Heavy"/>
                <a:sym typeface="Montaser Arabic Heavy"/>
              </a:rPr>
              <a:t>Alianzas rurales-urbanas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  <a:ea typeface="Montaser Arabic Heavy"/>
                <a:cs typeface="Montaser Arabic Heavy"/>
                <a:sym typeface="Montaser Arabic Heavy"/>
              </a:rPr>
              <a:t>para la conservación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  <a:ea typeface="Montaser Arabic Heavy"/>
                <a:cs typeface="Montaser Arabic Heavy"/>
                <a:sym typeface="Montaser Arabic Heavy"/>
              </a:rPr>
              <a:t>de los ajíes nativos del Perú </a:t>
            </a:r>
          </a:p>
          <a:p>
            <a:pPr algn="ctr">
              <a:lnSpc>
                <a:spcPts val="5142"/>
              </a:lnSpc>
            </a:pPr>
            <a:endParaRPr lang="en-US" sz="1867" dirty="0">
              <a:solidFill>
                <a:srgbClr val="191C59"/>
              </a:solidFill>
              <a:latin typeface="Arial Black" panose="020B0A04020102020204" pitchFamily="34" charset="0"/>
              <a:ea typeface="Montaser Arabic Heavy"/>
              <a:cs typeface="Montaser Arabic Heavy"/>
              <a:sym typeface="Montaser Arabic Heavy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-287841" y="1934087"/>
            <a:ext cx="7633073" cy="1167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s-PE" sz="2200" b="1" dirty="0">
                <a:solidFill>
                  <a:srgbClr val="191C59"/>
                </a:solidFill>
                <a:latin typeface="Arial Black" panose="020B0A04020102020204" pitchFamily="34" charset="0"/>
                <a:ea typeface="Mardoto Bold"/>
                <a:cs typeface="Mardoto Bold"/>
                <a:sym typeface="Mardoto Bold"/>
              </a:rPr>
              <a:t>Proyecto Ajíes Peruanos – AJIPE</a:t>
            </a:r>
          </a:p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Montaser Arabic Heavy"/>
                <a:cs typeface="Montaser Arabic Heavy"/>
                <a:sym typeface="Montaser Arabic Heavy"/>
              </a:rPr>
              <a:t>2025-2027</a:t>
            </a:r>
          </a:p>
          <a:p>
            <a:pPr algn="ctr">
              <a:lnSpc>
                <a:spcPts val="3080"/>
              </a:lnSpc>
              <a:spcBef>
                <a:spcPct val="0"/>
              </a:spcBef>
            </a:pPr>
            <a:endParaRPr lang="es-PE" sz="2200" b="1" dirty="0">
              <a:solidFill>
                <a:srgbClr val="191C59"/>
              </a:solidFill>
              <a:latin typeface="Arial Black" panose="020B0A04020102020204" pitchFamily="34" charset="0"/>
              <a:ea typeface="Mardoto Bold"/>
              <a:cs typeface="Mardoto Bold"/>
              <a:sym typeface="Mardoto 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B6D173-0976-6841-80D8-6B6B532417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79" y="2"/>
            <a:ext cx="5683221" cy="56832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1EAE56-2956-8E4E-8BC9-8175F090AD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668" y="5234193"/>
            <a:ext cx="1414554" cy="10662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C4EB4A0-4619-9642-8A72-C4F027540E15}"/>
              </a:ext>
            </a:extLst>
          </p:cNvPr>
          <p:cNvSpPr txBox="1"/>
          <p:nvPr/>
        </p:nvSpPr>
        <p:spPr>
          <a:xfrm>
            <a:off x="6319954" y="5845360"/>
            <a:ext cx="63060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1400" b="1" dirty="0">
                <a:solidFill>
                  <a:srgbClr val="191C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aser Arabic Heavy"/>
              </a:rPr>
              <a:t>21ra Reunión de la Comunidad de Práctica </a:t>
            </a:r>
          </a:p>
          <a:p>
            <a:pPr algn="ctr"/>
            <a:r>
              <a:rPr lang="es-PE" sz="1400" b="1" dirty="0">
                <a:solidFill>
                  <a:srgbClr val="191C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aser Arabic Heavy"/>
              </a:rPr>
              <a:t>Andes – McKnight, Quito, Ecuador</a:t>
            </a:r>
          </a:p>
          <a:p>
            <a:pPr algn="ctr"/>
            <a:r>
              <a:rPr lang="es-PE" sz="1400" b="1" dirty="0">
                <a:solidFill>
                  <a:srgbClr val="191C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aser Arabic Heavy"/>
              </a:rPr>
              <a:t>Junio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CCABD899-43F3-A3A5-2B6D-4CE974D7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73380B-363C-5AB2-4BE9-B97C4A9FED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33" t="5168" r="19260" b="10340"/>
          <a:stretch/>
        </p:blipFill>
        <p:spPr>
          <a:xfrm>
            <a:off x="4304371" y="0"/>
            <a:ext cx="7887629" cy="649001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0636B49-6D73-2C82-B785-75A664257F59}"/>
              </a:ext>
            </a:extLst>
          </p:cNvPr>
          <p:cNvSpPr txBox="1"/>
          <p:nvPr/>
        </p:nvSpPr>
        <p:spPr>
          <a:xfrm>
            <a:off x="167369" y="1542194"/>
            <a:ext cx="413700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Cultivo de origen sudamericano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La mayor diversidad está en el Perú (cultivados) y en Bolivia (silvestres)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El ají es el condimento fundamental de la comida peruana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Gran conexión emocional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Su uso está documentado desde hace por lo menos 10,000 años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La mayor diversidad se conserva en huertos caseros (no en chacras comerciales)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¿Erosión genética creciente?</a:t>
            </a:r>
          </a:p>
          <a:p>
            <a:pPr>
              <a:lnSpc>
                <a:spcPct val="150000"/>
              </a:lnSpc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P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sz="1600" dirty="0"/>
          </a:p>
          <a:p>
            <a:endParaRPr lang="es-PE" sz="16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81386C-D446-BBCE-3AB9-9DEB57BE3D39}"/>
              </a:ext>
            </a:extLst>
          </p:cNvPr>
          <p:cNvSpPr txBox="1"/>
          <p:nvPr/>
        </p:nvSpPr>
        <p:spPr>
          <a:xfrm>
            <a:off x="5142568" y="6490010"/>
            <a:ext cx="6926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 de la colección de germoplasma de ajíes nativos de la UNALM, Lima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43D4C04-A0AA-C42E-1EA5-EA8D3E07B2EA}"/>
              </a:ext>
            </a:extLst>
          </p:cNvPr>
          <p:cNvSpPr txBox="1"/>
          <p:nvPr/>
        </p:nvSpPr>
        <p:spPr>
          <a:xfrm>
            <a:off x="437038" y="594342"/>
            <a:ext cx="3486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realidad de los ajíes peruanos</a:t>
            </a:r>
          </a:p>
        </p:txBody>
      </p:sp>
    </p:spTree>
    <p:extLst>
      <p:ext uri="{BB962C8B-B14F-4D97-AF65-F5344CB8AC3E}">
        <p14:creationId xmlns:p14="http://schemas.microsoft.com/office/powerpoint/2010/main" val="63697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E1A40ABA-A970-4F32-A10B-53BA96E86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0DF4591-94AB-2AE2-7BC3-93CD193A0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694" y="519801"/>
            <a:ext cx="3306548" cy="46880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3ADEC0E-E9F7-7697-6AEE-0218243BA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39" y="812576"/>
            <a:ext cx="7490135" cy="533921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77D8330-A1BD-25A4-EDD4-15DF590BBD14}"/>
              </a:ext>
            </a:extLst>
          </p:cNvPr>
          <p:cNvSpPr txBox="1"/>
          <p:nvPr/>
        </p:nvSpPr>
        <p:spPr>
          <a:xfrm>
            <a:off x="0" y="6174091"/>
            <a:ext cx="791438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UNALM conserva la colección de germoplasma más representativa </a:t>
            </a:r>
          </a:p>
          <a:p>
            <a:pPr algn="ctr"/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la diversidad genética de ajíes peruanos cultivados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54AF08-6831-8842-9DE4-CBABBD623DC3}"/>
              </a:ext>
            </a:extLst>
          </p:cNvPr>
          <p:cNvSpPr txBox="1"/>
          <p:nvPr/>
        </p:nvSpPr>
        <p:spPr>
          <a:xfrm>
            <a:off x="8235121" y="5595944"/>
            <a:ext cx="3732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reto ahora es hacer que esta colección </a:t>
            </a:r>
            <a:r>
              <a:rPr lang="en-PE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 situ </a:t>
            </a:r>
            <a:r>
              <a:rPr lang="en-PE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 aun más útil para apoyar la conservación </a:t>
            </a:r>
            <a:r>
              <a:rPr lang="en-PE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situ</a:t>
            </a:r>
          </a:p>
        </p:txBody>
      </p:sp>
      <p:sp>
        <p:nvSpPr>
          <p:cNvPr id="8" name="CuadroTexto 1">
            <a:extLst>
              <a:ext uri="{FF2B5EF4-FFF2-40B4-BE49-F238E27FC236}">
                <a16:creationId xmlns:a16="http://schemas.microsoft.com/office/drawing/2014/main" id="{58EAF03A-DD78-C94B-8098-6445B09382E3}"/>
              </a:ext>
            </a:extLst>
          </p:cNvPr>
          <p:cNvSpPr txBox="1"/>
          <p:nvPr/>
        </p:nvSpPr>
        <p:spPr>
          <a:xfrm>
            <a:off x="1519741" y="242734"/>
            <a:ext cx="858152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Diversidad de ajíes nativos en el Perú</a:t>
            </a:r>
          </a:p>
          <a:p>
            <a:endParaRPr lang="es-PE" sz="800" dirty="0"/>
          </a:p>
        </p:txBody>
      </p:sp>
    </p:spTree>
    <p:extLst>
      <p:ext uri="{BB962C8B-B14F-4D97-AF65-F5344CB8AC3E}">
        <p14:creationId xmlns:p14="http://schemas.microsoft.com/office/powerpoint/2010/main" val="100692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BBAF2B1-2A29-D7B4-3481-EDDE700DA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159" y="1142999"/>
            <a:ext cx="4297681" cy="57150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5446547-08D1-F06A-EB71-B8A79357CCC3}"/>
              </a:ext>
            </a:extLst>
          </p:cNvPr>
          <p:cNvSpPr txBox="1"/>
          <p:nvPr/>
        </p:nvSpPr>
        <p:spPr>
          <a:xfrm>
            <a:off x="1811412" y="410171"/>
            <a:ext cx="858152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Diversidad de sistemas de producción de ajíes nativos en el Perú</a:t>
            </a:r>
          </a:p>
          <a:p>
            <a:endParaRPr lang="es-PE" sz="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F77E595-EE37-EA62-9282-69961AC157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2" t="19934" r="36070" b="63336"/>
          <a:stretch/>
        </p:blipFill>
        <p:spPr>
          <a:xfrm>
            <a:off x="10160" y="1143000"/>
            <a:ext cx="3987293" cy="5715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0C40E3E-05B1-B159-01AB-B9AE5A90F9AC}"/>
              </a:ext>
            </a:extLst>
          </p:cNvPr>
          <p:cNvSpPr txBox="1"/>
          <p:nvPr/>
        </p:nvSpPr>
        <p:spPr>
          <a:xfrm>
            <a:off x="4307842" y="1520518"/>
            <a:ext cx="3385118" cy="5180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Huerto familiar casero</a:t>
            </a:r>
          </a:p>
          <a:p>
            <a:endParaRPr lang="es-MX" sz="16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Producción familiar de pequeña escala, &lt; 1 ha</a:t>
            </a:r>
          </a:p>
          <a:p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Producción de pequeña escala con mano de obra contratada, 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&lt; 2 ha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Mercado local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Exportación (Tabasco)</a:t>
            </a:r>
          </a:p>
          <a:p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Producción comercial 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Fresco, &lt; 10 ha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Agroindustria, &lt; 20 ha</a:t>
            </a:r>
          </a:p>
          <a:p>
            <a:pPr marL="304815" indent="-304815">
              <a:buFontTx/>
              <a:buChar char="-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Exportación (chiles mexicanos)</a:t>
            </a:r>
          </a:p>
          <a:p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Producciones especiales (invernadero, orgánico, </a:t>
            </a:r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conservación </a:t>
            </a:r>
            <a:r>
              <a:rPr lang="es-MX" sz="16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situ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81019" indent="-381019">
              <a:buFont typeface="Arial" panose="020B0604020202020204" pitchFamily="34" charset="0"/>
              <a:buChar char="•"/>
            </a:pPr>
            <a:endParaRPr lang="es-PE" b="1" dirty="0">
              <a:cs typeface="Montaser Arabic 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5842F0-301D-E747-A116-C318CA66D42F}"/>
              </a:ext>
            </a:extLst>
          </p:cNvPr>
          <p:cNvSpPr txBox="1"/>
          <p:nvPr/>
        </p:nvSpPr>
        <p:spPr>
          <a:xfrm>
            <a:off x="317151" y="6506849"/>
            <a:ext cx="335588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Ají amazónico semi-perenne en huerto familiar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B53C9B-F811-7C49-92A9-B687CF058FBE}"/>
              </a:ext>
            </a:extLst>
          </p:cNvPr>
          <p:cNvSpPr txBox="1"/>
          <p:nvPr/>
        </p:nvSpPr>
        <p:spPr>
          <a:xfrm>
            <a:off x="10351204" y="1226263"/>
            <a:ext cx="166335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Ají andino (rocoto) </a:t>
            </a:r>
          </a:p>
          <a:p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en chacra comercial</a:t>
            </a:r>
          </a:p>
        </p:txBody>
      </p:sp>
    </p:spTree>
    <p:extLst>
      <p:ext uri="{BB962C8B-B14F-4D97-AF65-F5344CB8AC3E}">
        <p14:creationId xmlns:p14="http://schemas.microsoft.com/office/powerpoint/2010/main" val="997256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FACC29F-F408-49E9-AE35-32113EF0E871}"/>
              </a:ext>
            </a:extLst>
          </p:cNvPr>
          <p:cNvSpPr txBox="1"/>
          <p:nvPr/>
        </p:nvSpPr>
        <p:spPr>
          <a:xfrm>
            <a:off x="884642" y="2210208"/>
            <a:ext cx="3258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&gt;96% </a:t>
            </a: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de los estudios revisados</a:t>
            </a:r>
          </a:p>
        </p:txBody>
      </p:sp>
      <p:sp>
        <p:nvSpPr>
          <p:cNvPr id="3" name="Flecha: a la derecha con muesca 2">
            <a:extLst>
              <a:ext uri="{FF2B5EF4-FFF2-40B4-BE49-F238E27FC236}">
                <a16:creationId xmlns:a16="http://schemas.microsoft.com/office/drawing/2014/main" id="{E3AAECDC-3815-4466-B8C8-3ED1C4FB0C5C}"/>
              </a:ext>
            </a:extLst>
          </p:cNvPr>
          <p:cNvSpPr/>
          <p:nvPr/>
        </p:nvSpPr>
        <p:spPr>
          <a:xfrm>
            <a:off x="4510159" y="2425106"/>
            <a:ext cx="1188719" cy="441683"/>
          </a:xfrm>
          <a:prstGeom prst="notchedRightArrow">
            <a:avLst/>
          </a:prstGeom>
          <a:solidFill>
            <a:srgbClr val="191C5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5F01043-211B-469E-ADCE-E219363A05CC}"/>
              </a:ext>
            </a:extLst>
          </p:cNvPr>
          <p:cNvSpPr txBox="1"/>
          <p:nvPr/>
        </p:nvSpPr>
        <p:spPr>
          <a:xfrm>
            <a:off x="974489" y="4456191"/>
            <a:ext cx="30787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&gt;86% </a:t>
            </a: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del total de estudios 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77AF83E-3D0A-4535-9CA0-16E19C9D92C4}"/>
              </a:ext>
            </a:extLst>
          </p:cNvPr>
          <p:cNvSpPr txBox="1"/>
          <p:nvPr/>
        </p:nvSpPr>
        <p:spPr>
          <a:xfrm>
            <a:off x="6016957" y="2332101"/>
            <a:ext cx="5394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Encontraron </a:t>
            </a:r>
            <a:r>
              <a:rPr lang="es-P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cambios en la diversidad</a:t>
            </a: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 a lo largo del tiempo </a:t>
            </a:r>
          </a:p>
        </p:txBody>
      </p:sp>
      <p:sp>
        <p:nvSpPr>
          <p:cNvPr id="7" name="Flecha: a la derecha con muesca 6">
            <a:extLst>
              <a:ext uri="{FF2B5EF4-FFF2-40B4-BE49-F238E27FC236}">
                <a16:creationId xmlns:a16="http://schemas.microsoft.com/office/drawing/2014/main" id="{9DFFED22-9726-4AE3-A248-4F5C1E805793}"/>
              </a:ext>
            </a:extLst>
          </p:cNvPr>
          <p:cNvSpPr/>
          <p:nvPr/>
        </p:nvSpPr>
        <p:spPr>
          <a:xfrm>
            <a:off x="4520792" y="4279693"/>
            <a:ext cx="1188719" cy="441683"/>
          </a:xfrm>
          <a:prstGeom prst="notchedRightArrow">
            <a:avLst/>
          </a:prstGeom>
          <a:solidFill>
            <a:srgbClr val="191C5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04B644C-8F71-4052-AD20-00D3160F5F5F}"/>
              </a:ext>
            </a:extLst>
          </p:cNvPr>
          <p:cNvSpPr txBox="1"/>
          <p:nvPr/>
        </p:nvSpPr>
        <p:spPr>
          <a:xfrm>
            <a:off x="6016957" y="4235349"/>
            <a:ext cx="5394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Documentaron </a:t>
            </a:r>
            <a:r>
              <a:rPr lang="es-P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evidencia de disminución </a:t>
            </a:r>
            <a:r>
              <a:rPr lang="es-PE" sz="2400" dirty="0">
                <a:latin typeface="Arial" panose="020B0604020202020204" pitchFamily="34" charset="0"/>
                <a:cs typeface="Arial" panose="020B0604020202020204" pitchFamily="34" charset="0"/>
              </a:rPr>
              <a:t>de la diversidad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D740446-7B29-486D-BF8A-79E6A277D4B5}"/>
              </a:ext>
            </a:extLst>
          </p:cNvPr>
          <p:cNvSpPr txBox="1"/>
          <p:nvPr/>
        </p:nvSpPr>
        <p:spPr>
          <a:xfrm>
            <a:off x="2019416" y="3041205"/>
            <a:ext cx="1024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n = 288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12F24EB-40BC-40B7-AC43-CFB441E5E9B6}"/>
              </a:ext>
            </a:extLst>
          </p:cNvPr>
          <p:cNvSpPr txBox="1"/>
          <p:nvPr/>
        </p:nvSpPr>
        <p:spPr>
          <a:xfrm>
            <a:off x="617652" y="858772"/>
            <a:ext cx="11428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Evidencia acumulada de </a:t>
            </a:r>
            <a:r>
              <a:rPr lang="es-PE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cambios</a:t>
            </a: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la diversidad de variedades tradicionales de cultivos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9BC1017-C935-4EB0-5D60-3BBA44F486BE}"/>
              </a:ext>
            </a:extLst>
          </p:cNvPr>
          <p:cNvSpPr txBox="1"/>
          <p:nvPr/>
        </p:nvSpPr>
        <p:spPr>
          <a:xfrm>
            <a:off x="617652" y="1320833"/>
            <a:ext cx="24243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Khoury et al, 2021</a:t>
            </a:r>
          </a:p>
        </p:txBody>
      </p:sp>
    </p:spTree>
    <p:extLst>
      <p:ext uri="{BB962C8B-B14F-4D97-AF65-F5344CB8AC3E}">
        <p14:creationId xmlns:p14="http://schemas.microsoft.com/office/powerpoint/2010/main" val="2152836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664699F-D735-4014-97A5-84C858E4ACE4}"/>
              </a:ext>
            </a:extLst>
          </p:cNvPr>
          <p:cNvSpPr txBox="1"/>
          <p:nvPr/>
        </p:nvSpPr>
        <p:spPr>
          <a:xfrm>
            <a:off x="1531734" y="1542901"/>
            <a:ext cx="718066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dirty="0">
                <a:latin typeface="Arial" panose="020B0604020202020204" pitchFamily="34" charset="0"/>
                <a:cs typeface="Arial" panose="020B0604020202020204" pitchFamily="34" charset="0"/>
              </a:rPr>
              <a:t>Desaparición completa </a:t>
            </a:r>
          </a:p>
          <a:p>
            <a:endParaRPr lang="es-P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0" dirty="0">
                <a:latin typeface="Arial" panose="020B0604020202020204" pitchFamily="34" charset="0"/>
                <a:cs typeface="Arial" panose="020B0604020202020204" pitchFamily="34" charset="0"/>
              </a:rPr>
              <a:t>Reducción de riqueza</a:t>
            </a:r>
          </a:p>
          <a:p>
            <a:endParaRPr lang="es-P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0" dirty="0">
                <a:latin typeface="Arial" panose="020B0604020202020204" pitchFamily="34" charset="0"/>
                <a:cs typeface="Arial" panose="020B0604020202020204" pitchFamily="34" charset="0"/>
              </a:rPr>
              <a:t>Pérdida de variación genética</a:t>
            </a:r>
          </a:p>
          <a:p>
            <a:endParaRPr lang="es-PE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Disminución del área de cultivo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Reducción en el número de agricultores/familias              y comunidades que las cultivan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PE" sz="20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de conocimientos tradicionales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9FA12BC-7471-48AB-9C06-7B953D0C0F93}"/>
              </a:ext>
            </a:extLst>
          </p:cNvPr>
          <p:cNvSpPr txBox="1"/>
          <p:nvPr/>
        </p:nvSpPr>
        <p:spPr>
          <a:xfrm>
            <a:off x="1488317" y="1235124"/>
            <a:ext cx="17762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 Khoury et al, 2021.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D915819-1ECC-B09F-1848-6D4B466967FE}"/>
              </a:ext>
            </a:extLst>
          </p:cNvPr>
          <p:cNvSpPr txBox="1"/>
          <p:nvPr/>
        </p:nvSpPr>
        <p:spPr>
          <a:xfrm>
            <a:off x="1488317" y="452229"/>
            <a:ext cx="10275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Evidencia acumulada de la </a:t>
            </a:r>
            <a:r>
              <a:rPr lang="es-PE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disminución </a:t>
            </a: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diversidad  </a:t>
            </a:r>
          </a:p>
          <a:p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variedades tradicionales de cultivos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35FCC-8BD3-584F-B69F-BD4851035E26}"/>
              </a:ext>
            </a:extLst>
          </p:cNvPr>
          <p:cNvSpPr txBox="1"/>
          <p:nvPr/>
        </p:nvSpPr>
        <p:spPr>
          <a:xfrm>
            <a:off x="8341335" y="2518060"/>
            <a:ext cx="2763988" cy="15696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Dos ejemplos de erosión genética a partir de la gastronomía peruana:</a:t>
            </a:r>
          </a:p>
          <a:p>
            <a:endParaRPr lang="en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Cebiche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Rocoto relleno</a:t>
            </a:r>
          </a:p>
        </p:txBody>
      </p:sp>
      <p:sp>
        <p:nvSpPr>
          <p:cNvPr id="8" name="Flecha: a la derecha con muesca 2">
            <a:extLst>
              <a:ext uri="{FF2B5EF4-FFF2-40B4-BE49-F238E27FC236}">
                <a16:creationId xmlns:a16="http://schemas.microsoft.com/office/drawing/2014/main" id="{126410B3-7A0D-CA44-AB81-067A8E60E4D1}"/>
              </a:ext>
            </a:extLst>
          </p:cNvPr>
          <p:cNvSpPr/>
          <p:nvPr/>
        </p:nvSpPr>
        <p:spPr>
          <a:xfrm>
            <a:off x="11178861" y="3208158"/>
            <a:ext cx="663052" cy="441683"/>
          </a:xfrm>
          <a:prstGeom prst="notchedRightArrow">
            <a:avLst/>
          </a:prstGeom>
          <a:solidFill>
            <a:srgbClr val="191C5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8000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55008-53C9-3450-89D4-FB7518877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41B3F913-729A-4D12-958E-A66B02971B2D}"/>
              </a:ext>
            </a:extLst>
          </p:cNvPr>
          <p:cNvGrpSpPr/>
          <p:nvPr/>
        </p:nvGrpSpPr>
        <p:grpSpPr>
          <a:xfrm>
            <a:off x="477253" y="918521"/>
            <a:ext cx="10800000" cy="5400000"/>
            <a:chOff x="1531613" y="1142998"/>
            <a:chExt cx="9207527" cy="4582633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BCCEC82-8B3F-2FDC-024D-0063DDAA00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774" r="750"/>
            <a:stretch/>
          </p:blipFill>
          <p:spPr>
            <a:xfrm>
              <a:off x="1531613" y="1142998"/>
              <a:ext cx="4607483" cy="4582633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72DCD987-A810-88DA-95C1-952CB752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31658" y="1142999"/>
              <a:ext cx="4607482" cy="4572001"/>
            </a:xfrm>
            <a:prstGeom prst="rect">
              <a:avLst/>
            </a:prstGeom>
          </p:spPr>
        </p:pic>
      </p:grpSp>
      <p:sp>
        <p:nvSpPr>
          <p:cNvPr id="11" name="TextBox 8">
            <a:extLst>
              <a:ext uri="{FF2B5EF4-FFF2-40B4-BE49-F238E27FC236}">
                <a16:creationId xmlns:a16="http://schemas.microsoft.com/office/drawing/2014/main" id="{A9E3EC38-873C-565E-8322-BBAEC2D70B4B}"/>
              </a:ext>
            </a:extLst>
          </p:cNvPr>
          <p:cNvSpPr txBox="1"/>
          <p:nvPr/>
        </p:nvSpPr>
        <p:spPr>
          <a:xfrm>
            <a:off x="667579" y="224380"/>
            <a:ext cx="10856841" cy="500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8"/>
              </a:lnSpc>
            </a:pPr>
            <a:r>
              <a:rPr lang="es-PE" sz="2000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El </a:t>
            </a:r>
            <a:r>
              <a:rPr lang="es-PE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cebiche</a:t>
            </a:r>
            <a:r>
              <a:rPr lang="es-PE" sz="2000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 como indicador de erosión genética y cultural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11F7FA1-CCF1-C122-037D-2ECCDBDC016C}"/>
              </a:ext>
            </a:extLst>
          </p:cNvPr>
          <p:cNvSpPr txBox="1"/>
          <p:nvPr/>
        </p:nvSpPr>
        <p:spPr>
          <a:xfrm>
            <a:off x="2453281" y="6342607"/>
            <a:ext cx="8977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Prueba de diversidad de ajíes en “El Rincón de los Cuchitos”, Lima, 2025</a:t>
            </a:r>
          </a:p>
        </p:txBody>
      </p:sp>
    </p:spTree>
    <p:extLst>
      <p:ext uri="{BB962C8B-B14F-4D97-AF65-F5344CB8AC3E}">
        <p14:creationId xmlns:p14="http://schemas.microsoft.com/office/powerpoint/2010/main" val="296822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06C034A-F2BD-BB98-AC98-D58948A459A0}"/>
              </a:ext>
            </a:extLst>
          </p:cNvPr>
          <p:cNvSpPr txBox="1"/>
          <p:nvPr/>
        </p:nvSpPr>
        <p:spPr>
          <a:xfrm>
            <a:off x="572680" y="1900748"/>
            <a:ext cx="2800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Cebiches regionales eran hechos tradicionalmente con ajíes locales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CED5B2C-E591-FEE0-FEB3-3909D06C21ED}"/>
              </a:ext>
            </a:extLst>
          </p:cNvPr>
          <p:cNvSpPr txBox="1"/>
          <p:nvPr/>
        </p:nvSpPr>
        <p:spPr>
          <a:xfrm>
            <a:off x="4199647" y="3152027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Boom gastronómico peruano y fama de los cocineros limeños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4D70AEF-4640-B884-0FB3-0E2841E9F188}"/>
              </a:ext>
            </a:extLst>
          </p:cNvPr>
          <p:cNvSpPr txBox="1"/>
          <p:nvPr/>
        </p:nvSpPr>
        <p:spPr>
          <a:xfrm>
            <a:off x="572680" y="4183191"/>
            <a:ext cx="320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Cebiche limeño se prepara       con ají Limo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7D0B44-59E8-06D7-8D65-D2978A0F068E}"/>
              </a:ext>
            </a:extLst>
          </p:cNvPr>
          <p:cNvSpPr txBox="1"/>
          <p:nvPr/>
        </p:nvSpPr>
        <p:spPr>
          <a:xfrm>
            <a:off x="5687740" y="5246324"/>
            <a:ext cx="4855731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    </a:t>
            </a:r>
            <a:r>
              <a:rPr lang="es-PE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Ají Limo Cebichero</a:t>
            </a: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:</a:t>
            </a:r>
          </a:p>
          <a:p>
            <a:pPr marL="228611" indent="-22861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Monocultivo en laderas de la selva alta (asociado a quema y deforestación)</a:t>
            </a:r>
          </a:p>
          <a:p>
            <a:pPr marL="228611" indent="-22861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Alto uso de plaguicidas</a:t>
            </a:r>
          </a:p>
          <a:p>
            <a:pPr marL="228611" indent="-22861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PE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Influencia del mercado mayorista de Lima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38ABE33-FEF9-5390-98CB-640FA818E7BC}"/>
              </a:ext>
            </a:extLst>
          </p:cNvPr>
          <p:cNvSpPr txBox="1"/>
          <p:nvPr/>
        </p:nvSpPr>
        <p:spPr>
          <a:xfrm>
            <a:off x="8877392" y="3711973"/>
            <a:ext cx="3115825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PE" sz="2000" b="1" dirty="0">
                <a:solidFill>
                  <a:srgbClr val="FF0000"/>
                </a:solidFill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Gran disminución de cebiches preparados              con ajíes regionales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BAEC1126-6291-0104-E6AD-6F62D48BAEC5}"/>
              </a:ext>
            </a:extLst>
          </p:cNvPr>
          <p:cNvSpPr txBox="1"/>
          <p:nvPr/>
        </p:nvSpPr>
        <p:spPr>
          <a:xfrm>
            <a:off x="594074" y="288552"/>
            <a:ext cx="10856841" cy="50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8"/>
              </a:lnSpc>
            </a:pP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El </a:t>
            </a:r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cebiche</a:t>
            </a: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 como indicador de erosión genética y cultural</a:t>
            </a:r>
          </a:p>
        </p:txBody>
      </p:sp>
      <p:sp>
        <p:nvSpPr>
          <p:cNvPr id="13" name="Freeform 25">
            <a:extLst>
              <a:ext uri="{FF2B5EF4-FFF2-40B4-BE49-F238E27FC236}">
                <a16:creationId xmlns:a16="http://schemas.microsoft.com/office/drawing/2014/main" id="{15796225-CB47-D3E5-DD81-F49FC7F4AE01}"/>
              </a:ext>
            </a:extLst>
          </p:cNvPr>
          <p:cNvSpPr/>
          <p:nvPr/>
        </p:nvSpPr>
        <p:spPr>
          <a:xfrm>
            <a:off x="2505314" y="4963388"/>
            <a:ext cx="2992237" cy="1894612"/>
          </a:xfrm>
          <a:custGeom>
            <a:avLst/>
            <a:gdLst/>
            <a:ahLst/>
            <a:cxnLst/>
            <a:rect l="l" t="t" r="r" b="b"/>
            <a:pathLst>
              <a:path w="9857895" h="3758323">
                <a:moveTo>
                  <a:pt x="0" y="0"/>
                </a:moveTo>
                <a:lnTo>
                  <a:pt x="9857895" y="0"/>
                </a:lnTo>
                <a:lnTo>
                  <a:pt x="9857895" y="3758323"/>
                </a:lnTo>
                <a:lnTo>
                  <a:pt x="0" y="3758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328" r="-123050"/>
            </a:stretch>
          </a:blipFill>
        </p:spPr>
        <p:txBody>
          <a:bodyPr/>
          <a:lstStyle/>
          <a:p>
            <a:endParaRPr lang="es-PE" sz="1200" dirty="0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F5D2F6A1-E172-4F12-9637-6AAC752B0C95}"/>
              </a:ext>
            </a:extLst>
          </p:cNvPr>
          <p:cNvCxnSpPr>
            <a:cxnSpLocks/>
          </p:cNvCxnSpPr>
          <p:nvPr/>
        </p:nvCxnSpPr>
        <p:spPr>
          <a:xfrm>
            <a:off x="7634347" y="3480780"/>
            <a:ext cx="962519" cy="2"/>
          </a:xfrm>
          <a:prstGeom prst="straightConnector1">
            <a:avLst/>
          </a:prstGeom>
          <a:ln w="60325">
            <a:solidFill>
              <a:srgbClr val="191C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errar llave 17">
            <a:extLst>
              <a:ext uri="{FF2B5EF4-FFF2-40B4-BE49-F238E27FC236}">
                <a16:creationId xmlns:a16="http://schemas.microsoft.com/office/drawing/2014/main" id="{98C029AB-9727-958A-B79F-547420C33E54}"/>
              </a:ext>
            </a:extLst>
          </p:cNvPr>
          <p:cNvSpPr/>
          <p:nvPr/>
        </p:nvSpPr>
        <p:spPr>
          <a:xfrm>
            <a:off x="3522306" y="2043882"/>
            <a:ext cx="424663" cy="2809998"/>
          </a:xfrm>
          <a:prstGeom prst="rightBrace">
            <a:avLst/>
          </a:prstGeom>
          <a:ln w="53975">
            <a:solidFill>
              <a:srgbClr val="191C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13DF51-B754-024D-A6E1-BD3CA35AD87C}"/>
              </a:ext>
            </a:extLst>
          </p:cNvPr>
          <p:cNvSpPr txBox="1"/>
          <p:nvPr/>
        </p:nvSpPr>
        <p:spPr>
          <a:xfrm>
            <a:off x="4561585" y="1294235"/>
            <a:ext cx="3561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Cebiche peruano </a:t>
            </a:r>
          </a:p>
          <a:p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Patrimonio Cultural Inmaterial </a:t>
            </a:r>
          </a:p>
          <a:p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de la Humanidad (UNESCO, 2023)</a:t>
            </a:r>
          </a:p>
        </p:txBody>
      </p:sp>
      <p:sp>
        <p:nvSpPr>
          <p:cNvPr id="17" name="CuadroTexto 8">
            <a:extLst>
              <a:ext uri="{FF2B5EF4-FFF2-40B4-BE49-F238E27FC236}">
                <a16:creationId xmlns:a16="http://schemas.microsoft.com/office/drawing/2014/main" id="{527F626E-7D5A-F74E-8C23-0B66BC30C9AF}"/>
              </a:ext>
            </a:extLst>
          </p:cNvPr>
          <p:cNvSpPr txBox="1"/>
          <p:nvPr/>
        </p:nvSpPr>
        <p:spPr>
          <a:xfrm>
            <a:off x="8930399" y="2497526"/>
            <a:ext cx="2890539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PE" sz="2000" dirty="0">
                <a:latin typeface="Arial" panose="020B0604020202020204" pitchFamily="34" charset="0"/>
                <a:ea typeface="Mardoto"/>
                <a:cs typeface="Arial" panose="020B0604020202020204" pitchFamily="34" charset="0"/>
                <a:sym typeface="Mardoto"/>
              </a:rPr>
              <a:t>“Estandarización” de cebiches en casi todo el Perú: ají Limo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BBD609-E611-0047-9527-8EAEF833C4BA}"/>
              </a:ext>
            </a:extLst>
          </p:cNvPr>
          <p:cNvSpPr txBox="1"/>
          <p:nvPr/>
        </p:nvSpPr>
        <p:spPr>
          <a:xfrm>
            <a:off x="606855" y="3152027"/>
            <a:ext cx="249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Se come cebiches en todo el Perú</a:t>
            </a:r>
          </a:p>
        </p:txBody>
      </p:sp>
      <p:cxnSp>
        <p:nvCxnSpPr>
          <p:cNvPr id="30" name="Conector recto de flecha 15">
            <a:extLst>
              <a:ext uri="{FF2B5EF4-FFF2-40B4-BE49-F238E27FC236}">
                <a16:creationId xmlns:a16="http://schemas.microsoft.com/office/drawing/2014/main" id="{9FEA4B8A-0AE9-9645-945C-7F865422E8CE}"/>
              </a:ext>
            </a:extLst>
          </p:cNvPr>
          <p:cNvCxnSpPr>
            <a:cxnSpLocks/>
          </p:cNvCxnSpPr>
          <p:nvPr/>
        </p:nvCxnSpPr>
        <p:spPr>
          <a:xfrm>
            <a:off x="1696382" y="4853880"/>
            <a:ext cx="808932" cy="479104"/>
          </a:xfrm>
          <a:prstGeom prst="straightConnector1">
            <a:avLst/>
          </a:prstGeom>
          <a:ln w="60325">
            <a:solidFill>
              <a:srgbClr val="191C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412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:a16="http://schemas.microsoft.com/office/drawing/2014/main" id="{226232ED-0CD7-1646-B1E1-51852B9BB1F7}"/>
              </a:ext>
            </a:extLst>
          </p:cNvPr>
          <p:cNvSpPr txBox="1"/>
          <p:nvPr/>
        </p:nvSpPr>
        <p:spPr>
          <a:xfrm>
            <a:off x="667579" y="288715"/>
            <a:ext cx="10856841" cy="50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8"/>
              </a:lnSpc>
            </a:pP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El </a:t>
            </a:r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rocoto relleno </a:t>
            </a: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ea typeface="Montaser Arabic Bold"/>
                <a:cs typeface="Arial" panose="020B0604020202020204" pitchFamily="34" charset="0"/>
                <a:sym typeface="Montaser Arabic Bold"/>
              </a:rPr>
              <a:t>como indicador de erosión genética y cultural</a:t>
            </a:r>
          </a:p>
        </p:txBody>
      </p:sp>
      <p:sp>
        <p:nvSpPr>
          <p:cNvPr id="4" name="CuadroTexto 2">
            <a:extLst>
              <a:ext uri="{FF2B5EF4-FFF2-40B4-BE49-F238E27FC236}">
                <a16:creationId xmlns:a16="http://schemas.microsoft.com/office/drawing/2014/main" id="{C88862FB-0D94-3141-8087-C294E3057FE5}"/>
              </a:ext>
            </a:extLst>
          </p:cNvPr>
          <p:cNvSpPr txBox="1"/>
          <p:nvPr/>
        </p:nvSpPr>
        <p:spPr>
          <a:xfrm>
            <a:off x="548310" y="1082770"/>
            <a:ext cx="2967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Plato tradicional de Arequipa y Cusco</a:t>
            </a:r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2B9A2594-CCC6-0D4F-92A6-1E4D412581B2}"/>
              </a:ext>
            </a:extLst>
          </p:cNvPr>
          <p:cNvSpPr txBox="1"/>
          <p:nvPr/>
        </p:nvSpPr>
        <p:spPr>
          <a:xfrm>
            <a:off x="548310" y="1865550"/>
            <a:ext cx="29678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Picanterías declaradas Patrimonio Cultural </a:t>
            </a:r>
          </a:p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de la Nación (2017)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FA3CB8-9377-FC48-9194-C108A6ACE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856" y="980178"/>
            <a:ext cx="3601598" cy="2401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8EA8BB-48A9-E24E-875F-6539BBF3B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658" y="980178"/>
            <a:ext cx="3603198" cy="24010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B6299B-958A-274F-8BE0-0E28F2379F65}"/>
              </a:ext>
            </a:extLst>
          </p:cNvPr>
          <p:cNvSpPr txBox="1"/>
          <p:nvPr/>
        </p:nvSpPr>
        <p:spPr>
          <a:xfrm>
            <a:off x="4036741" y="3333673"/>
            <a:ext cx="3211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1600" dirty="0"/>
              <a:t>Rocoto de huerta, el de siempre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DFF676-D225-9542-99D6-0948D52C3D2A}"/>
              </a:ext>
            </a:extLst>
          </p:cNvPr>
          <p:cNvSpPr txBox="1"/>
          <p:nvPr/>
        </p:nvSpPr>
        <p:spPr>
          <a:xfrm>
            <a:off x="7475711" y="3333673"/>
            <a:ext cx="3327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E" sz="1600" dirty="0"/>
              <a:t>Rocoto de selva central, </a:t>
            </a:r>
          </a:p>
          <a:p>
            <a:pPr algn="ctr"/>
            <a:r>
              <a:rPr lang="en-PE" sz="1600" dirty="0"/>
              <a:t>un fenómeno de hace pocas décadas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C04D0A-41CB-C643-B678-155CA489447E}"/>
              </a:ext>
            </a:extLst>
          </p:cNvPr>
          <p:cNvSpPr txBox="1"/>
          <p:nvPr/>
        </p:nvSpPr>
        <p:spPr>
          <a:xfrm>
            <a:off x="542809" y="2959079"/>
            <a:ext cx="3284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Las picanterías de Arequipa son las más vibrantes y mejor organizadas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FCD6A7-4B0A-8142-BBF6-57D2F36C5E0A}"/>
              </a:ext>
            </a:extLst>
          </p:cNvPr>
          <p:cNvSpPr txBox="1"/>
          <p:nvPr/>
        </p:nvSpPr>
        <p:spPr>
          <a:xfrm>
            <a:off x="211919" y="4455590"/>
            <a:ext cx="56938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En Arequipa ahora prefieren el rocoto de selva central porque es más grande, fácil de manipular y entra más relleno. </a:t>
            </a:r>
          </a:p>
          <a:p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El rocoto andino fue adaptado a un sistema de producción más intensivo y en un clima más cálido, donde produce más.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052F27-B44F-3740-8044-9FFD9113D47E}"/>
              </a:ext>
            </a:extLst>
          </p:cNvPr>
          <p:cNvSpPr txBox="1"/>
          <p:nvPr/>
        </p:nvSpPr>
        <p:spPr>
          <a:xfrm>
            <a:off x="6852058" y="4311052"/>
            <a:ext cx="5339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Pero el rocoto de selva central (Amazonía andina) </a:t>
            </a:r>
          </a:p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es de los cultivos más fumigados y está asociado a deforestación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8D3FB0-6DFF-A742-A03F-7CA4418EC751}"/>
              </a:ext>
            </a:extLst>
          </p:cNvPr>
          <p:cNvSpPr txBox="1"/>
          <p:nvPr/>
        </p:nvSpPr>
        <p:spPr>
          <a:xfrm>
            <a:off x="6852059" y="5617025"/>
            <a:ext cx="5174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siembra del tradicional rocoto de huerta se ha reducido en Arequipa y casi no se le ve en sus picanterías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A3C3D8D8-7899-0C49-ABB6-DBB1761B9B32}"/>
              </a:ext>
            </a:extLst>
          </p:cNvPr>
          <p:cNvCxnSpPr>
            <a:cxnSpLocks/>
          </p:cNvCxnSpPr>
          <p:nvPr/>
        </p:nvCxnSpPr>
        <p:spPr>
          <a:xfrm>
            <a:off x="5894307" y="5515609"/>
            <a:ext cx="808932" cy="479104"/>
          </a:xfrm>
          <a:prstGeom prst="straightConnector1">
            <a:avLst/>
          </a:prstGeom>
          <a:ln w="60325">
            <a:solidFill>
              <a:srgbClr val="191C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5">
            <a:extLst>
              <a:ext uri="{FF2B5EF4-FFF2-40B4-BE49-F238E27FC236}">
                <a16:creationId xmlns:a16="http://schemas.microsoft.com/office/drawing/2014/main" id="{31635F68-9845-4346-9596-2C875ABA4EE5}"/>
              </a:ext>
            </a:extLst>
          </p:cNvPr>
          <p:cNvCxnSpPr>
            <a:cxnSpLocks/>
          </p:cNvCxnSpPr>
          <p:nvPr/>
        </p:nvCxnSpPr>
        <p:spPr>
          <a:xfrm flipV="1">
            <a:off x="5905740" y="5111721"/>
            <a:ext cx="797499" cy="400300"/>
          </a:xfrm>
          <a:prstGeom prst="straightConnector1">
            <a:avLst/>
          </a:prstGeom>
          <a:ln w="60325">
            <a:solidFill>
              <a:srgbClr val="191C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832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1817F32-3CDC-4DA5-A84B-7543AB240401}"/>
              </a:ext>
            </a:extLst>
          </p:cNvPr>
          <p:cNvSpPr txBox="1"/>
          <p:nvPr/>
        </p:nvSpPr>
        <p:spPr>
          <a:xfrm>
            <a:off x="2685457" y="348666"/>
            <a:ext cx="8964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dirty="0">
                <a:solidFill>
                  <a:srgbClr val="191C59"/>
                </a:solidFill>
                <a:latin typeface="Arial "/>
              </a:rPr>
              <a:t>Erosión genética de los ajíes nativos del Perú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0FED4FE-D54A-46F9-BC25-204EB53715B4}"/>
              </a:ext>
            </a:extLst>
          </p:cNvPr>
          <p:cNvSpPr txBox="1"/>
          <p:nvPr/>
        </p:nvSpPr>
        <p:spPr>
          <a:xfrm>
            <a:off x="516841" y="2680582"/>
            <a:ext cx="4466897" cy="830997"/>
          </a:xfrm>
          <a:prstGeom prst="rect">
            <a:avLst/>
          </a:prstGeom>
          <a:noFill/>
          <a:ln w="539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La mayor parte de los ajíes nativos se conservan en huertos familiares y chacras de pequeña escala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CAC24AF-A7A5-4133-A5C9-D768946262AC}"/>
              </a:ext>
            </a:extLst>
          </p:cNvPr>
          <p:cNvSpPr txBox="1"/>
          <p:nvPr/>
        </p:nvSpPr>
        <p:spPr>
          <a:xfrm>
            <a:off x="7287208" y="2671527"/>
            <a:ext cx="4303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Disminución de huertos familiares por migración y nuevas economías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010E4F8-0115-49CC-8A8F-21B486D8B9B4}"/>
              </a:ext>
            </a:extLst>
          </p:cNvPr>
          <p:cNvSpPr txBox="1"/>
          <p:nvPr/>
        </p:nvSpPr>
        <p:spPr>
          <a:xfrm>
            <a:off x="7303499" y="3743775"/>
            <a:ext cx="446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Reemplazo de variedades tradicionales por variedades introducidas o por otros cultivos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E82053B-2A10-4373-8099-8711485A5FD2}"/>
              </a:ext>
            </a:extLst>
          </p:cNvPr>
          <p:cNvSpPr txBox="1"/>
          <p:nvPr/>
        </p:nvSpPr>
        <p:spPr>
          <a:xfrm>
            <a:off x="516840" y="4775026"/>
            <a:ext cx="446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Las facultades de agronomía y los institutos técnicos priorizan una educación para el monocultivo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BEF3B48-9CF2-3809-BE1B-F7FFA18838E7}"/>
              </a:ext>
            </a:extLst>
          </p:cNvPr>
          <p:cNvSpPr txBox="1"/>
          <p:nvPr/>
        </p:nvSpPr>
        <p:spPr>
          <a:xfrm>
            <a:off x="516840" y="3772066"/>
            <a:ext cx="4466897" cy="584775"/>
          </a:xfrm>
          <a:prstGeom prst="rect">
            <a:avLst/>
          </a:prstGeom>
          <a:noFill/>
          <a:ln w="539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Impulso de la agroexportación entre los pequeños agricultores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EFCFE11-62F6-E2A9-7A23-0A4F4D122A66}"/>
              </a:ext>
            </a:extLst>
          </p:cNvPr>
          <p:cNvSpPr txBox="1"/>
          <p:nvPr/>
        </p:nvSpPr>
        <p:spPr>
          <a:xfrm>
            <a:off x="7346456" y="4944423"/>
            <a:ext cx="4374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Pérdida de conocimiento y una menor valoración de las variedades tradicionales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E3A7B16-3D8A-09BB-CCE1-254A48DCC67E}"/>
              </a:ext>
            </a:extLst>
          </p:cNvPr>
          <p:cNvSpPr txBox="1"/>
          <p:nvPr/>
        </p:nvSpPr>
        <p:spPr>
          <a:xfrm>
            <a:off x="516842" y="1589098"/>
            <a:ext cx="446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En el Perú se encuentra la mayor diversidad de ajíes cultivados en el mundo (estimamos ≈ 300 variedades tradicionales)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91ECCF4-D4E2-30F4-51DA-CA44C50AE786}"/>
              </a:ext>
            </a:extLst>
          </p:cNvPr>
          <p:cNvSpPr txBox="1"/>
          <p:nvPr/>
        </p:nvSpPr>
        <p:spPr>
          <a:xfrm>
            <a:off x="7287208" y="1648170"/>
            <a:ext cx="4384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La mayor parte de los peruanos consume solo 4 o 5 variedades comerciales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8A5CDEE-DF62-1FEE-29F6-91F07E2224DF}"/>
              </a:ext>
            </a:extLst>
          </p:cNvPr>
          <p:cNvSpPr txBox="1"/>
          <p:nvPr/>
        </p:nvSpPr>
        <p:spPr>
          <a:xfrm>
            <a:off x="7395920" y="5943040"/>
            <a:ext cx="4275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Solo conocemos 2 asociaciones </a:t>
            </a:r>
          </a:p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de guardianes de ajíes nativos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A0C6B89-B1F7-458E-E8B1-D417DDD74981}"/>
              </a:ext>
            </a:extLst>
          </p:cNvPr>
          <p:cNvSpPr txBox="1"/>
          <p:nvPr/>
        </p:nvSpPr>
        <p:spPr>
          <a:xfrm>
            <a:off x="516840" y="5903706"/>
            <a:ext cx="4466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>
                <a:latin typeface="Arial" panose="020B0604020202020204" pitchFamily="34" charset="0"/>
                <a:cs typeface="Arial" panose="020B0604020202020204" pitchFamily="34" charset="0"/>
              </a:rPr>
              <a:t>Debilitamiento general de las organizaciones agrarias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B792209-3AD8-CF70-FD5C-215F54EC8DF0}"/>
              </a:ext>
            </a:extLst>
          </p:cNvPr>
          <p:cNvSpPr txBox="1"/>
          <p:nvPr/>
        </p:nvSpPr>
        <p:spPr>
          <a:xfrm>
            <a:off x="1245172" y="1004166"/>
            <a:ext cx="2873665" cy="400110"/>
          </a:xfrm>
          <a:prstGeom prst="rect">
            <a:avLst/>
          </a:prstGeom>
          <a:noFill/>
          <a:ln w="47625" cmpd="thinThick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 general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9D987E6-4CF2-DB08-3A50-9D58608711ED}"/>
              </a:ext>
            </a:extLst>
          </p:cNvPr>
          <p:cNvSpPr txBox="1"/>
          <p:nvPr/>
        </p:nvSpPr>
        <p:spPr>
          <a:xfrm>
            <a:off x="8288223" y="1018258"/>
            <a:ext cx="2501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Manifestaciones </a:t>
            </a:r>
          </a:p>
        </p:txBody>
      </p:sp>
      <p:sp>
        <p:nvSpPr>
          <p:cNvPr id="2" name="Flecha: a la derecha con muesca 1">
            <a:extLst>
              <a:ext uri="{FF2B5EF4-FFF2-40B4-BE49-F238E27FC236}">
                <a16:creationId xmlns:a16="http://schemas.microsoft.com/office/drawing/2014/main" id="{3E368522-9C5D-7A6C-C937-26FD50C2F188}"/>
              </a:ext>
            </a:extLst>
          </p:cNvPr>
          <p:cNvSpPr/>
          <p:nvPr/>
        </p:nvSpPr>
        <p:spPr>
          <a:xfrm>
            <a:off x="5751444" y="1738942"/>
            <a:ext cx="926729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" name="Flecha: a la derecha con muesca 2">
            <a:extLst>
              <a:ext uri="{FF2B5EF4-FFF2-40B4-BE49-F238E27FC236}">
                <a16:creationId xmlns:a16="http://schemas.microsoft.com/office/drawing/2014/main" id="{2681904F-E848-9662-FBBC-E688420DF305}"/>
              </a:ext>
            </a:extLst>
          </p:cNvPr>
          <p:cNvSpPr/>
          <p:nvPr/>
        </p:nvSpPr>
        <p:spPr>
          <a:xfrm>
            <a:off x="5751445" y="2866183"/>
            <a:ext cx="926728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Flecha: a la derecha con muesca 4">
            <a:extLst>
              <a:ext uri="{FF2B5EF4-FFF2-40B4-BE49-F238E27FC236}">
                <a16:creationId xmlns:a16="http://schemas.microsoft.com/office/drawing/2014/main" id="{85E97283-EE97-FA90-3FF5-15C66668D19E}"/>
              </a:ext>
            </a:extLst>
          </p:cNvPr>
          <p:cNvSpPr/>
          <p:nvPr/>
        </p:nvSpPr>
        <p:spPr>
          <a:xfrm>
            <a:off x="5751444" y="3941076"/>
            <a:ext cx="926728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Flecha: a la derecha con muesca 5">
            <a:extLst>
              <a:ext uri="{FF2B5EF4-FFF2-40B4-BE49-F238E27FC236}">
                <a16:creationId xmlns:a16="http://schemas.microsoft.com/office/drawing/2014/main" id="{77296105-F58C-BF28-907E-B8A2E30E8E22}"/>
              </a:ext>
            </a:extLst>
          </p:cNvPr>
          <p:cNvSpPr/>
          <p:nvPr/>
        </p:nvSpPr>
        <p:spPr>
          <a:xfrm>
            <a:off x="5751444" y="5015970"/>
            <a:ext cx="926728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Flecha: a la derecha con muesca 6">
            <a:extLst>
              <a:ext uri="{FF2B5EF4-FFF2-40B4-BE49-F238E27FC236}">
                <a16:creationId xmlns:a16="http://schemas.microsoft.com/office/drawing/2014/main" id="{94E7B1F8-6652-FD7D-A9A2-8F7E92CDB8D0}"/>
              </a:ext>
            </a:extLst>
          </p:cNvPr>
          <p:cNvSpPr/>
          <p:nvPr/>
        </p:nvSpPr>
        <p:spPr>
          <a:xfrm>
            <a:off x="5751444" y="6014585"/>
            <a:ext cx="926728" cy="441683"/>
          </a:xfrm>
          <a:prstGeom prst="notched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62283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DEBD6FC-3061-4550-BD7B-B58F29A5F44C}"/>
              </a:ext>
            </a:extLst>
          </p:cNvPr>
          <p:cNvSpPr txBox="1"/>
          <p:nvPr/>
        </p:nvSpPr>
        <p:spPr>
          <a:xfrm>
            <a:off x="742950" y="352094"/>
            <a:ext cx="1070609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PE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conservación</a:t>
            </a:r>
            <a:r>
              <a:rPr lang="es-PE" sz="2000" dirty="0">
                <a:latin typeface="Arial" panose="020B0604020202020204" pitchFamily="34" charset="0"/>
                <a:cs typeface="Arial" panose="020B0604020202020204" pitchFamily="34" charset="0"/>
              </a:rPr>
              <a:t> de ajíes nativos no es posible sin un mayor </a:t>
            </a:r>
            <a:r>
              <a:rPr lang="es-PE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s-PE" sz="2000" dirty="0">
                <a:latin typeface="Arial" panose="020B0604020202020204" pitchFamily="34" charset="0"/>
                <a:cs typeface="Arial" panose="020B0604020202020204" pitchFamily="34" charset="0"/>
              </a:rPr>
              <a:t> fuera del lugar de producción:</a:t>
            </a:r>
          </a:p>
          <a:p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Es diferente a las papas nativas por que los ajíes no son parte fundamental de la seguridad alimentaria (no son alimentos calóricos)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Se necesita una diversidad de actores involucrados en la conservación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El consumo de ajíes nativos no puede estar limitado al consumo en fresco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El entorno institucional en las regiones con mayor diversidad de ajíes es frágil e inestable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P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Creemos que necesitamos un enfoque de investigación más centrado en la demanda que en la oferta de ajíes nativos (</a:t>
            </a:r>
            <a:r>
              <a:rPr lang="es-PE" sz="19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todo puede ser responsabilidad de los agricultores</a:t>
            </a:r>
            <a:r>
              <a:rPr lang="es-PE" sz="19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2B30DA8B-FBCC-CC0B-AA1F-F7D79E01973B}"/>
              </a:ext>
            </a:extLst>
          </p:cNvPr>
          <p:cNvSpPr/>
          <p:nvPr/>
        </p:nvSpPr>
        <p:spPr>
          <a:xfrm>
            <a:off x="5772149" y="4691744"/>
            <a:ext cx="647700" cy="544837"/>
          </a:xfrm>
          <a:prstGeom prst="down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191C59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566F1B5-DF2A-33C7-479E-C61DE8BC5AD3}"/>
              </a:ext>
            </a:extLst>
          </p:cNvPr>
          <p:cNvSpPr txBox="1"/>
          <p:nvPr/>
        </p:nvSpPr>
        <p:spPr>
          <a:xfrm>
            <a:off x="2386012" y="5292855"/>
            <a:ext cx="769104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¿Cómo podemos aumentar el conocimiento, </a:t>
            </a:r>
          </a:p>
          <a:p>
            <a:pPr algn="ctr"/>
            <a:r>
              <a:rPr lang="es-PE" sz="2400" b="1" dirty="0">
                <a:latin typeface="Arial" panose="020B0604020202020204" pitchFamily="34" charset="0"/>
                <a:cs typeface="Arial" panose="020B0604020202020204" pitchFamily="34" charset="0"/>
              </a:rPr>
              <a:t>la sensibilidad y los usos de una mayor diversidad de ajíes nativos? </a:t>
            </a:r>
          </a:p>
        </p:txBody>
      </p:sp>
    </p:spTree>
    <p:extLst>
      <p:ext uri="{BB962C8B-B14F-4D97-AF65-F5344CB8AC3E}">
        <p14:creationId xmlns:p14="http://schemas.microsoft.com/office/powerpoint/2010/main" val="797578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24A181-4BCD-0889-4F69-D69F8A549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469" y="-49181"/>
            <a:ext cx="4507062" cy="1325563"/>
          </a:xfrm>
        </p:spPr>
        <p:txBody>
          <a:bodyPr>
            <a:normAutofit/>
          </a:bodyPr>
          <a:lstStyle/>
          <a:p>
            <a:r>
              <a:rPr lang="es-PE" sz="3200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Estrategias o Caminos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2090BF1-E5C4-4C6D-B252-B2A83C88C36F}"/>
              </a:ext>
            </a:extLst>
          </p:cNvPr>
          <p:cNvGrpSpPr/>
          <p:nvPr/>
        </p:nvGrpSpPr>
        <p:grpSpPr>
          <a:xfrm>
            <a:off x="911023" y="1212584"/>
            <a:ext cx="10582331" cy="5079470"/>
            <a:chOff x="1212104" y="1212584"/>
            <a:chExt cx="9953319" cy="5079470"/>
          </a:xfrm>
        </p:grpSpPr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F219B816-943D-4610-8CF7-3FF008844E4D}"/>
                </a:ext>
              </a:extLst>
            </p:cNvPr>
            <p:cNvSpPr/>
            <p:nvPr/>
          </p:nvSpPr>
          <p:spPr>
            <a:xfrm>
              <a:off x="4126690" y="1212584"/>
              <a:ext cx="7038733" cy="1587334"/>
            </a:xfrm>
            <a:custGeom>
              <a:avLst/>
              <a:gdLst>
                <a:gd name="connsiteX0" fmla="*/ 0 w 7038733"/>
                <a:gd name="connsiteY0" fmla="*/ 198417 h 1587334"/>
                <a:gd name="connsiteX1" fmla="*/ 6245066 w 7038733"/>
                <a:gd name="connsiteY1" fmla="*/ 198417 h 1587334"/>
                <a:gd name="connsiteX2" fmla="*/ 6245066 w 7038733"/>
                <a:gd name="connsiteY2" fmla="*/ 0 h 1587334"/>
                <a:gd name="connsiteX3" fmla="*/ 7038733 w 7038733"/>
                <a:gd name="connsiteY3" fmla="*/ 793667 h 1587334"/>
                <a:gd name="connsiteX4" fmla="*/ 6245066 w 7038733"/>
                <a:gd name="connsiteY4" fmla="*/ 1587334 h 1587334"/>
                <a:gd name="connsiteX5" fmla="*/ 6245066 w 7038733"/>
                <a:gd name="connsiteY5" fmla="*/ 1388917 h 1587334"/>
                <a:gd name="connsiteX6" fmla="*/ 0 w 7038733"/>
                <a:gd name="connsiteY6" fmla="*/ 1388917 h 1587334"/>
                <a:gd name="connsiteX7" fmla="*/ 0 w 7038733"/>
                <a:gd name="connsiteY7" fmla="*/ 198417 h 1587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8733" h="1587334">
                  <a:moveTo>
                    <a:pt x="0" y="198417"/>
                  </a:moveTo>
                  <a:lnTo>
                    <a:pt x="6245066" y="198417"/>
                  </a:lnTo>
                  <a:lnTo>
                    <a:pt x="6245066" y="0"/>
                  </a:lnTo>
                  <a:lnTo>
                    <a:pt x="7038733" y="793667"/>
                  </a:lnTo>
                  <a:lnTo>
                    <a:pt x="6245066" y="1587334"/>
                  </a:lnTo>
                  <a:lnTo>
                    <a:pt x="6245066" y="1388917"/>
                  </a:lnTo>
                  <a:lnTo>
                    <a:pt x="0" y="1388917"/>
                  </a:lnTo>
                  <a:lnTo>
                    <a:pt x="0" y="198417"/>
                  </a:lnTo>
                  <a:close/>
                </a:path>
              </a:pathLst>
            </a:custGeom>
            <a:noFill/>
            <a:ln w="31750"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211117" rIns="607950" bIns="211117" numCol="1" spcCol="1270" anchor="t" anchorCtr="0">
              <a:noAutofit/>
            </a:bodyPr>
            <a:lstStyle/>
            <a:p>
              <a:pPr marL="0" lvl="1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s-PE" sz="105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950" kern="1200" dirty="0">
                  <a:latin typeface="Arial" panose="020B0604020202020204" pitchFamily="34" charset="0"/>
                  <a:cs typeface="Arial" panose="020B0604020202020204" pitchFamily="34" charset="0"/>
                </a:rPr>
                <a:t>Descentralización de la conservación </a:t>
              </a:r>
              <a:r>
                <a:rPr lang="es-PE" sz="195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ex situ</a:t>
              </a:r>
            </a:p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950" kern="1200" dirty="0">
                  <a:latin typeface="Arial" panose="020B0604020202020204" pitchFamily="34" charset="0"/>
                  <a:cs typeface="Arial" panose="020B0604020202020204" pitchFamily="34" charset="0"/>
                </a:rPr>
                <a:t>Fortalecimiento de guardianes de ajíes nativos (</a:t>
              </a:r>
              <a:r>
                <a:rPr lang="es-PE" sz="1950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in situ</a:t>
              </a:r>
              <a:r>
                <a:rPr lang="es-PE" sz="1950" kern="12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950" kern="1200" dirty="0">
                  <a:latin typeface="Arial" panose="020B0604020202020204" pitchFamily="34" charset="0"/>
                  <a:cs typeface="Arial" panose="020B0604020202020204" pitchFamily="34" charset="0"/>
                </a:rPr>
                <a:t>Libro Ajíes del Perú y otras publicaciones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PE" sz="2000" kern="1200" dirty="0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02E213E5-27C8-49DC-AE80-317B9B6E96AF}"/>
                </a:ext>
              </a:extLst>
            </p:cNvPr>
            <p:cNvSpPr/>
            <p:nvPr/>
          </p:nvSpPr>
          <p:spPr>
            <a:xfrm>
              <a:off x="1212104" y="1381135"/>
              <a:ext cx="2729057" cy="1250232"/>
            </a:xfrm>
            <a:custGeom>
              <a:avLst/>
              <a:gdLst>
                <a:gd name="connsiteX0" fmla="*/ 0 w 2729057"/>
                <a:gd name="connsiteY0" fmla="*/ 208376 h 1250232"/>
                <a:gd name="connsiteX1" fmla="*/ 208376 w 2729057"/>
                <a:gd name="connsiteY1" fmla="*/ 0 h 1250232"/>
                <a:gd name="connsiteX2" fmla="*/ 2520681 w 2729057"/>
                <a:gd name="connsiteY2" fmla="*/ 0 h 1250232"/>
                <a:gd name="connsiteX3" fmla="*/ 2729057 w 2729057"/>
                <a:gd name="connsiteY3" fmla="*/ 208376 h 1250232"/>
                <a:gd name="connsiteX4" fmla="*/ 2729057 w 2729057"/>
                <a:gd name="connsiteY4" fmla="*/ 1041856 h 1250232"/>
                <a:gd name="connsiteX5" fmla="*/ 2520681 w 2729057"/>
                <a:gd name="connsiteY5" fmla="*/ 1250232 h 1250232"/>
                <a:gd name="connsiteX6" fmla="*/ 208376 w 2729057"/>
                <a:gd name="connsiteY6" fmla="*/ 1250232 h 1250232"/>
                <a:gd name="connsiteX7" fmla="*/ 0 w 2729057"/>
                <a:gd name="connsiteY7" fmla="*/ 1041856 h 1250232"/>
                <a:gd name="connsiteX8" fmla="*/ 0 w 2729057"/>
                <a:gd name="connsiteY8" fmla="*/ 208376 h 125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9057" h="1250232">
                  <a:moveTo>
                    <a:pt x="0" y="208376"/>
                  </a:moveTo>
                  <a:cubicBezTo>
                    <a:pt x="0" y="93293"/>
                    <a:pt x="93293" y="0"/>
                    <a:pt x="208376" y="0"/>
                  </a:cubicBezTo>
                  <a:lnTo>
                    <a:pt x="2520681" y="0"/>
                  </a:lnTo>
                  <a:cubicBezTo>
                    <a:pt x="2635764" y="0"/>
                    <a:pt x="2729057" y="93293"/>
                    <a:pt x="2729057" y="208376"/>
                  </a:cubicBezTo>
                  <a:lnTo>
                    <a:pt x="2729057" y="1041856"/>
                  </a:lnTo>
                  <a:cubicBezTo>
                    <a:pt x="2729057" y="1156939"/>
                    <a:pt x="2635764" y="1250232"/>
                    <a:pt x="2520681" y="1250232"/>
                  </a:cubicBezTo>
                  <a:lnTo>
                    <a:pt x="208376" y="1250232"/>
                  </a:lnTo>
                  <a:cubicBezTo>
                    <a:pt x="93293" y="1250232"/>
                    <a:pt x="0" y="1156939"/>
                    <a:pt x="0" y="1041856"/>
                  </a:cubicBezTo>
                  <a:lnTo>
                    <a:pt x="0" y="20837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471" tIns="106751" rIns="152471" bIns="10675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PE" sz="24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Conocimiento</a:t>
              </a:r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116927DC-6710-4F55-8C22-FB8BE2673769}"/>
                </a:ext>
              </a:extLst>
            </p:cNvPr>
            <p:cNvSpPr/>
            <p:nvPr/>
          </p:nvSpPr>
          <p:spPr>
            <a:xfrm>
              <a:off x="4126690" y="2958652"/>
              <a:ext cx="7038733" cy="1587334"/>
            </a:xfrm>
            <a:custGeom>
              <a:avLst/>
              <a:gdLst>
                <a:gd name="connsiteX0" fmla="*/ 0 w 7038733"/>
                <a:gd name="connsiteY0" fmla="*/ 198417 h 1587334"/>
                <a:gd name="connsiteX1" fmla="*/ 6245066 w 7038733"/>
                <a:gd name="connsiteY1" fmla="*/ 198417 h 1587334"/>
                <a:gd name="connsiteX2" fmla="*/ 6245066 w 7038733"/>
                <a:gd name="connsiteY2" fmla="*/ 0 h 1587334"/>
                <a:gd name="connsiteX3" fmla="*/ 7038733 w 7038733"/>
                <a:gd name="connsiteY3" fmla="*/ 793667 h 1587334"/>
                <a:gd name="connsiteX4" fmla="*/ 6245066 w 7038733"/>
                <a:gd name="connsiteY4" fmla="*/ 1587334 h 1587334"/>
                <a:gd name="connsiteX5" fmla="*/ 6245066 w 7038733"/>
                <a:gd name="connsiteY5" fmla="*/ 1388917 h 1587334"/>
                <a:gd name="connsiteX6" fmla="*/ 0 w 7038733"/>
                <a:gd name="connsiteY6" fmla="*/ 1388917 h 1587334"/>
                <a:gd name="connsiteX7" fmla="*/ 0 w 7038733"/>
                <a:gd name="connsiteY7" fmla="*/ 198417 h 1587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8733" h="1587334">
                  <a:moveTo>
                    <a:pt x="0" y="198417"/>
                  </a:moveTo>
                  <a:lnTo>
                    <a:pt x="6245066" y="198417"/>
                  </a:lnTo>
                  <a:lnTo>
                    <a:pt x="6245066" y="0"/>
                  </a:lnTo>
                  <a:lnTo>
                    <a:pt x="7038733" y="793667"/>
                  </a:lnTo>
                  <a:lnTo>
                    <a:pt x="6245066" y="1587334"/>
                  </a:lnTo>
                  <a:lnTo>
                    <a:pt x="6245066" y="1388917"/>
                  </a:lnTo>
                  <a:lnTo>
                    <a:pt x="0" y="1388917"/>
                  </a:lnTo>
                  <a:lnTo>
                    <a:pt x="0" y="198417"/>
                  </a:lnTo>
                  <a:close/>
                </a:path>
              </a:pathLst>
            </a:custGeom>
            <a:noFill/>
            <a:ln w="31750"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211117" rIns="607950" bIns="211117" numCol="1" spcCol="1270" anchor="ctr" anchorCtr="0">
              <a:noAutofit/>
            </a:bodyPr>
            <a:lstStyle/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PE" sz="195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PE" sz="19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950" kern="1200" dirty="0">
                  <a:latin typeface="Arial" panose="020B0604020202020204" pitchFamily="34" charset="0"/>
                  <a:cs typeface="Arial" panose="020B0604020202020204" pitchFamily="34" charset="0"/>
                </a:rPr>
                <a:t>Voluntarios universitarios como agentes de cambio</a:t>
              </a:r>
            </a:p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950" kern="1200" dirty="0">
                  <a:latin typeface="Arial" panose="020B0604020202020204" pitchFamily="34" charset="0"/>
                  <a:cs typeface="Arial" panose="020B0604020202020204" pitchFamily="34" charset="0"/>
                </a:rPr>
                <a:t>Promoción del coleccionismo rural y urbano</a:t>
              </a:r>
            </a:p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PE" sz="195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PE" sz="2000" kern="1200" dirty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D318A341-E30D-45BE-B115-F7B65A1B54E4}"/>
                </a:ext>
              </a:extLst>
            </p:cNvPr>
            <p:cNvSpPr/>
            <p:nvPr/>
          </p:nvSpPr>
          <p:spPr>
            <a:xfrm>
              <a:off x="1212104" y="3140164"/>
              <a:ext cx="2729057" cy="1224311"/>
            </a:xfrm>
            <a:custGeom>
              <a:avLst/>
              <a:gdLst>
                <a:gd name="connsiteX0" fmla="*/ 0 w 2729057"/>
                <a:gd name="connsiteY0" fmla="*/ 204056 h 1224311"/>
                <a:gd name="connsiteX1" fmla="*/ 204056 w 2729057"/>
                <a:gd name="connsiteY1" fmla="*/ 0 h 1224311"/>
                <a:gd name="connsiteX2" fmla="*/ 2525001 w 2729057"/>
                <a:gd name="connsiteY2" fmla="*/ 0 h 1224311"/>
                <a:gd name="connsiteX3" fmla="*/ 2729057 w 2729057"/>
                <a:gd name="connsiteY3" fmla="*/ 204056 h 1224311"/>
                <a:gd name="connsiteX4" fmla="*/ 2729057 w 2729057"/>
                <a:gd name="connsiteY4" fmla="*/ 1020255 h 1224311"/>
                <a:gd name="connsiteX5" fmla="*/ 2525001 w 2729057"/>
                <a:gd name="connsiteY5" fmla="*/ 1224311 h 1224311"/>
                <a:gd name="connsiteX6" fmla="*/ 204056 w 2729057"/>
                <a:gd name="connsiteY6" fmla="*/ 1224311 h 1224311"/>
                <a:gd name="connsiteX7" fmla="*/ 0 w 2729057"/>
                <a:gd name="connsiteY7" fmla="*/ 1020255 h 1224311"/>
                <a:gd name="connsiteX8" fmla="*/ 0 w 2729057"/>
                <a:gd name="connsiteY8" fmla="*/ 204056 h 122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9057" h="1224311">
                  <a:moveTo>
                    <a:pt x="0" y="204056"/>
                  </a:moveTo>
                  <a:cubicBezTo>
                    <a:pt x="0" y="91359"/>
                    <a:pt x="91359" y="0"/>
                    <a:pt x="204056" y="0"/>
                  </a:cubicBezTo>
                  <a:lnTo>
                    <a:pt x="2525001" y="0"/>
                  </a:lnTo>
                  <a:cubicBezTo>
                    <a:pt x="2637698" y="0"/>
                    <a:pt x="2729057" y="91359"/>
                    <a:pt x="2729057" y="204056"/>
                  </a:cubicBezTo>
                  <a:lnTo>
                    <a:pt x="2729057" y="1020255"/>
                  </a:lnTo>
                  <a:cubicBezTo>
                    <a:pt x="2729057" y="1132952"/>
                    <a:pt x="2637698" y="1224311"/>
                    <a:pt x="2525001" y="1224311"/>
                  </a:cubicBezTo>
                  <a:lnTo>
                    <a:pt x="204056" y="1224311"/>
                  </a:lnTo>
                  <a:cubicBezTo>
                    <a:pt x="91359" y="1224311"/>
                    <a:pt x="0" y="1132952"/>
                    <a:pt x="0" y="1020255"/>
                  </a:cubicBezTo>
                  <a:lnTo>
                    <a:pt x="0" y="2040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1206" tIns="105486" rIns="151206" bIns="105486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PE" sz="24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Sensibilidad</a:t>
              </a:r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A7238A0B-C022-4613-9A58-C0625DDDBAE0}"/>
                </a:ext>
              </a:extLst>
            </p:cNvPr>
            <p:cNvSpPr/>
            <p:nvPr/>
          </p:nvSpPr>
          <p:spPr>
            <a:xfrm>
              <a:off x="4126690" y="4704720"/>
              <a:ext cx="7038733" cy="1587334"/>
            </a:xfrm>
            <a:custGeom>
              <a:avLst/>
              <a:gdLst>
                <a:gd name="connsiteX0" fmla="*/ 0 w 7038733"/>
                <a:gd name="connsiteY0" fmla="*/ 198417 h 1587334"/>
                <a:gd name="connsiteX1" fmla="*/ 6245066 w 7038733"/>
                <a:gd name="connsiteY1" fmla="*/ 198417 h 1587334"/>
                <a:gd name="connsiteX2" fmla="*/ 6245066 w 7038733"/>
                <a:gd name="connsiteY2" fmla="*/ 0 h 1587334"/>
                <a:gd name="connsiteX3" fmla="*/ 7038733 w 7038733"/>
                <a:gd name="connsiteY3" fmla="*/ 793667 h 1587334"/>
                <a:gd name="connsiteX4" fmla="*/ 6245066 w 7038733"/>
                <a:gd name="connsiteY4" fmla="*/ 1587334 h 1587334"/>
                <a:gd name="connsiteX5" fmla="*/ 6245066 w 7038733"/>
                <a:gd name="connsiteY5" fmla="*/ 1388917 h 1587334"/>
                <a:gd name="connsiteX6" fmla="*/ 0 w 7038733"/>
                <a:gd name="connsiteY6" fmla="*/ 1388917 h 1587334"/>
                <a:gd name="connsiteX7" fmla="*/ 0 w 7038733"/>
                <a:gd name="connsiteY7" fmla="*/ 198417 h 1587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8733" h="1587334">
                  <a:moveTo>
                    <a:pt x="0" y="198417"/>
                  </a:moveTo>
                  <a:lnTo>
                    <a:pt x="6245066" y="198417"/>
                  </a:lnTo>
                  <a:lnTo>
                    <a:pt x="6245066" y="0"/>
                  </a:lnTo>
                  <a:lnTo>
                    <a:pt x="7038733" y="793667"/>
                  </a:lnTo>
                  <a:lnTo>
                    <a:pt x="6245066" y="1587334"/>
                  </a:lnTo>
                  <a:lnTo>
                    <a:pt x="6245066" y="1388917"/>
                  </a:lnTo>
                  <a:lnTo>
                    <a:pt x="0" y="1388917"/>
                  </a:lnTo>
                  <a:lnTo>
                    <a:pt x="0" y="198417"/>
                  </a:lnTo>
                  <a:close/>
                </a:path>
              </a:pathLst>
            </a:custGeom>
            <a:noFill/>
            <a:ln w="31750"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211117" rIns="607950" bIns="211117" numCol="1" spcCol="1270" anchor="t" anchorCtr="0">
              <a:noAutofit/>
            </a:bodyPr>
            <a:lstStyle/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PE" sz="195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950" kern="1200" dirty="0">
                  <a:latin typeface="Arial" panose="020B0604020202020204" pitchFamily="34" charset="0"/>
                  <a:cs typeface="Arial" panose="020B0604020202020204" pitchFamily="34" charset="0"/>
                </a:rPr>
                <a:t>Cebicherias y restaurantes regionales como intermediarios</a:t>
              </a:r>
            </a:p>
            <a:p>
              <a:pPr marL="171450" lvl="1" indent="-171450" algn="l" defTabSz="86677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PE" sz="1950" kern="1200" dirty="0">
                  <a:latin typeface="Arial" panose="020B0604020202020204" pitchFamily="34" charset="0"/>
                  <a:cs typeface="Arial" panose="020B0604020202020204" pitchFamily="34" charset="0"/>
                </a:rPr>
                <a:t>Agroindustria artesanal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PE" sz="2000" kern="1200" dirty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95550C45-9C3E-4541-B037-D55894D50308}"/>
                </a:ext>
              </a:extLst>
            </p:cNvPr>
            <p:cNvSpPr/>
            <p:nvPr/>
          </p:nvSpPr>
          <p:spPr>
            <a:xfrm>
              <a:off x="1212104" y="4870803"/>
              <a:ext cx="2729057" cy="1255169"/>
            </a:xfrm>
            <a:custGeom>
              <a:avLst/>
              <a:gdLst>
                <a:gd name="connsiteX0" fmla="*/ 0 w 2729057"/>
                <a:gd name="connsiteY0" fmla="*/ 209199 h 1255169"/>
                <a:gd name="connsiteX1" fmla="*/ 209199 w 2729057"/>
                <a:gd name="connsiteY1" fmla="*/ 0 h 1255169"/>
                <a:gd name="connsiteX2" fmla="*/ 2519858 w 2729057"/>
                <a:gd name="connsiteY2" fmla="*/ 0 h 1255169"/>
                <a:gd name="connsiteX3" fmla="*/ 2729057 w 2729057"/>
                <a:gd name="connsiteY3" fmla="*/ 209199 h 1255169"/>
                <a:gd name="connsiteX4" fmla="*/ 2729057 w 2729057"/>
                <a:gd name="connsiteY4" fmla="*/ 1045970 h 1255169"/>
                <a:gd name="connsiteX5" fmla="*/ 2519858 w 2729057"/>
                <a:gd name="connsiteY5" fmla="*/ 1255169 h 1255169"/>
                <a:gd name="connsiteX6" fmla="*/ 209199 w 2729057"/>
                <a:gd name="connsiteY6" fmla="*/ 1255169 h 1255169"/>
                <a:gd name="connsiteX7" fmla="*/ 0 w 2729057"/>
                <a:gd name="connsiteY7" fmla="*/ 1045970 h 1255169"/>
                <a:gd name="connsiteX8" fmla="*/ 0 w 2729057"/>
                <a:gd name="connsiteY8" fmla="*/ 209199 h 1255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9057" h="1255169">
                  <a:moveTo>
                    <a:pt x="0" y="209199"/>
                  </a:moveTo>
                  <a:cubicBezTo>
                    <a:pt x="0" y="93662"/>
                    <a:pt x="93662" y="0"/>
                    <a:pt x="209199" y="0"/>
                  </a:cubicBezTo>
                  <a:lnTo>
                    <a:pt x="2519858" y="0"/>
                  </a:lnTo>
                  <a:cubicBezTo>
                    <a:pt x="2635395" y="0"/>
                    <a:pt x="2729057" y="93662"/>
                    <a:pt x="2729057" y="209199"/>
                  </a:cubicBezTo>
                  <a:lnTo>
                    <a:pt x="2729057" y="1045970"/>
                  </a:lnTo>
                  <a:cubicBezTo>
                    <a:pt x="2729057" y="1161507"/>
                    <a:pt x="2635395" y="1255169"/>
                    <a:pt x="2519858" y="1255169"/>
                  </a:cubicBezTo>
                  <a:lnTo>
                    <a:pt x="209199" y="1255169"/>
                  </a:lnTo>
                  <a:cubicBezTo>
                    <a:pt x="93662" y="1255169"/>
                    <a:pt x="0" y="1161507"/>
                    <a:pt x="0" y="1045970"/>
                  </a:cubicBezTo>
                  <a:lnTo>
                    <a:pt x="0" y="20919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712" tIns="106992" rIns="152712" bIns="106992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PE" sz="24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Usos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1507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7D5BD7D-07A7-DC42-87C9-0EFCD8BDE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11430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agrama de flujo: conector 21">
            <a:extLst>
              <a:ext uri="{FF2B5EF4-FFF2-40B4-BE49-F238E27FC236}">
                <a16:creationId xmlns:a16="http://schemas.microsoft.com/office/drawing/2014/main" id="{93B46604-0B0D-5248-B9CA-0F9AC28F93CD}"/>
              </a:ext>
            </a:extLst>
          </p:cNvPr>
          <p:cNvSpPr/>
          <p:nvPr/>
        </p:nvSpPr>
        <p:spPr>
          <a:xfrm>
            <a:off x="5699721" y="3113662"/>
            <a:ext cx="1243694" cy="1168678"/>
          </a:xfrm>
          <a:prstGeom prst="flowChartConnector">
            <a:avLst/>
          </a:prstGeom>
          <a:noFill/>
          <a:ln w="57150">
            <a:solidFill>
              <a:srgbClr val="FF000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86000"/>
                      <a:gd name="connsiteY0" fmla="*/ 1181100 h 2362200"/>
                      <a:gd name="connsiteX1" fmla="*/ 1143000 w 2286000"/>
                      <a:gd name="connsiteY1" fmla="*/ 0 h 2362200"/>
                      <a:gd name="connsiteX2" fmla="*/ 2286000 w 2286000"/>
                      <a:gd name="connsiteY2" fmla="*/ 1181100 h 2362200"/>
                      <a:gd name="connsiteX3" fmla="*/ 1143000 w 2286000"/>
                      <a:gd name="connsiteY3" fmla="*/ 2362200 h 2362200"/>
                      <a:gd name="connsiteX4" fmla="*/ 0 w 2286000"/>
                      <a:gd name="connsiteY4" fmla="*/ 1181100 h 2362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6000" h="2362200" extrusionOk="0">
                        <a:moveTo>
                          <a:pt x="0" y="1181100"/>
                        </a:moveTo>
                        <a:cubicBezTo>
                          <a:pt x="-74858" y="482622"/>
                          <a:pt x="483554" y="10578"/>
                          <a:pt x="1143000" y="0"/>
                        </a:cubicBezTo>
                        <a:cubicBezTo>
                          <a:pt x="1852907" y="16557"/>
                          <a:pt x="2164492" y="532660"/>
                          <a:pt x="2286000" y="1181100"/>
                        </a:cubicBezTo>
                        <a:cubicBezTo>
                          <a:pt x="2273085" y="1846016"/>
                          <a:pt x="1762707" y="2426063"/>
                          <a:pt x="1143000" y="2362200"/>
                        </a:cubicBezTo>
                        <a:cubicBezTo>
                          <a:pt x="499884" y="2355714"/>
                          <a:pt x="87464" y="1875195"/>
                          <a:pt x="0" y="11811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200"/>
          </a:p>
        </p:txBody>
      </p:sp>
      <p:sp>
        <p:nvSpPr>
          <p:cNvPr id="4" name="Diagrama de flujo: conector 1">
            <a:extLst>
              <a:ext uri="{FF2B5EF4-FFF2-40B4-BE49-F238E27FC236}">
                <a16:creationId xmlns:a16="http://schemas.microsoft.com/office/drawing/2014/main" id="{EC2C3D0E-2368-8446-8171-29F4C2535597}"/>
              </a:ext>
            </a:extLst>
          </p:cNvPr>
          <p:cNvSpPr/>
          <p:nvPr/>
        </p:nvSpPr>
        <p:spPr>
          <a:xfrm>
            <a:off x="2718083" y="5742449"/>
            <a:ext cx="1125192" cy="1058711"/>
          </a:xfrm>
          <a:prstGeom prst="flowChartConnector">
            <a:avLst/>
          </a:prstGeom>
          <a:noFill/>
          <a:ln w="57150">
            <a:solidFill>
              <a:srgbClr val="191C59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86000"/>
                      <a:gd name="connsiteY0" fmla="*/ 1181100 h 2362200"/>
                      <a:gd name="connsiteX1" fmla="*/ 1143000 w 2286000"/>
                      <a:gd name="connsiteY1" fmla="*/ 0 h 2362200"/>
                      <a:gd name="connsiteX2" fmla="*/ 2286000 w 2286000"/>
                      <a:gd name="connsiteY2" fmla="*/ 1181100 h 2362200"/>
                      <a:gd name="connsiteX3" fmla="*/ 1143000 w 2286000"/>
                      <a:gd name="connsiteY3" fmla="*/ 2362200 h 2362200"/>
                      <a:gd name="connsiteX4" fmla="*/ 0 w 2286000"/>
                      <a:gd name="connsiteY4" fmla="*/ 1181100 h 2362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6000" h="2362200" extrusionOk="0">
                        <a:moveTo>
                          <a:pt x="0" y="1181100"/>
                        </a:moveTo>
                        <a:cubicBezTo>
                          <a:pt x="-74858" y="482622"/>
                          <a:pt x="483554" y="10578"/>
                          <a:pt x="1143000" y="0"/>
                        </a:cubicBezTo>
                        <a:cubicBezTo>
                          <a:pt x="1852907" y="16557"/>
                          <a:pt x="2164492" y="532660"/>
                          <a:pt x="2286000" y="1181100"/>
                        </a:cubicBezTo>
                        <a:cubicBezTo>
                          <a:pt x="2273085" y="1846016"/>
                          <a:pt x="1762707" y="2426063"/>
                          <a:pt x="1143000" y="2362200"/>
                        </a:cubicBezTo>
                        <a:cubicBezTo>
                          <a:pt x="499884" y="2355714"/>
                          <a:pt x="87464" y="1875195"/>
                          <a:pt x="0" y="11811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200"/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3F73D6AD-118A-2048-8791-2D3166DCB5E5}"/>
              </a:ext>
            </a:extLst>
          </p:cNvPr>
          <p:cNvSpPr txBox="1"/>
          <p:nvPr/>
        </p:nvSpPr>
        <p:spPr>
          <a:xfrm>
            <a:off x="620454" y="4788863"/>
            <a:ext cx="1363902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Trujillo: </a:t>
            </a:r>
          </a:p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Ají Mochero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0BFFC50-A691-D14E-9CD3-5987BB8F695B}"/>
              </a:ext>
            </a:extLst>
          </p:cNvPr>
          <p:cNvSpPr txBox="1"/>
          <p:nvPr/>
        </p:nvSpPr>
        <p:spPr>
          <a:xfrm>
            <a:off x="5322540" y="4350375"/>
            <a:ext cx="1998055" cy="58477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Chachapoyas:</a:t>
            </a:r>
          </a:p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Rocotos de Huerta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1FDE317F-FBCF-A74A-8469-6DFC14631019}"/>
              </a:ext>
            </a:extLst>
          </p:cNvPr>
          <p:cNvSpPr/>
          <p:nvPr/>
        </p:nvSpPr>
        <p:spPr>
          <a:xfrm>
            <a:off x="9036287" y="4246813"/>
            <a:ext cx="1243694" cy="1168678"/>
          </a:xfrm>
          <a:prstGeom prst="flowChartConnector">
            <a:avLst/>
          </a:prstGeom>
          <a:noFill/>
          <a:ln w="57150">
            <a:solidFill>
              <a:srgbClr val="FF000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86000"/>
                      <a:gd name="connsiteY0" fmla="*/ 1181100 h 2362200"/>
                      <a:gd name="connsiteX1" fmla="*/ 1143000 w 2286000"/>
                      <a:gd name="connsiteY1" fmla="*/ 0 h 2362200"/>
                      <a:gd name="connsiteX2" fmla="*/ 2286000 w 2286000"/>
                      <a:gd name="connsiteY2" fmla="*/ 1181100 h 2362200"/>
                      <a:gd name="connsiteX3" fmla="*/ 1143000 w 2286000"/>
                      <a:gd name="connsiteY3" fmla="*/ 2362200 h 2362200"/>
                      <a:gd name="connsiteX4" fmla="*/ 0 w 2286000"/>
                      <a:gd name="connsiteY4" fmla="*/ 1181100 h 2362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6000" h="2362200" extrusionOk="0">
                        <a:moveTo>
                          <a:pt x="0" y="1181100"/>
                        </a:moveTo>
                        <a:cubicBezTo>
                          <a:pt x="-74858" y="482622"/>
                          <a:pt x="483554" y="10578"/>
                          <a:pt x="1143000" y="0"/>
                        </a:cubicBezTo>
                        <a:cubicBezTo>
                          <a:pt x="1852907" y="16557"/>
                          <a:pt x="2164492" y="532660"/>
                          <a:pt x="2286000" y="1181100"/>
                        </a:cubicBezTo>
                        <a:cubicBezTo>
                          <a:pt x="2273085" y="1846016"/>
                          <a:pt x="1762707" y="2426063"/>
                          <a:pt x="1143000" y="2362200"/>
                        </a:cubicBezTo>
                        <a:cubicBezTo>
                          <a:pt x="499884" y="2355714"/>
                          <a:pt x="87464" y="1875195"/>
                          <a:pt x="0" y="11811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200"/>
          </a:p>
        </p:txBody>
      </p:sp>
      <p:sp>
        <p:nvSpPr>
          <p:cNvPr id="8" name="Diagrama de flujo: conector 7">
            <a:extLst>
              <a:ext uri="{FF2B5EF4-FFF2-40B4-BE49-F238E27FC236}">
                <a16:creationId xmlns:a16="http://schemas.microsoft.com/office/drawing/2014/main" id="{C853AA16-AAC8-964C-A1B9-AA771D12F7BD}"/>
              </a:ext>
            </a:extLst>
          </p:cNvPr>
          <p:cNvSpPr/>
          <p:nvPr/>
        </p:nvSpPr>
        <p:spPr>
          <a:xfrm>
            <a:off x="2229923" y="4380642"/>
            <a:ext cx="1243694" cy="1168678"/>
          </a:xfrm>
          <a:prstGeom prst="flowChartConnector">
            <a:avLst/>
          </a:prstGeom>
          <a:noFill/>
          <a:ln w="57150">
            <a:solidFill>
              <a:srgbClr val="FF000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86000"/>
                      <a:gd name="connsiteY0" fmla="*/ 1181100 h 2362200"/>
                      <a:gd name="connsiteX1" fmla="*/ 1143000 w 2286000"/>
                      <a:gd name="connsiteY1" fmla="*/ 0 h 2362200"/>
                      <a:gd name="connsiteX2" fmla="*/ 2286000 w 2286000"/>
                      <a:gd name="connsiteY2" fmla="*/ 1181100 h 2362200"/>
                      <a:gd name="connsiteX3" fmla="*/ 1143000 w 2286000"/>
                      <a:gd name="connsiteY3" fmla="*/ 2362200 h 2362200"/>
                      <a:gd name="connsiteX4" fmla="*/ 0 w 2286000"/>
                      <a:gd name="connsiteY4" fmla="*/ 1181100 h 2362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6000" h="2362200" extrusionOk="0">
                        <a:moveTo>
                          <a:pt x="0" y="1181100"/>
                        </a:moveTo>
                        <a:cubicBezTo>
                          <a:pt x="-74858" y="482622"/>
                          <a:pt x="483554" y="10578"/>
                          <a:pt x="1143000" y="0"/>
                        </a:cubicBezTo>
                        <a:cubicBezTo>
                          <a:pt x="1852907" y="16557"/>
                          <a:pt x="2164492" y="532660"/>
                          <a:pt x="2286000" y="1181100"/>
                        </a:cubicBezTo>
                        <a:cubicBezTo>
                          <a:pt x="2273085" y="1846016"/>
                          <a:pt x="1762707" y="2426063"/>
                          <a:pt x="1143000" y="2362200"/>
                        </a:cubicBezTo>
                        <a:cubicBezTo>
                          <a:pt x="499884" y="2355714"/>
                          <a:pt x="87464" y="1875195"/>
                          <a:pt x="0" y="11811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200"/>
          </a:p>
        </p:txBody>
      </p:sp>
      <p:sp>
        <p:nvSpPr>
          <p:cNvPr id="9" name="CuadroTexto 22">
            <a:extLst>
              <a:ext uri="{FF2B5EF4-FFF2-40B4-BE49-F238E27FC236}">
                <a16:creationId xmlns:a16="http://schemas.microsoft.com/office/drawing/2014/main" id="{B88502A0-E1F4-EA43-B861-F941E16D7B59}"/>
              </a:ext>
            </a:extLst>
          </p:cNvPr>
          <p:cNvSpPr txBox="1"/>
          <p:nvPr/>
        </p:nvSpPr>
        <p:spPr>
          <a:xfrm>
            <a:off x="8765525" y="5549320"/>
            <a:ext cx="1998055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Pucallpa:</a:t>
            </a:r>
          </a:p>
          <a:p>
            <a:r>
              <a:rPr lang="es-PE" sz="1600" b="1" dirty="0">
                <a:latin typeface="Arial" panose="020B0604020202020204" pitchFamily="34" charset="0"/>
                <a:cs typeface="Arial" panose="020B0604020202020204" pitchFamily="34" charset="0"/>
              </a:rPr>
              <a:t>Ajíes amazónicos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C6AF6AB-5D99-3F84-BF4F-DF807DFE50D9}"/>
              </a:ext>
            </a:extLst>
          </p:cNvPr>
          <p:cNvSpPr txBox="1"/>
          <p:nvPr/>
        </p:nvSpPr>
        <p:spPr>
          <a:xfrm>
            <a:off x="5152913" y="5647765"/>
            <a:ext cx="2775473" cy="584775"/>
          </a:xfrm>
          <a:prstGeom prst="rect">
            <a:avLst/>
          </a:prstGeom>
          <a:solidFill>
            <a:srgbClr val="0670C8"/>
          </a:solidFill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10" name="CuadroTexto 31">
            <a:extLst>
              <a:ext uri="{FF2B5EF4-FFF2-40B4-BE49-F238E27FC236}">
                <a16:creationId xmlns:a16="http://schemas.microsoft.com/office/drawing/2014/main" id="{D37ED965-88B4-2C4C-9A7F-7E2DFACF6582}"/>
              </a:ext>
            </a:extLst>
          </p:cNvPr>
          <p:cNvSpPr txBox="1"/>
          <p:nvPr/>
        </p:nvSpPr>
        <p:spPr>
          <a:xfrm>
            <a:off x="4122679" y="5549320"/>
            <a:ext cx="3045417" cy="923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PE" b="1" dirty="0"/>
              <a:t>Lima: </a:t>
            </a:r>
          </a:p>
          <a:p>
            <a:r>
              <a:rPr lang="es-PE" b="1" dirty="0"/>
              <a:t>Colección de germoplasma y sensibilización</a:t>
            </a:r>
          </a:p>
        </p:txBody>
      </p:sp>
    </p:spTree>
    <p:extLst>
      <p:ext uri="{BB962C8B-B14F-4D97-AF65-F5344CB8AC3E}">
        <p14:creationId xmlns:p14="http://schemas.microsoft.com/office/powerpoint/2010/main" val="1827829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955B8B4-8DA4-D456-0B1C-64061DCB2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326786"/>
              </p:ext>
            </p:extLst>
          </p:nvPr>
        </p:nvGraphicFramePr>
        <p:xfrm>
          <a:off x="523874" y="1396388"/>
          <a:ext cx="11144252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63">
                  <a:extLst>
                    <a:ext uri="{9D8B030D-6E8A-4147-A177-3AD203B41FA5}">
                      <a16:colId xmlns:a16="http://schemas.microsoft.com/office/drawing/2014/main" val="333241916"/>
                    </a:ext>
                  </a:extLst>
                </a:gridCol>
                <a:gridCol w="2786063">
                  <a:extLst>
                    <a:ext uri="{9D8B030D-6E8A-4147-A177-3AD203B41FA5}">
                      <a16:colId xmlns:a16="http://schemas.microsoft.com/office/drawing/2014/main" val="4227377111"/>
                    </a:ext>
                  </a:extLst>
                </a:gridCol>
                <a:gridCol w="2786063">
                  <a:extLst>
                    <a:ext uri="{9D8B030D-6E8A-4147-A177-3AD203B41FA5}">
                      <a16:colId xmlns:a16="http://schemas.microsoft.com/office/drawing/2014/main" val="1500856640"/>
                    </a:ext>
                  </a:extLst>
                </a:gridCol>
                <a:gridCol w="2786063">
                  <a:extLst>
                    <a:ext uri="{9D8B030D-6E8A-4147-A177-3AD203B41FA5}">
                      <a16:colId xmlns:a16="http://schemas.microsoft.com/office/drawing/2014/main" val="2104781344"/>
                    </a:ext>
                  </a:extLst>
                </a:gridCol>
              </a:tblGrid>
              <a:tr h="343167">
                <a:tc>
                  <a:txBody>
                    <a:bodyPr/>
                    <a:lstStyle/>
                    <a:p>
                      <a:pPr algn="ctr"/>
                      <a:r>
                        <a:rPr lang="es-PE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Chachapoyas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Trujillo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Pucallpa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9984108"/>
                  </a:ext>
                </a:extLst>
              </a:tr>
              <a:tr h="291122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Rocotos de Huerta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Entorno institucional favorable: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AutoNum type="alphaLcParenR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Asociación de mujeres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AutoNum type="alphaLcParenR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Proyecto ANPE – jóvenes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Universidad local muy activa en investigación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PE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PE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Ají Mochero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Grupo impulsor de la denominación de origen (público – privado)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Proyecto anterior UNALM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Asociación de guardianes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Conexión con arqueología y turismo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PE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Ajíes amazónicos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Avances en agroindustria (prototipos de máquinas)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Asociación de guardianes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Proyecto anterior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PE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PE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s-PE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 del proyecto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Colección de germoplasma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Conexión con universidades de alcance nacional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Experiencia con cocineros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s-PE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Coordinación de investigación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881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627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F439647B-2107-2CFE-457D-352342180822}"/>
              </a:ext>
            </a:extLst>
          </p:cNvPr>
          <p:cNvSpPr txBox="1"/>
          <p:nvPr/>
        </p:nvSpPr>
        <p:spPr>
          <a:xfrm>
            <a:off x="1212104" y="1906418"/>
            <a:ext cx="9767791" cy="2654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Conservación dinámica</a:t>
            </a:r>
            <a:r>
              <a:rPr lang="es-MX" sz="1850" i="1" dirty="0">
                <a:latin typeface="Arial" panose="020B0604020202020204" pitchFamily="34" charset="0"/>
                <a:cs typeface="Arial" panose="020B0604020202020204" pitchFamily="34" charset="0"/>
              </a:rPr>
              <a:t> (in situ/ex situ </a:t>
            </a: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y regional/nacional</a:t>
            </a:r>
            <a:r>
              <a:rPr lang="es-MX" sz="185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 y mejora  de conservación de semillas en La Molina (viabilidad de semillas a largo plazo)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Mejoras en la producción de ajíes nativos con métodos agroecológicos que conduzcan a la reducción de residuos de plaguicidas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Mejor conexión entre universidades locales y asociaciones de productores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Libro de Ajíes del Perú y artículos científicos sobre diversidad de ajíes peruanos.</a:t>
            </a:r>
            <a:endParaRPr lang="es-PE" sz="2400" dirty="0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01D2736E-2785-617F-AF16-CCDEAF8D36DF}"/>
              </a:ext>
            </a:extLst>
          </p:cNvPr>
          <p:cNvSpPr/>
          <p:nvPr/>
        </p:nvSpPr>
        <p:spPr>
          <a:xfrm>
            <a:off x="5905896" y="4549562"/>
            <a:ext cx="380207" cy="47440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FCA7889-F87F-02C9-85FF-B470733669C9}"/>
              </a:ext>
            </a:extLst>
          </p:cNvPr>
          <p:cNvSpPr txBox="1"/>
          <p:nvPr/>
        </p:nvSpPr>
        <p:spPr>
          <a:xfrm>
            <a:off x="1246896" y="5011223"/>
            <a:ext cx="7709607" cy="1747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1850" dirty="0">
                <a:latin typeface="Arial" panose="020B0604020202020204" pitchFamily="34" charset="0"/>
                <a:cs typeface="Arial" panose="020B0604020202020204" pitchFamily="34" charset="0"/>
              </a:rPr>
              <a:t>Determinación de la </a:t>
            </a:r>
            <a:r>
              <a:rPr lang="es-PE" sz="1850" b="1" dirty="0">
                <a:latin typeface="Arial" panose="020B0604020202020204" pitchFamily="34" charset="0"/>
                <a:cs typeface="Arial" panose="020B0604020202020204" pitchFamily="34" charset="0"/>
              </a:rPr>
              <a:t>huella de carbono del rocoto </a:t>
            </a:r>
            <a:r>
              <a:rPr lang="es-PE" sz="1850" dirty="0">
                <a:latin typeface="Arial" panose="020B0604020202020204" pitchFamily="34" charset="0"/>
                <a:cs typeface="Arial" panose="020B0604020202020204" pitchFamily="34" charset="0"/>
              </a:rPr>
              <a:t>en el Perú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1850" dirty="0">
                <a:latin typeface="Arial" panose="020B0604020202020204" pitchFamily="34" charset="0"/>
                <a:cs typeface="Arial" panose="020B0604020202020204" pitchFamily="34" charset="0"/>
              </a:rPr>
              <a:t>Determinación de los </a:t>
            </a:r>
            <a:r>
              <a:rPr lang="es-PE" sz="1850" b="1" dirty="0">
                <a:latin typeface="Arial" panose="020B0604020202020204" pitchFamily="34" charset="0"/>
                <a:cs typeface="Arial" panose="020B0604020202020204" pitchFamily="34" charset="0"/>
              </a:rPr>
              <a:t>residuos de plaguicidas </a:t>
            </a:r>
            <a:r>
              <a:rPr lang="es-PE" sz="1850" dirty="0">
                <a:latin typeface="Arial" panose="020B0604020202020204" pitchFamily="34" charset="0"/>
                <a:cs typeface="Arial" panose="020B0604020202020204" pitchFamily="34" charset="0"/>
              </a:rPr>
              <a:t>en ajíes peruanos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1850" b="1" dirty="0">
                <a:latin typeface="Arial" panose="020B0604020202020204" pitchFamily="34" charset="0"/>
                <a:cs typeface="Arial" panose="020B0604020202020204" pitchFamily="34" charset="0"/>
              </a:rPr>
              <a:t>Mejoramiento participativo en el ají Mochero </a:t>
            </a:r>
            <a:r>
              <a:rPr lang="es-PE" sz="1850" dirty="0">
                <a:latin typeface="Arial" panose="020B0604020202020204" pitchFamily="34" charset="0"/>
                <a:cs typeface="Arial" panose="020B0604020202020204" pitchFamily="34" charset="0"/>
              </a:rPr>
              <a:t>(aumentar tamaño de fruto manteniendo aroma)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F4704E-029C-6E4F-B4C9-359093080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906" y="193687"/>
            <a:ext cx="9436814" cy="1636263"/>
          </a:xfrm>
          <a:prstGeom prst="rect">
            <a:avLst/>
          </a:prstGeom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0E1E9FC7-824F-D348-B8FA-9B8EC0CB9E2A}"/>
              </a:ext>
            </a:extLst>
          </p:cNvPr>
          <p:cNvSpPr/>
          <p:nvPr/>
        </p:nvSpPr>
        <p:spPr>
          <a:xfrm>
            <a:off x="9088244" y="5023964"/>
            <a:ext cx="334536" cy="1633314"/>
          </a:xfrm>
          <a:prstGeom prst="rightBrac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8C470D-A3D8-4C42-AE25-3DF5FAFE7A44}"/>
              </a:ext>
            </a:extLst>
          </p:cNvPr>
          <p:cNvSpPr txBox="1"/>
          <p:nvPr/>
        </p:nvSpPr>
        <p:spPr>
          <a:xfrm>
            <a:off x="9833113" y="5512903"/>
            <a:ext cx="1563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Tesis universitarias</a:t>
            </a:r>
          </a:p>
        </p:txBody>
      </p:sp>
    </p:spTree>
    <p:extLst>
      <p:ext uri="{BB962C8B-B14F-4D97-AF65-F5344CB8AC3E}">
        <p14:creationId xmlns:p14="http://schemas.microsoft.com/office/powerpoint/2010/main" val="3636509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53642634-44DA-8F59-5513-21BDE38A28AE}"/>
              </a:ext>
            </a:extLst>
          </p:cNvPr>
          <p:cNvSpPr txBox="1"/>
          <p:nvPr/>
        </p:nvSpPr>
        <p:spPr>
          <a:xfrm>
            <a:off x="1231153" y="2216643"/>
            <a:ext cx="9767791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Conocer y potenciar el papel de los voluntarios universitarios rurales – urbanos como agentes de cambio en sus regiones: apoyo a investigaciones y emprendimientos (incubadoras)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Destacar el papel de los coleccionistas  de ajíes nativos rurales y urbanos: concursos, premios, difusión, intercambios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sz="2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2494E3-9171-EAC7-F133-4DE3C2618383}"/>
              </a:ext>
            </a:extLst>
          </p:cNvPr>
          <p:cNvSpPr txBox="1"/>
          <p:nvPr/>
        </p:nvSpPr>
        <p:spPr>
          <a:xfrm>
            <a:off x="1231153" y="4620601"/>
            <a:ext cx="7820544" cy="1747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1850" dirty="0">
                <a:latin typeface="Arial" panose="020B0604020202020204" pitchFamily="34" charset="0"/>
                <a:cs typeface="Arial" panose="020B0604020202020204" pitchFamily="34" charset="0"/>
              </a:rPr>
              <a:t>Efecto de la </a:t>
            </a:r>
            <a:r>
              <a:rPr lang="es-PE" sz="1850" b="1" dirty="0">
                <a:latin typeface="Arial" panose="020B0604020202020204" pitchFamily="34" charset="0"/>
                <a:cs typeface="Arial" panose="020B0604020202020204" pitchFamily="34" charset="0"/>
              </a:rPr>
              <a:t>promoción de las colecciones</a:t>
            </a:r>
            <a:r>
              <a:rPr lang="es-PE" sz="1850" dirty="0">
                <a:latin typeface="Arial" panose="020B0604020202020204" pitchFamily="34" charset="0"/>
                <a:cs typeface="Arial" panose="020B0604020202020204" pitchFamily="34" charset="0"/>
              </a:rPr>
              <a:t> de ajíes nativos en la diversidad conocida y conservada en dos regiones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1850" b="1" dirty="0">
                <a:latin typeface="Arial" panose="020B0604020202020204" pitchFamily="34" charset="0"/>
                <a:cs typeface="Arial" panose="020B0604020202020204" pitchFamily="34" charset="0"/>
              </a:rPr>
              <a:t>Caracterización del perfil </a:t>
            </a:r>
            <a:r>
              <a:rPr lang="es-PE" sz="1850" dirty="0">
                <a:latin typeface="Arial" panose="020B0604020202020204" pitchFamily="34" charset="0"/>
                <a:cs typeface="Arial" panose="020B0604020202020204" pitchFamily="34" charset="0"/>
              </a:rPr>
              <a:t>y las </a:t>
            </a:r>
            <a:r>
              <a:rPr lang="es-PE" sz="1850" b="1" dirty="0">
                <a:latin typeface="Arial" panose="020B0604020202020204" pitchFamily="34" charset="0"/>
                <a:cs typeface="Arial" panose="020B0604020202020204" pitchFamily="34" charset="0"/>
              </a:rPr>
              <a:t>motivaciones de los coleccionistas rurales y urbanos </a:t>
            </a:r>
            <a:r>
              <a:rPr lang="es-PE" sz="1850" dirty="0">
                <a:latin typeface="Arial" panose="020B0604020202020204" pitchFamily="34" charset="0"/>
                <a:cs typeface="Arial" panose="020B0604020202020204" pitchFamily="34" charset="0"/>
              </a:rPr>
              <a:t>de ajíes nativos</a:t>
            </a:r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70D2CC95-AD4C-4548-A646-68A08F1DA2F9}"/>
              </a:ext>
            </a:extLst>
          </p:cNvPr>
          <p:cNvSpPr/>
          <p:nvPr/>
        </p:nvSpPr>
        <p:spPr>
          <a:xfrm>
            <a:off x="5924944" y="3978664"/>
            <a:ext cx="380207" cy="47440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55EB6F-5EC3-8345-87D2-8B7737489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996" y="331271"/>
            <a:ext cx="8836102" cy="1488903"/>
          </a:xfrm>
          <a:prstGeom prst="rect">
            <a:avLst/>
          </a:prstGeom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E430AAEF-1081-844B-A1EE-113E11EE9A22}"/>
              </a:ext>
            </a:extLst>
          </p:cNvPr>
          <p:cNvSpPr/>
          <p:nvPr/>
        </p:nvSpPr>
        <p:spPr>
          <a:xfrm>
            <a:off x="9051697" y="5494462"/>
            <a:ext cx="304176" cy="873862"/>
          </a:xfrm>
          <a:prstGeom prst="rightBrac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0E465C-E4FB-DF42-9228-93C8B2309F34}"/>
              </a:ext>
            </a:extLst>
          </p:cNvPr>
          <p:cNvSpPr txBox="1"/>
          <p:nvPr/>
        </p:nvSpPr>
        <p:spPr>
          <a:xfrm>
            <a:off x="9580862" y="5013769"/>
            <a:ext cx="22396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Necesitaremos apoyo de especialidades como psicología, marketing y comunicación</a:t>
            </a:r>
          </a:p>
        </p:txBody>
      </p:sp>
    </p:spTree>
    <p:extLst>
      <p:ext uri="{BB962C8B-B14F-4D97-AF65-F5344CB8AC3E}">
        <p14:creationId xmlns:p14="http://schemas.microsoft.com/office/powerpoint/2010/main" val="2136587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B2566-1A9D-D94F-A45F-87D358206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01" y="769118"/>
            <a:ext cx="4235601" cy="492240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P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El fuerte impulso de los concursos y ferias de diversidad de papas nativas ha motivado la aparición de agricultores que acumulan diversidad en sus chacras más allá de las necesidades alimentarias o comerciales, por distintas razones:</a:t>
            </a:r>
          </a:p>
          <a:p>
            <a:pPr>
              <a:buFont typeface="Wingdings" pitchFamily="2" charset="2"/>
              <a:buChar char="§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Búsqueda de conexiones sociales</a:t>
            </a:r>
          </a:p>
          <a:p>
            <a:pPr>
              <a:buFont typeface="Wingdings" pitchFamily="2" charset="2"/>
              <a:buChar char="§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Recuperar materiales perdidos</a:t>
            </a:r>
          </a:p>
          <a:p>
            <a:pPr>
              <a:buFont typeface="Wingdings" pitchFamily="2" charset="2"/>
              <a:buChar char="§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Interés en los premios</a:t>
            </a:r>
          </a:p>
          <a:p>
            <a:pPr>
              <a:buFont typeface="Wingdings" pitchFamily="2" charset="2"/>
              <a:buChar char="§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Prestigio individual o colectivo</a:t>
            </a:r>
          </a:p>
          <a:p>
            <a:pPr>
              <a:buFont typeface="Wingdings" pitchFamily="2" charset="2"/>
              <a:buChar char="§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Espíritu competitivo</a:t>
            </a:r>
          </a:p>
          <a:p>
            <a:pPr>
              <a:buFont typeface="Wingdings" pitchFamily="2" charset="2"/>
              <a:buChar char="§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Diferenciación comercial</a:t>
            </a:r>
          </a:p>
          <a:p>
            <a:pPr>
              <a:buFont typeface="Wingdings" pitchFamily="2" charset="2"/>
              <a:buChar char="§"/>
            </a:pPr>
            <a:r>
              <a:rPr lang="en-PE" sz="1600" dirty="0">
                <a:latin typeface="Arial" panose="020B0604020202020204" pitchFamily="34" charset="0"/>
                <a:cs typeface="Arial" panose="020B0604020202020204" pitchFamily="34" charset="0"/>
              </a:rPr>
              <a:t>Incidencia política</a:t>
            </a:r>
          </a:p>
          <a:p>
            <a:pPr marL="0" indent="0">
              <a:buNone/>
            </a:pPr>
            <a:endParaRPr lang="en-P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563BA-4EA9-B24A-9328-75DBC430A8CD}"/>
              </a:ext>
            </a:extLst>
          </p:cNvPr>
          <p:cNvSpPr txBox="1"/>
          <p:nvPr/>
        </p:nvSpPr>
        <p:spPr>
          <a:xfrm>
            <a:off x="5079212" y="1259707"/>
            <a:ext cx="6846851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¿Hay algún alimento con mejores posibilidades de coleccionarse y cultivarse en espacios </a:t>
            </a:r>
            <a:r>
              <a:rPr lang="en-PE" b="1" dirty="0">
                <a:latin typeface="Arial" panose="020B0604020202020204" pitchFamily="34" charset="0"/>
                <a:cs typeface="Arial" panose="020B0604020202020204" pitchFamily="34" charset="0"/>
              </a:rPr>
              <a:t>rurales y urbanos</a:t>
            </a: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Creemos no: </a:t>
            </a:r>
            <a:r>
              <a:rPr lang="en-PE" b="1" dirty="0">
                <a:latin typeface="Arial" panose="020B0604020202020204" pitchFamily="34" charset="0"/>
                <a:cs typeface="Arial" panose="020B0604020202020204" pitchFamily="34" charset="0"/>
              </a:rPr>
              <a:t>los ajíes son fáciles de cultivar en pequeños espacios, ya sea al aire libre o con protección simple.</a:t>
            </a:r>
          </a:p>
          <a:p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Los ajíes son coloridos, se diferencian en pungencia (picor) y aromas e invitan a la experimentación culinaria casera y a la travesura.</a:t>
            </a:r>
          </a:p>
          <a:p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PE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Queremos establecer en el Perú una cultura de la colección y el intercambio de ajíes nativos, en el campo y en las ciudades.</a:t>
            </a:r>
          </a:p>
          <a:p>
            <a:endParaRPr lang="en-PE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PE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Así ampliamos las oportunidades para la conservación </a:t>
            </a:r>
          </a:p>
          <a:p>
            <a:r>
              <a:rPr lang="en-PE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las conexiones sociales. ¡Y nos divertimos!</a:t>
            </a:r>
          </a:p>
        </p:txBody>
      </p:sp>
      <p:sp>
        <p:nvSpPr>
          <p:cNvPr id="5" name="Flecha: hacia abajo 11">
            <a:extLst>
              <a:ext uri="{FF2B5EF4-FFF2-40B4-BE49-F238E27FC236}">
                <a16:creationId xmlns:a16="http://schemas.microsoft.com/office/drawing/2014/main" id="{B3EA7929-B308-2342-BA94-125062ABF08D}"/>
              </a:ext>
            </a:extLst>
          </p:cNvPr>
          <p:cNvSpPr/>
          <p:nvPr/>
        </p:nvSpPr>
        <p:spPr>
          <a:xfrm>
            <a:off x="8029663" y="3707722"/>
            <a:ext cx="380207" cy="3263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4C4C5E-EC81-0144-AAA4-36D0EB66377F}"/>
              </a:ext>
            </a:extLst>
          </p:cNvPr>
          <p:cNvSpPr txBox="1"/>
          <p:nvPr/>
        </p:nvSpPr>
        <p:spPr>
          <a:xfrm>
            <a:off x="273205" y="316676"/>
            <a:ext cx="60997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PE" sz="2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guardianes a coleccionistas </a:t>
            </a:r>
            <a:r>
              <a:rPr lang="en-PE" sz="2000" b="1" dirty="0">
                <a:latin typeface="Arial" panose="020B0604020202020204" pitchFamily="34" charset="0"/>
                <a:cs typeface="Arial" panose="020B0604020202020204" pitchFamily="34" charset="0"/>
              </a:rPr>
              <a:t>de biodiversidad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38F524EA-6FCA-9C43-AB59-D391FA4D7193}"/>
              </a:ext>
            </a:extLst>
          </p:cNvPr>
          <p:cNvSpPr/>
          <p:nvPr/>
        </p:nvSpPr>
        <p:spPr>
          <a:xfrm>
            <a:off x="4505093" y="1182029"/>
            <a:ext cx="401444" cy="5051503"/>
          </a:xfrm>
          <a:prstGeom prst="rightBrac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E" dirty="0"/>
          </a:p>
        </p:txBody>
      </p:sp>
    </p:spTree>
    <p:extLst>
      <p:ext uri="{BB962C8B-B14F-4D97-AF65-F5344CB8AC3E}">
        <p14:creationId xmlns:p14="http://schemas.microsoft.com/office/powerpoint/2010/main" val="3941938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2EF92374-ABE2-964D-9459-8DCB12BA2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717" y="994533"/>
            <a:ext cx="2513826" cy="251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No hay ninguna descripción de la foto disponible.">
            <a:extLst>
              <a:ext uri="{FF2B5EF4-FFF2-40B4-BE49-F238E27FC236}">
                <a16:creationId xmlns:a16="http://schemas.microsoft.com/office/drawing/2014/main" id="{011F44B3-D1BB-F749-9CF0-F61564A0D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1" y="3823049"/>
            <a:ext cx="2327662" cy="232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0FD19C7-DEC8-5343-91DD-D9FBA41C4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540" y="306658"/>
            <a:ext cx="4001223" cy="624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hile Pepper Cross Country Festival">
            <a:extLst>
              <a:ext uri="{FF2B5EF4-FFF2-40B4-BE49-F238E27FC236}">
                <a16:creationId xmlns:a16="http://schemas.microsoft.com/office/drawing/2014/main" id="{E8015569-3A20-7848-A251-A932BF7DE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96" y="1055802"/>
            <a:ext cx="2513826" cy="251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CF494328-1D02-F845-9DA3-3B80AC0AA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958" y="3692914"/>
            <a:ext cx="4916523" cy="258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A82690-FF16-CB48-B3B0-AFA4D7816417}"/>
              </a:ext>
            </a:extLst>
          </p:cNvPr>
          <p:cNvSpPr txBox="1"/>
          <p:nvPr/>
        </p:nvSpPr>
        <p:spPr>
          <a:xfrm>
            <a:off x="245327" y="239752"/>
            <a:ext cx="48613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Y quizá podemos aprender algo de los festivales de ajíes y salsas picantes en EEUU y Europa</a:t>
            </a:r>
          </a:p>
        </p:txBody>
      </p:sp>
    </p:spTree>
    <p:extLst>
      <p:ext uri="{BB962C8B-B14F-4D97-AF65-F5344CB8AC3E}">
        <p14:creationId xmlns:p14="http://schemas.microsoft.com/office/powerpoint/2010/main" val="3609381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563F0C35-55CA-0E82-229A-E616F8E6F116}"/>
              </a:ext>
            </a:extLst>
          </p:cNvPr>
          <p:cNvSpPr txBox="1"/>
          <p:nvPr/>
        </p:nvSpPr>
        <p:spPr>
          <a:xfrm>
            <a:off x="1231153" y="2365499"/>
            <a:ext cx="9767791" cy="330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Potenciar el papel de las cebicherias y pequeños restaurantes de comida regional en la promoción de la diversidad de ajíes – porque el consumidor final consume poco ají fresco en casa.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Promover la agroindustria artesanal (salsas y cremas) que use ajíes nativos poco difundidos: emprendimientos en Lima y en regiones.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sz="2400" dirty="0"/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4E1B5B72-DE53-4EB8-47FF-F1A459664D54}"/>
              </a:ext>
            </a:extLst>
          </p:cNvPr>
          <p:cNvSpPr/>
          <p:nvPr/>
        </p:nvSpPr>
        <p:spPr>
          <a:xfrm>
            <a:off x="5905896" y="4198724"/>
            <a:ext cx="380207" cy="47440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2B955E1-D314-10B0-8DA1-0AEEE0379142}"/>
              </a:ext>
            </a:extLst>
          </p:cNvPr>
          <p:cNvSpPr txBox="1"/>
          <p:nvPr/>
        </p:nvSpPr>
        <p:spPr>
          <a:xfrm>
            <a:off x="1548795" y="4935496"/>
            <a:ext cx="810297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50" b="1" dirty="0">
                <a:latin typeface="Arial" panose="020B0604020202020204" pitchFamily="34" charset="0"/>
                <a:cs typeface="Arial" panose="020B0604020202020204" pitchFamily="34" charset="0"/>
              </a:rPr>
              <a:t>Mapear,</a:t>
            </a: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50" b="1" dirty="0">
                <a:latin typeface="Arial" panose="020B0604020202020204" pitchFamily="34" charset="0"/>
                <a:cs typeface="Arial" panose="020B0604020202020204" pitchFamily="34" charset="0"/>
              </a:rPr>
              <a:t>comprender y reforzar el potencial de las cebicherías </a:t>
            </a: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MX" sz="1850" b="1" dirty="0">
                <a:latin typeface="Arial" panose="020B0604020202020204" pitchFamily="34" charset="0"/>
                <a:cs typeface="Arial" panose="020B0604020202020204" pitchFamily="34" charset="0"/>
              </a:rPr>
              <a:t>compradores</a:t>
            </a: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 de una mayor diversidad de ajíes e </a:t>
            </a:r>
            <a:r>
              <a:rPr lang="es-MX" sz="1850" b="1" dirty="0">
                <a:latin typeface="Arial" panose="020B0604020202020204" pitchFamily="34" charset="0"/>
                <a:cs typeface="Arial" panose="020B0604020202020204" pitchFamily="34" charset="0"/>
              </a:rPr>
              <a:t>intermediarias entre los guardianes </a:t>
            </a:r>
            <a:r>
              <a:rPr lang="es-MX" sz="1850" dirty="0">
                <a:latin typeface="Arial" panose="020B0604020202020204" pitchFamily="34" charset="0"/>
                <a:cs typeface="Arial" panose="020B0604020202020204" pitchFamily="34" charset="0"/>
              </a:rPr>
              <a:t>y los consumidores finales: Lima y dos regiones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P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03177A-6A2B-314D-899E-8CCC488A6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328" y="401421"/>
            <a:ext cx="9962046" cy="1564964"/>
          </a:xfrm>
          <a:prstGeom prst="rect">
            <a:avLst/>
          </a:prstGeom>
        </p:spPr>
      </p:pic>
      <p:sp>
        <p:nvSpPr>
          <p:cNvPr id="6" name="Right Brace 5">
            <a:extLst>
              <a:ext uri="{FF2B5EF4-FFF2-40B4-BE49-F238E27FC236}">
                <a16:creationId xmlns:a16="http://schemas.microsoft.com/office/drawing/2014/main" id="{BE26EA3F-1EB4-174D-80DC-9AC3739F2128}"/>
              </a:ext>
            </a:extLst>
          </p:cNvPr>
          <p:cNvSpPr/>
          <p:nvPr/>
        </p:nvSpPr>
        <p:spPr>
          <a:xfrm>
            <a:off x="9565487" y="4726134"/>
            <a:ext cx="312234" cy="1482347"/>
          </a:xfrm>
          <a:prstGeom prst="rightBrac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5FAC21-601F-754A-939A-B3B1D92A264B}"/>
              </a:ext>
            </a:extLst>
          </p:cNvPr>
          <p:cNvSpPr txBox="1"/>
          <p:nvPr/>
        </p:nvSpPr>
        <p:spPr>
          <a:xfrm>
            <a:off x="10018283" y="4935496"/>
            <a:ext cx="1961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Acompañamiento</a:t>
            </a:r>
          </a:p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Capacitación</a:t>
            </a:r>
          </a:p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Motivación Estudio</a:t>
            </a:r>
          </a:p>
        </p:txBody>
      </p:sp>
    </p:spTree>
    <p:extLst>
      <p:ext uri="{BB962C8B-B14F-4D97-AF65-F5344CB8AC3E}">
        <p14:creationId xmlns:p14="http://schemas.microsoft.com/office/powerpoint/2010/main" val="2794098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05C6BB-14BC-BE41-8B40-CFD8E4E8D0D6}"/>
              </a:ext>
            </a:extLst>
          </p:cNvPr>
          <p:cNvSpPr txBox="1"/>
          <p:nvPr/>
        </p:nvSpPr>
        <p:spPr>
          <a:xfrm>
            <a:off x="1255574" y="213142"/>
            <a:ext cx="960782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Y durante este primer semestre del proyecto:</a:t>
            </a:r>
          </a:p>
          <a:p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Nos estamos conociendo e integrando mejor como equipo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Aprendiendo mucho sobre ajíes nativos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Capacitándonos sobre agroecología y realidad de la agricultura de pequeña escala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Visitando a guardianes de ajíes en el norte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Preparando nuestras tesis de maestría</a:t>
            </a:r>
          </a:p>
          <a:p>
            <a:endParaRPr lang="en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Y aprovechando la campaña primavera-verano en La Molina para aprender muchas formas de difusión:</a:t>
            </a:r>
          </a:p>
          <a:p>
            <a:pPr marL="742950" lvl="1" indent="-285750">
              <a:buFontTx/>
              <a:buChar char="-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Produciendo cientos de plantas para cultivar ajíes en casa</a:t>
            </a:r>
          </a:p>
          <a:p>
            <a:pPr marL="742950" lvl="1" indent="-285750">
              <a:buFontTx/>
              <a:buChar char="-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Vendiendo ajíes en Agroferias Campesinas</a:t>
            </a:r>
          </a:p>
          <a:p>
            <a:pPr marL="742950" lvl="1" indent="-285750">
              <a:buFontTx/>
              <a:buChar char="-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Co-diseñando e implementando una investigación La Revolución-PUCP con 30 cocineros de Lima</a:t>
            </a:r>
          </a:p>
          <a:p>
            <a:pPr marL="742950" lvl="1" indent="-285750">
              <a:buFontTx/>
              <a:buChar char="-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Mejorando la producción de semillas y la conservación del germoplasma</a:t>
            </a:r>
          </a:p>
          <a:p>
            <a:pPr marL="742950" lvl="1" indent="-285750">
              <a:buFontTx/>
              <a:buChar char="-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Terminando un manual sobre manejo ecológico de plagas y enfermedades de ajíes</a:t>
            </a: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En abril los ajíes de nuestro proyecto fueron protagonistas de uno de los programas de </a:t>
            </a:r>
            <a:r>
              <a:rPr lang="en-PE" b="1" dirty="0">
                <a:latin typeface="Arial" panose="020B0604020202020204" pitchFamily="34" charset="0"/>
                <a:cs typeface="Arial" panose="020B0604020202020204" pitchFamily="34" charset="0"/>
              </a:rPr>
              <a:t>mayor rating de TV </a:t>
            </a: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en señal abierta</a:t>
            </a:r>
          </a:p>
          <a:p>
            <a:pPr marL="742950" lvl="1" indent="-285750">
              <a:buFontTx/>
              <a:buChar char="-"/>
            </a:pPr>
            <a:r>
              <a:rPr lang="en-PE" dirty="0">
                <a:latin typeface="Arial" panose="020B0604020202020204" pitchFamily="34" charset="0"/>
                <a:cs typeface="Arial" panose="020B0604020202020204" pitchFamily="34" charset="0"/>
              </a:rPr>
              <a:t>Aprendiendo sobre salsas picantes y fermentación.</a:t>
            </a:r>
          </a:p>
          <a:p>
            <a:pPr marL="285750" indent="-285750">
              <a:buFontTx/>
              <a:buChar char="-"/>
            </a:pPr>
            <a:endParaRPr lang="en-PE" dirty="0"/>
          </a:p>
        </p:txBody>
      </p:sp>
    </p:spTree>
    <p:extLst>
      <p:ext uri="{BB962C8B-B14F-4D97-AF65-F5344CB8AC3E}">
        <p14:creationId xmlns:p14="http://schemas.microsoft.com/office/powerpoint/2010/main" val="2830545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9F0AAFD-E32F-2D06-88E2-1389C5455846}"/>
              </a:ext>
            </a:extLst>
          </p:cNvPr>
          <p:cNvSpPr txBox="1"/>
          <p:nvPr/>
        </p:nvSpPr>
        <p:spPr>
          <a:xfrm>
            <a:off x="5535187" y="1297753"/>
            <a:ext cx="619760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s-PE" sz="28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¡</a:t>
            </a:r>
            <a:r>
              <a:rPr lang="es-PE" sz="2800" b="1" i="0" u="none" strike="noStrike" dirty="0">
                <a:solidFill>
                  <a:srgbClr val="191C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Muchas </a:t>
            </a:r>
            <a:r>
              <a:rPr lang="es-PE" sz="28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PE" sz="2800" b="1" i="0" u="none" strike="noStrike" dirty="0">
                <a:solidFill>
                  <a:srgbClr val="191C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racias!</a:t>
            </a:r>
          </a:p>
          <a:p>
            <a:pPr algn="ctr"/>
            <a:endParaRPr lang="es-PE" sz="2800" b="1" dirty="0">
              <a:solidFill>
                <a:srgbClr val="191C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PE" sz="2000" b="1" dirty="0">
                <a:solidFill>
                  <a:srgbClr val="191C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@ajiesdelperu</a:t>
            </a:r>
          </a:p>
          <a:p>
            <a:pPr algn="ctr" rtl="0">
              <a:buNone/>
            </a:pPr>
            <a:endParaRPr lang="es-PE" sz="2800" b="1" i="0" u="none" strike="noStrike" dirty="0">
              <a:solidFill>
                <a:srgbClr val="191C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/</a:t>
            </a:r>
            <a:r>
              <a:rPr lang="es-PE" sz="2000" b="1" dirty="0" err="1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proyectocapsicum</a:t>
            </a:r>
            <a:endParaRPr lang="es-PE" sz="2000" b="1" dirty="0">
              <a:solidFill>
                <a:srgbClr val="191C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buNone/>
            </a:pPr>
            <a:endParaRPr lang="es-PE" sz="2000" b="1" dirty="0">
              <a:solidFill>
                <a:srgbClr val="191C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buNone/>
            </a:pPr>
            <a:endParaRPr lang="es-PE" sz="2000" b="1" dirty="0">
              <a:solidFill>
                <a:srgbClr val="191C5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buNone/>
            </a:pPr>
            <a:r>
              <a:rPr lang="es-PE" sz="2000" b="1" dirty="0">
                <a:solidFill>
                  <a:srgbClr val="191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proyectoajipe@gmail.com</a:t>
            </a:r>
            <a:endParaRPr lang="es-PE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br>
              <a:rPr lang="es-PE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ágenes de Logo Facebook - Descarga gratuita en Freepik">
            <a:extLst>
              <a:ext uri="{FF2B5EF4-FFF2-40B4-BE49-F238E27FC236}">
                <a16:creationId xmlns:a16="http://schemas.microsoft.com/office/drawing/2014/main" id="{06BAEC7C-5B16-566C-356C-9D73AD481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873" y="2820573"/>
            <a:ext cx="527327" cy="52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stagram PNG, Dibujos, Vectores Para Descarga Gratuita - Pngtree">
            <a:extLst>
              <a:ext uri="{FF2B5EF4-FFF2-40B4-BE49-F238E27FC236}">
                <a16:creationId xmlns:a16="http://schemas.microsoft.com/office/drawing/2014/main" id="{53AC5956-DFAC-BF9C-FA7A-42FDAF2DD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9556" y1="34667" x2="59556" y2="34667"/>
                        <a14:foregroundMark x1="32889" y1="25778" x2="32889" y2="25778"/>
                        <a14:foregroundMark x1="56889" y1="28000" x2="59556" y2="57778"/>
                        <a14:foregroundMark x1="59556" y1="57778" x2="59556" y2="58667"/>
                        <a14:foregroundMark x1="74667" y1="33778" x2="46222" y2="25333"/>
                        <a14:foregroundMark x1="46222" y1="25333" x2="25333" y2="36889"/>
                        <a14:foregroundMark x1="25333" y1="36889" x2="22222" y2="64000"/>
                        <a14:foregroundMark x1="22222" y1="64000" x2="58667" y2="75111"/>
                        <a14:foregroundMark x1="58667" y1="75111" x2="84000" y2="54667"/>
                        <a14:foregroundMark x1="84000" y1="54667" x2="70667" y2="28000"/>
                        <a14:foregroundMark x1="70667" y1="28000" x2="63111" y2="28000"/>
                        <a14:foregroundMark x1="24000" y1="21333" x2="61778" y2="24000"/>
                        <a14:foregroundMark x1="61778" y1="24000" x2="81778" y2="36444"/>
                        <a14:foregroundMark x1="81778" y1="36444" x2="80444" y2="67111"/>
                        <a14:foregroundMark x1="80444" y1="67111" x2="58222" y2="81778"/>
                        <a14:foregroundMark x1="58222" y1="81778" x2="34222" y2="84444"/>
                        <a14:foregroundMark x1="34222" y1="84444" x2="17333" y2="66667"/>
                        <a14:foregroundMark x1="17333" y1="66667" x2="24444" y2="21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474" y="2010229"/>
            <a:ext cx="664126" cy="66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70E32B9-E2E4-FEF1-5F11-1393508126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513023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F210B5-0733-C343-8045-94EE34CFDA45}"/>
              </a:ext>
            </a:extLst>
          </p:cNvPr>
          <p:cNvSpPr txBox="1"/>
          <p:nvPr/>
        </p:nvSpPr>
        <p:spPr>
          <a:xfrm>
            <a:off x="5130239" y="6012835"/>
            <a:ext cx="36799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1400" dirty="0">
                <a:latin typeface="Arial" panose="020B0604020202020204" pitchFamily="34" charset="0"/>
                <a:cs typeface="Arial" panose="020B0604020202020204" pitchFamily="34" charset="0"/>
              </a:rPr>
              <a:t>Sabino Mendoza y Santiago Asmat, los guardianes más veteranos del ají Mochero, orgullo de la región La Libertad</a:t>
            </a:r>
          </a:p>
        </p:txBody>
      </p:sp>
    </p:spTree>
    <p:extLst>
      <p:ext uri="{BB962C8B-B14F-4D97-AF65-F5344CB8AC3E}">
        <p14:creationId xmlns:p14="http://schemas.microsoft.com/office/powerpoint/2010/main" val="57944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6674</TotalTime>
  <Words>1714</Words>
  <Application>Microsoft Office PowerPoint</Application>
  <PresentationFormat>Panorámica</PresentationFormat>
  <Paragraphs>265</Paragraphs>
  <Slides>21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Arial </vt:lpstr>
      <vt:lpstr>Arial Black</vt:lpstr>
      <vt:lpstr>Calibri</vt:lpstr>
      <vt:lpstr>Montaser Arabic Bold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Estrategias o Caminos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Office</dc:creator>
  <cp:lastModifiedBy>Office</cp:lastModifiedBy>
  <cp:revision>93</cp:revision>
  <dcterms:created xsi:type="dcterms:W3CDTF">2025-06-03T15:09:44Z</dcterms:created>
  <dcterms:modified xsi:type="dcterms:W3CDTF">2025-06-11T05:25:23Z</dcterms:modified>
</cp:coreProperties>
</file>