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82" r:id="rId5"/>
    <p:sldId id="286" r:id="rId6"/>
    <p:sldId id="298" r:id="rId7"/>
    <p:sldId id="267" r:id="rId8"/>
    <p:sldId id="293" r:id="rId9"/>
    <p:sldId id="271" r:id="rId10"/>
    <p:sldId id="274" r:id="rId11"/>
    <p:sldId id="260" r:id="rId12"/>
    <p:sldId id="259" r:id="rId13"/>
    <p:sldId id="258" r:id="rId14"/>
    <p:sldId id="262" r:id="rId15"/>
    <p:sldId id="275" r:id="rId16"/>
    <p:sldId id="283" r:id="rId17"/>
    <p:sldId id="284" r:id="rId18"/>
    <p:sldId id="276" r:id="rId19"/>
    <p:sldId id="285" r:id="rId20"/>
    <p:sldId id="297" r:id="rId21"/>
    <p:sldId id="287" r:id="rId22"/>
    <p:sldId id="277" r:id="rId23"/>
    <p:sldId id="290" r:id="rId24"/>
    <p:sldId id="289" r:id="rId25"/>
    <p:sldId id="288" r:id="rId26"/>
    <p:sldId id="291" r:id="rId27"/>
    <p:sldId id="292" r:id="rId28"/>
    <p:sldId id="273" r:id="rId29"/>
    <p:sldId id="279" r:id="rId30"/>
    <p:sldId id="263" r:id="rId31"/>
    <p:sldId id="264" r:id="rId32"/>
    <p:sldId id="281" r:id="rId33"/>
    <p:sldId id="280" r:id="rId34"/>
    <p:sldId id="299" r:id="rId35"/>
    <p:sldId id="257" r:id="rId36"/>
    <p:sldId id="294" r:id="rId37"/>
    <p:sldId id="295" r:id="rId38"/>
    <p:sldId id="296" r:id="rId39"/>
    <p:sldId id="300" r:id="rId40"/>
    <p:sldId id="26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066"/>
    <a:srgbClr val="DCBE0A"/>
    <a:srgbClr val="F4E25E"/>
    <a:srgbClr val="156082"/>
    <a:srgbClr val="A9C5D1"/>
    <a:srgbClr val="E97132"/>
    <a:srgbClr val="0F9ED5"/>
    <a:srgbClr val="196B24"/>
    <a:srgbClr val="A12B94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2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sjvan\Documents\Soils_Xcutting\AndesCoP\consultoria_andes2024_20anosCdP\NDVI_2000_2023_Hyo_Exportpopn1_2Graph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sjvan\Documents\Soils_Xcutting\AndesCoP\consultoria_andes2024_20anosCdP\NDVI_2000_2023_Hyo_Exportpopn1_2Graph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sjvan\Documents\Soils_Xcutting\AndesCoP\consultoria_andes2024_20anosCdP\NDVI_2000_2023_Hyo_Exportpopn1_2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regionales'!$C$3:$C$43</c:f>
              <c:numCache>
                <c:formatCode>General</c:formatCode>
                <c:ptCount val="41"/>
                <c:pt idx="0">
                  <c:v>0.46854127939999995</c:v>
                </c:pt>
                <c:pt idx="1">
                  <c:v>0.4669171942</c:v>
                </c:pt>
                <c:pt idx="2">
                  <c:v>0.45045096139999996</c:v>
                </c:pt>
                <c:pt idx="3">
                  <c:v>0.43448850720000004</c:v>
                </c:pt>
                <c:pt idx="4">
                  <c:v>0.42503334380000002</c:v>
                </c:pt>
                <c:pt idx="5">
                  <c:v>0.42019945280000004</c:v>
                </c:pt>
                <c:pt idx="6">
                  <c:v>0.4540187658</c:v>
                </c:pt>
                <c:pt idx="7">
                  <c:v>0.43949841159999997</c:v>
                </c:pt>
                <c:pt idx="8">
                  <c:v>0.44558002000000008</c:v>
                </c:pt>
                <c:pt idx="9">
                  <c:v>0.46720172239999991</c:v>
                </c:pt>
                <c:pt idx="10">
                  <c:v>0.47239155019999995</c:v>
                </c:pt>
                <c:pt idx="11">
                  <c:v>0.46920034179999998</c:v>
                </c:pt>
                <c:pt idx="12">
                  <c:v>0.47302167239999998</c:v>
                </c:pt>
                <c:pt idx="13">
                  <c:v>0.48515168440000001</c:v>
                </c:pt>
                <c:pt idx="14">
                  <c:v>0.45649229959999998</c:v>
                </c:pt>
                <c:pt idx="15">
                  <c:v>0.45375375680000002</c:v>
                </c:pt>
                <c:pt idx="16">
                  <c:v>0.48221723260000005</c:v>
                </c:pt>
                <c:pt idx="17">
                  <c:v>0.48166930739999997</c:v>
                </c:pt>
                <c:pt idx="18">
                  <c:v>0.49482736459999999</c:v>
                </c:pt>
                <c:pt idx="19">
                  <c:v>0.46658470699999999</c:v>
                </c:pt>
                <c:pt idx="20">
                  <c:v>0.45729713979999997</c:v>
                </c:pt>
                <c:pt idx="21">
                  <c:v>0.43210947280000001</c:v>
                </c:pt>
                <c:pt idx="22">
                  <c:v>0.50132720100000006</c:v>
                </c:pt>
                <c:pt idx="23">
                  <c:v>0.4162666666</c:v>
                </c:pt>
                <c:pt idx="26">
                  <c:v>0.37983500000000003</c:v>
                </c:pt>
                <c:pt idx="27">
                  <c:v>0.3932285714</c:v>
                </c:pt>
                <c:pt idx="28">
                  <c:v>0.40395833320000002</c:v>
                </c:pt>
                <c:pt idx="29">
                  <c:v>0.39178194820000001</c:v>
                </c:pt>
                <c:pt idx="30">
                  <c:v>0.29505000000000003</c:v>
                </c:pt>
                <c:pt idx="31">
                  <c:v>0.35739642860000004</c:v>
                </c:pt>
                <c:pt idx="32">
                  <c:v>0.39402499999999996</c:v>
                </c:pt>
                <c:pt idx="33">
                  <c:v>0.37615222220000005</c:v>
                </c:pt>
                <c:pt idx="34">
                  <c:v>0.38472878799999999</c:v>
                </c:pt>
                <c:pt idx="35">
                  <c:v>0.37375000000000003</c:v>
                </c:pt>
                <c:pt idx="36">
                  <c:v>0.37045000000000006</c:v>
                </c:pt>
                <c:pt idx="37">
                  <c:v>0.40293809539999997</c:v>
                </c:pt>
                <c:pt idx="38">
                  <c:v>0.40289999999999998</c:v>
                </c:pt>
                <c:pt idx="39">
                  <c:v>0.4227918182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CC-49DA-8261-FC7F4AB2BFE4}"/>
            </c:ext>
          </c:extLst>
        </c:ser>
        <c:ser>
          <c:idx val="1"/>
          <c:order val="1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regionales'!$D$3:$D$43</c:f>
              <c:numCache>
                <c:formatCode>General</c:formatCode>
                <c:ptCount val="41"/>
                <c:pt idx="0">
                  <c:v>0.48416741687500003</c:v>
                </c:pt>
                <c:pt idx="1">
                  <c:v>0.47916886916666657</c:v>
                </c:pt>
                <c:pt idx="2">
                  <c:v>0.46054761437499997</c:v>
                </c:pt>
                <c:pt idx="3">
                  <c:v>0.44142161666666663</c:v>
                </c:pt>
                <c:pt idx="4">
                  <c:v>0.42826225229166659</c:v>
                </c:pt>
                <c:pt idx="5">
                  <c:v>0.42899095375000001</c:v>
                </c:pt>
                <c:pt idx="6">
                  <c:v>0.43977125687500002</c:v>
                </c:pt>
                <c:pt idx="7">
                  <c:v>0.46504037020833333</c:v>
                </c:pt>
                <c:pt idx="8">
                  <c:v>0.45601691791666665</c:v>
                </c:pt>
                <c:pt idx="9">
                  <c:v>0.47348352687499995</c:v>
                </c:pt>
                <c:pt idx="10">
                  <c:v>0.45378541541666667</c:v>
                </c:pt>
                <c:pt idx="11">
                  <c:v>0.48566687312500001</c:v>
                </c:pt>
                <c:pt idx="12">
                  <c:v>0.48916065645833329</c:v>
                </c:pt>
                <c:pt idx="13">
                  <c:v>0.50867764645833335</c:v>
                </c:pt>
                <c:pt idx="14">
                  <c:v>0.47770883395833325</c:v>
                </c:pt>
                <c:pt idx="15">
                  <c:v>0.47075413333333327</c:v>
                </c:pt>
                <c:pt idx="16">
                  <c:v>0.51707856770833338</c:v>
                </c:pt>
                <c:pt idx="17">
                  <c:v>0.50712133666666659</c:v>
                </c:pt>
                <c:pt idx="18">
                  <c:v>0.52307283020833328</c:v>
                </c:pt>
                <c:pt idx="19">
                  <c:v>0.45573733687499995</c:v>
                </c:pt>
                <c:pt idx="20">
                  <c:v>0.48997832541666664</c:v>
                </c:pt>
                <c:pt idx="21">
                  <c:v>0.48611725624999996</c:v>
                </c:pt>
                <c:pt idx="22">
                  <c:v>0.53564949625000002</c:v>
                </c:pt>
                <c:pt idx="24">
                  <c:v>0.42612499999999998</c:v>
                </c:pt>
                <c:pt idx="27">
                  <c:v>0.39536547619047624</c:v>
                </c:pt>
                <c:pt idx="28">
                  <c:v>0.4403333333333333</c:v>
                </c:pt>
                <c:pt idx="29">
                  <c:v>0.31793194444444445</c:v>
                </c:pt>
                <c:pt idx="30">
                  <c:v>0.37531249999999994</c:v>
                </c:pt>
                <c:pt idx="31">
                  <c:v>0.33707499999999996</c:v>
                </c:pt>
                <c:pt idx="32">
                  <c:v>0.38213095238095235</c:v>
                </c:pt>
                <c:pt idx="33">
                  <c:v>0.41531666666666667</c:v>
                </c:pt>
                <c:pt idx="34">
                  <c:v>0.43427777777777776</c:v>
                </c:pt>
                <c:pt idx="35">
                  <c:v>0.46061805555555552</c:v>
                </c:pt>
                <c:pt idx="36">
                  <c:v>0.41218749999999998</c:v>
                </c:pt>
                <c:pt idx="37">
                  <c:v>0.38162857142857148</c:v>
                </c:pt>
                <c:pt idx="38">
                  <c:v>0.39470833333333333</c:v>
                </c:pt>
                <c:pt idx="39">
                  <c:v>0.44750595238095237</c:v>
                </c:pt>
                <c:pt idx="40">
                  <c:v>0.45535297619047616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2CC-49DA-8261-FC7F4AB2BFE4}"/>
            </c:ext>
          </c:extLst>
        </c:ser>
        <c:ser>
          <c:idx val="2"/>
          <c:order val="2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regionales'!$E$3:$E$43</c:f>
              <c:numCache>
                <c:formatCode>General</c:formatCode>
                <c:ptCount val="41"/>
                <c:pt idx="0">
                  <c:v>0.27369878479999998</c:v>
                </c:pt>
                <c:pt idx="1">
                  <c:v>0.28003001039999992</c:v>
                </c:pt>
                <c:pt idx="2">
                  <c:v>0.26499957400000002</c:v>
                </c:pt>
                <c:pt idx="3">
                  <c:v>0.27416395999999998</c:v>
                </c:pt>
                <c:pt idx="4">
                  <c:v>0.24256211</c:v>
                </c:pt>
                <c:pt idx="5">
                  <c:v>0.25501930719999999</c:v>
                </c:pt>
                <c:pt idx="6">
                  <c:v>0.25195859920000002</c:v>
                </c:pt>
                <c:pt idx="7">
                  <c:v>0.2427440484</c:v>
                </c:pt>
                <c:pt idx="8">
                  <c:v>0.25902777039999997</c:v>
                </c:pt>
                <c:pt idx="9">
                  <c:v>0.25710683600000006</c:v>
                </c:pt>
                <c:pt idx="10">
                  <c:v>0.26988078040000002</c:v>
                </c:pt>
                <c:pt idx="11">
                  <c:v>0.29704079160000002</c:v>
                </c:pt>
                <c:pt idx="12">
                  <c:v>0.26108226759999997</c:v>
                </c:pt>
                <c:pt idx="13">
                  <c:v>0.26011738479999996</c:v>
                </c:pt>
                <c:pt idx="14">
                  <c:v>0.29150273879999999</c:v>
                </c:pt>
                <c:pt idx="15">
                  <c:v>0.25508350000000002</c:v>
                </c:pt>
                <c:pt idx="16">
                  <c:v>0.28183129239999993</c:v>
                </c:pt>
                <c:pt idx="17">
                  <c:v>0.2799198752</c:v>
                </c:pt>
                <c:pt idx="18">
                  <c:v>0.287851354</c:v>
                </c:pt>
                <c:pt idx="19">
                  <c:v>0.28295141839999999</c:v>
                </c:pt>
                <c:pt idx="20">
                  <c:v>0.28020092800000002</c:v>
                </c:pt>
                <c:pt idx="21">
                  <c:v>0.28558386920000001</c:v>
                </c:pt>
                <c:pt idx="22">
                  <c:v>0.25953829160000003</c:v>
                </c:pt>
                <c:pt idx="24">
                  <c:v>0.30599999999999999</c:v>
                </c:pt>
                <c:pt idx="25">
                  <c:v>0.28690000000000004</c:v>
                </c:pt>
                <c:pt idx="26">
                  <c:v>0.21656666666666666</c:v>
                </c:pt>
                <c:pt idx="27">
                  <c:v>0.25203333333333333</c:v>
                </c:pt>
                <c:pt idx="28">
                  <c:v>0.22652380952380952</c:v>
                </c:pt>
                <c:pt idx="29">
                  <c:v>0.19919999999999999</c:v>
                </c:pt>
                <c:pt idx="30">
                  <c:v>0.21742333333333336</c:v>
                </c:pt>
                <c:pt idx="31">
                  <c:v>0.19227111111111111</c:v>
                </c:pt>
                <c:pt idx="32">
                  <c:v>0.21791277777777776</c:v>
                </c:pt>
                <c:pt idx="33">
                  <c:v>0.21774285714285715</c:v>
                </c:pt>
                <c:pt idx="34">
                  <c:v>0.22339666666666669</c:v>
                </c:pt>
                <c:pt idx="35">
                  <c:v>0.25661611111111104</c:v>
                </c:pt>
                <c:pt idx="36">
                  <c:v>0.25545142857142855</c:v>
                </c:pt>
                <c:pt idx="37">
                  <c:v>0.22649722222222221</c:v>
                </c:pt>
                <c:pt idx="38">
                  <c:v>0.28085238095238096</c:v>
                </c:pt>
                <c:pt idx="39">
                  <c:v>0.23892727272727274</c:v>
                </c:pt>
                <c:pt idx="40">
                  <c:v>0.26463818181818177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D2CC-49DA-8261-FC7F4AB2BFE4}"/>
            </c:ext>
          </c:extLst>
        </c:ser>
        <c:ser>
          <c:idx val="3"/>
          <c:order val="3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4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regionales'!$F$3:$F$43</c:f>
              <c:numCache>
                <c:formatCode>General</c:formatCode>
                <c:ptCount val="41"/>
                <c:pt idx="0">
                  <c:v>0.30947500000000006</c:v>
                </c:pt>
                <c:pt idx="1">
                  <c:v>0.30075000000000002</c:v>
                </c:pt>
                <c:pt idx="2">
                  <c:v>0.29632500000000001</c:v>
                </c:pt>
                <c:pt idx="3">
                  <c:v>0.29062499999999997</c:v>
                </c:pt>
                <c:pt idx="4">
                  <c:v>0.27837500000000004</c:v>
                </c:pt>
                <c:pt idx="5">
                  <c:v>0.29354999999999998</c:v>
                </c:pt>
                <c:pt idx="6">
                  <c:v>0.28859999999999997</c:v>
                </c:pt>
                <c:pt idx="7">
                  <c:v>0.31042500000000001</c:v>
                </c:pt>
                <c:pt idx="8">
                  <c:v>0.32172499999999998</c:v>
                </c:pt>
                <c:pt idx="9">
                  <c:v>0.30147499999999999</c:v>
                </c:pt>
                <c:pt idx="10">
                  <c:v>0.332175</c:v>
                </c:pt>
                <c:pt idx="11">
                  <c:v>0.32255</c:v>
                </c:pt>
                <c:pt idx="12">
                  <c:v>0.29870000000000002</c:v>
                </c:pt>
                <c:pt idx="13">
                  <c:v>0.31579999999999997</c:v>
                </c:pt>
                <c:pt idx="14">
                  <c:v>0.32955000000000001</c:v>
                </c:pt>
                <c:pt idx="15">
                  <c:v>0.27424999999999999</c:v>
                </c:pt>
                <c:pt idx="16">
                  <c:v>0.32845000000000002</c:v>
                </c:pt>
                <c:pt idx="17">
                  <c:v>0.32492499999999996</c:v>
                </c:pt>
                <c:pt idx="18">
                  <c:v>0.31107499999999999</c:v>
                </c:pt>
                <c:pt idx="19">
                  <c:v>0.33142500000000003</c:v>
                </c:pt>
                <c:pt idx="20">
                  <c:v>0.32069999999999999</c:v>
                </c:pt>
                <c:pt idx="21">
                  <c:v>0.33182500000000004</c:v>
                </c:pt>
                <c:pt idx="22">
                  <c:v>0.33802500000000002</c:v>
                </c:pt>
                <c:pt idx="23">
                  <c:v>0.29262500000000002</c:v>
                </c:pt>
                <c:pt idx="24">
                  <c:v>0.24587499999999998</c:v>
                </c:pt>
                <c:pt idx="25">
                  <c:v>0.30861875000000005</c:v>
                </c:pt>
                <c:pt idx="26">
                  <c:v>0.27188541675</c:v>
                </c:pt>
                <c:pt idx="27">
                  <c:v>0.253025</c:v>
                </c:pt>
                <c:pt idx="28">
                  <c:v>0.26337221475</c:v>
                </c:pt>
                <c:pt idx="29">
                  <c:v>0.19298759924999997</c:v>
                </c:pt>
                <c:pt idx="30">
                  <c:v>0.21702976174999999</c:v>
                </c:pt>
                <c:pt idx="31">
                  <c:v>0.22692992425</c:v>
                </c:pt>
                <c:pt idx="32">
                  <c:v>0.26029166674999998</c:v>
                </c:pt>
                <c:pt idx="33">
                  <c:v>0.25700480775000001</c:v>
                </c:pt>
                <c:pt idx="34">
                  <c:v>0.30538214299999999</c:v>
                </c:pt>
                <c:pt idx="35">
                  <c:v>0.2668285715</c:v>
                </c:pt>
                <c:pt idx="36">
                  <c:v>0.27942991449999999</c:v>
                </c:pt>
                <c:pt idx="37">
                  <c:v>0.26414339800000003</c:v>
                </c:pt>
                <c:pt idx="38">
                  <c:v>0.2917410715</c:v>
                </c:pt>
                <c:pt idx="39">
                  <c:v>0.3145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D2CC-49DA-8261-FC7F4AB2BFE4}"/>
            </c:ext>
          </c:extLst>
        </c:ser>
        <c:ser>
          <c:idx val="4"/>
          <c:order val="4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regionales'!$G$3:$G$43</c:f>
              <c:numCache>
                <c:formatCode>General</c:formatCode>
                <c:ptCount val="41"/>
                <c:pt idx="0">
                  <c:v>0.14448290149999998</c:v>
                </c:pt>
                <c:pt idx="1">
                  <c:v>0.1359148385</c:v>
                </c:pt>
                <c:pt idx="2">
                  <c:v>0.135120195</c:v>
                </c:pt>
                <c:pt idx="3">
                  <c:v>0.132844565</c:v>
                </c:pt>
                <c:pt idx="4">
                  <c:v>0.13371694349999999</c:v>
                </c:pt>
                <c:pt idx="5">
                  <c:v>0.13564461049999998</c:v>
                </c:pt>
                <c:pt idx="6">
                  <c:v>0.1356377295</c:v>
                </c:pt>
                <c:pt idx="7">
                  <c:v>0.12543237699999998</c:v>
                </c:pt>
                <c:pt idx="8">
                  <c:v>0.13369820099999996</c:v>
                </c:pt>
                <c:pt idx="9">
                  <c:v>0.12859761249999999</c:v>
                </c:pt>
                <c:pt idx="10">
                  <c:v>0.14153269549999997</c:v>
                </c:pt>
                <c:pt idx="11">
                  <c:v>0.14230885199999999</c:v>
                </c:pt>
                <c:pt idx="12">
                  <c:v>0.13630171099999999</c:v>
                </c:pt>
                <c:pt idx="13">
                  <c:v>0.1261480395</c:v>
                </c:pt>
                <c:pt idx="14">
                  <c:v>0.13015069200000001</c:v>
                </c:pt>
                <c:pt idx="15">
                  <c:v>0.12292839650000001</c:v>
                </c:pt>
                <c:pt idx="16">
                  <c:v>0.13875843100000002</c:v>
                </c:pt>
                <c:pt idx="17">
                  <c:v>0.1384060195</c:v>
                </c:pt>
                <c:pt idx="18">
                  <c:v>0.13234617900000001</c:v>
                </c:pt>
                <c:pt idx="19">
                  <c:v>0.13597789800000001</c:v>
                </c:pt>
                <c:pt idx="20">
                  <c:v>0.12761606549999999</c:v>
                </c:pt>
                <c:pt idx="21">
                  <c:v>0.13387183950000001</c:v>
                </c:pt>
                <c:pt idx="22">
                  <c:v>0.13210364299999999</c:v>
                </c:pt>
                <c:pt idx="24">
                  <c:v>0.15575</c:v>
                </c:pt>
                <c:pt idx="25">
                  <c:v>0.13729482323232323</c:v>
                </c:pt>
                <c:pt idx="26">
                  <c:v>0.14854761904761904</c:v>
                </c:pt>
                <c:pt idx="27">
                  <c:v>0.1283125</c:v>
                </c:pt>
                <c:pt idx="28">
                  <c:v>0.1310782738095238</c:v>
                </c:pt>
                <c:pt idx="29">
                  <c:v>0.1233150641025641</c:v>
                </c:pt>
                <c:pt idx="30">
                  <c:v>0.12419970161977835</c:v>
                </c:pt>
                <c:pt idx="31">
                  <c:v>0.11032708333333333</c:v>
                </c:pt>
                <c:pt idx="32">
                  <c:v>0.1180442847593583</c:v>
                </c:pt>
                <c:pt idx="33">
                  <c:v>0.1117099358974359</c:v>
                </c:pt>
                <c:pt idx="34">
                  <c:v>0.12386363636363637</c:v>
                </c:pt>
                <c:pt idx="35">
                  <c:v>0.12996544245228459</c:v>
                </c:pt>
                <c:pt idx="36">
                  <c:v>0.1416722222222222</c:v>
                </c:pt>
                <c:pt idx="37">
                  <c:v>0.11676666666666667</c:v>
                </c:pt>
                <c:pt idx="38">
                  <c:v>0.13837053571428573</c:v>
                </c:pt>
                <c:pt idx="39">
                  <c:v>0.12386401098901101</c:v>
                </c:pt>
                <c:pt idx="40">
                  <c:v>0.12836011904761904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D2CC-49DA-8261-FC7F4AB2B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390032"/>
        <c:axId val="366386672"/>
      </c:scatterChart>
      <c:valAx>
        <c:axId val="366390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PE"/>
          </a:p>
        </c:txPr>
        <c:crossAx val="366386672"/>
        <c:crosses val="autoZero"/>
        <c:crossBetween val="midCat"/>
      </c:valAx>
      <c:valAx>
        <c:axId val="366386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PE"/>
          </a:p>
        </c:txPr>
        <c:crossAx val="366390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regionales'!$S$3:$S$43</c:f>
              <c:numCache>
                <c:formatCode>General</c:formatCode>
                <c:ptCount val="41"/>
                <c:pt idx="0">
                  <c:v>0.50385398614999999</c:v>
                </c:pt>
                <c:pt idx="1">
                  <c:v>0.48822506083333339</c:v>
                </c:pt>
                <c:pt idx="2">
                  <c:v>0.49549159531666659</c:v>
                </c:pt>
                <c:pt idx="3">
                  <c:v>0.4677211633333333</c:v>
                </c:pt>
                <c:pt idx="4">
                  <c:v>0.4383247487166666</c:v>
                </c:pt>
                <c:pt idx="5">
                  <c:v>0.4619074058999999</c:v>
                </c:pt>
                <c:pt idx="6">
                  <c:v>0.48428563788333329</c:v>
                </c:pt>
                <c:pt idx="7">
                  <c:v>0.48117346923333332</c:v>
                </c:pt>
                <c:pt idx="8">
                  <c:v>0.49656862076666664</c:v>
                </c:pt>
                <c:pt idx="9">
                  <c:v>0.50202013750000007</c:v>
                </c:pt>
                <c:pt idx="10">
                  <c:v>0.51741292416666662</c:v>
                </c:pt>
                <c:pt idx="11">
                  <c:v>0.51015511416666659</c:v>
                </c:pt>
                <c:pt idx="12">
                  <c:v>0.52408091114999988</c:v>
                </c:pt>
                <c:pt idx="13">
                  <c:v>0.54126565590000009</c:v>
                </c:pt>
                <c:pt idx="14">
                  <c:v>0.52901475705000001</c:v>
                </c:pt>
                <c:pt idx="15">
                  <c:v>0.49522159454999998</c:v>
                </c:pt>
                <c:pt idx="16">
                  <c:v>0.54696290121666657</c:v>
                </c:pt>
                <c:pt idx="17">
                  <c:v>0.52182190044999999</c:v>
                </c:pt>
                <c:pt idx="18">
                  <c:v>0.52930064878333327</c:v>
                </c:pt>
                <c:pt idx="19">
                  <c:v>0.51218640416666661</c:v>
                </c:pt>
                <c:pt idx="20">
                  <c:v>0.51758946583333332</c:v>
                </c:pt>
                <c:pt idx="21">
                  <c:v>0.5106461957666667</c:v>
                </c:pt>
                <c:pt idx="22">
                  <c:v>0.53911253410000004</c:v>
                </c:pt>
                <c:pt idx="24">
                  <c:v>0.43855555533333335</c:v>
                </c:pt>
                <c:pt idx="27">
                  <c:v>0.44827777766666665</c:v>
                </c:pt>
                <c:pt idx="28">
                  <c:v>0.45083333333333336</c:v>
                </c:pt>
                <c:pt idx="29">
                  <c:v>0.40211111100000002</c:v>
                </c:pt>
                <c:pt idx="30">
                  <c:v>0.40904999999999997</c:v>
                </c:pt>
                <c:pt idx="31">
                  <c:v>0.39466666666666672</c:v>
                </c:pt>
                <c:pt idx="32">
                  <c:v>0.37355555566666671</c:v>
                </c:pt>
                <c:pt idx="33">
                  <c:v>0.4331666666666667</c:v>
                </c:pt>
                <c:pt idx="34">
                  <c:v>0.40878333333333333</c:v>
                </c:pt>
                <c:pt idx="35">
                  <c:v>0.47335555566666665</c:v>
                </c:pt>
                <c:pt idx="36">
                  <c:v>0.38933333333333331</c:v>
                </c:pt>
                <c:pt idx="37">
                  <c:v>0.39233333333333337</c:v>
                </c:pt>
                <c:pt idx="38">
                  <c:v>0.4326666666666667</c:v>
                </c:pt>
                <c:pt idx="39">
                  <c:v>0.442</c:v>
                </c:pt>
                <c:pt idx="40">
                  <c:v>0.49600000000000005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86D-44AB-B124-00AD235D582D}"/>
            </c:ext>
          </c:extLst>
        </c:ser>
        <c:ser>
          <c:idx val="1"/>
          <c:order val="1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regionales'!$T$3:$T$43</c:f>
              <c:numCache>
                <c:formatCode>General</c:formatCode>
                <c:ptCount val="41"/>
                <c:pt idx="0">
                  <c:v>0.44333982499999991</c:v>
                </c:pt>
                <c:pt idx="1">
                  <c:v>0.46281431041666665</c:v>
                </c:pt>
                <c:pt idx="2">
                  <c:v>0.44832368333333333</c:v>
                </c:pt>
                <c:pt idx="3">
                  <c:v>0.44235380416666659</c:v>
                </c:pt>
                <c:pt idx="4">
                  <c:v>0.41884941874999998</c:v>
                </c:pt>
                <c:pt idx="5">
                  <c:v>0.42455642499999996</c:v>
                </c:pt>
                <c:pt idx="6">
                  <c:v>0.44592675416666661</c:v>
                </c:pt>
                <c:pt idx="7">
                  <c:v>0.4520758666666666</c:v>
                </c:pt>
                <c:pt idx="8">
                  <c:v>0.44958366041666664</c:v>
                </c:pt>
                <c:pt idx="9">
                  <c:v>0.47400020416666666</c:v>
                </c:pt>
                <c:pt idx="10">
                  <c:v>0.44365668958333337</c:v>
                </c:pt>
                <c:pt idx="11">
                  <c:v>0.46437476458333338</c:v>
                </c:pt>
                <c:pt idx="12">
                  <c:v>0.46523134791666665</c:v>
                </c:pt>
                <c:pt idx="13">
                  <c:v>0.48473773749999999</c:v>
                </c:pt>
                <c:pt idx="14">
                  <c:v>0.47431061666666668</c:v>
                </c:pt>
                <c:pt idx="15">
                  <c:v>0.45376484791666666</c:v>
                </c:pt>
                <c:pt idx="16">
                  <c:v>0.5073288562499999</c:v>
                </c:pt>
                <c:pt idx="17">
                  <c:v>0.48166516041666663</c:v>
                </c:pt>
                <c:pt idx="18">
                  <c:v>0.50548122499999992</c:v>
                </c:pt>
                <c:pt idx="19">
                  <c:v>0.45028970833333332</c:v>
                </c:pt>
                <c:pt idx="20">
                  <c:v>0.48210255624999998</c:v>
                </c:pt>
                <c:pt idx="21">
                  <c:v>0.46859110208333332</c:v>
                </c:pt>
                <c:pt idx="22">
                  <c:v>0.51825539999999992</c:v>
                </c:pt>
                <c:pt idx="23">
                  <c:v>0.45266666666666666</c:v>
                </c:pt>
                <c:pt idx="26">
                  <c:v>0.37086805555555558</c:v>
                </c:pt>
                <c:pt idx="27">
                  <c:v>0.44137499999999996</c:v>
                </c:pt>
                <c:pt idx="28">
                  <c:v>0.34778750000000003</c:v>
                </c:pt>
                <c:pt idx="29">
                  <c:v>0.35145416666666662</c:v>
                </c:pt>
                <c:pt idx="30">
                  <c:v>0.3168125</c:v>
                </c:pt>
                <c:pt idx="31">
                  <c:v>0.37688194444444439</c:v>
                </c:pt>
                <c:pt idx="32">
                  <c:v>0.41059375000000004</c:v>
                </c:pt>
                <c:pt idx="33">
                  <c:v>0.44265625000000003</c:v>
                </c:pt>
                <c:pt idx="34">
                  <c:v>0.43139722222222221</c:v>
                </c:pt>
                <c:pt idx="35">
                  <c:v>0.38400000000000001</c:v>
                </c:pt>
                <c:pt idx="36">
                  <c:v>0.39433472222222221</c:v>
                </c:pt>
                <c:pt idx="37">
                  <c:v>0.37412499999999999</c:v>
                </c:pt>
                <c:pt idx="38">
                  <c:v>0.41925267857142856</c:v>
                </c:pt>
                <c:pt idx="39">
                  <c:v>0.41273472222222218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86D-44AB-B124-00AD235D582D}"/>
            </c:ext>
          </c:extLst>
        </c:ser>
        <c:ser>
          <c:idx val="2"/>
          <c:order val="2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regionales'!$U$3:$U$43</c:f>
              <c:numCache>
                <c:formatCode>General</c:formatCode>
                <c:ptCount val="41"/>
                <c:pt idx="0">
                  <c:v>0.24597428239999997</c:v>
                </c:pt>
                <c:pt idx="1">
                  <c:v>0.23476573399999995</c:v>
                </c:pt>
                <c:pt idx="2">
                  <c:v>0.23350003319999998</c:v>
                </c:pt>
                <c:pt idx="3">
                  <c:v>0.23591413719999998</c:v>
                </c:pt>
                <c:pt idx="4">
                  <c:v>0.21012201560000002</c:v>
                </c:pt>
                <c:pt idx="5">
                  <c:v>0.22839527199999998</c:v>
                </c:pt>
                <c:pt idx="6">
                  <c:v>0.2172864316</c:v>
                </c:pt>
                <c:pt idx="7">
                  <c:v>0.2133224464</c:v>
                </c:pt>
                <c:pt idx="8">
                  <c:v>0.21993492920000005</c:v>
                </c:pt>
                <c:pt idx="9">
                  <c:v>0.21857498039999998</c:v>
                </c:pt>
                <c:pt idx="10">
                  <c:v>0.23593671919999998</c:v>
                </c:pt>
                <c:pt idx="11">
                  <c:v>0.25585826</c:v>
                </c:pt>
                <c:pt idx="12">
                  <c:v>0.22562748879999997</c:v>
                </c:pt>
                <c:pt idx="13">
                  <c:v>0.22332113439999998</c:v>
                </c:pt>
                <c:pt idx="14">
                  <c:v>0.24150111439999997</c:v>
                </c:pt>
                <c:pt idx="15">
                  <c:v>0.21532807519999997</c:v>
                </c:pt>
                <c:pt idx="16">
                  <c:v>0.24541489280000003</c:v>
                </c:pt>
                <c:pt idx="17">
                  <c:v>0.24509651599999999</c:v>
                </c:pt>
                <c:pt idx="18">
                  <c:v>0.2416432956</c:v>
                </c:pt>
                <c:pt idx="19">
                  <c:v>0.2413536188</c:v>
                </c:pt>
                <c:pt idx="20">
                  <c:v>0.23701113240000002</c:v>
                </c:pt>
                <c:pt idx="21">
                  <c:v>0.24946547920000001</c:v>
                </c:pt>
                <c:pt idx="22">
                  <c:v>0.2216765852</c:v>
                </c:pt>
                <c:pt idx="24">
                  <c:v>0.26200000000000001</c:v>
                </c:pt>
                <c:pt idx="25">
                  <c:v>0.25880000000000003</c:v>
                </c:pt>
                <c:pt idx="26">
                  <c:v>0.19660000000000002</c:v>
                </c:pt>
                <c:pt idx="27">
                  <c:v>0.24170454545454545</c:v>
                </c:pt>
                <c:pt idx="28">
                  <c:v>0.18776615384615386</c:v>
                </c:pt>
                <c:pt idx="29">
                  <c:v>0.17305499999999999</c:v>
                </c:pt>
                <c:pt idx="30">
                  <c:v>0.1998149019607843</c:v>
                </c:pt>
                <c:pt idx="31">
                  <c:v>0.17077079365079365</c:v>
                </c:pt>
                <c:pt idx="32">
                  <c:v>0.18674787878787877</c:v>
                </c:pt>
                <c:pt idx="33">
                  <c:v>0.19571111111111111</c:v>
                </c:pt>
                <c:pt idx="34">
                  <c:v>0.19629242424242427</c:v>
                </c:pt>
                <c:pt idx="35">
                  <c:v>0.22502884615384619</c:v>
                </c:pt>
                <c:pt idx="36">
                  <c:v>0.2290277272727273</c:v>
                </c:pt>
                <c:pt idx="37">
                  <c:v>0.20575777777777779</c:v>
                </c:pt>
                <c:pt idx="38">
                  <c:v>0.25965151515151519</c:v>
                </c:pt>
                <c:pt idx="39">
                  <c:v>0.21846476190476188</c:v>
                </c:pt>
                <c:pt idx="40">
                  <c:v>0.24729240641711231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686D-44AB-B124-00AD235D582D}"/>
            </c:ext>
          </c:extLst>
        </c:ser>
        <c:ser>
          <c:idx val="3"/>
          <c:order val="3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4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regionales'!$V$3:$V$43</c:f>
              <c:numCache>
                <c:formatCode>General</c:formatCode>
                <c:ptCount val="41"/>
                <c:pt idx="0">
                  <c:v>0.37627213270833332</c:v>
                </c:pt>
                <c:pt idx="1">
                  <c:v>0.34396454062499998</c:v>
                </c:pt>
                <c:pt idx="2">
                  <c:v>0.38010521645833328</c:v>
                </c:pt>
                <c:pt idx="3">
                  <c:v>0.36391338479166663</c:v>
                </c:pt>
                <c:pt idx="4">
                  <c:v>0.35217766270833334</c:v>
                </c:pt>
                <c:pt idx="5">
                  <c:v>0.37355299916666662</c:v>
                </c:pt>
                <c:pt idx="6">
                  <c:v>0.37068573291666657</c:v>
                </c:pt>
                <c:pt idx="7">
                  <c:v>0.39378832374999995</c:v>
                </c:pt>
                <c:pt idx="8">
                  <c:v>0.4095567166666666</c:v>
                </c:pt>
                <c:pt idx="9">
                  <c:v>0.37213247999999999</c:v>
                </c:pt>
                <c:pt idx="10">
                  <c:v>0.43055818062500001</c:v>
                </c:pt>
                <c:pt idx="11">
                  <c:v>0.40756829937500005</c:v>
                </c:pt>
                <c:pt idx="12">
                  <c:v>0.37674429854166663</c:v>
                </c:pt>
                <c:pt idx="13">
                  <c:v>0.41394035708333338</c:v>
                </c:pt>
                <c:pt idx="14">
                  <c:v>0.40130882458333328</c:v>
                </c:pt>
                <c:pt idx="15">
                  <c:v>0.3581543066666667</c:v>
                </c:pt>
                <c:pt idx="16">
                  <c:v>0.42254529875000002</c:v>
                </c:pt>
                <c:pt idx="17">
                  <c:v>0.41990912395833335</c:v>
                </c:pt>
                <c:pt idx="18">
                  <c:v>0.39632573020833328</c:v>
                </c:pt>
                <c:pt idx="19">
                  <c:v>0.40258547812500001</c:v>
                </c:pt>
                <c:pt idx="20">
                  <c:v>0.38230068229166669</c:v>
                </c:pt>
                <c:pt idx="21">
                  <c:v>0.40672109333333328</c:v>
                </c:pt>
                <c:pt idx="22">
                  <c:v>0.40627120895833335</c:v>
                </c:pt>
                <c:pt idx="23">
                  <c:v>0.37575000000000003</c:v>
                </c:pt>
                <c:pt idx="24">
                  <c:v>0.38550000000000001</c:v>
                </c:pt>
                <c:pt idx="25">
                  <c:v>0.2475</c:v>
                </c:pt>
                <c:pt idx="26">
                  <c:v>0.35225833333333334</c:v>
                </c:pt>
                <c:pt idx="27">
                  <c:v>0.30813541666666672</c:v>
                </c:pt>
                <c:pt idx="28">
                  <c:v>0.31662499999999999</c:v>
                </c:pt>
                <c:pt idx="29">
                  <c:v>0.34272222222222221</c:v>
                </c:pt>
                <c:pt idx="31">
                  <c:v>0.27548344017094017</c:v>
                </c:pt>
                <c:pt idx="32">
                  <c:v>0.27933658008658002</c:v>
                </c:pt>
                <c:pt idx="33">
                  <c:v>0.33496875000000004</c:v>
                </c:pt>
                <c:pt idx="34">
                  <c:v>0.3213186813186813</c:v>
                </c:pt>
                <c:pt idx="35">
                  <c:v>0.36866250000000006</c:v>
                </c:pt>
                <c:pt idx="36">
                  <c:v>0.32646874999999997</c:v>
                </c:pt>
                <c:pt idx="37">
                  <c:v>0.35526666666666668</c:v>
                </c:pt>
                <c:pt idx="38">
                  <c:v>0.3213375</c:v>
                </c:pt>
                <c:pt idx="39">
                  <c:v>0.36737301587301591</c:v>
                </c:pt>
                <c:pt idx="40">
                  <c:v>0.35375000000000001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686D-44AB-B124-00AD235D582D}"/>
            </c:ext>
          </c:extLst>
        </c:ser>
        <c:ser>
          <c:idx val="4"/>
          <c:order val="4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regionales'!$W$3:$W$43</c:f>
              <c:numCache>
                <c:formatCode>General</c:formatCode>
                <c:ptCount val="41"/>
                <c:pt idx="0">
                  <c:v>0.15291994666666661</c:v>
                </c:pt>
                <c:pt idx="1">
                  <c:v>0.14847424666666667</c:v>
                </c:pt>
                <c:pt idx="2">
                  <c:v>0.14510244</c:v>
                </c:pt>
                <c:pt idx="3">
                  <c:v>0.14292828666666665</c:v>
                </c:pt>
                <c:pt idx="4">
                  <c:v>0.14655335333333333</c:v>
                </c:pt>
                <c:pt idx="5">
                  <c:v>0.14596731333333332</c:v>
                </c:pt>
                <c:pt idx="6">
                  <c:v>0.14368731999999998</c:v>
                </c:pt>
                <c:pt idx="7">
                  <c:v>0.13796864666666667</c:v>
                </c:pt>
                <c:pt idx="8">
                  <c:v>0.14548155999999998</c:v>
                </c:pt>
                <c:pt idx="9">
                  <c:v>0.14095144000000001</c:v>
                </c:pt>
                <c:pt idx="10">
                  <c:v>0.15266234666666664</c:v>
                </c:pt>
                <c:pt idx="11">
                  <c:v>0.1580788533333333</c:v>
                </c:pt>
                <c:pt idx="12">
                  <c:v>0.14939577333333331</c:v>
                </c:pt>
                <c:pt idx="13">
                  <c:v>0.14166011999999997</c:v>
                </c:pt>
                <c:pt idx="14">
                  <c:v>0.15260041999999999</c:v>
                </c:pt>
                <c:pt idx="15">
                  <c:v>0.13293662666666667</c:v>
                </c:pt>
                <c:pt idx="16">
                  <c:v>0.14678542666666664</c:v>
                </c:pt>
                <c:pt idx="17">
                  <c:v>0.15132096</c:v>
                </c:pt>
                <c:pt idx="18">
                  <c:v>0.14636575333333332</c:v>
                </c:pt>
                <c:pt idx="19">
                  <c:v>0.15284294666666665</c:v>
                </c:pt>
                <c:pt idx="20">
                  <c:v>0.14301303333333332</c:v>
                </c:pt>
                <c:pt idx="21">
                  <c:v>0.14790136666666664</c:v>
                </c:pt>
                <c:pt idx="22">
                  <c:v>0.14199905999999998</c:v>
                </c:pt>
                <c:pt idx="24">
                  <c:v>0.17975000000000002</c:v>
                </c:pt>
                <c:pt idx="25">
                  <c:v>0.16410620300751882</c:v>
                </c:pt>
                <c:pt idx="26">
                  <c:v>0.1728888888888889</c:v>
                </c:pt>
                <c:pt idx="27">
                  <c:v>0.14077777777777775</c:v>
                </c:pt>
                <c:pt idx="28">
                  <c:v>0.13923333333333335</c:v>
                </c:pt>
                <c:pt idx="29">
                  <c:v>0.13217634680134682</c:v>
                </c:pt>
                <c:pt idx="30">
                  <c:v>0.14277777777777778</c:v>
                </c:pt>
                <c:pt idx="31">
                  <c:v>0.10881457431457432</c:v>
                </c:pt>
                <c:pt idx="32">
                  <c:v>0.13344629629629631</c:v>
                </c:pt>
                <c:pt idx="33">
                  <c:v>0.12534242424242423</c:v>
                </c:pt>
                <c:pt idx="34">
                  <c:v>0.14085119047619046</c:v>
                </c:pt>
                <c:pt idx="35">
                  <c:v>0.13875333333333331</c:v>
                </c:pt>
                <c:pt idx="36">
                  <c:v>0.15039682539682542</c:v>
                </c:pt>
                <c:pt idx="37">
                  <c:v>0.13103571428571428</c:v>
                </c:pt>
                <c:pt idx="38">
                  <c:v>0.14391333333333334</c:v>
                </c:pt>
                <c:pt idx="39">
                  <c:v>0.1321488888888889</c:v>
                </c:pt>
                <c:pt idx="40">
                  <c:v>0.13672222222222222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686D-44AB-B124-00AD235D5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390032"/>
        <c:axId val="366386672"/>
      </c:scatterChart>
      <c:valAx>
        <c:axId val="366390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PE"/>
          </a:p>
        </c:txPr>
        <c:crossAx val="366386672"/>
        <c:crosses val="autoZero"/>
        <c:crossBetween val="midCat"/>
      </c:valAx>
      <c:valAx>
        <c:axId val="366386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PE"/>
          </a:p>
        </c:txPr>
        <c:crossAx val="366390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regionales'!$C$3:$C$43</c:f>
              <c:numCache>
                <c:formatCode>General</c:formatCode>
                <c:ptCount val="41"/>
                <c:pt idx="0">
                  <c:v>0.46854127939999995</c:v>
                </c:pt>
                <c:pt idx="1">
                  <c:v>0.4669171942</c:v>
                </c:pt>
                <c:pt idx="2">
                  <c:v>0.45045096139999996</c:v>
                </c:pt>
                <c:pt idx="3">
                  <c:v>0.43448850720000004</c:v>
                </c:pt>
                <c:pt idx="4">
                  <c:v>0.42503334380000002</c:v>
                </c:pt>
                <c:pt idx="5">
                  <c:v>0.42019945280000004</c:v>
                </c:pt>
                <c:pt idx="6">
                  <c:v>0.4540187658</c:v>
                </c:pt>
                <c:pt idx="7">
                  <c:v>0.43949841159999997</c:v>
                </c:pt>
                <c:pt idx="8">
                  <c:v>0.44558002000000008</c:v>
                </c:pt>
                <c:pt idx="9">
                  <c:v>0.46720172239999991</c:v>
                </c:pt>
                <c:pt idx="10">
                  <c:v>0.47239155019999995</c:v>
                </c:pt>
                <c:pt idx="11">
                  <c:v>0.46920034179999998</c:v>
                </c:pt>
                <c:pt idx="12">
                  <c:v>0.47302167239999998</c:v>
                </c:pt>
                <c:pt idx="13">
                  <c:v>0.48515168440000001</c:v>
                </c:pt>
                <c:pt idx="14">
                  <c:v>0.45649229959999998</c:v>
                </c:pt>
                <c:pt idx="15">
                  <c:v>0.45375375680000002</c:v>
                </c:pt>
                <c:pt idx="16">
                  <c:v>0.48221723260000005</c:v>
                </c:pt>
                <c:pt idx="17">
                  <c:v>0.48166930739999997</c:v>
                </c:pt>
                <c:pt idx="18">
                  <c:v>0.49482736459999999</c:v>
                </c:pt>
                <c:pt idx="19">
                  <c:v>0.46658470699999999</c:v>
                </c:pt>
                <c:pt idx="20">
                  <c:v>0.45729713979999997</c:v>
                </c:pt>
                <c:pt idx="21">
                  <c:v>0.43210947280000001</c:v>
                </c:pt>
                <c:pt idx="22">
                  <c:v>0.50132720100000006</c:v>
                </c:pt>
                <c:pt idx="23">
                  <c:v>0.4162666666</c:v>
                </c:pt>
                <c:pt idx="26">
                  <c:v>0.37983500000000003</c:v>
                </c:pt>
                <c:pt idx="27">
                  <c:v>0.3932285714</c:v>
                </c:pt>
                <c:pt idx="28">
                  <c:v>0.40395833320000002</c:v>
                </c:pt>
                <c:pt idx="29">
                  <c:v>0.39178194820000001</c:v>
                </c:pt>
                <c:pt idx="30">
                  <c:v>0.29505000000000003</c:v>
                </c:pt>
                <c:pt idx="31">
                  <c:v>0.35739642860000004</c:v>
                </c:pt>
                <c:pt idx="32">
                  <c:v>0.39402499999999996</c:v>
                </c:pt>
                <c:pt idx="33">
                  <c:v>0.37615222220000005</c:v>
                </c:pt>
                <c:pt idx="34">
                  <c:v>0.38472878799999999</c:v>
                </c:pt>
                <c:pt idx="35">
                  <c:v>0.37375000000000003</c:v>
                </c:pt>
                <c:pt idx="36">
                  <c:v>0.37045000000000006</c:v>
                </c:pt>
                <c:pt idx="37">
                  <c:v>0.40293809539999997</c:v>
                </c:pt>
                <c:pt idx="38">
                  <c:v>0.40289999999999998</c:v>
                </c:pt>
                <c:pt idx="39">
                  <c:v>0.4227918182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CC-49DA-8261-FC7F4AB2BFE4}"/>
            </c:ext>
          </c:extLst>
        </c:ser>
        <c:ser>
          <c:idx val="1"/>
          <c:order val="1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regionales'!$D$3:$D$43</c:f>
              <c:numCache>
                <c:formatCode>General</c:formatCode>
                <c:ptCount val="41"/>
                <c:pt idx="0">
                  <c:v>0.48416741687500003</c:v>
                </c:pt>
                <c:pt idx="1">
                  <c:v>0.47916886916666657</c:v>
                </c:pt>
                <c:pt idx="2">
                  <c:v>0.46054761437499997</c:v>
                </c:pt>
                <c:pt idx="3">
                  <c:v>0.44142161666666663</c:v>
                </c:pt>
                <c:pt idx="4">
                  <c:v>0.42826225229166659</c:v>
                </c:pt>
                <c:pt idx="5">
                  <c:v>0.42899095375000001</c:v>
                </c:pt>
                <c:pt idx="6">
                  <c:v>0.43977125687500002</c:v>
                </c:pt>
                <c:pt idx="7">
                  <c:v>0.46504037020833333</c:v>
                </c:pt>
                <c:pt idx="8">
                  <c:v>0.45601691791666665</c:v>
                </c:pt>
                <c:pt idx="9">
                  <c:v>0.47348352687499995</c:v>
                </c:pt>
                <c:pt idx="10">
                  <c:v>0.45378541541666667</c:v>
                </c:pt>
                <c:pt idx="11">
                  <c:v>0.48566687312500001</c:v>
                </c:pt>
                <c:pt idx="12">
                  <c:v>0.48916065645833329</c:v>
                </c:pt>
                <c:pt idx="13">
                  <c:v>0.50867764645833335</c:v>
                </c:pt>
                <c:pt idx="14">
                  <c:v>0.47770883395833325</c:v>
                </c:pt>
                <c:pt idx="15">
                  <c:v>0.47075413333333327</c:v>
                </c:pt>
                <c:pt idx="16">
                  <c:v>0.51707856770833338</c:v>
                </c:pt>
                <c:pt idx="17">
                  <c:v>0.50712133666666659</c:v>
                </c:pt>
                <c:pt idx="18">
                  <c:v>0.52307283020833328</c:v>
                </c:pt>
                <c:pt idx="19">
                  <c:v>0.45573733687499995</c:v>
                </c:pt>
                <c:pt idx="20">
                  <c:v>0.48997832541666664</c:v>
                </c:pt>
                <c:pt idx="21">
                  <c:v>0.48611725624999996</c:v>
                </c:pt>
                <c:pt idx="22">
                  <c:v>0.53564949625000002</c:v>
                </c:pt>
                <c:pt idx="24">
                  <c:v>0.42612499999999998</c:v>
                </c:pt>
                <c:pt idx="27">
                  <c:v>0.39536547619047624</c:v>
                </c:pt>
                <c:pt idx="28">
                  <c:v>0.4403333333333333</c:v>
                </c:pt>
                <c:pt idx="29">
                  <c:v>0.31793194444444445</c:v>
                </c:pt>
                <c:pt idx="30">
                  <c:v>0.37531249999999994</c:v>
                </c:pt>
                <c:pt idx="31">
                  <c:v>0.33707499999999996</c:v>
                </c:pt>
                <c:pt idx="32">
                  <c:v>0.38213095238095235</c:v>
                </c:pt>
                <c:pt idx="33">
                  <c:v>0.41531666666666667</c:v>
                </c:pt>
                <c:pt idx="34">
                  <c:v>0.43427777777777776</c:v>
                </c:pt>
                <c:pt idx="35">
                  <c:v>0.46061805555555552</c:v>
                </c:pt>
                <c:pt idx="36">
                  <c:v>0.41218749999999998</c:v>
                </c:pt>
                <c:pt idx="37">
                  <c:v>0.38162857142857148</c:v>
                </c:pt>
                <c:pt idx="38">
                  <c:v>0.39470833333333333</c:v>
                </c:pt>
                <c:pt idx="39">
                  <c:v>0.44750595238095237</c:v>
                </c:pt>
                <c:pt idx="40">
                  <c:v>0.45535297619047616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2CC-49DA-8261-FC7F4AB2BFE4}"/>
            </c:ext>
          </c:extLst>
        </c:ser>
        <c:ser>
          <c:idx val="2"/>
          <c:order val="2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regionales'!$E$3:$E$43</c:f>
              <c:numCache>
                <c:formatCode>General</c:formatCode>
                <c:ptCount val="41"/>
                <c:pt idx="0">
                  <c:v>0.27369878479999998</c:v>
                </c:pt>
                <c:pt idx="1">
                  <c:v>0.28003001039999992</c:v>
                </c:pt>
                <c:pt idx="2">
                  <c:v>0.26499957400000002</c:v>
                </c:pt>
                <c:pt idx="3">
                  <c:v>0.27416395999999998</c:v>
                </c:pt>
                <c:pt idx="4">
                  <c:v>0.24256211</c:v>
                </c:pt>
                <c:pt idx="5">
                  <c:v>0.25501930719999999</c:v>
                </c:pt>
                <c:pt idx="6">
                  <c:v>0.25195859920000002</c:v>
                </c:pt>
                <c:pt idx="7">
                  <c:v>0.2427440484</c:v>
                </c:pt>
                <c:pt idx="8">
                  <c:v>0.25902777039999997</c:v>
                </c:pt>
                <c:pt idx="9">
                  <c:v>0.25710683600000006</c:v>
                </c:pt>
                <c:pt idx="10">
                  <c:v>0.26988078040000002</c:v>
                </c:pt>
                <c:pt idx="11">
                  <c:v>0.29704079160000002</c:v>
                </c:pt>
                <c:pt idx="12">
                  <c:v>0.26108226759999997</c:v>
                </c:pt>
                <c:pt idx="13">
                  <c:v>0.26011738479999996</c:v>
                </c:pt>
                <c:pt idx="14">
                  <c:v>0.29150273879999999</c:v>
                </c:pt>
                <c:pt idx="15">
                  <c:v>0.25508350000000002</c:v>
                </c:pt>
                <c:pt idx="16">
                  <c:v>0.28183129239999993</c:v>
                </c:pt>
                <c:pt idx="17">
                  <c:v>0.2799198752</c:v>
                </c:pt>
                <c:pt idx="18">
                  <c:v>0.287851354</c:v>
                </c:pt>
                <c:pt idx="19">
                  <c:v>0.28295141839999999</c:v>
                </c:pt>
                <c:pt idx="20">
                  <c:v>0.28020092800000002</c:v>
                </c:pt>
                <c:pt idx="21">
                  <c:v>0.28558386920000001</c:v>
                </c:pt>
                <c:pt idx="22">
                  <c:v>0.25953829160000003</c:v>
                </c:pt>
                <c:pt idx="24">
                  <c:v>0.30599999999999999</c:v>
                </c:pt>
                <c:pt idx="25">
                  <c:v>0.28690000000000004</c:v>
                </c:pt>
                <c:pt idx="26">
                  <c:v>0.21656666666666666</c:v>
                </c:pt>
                <c:pt idx="27">
                  <c:v>0.25203333333333333</c:v>
                </c:pt>
                <c:pt idx="28">
                  <c:v>0.22652380952380952</c:v>
                </c:pt>
                <c:pt idx="29">
                  <c:v>0.19919999999999999</c:v>
                </c:pt>
                <c:pt idx="30">
                  <c:v>0.21742333333333336</c:v>
                </c:pt>
                <c:pt idx="31">
                  <c:v>0.19227111111111111</c:v>
                </c:pt>
                <c:pt idx="32">
                  <c:v>0.21791277777777776</c:v>
                </c:pt>
                <c:pt idx="33">
                  <c:v>0.21774285714285715</c:v>
                </c:pt>
                <c:pt idx="34">
                  <c:v>0.22339666666666669</c:v>
                </c:pt>
                <c:pt idx="35">
                  <c:v>0.25661611111111104</c:v>
                </c:pt>
                <c:pt idx="36">
                  <c:v>0.25545142857142855</c:v>
                </c:pt>
                <c:pt idx="37">
                  <c:v>0.22649722222222221</c:v>
                </c:pt>
                <c:pt idx="38">
                  <c:v>0.28085238095238096</c:v>
                </c:pt>
                <c:pt idx="39">
                  <c:v>0.23892727272727274</c:v>
                </c:pt>
                <c:pt idx="40">
                  <c:v>0.26463818181818177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D2CC-49DA-8261-FC7F4AB2BFE4}"/>
            </c:ext>
          </c:extLst>
        </c:ser>
        <c:ser>
          <c:idx val="3"/>
          <c:order val="3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4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regionales'!$F$3:$F$43</c:f>
              <c:numCache>
                <c:formatCode>General</c:formatCode>
                <c:ptCount val="41"/>
                <c:pt idx="0">
                  <c:v>0.30947500000000006</c:v>
                </c:pt>
                <c:pt idx="1">
                  <c:v>0.30075000000000002</c:v>
                </c:pt>
                <c:pt idx="2">
                  <c:v>0.29632500000000001</c:v>
                </c:pt>
                <c:pt idx="3">
                  <c:v>0.29062499999999997</c:v>
                </c:pt>
                <c:pt idx="4">
                  <c:v>0.27837500000000004</c:v>
                </c:pt>
                <c:pt idx="5">
                  <c:v>0.29354999999999998</c:v>
                </c:pt>
                <c:pt idx="6">
                  <c:v>0.28859999999999997</c:v>
                </c:pt>
                <c:pt idx="7">
                  <c:v>0.31042500000000001</c:v>
                </c:pt>
                <c:pt idx="8">
                  <c:v>0.32172499999999998</c:v>
                </c:pt>
                <c:pt idx="9">
                  <c:v>0.30147499999999999</c:v>
                </c:pt>
                <c:pt idx="10">
                  <c:v>0.332175</c:v>
                </c:pt>
                <c:pt idx="11">
                  <c:v>0.32255</c:v>
                </c:pt>
                <c:pt idx="12">
                  <c:v>0.29870000000000002</c:v>
                </c:pt>
                <c:pt idx="13">
                  <c:v>0.31579999999999997</c:v>
                </c:pt>
                <c:pt idx="14">
                  <c:v>0.32955000000000001</c:v>
                </c:pt>
                <c:pt idx="15">
                  <c:v>0.27424999999999999</c:v>
                </c:pt>
                <c:pt idx="16">
                  <c:v>0.32845000000000002</c:v>
                </c:pt>
                <c:pt idx="17">
                  <c:v>0.32492499999999996</c:v>
                </c:pt>
                <c:pt idx="18">
                  <c:v>0.31107499999999999</c:v>
                </c:pt>
                <c:pt idx="19">
                  <c:v>0.33142500000000003</c:v>
                </c:pt>
                <c:pt idx="20">
                  <c:v>0.32069999999999999</c:v>
                </c:pt>
                <c:pt idx="21">
                  <c:v>0.33182500000000004</c:v>
                </c:pt>
                <c:pt idx="22">
                  <c:v>0.33802500000000002</c:v>
                </c:pt>
                <c:pt idx="23">
                  <c:v>0.29262500000000002</c:v>
                </c:pt>
                <c:pt idx="24">
                  <c:v>0.24587499999999998</c:v>
                </c:pt>
                <c:pt idx="25">
                  <c:v>0.30861875000000005</c:v>
                </c:pt>
                <c:pt idx="26">
                  <c:v>0.27188541675</c:v>
                </c:pt>
                <c:pt idx="27">
                  <c:v>0.253025</c:v>
                </c:pt>
                <c:pt idx="28">
                  <c:v>0.26337221475</c:v>
                </c:pt>
                <c:pt idx="29">
                  <c:v>0.19298759924999997</c:v>
                </c:pt>
                <c:pt idx="30">
                  <c:v>0.21702976174999999</c:v>
                </c:pt>
                <c:pt idx="31">
                  <c:v>0.22692992425</c:v>
                </c:pt>
                <c:pt idx="32">
                  <c:v>0.26029166674999998</c:v>
                </c:pt>
                <c:pt idx="33">
                  <c:v>0.25700480775000001</c:v>
                </c:pt>
                <c:pt idx="34">
                  <c:v>0.30538214299999999</c:v>
                </c:pt>
                <c:pt idx="35">
                  <c:v>0.2668285715</c:v>
                </c:pt>
                <c:pt idx="36">
                  <c:v>0.27942991449999999</c:v>
                </c:pt>
                <c:pt idx="37">
                  <c:v>0.26414339800000003</c:v>
                </c:pt>
                <c:pt idx="38">
                  <c:v>0.2917410715</c:v>
                </c:pt>
                <c:pt idx="39">
                  <c:v>0.3145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D2CC-49DA-8261-FC7F4AB2BFE4}"/>
            </c:ext>
          </c:extLst>
        </c:ser>
        <c:ser>
          <c:idx val="4"/>
          <c:order val="4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'tendencias regionales'!$B$3:$B$43</c:f>
              <c:numCache>
                <c:formatCode>General</c:formatCode>
                <c:ptCount val="4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</c:numCache>
            </c:numRef>
          </c:xVal>
          <c:yVal>
            <c:numRef>
              <c:f>'tendencias regionales'!$G$3:$G$43</c:f>
              <c:numCache>
                <c:formatCode>General</c:formatCode>
                <c:ptCount val="41"/>
                <c:pt idx="0">
                  <c:v>0.14448290149999998</c:v>
                </c:pt>
                <c:pt idx="1">
                  <c:v>0.1359148385</c:v>
                </c:pt>
                <c:pt idx="2">
                  <c:v>0.135120195</c:v>
                </c:pt>
                <c:pt idx="3">
                  <c:v>0.132844565</c:v>
                </c:pt>
                <c:pt idx="4">
                  <c:v>0.13371694349999999</c:v>
                </c:pt>
                <c:pt idx="5">
                  <c:v>0.13564461049999998</c:v>
                </c:pt>
                <c:pt idx="6">
                  <c:v>0.1356377295</c:v>
                </c:pt>
                <c:pt idx="7">
                  <c:v>0.12543237699999998</c:v>
                </c:pt>
                <c:pt idx="8">
                  <c:v>0.13369820099999996</c:v>
                </c:pt>
                <c:pt idx="9">
                  <c:v>0.12859761249999999</c:v>
                </c:pt>
                <c:pt idx="10">
                  <c:v>0.14153269549999997</c:v>
                </c:pt>
                <c:pt idx="11">
                  <c:v>0.14230885199999999</c:v>
                </c:pt>
                <c:pt idx="12">
                  <c:v>0.13630171099999999</c:v>
                </c:pt>
                <c:pt idx="13">
                  <c:v>0.1261480395</c:v>
                </c:pt>
                <c:pt idx="14">
                  <c:v>0.13015069200000001</c:v>
                </c:pt>
                <c:pt idx="15">
                  <c:v>0.12292839650000001</c:v>
                </c:pt>
                <c:pt idx="16">
                  <c:v>0.13875843100000002</c:v>
                </c:pt>
                <c:pt idx="17">
                  <c:v>0.1384060195</c:v>
                </c:pt>
                <c:pt idx="18">
                  <c:v>0.13234617900000001</c:v>
                </c:pt>
                <c:pt idx="19">
                  <c:v>0.13597789800000001</c:v>
                </c:pt>
                <c:pt idx="20">
                  <c:v>0.12761606549999999</c:v>
                </c:pt>
                <c:pt idx="21">
                  <c:v>0.13387183950000001</c:v>
                </c:pt>
                <c:pt idx="22">
                  <c:v>0.13210364299999999</c:v>
                </c:pt>
                <c:pt idx="24">
                  <c:v>0.15575</c:v>
                </c:pt>
                <c:pt idx="25">
                  <c:v>0.13729482323232323</c:v>
                </c:pt>
                <c:pt idx="26">
                  <c:v>0.14854761904761904</c:v>
                </c:pt>
                <c:pt idx="27">
                  <c:v>0.1283125</c:v>
                </c:pt>
                <c:pt idx="28">
                  <c:v>0.1310782738095238</c:v>
                </c:pt>
                <c:pt idx="29">
                  <c:v>0.1233150641025641</c:v>
                </c:pt>
                <c:pt idx="30">
                  <c:v>0.12419970161977835</c:v>
                </c:pt>
                <c:pt idx="31">
                  <c:v>0.11032708333333333</c:v>
                </c:pt>
                <c:pt idx="32">
                  <c:v>0.1180442847593583</c:v>
                </c:pt>
                <c:pt idx="33">
                  <c:v>0.1117099358974359</c:v>
                </c:pt>
                <c:pt idx="34">
                  <c:v>0.12386363636363637</c:v>
                </c:pt>
                <c:pt idx="35">
                  <c:v>0.12996544245228459</c:v>
                </c:pt>
                <c:pt idx="36">
                  <c:v>0.1416722222222222</c:v>
                </c:pt>
                <c:pt idx="37">
                  <c:v>0.11676666666666667</c:v>
                </c:pt>
                <c:pt idx="38">
                  <c:v>0.13837053571428573</c:v>
                </c:pt>
                <c:pt idx="39">
                  <c:v>0.12386401098901101</c:v>
                </c:pt>
                <c:pt idx="40">
                  <c:v>0.12836011904761904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D2CC-49DA-8261-FC7F4AB2B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390032"/>
        <c:axId val="366386672"/>
      </c:scatterChart>
      <c:valAx>
        <c:axId val="366390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PE"/>
          </a:p>
        </c:txPr>
        <c:crossAx val="366386672"/>
        <c:crosses val="autoZero"/>
        <c:crossBetween val="midCat"/>
      </c:valAx>
      <c:valAx>
        <c:axId val="366386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PE"/>
          </a:p>
        </c:txPr>
        <c:crossAx val="366390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D90FF-9751-FBFF-7D64-F7D7096B3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4D963-C77C-B7FE-826B-0E994FB61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9C45D-B572-94FC-D10D-B0845B36E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351E9-7D59-D23C-50D4-D6BACA389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103D2-47CF-ACA8-4132-AFDA4832D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5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8C41-0658-6755-74A6-ED03628B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EAB19-61B6-ACDC-B259-D68FD0A7C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1FC7F-09D8-F26C-096E-37224BF92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49A86-4E15-223C-2FFA-751657AEB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83DA9-ABDC-2097-6D40-19ADD264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33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19BFD-B63F-71AF-12B4-F96FFEF3B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15A01-55B7-2A28-7602-4B277AF63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B2EC1-2487-BBF9-2E4B-28815733D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80B48-D615-382B-C77B-1809C240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FBF68-D9AF-806D-F196-5953B57C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45120-B7DD-CC03-F267-7131AF111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21ECA-0CF2-1D73-7D4D-0E94E56C7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0231C-5EA3-9A31-19F4-07971C110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9871B-5511-EF5A-8D69-045D241B3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B5E830-F470-AF53-F41B-40FD2234D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1D909-65C5-DB83-073F-00A4C247E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1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71260-E4DE-EBFA-A76F-7F6D9E982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108DD-ADCB-DDAE-C7F7-31B32131D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FF22B-C961-BC2D-A429-914A32127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E0BD07-23CB-FB8A-70CA-4BF42A76B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358DA0-21A8-5871-7D58-7C89585E5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42B5B7-9B9C-57D8-A318-AC445CF4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D7E2C-57B4-016C-70D9-CBED89BB8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BEB3A0-8B8D-FC13-F334-53F5CFF24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7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ABB3B-3C4F-2D47-D86D-CB57C83EC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7957A4-C010-394A-7E6F-D1A685ADB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17BCAB-7D55-C908-A734-4559775FB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D07626-5F45-D381-6D69-03EA4D190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B1FC68-F67B-6579-F910-C2E96282F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79F7C0-B0F0-928C-232F-900AE9E7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07BEF-BB41-7FB7-509F-BD0D40117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87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DD5D-91D7-7802-A06D-106B15434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FAD30-F134-7E1D-341E-72949F29A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FD042-4BEB-BAFC-377B-0B0BB3E2C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47892-4B4B-E7A0-67A7-2ECFCC273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3A372-93B6-43F1-3B1B-5A31DCA17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F9C3F-55B4-E004-A5F8-5B7A6032A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14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F983F-C44F-5201-405E-E7E1DE6D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B5893F-0A82-DBAF-0FD9-DCB70FC3F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C9311-3C4B-126E-0694-AC81EA270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3DDED-84E3-696B-7A7D-544C91E50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9D7E9-515C-C7AB-B569-0BDB2C0C1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12281-C7DB-2337-5FE7-615BFDCA9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4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047F8-6174-7635-B29F-0AD80F341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478F74-D952-7E04-3399-7A3CBC2EB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FCA31-C412-A711-168B-DA9C1DC0B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1DB89-6C63-593D-EB45-96F3F8267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2AE12-7134-0759-80E8-B5605A0B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0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6DF7FD-D1CA-1721-2FE5-459BE1D501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3B17D-372D-810A-B403-88EE41509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E5367-4287-1729-F020-13C4738D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4A9C0-3A0E-0F46-981B-67C1E808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42AD5-C768-27D0-8809-637F362D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97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F6737-B20A-4737-8C54-3243582F4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943B94-458E-4954-B8F7-181A299C7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564288-52B1-4185-B5E9-5E27D42C9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A4C5B-1253-423D-A420-6FCEF5AB6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ECE2FA-2D51-4118-AEDC-F3DAAD238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4377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085B4A-1154-4BC2-9910-98C08D076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734B85-5A0B-409C-89F5-68ABE2103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3342A3-3703-48B7-B3C7-FBD963FFF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4EF4C8-8AB4-4070-891F-3D38E83E3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1478E1-A37B-4DE8-B7B8-BD81324B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9490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2E468-ACB3-47AB-A838-4E5EE7A27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DBF4B0-3702-4038-8004-C48A5AFED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77DF1D-A4A3-40D8-AB35-BBD7934A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6815B9-C027-443B-B630-7FEBF6F26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FA23B7-861F-42C8-9A65-BB38C9C4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48810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7B5FC-4232-4065-90DB-94B42BB2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F3288F-4005-4360-9DB9-6B9C1F622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6783633-EF85-4EF9-96CE-7AE18FF70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7D69CF-B788-4B2B-A839-3CCEE23A0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A0D46A-6207-4FEB-BF88-5216234B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323D7E-F752-43B9-A2DC-2D8AF4D07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24205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259F8-891C-4A53-A66D-D90993AE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7FB37C-1C57-471A-8784-718970897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805C86-7727-46CF-8716-DE11DBE83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6C93A92-FB60-4B0A-8CEA-D4BBCE559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E21A12-93B4-4A4B-833E-E4B6CAE23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42BE2B-ADAA-494E-97AC-9C745C9FA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070EC60-038E-491C-B420-242C2D94F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3D1D9B-8D14-44C4-9DA2-21988845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93582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B985D-B3F9-4C19-BFBA-6BA60996A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A5F1B31-CC8D-4428-A09E-CEC76C1BC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3E949E4-B91B-40FD-8B36-E4EEE0819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49E4FC-02A9-40A1-8958-75AE91C5D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5140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A337A4-C2E9-4145-821D-57D1C3AD5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A7E3C5-64BD-4BFF-9667-CECAB0E7C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02D34F-762F-4074-B84E-2E0CC352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26002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25737-1564-4A4B-8CA7-6B3845E03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A575FB-6852-486B-93E3-AF35EC9F8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978F4A-0794-4F77-9936-0DC2192D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4A2A8D-06E0-4BAC-A193-14A36616B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A33CEE-7EC4-4FDC-9122-91403FBB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3FE70C-1377-48A1-A1D7-300DE7187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89371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65306-E6D2-44C0-A704-645EB5A6A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BB94C9D-7EFA-4FA9-8E47-691BE52B4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586EC2-F830-489B-AF55-4D491151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AD0B30-C341-4997-BDD1-E8F76B056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0C1287-A492-489A-8448-CB821282E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2AAB7F-8F7D-438B-865F-7C300C5DF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53962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911516-D1BA-44E5-9094-BBD336C8E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BD7B39-DCB5-4FA8-AD09-4D6C1EEE9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1F577B-A2F5-42AD-A516-2C949838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C46024-4C8D-4275-BE80-5FF71235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56D1E9-80F1-4879-A288-7529F863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05260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A6B85C-3F53-47D2-BB5B-E323DBD50A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923E26-9679-4C96-AC0D-1BC91D094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D90DB-69EE-4F13-AD94-E22887264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0075BE-F74B-497D-A33B-FD0CAD588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64E25D-DC2B-40F1-A20C-CAA9533B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48571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EDBBA-2F37-E732-CD7A-152256FDE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F1978A-30CE-C6F2-F6D5-0956DEC91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428BA-69E8-BCD6-F6FC-9ACEC30D0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BB85F-FA71-FF09-293A-B55085C45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FCC66-8B80-52F2-4D69-5A59D522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37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A0A9A-6DCC-E853-0405-B9873F257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5E12C-A210-6C89-90C2-26EC613C6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CE76F-BFF2-8CEF-396E-1FA17685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55CFE-186D-BCA9-3DFE-67489057F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B03CA-3BD4-ED63-62B3-E2F2F055D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264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A068A-B319-9008-7E39-C6CCD6BF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A0CFB-89BD-BF1D-95C1-2B8F3DAAE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0227F-8367-E145-D7E3-CF6776785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8880E-A03D-AA1C-8497-593C8865E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9B572-FC83-84C2-24FA-931C6ADB7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7699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B09F5-C1CC-1598-D7EA-6E167D56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0429A-59E4-2D8F-C7D4-0CC2F1600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998D1A-C648-81D3-AEF5-7F976384F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E37E3-FBA5-B0C9-54A8-EAB2A6CAB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5BB8E-6E56-2758-9B7B-F3C27020C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5C243-1EDF-B921-4E77-15810C39E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169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73A7B-AF6C-2FE9-80F1-CDC58DA3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0EA19-4D70-D675-A93E-D284EC776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B18E0-3F01-D99A-E714-7D7223B5A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FD24C3-2B7D-A5AD-3EF2-5F018CB0B6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F5B3B6-E14A-BB56-32DA-5D47405684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DF001D-BF87-DC62-743C-CD1338147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C8311E-421C-CB32-E2A9-FB104A13C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65021-EE7A-1C0F-3BFF-EAA08035E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364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96CB1-6275-8A89-D28D-5277E65E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AD1BE9-A88A-3E2C-3508-31AC2C81E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B05919-A725-E82C-D599-B2D3A390B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8B8336-A71E-1FD5-EF56-4C1ACE036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180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D1DAFA-B302-8E64-E234-EEBF3B077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0E5FB-4AA5-9E53-3847-3DA2F0ACC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E53C7-B716-787D-CE12-901783E6A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368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ED550-CD0E-8353-D3DE-D8A3F5CB8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2F22A-C89B-81C4-EB1E-172686C9C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A363F-A928-1FF7-4560-36152F2B3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CD7E67-236F-8075-82AD-2EFAA75F9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A39EC-CE21-9E7F-6378-2AC90A39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7DE6C7-FDC1-A8CC-1313-B3C79BFD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19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4963-6BE1-C2AE-68BD-052406EDC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40378F-5BCE-FBCF-3D24-26E06EF6E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C26F0-DEE7-B198-7639-9D9DDD001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4866F8-1D5B-9A6C-1A14-2D9594F0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D4A1E-C40E-F5FA-BF28-15B8E737D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9F16E-561A-2C78-DB67-29B1AC23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727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85043-3719-A4F9-CD88-DB047B92B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A8D43E-219E-D79C-A37B-C6565E73F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B544B-A231-8C7A-F0E4-9A4256B9F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BF4FE-2816-88DB-567D-BBC68A63F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D73E1-7D3B-A4FE-6070-ADBEA2931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380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F6E0CB-5DC0-41F4-7BFF-DEA9D7AE08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79D83E-2646-279A-C9AE-CF9B00F94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1F05F-F124-D371-B475-98C7DE478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14392-F7E9-3A7A-29F1-B5B8F1975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2C0D8-8A0A-2452-CDBD-24F2C5697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1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DFC584-7B07-320D-6C5F-08CCA4B34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733A8-EF35-D407-9849-02A3235E6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638AE-1DE9-9FE5-D4FA-76F35236B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DD312-664E-48CF-A09D-225A542C054A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6F27C-1E95-4DEC-E97D-1654D26AF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CF13A-71BF-576D-7936-BA8BD8A60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47E58-6D50-4006-BB7C-39A88E5C0E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6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F238C1-0ABB-46AC-93C2-A52D80570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AE92FF-950F-4C95-BF9F-0CB81F88C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311926-8B14-4F75-8026-7F3C842706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18AC0-60BC-4D0B-AEFB-5A37441B11B8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C63BE9-9056-4699-94C7-FD2242FBA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CB52F6-6D05-42F1-9079-43BABF894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A9CB4-464C-4121-8AC5-313FEFD7177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0890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B147BE-6B6D-196E-3386-FED9A4DDE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45B85-904E-AFDB-A7A0-54D51B05B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D1A9E-0F99-C819-D1B8-1C73AE2DD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46913-3F79-48FD-9DE3-269C48C2D80C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DB0A4-BE31-DCE6-E1E8-0A0EC5FFF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A8FD-407E-9CF6-915D-8BA75C9D8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8B119-50F6-42F9-A39F-25B7A7C4BD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9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EFFF14-F236-6BF3-80D9-DA10AB818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004" y="1395720"/>
            <a:ext cx="6629468" cy="1457064"/>
          </a:xfrm>
        </p:spPr>
        <p:txBody>
          <a:bodyPr>
            <a:normAutofit fontScale="90000"/>
          </a:bodyPr>
          <a:lstStyle/>
          <a:p>
            <a:r>
              <a:rPr lang="es-PE" dirty="0"/>
              <a:t>El enfoque de paisajes y territorios a 20 años de la CdP andino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C2EC243-AF40-07FC-848F-DC2D48C10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871" y="3734800"/>
            <a:ext cx="5423647" cy="1655762"/>
          </a:xfrm>
        </p:spPr>
        <p:txBody>
          <a:bodyPr>
            <a:normAutofit fontScale="92500" lnSpcReduction="10000"/>
          </a:bodyPr>
          <a:lstStyle/>
          <a:p>
            <a:r>
              <a:rPr lang="es-PE" dirty="0"/>
              <a:t>Grupo Paisajes y Ecosistemas</a:t>
            </a:r>
          </a:p>
          <a:p>
            <a:r>
              <a:rPr lang="es-PE" dirty="0"/>
              <a:t>Asistencia Técnica sobre Paisajes y Ecosistemas a 20 años de la CdP Andes</a:t>
            </a:r>
          </a:p>
          <a:p>
            <a:r>
              <a:rPr lang="es-PE" sz="1500" dirty="0"/>
              <a:t>Steven Vanek </a:t>
            </a:r>
          </a:p>
          <a:p>
            <a:r>
              <a:rPr lang="es-PE" sz="1500" dirty="0"/>
              <a:t>4 junio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2C2031-54BB-4257-D344-A9FA0051B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131" y="367553"/>
            <a:ext cx="4283848" cy="599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88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7101B0-C393-5C8C-92AC-81A3FD5DA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0" y="304520"/>
            <a:ext cx="12141939" cy="558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2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0806D5-0F99-A816-F7AD-BD78B9653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02" y="125447"/>
            <a:ext cx="8778297" cy="66071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401172-BE46-328D-DA4A-769F41BF9EA8}"/>
              </a:ext>
            </a:extLst>
          </p:cNvPr>
          <p:cNvSpPr txBox="1"/>
          <p:nvPr/>
        </p:nvSpPr>
        <p:spPr>
          <a:xfrm>
            <a:off x="9287435" y="618565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Cerca</a:t>
            </a:r>
            <a:r>
              <a:rPr lang="en-US" dirty="0"/>
              <a:t> a Mt. Elgon, Kenya</a:t>
            </a:r>
          </a:p>
        </p:txBody>
      </p:sp>
    </p:spTree>
    <p:extLst>
      <p:ext uri="{BB962C8B-B14F-4D97-AF65-F5344CB8AC3E}">
        <p14:creationId xmlns:p14="http://schemas.microsoft.com/office/powerpoint/2010/main" val="3956322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D3F4D-3E43-09DD-4E50-2DCCC8544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67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4F776-C646-083F-AED0-11C90995B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5852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B9B341-64A3-78C1-7B16-5BB1BC10A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" y="0"/>
            <a:ext cx="12181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70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CA51E-189C-CC62-6F20-D49491B71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93" y="350125"/>
            <a:ext cx="10515600" cy="794935"/>
          </a:xfrm>
        </p:spPr>
        <p:txBody>
          <a:bodyPr/>
          <a:lstStyle/>
          <a:p>
            <a:r>
              <a:rPr lang="es-PE" dirty="0"/>
              <a:t>Proceso de la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F90B8-EF3E-6056-5C71-390F81D4F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93" y="136160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s-PE" dirty="0"/>
              <a:t>Taller realizado con Carlos </a:t>
            </a:r>
            <a:r>
              <a:rPr lang="es-PE" dirty="0" err="1"/>
              <a:t>Vacaflores</a:t>
            </a:r>
            <a:r>
              <a:rPr lang="es-PE" dirty="0"/>
              <a:t> (</a:t>
            </a:r>
            <a:r>
              <a:rPr lang="es-PE" dirty="0" err="1"/>
              <a:t>Clacso</a:t>
            </a:r>
            <a:r>
              <a:rPr lang="es-PE" dirty="0"/>
              <a:t>/Jaina/</a:t>
            </a:r>
            <a:r>
              <a:rPr lang="es-PE" dirty="0" err="1"/>
              <a:t>Itasa</a:t>
            </a:r>
            <a:r>
              <a:rPr lang="es-PE" dirty="0"/>
              <a:t>)</a:t>
            </a:r>
          </a:p>
          <a:p>
            <a:r>
              <a:rPr lang="es-PE" dirty="0"/>
              <a:t>Entrevistas sobre contexto y trayectoria con proyectos</a:t>
            </a:r>
          </a:p>
          <a:p>
            <a:r>
              <a:rPr lang="es-PE" dirty="0"/>
              <a:t>Revisión de la base de datos MEPI y experiencias similares, </a:t>
            </a:r>
            <a:r>
              <a:rPr lang="es-PE" dirty="0" err="1"/>
              <a:t>metodologias</a:t>
            </a:r>
            <a:endParaRPr lang="es-PE" dirty="0"/>
          </a:p>
          <a:p>
            <a:r>
              <a:rPr lang="es-PE" dirty="0"/>
              <a:t>Compartir una síntesis de las conversaciones con proyectos</a:t>
            </a:r>
          </a:p>
          <a:p>
            <a:r>
              <a:rPr lang="es-PE" dirty="0"/>
              <a:t>Un mini estudio a profundidad con datos remotos en síntesis con censos/encuestas nacionales:  cambio demográfico e indicadores de paisaje y manejo agropecuario.</a:t>
            </a:r>
          </a:p>
          <a:p>
            <a:r>
              <a:rPr lang="es-PE" dirty="0"/>
              <a:t>Recibir aportes adicionales a la síntesis (actividad en grupos, evento en los próximos meses, otros espacios abiertos)</a:t>
            </a:r>
          </a:p>
        </p:txBody>
      </p:sp>
    </p:spTree>
    <p:extLst>
      <p:ext uri="{BB962C8B-B14F-4D97-AF65-F5344CB8AC3E}">
        <p14:creationId xmlns:p14="http://schemas.microsoft.com/office/powerpoint/2010/main" val="152091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83CB0-98BC-4D8B-F468-DADFDB981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389" y="257548"/>
            <a:ext cx="10515600" cy="594099"/>
          </a:xfrm>
        </p:spPr>
        <p:txBody>
          <a:bodyPr>
            <a:normAutofit fontScale="90000"/>
          </a:bodyPr>
          <a:lstStyle/>
          <a:p>
            <a:r>
              <a:rPr lang="es-PE" dirty="0"/>
              <a:t>Definición(es)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EA0C9-0E21-B247-0742-AFEF9E05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459" y="957110"/>
            <a:ext cx="6512858" cy="5643341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es-PE" sz="1600" dirty="0">
                <a:latin typeface="Arial Nova" panose="020B0504020202020204" pitchFamily="34" charset="0"/>
              </a:rPr>
              <a:t>“el paisaje (es) un área geográfica determinada, delimitada a partir de la comprensión de las comunidades locales de uso, acceso y control del medio donde viven. espacio geográfico a partir de su delimitación espacial y articulación productiva por parte de los sujetos campesinos, y vinculados a servicios ambientales”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s-PE" sz="1600" dirty="0">
                <a:latin typeface="Arial Nova" panose="020B0504020202020204" pitchFamily="34" charset="0"/>
              </a:rPr>
              <a:t>“un conjunto espacialmente delimitado de formas geográficas que, en un momento dado, expresan la herencia de formas construida en el pasado, a través de sucesivas relaciones entre los seres humanos y la naturaleza en un lugar determinado, y percibidas por el sujeto desde una perspectiva subjetiva localizada”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s-PE" sz="1600" dirty="0">
                <a:latin typeface="Arial Nova" panose="020B0504020202020204" pitchFamily="34" charset="0"/>
              </a:rPr>
              <a:t>Proyecto en </a:t>
            </a:r>
            <a:r>
              <a:rPr lang="es-PE" sz="1600" dirty="0" err="1">
                <a:latin typeface="Arial Nova" panose="020B0504020202020204" pitchFamily="34" charset="0"/>
              </a:rPr>
              <a:t>Kenya</a:t>
            </a:r>
            <a:r>
              <a:rPr lang="es-PE" sz="1600" dirty="0">
                <a:latin typeface="Arial Nova" panose="020B0504020202020204" pitchFamily="34" charset="0"/>
              </a:rPr>
              <a:t>, consensuado entre agricultores:  “Todo lo que vemos y usamos en nuestro alrededor”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s-PE" sz="1600" dirty="0">
                <a:latin typeface="Arial Nova" panose="020B0504020202020204" pitchFamily="34" charset="0"/>
              </a:rPr>
              <a:t>Un análisis de paisaje contiene un aspecto de analizar interacciones entre componentes del sistema (¿?)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s-PE" sz="1600" dirty="0">
                <a:latin typeface="Arial Nova" panose="020B0504020202020204" pitchFamily="34" charset="0"/>
              </a:rPr>
              <a:t>María Quispe:  en </a:t>
            </a:r>
            <a:r>
              <a:rPr lang="es-PE" sz="1600" dirty="0" err="1">
                <a:latin typeface="Arial Nova" panose="020B0504020202020204" pitchFamily="34" charset="0"/>
              </a:rPr>
              <a:t>Chigani</a:t>
            </a:r>
            <a:r>
              <a:rPr lang="es-PE" sz="1600" dirty="0">
                <a:latin typeface="Arial Nova" panose="020B0504020202020204" pitchFamily="34" charset="0"/>
              </a:rPr>
              <a:t> Alto, Altiplano Norte de La Paz, existe una zonificación de usos en el territorio; “¿Qué es la salud del territorio? “ – pregunta que emerge como una alternativa a un concepto de paisaje agroecológico, el que es ajeno del lugar.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F4ECE8-AC00-F0C2-E362-716FC5E35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317" y="1353354"/>
            <a:ext cx="5275729" cy="2668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88DEC7-81ED-E4D6-3CD9-71137628F43E}"/>
              </a:ext>
            </a:extLst>
          </p:cNvPr>
          <p:cNvSpPr txBox="1"/>
          <p:nvPr/>
        </p:nvSpPr>
        <p:spPr>
          <a:xfrm>
            <a:off x="6938682" y="4186518"/>
            <a:ext cx="4814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Mapa piloto de un ejercicio de mapeo de flujo de recursos, aldea rural de </a:t>
            </a:r>
            <a:r>
              <a:rPr lang="es-PE" dirty="0" err="1"/>
              <a:t>Kasungu</a:t>
            </a:r>
            <a:r>
              <a:rPr lang="es-PE" dirty="0"/>
              <a:t>, Malawi.</a:t>
            </a:r>
          </a:p>
        </p:txBody>
      </p:sp>
    </p:spTree>
    <p:extLst>
      <p:ext uri="{BB962C8B-B14F-4D97-AF65-F5344CB8AC3E}">
        <p14:creationId xmlns:p14="http://schemas.microsoft.com/office/powerpoint/2010/main" val="1183911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DDC35-463D-7EB3-75EC-0A921BA97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459" y="199098"/>
            <a:ext cx="4594412" cy="707537"/>
          </a:xfrm>
        </p:spPr>
        <p:txBody>
          <a:bodyPr>
            <a:normAutofit fontScale="90000"/>
          </a:bodyPr>
          <a:lstStyle/>
          <a:p>
            <a:r>
              <a:rPr lang="es-PE" dirty="0"/>
              <a:t>¿Para qué paisajes?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AB75C-2931-BC1D-C9A4-59B9713E7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989" y="3220804"/>
            <a:ext cx="11222881" cy="3521782"/>
          </a:xfrm>
        </p:spPr>
        <p:txBody>
          <a:bodyPr>
            <a:normAutofit/>
          </a:bodyPr>
          <a:lstStyle/>
          <a:p>
            <a:r>
              <a:rPr lang="es-PE" sz="2400" dirty="0"/>
              <a:t>Literatura global sobre paisajes ---- para los Andes:  ¿y qué?</a:t>
            </a:r>
          </a:p>
          <a:p>
            <a:r>
              <a:rPr lang="es-PE" sz="2400" dirty="0"/>
              <a:t>Posibles Hipótesis sobre la importancia o beneficios de un marco de paisaje – </a:t>
            </a:r>
          </a:p>
          <a:p>
            <a:pPr lvl="1"/>
            <a:r>
              <a:rPr lang="es-PE" dirty="0"/>
              <a:t>Entender flujos y comportamiento del agroecosistema más allá de una parcela</a:t>
            </a:r>
          </a:p>
          <a:p>
            <a:pPr lvl="1"/>
            <a:r>
              <a:rPr lang="es-PE" dirty="0"/>
              <a:t>Lograr un escalamiento más rápido y eficaz de las prácticas promisorias mediante un </a:t>
            </a:r>
            <a:r>
              <a:rPr lang="es-PE" dirty="0" err="1"/>
              <a:t>analisis</a:t>
            </a:r>
            <a:r>
              <a:rPr lang="es-PE" dirty="0"/>
              <a:t> de paisaje, gobernanza, etc.</a:t>
            </a:r>
          </a:p>
          <a:p>
            <a:pPr lvl="1"/>
            <a:r>
              <a:rPr lang="es-PE" dirty="0"/>
              <a:t>Incorporar valores culturales en la relacion entre humanos y naturaleza en un lugar</a:t>
            </a:r>
          </a:p>
          <a:p>
            <a:pPr lvl="1"/>
            <a:r>
              <a:rPr lang="es-PE" dirty="0"/>
              <a:t>Visibilizar y contabilizar costos externos de la producción</a:t>
            </a:r>
          </a:p>
          <a:p>
            <a:pPr lvl="1"/>
            <a:r>
              <a:rPr lang="es-PE" dirty="0"/>
              <a:t>Ordenamiento territorial para un uso más eficiente de la tierra y otros recursos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778B47-F96A-D16B-6C56-03C9C7052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1" y="199098"/>
            <a:ext cx="6447079" cy="15698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DE7CAE-3E05-C594-11D1-BBD6FA496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1280263"/>
            <a:ext cx="6675461" cy="194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15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BED7-B1E7-642B-4B83-74A2D8537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9565DE-F8C6-D8FB-68D6-6528DD5865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419" y="456603"/>
            <a:ext cx="10253161" cy="6036272"/>
          </a:xfrm>
          <a:prstGeom prst="rect">
            <a:avLst/>
          </a:prstGeom>
          <a:ln w="920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92452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5D79-94FB-7831-170F-F0B5F545A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1" y="399098"/>
            <a:ext cx="11049034" cy="782955"/>
          </a:xfrm>
        </p:spPr>
        <p:txBody>
          <a:bodyPr>
            <a:normAutofit fontScale="90000"/>
          </a:bodyPr>
          <a:lstStyle/>
          <a:p>
            <a:r>
              <a:rPr lang="es-PE" dirty="0"/>
              <a:t>Conversaciones sobre Contexto:  Cambio climático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9A9F26D-5332-941F-A48D-0955036C5739}"/>
              </a:ext>
            </a:extLst>
          </p:cNvPr>
          <p:cNvSpPr/>
          <p:nvPr/>
        </p:nvSpPr>
        <p:spPr>
          <a:xfrm>
            <a:off x="4079166" y="2550160"/>
            <a:ext cx="2326640" cy="1788160"/>
          </a:xfrm>
          <a:prstGeom prst="ellipse">
            <a:avLst/>
          </a:prstGeom>
          <a:solidFill>
            <a:srgbClr val="FFCC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400" b="1" dirty="0">
                <a:solidFill>
                  <a:schemeClr val="tx2"/>
                </a:solidFill>
              </a:rPr>
              <a:t>Cambio climático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A3930C-BE7A-B54F-77CF-FD9192F06E4D}"/>
              </a:ext>
            </a:extLst>
          </p:cNvPr>
          <p:cNvSpPr/>
          <p:nvPr/>
        </p:nvSpPr>
        <p:spPr>
          <a:xfrm>
            <a:off x="1025236" y="1640840"/>
            <a:ext cx="2761904" cy="14579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dirty="0"/>
              <a:t>Expansión de la frontera agrícola y de pastizales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5C9269-33D8-A12B-CA02-2E305FC936E0}"/>
              </a:ext>
            </a:extLst>
          </p:cNvPr>
          <p:cNvSpPr/>
          <p:nvPr/>
        </p:nvSpPr>
        <p:spPr>
          <a:xfrm>
            <a:off x="7675940" y="1606550"/>
            <a:ext cx="2326640" cy="17881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Aumento de riesgos y la vulnerabilidad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AC96B75-8C5A-5676-15C1-8252297D3A16}"/>
              </a:ext>
            </a:extLst>
          </p:cNvPr>
          <p:cNvSpPr/>
          <p:nvPr/>
        </p:nvSpPr>
        <p:spPr>
          <a:xfrm>
            <a:off x="395201" y="4632671"/>
            <a:ext cx="3522518" cy="12852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dirty="0"/>
              <a:t>Perdida de carbono en suelos alto- andinos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87861C5-68E8-EDD7-F4C4-FC933D8C41C1}"/>
              </a:ext>
            </a:extLst>
          </p:cNvPr>
          <p:cNvSpPr/>
          <p:nvPr/>
        </p:nvSpPr>
        <p:spPr>
          <a:xfrm>
            <a:off x="6920059" y="3238500"/>
            <a:ext cx="2636058" cy="17881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dirty="0"/>
              <a:t>Presión sobre recursos hídricos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C6DBEE-91DF-1559-62EF-99F48165795F}"/>
              </a:ext>
            </a:extLst>
          </p:cNvPr>
          <p:cNvSpPr/>
          <p:nvPr/>
        </p:nvSpPr>
        <p:spPr>
          <a:xfrm>
            <a:off x="395201" y="3064164"/>
            <a:ext cx="2995542" cy="15685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Modificación e impacto en ecosistemas y Agrobiodiversidad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0DC974A-1D90-5A5F-17E7-E47E289D43A6}"/>
              </a:ext>
            </a:extLst>
          </p:cNvPr>
          <p:cNvSpPr/>
          <p:nvPr/>
        </p:nvSpPr>
        <p:spPr>
          <a:xfrm>
            <a:off x="3390743" y="4874606"/>
            <a:ext cx="3015063" cy="17881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Cambiante situación de plagas – emergencia de nuevas amenazas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9CFBEB3-2C20-F664-0B6E-22408735C86E}"/>
              </a:ext>
            </a:extLst>
          </p:cNvPr>
          <p:cNvSpPr/>
          <p:nvPr/>
        </p:nvSpPr>
        <p:spPr>
          <a:xfrm>
            <a:off x="8083319" y="5327650"/>
            <a:ext cx="2636058" cy="12852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Presión por una adaptación tecnológica rápida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1A56BB6-7816-091D-0141-1F01527EA725}"/>
              </a:ext>
            </a:extLst>
          </p:cNvPr>
          <p:cNvSpPr/>
          <p:nvPr/>
        </p:nvSpPr>
        <p:spPr>
          <a:xfrm>
            <a:off x="6070197" y="4640580"/>
            <a:ext cx="2636058" cy="12852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dirty="0"/>
              <a:t>desglaciación</a:t>
            </a:r>
          </a:p>
        </p:txBody>
      </p:sp>
    </p:spTree>
    <p:extLst>
      <p:ext uri="{BB962C8B-B14F-4D97-AF65-F5344CB8AC3E}">
        <p14:creationId xmlns:p14="http://schemas.microsoft.com/office/powerpoint/2010/main" val="2815990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F7D98-D54C-9F16-3B6B-EF05E6052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19594"/>
            <a:ext cx="10515600" cy="843915"/>
          </a:xfrm>
        </p:spPr>
        <p:txBody>
          <a:bodyPr/>
          <a:lstStyle/>
          <a:p>
            <a:r>
              <a:rPr lang="es-PE" dirty="0"/>
              <a:t>Contexto – Cambio social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FF57861-D5C3-F4C4-70B3-6490FA79DF14}"/>
              </a:ext>
            </a:extLst>
          </p:cNvPr>
          <p:cNvSpPr/>
          <p:nvPr/>
        </p:nvSpPr>
        <p:spPr>
          <a:xfrm>
            <a:off x="4637810" y="1941168"/>
            <a:ext cx="2641600" cy="206248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400" dirty="0">
                <a:solidFill>
                  <a:schemeClr val="tx2"/>
                </a:solidFill>
              </a:rPr>
              <a:t>Cambio demográfico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07A886-C536-1D27-C183-DC51EDE5563D}"/>
              </a:ext>
            </a:extLst>
          </p:cNvPr>
          <p:cNvSpPr/>
          <p:nvPr/>
        </p:nvSpPr>
        <p:spPr>
          <a:xfrm>
            <a:off x="7279410" y="3272141"/>
            <a:ext cx="3595716" cy="20624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400" dirty="0"/>
              <a:t>Migración a zonas urbanas,  periurbanas, y agroindustriales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9C64C3A-73A3-340F-EBAB-8B7417425021}"/>
              </a:ext>
            </a:extLst>
          </p:cNvPr>
          <p:cNvSpPr/>
          <p:nvPr/>
        </p:nvSpPr>
        <p:spPr>
          <a:xfrm>
            <a:off x="348762" y="1512387"/>
            <a:ext cx="3595716" cy="20624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400" dirty="0"/>
              <a:t>Nueva situación de mano de obra y feminización de la agricultura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3CDBE73-40C0-B573-9336-299EA111F35A}"/>
              </a:ext>
            </a:extLst>
          </p:cNvPr>
          <p:cNvSpPr/>
          <p:nvPr/>
        </p:nvSpPr>
        <p:spPr>
          <a:xfrm>
            <a:off x="8378768" y="1063509"/>
            <a:ext cx="3595715" cy="20624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400" dirty="0"/>
              <a:t>Nuevos roles y aspiraciones para la juventud, falta de oportunidades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C5151B1-DE39-AC4C-28ED-454BF5F5F0BA}"/>
              </a:ext>
            </a:extLst>
          </p:cNvPr>
          <p:cNvSpPr/>
          <p:nvPr/>
        </p:nvSpPr>
        <p:spPr>
          <a:xfrm>
            <a:off x="413790" y="3793779"/>
            <a:ext cx="3874653" cy="18254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Estado que cambia su posición hacia la ruralidad (ej. infraestructura, bonos)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B911C7D-439D-CDAB-3845-20C8030779E0}"/>
              </a:ext>
            </a:extLst>
          </p:cNvPr>
          <p:cNvSpPr/>
          <p:nvPr/>
        </p:nvSpPr>
        <p:spPr>
          <a:xfrm>
            <a:off x="4127040" y="4812983"/>
            <a:ext cx="3874654" cy="18254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Erosión y transformación cultural:  pérdida de conocimientos e idiomas, sustitución del sujeto social</a:t>
            </a:r>
          </a:p>
        </p:txBody>
      </p:sp>
    </p:spTree>
    <p:extLst>
      <p:ext uri="{BB962C8B-B14F-4D97-AF65-F5344CB8AC3E}">
        <p14:creationId xmlns:p14="http://schemas.microsoft.com/office/powerpoint/2010/main" val="145346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0D270A3-2D91-90F0-2FB6-CF9EAC3B34F6}"/>
              </a:ext>
            </a:extLst>
          </p:cNvPr>
          <p:cNvSpPr/>
          <p:nvPr/>
        </p:nvSpPr>
        <p:spPr>
          <a:xfrm>
            <a:off x="4076238" y="1697799"/>
            <a:ext cx="4039524" cy="239776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Agricultura respondiendo a riesgos y degradación: </a:t>
            </a:r>
          </a:p>
          <a:p>
            <a:pPr algn="ctr"/>
            <a:r>
              <a:rPr lang="es-PE" i="1" dirty="0">
                <a:solidFill>
                  <a:schemeClr val="tx2"/>
                </a:solidFill>
              </a:rPr>
              <a:t>Formar y adaptar una canasta de opciones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3D542F-8E70-E5DC-8D7E-910351A1A420}"/>
              </a:ext>
            </a:extLst>
          </p:cNvPr>
          <p:cNvSpPr/>
          <p:nvPr/>
        </p:nvSpPr>
        <p:spPr>
          <a:xfrm>
            <a:off x="8759651" y="3683919"/>
            <a:ext cx="2519679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Interés en recuperar tecnologías ancestrales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0E5FB5-8D36-DA01-E834-9D8F80C9FE0E}"/>
              </a:ext>
            </a:extLst>
          </p:cNvPr>
          <p:cNvSpPr/>
          <p:nvPr/>
        </p:nvSpPr>
        <p:spPr>
          <a:xfrm>
            <a:off x="106680" y="2286000"/>
            <a:ext cx="2661920" cy="1143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Barreras multipropósitos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22C377-8C9B-76B7-4FF7-49F51F01E3EF}"/>
              </a:ext>
            </a:extLst>
          </p:cNvPr>
          <p:cNvSpPr/>
          <p:nvPr/>
        </p:nvSpPr>
        <p:spPr>
          <a:xfrm>
            <a:off x="8602056" y="1413198"/>
            <a:ext cx="2949633" cy="13977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Fortalecer el papel de forrajes en la regeneración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25A591-C62D-3607-C5CA-BEF89096EB6D}"/>
              </a:ext>
            </a:extLst>
          </p:cNvPr>
          <p:cNvSpPr/>
          <p:nvPr/>
        </p:nvSpPr>
        <p:spPr>
          <a:xfrm>
            <a:off x="7069512" y="5268881"/>
            <a:ext cx="1899920" cy="104555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bioinsumos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50FFB-4C0D-6F5B-04BA-52BDBE88DDEF}"/>
              </a:ext>
            </a:extLst>
          </p:cNvPr>
          <p:cNvSpPr/>
          <p:nvPr/>
        </p:nvSpPr>
        <p:spPr>
          <a:xfrm>
            <a:off x="4590356" y="5160201"/>
            <a:ext cx="2519680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Sensores y pronósticos tradicionales y modernos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7CB942-6777-79D5-1E68-A5FF1D2FC4EB}"/>
              </a:ext>
            </a:extLst>
          </p:cNvPr>
          <p:cNvSpPr/>
          <p:nvPr/>
        </p:nvSpPr>
        <p:spPr>
          <a:xfrm>
            <a:off x="7957242" y="2949775"/>
            <a:ext cx="1899920" cy="104555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MIPPP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5F05F82-42EF-92A5-71B8-59EEA193D7D3}"/>
              </a:ext>
            </a:extLst>
          </p:cNvPr>
          <p:cNvSpPr/>
          <p:nvPr/>
        </p:nvSpPr>
        <p:spPr>
          <a:xfrm>
            <a:off x="3117272" y="260751"/>
            <a:ext cx="2784764" cy="104555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>
                <a:solidFill>
                  <a:schemeClr val="tx2"/>
                </a:solidFill>
              </a:rPr>
              <a:t>Agricultura tradicionalmente adaptada, pero…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A6A99E-51D1-494D-F482-7CAE93B4C8BF}"/>
              </a:ext>
            </a:extLst>
          </p:cNvPr>
          <p:cNvSpPr/>
          <p:nvPr/>
        </p:nvSpPr>
        <p:spPr>
          <a:xfrm>
            <a:off x="6200601" y="260751"/>
            <a:ext cx="2784764" cy="104555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>
                <a:solidFill>
                  <a:schemeClr val="tx2"/>
                </a:solidFill>
              </a:rPr>
              <a:t>Propuesta agroindustrial en crisis y vulnerable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1D8F45-A226-E64E-B147-1B22A8C25278}"/>
              </a:ext>
            </a:extLst>
          </p:cNvPr>
          <p:cNvCxnSpPr>
            <a:cxnSpLocks/>
            <a:stCxn id="13" idx="4"/>
          </p:cNvCxnSpPr>
          <p:nvPr/>
        </p:nvCxnSpPr>
        <p:spPr>
          <a:xfrm>
            <a:off x="4509654" y="1306309"/>
            <a:ext cx="499918" cy="626126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BB6BDD-BF8A-2D6C-EB39-99F8817A6DEF}"/>
              </a:ext>
            </a:extLst>
          </p:cNvPr>
          <p:cNvCxnSpPr>
            <a:cxnSpLocks/>
            <a:stCxn id="14" idx="4"/>
          </p:cNvCxnSpPr>
          <p:nvPr/>
        </p:nvCxnSpPr>
        <p:spPr>
          <a:xfrm flipH="1">
            <a:off x="7209674" y="1306309"/>
            <a:ext cx="383309" cy="63392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3C95538-C5B3-B299-8B1C-2FD662C06F79}"/>
              </a:ext>
            </a:extLst>
          </p:cNvPr>
          <p:cNvSpPr/>
          <p:nvPr/>
        </p:nvSpPr>
        <p:spPr>
          <a:xfrm>
            <a:off x="1732858" y="3173450"/>
            <a:ext cx="2661920" cy="1143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Recuperación de bosques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650A748-D8F6-0909-97FB-75D3682A5EE5}"/>
              </a:ext>
            </a:extLst>
          </p:cNvPr>
          <p:cNvSpPr/>
          <p:nvPr/>
        </p:nvSpPr>
        <p:spPr>
          <a:xfrm>
            <a:off x="2091459" y="4727459"/>
            <a:ext cx="2661920" cy="12905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Recuperación y uso de semillas nativas y silvestres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6B735D4-43BE-B2A4-36D3-090B3859D265}"/>
              </a:ext>
            </a:extLst>
          </p:cNvPr>
          <p:cNvSpPr/>
          <p:nvPr/>
        </p:nvSpPr>
        <p:spPr>
          <a:xfrm>
            <a:off x="6550545" y="4116433"/>
            <a:ext cx="1899920" cy="104555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Prácticas de riego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2D9F80-A80D-A8E1-DED3-6A8C42BD88D2}"/>
              </a:ext>
            </a:extLst>
          </p:cNvPr>
          <p:cNvSpPr/>
          <p:nvPr/>
        </p:nvSpPr>
        <p:spPr>
          <a:xfrm>
            <a:off x="106680" y="260751"/>
            <a:ext cx="3010592" cy="16794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E" dirty="0"/>
              <a:t>Opciones por contexto:  un resumen de una respuesta sobre prácticas AE y ecosistemas durante la CdP 2003-2020 </a:t>
            </a:r>
          </a:p>
        </p:txBody>
      </p:sp>
    </p:spTree>
    <p:extLst>
      <p:ext uri="{BB962C8B-B14F-4D97-AF65-F5344CB8AC3E}">
        <p14:creationId xmlns:p14="http://schemas.microsoft.com/office/powerpoint/2010/main" val="1429534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0D270A3-2D91-90F0-2FB6-CF9EAC3B34F6}"/>
              </a:ext>
            </a:extLst>
          </p:cNvPr>
          <p:cNvSpPr/>
          <p:nvPr/>
        </p:nvSpPr>
        <p:spPr>
          <a:xfrm>
            <a:off x="4549140" y="1315460"/>
            <a:ext cx="3093720" cy="210438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/>
                </a:solidFill>
              </a:rPr>
              <a:t>Agricultores innovadores con respuestas a mercados e innovaciones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3D542F-8E70-E5DC-8D7E-910351A1A420}"/>
              </a:ext>
            </a:extLst>
          </p:cNvPr>
          <p:cNvSpPr/>
          <p:nvPr/>
        </p:nvSpPr>
        <p:spPr>
          <a:xfrm>
            <a:off x="1162791" y="3267276"/>
            <a:ext cx="3093720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Respuestas oportunistas a mercados urbanos y periurbanos, e. cuyes, flores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0E5FB5-8D36-DA01-E834-9D8F80C9FE0E}"/>
              </a:ext>
            </a:extLst>
          </p:cNvPr>
          <p:cNvSpPr/>
          <p:nvPr/>
        </p:nvSpPr>
        <p:spPr>
          <a:xfrm>
            <a:off x="345440" y="1756403"/>
            <a:ext cx="2661920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Bioinsumos, carpas solares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22C377-8C9B-76B7-4FF7-49F51F01E3EF}"/>
              </a:ext>
            </a:extLst>
          </p:cNvPr>
          <p:cNvSpPr/>
          <p:nvPr/>
        </p:nvSpPr>
        <p:spPr>
          <a:xfrm>
            <a:off x="8908473" y="2189017"/>
            <a:ext cx="2938087" cy="144585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Circuitos de mano de obra familiar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25A591-C62D-3607-C5CA-BEF89096EB6D}"/>
              </a:ext>
            </a:extLst>
          </p:cNvPr>
          <p:cNvSpPr/>
          <p:nvPr/>
        </p:nvSpPr>
        <p:spPr>
          <a:xfrm>
            <a:off x="8485909" y="3555043"/>
            <a:ext cx="3003665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Adaptación de estrategias agroindustriales a nivel familiar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50FFB-4C0D-6F5B-04BA-52BDBE88DDEF}"/>
              </a:ext>
            </a:extLst>
          </p:cNvPr>
          <p:cNvSpPr/>
          <p:nvPr/>
        </p:nvSpPr>
        <p:spPr>
          <a:xfrm>
            <a:off x="3204605" y="4426839"/>
            <a:ext cx="3239490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Cambios en las prácticas de pastoreo para mejorar sostenibilidad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FF8E9E0-A2B2-2AD9-5F17-2EC983C2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40" y="284730"/>
            <a:ext cx="11405986" cy="753281"/>
          </a:xfrm>
        </p:spPr>
        <p:txBody>
          <a:bodyPr>
            <a:normAutofit fontScale="90000"/>
          </a:bodyPr>
          <a:lstStyle/>
          <a:p>
            <a:r>
              <a:rPr lang="es-PE" dirty="0" err="1"/>
              <a:t>Inovación</a:t>
            </a:r>
            <a:r>
              <a:rPr lang="es-PE" dirty="0"/>
              <a:t> tecnológica y social por parte de agricultores y comunidades, notados por los proyectos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91F9D83-A60B-6E96-B0EB-ABB7FEF11E30}"/>
              </a:ext>
            </a:extLst>
          </p:cNvPr>
          <p:cNvSpPr/>
          <p:nvPr/>
        </p:nvSpPr>
        <p:spPr>
          <a:xfrm>
            <a:off x="6134100" y="4456937"/>
            <a:ext cx="3239490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Respondiendo a mercados agroecológicos locales y regionales</a:t>
            </a:r>
          </a:p>
        </p:txBody>
      </p:sp>
    </p:spTree>
    <p:extLst>
      <p:ext uri="{BB962C8B-B14F-4D97-AF65-F5344CB8AC3E}">
        <p14:creationId xmlns:p14="http://schemas.microsoft.com/office/powerpoint/2010/main" val="2693007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BDBE5-603C-A228-F6B1-EAB9FC76C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975"/>
          </a:xfrm>
        </p:spPr>
        <p:txBody>
          <a:bodyPr/>
          <a:lstStyle/>
          <a:p>
            <a:r>
              <a:rPr lang="es-PE" dirty="0"/>
              <a:t>Mini- estudio paisajes con enfoque regional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8F5F6-5591-4784-26FB-95F408F35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558925"/>
            <a:ext cx="10515600" cy="4351338"/>
          </a:xfrm>
        </p:spPr>
        <p:txBody>
          <a:bodyPr/>
          <a:lstStyle/>
          <a:p>
            <a:r>
              <a:rPr lang="es-PE" dirty="0"/>
              <a:t>Escala de distritos (municipios, parroquias) como una unidad similar a la escala paisaje/territorio comunal.</a:t>
            </a:r>
          </a:p>
          <a:p>
            <a:r>
              <a:rPr lang="es-PE" dirty="0"/>
              <a:t>Usar el cambio demográfico como un tema importante mencionado por muchos proyectos como un factor a ser estudiado :  </a:t>
            </a:r>
            <a:r>
              <a:rPr lang="es-PE" sz="3200" b="1" dirty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es-PE" dirty="0"/>
              <a:t> vs. </a:t>
            </a:r>
            <a:r>
              <a:rPr lang="es-PE" sz="3600" b="1" dirty="0">
                <a:solidFill>
                  <a:srgbClr val="FF0000"/>
                </a:solidFill>
              </a:rPr>
              <a:t>–</a:t>
            </a:r>
            <a:r>
              <a:rPr lang="es-PE" dirty="0"/>
              <a:t> población.</a:t>
            </a:r>
          </a:p>
          <a:p>
            <a:r>
              <a:rPr lang="es-PE" dirty="0"/>
              <a:t>Cruzar las tendencias demográficas de los distritos con datos relacionados a AE: productividad global de ecosistemas, manejo agropecuario, infraestructura, datos de suelos, etc.</a:t>
            </a:r>
          </a:p>
          <a:p>
            <a:endParaRPr lang="es-PE" dirty="0"/>
          </a:p>
          <a:p>
            <a:endParaRPr lang="es-PE" dirty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140728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090CD-2087-0112-7C41-859A38D4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1" y="479742"/>
            <a:ext cx="3680908" cy="3563340"/>
          </a:xfrm>
        </p:spPr>
        <p:txBody>
          <a:bodyPr>
            <a:noAutofit/>
          </a:bodyPr>
          <a:lstStyle/>
          <a:p>
            <a:r>
              <a:rPr lang="en-US" sz="3200" dirty="0"/>
              <a:t>Cambio </a:t>
            </a:r>
            <a:r>
              <a:rPr lang="en-US" sz="3200" dirty="0" err="1"/>
              <a:t>poblacional</a:t>
            </a:r>
            <a:r>
              <a:rPr lang="en-US" sz="3200" dirty="0"/>
              <a:t> </a:t>
            </a:r>
            <a:r>
              <a:rPr lang="en-US" sz="3200" dirty="0" err="1"/>
              <a:t>por</a:t>
            </a:r>
            <a:r>
              <a:rPr lang="en-US" sz="3200" dirty="0"/>
              <a:t> </a:t>
            </a:r>
            <a:r>
              <a:rPr lang="en-US" sz="3200" dirty="0" err="1"/>
              <a:t>distrito</a:t>
            </a:r>
            <a:r>
              <a:rPr lang="en-US" sz="3200" dirty="0"/>
              <a:t> (municipio, canton)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los</a:t>
            </a:r>
            <a:r>
              <a:rPr lang="en-US" sz="3200" dirty="0"/>
              <a:t> </a:t>
            </a:r>
            <a:r>
              <a:rPr lang="en-US" sz="3200" dirty="0" err="1"/>
              <a:t>tres</a:t>
            </a:r>
            <a:r>
              <a:rPr lang="en-US" sz="3200" dirty="0"/>
              <a:t> </a:t>
            </a:r>
            <a:r>
              <a:rPr lang="en-US" sz="3200" dirty="0" err="1"/>
              <a:t>paises</a:t>
            </a:r>
            <a:r>
              <a:rPr lang="en-US" sz="3200" dirty="0"/>
              <a:t> </a:t>
            </a:r>
            <a:r>
              <a:rPr lang="en-US" sz="3200" dirty="0" err="1"/>
              <a:t>andinos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~2015-2020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C6E015-CAAB-B607-D2CE-4AC7E2553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14" y="367553"/>
            <a:ext cx="6510974" cy="64131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26301F-4EF7-D822-4F74-65C464900E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56"/>
          <a:stretch/>
        </p:blipFill>
        <p:spPr>
          <a:xfrm>
            <a:off x="4336183" y="3355389"/>
            <a:ext cx="323815" cy="23166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DB6231-D69F-28D3-0AE8-9FBE72466886}"/>
              </a:ext>
            </a:extLst>
          </p:cNvPr>
          <p:cNvSpPr txBox="1"/>
          <p:nvPr/>
        </p:nvSpPr>
        <p:spPr>
          <a:xfrm>
            <a:off x="3331381" y="3355389"/>
            <a:ext cx="97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Pérdida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DA0D1F-5C14-B532-A092-1266B0509AF2}"/>
              </a:ext>
            </a:extLst>
          </p:cNvPr>
          <p:cNvSpPr txBox="1"/>
          <p:nvPr/>
        </p:nvSpPr>
        <p:spPr>
          <a:xfrm>
            <a:off x="2877671" y="5240447"/>
            <a:ext cx="145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Crecimiento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041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7E3ED-3069-A071-A6DB-8F972862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95" y="177446"/>
            <a:ext cx="10515600" cy="518795"/>
          </a:xfrm>
        </p:spPr>
        <p:txBody>
          <a:bodyPr>
            <a:noAutofit/>
          </a:bodyPr>
          <a:lstStyle/>
          <a:p>
            <a:r>
              <a:rPr lang="en-US" sz="2400" dirty="0"/>
              <a:t>Zonas </a:t>
            </a:r>
            <a:r>
              <a:rPr lang="en-US" sz="2400" dirty="0" err="1"/>
              <a:t>periurbanas</a:t>
            </a:r>
            <a:r>
              <a:rPr lang="en-US" sz="2400" dirty="0"/>
              <a:t> de </a:t>
            </a:r>
            <a:r>
              <a:rPr lang="en-US" sz="2400" dirty="0" err="1"/>
              <a:t>crecimiento</a:t>
            </a:r>
            <a:r>
              <a:rPr lang="en-US" sz="2400" dirty="0"/>
              <a:t> y zonas rurales mas </a:t>
            </a:r>
            <a:r>
              <a:rPr lang="en-US" sz="2400" dirty="0" err="1"/>
              <a:t>lejos</a:t>
            </a:r>
            <a:r>
              <a:rPr lang="en-US" sz="2400" dirty="0"/>
              <a:t> de </a:t>
            </a:r>
            <a:r>
              <a:rPr lang="en-US" sz="2400" dirty="0" err="1"/>
              <a:t>decrecimiento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88BEB-FED8-929B-2F4D-622D4EE9C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25" y="1075283"/>
            <a:ext cx="4913087" cy="50149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C4DDCD-EEB2-30A9-3B4F-067F6F4CD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75283"/>
            <a:ext cx="5066084" cy="501491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23C000-ABAE-E87B-B317-79D3961BEB6B}"/>
              </a:ext>
            </a:extLst>
          </p:cNvPr>
          <p:cNvGrpSpPr/>
          <p:nvPr/>
        </p:nvGrpSpPr>
        <p:grpSpPr>
          <a:xfrm>
            <a:off x="319995" y="2270659"/>
            <a:ext cx="1703533" cy="2347163"/>
            <a:chOff x="319995" y="2270659"/>
            <a:chExt cx="1703533" cy="234716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67E3ADE-ECC6-C752-6B71-F0A7B46B84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756"/>
            <a:stretch/>
          </p:blipFill>
          <p:spPr>
            <a:xfrm>
              <a:off x="319995" y="2270659"/>
              <a:ext cx="323815" cy="231668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108946-22E2-4C1B-A599-CA0814F228BA}"/>
                </a:ext>
              </a:extLst>
            </p:cNvPr>
            <p:cNvSpPr txBox="1"/>
            <p:nvPr/>
          </p:nvSpPr>
          <p:spPr>
            <a:xfrm>
              <a:off x="643810" y="2409156"/>
              <a:ext cx="1334246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&lt; -10 %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pobl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. / año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52B9D5-BEBD-EBAB-CACB-693AC6E8BCAD}"/>
                </a:ext>
              </a:extLst>
            </p:cNvPr>
            <p:cNvSpPr txBox="1"/>
            <p:nvPr/>
          </p:nvSpPr>
          <p:spPr>
            <a:xfrm>
              <a:off x="689282" y="4340823"/>
              <a:ext cx="1334246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&gt; +</a:t>
              </a:r>
              <a:r>
                <a:rPr lang="en-US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10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%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pobl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. / año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35A0F3A-5025-07C7-20B5-7E8F019D8A37}"/>
                </a:ext>
              </a:extLst>
            </p:cNvPr>
            <p:cNvSpPr txBox="1"/>
            <p:nvPr/>
          </p:nvSpPr>
          <p:spPr>
            <a:xfrm>
              <a:off x="643810" y="3305740"/>
              <a:ext cx="1334246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Ningun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cambio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336CB7-4BD5-1B69-D01D-5C7E30408F95}"/>
              </a:ext>
            </a:extLst>
          </p:cNvPr>
          <p:cNvSpPr txBox="1"/>
          <p:nvPr/>
        </p:nvSpPr>
        <p:spPr>
          <a:xfrm>
            <a:off x="7961919" y="3305740"/>
            <a:ext cx="1334246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Ayacucho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5" name="Flowchart: Decision 14">
            <a:extLst>
              <a:ext uri="{FF2B5EF4-FFF2-40B4-BE49-F238E27FC236}">
                <a16:creationId xmlns:a16="http://schemas.microsoft.com/office/drawing/2014/main" id="{9592290F-7C8E-35F3-A4EA-065A6D0D8A7B}"/>
              </a:ext>
            </a:extLst>
          </p:cNvPr>
          <p:cNvSpPr/>
          <p:nvPr/>
        </p:nvSpPr>
        <p:spPr>
          <a:xfrm>
            <a:off x="8561493" y="4748107"/>
            <a:ext cx="121920" cy="64346"/>
          </a:xfrm>
          <a:prstGeom prst="flowChartDecisio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AB5C83-C856-9A94-2B9D-FE82BEF7A293}"/>
              </a:ext>
            </a:extLst>
          </p:cNvPr>
          <p:cNvSpPr txBox="1"/>
          <p:nvPr/>
        </p:nvSpPr>
        <p:spPr>
          <a:xfrm>
            <a:off x="8622453" y="4681648"/>
            <a:ext cx="14935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err="1">
                <a:solidFill>
                  <a:srgbClr val="FFFF00"/>
                </a:solidFill>
              </a:rPr>
              <a:t>Pariahuanca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786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E055D-C708-D7AF-C881-14EF7F690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71" y="123093"/>
            <a:ext cx="10515600" cy="580143"/>
          </a:xfrm>
        </p:spPr>
        <p:txBody>
          <a:bodyPr>
            <a:noAutofit/>
          </a:bodyPr>
          <a:lstStyle/>
          <a:p>
            <a:r>
              <a:rPr lang="en-US" sz="3600" dirty="0" err="1"/>
              <a:t>Crecimiento</a:t>
            </a:r>
            <a:r>
              <a:rPr lang="en-US" sz="3600" dirty="0"/>
              <a:t> de zonas </a:t>
            </a:r>
            <a:r>
              <a:rPr lang="en-US" sz="3600" dirty="0" err="1"/>
              <a:t>periurbanas</a:t>
            </a: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B7562E-B7C0-5B95-8076-3F117F12F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673" y="1027410"/>
            <a:ext cx="4709118" cy="484783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10E3177-4359-01D2-43BB-4D223BDFB360}"/>
              </a:ext>
            </a:extLst>
          </p:cNvPr>
          <p:cNvGrpSpPr/>
          <p:nvPr/>
        </p:nvGrpSpPr>
        <p:grpSpPr>
          <a:xfrm>
            <a:off x="612667" y="2073213"/>
            <a:ext cx="1379718" cy="2347163"/>
            <a:chOff x="1435627" y="1859853"/>
            <a:chExt cx="1379718" cy="234716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A0EEC7-0834-C5CA-5381-B80E45D14EA2}"/>
                </a:ext>
              </a:extLst>
            </p:cNvPr>
            <p:cNvSpPr txBox="1"/>
            <p:nvPr/>
          </p:nvSpPr>
          <p:spPr>
            <a:xfrm>
              <a:off x="1481099" y="1859853"/>
              <a:ext cx="1334246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&lt; -5 %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pobl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. / año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D2DB2E-8D9A-D583-A8F9-F84E7EBAE01B}"/>
                </a:ext>
              </a:extLst>
            </p:cNvPr>
            <p:cNvSpPr txBox="1"/>
            <p:nvPr/>
          </p:nvSpPr>
          <p:spPr>
            <a:xfrm>
              <a:off x="1481099" y="3930017"/>
              <a:ext cx="1334246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&gt; +2 %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pobl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. / año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6E52D6-B250-574C-799D-5FB0BA1AEEE2}"/>
                </a:ext>
              </a:extLst>
            </p:cNvPr>
            <p:cNvSpPr txBox="1"/>
            <p:nvPr/>
          </p:nvSpPr>
          <p:spPr>
            <a:xfrm>
              <a:off x="1435627" y="2894934"/>
              <a:ext cx="1334246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Ningun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cambio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D450248-F26F-18B9-FB22-0CC2BA53D18D}"/>
              </a:ext>
            </a:extLst>
          </p:cNvPr>
          <p:cNvSpPr txBox="1"/>
          <p:nvPr/>
        </p:nvSpPr>
        <p:spPr>
          <a:xfrm>
            <a:off x="2253987" y="6169709"/>
            <a:ext cx="8916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Esta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sección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censales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del INE-Bolivia, INEI- Peru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mostrando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zonas de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crecimiento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 Perdida de población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distritos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FD34AE-3BFD-DBF5-6C6D-4FD88F74F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81" y="1038547"/>
            <a:ext cx="4982529" cy="48366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ED3813-6E9D-2D86-FC6B-EB91EBDEA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97" y="2073211"/>
            <a:ext cx="35055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83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0D35643-1382-0DE4-AB1A-C993806EB7C9}"/>
              </a:ext>
            </a:extLst>
          </p:cNvPr>
          <p:cNvSpPr/>
          <p:nvPr/>
        </p:nvSpPr>
        <p:spPr>
          <a:xfrm>
            <a:off x="155411" y="1483025"/>
            <a:ext cx="1676189" cy="400123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F4BB1-7438-36C8-F668-28084274F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7" y="229513"/>
            <a:ext cx="11766178" cy="1006475"/>
          </a:xfrm>
        </p:spPr>
        <p:txBody>
          <a:bodyPr>
            <a:noAutofit/>
          </a:bodyPr>
          <a:lstStyle/>
          <a:p>
            <a:r>
              <a:rPr lang="es-PE" sz="2400" dirty="0"/>
              <a:t>Tendencias de productividad de plantas, 1985-2024, con uso de imágenes satelitales y NDVI</a:t>
            </a:r>
            <a:br>
              <a:rPr lang="es-PE" sz="2400" dirty="0"/>
            </a:br>
            <a:r>
              <a:rPr lang="es-PE" sz="2400" dirty="0"/>
              <a:t>en 5 localidades andinos en distritos con tendencias diferentes de población</a:t>
            </a:r>
            <a:br>
              <a:rPr lang="es-PE" sz="2400" dirty="0"/>
            </a:br>
            <a:r>
              <a:rPr lang="es-PE" sz="2400" dirty="0"/>
              <a:t>(</a:t>
            </a:r>
            <a:r>
              <a:rPr lang="es-PE" sz="2400" dirty="0" err="1"/>
              <a:t>enverdecimiento</a:t>
            </a:r>
            <a:r>
              <a:rPr lang="es-PE" sz="2400" dirty="0"/>
              <a:t> vs. ‘</a:t>
            </a:r>
            <a:r>
              <a:rPr lang="es-PE" sz="2400" dirty="0" err="1"/>
              <a:t>empardamiento</a:t>
            </a:r>
            <a:r>
              <a:rPr lang="es-PE" sz="2400" dirty="0"/>
              <a:t>’  </a:t>
            </a:r>
            <a:r>
              <a:rPr lang="es-PE" sz="1600" dirty="0"/>
              <a:t>(3 a 5 distritos en cada región por cada tendencia)</a:t>
            </a:r>
            <a:endParaRPr lang="es-PE" sz="24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70E4E34-21BB-1432-7019-A359C97CB1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028709"/>
              </p:ext>
            </p:extLst>
          </p:nvPr>
        </p:nvGraphicFramePr>
        <p:xfrm>
          <a:off x="2124635" y="2173942"/>
          <a:ext cx="4258236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B268E85-EDF8-43DA-AC3E-8D9D9B2353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853033"/>
              </p:ext>
            </p:extLst>
          </p:nvPr>
        </p:nvGraphicFramePr>
        <p:xfrm>
          <a:off x="6240275" y="2164978"/>
          <a:ext cx="4391025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7A5F515-85C2-36B6-6774-8B2A006A8C2C}"/>
              </a:ext>
            </a:extLst>
          </p:cNvPr>
          <p:cNvSpPr txBox="1"/>
          <p:nvPr/>
        </p:nvSpPr>
        <p:spPr>
          <a:xfrm>
            <a:off x="10174941" y="2375647"/>
            <a:ext cx="164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56082"/>
                </a:solidFill>
              </a:rPr>
              <a:t>Junín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B2159F-3A8E-8F4A-BD1B-F4DE467237E6}"/>
              </a:ext>
            </a:extLst>
          </p:cNvPr>
          <p:cNvSpPr txBox="1"/>
          <p:nvPr/>
        </p:nvSpPr>
        <p:spPr>
          <a:xfrm>
            <a:off x="10183065" y="2744979"/>
            <a:ext cx="164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97132"/>
                </a:solidFill>
              </a:rPr>
              <a:t>Ayacucho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2E450B-1C3D-4B57-5DB0-E193227E0525}"/>
              </a:ext>
            </a:extLst>
          </p:cNvPr>
          <p:cNvSpPr txBox="1"/>
          <p:nvPr/>
        </p:nvSpPr>
        <p:spPr>
          <a:xfrm>
            <a:off x="10174941" y="3114311"/>
            <a:ext cx="164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F9ED5"/>
                </a:solidFill>
              </a:rPr>
              <a:t>Cochabamba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C88A41-51C6-8DE4-B37C-5434853C5688}"/>
              </a:ext>
            </a:extLst>
          </p:cNvPr>
          <p:cNvSpPr txBox="1"/>
          <p:nvPr/>
        </p:nvSpPr>
        <p:spPr>
          <a:xfrm>
            <a:off x="10129275" y="3993778"/>
            <a:ext cx="1946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96B24"/>
                </a:solidFill>
              </a:rPr>
              <a:t>Altiplano Norte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29B51F-D932-D4F0-E889-BCFA7D703A07}"/>
              </a:ext>
            </a:extLst>
          </p:cNvPr>
          <p:cNvSpPr txBox="1"/>
          <p:nvPr/>
        </p:nvSpPr>
        <p:spPr>
          <a:xfrm>
            <a:off x="10128434" y="4456315"/>
            <a:ext cx="1946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12B94"/>
                </a:solidFill>
              </a:rPr>
              <a:t>Altiplano Sur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D4D882-43F1-1352-97BE-B338367A3FEC}"/>
              </a:ext>
            </a:extLst>
          </p:cNvPr>
          <p:cNvSpPr txBox="1"/>
          <p:nvPr/>
        </p:nvSpPr>
        <p:spPr>
          <a:xfrm>
            <a:off x="2778638" y="1936375"/>
            <a:ext cx="3818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latin typeface="Arial Nova" panose="020B0504020202020204" pitchFamily="34" charset="0"/>
              </a:rPr>
              <a:t>Distritos</a:t>
            </a:r>
            <a:r>
              <a:rPr lang="en-US" sz="1400" b="1" dirty="0">
                <a:latin typeface="Arial Nova" panose="020B0504020202020204" pitchFamily="34" charset="0"/>
              </a:rPr>
              <a:t> con </a:t>
            </a:r>
            <a:r>
              <a:rPr lang="en-US" sz="1400" b="1" dirty="0" err="1">
                <a:latin typeface="Arial Nova" panose="020B0504020202020204" pitchFamily="34" charset="0"/>
              </a:rPr>
              <a:t>pérdida</a:t>
            </a:r>
            <a:r>
              <a:rPr lang="en-US" sz="1400" b="1" dirty="0">
                <a:latin typeface="Arial Nova" panose="020B0504020202020204" pitchFamily="34" charset="0"/>
              </a:rPr>
              <a:t> </a:t>
            </a:r>
            <a:r>
              <a:rPr lang="en-US" sz="1400" b="1" dirty="0" err="1">
                <a:latin typeface="Arial Nova" panose="020B0504020202020204" pitchFamily="34" charset="0"/>
              </a:rPr>
              <a:t>poblacional</a:t>
            </a:r>
            <a:endParaRPr lang="en-US" sz="1400" b="1" dirty="0">
              <a:latin typeface="Arial Nova" panose="020B05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D265B2-3A46-1782-A147-487978C22AEE}"/>
              </a:ext>
            </a:extLst>
          </p:cNvPr>
          <p:cNvSpPr txBox="1"/>
          <p:nvPr/>
        </p:nvSpPr>
        <p:spPr>
          <a:xfrm>
            <a:off x="6812335" y="1927067"/>
            <a:ext cx="3818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latin typeface="Arial Nova" panose="020B0504020202020204" pitchFamily="34" charset="0"/>
              </a:rPr>
              <a:t>Distritos</a:t>
            </a:r>
            <a:r>
              <a:rPr lang="en-US" sz="1400" b="1" dirty="0">
                <a:latin typeface="Arial Nova" panose="020B0504020202020204" pitchFamily="34" charset="0"/>
              </a:rPr>
              <a:t> con </a:t>
            </a:r>
            <a:r>
              <a:rPr lang="en-US" sz="1400" b="1" dirty="0" err="1">
                <a:latin typeface="Arial Nova" panose="020B0504020202020204" pitchFamily="34" charset="0"/>
              </a:rPr>
              <a:t>crecimiento</a:t>
            </a:r>
            <a:r>
              <a:rPr lang="en-US" sz="1400" b="1" dirty="0">
                <a:latin typeface="Arial Nova" panose="020B0504020202020204" pitchFamily="34" charset="0"/>
              </a:rPr>
              <a:t> </a:t>
            </a:r>
            <a:r>
              <a:rPr lang="en-US" sz="1400" b="1" dirty="0" err="1">
                <a:latin typeface="Arial Nova" panose="020B0504020202020204" pitchFamily="34" charset="0"/>
              </a:rPr>
              <a:t>poblacional</a:t>
            </a:r>
            <a:endParaRPr lang="en-US" sz="1400" b="1" dirty="0">
              <a:latin typeface="Arial Nova" panose="020B05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0FC683-8114-A864-735B-83A9DA88BABC}"/>
              </a:ext>
            </a:extLst>
          </p:cNvPr>
          <p:cNvSpPr txBox="1"/>
          <p:nvPr/>
        </p:nvSpPr>
        <p:spPr>
          <a:xfrm>
            <a:off x="10498511" y="2090129"/>
            <a:ext cx="164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Regiones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DF0039-03F7-2FDB-D054-D53CE07191D8}"/>
              </a:ext>
            </a:extLst>
          </p:cNvPr>
          <p:cNvSpPr txBox="1"/>
          <p:nvPr/>
        </p:nvSpPr>
        <p:spPr>
          <a:xfrm>
            <a:off x="496070" y="4919482"/>
            <a:ext cx="1307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DCBE0A"/>
                </a:solidFill>
                <a:latin typeface="Arial Nova" panose="020B0504020202020204" pitchFamily="34" charset="0"/>
              </a:rPr>
              <a:t>Desierto</a:t>
            </a:r>
            <a:endParaRPr lang="en-US" sz="1400" b="1" dirty="0">
              <a:solidFill>
                <a:srgbClr val="DCBE0A"/>
              </a:solidFill>
              <a:latin typeface="Arial Nova" panose="020B05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EA9065-0ED9-E6DE-EA53-6B5DE4C38420}"/>
              </a:ext>
            </a:extLst>
          </p:cNvPr>
          <p:cNvSpPr txBox="1"/>
          <p:nvPr/>
        </p:nvSpPr>
        <p:spPr>
          <a:xfrm>
            <a:off x="496070" y="3953690"/>
            <a:ext cx="1307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CCE066"/>
                </a:solidFill>
                <a:latin typeface="Arial Nova" panose="020B0504020202020204" pitchFamily="34" charset="0"/>
              </a:rPr>
              <a:t>Pajonal</a:t>
            </a:r>
            <a:endParaRPr lang="en-US" sz="1400" b="1" dirty="0">
              <a:solidFill>
                <a:srgbClr val="CCE066"/>
              </a:solidFill>
              <a:latin typeface="Arial Nova" panose="020B05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BB1569-B4B8-D0F4-7BB1-582DD1D855B8}"/>
              </a:ext>
            </a:extLst>
          </p:cNvPr>
          <p:cNvSpPr txBox="1"/>
          <p:nvPr/>
        </p:nvSpPr>
        <p:spPr>
          <a:xfrm>
            <a:off x="257244" y="1537306"/>
            <a:ext cx="1545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CCE066"/>
                </a:solidFill>
                <a:latin typeface="Arial Nova" panose="020B0504020202020204" pitchFamily="34" charset="0"/>
              </a:rPr>
              <a:t>Interpretación</a:t>
            </a:r>
            <a:r>
              <a:rPr lang="en-US" sz="1400" b="1" dirty="0">
                <a:solidFill>
                  <a:srgbClr val="CCE066"/>
                </a:solidFill>
                <a:latin typeface="Arial Nova" panose="020B0504020202020204" pitchFamily="34" charset="0"/>
              </a:rPr>
              <a:t> del NDVI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E71ED0-EFBF-FF84-48E3-D591865B7DB9}"/>
              </a:ext>
            </a:extLst>
          </p:cNvPr>
          <p:cNvSpPr txBox="1"/>
          <p:nvPr/>
        </p:nvSpPr>
        <p:spPr>
          <a:xfrm>
            <a:off x="462942" y="2800532"/>
            <a:ext cx="1307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rial Nova" panose="020B0504020202020204" pitchFamily="34" charset="0"/>
              </a:rPr>
              <a:t>Cultivos</a:t>
            </a:r>
            <a:r>
              <a:rPr lang="en-US" sz="1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en-US" sz="1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rial Nova" panose="020B0504020202020204" pitchFamily="34" charset="0"/>
              </a:rPr>
              <a:t>intensivos</a:t>
            </a:r>
            <a:endParaRPr lang="en-US" sz="1400" b="1" dirty="0">
              <a:solidFill>
                <a:schemeClr val="accent3">
                  <a:lumMod val="40000"/>
                  <a:lumOff val="6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01086B-870D-732E-03AB-828F37254307}"/>
              </a:ext>
            </a:extLst>
          </p:cNvPr>
          <p:cNvSpPr txBox="1"/>
          <p:nvPr/>
        </p:nvSpPr>
        <p:spPr>
          <a:xfrm>
            <a:off x="496070" y="2074331"/>
            <a:ext cx="1307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  <a:latin typeface="Arial Nova" panose="020B0504020202020204" pitchFamily="34" charset="0"/>
              </a:rPr>
              <a:t>Bosque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D59AD5-4D92-8A83-556C-1BAD4A78F92E}"/>
              </a:ext>
            </a:extLst>
          </p:cNvPr>
          <p:cNvSpPr txBox="1"/>
          <p:nvPr/>
        </p:nvSpPr>
        <p:spPr>
          <a:xfrm rot="16200000">
            <a:off x="1592675" y="3532095"/>
            <a:ext cx="923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NDVI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F8C487-100B-C513-BE05-77D1C81ACE8D}"/>
              </a:ext>
            </a:extLst>
          </p:cNvPr>
          <p:cNvSpPr txBox="1"/>
          <p:nvPr/>
        </p:nvSpPr>
        <p:spPr>
          <a:xfrm>
            <a:off x="3962400" y="6123165"/>
            <a:ext cx="7691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 embargo hay micro-</a:t>
            </a:r>
            <a:r>
              <a:rPr lang="en-US" dirty="0" err="1"/>
              <a:t>variabilidad</a:t>
            </a:r>
            <a:r>
              <a:rPr lang="en-US" dirty="0"/>
              <a:t> micro </a:t>
            </a:r>
            <a:r>
              <a:rPr lang="en-US" dirty="0" err="1"/>
              <a:t>importante</a:t>
            </a:r>
            <a:r>
              <a:rPr lang="en-US" dirty="0"/>
              <a:t>, </a:t>
            </a:r>
            <a:r>
              <a:rPr lang="en-US" dirty="0" err="1"/>
              <a:t>ej</a:t>
            </a:r>
            <a:r>
              <a:rPr lang="en-US" dirty="0"/>
              <a:t>. </a:t>
            </a:r>
            <a:r>
              <a:rPr lang="en-US" dirty="0" err="1"/>
              <a:t>pérdida</a:t>
            </a:r>
            <a:r>
              <a:rPr lang="en-US" dirty="0"/>
              <a:t> de bofedales </a:t>
            </a:r>
            <a:r>
              <a:rPr lang="en-US" sz="1200" dirty="0"/>
              <a:t>(</a:t>
            </a:r>
            <a:r>
              <a:rPr lang="es-ES" sz="1200" dirty="0" err="1"/>
              <a:t>Mazzarino</a:t>
            </a:r>
            <a:r>
              <a:rPr lang="es-ES" sz="1200" dirty="0"/>
              <a:t> and Finn, 2016; </a:t>
            </a:r>
            <a:r>
              <a:rPr lang="es-ES" sz="1200" dirty="0" err="1"/>
              <a:t>Analisis</a:t>
            </a:r>
            <a:r>
              <a:rPr lang="es-ES" sz="1200" dirty="0"/>
              <a:t> NDVI de una Cuenca en </a:t>
            </a:r>
            <a:r>
              <a:rPr lang="es-ES" sz="1200" dirty="0" err="1"/>
              <a:t>Ñunoa</a:t>
            </a:r>
            <a:r>
              <a:rPr lang="es-ES" sz="1200" dirty="0"/>
              <a:t>, Perú + bofedales)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4CD73B-F9BD-1F22-62DE-4445BB07223C}"/>
              </a:ext>
            </a:extLst>
          </p:cNvPr>
          <p:cNvSpPr txBox="1"/>
          <p:nvPr/>
        </p:nvSpPr>
        <p:spPr>
          <a:xfrm>
            <a:off x="3945312" y="5762797"/>
            <a:ext cx="1102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año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D81407-51AB-A0B5-1054-F23BBBEBE6A7}"/>
              </a:ext>
            </a:extLst>
          </p:cNvPr>
          <p:cNvSpPr txBox="1"/>
          <p:nvPr/>
        </p:nvSpPr>
        <p:spPr>
          <a:xfrm>
            <a:off x="8203548" y="5712761"/>
            <a:ext cx="1102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año</a:t>
            </a:r>
          </a:p>
        </p:txBody>
      </p:sp>
    </p:spTree>
    <p:extLst>
      <p:ext uri="{BB962C8B-B14F-4D97-AF65-F5344CB8AC3E}">
        <p14:creationId xmlns:p14="http://schemas.microsoft.com/office/powerpoint/2010/main" val="835074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D95AB-FCEF-A79C-CACD-8D659F227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335049" cy="731964"/>
          </a:xfrm>
        </p:spPr>
        <p:txBody>
          <a:bodyPr>
            <a:noAutofit/>
          </a:bodyPr>
          <a:lstStyle/>
          <a:p>
            <a:r>
              <a:rPr lang="en-US" sz="2400" dirty="0"/>
              <a:t>Deficit de </a:t>
            </a:r>
            <a:r>
              <a:rPr lang="en-US" sz="2400" dirty="0" err="1"/>
              <a:t>infraestructura</a:t>
            </a:r>
            <a:r>
              <a:rPr lang="en-US" sz="2400" dirty="0"/>
              <a:t> y </a:t>
            </a:r>
            <a:r>
              <a:rPr lang="en-US" sz="2400" dirty="0" err="1"/>
              <a:t>servicios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areas rurales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57A68D-8736-3282-916B-6EFB86E4B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65139"/>
            <a:ext cx="4880172" cy="449053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190EF0-4AE1-1280-C932-87787FE95753}"/>
              </a:ext>
            </a:extLst>
          </p:cNvPr>
          <p:cNvGrpSpPr/>
          <p:nvPr/>
        </p:nvGrpSpPr>
        <p:grpSpPr>
          <a:xfrm>
            <a:off x="5589733" y="507291"/>
            <a:ext cx="6096528" cy="2854236"/>
            <a:chOff x="3047736" y="1100889"/>
            <a:chExt cx="6096528" cy="28542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2FA5F95-A342-2989-F3D8-02796D6A6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333"/>
            <a:stretch/>
          </p:blipFill>
          <p:spPr>
            <a:xfrm>
              <a:off x="3047736" y="1100889"/>
              <a:ext cx="6096528" cy="589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977CBF3-026D-9AEF-7AB4-A34C0321BD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31" t="51368" r="16270"/>
            <a:stretch/>
          </p:blipFill>
          <p:spPr>
            <a:xfrm>
              <a:off x="3707704" y="1690688"/>
              <a:ext cx="4584526" cy="226443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D5192D7-A813-11D2-2181-CE905C5BE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761" y="3429000"/>
            <a:ext cx="3965180" cy="304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09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0D35643-1382-0DE4-AB1A-C993806EB7C9}"/>
              </a:ext>
            </a:extLst>
          </p:cNvPr>
          <p:cNvSpPr/>
          <p:nvPr/>
        </p:nvSpPr>
        <p:spPr>
          <a:xfrm>
            <a:off x="155411" y="1483025"/>
            <a:ext cx="1676189" cy="400123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F4BB1-7438-36C8-F668-28084274F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121" y="476550"/>
            <a:ext cx="3465702" cy="1006475"/>
          </a:xfrm>
        </p:spPr>
        <p:txBody>
          <a:bodyPr>
            <a:noAutofit/>
          </a:bodyPr>
          <a:lstStyle/>
          <a:p>
            <a:r>
              <a:rPr lang="es-PE" sz="2400" dirty="0"/>
              <a:t>Tendencias al futuro?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70E4E34-21BB-1432-7019-A359C97CB1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8570662"/>
              </p:ext>
            </p:extLst>
          </p:nvPr>
        </p:nvGraphicFramePr>
        <p:xfrm>
          <a:off x="2124634" y="1537306"/>
          <a:ext cx="5396753" cy="4294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4DF0039-03F7-2FDB-D054-D53CE07191D8}"/>
              </a:ext>
            </a:extLst>
          </p:cNvPr>
          <p:cNvSpPr txBox="1"/>
          <p:nvPr/>
        </p:nvSpPr>
        <p:spPr>
          <a:xfrm>
            <a:off x="496070" y="4919482"/>
            <a:ext cx="1307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DCBE0A"/>
                </a:solidFill>
                <a:latin typeface="Arial Nova" panose="020B0504020202020204" pitchFamily="34" charset="0"/>
              </a:rPr>
              <a:t>Desierto</a:t>
            </a:r>
            <a:endParaRPr lang="en-US" sz="1400" b="1" dirty="0">
              <a:solidFill>
                <a:srgbClr val="DCBE0A"/>
              </a:solidFill>
              <a:latin typeface="Arial Nova" panose="020B05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EA9065-0ED9-E6DE-EA53-6B5DE4C38420}"/>
              </a:ext>
            </a:extLst>
          </p:cNvPr>
          <p:cNvSpPr txBox="1"/>
          <p:nvPr/>
        </p:nvSpPr>
        <p:spPr>
          <a:xfrm>
            <a:off x="496070" y="3953690"/>
            <a:ext cx="1307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CCE066"/>
                </a:solidFill>
                <a:latin typeface="Arial Nova" panose="020B0504020202020204" pitchFamily="34" charset="0"/>
              </a:rPr>
              <a:t>Pajonal</a:t>
            </a:r>
            <a:endParaRPr lang="en-US" sz="1400" b="1" dirty="0">
              <a:solidFill>
                <a:srgbClr val="CCE066"/>
              </a:solidFill>
              <a:latin typeface="Arial Nova" panose="020B05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BB1569-B4B8-D0F4-7BB1-582DD1D855B8}"/>
              </a:ext>
            </a:extLst>
          </p:cNvPr>
          <p:cNvSpPr txBox="1"/>
          <p:nvPr/>
        </p:nvSpPr>
        <p:spPr>
          <a:xfrm>
            <a:off x="257244" y="1537306"/>
            <a:ext cx="1545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CCE066"/>
                </a:solidFill>
                <a:latin typeface="Arial Nova" panose="020B0504020202020204" pitchFamily="34" charset="0"/>
              </a:rPr>
              <a:t>Interpretación</a:t>
            </a:r>
            <a:r>
              <a:rPr lang="en-US" sz="1400" b="1" dirty="0">
                <a:solidFill>
                  <a:srgbClr val="CCE066"/>
                </a:solidFill>
                <a:latin typeface="Arial Nova" panose="020B0504020202020204" pitchFamily="34" charset="0"/>
              </a:rPr>
              <a:t> del NDVI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E71ED0-EFBF-FF84-48E3-D591865B7DB9}"/>
              </a:ext>
            </a:extLst>
          </p:cNvPr>
          <p:cNvSpPr txBox="1"/>
          <p:nvPr/>
        </p:nvSpPr>
        <p:spPr>
          <a:xfrm>
            <a:off x="462942" y="2800532"/>
            <a:ext cx="1307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rial Nova" panose="020B0504020202020204" pitchFamily="34" charset="0"/>
              </a:rPr>
              <a:t>Cultivos</a:t>
            </a:r>
            <a:r>
              <a:rPr lang="en-US" sz="1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en-US" sz="1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rial Nova" panose="020B0504020202020204" pitchFamily="34" charset="0"/>
              </a:rPr>
              <a:t>intensivos</a:t>
            </a:r>
            <a:endParaRPr lang="en-US" sz="1400" b="1" dirty="0">
              <a:solidFill>
                <a:schemeClr val="accent3">
                  <a:lumMod val="40000"/>
                  <a:lumOff val="6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01086B-870D-732E-03AB-828F37254307}"/>
              </a:ext>
            </a:extLst>
          </p:cNvPr>
          <p:cNvSpPr txBox="1"/>
          <p:nvPr/>
        </p:nvSpPr>
        <p:spPr>
          <a:xfrm>
            <a:off x="496070" y="2074331"/>
            <a:ext cx="1307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  <a:latin typeface="Arial Nova" panose="020B0504020202020204" pitchFamily="34" charset="0"/>
              </a:rPr>
              <a:t>Bosque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D59AD5-4D92-8A83-556C-1BAD4A78F92E}"/>
              </a:ext>
            </a:extLst>
          </p:cNvPr>
          <p:cNvSpPr txBox="1"/>
          <p:nvPr/>
        </p:nvSpPr>
        <p:spPr>
          <a:xfrm rot="16200000">
            <a:off x="1592675" y="3532095"/>
            <a:ext cx="923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NDVI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4CD73B-F9BD-1F22-62DE-4445BB07223C}"/>
              </a:ext>
            </a:extLst>
          </p:cNvPr>
          <p:cNvSpPr txBox="1"/>
          <p:nvPr/>
        </p:nvSpPr>
        <p:spPr>
          <a:xfrm>
            <a:off x="4510088" y="5831542"/>
            <a:ext cx="1102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año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FE24FA-6F68-B551-37F2-386DC6F8BDC0}"/>
              </a:ext>
            </a:extLst>
          </p:cNvPr>
          <p:cNvSpPr txBox="1"/>
          <p:nvPr/>
        </p:nvSpPr>
        <p:spPr>
          <a:xfrm>
            <a:off x="8857970" y="5365378"/>
            <a:ext cx="1102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2050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1CE6EAC-66DA-AFAA-0357-CBA4E28C6948}"/>
              </a:ext>
            </a:extLst>
          </p:cNvPr>
          <p:cNvSpPr/>
          <p:nvPr/>
        </p:nvSpPr>
        <p:spPr>
          <a:xfrm>
            <a:off x="6714565" y="4512905"/>
            <a:ext cx="2133600" cy="498366"/>
          </a:xfrm>
          <a:custGeom>
            <a:avLst/>
            <a:gdLst>
              <a:gd name="connsiteX0" fmla="*/ 0 w 2133600"/>
              <a:gd name="connsiteY0" fmla="*/ 50130 h 498366"/>
              <a:gd name="connsiteX1" fmla="*/ 851647 w 2133600"/>
              <a:gd name="connsiteY1" fmla="*/ 41166 h 498366"/>
              <a:gd name="connsiteX2" fmla="*/ 2133600 w 2133600"/>
              <a:gd name="connsiteY2" fmla="*/ 498366 h 49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98366">
                <a:moveTo>
                  <a:pt x="0" y="50130"/>
                </a:moveTo>
                <a:cubicBezTo>
                  <a:pt x="248023" y="8295"/>
                  <a:pt x="496047" y="-33540"/>
                  <a:pt x="851647" y="41166"/>
                </a:cubicBezTo>
                <a:cubicBezTo>
                  <a:pt x="1207247" y="115872"/>
                  <a:pt x="1670423" y="307119"/>
                  <a:pt x="2133600" y="49836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761E903-F5DF-5450-D011-A1333844E728}"/>
              </a:ext>
            </a:extLst>
          </p:cNvPr>
          <p:cNvSpPr/>
          <p:nvPr/>
        </p:nvSpPr>
        <p:spPr>
          <a:xfrm rot="21221863" flipV="1">
            <a:off x="6642847" y="3146612"/>
            <a:ext cx="2133600" cy="282388"/>
          </a:xfrm>
          <a:custGeom>
            <a:avLst/>
            <a:gdLst>
              <a:gd name="connsiteX0" fmla="*/ 0 w 2133600"/>
              <a:gd name="connsiteY0" fmla="*/ 50130 h 498366"/>
              <a:gd name="connsiteX1" fmla="*/ 851647 w 2133600"/>
              <a:gd name="connsiteY1" fmla="*/ 41166 h 498366"/>
              <a:gd name="connsiteX2" fmla="*/ 2133600 w 2133600"/>
              <a:gd name="connsiteY2" fmla="*/ 498366 h 49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98366">
                <a:moveTo>
                  <a:pt x="0" y="50130"/>
                </a:moveTo>
                <a:cubicBezTo>
                  <a:pt x="248023" y="8295"/>
                  <a:pt x="496047" y="-33540"/>
                  <a:pt x="851647" y="41166"/>
                </a:cubicBezTo>
                <a:cubicBezTo>
                  <a:pt x="1207247" y="115872"/>
                  <a:pt x="1670423" y="307119"/>
                  <a:pt x="2133600" y="49836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E35500A-F375-4DDA-226D-6B60866DEB79}"/>
              </a:ext>
            </a:extLst>
          </p:cNvPr>
          <p:cNvSpPr/>
          <p:nvPr/>
        </p:nvSpPr>
        <p:spPr>
          <a:xfrm>
            <a:off x="6642847" y="2317567"/>
            <a:ext cx="2133600" cy="174812"/>
          </a:xfrm>
          <a:custGeom>
            <a:avLst/>
            <a:gdLst>
              <a:gd name="connsiteX0" fmla="*/ 0 w 2133600"/>
              <a:gd name="connsiteY0" fmla="*/ 50130 h 498366"/>
              <a:gd name="connsiteX1" fmla="*/ 851647 w 2133600"/>
              <a:gd name="connsiteY1" fmla="*/ 41166 h 498366"/>
              <a:gd name="connsiteX2" fmla="*/ 2133600 w 2133600"/>
              <a:gd name="connsiteY2" fmla="*/ 498366 h 49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98366">
                <a:moveTo>
                  <a:pt x="0" y="50130"/>
                </a:moveTo>
                <a:cubicBezTo>
                  <a:pt x="248023" y="8295"/>
                  <a:pt x="496047" y="-33540"/>
                  <a:pt x="851647" y="41166"/>
                </a:cubicBezTo>
                <a:cubicBezTo>
                  <a:pt x="1207247" y="115872"/>
                  <a:pt x="1670423" y="307119"/>
                  <a:pt x="2133600" y="49836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AC5CE9-8359-7934-3FF3-F9A15762D5D7}"/>
              </a:ext>
            </a:extLst>
          </p:cNvPr>
          <p:cNvSpPr txBox="1"/>
          <p:nvPr/>
        </p:nvSpPr>
        <p:spPr>
          <a:xfrm>
            <a:off x="8964708" y="2800532"/>
            <a:ext cx="11026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93897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9DC77-99DB-9FCA-339B-C53D1F38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612" y="322262"/>
            <a:ext cx="10515600" cy="758825"/>
          </a:xfrm>
        </p:spPr>
        <p:txBody>
          <a:bodyPr>
            <a:noAutofit/>
          </a:bodyPr>
          <a:lstStyle/>
          <a:p>
            <a:r>
              <a:rPr lang="es-PE" sz="2800" dirty="0"/>
              <a:t>Hallazgos preliminares comparando zonas de crecimiento y Perdida de población: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E81C5-90AB-6273-DC23-1C1BA7221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425575"/>
            <a:ext cx="10515600" cy="4351338"/>
          </a:xfrm>
        </p:spPr>
        <p:txBody>
          <a:bodyPr/>
          <a:lstStyle/>
          <a:p>
            <a:r>
              <a:rPr lang="es-PE" dirty="0"/>
              <a:t>Son relativamente iguales en términos de:</a:t>
            </a:r>
          </a:p>
          <a:p>
            <a:pPr lvl="1"/>
            <a:r>
              <a:rPr lang="es-PE" dirty="0"/>
              <a:t>Trayectorias de productividad primaria neta que son positivas en la mayoría de los casos en la región andina (1985-2023 o casi 40 años)</a:t>
            </a:r>
          </a:p>
          <a:p>
            <a:pPr lvl="1"/>
            <a:r>
              <a:rPr lang="es-PE" dirty="0"/>
              <a:t>Uso de insumos orgánicos</a:t>
            </a:r>
          </a:p>
          <a:p>
            <a:pPr lvl="1"/>
            <a:r>
              <a:rPr lang="es-PE" dirty="0"/>
              <a:t>Sin embargo hay variabilidad especial sobrepuesto en esto, y shocks/riesgo climático (ej. Estudio bofedales en Ñuñoa, Peru, evidencia UMSA </a:t>
            </a:r>
            <a:r>
              <a:rPr lang="es-PE" dirty="0" err="1"/>
              <a:t>Ancoraimes</a:t>
            </a:r>
            <a:r>
              <a:rPr lang="es-P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6210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647CD0C-B1F8-016C-6BD7-DB8F11308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340" y="52181"/>
            <a:ext cx="9278472" cy="6805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C0270-099C-971C-D6CE-7A64DB854CC4}"/>
              </a:ext>
            </a:extLst>
          </p:cNvPr>
          <p:cNvSpPr txBox="1">
            <a:spLocks/>
          </p:cNvSpPr>
          <p:nvPr/>
        </p:nvSpPr>
        <p:spPr>
          <a:xfrm>
            <a:off x="98611" y="169862"/>
            <a:ext cx="3953435" cy="1667903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800" dirty="0"/>
              <a:t>Hallazgos preliminares comparando zonas de crecimiento y Perdida de población</a:t>
            </a:r>
          </a:p>
        </p:txBody>
      </p:sp>
    </p:spTree>
    <p:extLst>
      <p:ext uri="{BB962C8B-B14F-4D97-AF65-F5344CB8AC3E}">
        <p14:creationId xmlns:p14="http://schemas.microsoft.com/office/powerpoint/2010/main" val="2906310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647CD0C-B1F8-016C-6BD7-DB8F11308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340" y="52181"/>
            <a:ext cx="9278472" cy="680581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00FB6A-B47C-9E77-40D8-BA9A88C0C050}"/>
              </a:ext>
            </a:extLst>
          </p:cNvPr>
          <p:cNvSpPr/>
          <p:nvPr/>
        </p:nvSpPr>
        <p:spPr>
          <a:xfrm>
            <a:off x="2348753" y="3657600"/>
            <a:ext cx="6284259" cy="2680447"/>
          </a:xfrm>
          <a:prstGeom prst="roundRect">
            <a:avLst>
              <a:gd name="adj" fmla="val 7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Zonas con </a:t>
            </a:r>
            <a:r>
              <a:rPr lang="en-US" sz="2800" b="1" dirty="0" err="1"/>
              <a:t>aumento</a:t>
            </a:r>
            <a:r>
              <a:rPr lang="en-US" sz="2800" b="1" dirty="0"/>
              <a:t> de población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90CB372-DE7E-55D2-948F-8F02807A4EAF}"/>
              </a:ext>
            </a:extLst>
          </p:cNvPr>
          <p:cNvSpPr/>
          <p:nvPr/>
        </p:nvSpPr>
        <p:spPr>
          <a:xfrm>
            <a:off x="4294094" y="394447"/>
            <a:ext cx="4778188" cy="1407458"/>
          </a:xfrm>
          <a:prstGeom prst="roundRect">
            <a:avLst>
              <a:gd name="adj" fmla="val 7304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Zonas con </a:t>
            </a:r>
            <a:r>
              <a:rPr lang="en-US" b="1" dirty="0" err="1">
                <a:solidFill>
                  <a:schemeClr val="tx1"/>
                </a:solidFill>
              </a:rPr>
              <a:t>pérdida</a:t>
            </a:r>
            <a:r>
              <a:rPr lang="en-US" b="1" dirty="0">
                <a:solidFill>
                  <a:schemeClr val="tx1"/>
                </a:solidFill>
              </a:rPr>
              <a:t> de población</a:t>
            </a:r>
          </a:p>
        </p:txBody>
      </p:sp>
    </p:spTree>
    <p:extLst>
      <p:ext uri="{BB962C8B-B14F-4D97-AF65-F5344CB8AC3E}">
        <p14:creationId xmlns:p14="http://schemas.microsoft.com/office/powerpoint/2010/main" val="798223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647CD0C-B1F8-016C-6BD7-DB8F11308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340" y="52181"/>
            <a:ext cx="9278472" cy="680581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00FB6A-B47C-9E77-40D8-BA9A88C0C050}"/>
              </a:ext>
            </a:extLst>
          </p:cNvPr>
          <p:cNvSpPr/>
          <p:nvPr/>
        </p:nvSpPr>
        <p:spPr>
          <a:xfrm>
            <a:off x="2348753" y="2528048"/>
            <a:ext cx="7355543" cy="3810000"/>
          </a:xfrm>
          <a:prstGeom prst="roundRect">
            <a:avLst>
              <a:gd name="adj" fmla="val 7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90CB372-DE7E-55D2-948F-8F02807A4EAF}"/>
              </a:ext>
            </a:extLst>
          </p:cNvPr>
          <p:cNvSpPr/>
          <p:nvPr/>
        </p:nvSpPr>
        <p:spPr>
          <a:xfrm>
            <a:off x="4294094" y="394447"/>
            <a:ext cx="4778188" cy="1407458"/>
          </a:xfrm>
          <a:prstGeom prst="roundRect">
            <a:avLst>
              <a:gd name="adj" fmla="val 7304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073456-69F0-F338-7E5E-212D38E5D62F}"/>
              </a:ext>
            </a:extLst>
          </p:cNvPr>
          <p:cNvSpPr txBox="1"/>
          <p:nvPr/>
        </p:nvSpPr>
        <p:spPr>
          <a:xfrm>
            <a:off x="2418228" y="2554791"/>
            <a:ext cx="721659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chemeClr val="bg1"/>
                </a:solidFill>
              </a:rPr>
              <a:t>Resultados preliminares (datos públicos de suelo y ENA Peru 2022)</a:t>
            </a:r>
          </a:p>
          <a:p>
            <a:endParaRPr lang="es-PE" b="1" dirty="0">
              <a:solidFill>
                <a:schemeClr val="bg1"/>
              </a:solidFill>
            </a:endParaRPr>
          </a:p>
          <a:p>
            <a:pPr marL="115888" indent="-115888">
              <a:buFontTx/>
              <a:buChar char="-"/>
            </a:pPr>
            <a:r>
              <a:rPr lang="es-PE" b="1" dirty="0">
                <a:solidFill>
                  <a:schemeClr val="bg1"/>
                </a:solidFill>
              </a:rPr>
              <a:t>No hay diferencias en stock de carbono en el suelo </a:t>
            </a:r>
            <a:r>
              <a:rPr lang="es-PE" dirty="0">
                <a:solidFill>
                  <a:schemeClr val="bg1"/>
                </a:solidFill>
              </a:rPr>
              <a:t>(100 t/ha promedio, 64 a 133 t/ha rango en regiones)</a:t>
            </a:r>
          </a:p>
          <a:p>
            <a:pPr marL="115888" indent="-115888">
              <a:buFontTx/>
              <a:buChar char="-"/>
            </a:pPr>
            <a:r>
              <a:rPr lang="es-PE" b="1" dirty="0">
                <a:solidFill>
                  <a:schemeClr val="bg1"/>
                </a:solidFill>
              </a:rPr>
              <a:t>No hay diferencias en % de fincas con pastos perennes </a:t>
            </a:r>
            <a:r>
              <a:rPr lang="es-PE" dirty="0">
                <a:solidFill>
                  <a:schemeClr val="bg1"/>
                </a:solidFill>
              </a:rPr>
              <a:t>(~35 % promedio, 17% a 44% rango en regiones)</a:t>
            </a:r>
          </a:p>
          <a:p>
            <a:pPr marL="115888" indent="-115888">
              <a:buFontTx/>
              <a:buChar char="-"/>
            </a:pPr>
            <a:r>
              <a:rPr lang="es-PE" b="1" dirty="0">
                <a:solidFill>
                  <a:schemeClr val="bg1"/>
                </a:solidFill>
              </a:rPr>
              <a:t>No hay diferencias en agricultores aplicando residuos orgánicos (92% de fincas) </a:t>
            </a:r>
          </a:p>
          <a:p>
            <a:pPr marL="115888" indent="-115888">
              <a:buFontTx/>
              <a:buChar char="-"/>
            </a:pPr>
            <a:r>
              <a:rPr lang="es-PE" b="1" dirty="0">
                <a:solidFill>
                  <a:schemeClr val="bg1"/>
                </a:solidFill>
              </a:rPr>
              <a:t>En distritos con crecimiento:</a:t>
            </a:r>
          </a:p>
          <a:p>
            <a:pPr marL="742950" lvl="1" indent="-285750">
              <a:buFontTx/>
              <a:buChar char="-"/>
            </a:pPr>
            <a:r>
              <a:rPr lang="es-PE" b="1" dirty="0">
                <a:solidFill>
                  <a:schemeClr val="bg1"/>
                </a:solidFill>
              </a:rPr>
              <a:t>Mayor infraestructura de riego (71% acceso a riego)</a:t>
            </a:r>
          </a:p>
          <a:p>
            <a:pPr marL="742950" lvl="1" indent="-285750">
              <a:buFontTx/>
              <a:buChar char="-"/>
            </a:pPr>
            <a:r>
              <a:rPr lang="es-PE" b="1" dirty="0">
                <a:solidFill>
                  <a:schemeClr val="bg1"/>
                </a:solidFill>
              </a:rPr>
              <a:t>Mayor uso de plaguicidas (60%)</a:t>
            </a:r>
          </a:p>
          <a:p>
            <a:pPr marL="742950" lvl="1" indent="-285750">
              <a:buFontTx/>
              <a:buChar char="-"/>
            </a:pPr>
            <a:r>
              <a:rPr lang="es-PE" b="1" dirty="0">
                <a:solidFill>
                  <a:schemeClr val="bg1"/>
                </a:solidFill>
              </a:rPr>
              <a:t>Mayor uso de fertilizantes  (65%)</a:t>
            </a:r>
          </a:p>
          <a:p>
            <a:pPr marL="742950" lvl="1" indent="-285750">
              <a:buFontTx/>
              <a:buChar char="-"/>
            </a:pPr>
            <a:r>
              <a:rPr lang="es-PE" b="1" dirty="0">
                <a:solidFill>
                  <a:schemeClr val="bg1"/>
                </a:solidFill>
              </a:rPr>
              <a:t>Mayor % área de cultivos (20%)</a:t>
            </a:r>
          </a:p>
          <a:p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A391D7-B593-8693-0CD1-86096FA2C187}"/>
              </a:ext>
            </a:extLst>
          </p:cNvPr>
          <p:cNvSpPr txBox="1"/>
          <p:nvPr/>
        </p:nvSpPr>
        <p:spPr>
          <a:xfrm>
            <a:off x="4365811" y="487483"/>
            <a:ext cx="44733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PE" sz="1100" b="1" dirty="0"/>
              <a:t>No hay diferencias en stock de carbono en el suelo</a:t>
            </a:r>
          </a:p>
          <a:p>
            <a:pPr marL="285750" indent="-285750">
              <a:buFontTx/>
              <a:buChar char="-"/>
            </a:pPr>
            <a:r>
              <a:rPr lang="es-PE" sz="1100" b="1" dirty="0"/>
              <a:t>No hay diferencias en % de fincas con pastos </a:t>
            </a:r>
            <a:r>
              <a:rPr lang="es-PE" sz="1100" b="1" dirty="0" err="1"/>
              <a:t>perrenes</a:t>
            </a:r>
            <a:endParaRPr lang="es-PE" sz="1100" b="1" dirty="0"/>
          </a:p>
          <a:p>
            <a:pPr marL="285750" indent="-285750">
              <a:buFontTx/>
              <a:buChar char="-"/>
            </a:pPr>
            <a:r>
              <a:rPr lang="es-PE" sz="1100" b="1" dirty="0"/>
              <a:t>No hay diferencias en agricultores aplicando residuos orgánicos </a:t>
            </a:r>
          </a:p>
          <a:p>
            <a:pPr marL="285750" indent="-285750">
              <a:buFontTx/>
              <a:buChar char="-"/>
            </a:pPr>
            <a:r>
              <a:rPr lang="es-PE" sz="1100" b="1" dirty="0"/>
              <a:t>Menor incidencia de riego (31% acceso)</a:t>
            </a:r>
          </a:p>
          <a:p>
            <a:pPr marL="285750" indent="-285750">
              <a:buFontTx/>
              <a:buChar char="-"/>
            </a:pPr>
            <a:r>
              <a:rPr lang="es-PE" sz="1100" b="1" dirty="0"/>
              <a:t>Menor % de uso de plaguicidas (33%)  y fertilizantes (25%)</a:t>
            </a:r>
          </a:p>
          <a:p>
            <a:endParaRPr lang="es-PE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149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647CD0C-B1F8-016C-6BD7-DB8F11308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340" y="52181"/>
            <a:ext cx="9278472" cy="680581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00FB6A-B47C-9E77-40D8-BA9A88C0C050}"/>
              </a:ext>
            </a:extLst>
          </p:cNvPr>
          <p:cNvSpPr/>
          <p:nvPr/>
        </p:nvSpPr>
        <p:spPr>
          <a:xfrm>
            <a:off x="2026023" y="4597859"/>
            <a:ext cx="7355543" cy="1892228"/>
          </a:xfrm>
          <a:prstGeom prst="roundRect">
            <a:avLst>
              <a:gd name="adj" fmla="val 7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90CB372-DE7E-55D2-948F-8F02807A4EAF}"/>
              </a:ext>
            </a:extLst>
          </p:cNvPr>
          <p:cNvSpPr/>
          <p:nvPr/>
        </p:nvSpPr>
        <p:spPr>
          <a:xfrm>
            <a:off x="2644588" y="394447"/>
            <a:ext cx="6736978" cy="2187388"/>
          </a:xfrm>
          <a:prstGeom prst="roundRect">
            <a:avLst>
              <a:gd name="adj" fmla="val 7304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073456-69F0-F338-7E5E-212D38E5D62F}"/>
              </a:ext>
            </a:extLst>
          </p:cNvPr>
          <p:cNvSpPr txBox="1"/>
          <p:nvPr/>
        </p:nvSpPr>
        <p:spPr>
          <a:xfrm>
            <a:off x="2095498" y="4606876"/>
            <a:ext cx="665405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100" b="1" dirty="0">
                <a:solidFill>
                  <a:schemeClr val="bg1"/>
                </a:solidFill>
              </a:rPr>
              <a:t>Resultados preliminares (datos públicos de suelo y ENA Peru 2022)</a:t>
            </a:r>
          </a:p>
          <a:p>
            <a:endParaRPr lang="es-PE" sz="1100" b="1" dirty="0">
              <a:solidFill>
                <a:schemeClr val="bg1"/>
              </a:solidFill>
            </a:endParaRPr>
          </a:p>
          <a:p>
            <a:pPr marL="115888" indent="-115888">
              <a:buFontTx/>
              <a:buChar char="-"/>
            </a:pPr>
            <a:r>
              <a:rPr lang="es-PE" sz="1100" b="1" dirty="0">
                <a:solidFill>
                  <a:schemeClr val="bg1"/>
                </a:solidFill>
              </a:rPr>
              <a:t>No hay diferencias en stock de carbono en el suelo (100 t/ha promedio)</a:t>
            </a:r>
          </a:p>
          <a:p>
            <a:pPr marL="115888" indent="-115888">
              <a:buFontTx/>
              <a:buChar char="-"/>
            </a:pPr>
            <a:r>
              <a:rPr lang="es-PE" sz="1100" b="1" dirty="0">
                <a:solidFill>
                  <a:schemeClr val="bg1"/>
                </a:solidFill>
              </a:rPr>
              <a:t>No hay diferencias en % de fincas con pastos perennes (~35 % promedio, 17% a 44% rango en regiones)</a:t>
            </a:r>
          </a:p>
          <a:p>
            <a:pPr marL="115888" indent="-115888">
              <a:buFontTx/>
              <a:buChar char="-"/>
            </a:pPr>
            <a:r>
              <a:rPr lang="es-PE" sz="1100" b="1" dirty="0">
                <a:solidFill>
                  <a:schemeClr val="bg1"/>
                </a:solidFill>
              </a:rPr>
              <a:t>No hay diferencias en agricultores aplicando residuos orgánicos </a:t>
            </a:r>
          </a:p>
          <a:p>
            <a:pPr marL="115888" indent="-115888">
              <a:buFontTx/>
              <a:buChar char="-"/>
            </a:pPr>
            <a:r>
              <a:rPr lang="es-PE" sz="1100" b="1" dirty="0">
                <a:solidFill>
                  <a:schemeClr val="bg1"/>
                </a:solidFill>
              </a:rPr>
              <a:t>En distritos con crecimiento:</a:t>
            </a:r>
          </a:p>
          <a:p>
            <a:pPr marL="742950" lvl="1" indent="-285750">
              <a:buFontTx/>
              <a:buChar char="-"/>
            </a:pPr>
            <a:r>
              <a:rPr lang="es-PE" sz="1100" b="1" dirty="0">
                <a:solidFill>
                  <a:schemeClr val="bg1"/>
                </a:solidFill>
              </a:rPr>
              <a:t>Mayor infraestructura de riego </a:t>
            </a:r>
          </a:p>
          <a:p>
            <a:pPr marL="742950" lvl="1" indent="-285750">
              <a:buFontTx/>
              <a:buChar char="-"/>
            </a:pPr>
            <a:r>
              <a:rPr lang="es-PE" sz="1100" b="1" dirty="0">
                <a:solidFill>
                  <a:schemeClr val="bg1"/>
                </a:solidFill>
              </a:rPr>
              <a:t>Mayor uso de plaguicidas (60%)</a:t>
            </a:r>
          </a:p>
          <a:p>
            <a:pPr marL="742950" lvl="1" indent="-285750">
              <a:buFontTx/>
              <a:buChar char="-"/>
            </a:pPr>
            <a:r>
              <a:rPr lang="es-PE" sz="1100" b="1" dirty="0">
                <a:solidFill>
                  <a:schemeClr val="bg1"/>
                </a:solidFill>
              </a:rPr>
              <a:t>Mayor uso de fertilizantes  (65%)</a:t>
            </a:r>
          </a:p>
          <a:p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A391D7-B593-8693-0CD1-86096FA2C187}"/>
              </a:ext>
            </a:extLst>
          </p:cNvPr>
          <p:cNvSpPr txBox="1"/>
          <p:nvPr/>
        </p:nvSpPr>
        <p:spPr>
          <a:xfrm>
            <a:off x="2707340" y="550236"/>
            <a:ext cx="667422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PE" sz="1600" b="1" dirty="0"/>
              <a:t>No hay diferencias en stock de carbono en el suelo</a:t>
            </a:r>
          </a:p>
          <a:p>
            <a:pPr marL="285750" indent="-285750">
              <a:buFontTx/>
              <a:buChar char="-"/>
            </a:pPr>
            <a:r>
              <a:rPr lang="es-PE" sz="1600" b="1" dirty="0"/>
              <a:t>No hay diferencias en % de fincas con pastos perennes</a:t>
            </a:r>
          </a:p>
          <a:p>
            <a:pPr marL="285750" indent="-285750">
              <a:buFontTx/>
              <a:buChar char="-"/>
            </a:pPr>
            <a:r>
              <a:rPr lang="es-PE" sz="1600" b="1" dirty="0"/>
              <a:t>No hay diferencias en agricultores aplicando residuos orgánicos </a:t>
            </a:r>
          </a:p>
          <a:p>
            <a:pPr marL="285750" indent="-285750">
              <a:buFontTx/>
              <a:buChar char="-"/>
            </a:pPr>
            <a:r>
              <a:rPr lang="es-PE" sz="1600" b="1" dirty="0"/>
              <a:t>Menor incidencia de riego (31% acceso)</a:t>
            </a:r>
          </a:p>
          <a:p>
            <a:pPr marL="285750" indent="-285750">
              <a:buFontTx/>
              <a:buChar char="-"/>
            </a:pPr>
            <a:r>
              <a:rPr lang="es-PE" sz="1600" b="1" dirty="0"/>
              <a:t>Menor % de uso de plaguicidas (33%)  y fertilizantes (25%)</a:t>
            </a:r>
          </a:p>
          <a:p>
            <a:pPr marL="285750" indent="-285750">
              <a:buFontTx/>
              <a:buChar char="-"/>
            </a:pPr>
            <a:r>
              <a:rPr lang="es-PE" sz="1600" b="1" dirty="0"/>
              <a:t>Menor % área de cultivos (5%)</a:t>
            </a:r>
          </a:p>
          <a:p>
            <a:endParaRPr lang="es-PE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868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B545E-2C83-F94E-F4C0-260D0D2D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5816"/>
          </a:xfrm>
        </p:spPr>
        <p:txBody>
          <a:bodyPr>
            <a:noAutofit/>
          </a:bodyPr>
          <a:lstStyle/>
          <a:p>
            <a:r>
              <a:rPr lang="es-PE" sz="2800" dirty="0"/>
              <a:t>Tendencias de centralización  y extensión en fincas andinas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CFA53B-D2AC-08D5-C37D-7F38DFCB4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5812" y="1431178"/>
            <a:ext cx="5181600" cy="4351338"/>
          </a:xfrm>
        </p:spPr>
        <p:txBody>
          <a:bodyPr/>
          <a:lstStyle/>
          <a:p>
            <a:r>
              <a:rPr lang="es-PE" dirty="0"/>
              <a:t>Centralización:</a:t>
            </a:r>
          </a:p>
          <a:p>
            <a:pPr lvl="1"/>
            <a:r>
              <a:rPr lang="es-PE" dirty="0"/>
              <a:t>Feminización de trabajo, menos mano de obra</a:t>
            </a:r>
          </a:p>
          <a:p>
            <a:pPr lvl="1"/>
            <a:r>
              <a:rPr lang="es-PE" dirty="0"/>
              <a:t>Priorizar educación de jóvenes</a:t>
            </a:r>
          </a:p>
          <a:p>
            <a:pPr lvl="1"/>
            <a:r>
              <a:rPr lang="es-PE" dirty="0"/>
              <a:t>“cerca a un camino”</a:t>
            </a:r>
          </a:p>
          <a:p>
            <a:pPr lvl="1"/>
            <a:r>
              <a:rPr lang="es-PE" dirty="0"/>
              <a:t>Transición a animales menores o de manejo más intensivo (cuyes, vacas lecheras)</a:t>
            </a:r>
          </a:p>
          <a:p>
            <a:pPr lvl="1"/>
            <a:r>
              <a:rPr lang="es-PE" dirty="0"/>
              <a:t>Búsqueda de alternativas intensivos para manejo (ej. Bioles)</a:t>
            </a:r>
          </a:p>
          <a:p>
            <a:pPr lvl="1"/>
            <a:endParaRPr lang="es-PE" dirty="0"/>
          </a:p>
          <a:p>
            <a:pPr lvl="1"/>
            <a:endParaRPr lang="es-P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870FC9-0FC6-0BF5-D421-B204A1846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31178"/>
            <a:ext cx="5463988" cy="4351338"/>
          </a:xfrm>
        </p:spPr>
        <p:txBody>
          <a:bodyPr/>
          <a:lstStyle/>
          <a:p>
            <a:r>
              <a:rPr lang="es-PE" dirty="0"/>
              <a:t>Extensión:</a:t>
            </a:r>
          </a:p>
          <a:p>
            <a:pPr lvl="1"/>
            <a:r>
              <a:rPr lang="es-PE" dirty="0"/>
              <a:t>Retorno o permanencia en paisajes mas </a:t>
            </a:r>
            <a:r>
              <a:rPr lang="es-PE" dirty="0" err="1"/>
              <a:t>vacios</a:t>
            </a:r>
            <a:r>
              <a:rPr lang="es-PE" dirty="0"/>
              <a:t> (ancianos)</a:t>
            </a:r>
          </a:p>
          <a:p>
            <a:pPr lvl="1"/>
            <a:r>
              <a:rPr lang="es-PE" dirty="0"/>
              <a:t>Ahorra de gastos en alimentación</a:t>
            </a:r>
          </a:p>
          <a:p>
            <a:pPr lvl="1"/>
            <a:r>
              <a:rPr lang="es-PE" dirty="0"/>
              <a:t>Acceder a mas terrenos (pastoreo, producción </a:t>
            </a:r>
            <a:r>
              <a:rPr lang="es-PE" dirty="0" err="1"/>
              <a:t>commercial</a:t>
            </a:r>
            <a:r>
              <a:rPr lang="es-PE" dirty="0"/>
              <a:t>)</a:t>
            </a:r>
          </a:p>
          <a:p>
            <a:pPr lvl="1"/>
            <a:r>
              <a:rPr lang="es-PE" dirty="0"/>
              <a:t>Dinamizado por redes de mano de obra familiar y otros</a:t>
            </a:r>
          </a:p>
          <a:p>
            <a:pPr lvl="1"/>
            <a:endParaRPr lang="es-PE" dirty="0"/>
          </a:p>
          <a:p>
            <a:pPr lvl="1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071773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84963-830C-003D-BC62-D05298BAD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469" y="336202"/>
            <a:ext cx="10515600" cy="730508"/>
          </a:xfrm>
        </p:spPr>
        <p:txBody>
          <a:bodyPr>
            <a:noAutofit/>
          </a:bodyPr>
          <a:lstStyle/>
          <a:p>
            <a:r>
              <a:rPr lang="en-US" sz="3200" dirty="0" err="1"/>
              <a:t>Modelo</a:t>
            </a:r>
            <a:r>
              <a:rPr lang="en-US" sz="3200" dirty="0"/>
              <a:t> de ‘</a:t>
            </a:r>
            <a:r>
              <a:rPr lang="en-US" sz="3200" dirty="0" err="1"/>
              <a:t>espacios</a:t>
            </a:r>
            <a:r>
              <a:rPr lang="en-US" sz="3200" dirty="0"/>
              <a:t> de </a:t>
            </a:r>
            <a:r>
              <a:rPr lang="en-US" sz="3200" dirty="0" err="1"/>
              <a:t>intensificación</a:t>
            </a:r>
            <a:r>
              <a:rPr lang="en-US" sz="3200" dirty="0"/>
              <a:t>/</a:t>
            </a:r>
            <a:r>
              <a:rPr lang="en-US" sz="3200" dirty="0" err="1"/>
              <a:t>desintensificación</a:t>
            </a:r>
            <a:r>
              <a:rPr lang="en-US" sz="3200" dirty="0"/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E1C268-D0B9-AB1C-43D5-613DDF0B5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636" y="1062318"/>
            <a:ext cx="8776447" cy="49569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EB6094-F176-C1CD-026F-F65B2167C3C6}"/>
              </a:ext>
            </a:extLst>
          </p:cNvPr>
          <p:cNvSpPr txBox="1"/>
          <p:nvPr/>
        </p:nvSpPr>
        <p:spPr>
          <a:xfrm>
            <a:off x="3601579" y="1972968"/>
            <a:ext cx="4425798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Espacios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de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intensificación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sistemas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humanos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D1D21D-3036-F5E6-967A-DD5F1D332447}"/>
              </a:ext>
            </a:extLst>
          </p:cNvPr>
          <p:cNvSpPr txBox="1"/>
          <p:nvPr/>
        </p:nvSpPr>
        <p:spPr>
          <a:xfrm>
            <a:off x="2716305" y="5457128"/>
            <a:ext cx="6759389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Atributos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de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sistemas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naturales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acoplados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espacios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de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intensificación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3BD3B-D4B3-C059-8257-3B754BE95330}"/>
              </a:ext>
            </a:extLst>
          </p:cNvPr>
          <p:cNvSpPr txBox="1"/>
          <p:nvPr/>
        </p:nvSpPr>
        <p:spPr>
          <a:xfrm rot="18833616">
            <a:off x="8897716" y="3607857"/>
            <a:ext cx="2039471" cy="307777"/>
          </a:xfrm>
          <a:prstGeom prst="rect">
            <a:avLst/>
          </a:prstGeom>
          <a:solidFill>
            <a:srgbClr val="C7D69E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Espacios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Periurbanos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3C2DC9-7358-16DA-DD1C-C5A47308ADB6}"/>
              </a:ext>
            </a:extLst>
          </p:cNvPr>
          <p:cNvSpPr txBox="1"/>
          <p:nvPr/>
        </p:nvSpPr>
        <p:spPr>
          <a:xfrm rot="18833616">
            <a:off x="886543" y="3564188"/>
            <a:ext cx="1602688" cy="307777"/>
          </a:xfrm>
          <a:prstGeom prst="rect">
            <a:avLst/>
          </a:prstGeom>
          <a:solidFill>
            <a:srgbClr val="C69995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Espacios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remotos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9BB3B5-22B0-487F-CBD3-012DCEBAA1FF}"/>
              </a:ext>
            </a:extLst>
          </p:cNvPr>
          <p:cNvSpPr txBox="1"/>
          <p:nvPr/>
        </p:nvSpPr>
        <p:spPr>
          <a:xfrm>
            <a:off x="2411506" y="5144959"/>
            <a:ext cx="128643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Plagas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Predadores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Polinizadores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F27101-C483-FB3A-801E-C48704E11597}"/>
              </a:ext>
            </a:extLst>
          </p:cNvPr>
          <p:cNvSpPr txBox="1"/>
          <p:nvPr/>
        </p:nvSpPr>
        <p:spPr>
          <a:xfrm>
            <a:off x="6191964" y="5150171"/>
            <a:ext cx="593911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PPP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F09EE3-AA47-E8FF-C145-DCD532194701}"/>
              </a:ext>
            </a:extLst>
          </p:cNvPr>
          <p:cNvSpPr txBox="1"/>
          <p:nvPr/>
        </p:nvSpPr>
        <p:spPr>
          <a:xfrm>
            <a:off x="8265051" y="5150170"/>
            <a:ext cx="593911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PPP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BE9BC7-877A-55CC-68A9-19BFF140A642}"/>
              </a:ext>
            </a:extLst>
          </p:cNvPr>
          <p:cNvSpPr/>
          <p:nvPr/>
        </p:nvSpPr>
        <p:spPr>
          <a:xfrm>
            <a:off x="3540033" y="2711659"/>
            <a:ext cx="2808515" cy="127093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Interacciones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hogar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Mano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inversion con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carácter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género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Redes de Semilla/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conocimiento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Mercados</a:t>
            </a:r>
          </a:p>
          <a:p>
            <a:pPr marL="285750" marR="0" lvl="0" indent="-28575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Gobernanza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Infraestructura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gubernamental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7DEDFC-3189-8959-60FF-7271344C3BDE}"/>
              </a:ext>
            </a:extLst>
          </p:cNvPr>
          <p:cNvSpPr txBox="1"/>
          <p:nvPr/>
        </p:nvSpPr>
        <p:spPr>
          <a:xfrm>
            <a:off x="670560" y="6202680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Adaptado</a:t>
            </a:r>
            <a:r>
              <a:rPr lang="en-US" sz="1400" dirty="0"/>
              <a:t> de:  Zimmerer, KS, Carney JA and S Vanek. 2015. Sustainable smallholder intensification in global change? Pivotal spatial interactions, gendered livelihoods, and agrobiodiversity.  Current Opinion in Environmental Sustainability, Volume 14,  2015.</a:t>
            </a:r>
          </a:p>
        </p:txBody>
      </p:sp>
    </p:spTree>
    <p:extLst>
      <p:ext uri="{BB962C8B-B14F-4D97-AF65-F5344CB8AC3E}">
        <p14:creationId xmlns:p14="http://schemas.microsoft.com/office/powerpoint/2010/main" val="183016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FD8C5-F7D6-3798-A0C0-68D529A77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725"/>
          </a:xfrm>
        </p:spPr>
        <p:txBody>
          <a:bodyPr/>
          <a:lstStyle/>
          <a:p>
            <a:r>
              <a:rPr lang="es-PE" dirty="0"/>
              <a:t>Por investigar: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BB6FB-AC56-6737-DD2B-1502BCFFF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351942"/>
            <a:ext cx="5057215" cy="4351338"/>
          </a:xfrm>
        </p:spPr>
        <p:txBody>
          <a:bodyPr>
            <a:normAutofit lnSpcReduction="10000"/>
          </a:bodyPr>
          <a:lstStyle/>
          <a:p>
            <a:r>
              <a:rPr lang="es-PE" dirty="0"/>
              <a:t>Agrobiodiversidad y uso de </a:t>
            </a:r>
            <a:r>
              <a:rPr lang="es-PE" dirty="0" err="1"/>
              <a:t>perrenes</a:t>
            </a:r>
            <a:r>
              <a:rPr lang="es-PE" dirty="0"/>
              <a:t> en el paisaje </a:t>
            </a:r>
          </a:p>
          <a:p>
            <a:pPr lvl="1"/>
            <a:r>
              <a:rPr lang="es-PE" dirty="0"/>
              <a:t>Estudio suplementario sobre </a:t>
            </a:r>
            <a:r>
              <a:rPr lang="es-PE" dirty="0" err="1"/>
              <a:t>politica</a:t>
            </a:r>
            <a:r>
              <a:rPr lang="es-PE" dirty="0"/>
              <a:t> de aumentar pastos </a:t>
            </a:r>
            <a:r>
              <a:rPr lang="es-PE" dirty="0" err="1"/>
              <a:t>perrenes</a:t>
            </a:r>
            <a:r>
              <a:rPr lang="es-PE" dirty="0"/>
              <a:t> en la sierra peruana.</a:t>
            </a:r>
          </a:p>
          <a:p>
            <a:pPr lvl="1"/>
            <a:r>
              <a:rPr lang="es-PE" dirty="0"/>
              <a:t>Uso de censos y recursos como </a:t>
            </a:r>
            <a:r>
              <a:rPr lang="es-PE" dirty="0" err="1"/>
              <a:t>worldcover</a:t>
            </a:r>
            <a:r>
              <a:rPr lang="es-PE" dirty="0"/>
              <a:t> (uso de tierra)</a:t>
            </a:r>
          </a:p>
          <a:p>
            <a:pPr lvl="1"/>
            <a:endParaRPr lang="es-PE" dirty="0"/>
          </a:p>
          <a:p>
            <a:r>
              <a:rPr lang="es-PE" dirty="0"/>
              <a:t>Complementar con otros estudios regionales sobre uso de tierra, ganadería, documentos de gobierno.</a:t>
            </a:r>
          </a:p>
          <a:p>
            <a:endParaRPr lang="es-P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BEAE77-7627-01C7-30E9-F6A68C2CB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44" y="284551"/>
            <a:ext cx="6006432" cy="4334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59806F-6267-E880-BC7B-57000B07152E}"/>
              </a:ext>
            </a:extLst>
          </p:cNvPr>
          <p:cNvSpPr txBox="1"/>
          <p:nvPr/>
        </p:nvSpPr>
        <p:spPr>
          <a:xfrm>
            <a:off x="7211639" y="4699496"/>
            <a:ext cx="391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Datos </a:t>
            </a:r>
            <a:r>
              <a:rPr lang="es-PE" dirty="0" err="1"/>
              <a:t>WorldCover</a:t>
            </a:r>
            <a:r>
              <a:rPr lang="es-PE" dirty="0"/>
              <a:t>, uso de tierra, Ayacucho, Perú</a:t>
            </a:r>
          </a:p>
        </p:txBody>
      </p:sp>
    </p:spTree>
    <p:extLst>
      <p:ext uri="{BB962C8B-B14F-4D97-AF65-F5344CB8AC3E}">
        <p14:creationId xmlns:p14="http://schemas.microsoft.com/office/powerpoint/2010/main" val="4217524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0D270A3-2D91-90F0-2FB6-CF9EAC3B34F6}"/>
              </a:ext>
            </a:extLst>
          </p:cNvPr>
          <p:cNvSpPr/>
          <p:nvPr/>
        </p:nvSpPr>
        <p:spPr>
          <a:xfrm>
            <a:off x="4224358" y="1025378"/>
            <a:ext cx="5043169" cy="173005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>
                <a:solidFill>
                  <a:schemeClr val="tx2"/>
                </a:solidFill>
              </a:rPr>
              <a:t>Propuestas territoriales para mejorar eficacia y  eficiencia, y lograr escalamiento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3D542F-8E70-E5DC-8D7E-910351A1A420}"/>
              </a:ext>
            </a:extLst>
          </p:cNvPr>
          <p:cNvSpPr/>
          <p:nvPr/>
        </p:nvSpPr>
        <p:spPr>
          <a:xfrm>
            <a:off x="511540" y="3573059"/>
            <a:ext cx="3546764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Zonificación tradicional y ordenamiento territorial municipal y regional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0E5FB5-8D36-DA01-E834-9D8F80C9FE0E}"/>
              </a:ext>
            </a:extLst>
          </p:cNvPr>
          <p:cNvSpPr/>
          <p:nvPr/>
        </p:nvSpPr>
        <p:spPr>
          <a:xfrm>
            <a:off x="310041" y="1539556"/>
            <a:ext cx="3546764" cy="17300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Incidencia en redes y organizaciones para barreras y especies no cultivadas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22C377-8C9B-76B7-4FF7-49F51F01E3EF}"/>
              </a:ext>
            </a:extLst>
          </p:cNvPr>
          <p:cNvSpPr/>
          <p:nvPr/>
        </p:nvSpPr>
        <p:spPr>
          <a:xfrm>
            <a:off x="8809278" y="4002739"/>
            <a:ext cx="3077254" cy="17300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Agua y otros servicios ecosistémicos – interacción urbano-rural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25A591-C62D-3607-C5CA-BEF89096EB6D}"/>
              </a:ext>
            </a:extLst>
          </p:cNvPr>
          <p:cNvSpPr/>
          <p:nvPr/>
        </p:nvSpPr>
        <p:spPr>
          <a:xfrm>
            <a:off x="5576047" y="5201923"/>
            <a:ext cx="3357580" cy="13477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err="1"/>
              <a:t>Oases</a:t>
            </a:r>
            <a:r>
              <a:rPr lang="es-PE" dirty="0"/>
              <a:t> (</a:t>
            </a:r>
            <a:r>
              <a:rPr lang="es-PE" dirty="0" err="1"/>
              <a:t>O’wasis</a:t>
            </a:r>
            <a:r>
              <a:rPr lang="es-PE" dirty="0"/>
              <a:t>) para catalizar prácticas de MIPPP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50FFB-4C0D-6F5B-04BA-52BDBE88DDEF}"/>
              </a:ext>
            </a:extLst>
          </p:cNvPr>
          <p:cNvSpPr/>
          <p:nvPr/>
        </p:nvSpPr>
        <p:spPr>
          <a:xfrm>
            <a:off x="2083423" y="5201923"/>
            <a:ext cx="2980168" cy="13477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Enfoque territorial en pasturas y descansos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AC55D41-7A62-0008-1BF9-A9A0ECA8A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466" y="247303"/>
            <a:ext cx="10515600" cy="721993"/>
          </a:xfrm>
        </p:spPr>
        <p:txBody>
          <a:bodyPr>
            <a:noAutofit/>
          </a:bodyPr>
          <a:lstStyle/>
          <a:p>
            <a:r>
              <a:rPr lang="en-US" sz="3200" dirty="0"/>
              <a:t>‘Faros’ y  ‘Oases’; </a:t>
            </a:r>
            <a:r>
              <a:rPr lang="en-US" sz="3200" dirty="0" err="1"/>
              <a:t>Gobernanza</a:t>
            </a:r>
            <a:r>
              <a:rPr lang="en-US" sz="3200" dirty="0"/>
              <a:t> y </a:t>
            </a:r>
            <a:r>
              <a:rPr lang="en-US" sz="3200" dirty="0" err="1"/>
              <a:t>acción</a:t>
            </a:r>
            <a:r>
              <a:rPr lang="en-US" sz="3200" dirty="0"/>
              <a:t> </a:t>
            </a:r>
            <a:r>
              <a:rPr lang="en-US" sz="3200" dirty="0" err="1"/>
              <a:t>colectiva</a:t>
            </a:r>
            <a:r>
              <a:rPr lang="en-US" sz="3200" dirty="0"/>
              <a:t> – </a:t>
            </a:r>
            <a:r>
              <a:rPr lang="en-US" sz="3200" dirty="0" err="1"/>
              <a:t>emergentes</a:t>
            </a:r>
            <a:r>
              <a:rPr lang="en-US" sz="3200" dirty="0"/>
              <a:t> </a:t>
            </a:r>
            <a:r>
              <a:rPr lang="en-US" sz="3200" dirty="0" err="1"/>
              <a:t>estrategias</a:t>
            </a:r>
            <a:r>
              <a:rPr lang="en-US" sz="3200" dirty="0"/>
              <a:t> de </a:t>
            </a:r>
            <a:r>
              <a:rPr lang="en-US" sz="3200" dirty="0" err="1"/>
              <a:t>los</a:t>
            </a:r>
            <a:r>
              <a:rPr lang="en-US" sz="3200" dirty="0"/>
              <a:t> </a:t>
            </a:r>
            <a:r>
              <a:rPr lang="en-US" sz="3200" dirty="0" err="1"/>
              <a:t>proyectos</a:t>
            </a:r>
            <a:r>
              <a:rPr lang="en-US" sz="3200" dirty="0"/>
              <a:t> CdP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627F2E6-3B8B-0589-2DDB-307A003C5267}"/>
              </a:ext>
            </a:extLst>
          </p:cNvPr>
          <p:cNvSpPr/>
          <p:nvPr/>
        </p:nvSpPr>
        <p:spPr>
          <a:xfrm>
            <a:off x="4224358" y="3315957"/>
            <a:ext cx="3093720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Análisis de vulnerabilidad a nivel de municipios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B7F9EF2-1277-63C4-BCEF-44199CF23742}"/>
              </a:ext>
            </a:extLst>
          </p:cNvPr>
          <p:cNvSpPr/>
          <p:nvPr/>
        </p:nvSpPr>
        <p:spPr>
          <a:xfrm>
            <a:off x="8524379" y="2411714"/>
            <a:ext cx="3357580" cy="134779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Economía circular de residuos (humanos, de la ciudad etc.)</a:t>
            </a:r>
          </a:p>
        </p:txBody>
      </p:sp>
    </p:spTree>
    <p:extLst>
      <p:ext uri="{BB962C8B-B14F-4D97-AF65-F5344CB8AC3E}">
        <p14:creationId xmlns:p14="http://schemas.microsoft.com/office/powerpoint/2010/main" val="2420092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0D270A3-2D91-90F0-2FB6-CF9EAC3B34F6}"/>
              </a:ext>
            </a:extLst>
          </p:cNvPr>
          <p:cNvSpPr/>
          <p:nvPr/>
        </p:nvSpPr>
        <p:spPr>
          <a:xfrm>
            <a:off x="4609502" y="1345834"/>
            <a:ext cx="3276600" cy="2652423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400" b="1" dirty="0">
                <a:solidFill>
                  <a:schemeClr val="tx1"/>
                </a:solidFill>
              </a:rPr>
              <a:t>El agua emerge como un tema de paisaje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3D542F-8E70-E5DC-8D7E-910351A1A420}"/>
              </a:ext>
            </a:extLst>
          </p:cNvPr>
          <p:cNvSpPr/>
          <p:nvPr/>
        </p:nvSpPr>
        <p:spPr>
          <a:xfrm>
            <a:off x="765287" y="1976425"/>
            <a:ext cx="3276600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Paisajes </a:t>
            </a:r>
            <a:r>
              <a:rPr lang="es-PE" dirty="0" err="1"/>
              <a:t>hidroagroecológicos</a:t>
            </a:r>
            <a:r>
              <a:rPr lang="es-PE" dirty="0"/>
              <a:t> – entendiendo multiples dimensiones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22C377-8C9B-76B7-4FF7-49F51F01E3EF}"/>
              </a:ext>
            </a:extLst>
          </p:cNvPr>
          <p:cNvSpPr/>
          <p:nvPr/>
        </p:nvSpPr>
        <p:spPr>
          <a:xfrm>
            <a:off x="8453718" y="4204814"/>
            <a:ext cx="3140047" cy="17300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Urgencia en acceso y eficiencia de riego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25A591-C62D-3607-C5CA-BEF89096EB6D}"/>
              </a:ext>
            </a:extLst>
          </p:cNvPr>
          <p:cNvSpPr/>
          <p:nvPr/>
        </p:nvSpPr>
        <p:spPr>
          <a:xfrm>
            <a:off x="381945" y="4089094"/>
            <a:ext cx="4383095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Enfoques territoriales para  captación de agua y recarga de acuíferos – ej. Lagunas de recarga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50FFB-4C0D-6F5B-04BA-52BDBE88DDEF}"/>
              </a:ext>
            </a:extLst>
          </p:cNvPr>
          <p:cNvSpPr/>
          <p:nvPr/>
        </p:nvSpPr>
        <p:spPr>
          <a:xfrm>
            <a:off x="5039355" y="4608225"/>
            <a:ext cx="3140047" cy="15849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Materia orgánica y capacidad de retención del agua del suelo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F48F41-0E3F-24C3-B4C0-9CABD8E83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718" y="1071547"/>
            <a:ext cx="3738282" cy="280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95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E84F0-FC1C-AFF4-2633-EF04AC0D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1195"/>
          </a:xfrm>
        </p:spPr>
        <p:txBody>
          <a:bodyPr>
            <a:normAutofit fontScale="90000"/>
          </a:bodyPr>
          <a:lstStyle/>
          <a:p>
            <a:r>
              <a:rPr lang="es-PE"/>
              <a:t>Conclusiones y recomendaciones para reflexionar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CE4408-0835-2DDB-8833-701269A8E089}"/>
              </a:ext>
            </a:extLst>
          </p:cNvPr>
          <p:cNvSpPr txBox="1"/>
          <p:nvPr/>
        </p:nvSpPr>
        <p:spPr>
          <a:xfrm>
            <a:off x="1165410" y="1389530"/>
            <a:ext cx="783515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2000" b="1" dirty="0"/>
              <a:t>Existen una coyuntura histórica y los espacios rurales diferenciados con apertura a opciones agroecológicos con niveles de implementación al paisaje / territorio.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2000" b="1" dirty="0"/>
              <a:t>Existen amenazas claves (cambio climático, agua, modelos agroindustriales de manejo)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2000" b="1" dirty="0"/>
              <a:t>¿Cómo fomentar Intercambios y monitoreo de los procesos de escalamiento desde una perspectiva de paisaje o territorio?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2000" b="1" dirty="0"/>
              <a:t>No perder de vista el importante trabajo en opciones por contexto</a:t>
            </a:r>
            <a:r>
              <a:rPr lang="es-PE" sz="2000" dirty="0"/>
              <a:t>.</a:t>
            </a:r>
          </a:p>
          <a:p>
            <a:endParaRPr lang="es-PE" sz="2000" dirty="0"/>
          </a:p>
          <a:p>
            <a:endParaRPr lang="es-PE" sz="2000" dirty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876606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29BDE-6D45-F4E4-0320-194A7FA4F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 de la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F4450-5C94-C310-E6D6-9A14EEE8A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B3466F-39C0-41E4-D0B8-F04B0246E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9197A8-DF75-77D9-B198-E6E93A74CC0D}"/>
              </a:ext>
            </a:extLst>
          </p:cNvPr>
          <p:cNvSpPr txBox="1"/>
          <p:nvPr/>
        </p:nvSpPr>
        <p:spPr>
          <a:xfrm>
            <a:off x="251012" y="209831"/>
            <a:ext cx="3989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Gracias y pasar la palabra al panel !</a:t>
            </a:r>
          </a:p>
        </p:txBody>
      </p:sp>
    </p:spTree>
    <p:extLst>
      <p:ext uri="{BB962C8B-B14F-4D97-AF65-F5344CB8AC3E}">
        <p14:creationId xmlns:p14="http://schemas.microsoft.com/office/powerpoint/2010/main" val="34615235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m érhető el leírás a fényképhez.">
            <a:extLst>
              <a:ext uri="{FF2B5EF4-FFF2-40B4-BE49-F238E27FC236}">
                <a16:creationId xmlns:a16="http://schemas.microsoft.com/office/drawing/2014/main" id="{22467E73-192E-5405-8199-F5CA1DDC8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543" y="0"/>
            <a:ext cx="71709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7">
            <a:extLst>
              <a:ext uri="{FF2B5EF4-FFF2-40B4-BE49-F238E27FC236}">
                <a16:creationId xmlns:a16="http://schemas.microsoft.com/office/drawing/2014/main" id="{4B2BC57E-4828-03A1-A5A8-BDF414605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26" y="11755"/>
            <a:ext cx="3504128" cy="371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lecha abajo 5">
            <a:extLst>
              <a:ext uri="{FF2B5EF4-FFF2-40B4-BE49-F238E27FC236}">
                <a16:creationId xmlns:a16="http://schemas.microsoft.com/office/drawing/2014/main" id="{EFB61514-64C1-5FBC-031E-BCBCF336D7A2}"/>
              </a:ext>
            </a:extLst>
          </p:cNvPr>
          <p:cNvSpPr/>
          <p:nvPr/>
        </p:nvSpPr>
        <p:spPr>
          <a:xfrm>
            <a:off x="7903753" y="4242987"/>
            <a:ext cx="350377" cy="261501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echa abajo 6">
            <a:extLst>
              <a:ext uri="{FF2B5EF4-FFF2-40B4-BE49-F238E27FC236}">
                <a16:creationId xmlns:a16="http://schemas.microsoft.com/office/drawing/2014/main" id="{16FA8AC8-8456-2F6A-1435-77F43898F882}"/>
              </a:ext>
            </a:extLst>
          </p:cNvPr>
          <p:cNvSpPr/>
          <p:nvPr/>
        </p:nvSpPr>
        <p:spPr>
          <a:xfrm>
            <a:off x="3732249" y="2547827"/>
            <a:ext cx="350377" cy="157684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echa abajo 7">
            <a:extLst>
              <a:ext uri="{FF2B5EF4-FFF2-40B4-BE49-F238E27FC236}">
                <a16:creationId xmlns:a16="http://schemas.microsoft.com/office/drawing/2014/main" id="{8A225631-4077-467C-A056-A1D6E7E019F2}"/>
              </a:ext>
            </a:extLst>
          </p:cNvPr>
          <p:cNvSpPr/>
          <p:nvPr/>
        </p:nvSpPr>
        <p:spPr>
          <a:xfrm>
            <a:off x="7838832" y="1372181"/>
            <a:ext cx="350377" cy="117564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Flecha abajo 8">
            <a:extLst>
              <a:ext uri="{FF2B5EF4-FFF2-40B4-BE49-F238E27FC236}">
                <a16:creationId xmlns:a16="http://schemas.microsoft.com/office/drawing/2014/main" id="{71DAD042-BE9F-26C7-0E3F-0A9D615BE9FF}"/>
              </a:ext>
            </a:extLst>
          </p:cNvPr>
          <p:cNvSpPr/>
          <p:nvPr/>
        </p:nvSpPr>
        <p:spPr>
          <a:xfrm>
            <a:off x="3601741" y="824680"/>
            <a:ext cx="350377" cy="72948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1C898030-4C47-39DE-B287-5819E9D32A49}"/>
              </a:ext>
            </a:extLst>
          </p:cNvPr>
          <p:cNvSpPr txBox="1">
            <a:spLocks/>
          </p:cNvSpPr>
          <p:nvPr/>
        </p:nvSpPr>
        <p:spPr>
          <a:xfrm>
            <a:off x="7192504" y="5770437"/>
            <a:ext cx="5339997" cy="479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0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En valles interandinos</a:t>
            </a:r>
            <a:r>
              <a:rPr lang="es-MX" sz="2000" b="1" dirty="0"/>
              <a:t>; </a:t>
            </a:r>
            <a:r>
              <a:rPr lang="es-MX" sz="2000" b="1" dirty="0" err="1"/>
              <a:t>Tmax</a:t>
            </a:r>
            <a:r>
              <a:rPr lang="es-MX" sz="2000" b="1" dirty="0"/>
              <a:t>= 24°C;  </a:t>
            </a:r>
            <a:r>
              <a:rPr lang="es-MX" sz="2000" b="1" dirty="0" err="1"/>
              <a:t>Tmin</a:t>
            </a:r>
            <a:r>
              <a:rPr lang="es-MX" sz="2000" b="1" dirty="0"/>
              <a:t>= 8 °C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4682FA6D-5822-BB70-4F09-DBFC6925134D}"/>
              </a:ext>
            </a:extLst>
          </p:cNvPr>
          <p:cNvSpPr txBox="1">
            <a:spLocks/>
          </p:cNvSpPr>
          <p:nvPr/>
        </p:nvSpPr>
        <p:spPr>
          <a:xfrm>
            <a:off x="3969593" y="3693531"/>
            <a:ext cx="4906155" cy="479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0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 3700m (altiplano) </a:t>
            </a:r>
            <a:r>
              <a:rPr lang="es-MX" sz="2000"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Tmax</a:t>
            </a:r>
            <a:r>
              <a:rPr lang="es-MX" sz="20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=17 °C, </a:t>
            </a:r>
            <a:r>
              <a:rPr lang="es-MX" sz="2000"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Tmin</a:t>
            </a:r>
            <a:r>
              <a:rPr lang="es-MX" sz="20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= 2 °C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0310EB4B-75F0-15E8-8536-F26C8001935B}"/>
              </a:ext>
            </a:extLst>
          </p:cNvPr>
          <p:cNvSpPr txBox="1">
            <a:spLocks/>
          </p:cNvSpPr>
          <p:nvPr/>
        </p:nvSpPr>
        <p:spPr>
          <a:xfrm>
            <a:off x="3969594" y="2087112"/>
            <a:ext cx="3869238" cy="479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000" b="1" dirty="0"/>
              <a:t>En el glaciar Temperaturas &lt; 0 °C</a:t>
            </a:r>
          </a:p>
          <a:p>
            <a:pPr algn="just"/>
            <a:endParaRPr lang="es-MX" sz="2000" b="1" dirty="0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3706F1FD-F6A1-0012-6E6C-2181ECDEB336}"/>
              </a:ext>
            </a:extLst>
          </p:cNvPr>
          <p:cNvSpPr txBox="1">
            <a:spLocks/>
          </p:cNvSpPr>
          <p:nvPr/>
        </p:nvSpPr>
        <p:spPr>
          <a:xfrm>
            <a:off x="4113060" y="949670"/>
            <a:ext cx="3643997" cy="479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000" b="1" dirty="0"/>
              <a:t>En la parte superior de las nubes  a</a:t>
            </a:r>
            <a:r>
              <a:rPr lang="es-MX" sz="2000" b="1" i="1" dirty="0"/>
              <a:t>lta</a:t>
            </a:r>
            <a:r>
              <a:rPr lang="es-MX" sz="2000" b="1" dirty="0"/>
              <a:t>s </a:t>
            </a:r>
            <a:r>
              <a:rPr lang="es-MX" sz="2000" b="1" dirty="0" err="1"/>
              <a:t>Tmedia</a:t>
            </a:r>
            <a:r>
              <a:rPr lang="es-MX" sz="2000" b="1" dirty="0"/>
              <a:t>= -50°C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3A84BDA-7BBF-18E8-B2EE-457F024A9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983" y="87132"/>
            <a:ext cx="3913530" cy="2479490"/>
          </a:xfrm>
          <a:prstGeom prst="rect">
            <a:avLst/>
          </a:prstGeom>
        </p:spPr>
      </p:pic>
      <p:grpSp>
        <p:nvGrpSpPr>
          <p:cNvPr id="52" name="Grupo 51">
            <a:extLst>
              <a:ext uri="{FF2B5EF4-FFF2-40B4-BE49-F238E27FC236}">
                <a16:creationId xmlns:a16="http://schemas.microsoft.com/office/drawing/2014/main" id="{6A9F4E78-1A88-298A-1E95-98EFCD9B766B}"/>
              </a:ext>
            </a:extLst>
          </p:cNvPr>
          <p:cNvGrpSpPr/>
          <p:nvPr/>
        </p:nvGrpSpPr>
        <p:grpSpPr>
          <a:xfrm>
            <a:off x="158827" y="649865"/>
            <a:ext cx="3010506" cy="1143402"/>
            <a:chOff x="183542" y="3769699"/>
            <a:chExt cx="3010506" cy="1143402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19B16099-0C55-AC1C-E15C-BB85B1E24BAD}"/>
                </a:ext>
              </a:extLst>
            </p:cNvPr>
            <p:cNvSpPr/>
            <p:nvPr/>
          </p:nvSpPr>
          <p:spPr>
            <a:xfrm>
              <a:off x="2409812" y="4124671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6B4AB3CA-F15C-4074-B2D2-3E0AD5896A33}"/>
                </a:ext>
              </a:extLst>
            </p:cNvPr>
            <p:cNvSpPr/>
            <p:nvPr/>
          </p:nvSpPr>
          <p:spPr>
            <a:xfrm>
              <a:off x="2562212" y="4277071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EFF10A7A-388A-99CA-C5AB-EF92FD8C895E}"/>
                </a:ext>
              </a:extLst>
            </p:cNvPr>
            <p:cNvSpPr/>
            <p:nvPr/>
          </p:nvSpPr>
          <p:spPr>
            <a:xfrm>
              <a:off x="2674905" y="3814970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992AAF66-4E13-2DF9-09AC-81AE01176F3F}"/>
                </a:ext>
              </a:extLst>
            </p:cNvPr>
            <p:cNvSpPr/>
            <p:nvPr/>
          </p:nvSpPr>
          <p:spPr>
            <a:xfrm>
              <a:off x="2381224" y="4400916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9C2C05BA-E301-1E4A-E9AA-71E2CCD3ED83}"/>
                </a:ext>
              </a:extLst>
            </p:cNvPr>
            <p:cNvSpPr/>
            <p:nvPr/>
          </p:nvSpPr>
          <p:spPr>
            <a:xfrm>
              <a:off x="2894178" y="4412795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2DFA8702-1E6B-B69B-D613-373D551E2A94}"/>
                </a:ext>
              </a:extLst>
            </p:cNvPr>
            <p:cNvSpPr/>
            <p:nvPr/>
          </p:nvSpPr>
          <p:spPr>
            <a:xfrm>
              <a:off x="703428" y="4006355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EB76AD41-7A45-CD26-58B5-A62CA4D86A96}"/>
                </a:ext>
              </a:extLst>
            </p:cNvPr>
            <p:cNvSpPr/>
            <p:nvPr/>
          </p:nvSpPr>
          <p:spPr>
            <a:xfrm>
              <a:off x="855828" y="4158755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D413C7E3-52C4-72A2-EB66-66FA61051D4B}"/>
                </a:ext>
              </a:extLst>
            </p:cNvPr>
            <p:cNvSpPr/>
            <p:nvPr/>
          </p:nvSpPr>
          <p:spPr>
            <a:xfrm>
              <a:off x="436728" y="4294479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F1EFFA0C-2B69-E5ED-C634-3CEDF0CA7697}"/>
                </a:ext>
              </a:extLst>
            </p:cNvPr>
            <p:cNvSpPr/>
            <p:nvPr/>
          </p:nvSpPr>
          <p:spPr>
            <a:xfrm>
              <a:off x="690829" y="4533119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B863A223-BB01-0ADD-D060-31F53B525DDD}"/>
                </a:ext>
              </a:extLst>
            </p:cNvPr>
            <p:cNvSpPr/>
            <p:nvPr/>
          </p:nvSpPr>
          <p:spPr>
            <a:xfrm>
              <a:off x="392961" y="3933286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23467DFA-29E6-8FAC-4DA6-4FC22FAA20F9}"/>
                </a:ext>
              </a:extLst>
            </p:cNvPr>
            <p:cNvSpPr/>
            <p:nvPr/>
          </p:nvSpPr>
          <p:spPr>
            <a:xfrm>
              <a:off x="183542" y="4144908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FD1C1789-DF53-6A8D-4E72-C0A28FAE7E48}"/>
                </a:ext>
              </a:extLst>
            </p:cNvPr>
            <p:cNvSpPr/>
            <p:nvPr/>
          </p:nvSpPr>
          <p:spPr>
            <a:xfrm>
              <a:off x="569483" y="4162642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2C7A40CF-EE75-13F1-95F0-E16C4D1917E3}"/>
                </a:ext>
              </a:extLst>
            </p:cNvPr>
            <p:cNvSpPr/>
            <p:nvPr/>
          </p:nvSpPr>
          <p:spPr>
            <a:xfrm>
              <a:off x="250913" y="4510419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20D77676-78BA-E1CF-7507-0CE88AF947D4}"/>
                </a:ext>
              </a:extLst>
            </p:cNvPr>
            <p:cNvSpPr/>
            <p:nvPr/>
          </p:nvSpPr>
          <p:spPr>
            <a:xfrm>
              <a:off x="680057" y="4367524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1A1D750D-BCA2-FA8C-DFE6-39D75372B381}"/>
                </a:ext>
              </a:extLst>
            </p:cNvPr>
            <p:cNvSpPr/>
            <p:nvPr/>
          </p:nvSpPr>
          <p:spPr>
            <a:xfrm>
              <a:off x="703428" y="3769699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D06790C2-46AF-17AF-4BA1-7B17324DF84D}"/>
                </a:ext>
              </a:extLst>
            </p:cNvPr>
            <p:cNvSpPr/>
            <p:nvPr/>
          </p:nvSpPr>
          <p:spPr>
            <a:xfrm>
              <a:off x="200796" y="3814970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9E90A64D-6839-0838-D744-928ACEA7DD84}"/>
                </a:ext>
              </a:extLst>
            </p:cNvPr>
            <p:cNvSpPr/>
            <p:nvPr/>
          </p:nvSpPr>
          <p:spPr>
            <a:xfrm>
              <a:off x="1199442" y="4125363"/>
              <a:ext cx="73038" cy="11831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6E449D80-90BB-941A-A48F-BABF850D228A}"/>
                </a:ext>
              </a:extLst>
            </p:cNvPr>
            <p:cNvSpPr/>
            <p:nvPr/>
          </p:nvSpPr>
          <p:spPr>
            <a:xfrm>
              <a:off x="1126404" y="4460074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9DF3E298-06B4-2D4F-3AB4-1C67649DB381}"/>
                </a:ext>
              </a:extLst>
            </p:cNvPr>
            <p:cNvSpPr/>
            <p:nvPr/>
          </p:nvSpPr>
          <p:spPr>
            <a:xfrm>
              <a:off x="3121010" y="4366639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3E1AA75A-BC01-74EF-C91B-641D1A586DC2}"/>
                </a:ext>
              </a:extLst>
            </p:cNvPr>
            <p:cNvSpPr/>
            <p:nvPr/>
          </p:nvSpPr>
          <p:spPr>
            <a:xfrm>
              <a:off x="1168534" y="4794785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8EFAE2E9-4837-7521-9EB5-16F280A8B960}"/>
                </a:ext>
              </a:extLst>
            </p:cNvPr>
            <p:cNvSpPr/>
            <p:nvPr/>
          </p:nvSpPr>
          <p:spPr>
            <a:xfrm>
              <a:off x="302641" y="4235321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C2BBEBD8-1815-4B69-9450-E9C8AC0377FE}"/>
                </a:ext>
              </a:extLst>
            </p:cNvPr>
            <p:cNvSpPr/>
            <p:nvPr/>
          </p:nvSpPr>
          <p:spPr>
            <a:xfrm>
              <a:off x="1120346" y="3992444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E9BD8320-2289-BE93-8851-A809A5DF746F}"/>
                </a:ext>
              </a:extLst>
            </p:cNvPr>
            <p:cNvSpPr/>
            <p:nvPr/>
          </p:nvSpPr>
          <p:spPr>
            <a:xfrm>
              <a:off x="881887" y="4366639"/>
              <a:ext cx="73038" cy="11831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88D1C50D-D3A8-3B42-8805-9E8F924D981A}"/>
                </a:ext>
              </a:extLst>
            </p:cNvPr>
            <p:cNvSpPr/>
            <p:nvPr/>
          </p:nvSpPr>
          <p:spPr>
            <a:xfrm>
              <a:off x="581195" y="3874128"/>
              <a:ext cx="73038" cy="11831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06D1F307-EF05-F0F6-474F-F42CC8D103F7}"/>
                </a:ext>
              </a:extLst>
            </p:cNvPr>
            <p:cNvSpPr/>
            <p:nvPr/>
          </p:nvSpPr>
          <p:spPr>
            <a:xfrm>
              <a:off x="421337" y="4578390"/>
              <a:ext cx="73038" cy="11831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341E563D-A83E-DFE8-0858-DA6A51E8EF11}"/>
                </a:ext>
              </a:extLst>
            </p:cNvPr>
            <p:cNvSpPr/>
            <p:nvPr/>
          </p:nvSpPr>
          <p:spPr>
            <a:xfrm>
              <a:off x="1232186" y="4484134"/>
              <a:ext cx="73038" cy="11831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195E4E42-41E5-D7EF-2B3E-103879403AC7}"/>
                </a:ext>
              </a:extLst>
            </p:cNvPr>
            <p:cNvSpPr/>
            <p:nvPr/>
          </p:nvSpPr>
          <p:spPr>
            <a:xfrm>
              <a:off x="2227220" y="3947197"/>
              <a:ext cx="73038" cy="11831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43" name="Elipse 42">
              <a:extLst>
                <a:ext uri="{FF2B5EF4-FFF2-40B4-BE49-F238E27FC236}">
                  <a16:creationId xmlns:a16="http://schemas.microsoft.com/office/drawing/2014/main" id="{590D65AE-7EE9-0486-3EAE-D21948CD6F56}"/>
                </a:ext>
              </a:extLst>
            </p:cNvPr>
            <p:cNvSpPr/>
            <p:nvPr/>
          </p:nvSpPr>
          <p:spPr>
            <a:xfrm>
              <a:off x="2184796" y="4247200"/>
              <a:ext cx="73038" cy="11831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67F26F82-15D5-A431-20E9-35588C19E47D}"/>
                </a:ext>
              </a:extLst>
            </p:cNvPr>
            <p:cNvSpPr/>
            <p:nvPr/>
          </p:nvSpPr>
          <p:spPr>
            <a:xfrm>
              <a:off x="2769639" y="4117500"/>
              <a:ext cx="73038" cy="11831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EC65C580-54BA-C135-DE6F-4EC36A306C03}"/>
                </a:ext>
              </a:extLst>
            </p:cNvPr>
            <p:cNvSpPr/>
            <p:nvPr/>
          </p:nvSpPr>
          <p:spPr>
            <a:xfrm>
              <a:off x="2508257" y="3888039"/>
              <a:ext cx="73038" cy="118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</p:grp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9FFF5E4E-71EE-7DC8-C756-92B1C242652F}"/>
              </a:ext>
            </a:extLst>
          </p:cNvPr>
          <p:cNvCxnSpPr/>
          <p:nvPr/>
        </p:nvCxnSpPr>
        <p:spPr>
          <a:xfrm flipV="1">
            <a:off x="9867900" y="320040"/>
            <a:ext cx="1758395" cy="50464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1E9DFE34-A4C8-5419-F1B2-6C0D48CB37C1}"/>
              </a:ext>
            </a:extLst>
          </p:cNvPr>
          <p:cNvCxnSpPr/>
          <p:nvPr/>
        </p:nvCxnSpPr>
        <p:spPr>
          <a:xfrm flipV="1">
            <a:off x="9867900" y="1189424"/>
            <a:ext cx="1882140" cy="137453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Imagen 50">
            <a:extLst>
              <a:ext uri="{FF2B5EF4-FFF2-40B4-BE49-F238E27FC236}">
                <a16:creationId xmlns:a16="http://schemas.microsoft.com/office/drawing/2014/main" id="{D2CC2B41-AA5C-8FCC-515D-F4A4E5B18D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2" y="3854274"/>
            <a:ext cx="3601777" cy="1663486"/>
          </a:xfrm>
          <a:prstGeom prst="rect">
            <a:avLst/>
          </a:prstGeom>
        </p:spPr>
      </p:pic>
      <p:pic>
        <p:nvPicPr>
          <p:cNvPr id="53" name="Picture 15" descr="Antes">
            <a:extLst>
              <a:ext uri="{FF2B5EF4-FFF2-40B4-BE49-F238E27FC236}">
                <a16:creationId xmlns:a16="http://schemas.microsoft.com/office/drawing/2014/main" id="{FD274CD9-F2E4-D6C4-D05C-D5A969D9B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965" y="2658955"/>
            <a:ext cx="3375007" cy="124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6" descr="Despues">
            <a:extLst>
              <a:ext uri="{FF2B5EF4-FFF2-40B4-BE49-F238E27FC236}">
                <a16:creationId xmlns:a16="http://schemas.microsoft.com/office/drawing/2014/main" id="{031C3B73-5663-91F7-432A-606F6E51D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694" y="3933286"/>
            <a:ext cx="3325336" cy="145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4B8BAA4-8EEA-B276-4092-065072A96D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922" y="4477298"/>
            <a:ext cx="4536413" cy="23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m érhető el leírás a fényképhez.">
            <a:extLst>
              <a:ext uri="{FF2B5EF4-FFF2-40B4-BE49-F238E27FC236}">
                <a16:creationId xmlns:a16="http://schemas.microsoft.com/office/drawing/2014/main" id="{22467E73-192E-5405-8199-F5CA1DDC8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C7B1761-169B-D96C-F064-4EA596FE4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" y="1246961"/>
            <a:ext cx="7824174" cy="27748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4A5F342-936E-67AC-C424-AE4E3F4F4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8" y="2172320"/>
            <a:ext cx="5138403" cy="298961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EF2C858-A8A3-70CF-9E1A-3E7EA715AA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971" y="1117346"/>
            <a:ext cx="4938185" cy="549591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AEE6156-5B3B-CEAB-07DC-3D7FF7494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099" y="4322982"/>
            <a:ext cx="3514295" cy="2077935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91B55BFF-9E14-7157-DB3F-CC407306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475" y="3993052"/>
            <a:ext cx="2883252" cy="266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0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07975A-9D73-3149-6680-AA7FDA640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2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374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!! imagen1">
            <a:extLst>
              <a:ext uri="{FF2B5EF4-FFF2-40B4-BE49-F238E27FC236}">
                <a16:creationId xmlns:a16="http://schemas.microsoft.com/office/drawing/2014/main" id="{C6C02504-57AF-45B1-A7DC-6221B25DC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205" y="0"/>
            <a:ext cx="6891589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3C3812-DA5F-4CC4-99C3-9704404CA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134" y="0"/>
            <a:ext cx="1258866" cy="125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84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!! imagen1">
            <a:extLst>
              <a:ext uri="{FF2B5EF4-FFF2-40B4-BE49-F238E27FC236}">
                <a16:creationId xmlns:a16="http://schemas.microsoft.com/office/drawing/2014/main" id="{97D69C0B-7AB7-442B-A4B7-64397B6C1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0FCCE2-4A8D-40E5-A884-D00103B39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134" y="0"/>
            <a:ext cx="1258866" cy="125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72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0023D-C07D-BA7D-9936-442FF4F43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6001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Preguntas para los grupos</a:t>
            </a:r>
            <a:br>
              <a:rPr lang="es-ES" b="1" dirty="0"/>
            </a:br>
            <a:r>
              <a:rPr lang="es-ES" b="1" dirty="0"/>
              <a:t>6 grupos. Cada grupo analiza UNA pregunta</a:t>
            </a:r>
            <a:endParaRPr lang="es-PE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D1A7BE-0D50-D98A-3487-EE98CC8B6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s-PE" dirty="0">
                <a:latin typeface="Arial Nova" panose="020B0504020202020204" pitchFamily="34" charset="0"/>
              </a:rPr>
              <a:t>¿</a:t>
            </a:r>
            <a:r>
              <a:rPr lang="es-ES" dirty="0">
                <a:latin typeface="Arial Nova" panose="020B0504020202020204" pitchFamily="34" charset="0"/>
              </a:rPr>
              <a:t>Cuál es el concepto de paisaje en su proyecto</a:t>
            </a:r>
            <a:r>
              <a:rPr lang="es-PE" dirty="0">
                <a:latin typeface="Arial Nova" panose="020B0504020202020204" pitchFamily="34" charset="0"/>
              </a:rPr>
              <a:t>? </a:t>
            </a:r>
            <a:r>
              <a:rPr lang="es-PE" sz="2800" dirty="0">
                <a:latin typeface="Arial Nova" panose="020B0504020202020204" pitchFamily="34" charset="0"/>
              </a:rPr>
              <a:t>¿Qué concepto se puede agregar para volver el concepto general de paisajes agroecol</a:t>
            </a:r>
            <a:r>
              <a:rPr lang="es-PE" dirty="0">
                <a:latin typeface="Arial Nova" panose="020B0504020202020204" pitchFamily="34" charset="0"/>
              </a:rPr>
              <a:t>ógicos mas útil</a:t>
            </a:r>
            <a:r>
              <a:rPr lang="es-PE" sz="2800" dirty="0">
                <a:latin typeface="Arial Nova" panose="020B0504020202020204" pitchFamily="34" charset="0"/>
              </a:rPr>
              <a:t> ?  </a:t>
            </a:r>
          </a:p>
          <a:p>
            <a:pPr>
              <a:spcAft>
                <a:spcPts val="1200"/>
              </a:spcAft>
            </a:pPr>
            <a:r>
              <a:rPr lang="es-PE" dirty="0">
                <a:latin typeface="Arial Nova" panose="020B0504020202020204" pitchFamily="34" charset="0"/>
              </a:rPr>
              <a:t>¿ Que acciones faltan para aprovechar un enfoque de paisaje o territorio como </a:t>
            </a:r>
            <a:r>
              <a:rPr lang="es-PE" dirty="0" err="1">
                <a:latin typeface="Arial Nova" panose="020B0504020202020204" pitchFamily="34" charset="0"/>
              </a:rPr>
              <a:t>CdP</a:t>
            </a:r>
            <a:r>
              <a:rPr lang="es-PE" dirty="0">
                <a:latin typeface="Arial Nova" panose="020B0504020202020204" pitchFamily="34" charset="0"/>
              </a:rPr>
              <a:t> y en nuestros países </a:t>
            </a:r>
            <a:r>
              <a:rPr lang="es-PE" sz="2800" dirty="0">
                <a:latin typeface="Arial Nova" panose="020B0504020202020204" pitchFamily="34" charset="0"/>
              </a:rPr>
              <a:t>?</a:t>
            </a:r>
            <a:r>
              <a:rPr lang="es-PE" dirty="0">
                <a:latin typeface="Arial Nova" panose="020B0504020202020204" pitchFamily="34" charset="0"/>
              </a:rPr>
              <a:t>  ¿</a:t>
            </a:r>
            <a:r>
              <a:rPr lang="es-PE" sz="2800" dirty="0">
                <a:latin typeface="Arial Nova" panose="020B0504020202020204" pitchFamily="34" charset="0"/>
              </a:rPr>
              <a:t> Qué</a:t>
            </a:r>
            <a:r>
              <a:rPr lang="es-PE" dirty="0">
                <a:latin typeface="Arial Nova" panose="020B0504020202020204" pitchFamily="34" charset="0"/>
              </a:rPr>
              <a:t> desafíos se presentan cuando queremos usar esta perspectiva</a:t>
            </a:r>
            <a:r>
              <a:rPr lang="es-PE" sz="2800" dirty="0">
                <a:latin typeface="Arial Nova" panose="020B0504020202020204" pitchFamily="34" charset="0"/>
              </a:rPr>
              <a:t> ?</a:t>
            </a:r>
            <a:endParaRPr lang="es-PE" dirty="0">
              <a:latin typeface="Arial Nova" panose="020B05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s-PE" dirty="0">
                <a:latin typeface="Arial Nova" panose="020B0504020202020204" pitchFamily="34" charset="0"/>
              </a:rPr>
              <a:t>¿Cómo un enfoque de paisaje o territorio puede enriquecer nuestro trabajo como proyectos</a:t>
            </a:r>
            <a:r>
              <a:rPr lang="es-PE" sz="2800" dirty="0">
                <a:latin typeface="Arial Nova" panose="020B0504020202020204" pitchFamily="34" charset="0"/>
              </a:rPr>
              <a:t>? </a:t>
            </a:r>
            <a:r>
              <a:rPr lang="es-PE" dirty="0">
                <a:latin typeface="Arial Nova" panose="020B0504020202020204" pitchFamily="34" charset="0"/>
              </a:rPr>
              <a:t>¿</a:t>
            </a:r>
            <a:r>
              <a:rPr lang="es-PE" sz="2800" dirty="0">
                <a:latin typeface="Arial Nova" panose="020B0504020202020204" pitchFamily="34" charset="0"/>
              </a:rPr>
              <a:t> Qué</a:t>
            </a:r>
            <a:r>
              <a:rPr lang="es-PE" dirty="0">
                <a:latin typeface="Arial Nova" panose="020B0504020202020204" pitchFamily="34" charset="0"/>
              </a:rPr>
              <a:t> acciones o desafíos nos enfrentan para usarlo en nuestros contextos locales</a:t>
            </a:r>
            <a:r>
              <a:rPr lang="es-PE" sz="2800" dirty="0">
                <a:latin typeface="Arial Nova" panose="020B0504020202020204" pitchFamily="34" charset="0"/>
              </a:rPr>
              <a:t>?</a:t>
            </a:r>
            <a:endParaRPr lang="es-PE" dirty="0">
              <a:latin typeface="Arial Nova" panose="020B0504020202020204" pitchFamily="34" charset="0"/>
            </a:endParaRPr>
          </a:p>
          <a:p>
            <a:endParaRPr lang="es-PE" dirty="0">
              <a:latin typeface="Arial Nova" panose="020B0504020202020204" pitchFamily="34" charset="0"/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596488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5FF6B-4949-E3F6-ACE0-9150AE0E4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327602"/>
          </a:xfrm>
        </p:spPr>
        <p:txBody>
          <a:bodyPr>
            <a:noAutofit/>
          </a:bodyPr>
          <a:lstStyle/>
          <a:p>
            <a:r>
              <a:rPr lang="es-PE" sz="1800" b="1" dirty="0">
                <a:highlight>
                  <a:srgbClr val="FFFF00"/>
                </a:highlight>
              </a:rPr>
              <a:t>Concepto para tabla de metodologías y estrategias (presentar en la pared, no en la presentación)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FF58B02-3FC9-A64C-8851-60DB2DA126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615825"/>
              </p:ext>
            </p:extLst>
          </p:nvPr>
        </p:nvGraphicFramePr>
        <p:xfrm>
          <a:off x="0" y="327602"/>
          <a:ext cx="12192001" cy="6501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930">
                  <a:extLst>
                    <a:ext uri="{9D8B030D-6E8A-4147-A177-3AD203B41FA5}">
                      <a16:colId xmlns:a16="http://schemas.microsoft.com/office/drawing/2014/main" val="3622628558"/>
                    </a:ext>
                  </a:extLst>
                </a:gridCol>
                <a:gridCol w="1984282">
                  <a:extLst>
                    <a:ext uri="{9D8B030D-6E8A-4147-A177-3AD203B41FA5}">
                      <a16:colId xmlns:a16="http://schemas.microsoft.com/office/drawing/2014/main" val="3795462247"/>
                    </a:ext>
                  </a:extLst>
                </a:gridCol>
                <a:gridCol w="2030997">
                  <a:extLst>
                    <a:ext uri="{9D8B030D-6E8A-4147-A177-3AD203B41FA5}">
                      <a16:colId xmlns:a16="http://schemas.microsoft.com/office/drawing/2014/main" val="3838461949"/>
                    </a:ext>
                  </a:extLst>
                </a:gridCol>
                <a:gridCol w="1868669">
                  <a:extLst>
                    <a:ext uri="{9D8B030D-6E8A-4147-A177-3AD203B41FA5}">
                      <a16:colId xmlns:a16="http://schemas.microsoft.com/office/drawing/2014/main" val="1530022731"/>
                    </a:ext>
                  </a:extLst>
                </a:gridCol>
                <a:gridCol w="1736060">
                  <a:extLst>
                    <a:ext uri="{9D8B030D-6E8A-4147-A177-3AD203B41FA5}">
                      <a16:colId xmlns:a16="http://schemas.microsoft.com/office/drawing/2014/main" val="2115182892"/>
                    </a:ext>
                  </a:extLst>
                </a:gridCol>
                <a:gridCol w="2260063">
                  <a:extLst>
                    <a:ext uri="{9D8B030D-6E8A-4147-A177-3AD203B41FA5}">
                      <a16:colId xmlns:a16="http://schemas.microsoft.com/office/drawing/2014/main" val="174205471"/>
                    </a:ext>
                  </a:extLst>
                </a:gridCol>
              </a:tblGrid>
              <a:tr h="207191">
                <a:tc>
                  <a:txBody>
                    <a:bodyPr/>
                    <a:lstStyle/>
                    <a:p>
                      <a:pPr algn="r"/>
                      <a:r>
                        <a:rPr lang="es-PE" noProof="0" dirty="0"/>
                        <a:t>Objetivo:</a:t>
                      </a:r>
                    </a:p>
                    <a:p>
                      <a:endParaRPr lang="es-PE" noProof="0" dirty="0"/>
                    </a:p>
                    <a:p>
                      <a:r>
                        <a:rPr lang="es-PE" noProof="0" dirty="0"/>
                        <a:t>Proyecto/org: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s-PE" sz="1600" noProof="0" dirty="0"/>
                        <a:t>Innovación, Co-creación, escalamiento horizontal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s-PE" sz="1600" noProof="0" dirty="0"/>
                        <a:t>“Alfabetización agroecológica”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noProof="0" dirty="0"/>
                        <a:t>Caracterización y monitoreo de paisajes/ territorios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noProof="0" dirty="0"/>
                        <a:t>Escalamiento vertical / incidencia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s-PE" sz="1600" noProof="0" dirty="0"/>
                        <a:t>Investigación y conocimiento global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22534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b="1" noProof="0" dirty="0"/>
                        <a:t>Instituto Montaña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 err="1"/>
                        <a:t>CIALs</a:t>
                      </a:r>
                      <a:endParaRPr lang="es-PE" sz="1100" noProof="0" dirty="0"/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Proyectos tesistas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 err="1"/>
                        <a:t>CIALs</a:t>
                      </a: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Caracterización y evaluación en campo de aguas y pastizales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Coordinación </a:t>
                      </a:r>
                      <a:r>
                        <a:rPr lang="es-PE" sz="1100" noProof="0" dirty="0" err="1"/>
                        <a:t>Sernamp</a:t>
                      </a:r>
                      <a:r>
                        <a:rPr lang="es-PE" sz="1100" noProof="0" dirty="0"/>
                        <a:t> (Parque Huascarán)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Fuerte integración en comités de usuarios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Proyectos tesistas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4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b="1" noProof="0" dirty="0"/>
                        <a:t>Forrajes y Descansos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Ensayos madre-bebé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Redes entre comunidades sobre experimentos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Kit de suelos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Material didáctico sobre asociación pastos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Acercamiento con </a:t>
                      </a:r>
                      <a:r>
                        <a:rPr lang="es-PE" sz="1100" noProof="0" dirty="0" err="1"/>
                        <a:t>Areas</a:t>
                      </a:r>
                      <a:r>
                        <a:rPr lang="es-PE" sz="1100" noProof="0" dirty="0"/>
                        <a:t> de Conservación Regional, colaboración INIA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Ensayos colaborativos sobre aspectos claves o riesgosos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Modelación nutrientes y carbono del suelo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3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b="1" noProof="0" dirty="0"/>
                        <a:t>Proinpa - Quinoa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RAI (Red de Agricultores Investigadores)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Ensayos colaborativos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 err="1"/>
                        <a:t>Monitereo</a:t>
                      </a:r>
                      <a:r>
                        <a:rPr lang="es-PE" sz="1100" noProof="0" dirty="0"/>
                        <a:t> de plagas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Monitoreo efecto de franjas </a:t>
                      </a:r>
                      <a:r>
                        <a:rPr lang="es-PE" sz="1100" noProof="0" dirty="0" err="1"/>
                        <a:t>perrenes</a:t>
                      </a:r>
                      <a:r>
                        <a:rPr lang="es-PE" sz="1100" noProof="0" dirty="0"/>
                        <a:t> (actual y futuro)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Instalación de viveros para especies nativas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Coordinación con asociaciones de productores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93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b="1" noProof="0" dirty="0" err="1"/>
                        <a:t>Owasis</a:t>
                      </a:r>
                      <a:endParaRPr lang="es-PE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Estrategias de manejo de plagas en bodegas de papa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Ciencia ciudadana sobre artrópodas (I-</a:t>
                      </a:r>
                      <a:r>
                        <a:rPr lang="es-PE" sz="1100" noProof="0" dirty="0" err="1"/>
                        <a:t>naturalist</a:t>
                      </a:r>
                      <a:r>
                        <a:rPr lang="es-PE" sz="1100" noProof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Conformación concepto </a:t>
                      </a:r>
                      <a:r>
                        <a:rPr lang="es-PE" sz="1100" noProof="0" dirty="0" err="1"/>
                        <a:t>Oases</a:t>
                      </a:r>
                      <a:r>
                        <a:rPr lang="es-PE" sz="1100" noProof="0" dirty="0"/>
                        <a:t> agroecológicos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Caracterización bordes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Modelación de dispersión de plagas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40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b="1" noProof="0" dirty="0"/>
                        <a:t>Prosuco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RAI + ensayos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Mapeo de zonificación comunitaria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Yapuchiris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Kit de suelos y Yapuchiris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 err="1"/>
                        <a:t>Pachagrama</a:t>
                      </a: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Instalación de sensores sobre riesgos climáticos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 err="1"/>
                        <a:t>Pachagrama</a:t>
                      </a: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Formalización del programa Yapuchiri con el estado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Ensayos bioinsumos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3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b="1" noProof="0" dirty="0"/>
                        <a:t>CBC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Ensayos y experiencias con abonos verdes para diversificar sistemas de cultivos y promover salud de suelo.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Ordenamiento territorial en coordinación con distritos y un plan de pago por servicios 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17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b="1" noProof="0" dirty="0"/>
                        <a:t>UMSA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Dialogo de saberes </a:t>
                      </a:r>
                      <a:r>
                        <a:rPr lang="es-PE" sz="1100" noProof="0" dirty="0" err="1"/>
                        <a:t>climatalogía</a:t>
                      </a:r>
                      <a:r>
                        <a:rPr lang="es-PE" sz="1100" noProof="0" dirty="0"/>
                        <a:t> local/global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Modelación de carbono de suelo en contextos y climas diferentes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PE" sz="1100" noProof="0" dirty="0"/>
                        <a:t>Análisis de datos históricos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35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b="1" noProof="0" dirty="0"/>
                        <a:t>JAINA/CLACSO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s-PE" sz="1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917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271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22143</TotalTime>
  <Words>2328</Words>
  <Application>Microsoft Office PowerPoint</Application>
  <PresentationFormat>Panorámica</PresentationFormat>
  <Paragraphs>278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38</vt:i4>
      </vt:variant>
    </vt:vector>
  </HeadingPairs>
  <TitlesOfParts>
    <vt:vector size="48" baseType="lpstr">
      <vt:lpstr>Aptos</vt:lpstr>
      <vt:lpstr>Aptos Display</vt:lpstr>
      <vt:lpstr>Arial</vt:lpstr>
      <vt:lpstr>Arial Narrow</vt:lpstr>
      <vt:lpstr>Arial Nova</vt:lpstr>
      <vt:lpstr>Calibri</vt:lpstr>
      <vt:lpstr>Calibri Light</vt:lpstr>
      <vt:lpstr>Office Theme</vt:lpstr>
      <vt:lpstr>Tema de Office</vt:lpstr>
      <vt:lpstr>1_Office Theme</vt:lpstr>
      <vt:lpstr>El enfoque de paisajes y territorios a 20 años de la CdP andino</vt:lpstr>
      <vt:lpstr>Presentación de PowerPoint</vt:lpstr>
      <vt:lpstr>Presentación de PowerPoint</vt:lpstr>
      <vt:lpstr>Presentación de PowerPoint</vt:lpstr>
      <vt:lpstr>Proceso de la AT</vt:lpstr>
      <vt:lpstr>Definición(es)</vt:lpstr>
      <vt:lpstr>¿Para qué paisajes?</vt:lpstr>
      <vt:lpstr>Presentación de PowerPoint</vt:lpstr>
      <vt:lpstr>Conversaciones sobre Contexto:  Cambio climático</vt:lpstr>
      <vt:lpstr>Contexto – Cambio social</vt:lpstr>
      <vt:lpstr>Presentación de PowerPoint</vt:lpstr>
      <vt:lpstr>Inovación tecnológica y social por parte de agricultores y comunidades, notados por los proyectos</vt:lpstr>
      <vt:lpstr>Mini- estudio paisajes con enfoque regional</vt:lpstr>
      <vt:lpstr>Cambio poblacional por distrito (municipio, canton) en los tres paises andinos  ~2015-2020</vt:lpstr>
      <vt:lpstr>Zonas periurbanas de crecimiento y zonas rurales mas lejos de decrecimiento</vt:lpstr>
      <vt:lpstr>Crecimiento de zonas periurbanas</vt:lpstr>
      <vt:lpstr>Tendencias de productividad de plantas, 1985-2024, con uso de imágenes satelitales y NDVI en 5 localidades andinos en distritos con tendencias diferentes de población (enverdecimiento vs. ‘empardamiento’  (3 a 5 distritos en cada región por cada tendencia)</vt:lpstr>
      <vt:lpstr>Deficit de infraestructura y servicios en areas rurales</vt:lpstr>
      <vt:lpstr>Tendencias al futuro?</vt:lpstr>
      <vt:lpstr>Hallazgos preliminares comparando zonas de crecimiento y Perdida de población:</vt:lpstr>
      <vt:lpstr>Presentación de PowerPoint</vt:lpstr>
      <vt:lpstr>Presentación de PowerPoint</vt:lpstr>
      <vt:lpstr>Presentación de PowerPoint</vt:lpstr>
      <vt:lpstr>Presentación de PowerPoint</vt:lpstr>
      <vt:lpstr>Tendencias de centralización  y extensión en fincas andinas</vt:lpstr>
      <vt:lpstr>Modelo de ‘espacios de intensificación/desintensificación”</vt:lpstr>
      <vt:lpstr>Por investigar:</vt:lpstr>
      <vt:lpstr>‘Faros’ y  ‘Oases’; Gobernanza y acción colectiva – emergentes estrategias de los proyectos CdP</vt:lpstr>
      <vt:lpstr>Presentación de PowerPoint</vt:lpstr>
      <vt:lpstr>Conclusiones y recomendaciones para reflexionar</vt:lpstr>
      <vt:lpstr>Fin de la presentation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Preguntas para los grupos 6 grupos. Cada grupo analiza UNA pregunta</vt:lpstr>
      <vt:lpstr>Concepto para tabla de metodologías y estrategias (presentar en la pared, no en la presentación)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Vanek</dc:creator>
  <cp:lastModifiedBy>USER</cp:lastModifiedBy>
  <cp:revision>29</cp:revision>
  <dcterms:created xsi:type="dcterms:W3CDTF">2024-05-01T19:20:32Z</dcterms:created>
  <dcterms:modified xsi:type="dcterms:W3CDTF">2024-06-04T21:30:24Z</dcterms:modified>
</cp:coreProperties>
</file>