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GoogleSlidesCustomDataVersion2">
      <go:slidesCustomData xmlns:go="http://customooxmlschemas.google.com/" r:id="rId23" roundtripDataSignature="AMtx7mh6t29PH3vN7IoaYCbqlBeS0vJyy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customschemas.google.com/relationships/presentationmetadata" Target="meta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91" name="Google Shape;91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92" name="Google Shape;92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66f638b261_0_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66f638b261_0_2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g366f638b261_0_20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14" name="Google Shape;114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15" name="Google Shape;115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66f638b261_0_4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g366f638b261_0_4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66f638b261_0_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g366f638b261_0_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66f638b261_0_4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g366f638b261_0_4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66f638b261_0_5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g366f638b261_0_5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11037be56d_1_25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 sz="1200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67" name="Google Shape;167;g311037be56d_1_25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68" name="Google Shape;168;g311037be56d_1_25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5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 sz="1200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94" name="Google Shape;194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95" name="Google Shape;195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7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 sz="1200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01" name="Google Shape;201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02" name="Google Shape;202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610513a292_2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3610513a292_2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g3610513a292_2_0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66f638b261_0_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366f638b261_0_2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g366f638b261_0_26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66f638b261_0_3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366f638b261_0_3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g366f638b261_0_34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610513a292_2_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3610513a292_2_1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g3610513a292_2_12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2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 sz="1200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36" name="Google Shape;236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37" name="Google Shape;237;p1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imes New Roman"/>
              <a:buNone/>
              <a:defRPr/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  <a:defRPr/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/>
              <a:buNone/>
              <a:defRPr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  <a:defRPr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  <a:defRPr/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  <a:defRPr/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  <a:defRPr/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  <a:defRPr/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  <a:defRPr/>
            </a:lvl9pPr>
          </a:lstStyle>
          <a:p/>
        </p:txBody>
      </p:sp>
      <p:sp>
        <p:nvSpPr>
          <p:cNvPr id="18" name="Google Shape;18;p14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4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4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5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4" name="Google Shape;24;p15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5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5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ableau" type="tbl">
  <p:cSld name="TABLE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g311037be56d_1_376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g311037be56d_1_376"/>
          <p:cNvSpPr txBox="1"/>
          <p:nvPr>
            <p:ph idx="10" type="dt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g311037be56d_1_376"/>
          <p:cNvSpPr txBox="1"/>
          <p:nvPr>
            <p:ph idx="11" type="ftr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g311037be56d_1_376"/>
          <p:cNvSpPr txBox="1"/>
          <p:nvPr>
            <p:ph idx="12" type="sldNum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  <a:defRPr sz="2000"/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None/>
              <a:defRPr sz="1800"/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imes New Roman"/>
              <a:buNone/>
              <a:defRPr sz="1600"/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None/>
              <a:defRPr sz="1400"/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None/>
              <a:defRPr sz="1400"/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None/>
              <a:defRPr sz="1400"/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None/>
              <a:defRPr sz="1400"/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None/>
              <a:defRPr sz="1400"/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None/>
              <a:defRPr sz="1400"/>
            </a:lvl9pPr>
          </a:lstStyle>
          <a:p/>
        </p:txBody>
      </p:sp>
      <p:sp>
        <p:nvSpPr>
          <p:cNvPr id="35" name="Google Shape;35;p16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6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6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7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7"/>
          <p:cNvSpPr txBox="1"/>
          <p:nvPr>
            <p:ph idx="1" type="body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»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»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»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»"/>
              <a:defRPr sz="1800"/>
            </a:lvl9pPr>
          </a:lstStyle>
          <a:p/>
        </p:txBody>
      </p:sp>
      <p:sp>
        <p:nvSpPr>
          <p:cNvPr id="41" name="Google Shape;41;p17"/>
          <p:cNvSpPr txBox="1"/>
          <p:nvPr>
            <p:ph idx="2" type="body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»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»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»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»"/>
              <a:defRPr sz="1800"/>
            </a:lvl9pPr>
          </a:lstStyle>
          <a:p/>
        </p:txBody>
      </p:sp>
      <p:sp>
        <p:nvSpPr>
          <p:cNvPr id="42" name="Google Shape;42;p17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7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7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imes New Roman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imes New Roman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imes New Roman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imes New Roman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imes New Roman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imes New Roman"/>
              <a:buNone/>
              <a:defRPr b="1" sz="1600"/>
            </a:lvl9pPr>
          </a:lstStyle>
          <a:p/>
        </p:txBody>
      </p:sp>
      <p:sp>
        <p:nvSpPr>
          <p:cNvPr id="48" name="Google Shape;48;p1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imes New Roman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imes New Roman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imes New Roman"/>
              <a:buChar char="»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imes New Roman"/>
              <a:buChar char="»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imes New Roman"/>
              <a:buChar char="»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imes New Roman"/>
              <a:buChar char="»"/>
              <a:defRPr sz="1600"/>
            </a:lvl9pPr>
          </a:lstStyle>
          <a:p/>
        </p:txBody>
      </p:sp>
      <p:sp>
        <p:nvSpPr>
          <p:cNvPr id="49" name="Google Shape;49;p1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imes New Roman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imes New Roman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imes New Roman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imes New Roman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imes New Roman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imes New Roman"/>
              <a:buNone/>
              <a:defRPr b="1" sz="1600"/>
            </a:lvl9pPr>
          </a:lstStyle>
          <a:p/>
        </p:txBody>
      </p:sp>
      <p:sp>
        <p:nvSpPr>
          <p:cNvPr id="50" name="Google Shape;50;p1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imes New Roman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imes New Roman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imes New Roman"/>
              <a:buChar char="»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imes New Roman"/>
              <a:buChar char="»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imes New Roman"/>
              <a:buChar char="»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imes New Roman"/>
              <a:buChar char="»"/>
              <a:defRPr sz="1600"/>
            </a:lvl9pPr>
          </a:lstStyle>
          <a:p/>
        </p:txBody>
      </p:sp>
      <p:sp>
        <p:nvSpPr>
          <p:cNvPr id="51" name="Google Shape;51;p18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8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8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9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9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9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0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20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20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1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21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imes New Roman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Char char="»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Char char="»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Char char="»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Char char="»"/>
              <a:defRPr sz="2000"/>
            </a:lvl9pPr>
          </a:lstStyle>
          <a:p/>
        </p:txBody>
      </p:sp>
      <p:sp>
        <p:nvSpPr>
          <p:cNvPr id="66" name="Google Shape;66;p21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Times New Roman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imes New Roman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Times New Roman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Times New Roman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Times New Roman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Times New Roman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Times New Roman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Times New Roman"/>
              <a:buNone/>
              <a:defRPr sz="900"/>
            </a:lvl9pPr>
          </a:lstStyle>
          <a:p/>
        </p:txBody>
      </p:sp>
      <p:sp>
        <p:nvSpPr>
          <p:cNvPr id="67" name="Google Shape;67;p21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21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1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2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73" name="Google Shape;73;p22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Times New Roman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imes New Roman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Times New Roman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Times New Roman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Times New Roman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Times New Roman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Times New Roman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Times New Roman"/>
              <a:buNone/>
              <a:defRPr sz="900"/>
            </a:lvl9pPr>
          </a:lstStyle>
          <a:p/>
        </p:txBody>
      </p:sp>
      <p:sp>
        <p:nvSpPr>
          <p:cNvPr id="74" name="Google Shape;74;p22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22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2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3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3"/>
          <p:cNvSpPr txBox="1"/>
          <p:nvPr>
            <p:ph idx="1" type="body"/>
          </p:nvPr>
        </p:nvSpPr>
        <p:spPr>
          <a:xfrm rot="5400000">
            <a:off x="2514600" y="152400"/>
            <a:ext cx="4114800" cy="77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80" name="Google Shape;80;p23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3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3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4"/>
          <p:cNvSpPr txBox="1"/>
          <p:nvPr>
            <p:ph type="title"/>
          </p:nvPr>
        </p:nvSpPr>
        <p:spPr>
          <a:xfrm rot="5400000">
            <a:off x="4743450" y="2381250"/>
            <a:ext cx="5486400" cy="194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24"/>
          <p:cNvSpPr txBox="1"/>
          <p:nvPr>
            <p:ph idx="1" type="body"/>
          </p:nvPr>
        </p:nvSpPr>
        <p:spPr>
          <a:xfrm rot="5400000">
            <a:off x="781050" y="514350"/>
            <a:ext cx="5486400" cy="56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86" name="Google Shape;86;p24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24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24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rgbClr val="FFD52B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rgbClr val="FFD52B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rgbClr val="FFD52B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rgbClr val="FFD52B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rgbClr val="FFD52B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rgbClr val="FFD52B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rgbClr val="FFD52B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rgbClr val="FFD52B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rgbClr val="FFD52B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11" name="Google Shape;11;p13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imes New Roman"/>
              <a:buChar char="•"/>
              <a:defRPr b="0" i="0" sz="32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Char char="–"/>
              <a:defRPr b="0" i="0" sz="2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/>
              <a:buChar char="•"/>
              <a:def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Char char="–"/>
              <a:defRPr b="0" i="0" sz="2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2" name="Google Shape;12;p13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13" name="Google Shape;13;p13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14" name="Google Shape;14;p13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png"/><Relationship Id="rId4" Type="http://schemas.openxmlformats.org/officeDocument/2006/relationships/image" Target="../media/image10.jpg"/><Relationship Id="rId5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jpg"/><Relationship Id="rId4" Type="http://schemas.openxmlformats.org/officeDocument/2006/relationships/image" Target="../media/image1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Relationship Id="rId4" Type="http://schemas.openxmlformats.org/officeDocument/2006/relationships/image" Target="../media/image1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"/>
          <p:cNvSpPr txBox="1"/>
          <p:nvPr>
            <p:ph type="ctrTitle"/>
          </p:nvPr>
        </p:nvSpPr>
        <p:spPr>
          <a:xfrm>
            <a:off x="-49795" y="43616"/>
            <a:ext cx="9134959" cy="12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4000">
                <a:solidFill>
                  <a:srgbClr val="F2F2F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¿Qué tal la calidad de ‘campesino-a-campesino’?</a:t>
            </a:r>
            <a:endParaRPr sz="4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5" name="Google Shape;95;p1"/>
          <p:cNvSpPr/>
          <p:nvPr/>
        </p:nvSpPr>
        <p:spPr>
          <a:xfrm>
            <a:off x="609600" y="5081889"/>
            <a:ext cx="7924800" cy="8309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Priscila Prado</a:t>
            </a:r>
            <a:r>
              <a:rPr lang="en-US" sz="2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b="0" i="0" lang="en-US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Sammia Quisintu</a:t>
            </a:r>
            <a:r>
              <a:rPr lang="en-US" sz="2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ña, y </a:t>
            </a:r>
            <a:r>
              <a:rPr lang="en-US" sz="2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Stephen Sherwood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6" name="Google Shape;9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00200" y="1483515"/>
            <a:ext cx="5943600" cy="351549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ko_Rural_logo.jpg" id="97" name="Google Shape;97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8600" y="5836923"/>
            <a:ext cx="2233693" cy="83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48171" y="5836925"/>
            <a:ext cx="2320929" cy="83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25" title="WhatsApp Image 2025-06-10 at 10.54.51.jpe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1" y="1607125"/>
            <a:ext cx="4168151" cy="299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5" title="WhatsApp Image 2025-06-10 at 10.54.28.jpe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7975" y="1325650"/>
            <a:ext cx="3649025" cy="355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66f638b261_0_20"/>
          <p:cNvSpPr txBox="1"/>
          <p:nvPr>
            <p:ph type="title"/>
          </p:nvPr>
        </p:nvSpPr>
        <p:spPr>
          <a:xfrm>
            <a:off x="685800" y="349000"/>
            <a:ext cx="7772400" cy="1143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E5E5E5"/>
                </a:solidFill>
              </a:rPr>
              <a:t>Desde tu experiencia de vida:</a:t>
            </a:r>
            <a:endParaRPr>
              <a:solidFill>
                <a:srgbClr val="E5E5E5"/>
              </a:solidFill>
            </a:endParaRPr>
          </a:p>
        </p:txBody>
      </p:sp>
      <p:sp>
        <p:nvSpPr>
          <p:cNvPr id="111" name="Google Shape;111;g366f638b261_0_20"/>
          <p:cNvSpPr txBox="1"/>
          <p:nvPr>
            <p:ph idx="1" type="body"/>
          </p:nvPr>
        </p:nvSpPr>
        <p:spPr>
          <a:xfrm>
            <a:off x="301725" y="1994925"/>
            <a:ext cx="82707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400" lvl="0" marL="457200" rtl="0" algn="l">
              <a:spcBef>
                <a:spcPts val="360"/>
              </a:spcBef>
              <a:spcAft>
                <a:spcPts val="0"/>
              </a:spcAft>
              <a:buSzPts val="2800"/>
              <a:buChar char="•"/>
            </a:pPr>
            <a:r>
              <a:rPr lang="en-US" sz="2800"/>
              <a:t>¿Qué situación de mi vida (alimentación, relaciones sociales, familia) podría representar </a:t>
            </a:r>
            <a:r>
              <a:rPr lang="en-US" sz="2800"/>
              <a:t>esta</a:t>
            </a:r>
            <a:r>
              <a:rPr lang="en-US" sz="2800"/>
              <a:t> imagen? </a:t>
            </a:r>
            <a:endParaRPr sz="2800"/>
          </a:p>
          <a:p>
            <a:pPr indent="0" lvl="0" marL="45720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-406400" lvl="0" marL="457200" rtl="0" algn="l">
              <a:spcBef>
                <a:spcPts val="360"/>
              </a:spcBef>
              <a:spcAft>
                <a:spcPts val="0"/>
              </a:spcAft>
              <a:buSzPts val="2800"/>
              <a:buChar char="•"/>
            </a:pPr>
            <a:r>
              <a:rPr lang="en-US" sz="2800"/>
              <a:t> ¿Qué situación/es de mis actividades de investigación/desarrollo se identifica con la imagen?</a:t>
            </a:r>
            <a:endParaRPr sz="2800"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>
            <p:ph idx="1" type="body"/>
          </p:nvPr>
        </p:nvSpPr>
        <p:spPr>
          <a:xfrm>
            <a:off x="216500" y="1964800"/>
            <a:ext cx="5478300" cy="42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/>
              <a:buChar char="•"/>
            </a:pPr>
            <a:r>
              <a:rPr lang="en-US" sz="2400"/>
              <a:t>Eliminación progresiva de servicios públicos al campo (1970 hasta hoy)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/>
              <a:buChar char="•"/>
            </a:pPr>
            <a:r>
              <a:rPr lang="en-US" sz="2400"/>
              <a:t>Crecimiento</a:t>
            </a:r>
            <a:r>
              <a:rPr lang="en-US" sz="2400"/>
              <a:t> de diferentes contra-movimientos en la región:</a:t>
            </a:r>
            <a:endParaRPr/>
          </a:p>
          <a:p>
            <a:pPr indent="-285750" lvl="1" marL="74295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/>
              <a:buChar char="–"/>
            </a:pPr>
            <a:r>
              <a:rPr lang="en-US" sz="2400"/>
              <a:t>Desarrollo centrado en la gente</a:t>
            </a:r>
            <a:endParaRPr/>
          </a:p>
          <a:p>
            <a:pPr indent="-285750" lvl="1" marL="74295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/>
              <a:buChar char="–"/>
            </a:pPr>
            <a:r>
              <a:rPr lang="en-US" sz="2400"/>
              <a:t>Promotor/a voluntario/a y Campesina/o-a-Campesina/o</a:t>
            </a:r>
            <a:endParaRPr/>
          </a:p>
          <a:p>
            <a:pPr indent="-285750" lvl="1" marL="74295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/>
              <a:buChar char="–"/>
            </a:pPr>
            <a:r>
              <a:rPr lang="en-US" sz="2400"/>
              <a:t>Experimentación dirigida por campesinas/os</a:t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rPr lang="en-US" sz="2800"/>
              <a:t>¿</a:t>
            </a:r>
            <a:r>
              <a:rPr lang="en-US" sz="2800"/>
              <a:t>Cómo</a:t>
            </a:r>
            <a:r>
              <a:rPr lang="en-US" sz="2800"/>
              <a:t> está la calidad de C-a-C hoy?</a:t>
            </a:r>
            <a:endParaRPr/>
          </a:p>
          <a:p>
            <a:pPr indent="-1905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/>
              <a:buNone/>
            </a:pPr>
            <a:r>
              <a:t/>
            </a:r>
            <a:endParaRPr sz="2400"/>
          </a:p>
        </p:txBody>
      </p:sp>
      <p:sp>
        <p:nvSpPr>
          <p:cNvPr id="118" name="Google Shape;118;p2"/>
          <p:cNvSpPr txBox="1"/>
          <p:nvPr/>
        </p:nvSpPr>
        <p:spPr>
          <a:xfrm>
            <a:off x="329175" y="223200"/>
            <a:ext cx="82053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3600" u="none" cap="none" strike="noStrike">
                <a:solidFill>
                  <a:srgbClr val="F2F2F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Contexto histórico </a:t>
            </a:r>
            <a:r>
              <a:rPr lang="en-US" sz="3600">
                <a:solidFill>
                  <a:srgbClr val="F2F2F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 CaC en</a:t>
            </a:r>
            <a:r>
              <a:rPr b="0" i="0" lang="en-US" sz="3600" u="none" cap="none" strike="noStrike">
                <a:solidFill>
                  <a:srgbClr val="F2F2F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600">
                <a:solidFill>
                  <a:srgbClr val="F2F2F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</a:t>
            </a:r>
            <a:r>
              <a:rPr b="0" i="0" lang="en-US" sz="3600" u="none" cap="none" strike="noStrike">
                <a:solidFill>
                  <a:srgbClr val="F2F2F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respuesta a la modernización del estado</a:t>
            </a:r>
            <a:endParaRPr b="0" i="0" sz="3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9" name="Google Shape;119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94744" y="1666755"/>
            <a:ext cx="3232760" cy="2097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94744" y="4004842"/>
            <a:ext cx="3232760" cy="23589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66f638b261_0_41"/>
          <p:cNvSpPr txBox="1"/>
          <p:nvPr>
            <p:ph type="title"/>
          </p:nvPr>
        </p:nvSpPr>
        <p:spPr>
          <a:xfrm>
            <a:off x="839250" y="80775"/>
            <a:ext cx="7772400" cy="82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3000">
                <a:solidFill>
                  <a:srgbClr val="E5E5E5"/>
                </a:solidFill>
              </a:rPr>
              <a:t>Enfoque en la tecnología vs. enfoque en la gente</a:t>
            </a:r>
            <a:endParaRPr sz="3000">
              <a:solidFill>
                <a:srgbClr val="E5E5E5"/>
              </a:solidFill>
            </a:endParaRPr>
          </a:p>
        </p:txBody>
      </p:sp>
      <p:pic>
        <p:nvPicPr>
          <p:cNvPr id="126" name="Google Shape;126;g366f638b261_0_41" title="Tecnologia_Gente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9650" y="905175"/>
            <a:ext cx="8692152" cy="5445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2F2F2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66f638b261_0_1"/>
          <p:cNvSpPr txBox="1"/>
          <p:nvPr>
            <p:ph type="title"/>
          </p:nvPr>
        </p:nvSpPr>
        <p:spPr>
          <a:xfrm>
            <a:off x="233100" y="89500"/>
            <a:ext cx="8641200" cy="151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500">
                <a:solidFill>
                  <a:schemeClr val="dk1"/>
                </a:solidFill>
              </a:rPr>
              <a:t>“Experiencias y lecciones de agricultores</a:t>
            </a:r>
            <a:endParaRPr sz="25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500">
                <a:solidFill>
                  <a:schemeClr val="dk1"/>
                </a:solidFill>
              </a:rPr>
              <a:t>innovadores sobre el desarrollo rural: Caso de Güinope (1980-1994)”   – Sergió Larrea (1997)</a:t>
            </a:r>
            <a:endParaRPr sz="2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2500">
              <a:solidFill>
                <a:schemeClr val="dk1"/>
              </a:solidFill>
            </a:endParaRPr>
          </a:p>
        </p:txBody>
      </p:sp>
      <p:pic>
        <p:nvPicPr>
          <p:cNvPr id="132" name="Google Shape;132;g366f638b261_0_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4225" y="1307500"/>
            <a:ext cx="7581899" cy="5019224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g366f638b261_0_1"/>
          <p:cNvSpPr txBox="1"/>
          <p:nvPr/>
        </p:nvSpPr>
        <p:spPr>
          <a:xfrm>
            <a:off x="164575" y="6326725"/>
            <a:ext cx="8641200" cy="4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Sherwood, S. and S. Larrea. 2001. Looking back to see head: Farmer lessons and </a:t>
            </a:r>
            <a:r>
              <a:rPr lang="en-US" sz="9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recommendations</a:t>
            </a:r>
            <a:r>
              <a:rPr lang="en-US" sz="9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after 15 years of </a:t>
            </a:r>
            <a:r>
              <a:rPr lang="en-US" sz="9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innovation</a:t>
            </a:r>
            <a:r>
              <a:rPr lang="en-US" sz="9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leadership in Güinope, Honduras. Agriculture and Human Values, 18: 195-208.</a:t>
            </a:r>
            <a:endParaRPr sz="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66f638b261_0_47"/>
          <p:cNvSpPr txBox="1"/>
          <p:nvPr>
            <p:ph type="title"/>
          </p:nvPr>
        </p:nvSpPr>
        <p:spPr>
          <a:xfrm>
            <a:off x="685800" y="301750"/>
            <a:ext cx="7772400" cy="151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500">
                <a:solidFill>
                  <a:srgbClr val="E5E5E5"/>
                </a:solidFill>
              </a:rPr>
              <a:t>Experiencias y lecciones de agricultores</a:t>
            </a:r>
            <a:endParaRPr sz="2500">
              <a:solidFill>
                <a:srgbClr val="E5E5E5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500">
                <a:solidFill>
                  <a:srgbClr val="E5E5E5"/>
                </a:solidFill>
              </a:rPr>
              <a:t>innovadores sobre el desarrollo rural: Caso de Güinope (1980-1994)  – Sergió Larrea (1997)</a:t>
            </a:r>
            <a:endParaRPr sz="2500">
              <a:solidFill>
                <a:srgbClr val="E5E5E5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2500">
              <a:solidFill>
                <a:srgbClr val="E5E5E5"/>
              </a:solidFill>
            </a:endParaRPr>
          </a:p>
        </p:txBody>
      </p:sp>
      <p:pic>
        <p:nvPicPr>
          <p:cNvPr id="139" name="Google Shape;139;g366f638b261_0_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600" y="1705250"/>
            <a:ext cx="7915102" cy="4739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66f638b261_0_53"/>
          <p:cNvSpPr txBox="1"/>
          <p:nvPr>
            <p:ph type="title"/>
          </p:nvPr>
        </p:nvSpPr>
        <p:spPr>
          <a:xfrm>
            <a:off x="685800" y="-82300"/>
            <a:ext cx="7772400" cy="71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500">
                <a:solidFill>
                  <a:srgbClr val="E5E5E5"/>
                </a:solidFill>
              </a:rPr>
              <a:t>Necesidades según  l@s líderes</a:t>
            </a:r>
            <a:endParaRPr sz="2500">
              <a:solidFill>
                <a:srgbClr val="E5E5E5"/>
              </a:solidFill>
            </a:endParaRPr>
          </a:p>
        </p:txBody>
      </p:sp>
      <p:pic>
        <p:nvPicPr>
          <p:cNvPr id="145" name="Google Shape;145;g366f638b261_0_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11464" y="538325"/>
            <a:ext cx="5721075" cy="6120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7"/>
          <p:cNvSpPr txBox="1"/>
          <p:nvPr>
            <p:ph type="title"/>
          </p:nvPr>
        </p:nvSpPr>
        <p:spPr>
          <a:xfrm>
            <a:off x="317391" y="206357"/>
            <a:ext cx="8509217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ECAs: los no-negociables</a:t>
            </a:r>
            <a:endParaRPr/>
          </a:p>
        </p:txBody>
      </p:sp>
      <p:grpSp>
        <p:nvGrpSpPr>
          <p:cNvPr id="151" name="Google Shape;151;p27"/>
          <p:cNvGrpSpPr/>
          <p:nvPr/>
        </p:nvGrpSpPr>
        <p:grpSpPr>
          <a:xfrm>
            <a:off x="180760" y="1180403"/>
            <a:ext cx="6044338" cy="5182356"/>
            <a:chOff x="0" y="2532"/>
            <a:chExt cx="6044338" cy="5182356"/>
          </a:xfrm>
        </p:grpSpPr>
        <p:sp>
          <p:nvSpPr>
            <p:cNvPr id="152" name="Google Shape;152;p27"/>
            <p:cNvSpPr/>
            <p:nvPr/>
          </p:nvSpPr>
          <p:spPr>
            <a:xfrm rot="5400000">
              <a:off x="3270163" y="-1110756"/>
              <a:ext cx="1601595" cy="3868376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A5A5A5">
                <a:alpha val="89803"/>
              </a:srgbClr>
            </a:solidFill>
            <a:ln cap="flat" cmpd="sng" w="25400">
              <a:solidFill>
                <a:schemeClr val="accent3">
                  <a:alpha val="8980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27"/>
            <p:cNvSpPr txBox="1"/>
            <p:nvPr/>
          </p:nvSpPr>
          <p:spPr>
            <a:xfrm>
              <a:off x="2136773" y="100817"/>
              <a:ext cx="3790193" cy="14452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3825" lIns="247650" spcFirstLastPara="1" rIns="247650" wrap="square" tIns="12382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Char char="•"/>
              </a:pPr>
              <a:r>
                <a:rPr b="0" i="0" lang="en-US" sz="1600" u="none" cap="none" strike="noStrik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Necesidades e intereses de la gente definen el currículo</a:t>
              </a:r>
              <a:br>
                <a:rPr b="0" i="0" lang="en-US" sz="1600" u="none" cap="none" strike="noStrik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</a:br>
              <a:r>
                <a:rPr b="0" i="0" lang="en-US" sz="1600" u="none" cap="none" strike="noStrik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La práctica esta co-creada entre la experiencia local y especializada</a:t>
              </a:r>
              <a:br>
                <a:rPr b="0" i="0" lang="en-US" sz="1600" u="none" cap="none" strike="noStrik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</a:br>
              <a:r>
                <a:rPr b="0" i="0" lang="en-US" sz="1600" u="none" cap="none" strike="noStrik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Inclusión: diversidad de edades, sexos y experiencias </a:t>
              </a:r>
              <a:endParaRPr b="0" i="0" sz="16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54" name="Google Shape;154;p27"/>
            <p:cNvSpPr/>
            <p:nvPr/>
          </p:nvSpPr>
          <p:spPr>
            <a:xfrm>
              <a:off x="0" y="2532"/>
              <a:ext cx="2175962" cy="1671727"/>
            </a:xfrm>
            <a:prstGeom prst="roundRect">
              <a:avLst>
                <a:gd fmla="val 16667" name="adj"/>
              </a:avLst>
            </a:prstGeom>
            <a:solidFill>
              <a:srgbClr val="7F7F7F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27"/>
            <p:cNvSpPr txBox="1"/>
            <p:nvPr/>
          </p:nvSpPr>
          <p:spPr>
            <a:xfrm>
              <a:off x="81607" y="84139"/>
              <a:ext cx="2012748" cy="150851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106675" spcFirstLastPara="1" rIns="10667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b="0" i="0" lang="en-US" sz="2800" u="none" cap="none" strike="noStrik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Centrada en la gente</a:t>
              </a:r>
              <a:endParaRPr b="0" i="0" sz="2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56" name="Google Shape;156;p27"/>
            <p:cNvSpPr/>
            <p:nvPr/>
          </p:nvSpPr>
          <p:spPr>
            <a:xfrm rot="5400000">
              <a:off x="3343208" y="659522"/>
              <a:ext cx="1533883" cy="3868376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A5A5A5">
                <a:alpha val="89803"/>
              </a:srgbClr>
            </a:solidFill>
            <a:ln cap="flat" cmpd="sng" w="25400">
              <a:solidFill>
                <a:srgbClr val="E5E5E5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27"/>
            <p:cNvSpPr txBox="1"/>
            <p:nvPr/>
          </p:nvSpPr>
          <p:spPr>
            <a:xfrm>
              <a:off x="2175962" y="1901646"/>
              <a:ext cx="3793498" cy="13841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3825" lIns="247650" spcFirstLastPara="1" rIns="247650" wrap="square" tIns="12382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Char char="•"/>
              </a:pPr>
              <a:r>
                <a:rPr b="0" i="0" lang="en-US" sz="1600" u="none" cap="none" strike="noStrik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Aprendizaje grupal y toma lugar en el campo (no en la aula)</a:t>
              </a:r>
              <a:endParaRPr/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Char char="•"/>
              </a:pPr>
              <a:r>
                <a:rPr b="0" i="0" lang="en-US" sz="1600" u="none" cap="none" strike="noStrik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Aprendizaje por experiencias guiadas</a:t>
              </a:r>
              <a:br>
                <a:rPr b="0" i="0" lang="en-US" sz="1600" u="none" cap="none" strike="noStrik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</a:br>
              <a:r>
                <a:rPr b="0" i="0" lang="en-US" sz="1600" u="none" cap="none" strike="noStrik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Muchas práctica y experimentación continua (dirigida por participantes)</a:t>
              </a:r>
              <a:endParaRPr/>
            </a:p>
          </p:txBody>
        </p:sp>
        <p:sp>
          <p:nvSpPr>
            <p:cNvPr id="158" name="Google Shape;158;p27"/>
            <p:cNvSpPr/>
            <p:nvPr/>
          </p:nvSpPr>
          <p:spPr>
            <a:xfrm>
              <a:off x="0" y="1757847"/>
              <a:ext cx="2175962" cy="1671727"/>
            </a:xfrm>
            <a:prstGeom prst="roundRect">
              <a:avLst>
                <a:gd fmla="val 16667" name="adj"/>
              </a:avLst>
            </a:prstGeom>
            <a:solidFill>
              <a:srgbClr val="7F7F7F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27"/>
            <p:cNvSpPr txBox="1"/>
            <p:nvPr/>
          </p:nvSpPr>
          <p:spPr>
            <a:xfrm>
              <a:off x="81607" y="1839454"/>
              <a:ext cx="2012748" cy="150851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106675" spcFirstLastPara="1" rIns="10667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b="0" i="0" lang="en-US" sz="2800" u="none" cap="none" strike="noStrik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Aprendizaje abierto </a:t>
              </a:r>
              <a:endParaRPr b="0" i="0" sz="2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60" name="Google Shape;160;p27"/>
            <p:cNvSpPr/>
            <p:nvPr/>
          </p:nvSpPr>
          <p:spPr>
            <a:xfrm rot="5400000">
              <a:off x="3384239" y="2373203"/>
              <a:ext cx="1451822" cy="3868376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A5A5A5">
                <a:alpha val="89803"/>
              </a:srgbClr>
            </a:solidFill>
            <a:ln cap="flat" cmpd="sng" w="25400">
              <a:solidFill>
                <a:srgbClr val="CBCBCB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27"/>
            <p:cNvSpPr txBox="1"/>
            <p:nvPr/>
          </p:nvSpPr>
          <p:spPr>
            <a:xfrm>
              <a:off x="2175962" y="3652352"/>
              <a:ext cx="3797504" cy="13100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3825" lIns="247650" spcFirstLastPara="1" rIns="247650" wrap="square" tIns="12382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Char char="•"/>
              </a:pPr>
              <a:r>
                <a:rPr b="0" i="0" lang="en-US" sz="1600" u="none" cap="none" strike="noStrik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Facilitación de experiencias (y no formación)</a:t>
              </a:r>
              <a:endParaRPr/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Char char="•"/>
              </a:pPr>
              <a:r>
                <a:rPr b="0" i="0" lang="en-US" sz="1600" u="none" cap="none" strike="noStrik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Genera capacidad de observar,  cuestionamiento continuo, y  creatividad</a:t>
              </a:r>
              <a:endParaRPr b="0" i="0" sz="16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Char char="•"/>
              </a:pPr>
              <a:r>
                <a:rPr b="0" i="0" lang="en-US" sz="1600" u="none" cap="none" strike="noStrik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El mejor facilitador puede venir de la comunidad</a:t>
              </a:r>
              <a:endParaRPr/>
            </a:p>
          </p:txBody>
        </p:sp>
        <p:sp>
          <p:nvSpPr>
            <p:cNvPr id="162" name="Google Shape;162;p27"/>
            <p:cNvSpPr/>
            <p:nvPr/>
          </p:nvSpPr>
          <p:spPr>
            <a:xfrm>
              <a:off x="0" y="3513161"/>
              <a:ext cx="2175962" cy="1671727"/>
            </a:xfrm>
            <a:prstGeom prst="roundRect">
              <a:avLst>
                <a:gd fmla="val 16667" name="adj"/>
              </a:avLst>
            </a:prstGeom>
            <a:solidFill>
              <a:srgbClr val="7F7F7F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27"/>
            <p:cNvSpPr txBox="1"/>
            <p:nvPr/>
          </p:nvSpPr>
          <p:spPr>
            <a:xfrm>
              <a:off x="81607" y="3594768"/>
              <a:ext cx="2012748" cy="150851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106675" spcFirstLastPara="1" rIns="10667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b="0" i="0" lang="en-US" sz="2800" u="none" cap="none" strike="noStrik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Facilitación de primera</a:t>
              </a:r>
              <a:endParaRPr b="0" i="0" sz="2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descr="portada foto med.jpg" id="164" name="Google Shape;164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71881" y="2170269"/>
            <a:ext cx="2591359" cy="29485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11037be56d_1_257"/>
          <p:cNvSpPr txBox="1"/>
          <p:nvPr>
            <p:ph type="title"/>
          </p:nvPr>
        </p:nvSpPr>
        <p:spPr>
          <a:xfrm>
            <a:off x="-574081" y="28135"/>
            <a:ext cx="87363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800">
                <a:solidFill>
                  <a:srgbClr val="F2F2F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Primera generación de facilitadores (1999 al 2005)</a:t>
            </a:r>
            <a:br>
              <a:rPr lang="en-US" sz="2800">
                <a:solidFill>
                  <a:srgbClr val="F2F2F2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2800">
                <a:solidFill>
                  <a:srgbClr val="F2F2F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FAO-GIF con Zamorano, CIP, et al.</a:t>
            </a:r>
            <a:endParaRPr sz="2800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south america.jpg" id="171" name="Google Shape;171;g311037be56d_1_2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42475" y="1524000"/>
            <a:ext cx="4649725" cy="4620226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g311037be56d_1_257"/>
          <p:cNvSpPr txBox="1"/>
          <p:nvPr/>
        </p:nvSpPr>
        <p:spPr>
          <a:xfrm>
            <a:off x="336232" y="4663008"/>
            <a:ext cx="1661087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Perú (150)</a:t>
            </a:r>
            <a:endParaRPr b="0" i="0" sz="2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3" name="Google Shape;173;g311037be56d_1_257"/>
          <p:cNvSpPr/>
          <p:nvPr/>
        </p:nvSpPr>
        <p:spPr>
          <a:xfrm>
            <a:off x="297090" y="4124903"/>
            <a:ext cx="1925696" cy="4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Ecuador (65)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4" name="Google Shape;174;g311037be56d_1_257"/>
          <p:cNvSpPr/>
          <p:nvPr/>
        </p:nvSpPr>
        <p:spPr>
          <a:xfrm>
            <a:off x="266727" y="5334000"/>
            <a:ext cx="1661086" cy="4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Bolivia (8)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5" name="Google Shape;175;g311037be56d_1_257"/>
          <p:cNvSpPr/>
          <p:nvPr/>
        </p:nvSpPr>
        <p:spPr>
          <a:xfrm>
            <a:off x="319974" y="1823042"/>
            <a:ext cx="2053925" cy="4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Honduras (35)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6" name="Google Shape;176;g311037be56d_1_257"/>
          <p:cNvSpPr/>
          <p:nvPr/>
        </p:nvSpPr>
        <p:spPr>
          <a:xfrm>
            <a:off x="250433" y="3667135"/>
            <a:ext cx="2151692" cy="4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Colombia (24)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7" name="Google Shape;177;g311037be56d_1_257"/>
          <p:cNvSpPr/>
          <p:nvPr/>
        </p:nvSpPr>
        <p:spPr>
          <a:xfrm>
            <a:off x="247974" y="3063656"/>
            <a:ext cx="2072500" cy="4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Nicaragua (35)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8" name="Google Shape;178;g311037be56d_1_257"/>
          <p:cNvSpPr/>
          <p:nvPr/>
        </p:nvSpPr>
        <p:spPr>
          <a:xfrm>
            <a:off x="197801" y="2430350"/>
            <a:ext cx="2432062" cy="4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El Salvador (30)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9" name="Google Shape;179;g311037be56d_1_257"/>
          <p:cNvSpPr/>
          <p:nvPr/>
        </p:nvSpPr>
        <p:spPr>
          <a:xfrm>
            <a:off x="247974" y="1281106"/>
            <a:ext cx="2365276" cy="4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Guatemala (30)  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80" name="Google Shape;180;g311037be56d_1_257"/>
          <p:cNvCxnSpPr/>
          <p:nvPr/>
        </p:nvCxnSpPr>
        <p:spPr>
          <a:xfrm>
            <a:off x="2402125" y="1571525"/>
            <a:ext cx="1875407" cy="21694"/>
          </a:xfrm>
          <a:prstGeom prst="straightConnector1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med" w="med" type="stealth"/>
          </a:ln>
          <a:effectLst>
            <a:outerShdw blurRad="40000" rotWithShape="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181" name="Google Shape;181;g311037be56d_1_257"/>
          <p:cNvCxnSpPr/>
          <p:nvPr/>
        </p:nvCxnSpPr>
        <p:spPr>
          <a:xfrm flipH="1" rot="10800000">
            <a:off x="2613250" y="1665789"/>
            <a:ext cx="1770064" cy="395240"/>
          </a:xfrm>
          <a:prstGeom prst="straightConnector1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med" w="med" type="stealth"/>
          </a:ln>
          <a:effectLst>
            <a:outerShdw blurRad="40000" rotWithShape="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182" name="Google Shape;182;g311037be56d_1_257"/>
          <p:cNvCxnSpPr/>
          <p:nvPr/>
        </p:nvCxnSpPr>
        <p:spPr>
          <a:xfrm flipH="1" rot="10800000">
            <a:off x="2442350" y="1887574"/>
            <a:ext cx="2072500" cy="1246064"/>
          </a:xfrm>
          <a:prstGeom prst="straightConnector1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med" w="med" type="stealth"/>
          </a:ln>
          <a:effectLst>
            <a:outerShdw blurRad="40000" rotWithShape="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183" name="Google Shape;183;g311037be56d_1_257"/>
          <p:cNvCxnSpPr/>
          <p:nvPr/>
        </p:nvCxnSpPr>
        <p:spPr>
          <a:xfrm flipH="1" rot="10800000">
            <a:off x="2686050" y="1761274"/>
            <a:ext cx="1697264" cy="829526"/>
          </a:xfrm>
          <a:prstGeom prst="straightConnector1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med" w="med" type="stealth"/>
          </a:ln>
          <a:effectLst>
            <a:outerShdw blurRad="40000" rotWithShape="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184" name="Google Shape;184;g311037be56d_1_257"/>
          <p:cNvCxnSpPr/>
          <p:nvPr/>
        </p:nvCxnSpPr>
        <p:spPr>
          <a:xfrm flipH="1" rot="10800000">
            <a:off x="2355487" y="2340568"/>
            <a:ext cx="2623946" cy="1375210"/>
          </a:xfrm>
          <a:prstGeom prst="straightConnector1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med" w="med" type="stealth"/>
          </a:ln>
          <a:effectLst>
            <a:outerShdw blurRad="40000" rotWithShape="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185" name="Google Shape;185;g311037be56d_1_257"/>
          <p:cNvCxnSpPr/>
          <p:nvPr/>
        </p:nvCxnSpPr>
        <p:spPr>
          <a:xfrm flipH="1" rot="10800000">
            <a:off x="2187175" y="3241567"/>
            <a:ext cx="2623219" cy="1605908"/>
          </a:xfrm>
          <a:prstGeom prst="straightConnector1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med" w="med" type="stealth"/>
          </a:ln>
          <a:effectLst>
            <a:outerShdw blurRad="40000" rotWithShape="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186" name="Google Shape;186;g311037be56d_1_257"/>
          <p:cNvCxnSpPr>
            <a:stCxn id="173" idx="3"/>
          </p:cNvCxnSpPr>
          <p:nvPr/>
        </p:nvCxnSpPr>
        <p:spPr>
          <a:xfrm flipH="1" rot="10800000">
            <a:off x="2222786" y="2654903"/>
            <a:ext cx="2648400" cy="1701000"/>
          </a:xfrm>
          <a:prstGeom prst="straightConnector1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med" w="med" type="stealth"/>
          </a:ln>
          <a:effectLst>
            <a:outerShdw blurRad="40000" rotWithShape="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187" name="Google Shape;187;g311037be56d_1_257"/>
          <p:cNvCxnSpPr/>
          <p:nvPr/>
        </p:nvCxnSpPr>
        <p:spPr>
          <a:xfrm flipH="1" rot="10800000">
            <a:off x="1928352" y="3734484"/>
            <a:ext cx="3407506" cy="1767255"/>
          </a:xfrm>
          <a:prstGeom prst="straightConnector1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med" w="med" type="stealth"/>
          </a:ln>
          <a:effectLst>
            <a:outerShdw blurRad="40000" rotWithShape="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188" name="Google Shape;188;g311037be56d_1_257"/>
          <p:cNvCxnSpPr/>
          <p:nvPr/>
        </p:nvCxnSpPr>
        <p:spPr>
          <a:xfrm flipH="1">
            <a:off x="5066993" y="1120113"/>
            <a:ext cx="1139880" cy="473106"/>
          </a:xfrm>
          <a:prstGeom prst="straightConnector1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med" w="med" type="stealth"/>
          </a:ln>
          <a:effectLst>
            <a:outerShdw blurRad="40000" rotWithShape="0" dir="5400000" dist="20000">
              <a:srgbClr val="808080">
                <a:alpha val="37647"/>
              </a:srgbClr>
            </a:outerShdw>
          </a:effectLst>
        </p:spPr>
      </p:cxnSp>
      <p:sp>
        <p:nvSpPr>
          <p:cNvPr id="189" name="Google Shape;189;g311037be56d_1_257"/>
          <p:cNvSpPr/>
          <p:nvPr/>
        </p:nvSpPr>
        <p:spPr>
          <a:xfrm>
            <a:off x="6206873" y="1109825"/>
            <a:ext cx="2937127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Sta. Lucia 11 (2011)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90" name="Google Shape;190;g311037be56d_1_257"/>
          <p:cNvCxnSpPr>
            <a:stCxn id="189" idx="1"/>
          </p:cNvCxnSpPr>
          <p:nvPr/>
        </p:nvCxnSpPr>
        <p:spPr>
          <a:xfrm flipH="1">
            <a:off x="5500973" y="1340675"/>
            <a:ext cx="705900" cy="252600"/>
          </a:xfrm>
          <a:prstGeom prst="straightConnector1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med" w="med" type="stealth"/>
          </a:ln>
          <a:effectLst>
            <a:outerShdw blurRad="40000" rotWithShape="0" dir="5400000" dist="20000">
              <a:srgbClr val="808080">
                <a:alpha val="37647"/>
              </a:srgbClr>
            </a:outerShdw>
          </a:effectLst>
        </p:spPr>
      </p:cxnSp>
      <p:sp>
        <p:nvSpPr>
          <p:cNvPr id="191" name="Google Shape;191;g311037be56d_1_257"/>
          <p:cNvSpPr/>
          <p:nvPr/>
        </p:nvSpPr>
        <p:spPr>
          <a:xfrm>
            <a:off x="6236728" y="740400"/>
            <a:ext cx="2366187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Caribe 64 (2014)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5"/>
          <p:cNvSpPr txBox="1"/>
          <p:nvPr/>
        </p:nvSpPr>
        <p:spPr>
          <a:xfrm>
            <a:off x="393719" y="268513"/>
            <a:ext cx="83565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>
                <a:solidFill>
                  <a:srgbClr val="F2F2F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Desencadenamiento</a:t>
            </a:r>
            <a:r>
              <a:rPr b="0" i="0" lang="en-US" sz="4000" u="none" cap="none" strike="noStrike">
                <a:solidFill>
                  <a:srgbClr val="F2F2F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la ECAs en </a:t>
            </a:r>
            <a:r>
              <a:rPr lang="en-US" sz="4000">
                <a:solidFill>
                  <a:srgbClr val="F2F2F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</a:t>
            </a:r>
            <a:endParaRPr b="0" i="0" sz="4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98" name="Google Shape;19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4038" y="1324779"/>
            <a:ext cx="8635924" cy="50074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"/>
          <p:cNvSpPr txBox="1"/>
          <p:nvPr/>
        </p:nvSpPr>
        <p:spPr>
          <a:xfrm>
            <a:off x="143653" y="-227832"/>
            <a:ext cx="88392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en-US" sz="4400" u="none" cap="none" strike="noStrike">
                <a:solidFill>
                  <a:srgbClr val="F2F2F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Enfoque sociotécnico actual: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en-US" sz="4400" u="none" cap="none" strike="noStrike">
                <a:solidFill>
                  <a:srgbClr val="F2F2F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¿centrado en la gente? </a:t>
            </a:r>
            <a:endParaRPr/>
          </a:p>
        </p:txBody>
      </p:sp>
      <p:pic>
        <p:nvPicPr>
          <p:cNvPr id="205" name="Google Shape;20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2116" y="1446536"/>
            <a:ext cx="8519768" cy="52711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610513a292_2_0"/>
          <p:cNvSpPr txBox="1"/>
          <p:nvPr>
            <p:ph type="title"/>
          </p:nvPr>
        </p:nvSpPr>
        <p:spPr>
          <a:xfrm>
            <a:off x="381750" y="266700"/>
            <a:ext cx="8380500" cy="1143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E5E5E5"/>
                </a:solidFill>
              </a:rPr>
              <a:t>¿Qu</a:t>
            </a:r>
            <a:r>
              <a:rPr lang="en-US" sz="3600">
                <a:solidFill>
                  <a:srgbClr val="E5E5E5"/>
                </a:solidFill>
              </a:rPr>
              <a:t>é</a:t>
            </a:r>
            <a:r>
              <a:rPr lang="en-US" sz="3600">
                <a:solidFill>
                  <a:srgbClr val="E5E5E5"/>
                </a:solidFill>
              </a:rPr>
              <a:t> tal la calidad de CaC?</a:t>
            </a:r>
            <a:endParaRPr sz="3600">
              <a:solidFill>
                <a:srgbClr val="E5E5E5"/>
              </a:solidFill>
            </a:endParaRPr>
          </a:p>
        </p:txBody>
      </p:sp>
      <p:pic>
        <p:nvPicPr>
          <p:cNvPr id="212" name="Google Shape;212;g3610513a292_2_0" title="mentimeter_qr_code (1)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41813" y="1409700"/>
            <a:ext cx="4660375" cy="4660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66f638b261_0_26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E5E5E5"/>
                </a:solidFill>
              </a:rPr>
              <a:t>Desde su experiencia de vida:</a:t>
            </a:r>
            <a:endParaRPr>
              <a:solidFill>
                <a:srgbClr val="E5E5E5"/>
              </a:solidFill>
            </a:endParaRPr>
          </a:p>
        </p:txBody>
      </p:sp>
      <p:sp>
        <p:nvSpPr>
          <p:cNvPr id="219" name="Google Shape;219;g366f638b261_0_26"/>
          <p:cNvSpPr txBox="1"/>
          <p:nvPr>
            <p:ph idx="1" type="body"/>
          </p:nvPr>
        </p:nvSpPr>
        <p:spPr>
          <a:xfrm>
            <a:off x="438900" y="1981200"/>
            <a:ext cx="82707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3700" lvl="0" marL="457200" rtl="0" algn="l">
              <a:spcBef>
                <a:spcPts val="360"/>
              </a:spcBef>
              <a:spcAft>
                <a:spcPts val="0"/>
              </a:spcAft>
              <a:buSzPts val="2600"/>
              <a:buChar char="•"/>
            </a:pPr>
            <a:r>
              <a:rPr lang="en-US" sz="2600"/>
              <a:t>¿Qué obstáculos (internos o externos) han impedido que los campesinxs se apropien de los procesos de investigación? (Mentimeter) </a:t>
            </a:r>
            <a:endParaRPr sz="26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 sz="2600"/>
              <a:t>¿Cuáles son las condiciones esenciales para que los campesinxs lideren y sean parte de la investigación? (Mentimeter) </a:t>
            </a:r>
            <a:endParaRPr sz="26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Google Shape;225;g366f638b261_0_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30938" y="1289274"/>
            <a:ext cx="4882125" cy="4882150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g366f638b261_0_34"/>
          <p:cNvSpPr txBox="1"/>
          <p:nvPr/>
        </p:nvSpPr>
        <p:spPr>
          <a:xfrm>
            <a:off x="752100" y="109725"/>
            <a:ext cx="7639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Obstáculos</a:t>
            </a:r>
            <a:r>
              <a:rPr lang="en-US" sz="4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y condiciones</a:t>
            </a:r>
            <a:endParaRPr sz="4400">
              <a:solidFill>
                <a:srgbClr val="FFD52B"/>
              </a:solidFill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610513a292_2_12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E5E5E5"/>
                </a:solidFill>
              </a:rPr>
              <a:t>¿Necesidades?</a:t>
            </a:r>
            <a:endParaRPr>
              <a:solidFill>
                <a:srgbClr val="E5E5E5"/>
              </a:solidFill>
            </a:endParaRPr>
          </a:p>
        </p:txBody>
      </p:sp>
      <p:sp>
        <p:nvSpPr>
          <p:cNvPr id="233" name="Google Shape;233;g3610513a292_2_12"/>
          <p:cNvSpPr txBox="1"/>
          <p:nvPr>
            <p:ph idx="1" type="body"/>
          </p:nvPr>
        </p:nvSpPr>
        <p:spPr>
          <a:xfrm>
            <a:off x="438900" y="1981200"/>
            <a:ext cx="82707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3700" lvl="0" marL="457200" rtl="0" algn="l">
              <a:spcBef>
                <a:spcPts val="360"/>
              </a:spcBef>
              <a:spcAft>
                <a:spcPts val="0"/>
              </a:spcAft>
              <a:buSzPts val="2600"/>
              <a:buChar char="•"/>
            </a:pPr>
            <a:r>
              <a:rPr lang="en-US" sz="2600"/>
              <a:t> ¿Qué estrategias has empleado o contemplado para que los campesinxs lideren y sean parte vital de las investigaciones?</a:t>
            </a:r>
            <a:endParaRPr sz="26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2"/>
          <p:cNvSpPr txBox="1"/>
          <p:nvPr>
            <p:ph idx="1" type="body"/>
          </p:nvPr>
        </p:nvSpPr>
        <p:spPr>
          <a:xfrm>
            <a:off x="266700" y="5438993"/>
            <a:ext cx="8610600" cy="12430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3175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/>
              <a:buNone/>
            </a:pPr>
            <a:r>
              <a:rPr lang="en-US" sz="2400"/>
              <a:t>pprado@ekorural.org</a:t>
            </a:r>
            <a:endParaRPr/>
          </a:p>
          <a:p>
            <a:pPr indent="3175" lvl="0" marL="0" rtl="0" algn="ctr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400"/>
              <a:t>ssherwood@ekorural.org</a:t>
            </a:r>
            <a:endParaRPr/>
          </a:p>
          <a:p>
            <a:pPr indent="3175" lvl="0" marL="0" rtl="0" algn="ctr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400"/>
              <a:t>s.quisintuna@swissaidecuador.org</a:t>
            </a:r>
            <a:endParaRPr/>
          </a:p>
        </p:txBody>
      </p:sp>
      <p:sp>
        <p:nvSpPr>
          <p:cNvPr id="240" name="Google Shape;240;p12"/>
          <p:cNvSpPr txBox="1"/>
          <p:nvPr/>
        </p:nvSpPr>
        <p:spPr>
          <a:xfrm>
            <a:off x="2286000" y="229105"/>
            <a:ext cx="4572000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en-US" sz="4400" u="none" cap="none" strike="noStrike">
                <a:solidFill>
                  <a:srgbClr val="F2F2F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Muchas gracias!</a:t>
            </a:r>
            <a:endParaRPr b="0" i="0" sz="4400" u="none" cap="none" strike="noStrik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pic>
        <p:nvPicPr>
          <p:cNvPr id="241" name="Google Shape;241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31068" y="1146169"/>
            <a:ext cx="5481864" cy="41767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2001-07-31T19:12:07Z</dcterms:created>
  <dc:creator>Stephen G. Sherwood</dc:creator>
</cp:coreProperties>
</file>