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58" r:id="rId5"/>
    <p:sldId id="259" r:id="rId6"/>
    <p:sldId id="263" r:id="rId7"/>
    <p:sldId id="262" r:id="rId8"/>
    <p:sldId id="270" r:id="rId9"/>
    <p:sldId id="267" r:id="rId10"/>
    <p:sldId id="268" r:id="rId11"/>
    <p:sldId id="269" r:id="rId12"/>
    <p:sldId id="264" r:id="rId13"/>
    <p:sldId id="265" r:id="rId14"/>
    <p:sldId id="273" r:id="rId1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D3F76-B4DE-41A6-B362-F1B4DB4F117C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33EE2-252C-4D31-ACF0-A35A984B893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61863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33EE2-252C-4D31-ACF0-A35A984B893D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9328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CF0C3-566B-E15A-687A-6A5D5FF3E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2A8E92-2C50-15AB-81E8-07CBCE20B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4DFD06-E9AC-4A77-1A91-D181C315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63F21-4AB3-FDEE-6705-03819DE4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725EE7-DB92-5E0D-4E9A-64D5F266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1991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38816-5F19-7162-E6B6-96185751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A32428-0985-4F6E-24C6-D98789710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31BE6A-9558-3FE5-4C01-29F308D4B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58E48-9741-411E-04F2-C6DD0E293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BDDB2A-599C-591E-EF95-1AA817BB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079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07CB8-E681-B183-55A8-CBB552846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308154-4570-5FE4-B0E0-5B5B93250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E48573-869A-1C18-58B4-99B1A0C7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FBDEDF-42AF-571D-204D-3ADA16EF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883376-59B9-3BB3-69D1-6D931989D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010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E2728-25B2-0259-7478-99BA8D36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02E6E6-8024-96B2-9062-DF3DC80EB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9A4EE5-1AED-BD29-7737-469514608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ADB47F-AB43-F992-9E9C-B955DE7B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67ABDE-1905-5FA4-1C8E-40C910E69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5DFCA6-4B8F-6856-7EC4-A42DC8D1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3621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7AC43-FBB1-8670-8563-A167F2790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A84111-EC77-5EDB-1238-6A5DD5FF6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DBE32E-E114-C3DB-197A-5049A524E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963A252-48BE-2E44-A146-8EA4944751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592AC8A-8CED-1FB5-5142-41B7EBF8D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6FB5ED-ADBC-88FE-498F-FBD18A0FF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02719D-C3A1-161F-C46C-6F4EA38A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A58334-A5C1-04C6-848D-9B3ACAD0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0449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4E116-C7B7-9C8F-703C-766DBF5B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C755B6-921D-D29A-D5B5-20FED6EF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FA73C2-59FD-95E5-9843-67B90A53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6EB736-EA44-F9A5-6CF9-87376BAC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66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0504A1-D8C9-BF6E-958D-E631BD0AF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A6F23B-481F-3855-11BE-126C598E8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9FAEE8-D3D4-4BD1-C686-84467980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242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E6E742-D648-3C01-B078-B01C5112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C9FE6D-E553-68A7-CA5E-1491795E2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8F148D-226A-479A-D258-BF9CE5D39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24298B-A7E8-E884-9B3D-8F979557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88426C-C1CB-A44C-040D-04E5B3122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CC2434-B34C-26FC-1945-E83832B7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30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E345E-1F33-29C6-8594-F3E543BE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9F77239-3F13-31E7-990A-D5C12F298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EB34BE-AA25-3F08-3323-CCDBCED8D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3B2CD-7927-3876-1F87-694401D5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19C44B-15EB-6881-FAEC-0AD84BE2F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98E791-BF68-FD4B-2B59-3276490F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10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D8DCF-034C-E975-ADB2-D855DC9E6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D8BC1F-FCE8-8F4C-3E1C-20B6EF872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37F97-38F2-E3FA-A905-77144D111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972C99-08CB-90F3-AEC6-EFE7BDE0C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4DA2AA-E3BD-8AFB-D453-0A858FAF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561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3C3056-802A-410D-0131-ACC984F38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5656007-FD1F-2AEF-BF10-75756B3BC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73FFDD-A4B6-E845-4198-FB7D4403E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0DAAE-37CB-8E83-0913-0C63D7358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1928D1-D349-C92B-D4AB-1DF3EE67F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050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5BFE9D-1537-17DA-CC4B-F46EEFF4A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A82E14-FB61-7B5C-0AC0-3B728E703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35BFAC-4B60-12F2-4884-7A44D0C19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E87258-7185-4645-BC34-EA470F1BDA3E}" type="datetimeFigureOut">
              <a:rPr lang="es-EC" smtClean="0"/>
              <a:t>4/6/2024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9356B-2344-76D3-B5A2-DAC34BC62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CDFC95-69E1-D2D6-7359-AE68C5C18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C21EEE-1580-45B9-98ED-3FC1DBB0B8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755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.quisintunia@swissaidecuador.org" TargetMode="External"/><Relationship Id="rId2" Type="http://schemas.openxmlformats.org/officeDocument/2006/relationships/hyperlink" Target="mailto:o.Quillupangui@swissaidecuador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0010A-A01A-6521-7039-F48946E15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Currículos Agroecológicos </a:t>
            </a:r>
            <a:r>
              <a:rPr lang="es-ES" dirty="0" err="1">
                <a:solidFill>
                  <a:srgbClr val="FF0000"/>
                </a:solidFill>
              </a:rPr>
              <a:t>Campesinxs</a:t>
            </a:r>
            <a:endParaRPr lang="es-EC" dirty="0">
              <a:solidFill>
                <a:srgbClr val="FF00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9DCF4F-B30E-5B48-851A-252C851FB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17036"/>
          </a:xfrm>
        </p:spPr>
        <p:txBody>
          <a:bodyPr/>
          <a:lstStyle/>
          <a:p>
            <a:r>
              <a:rPr lang="es-ES" b="1" dirty="0"/>
              <a:t>ESCUELAS CAMPESINAS DE AGROECOLOGÍA</a:t>
            </a:r>
            <a:endParaRPr lang="es-EC" b="1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5A613086-28EE-2477-7AB9-63F7C0550406}"/>
              </a:ext>
            </a:extLst>
          </p:cNvPr>
          <p:cNvSpPr txBox="1">
            <a:spLocks/>
          </p:cNvSpPr>
          <p:nvPr/>
        </p:nvSpPr>
        <p:spPr>
          <a:xfrm>
            <a:off x="1524000" y="4509009"/>
            <a:ext cx="9144000" cy="61703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6200" b="1" dirty="0"/>
              <a:t>CdP 20. Colaboración para Sistemas Alimentarios Resilientes</a:t>
            </a:r>
          </a:p>
          <a:p>
            <a:r>
              <a:rPr lang="es-ES" sz="6200" b="1" dirty="0"/>
              <a:t>Ayacucho – Perú. 2024</a:t>
            </a:r>
          </a:p>
          <a:p>
            <a:endParaRPr lang="es-EC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C5074B9-DA47-DC5A-D8A8-020AB86191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333" y="6154210"/>
            <a:ext cx="3623736" cy="6522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4E8ADFF-EB79-0E31-173B-3B3662D46F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70" y="6107208"/>
            <a:ext cx="2785363" cy="6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2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A87C6-E2F9-0D23-1571-1521D3F4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Enfoques</a:t>
            </a:r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472335-F6D3-30A0-2BC5-1C65DDAE5B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Educación Popular (Paulo Freire)</a:t>
            </a:r>
          </a:p>
          <a:p>
            <a:r>
              <a:rPr lang="es-ES" dirty="0"/>
              <a:t>Transformar el Sujeto Social a partir de una reflexión crítica del contexto y realidad que lo oprime.</a:t>
            </a:r>
          </a:p>
          <a:p>
            <a:r>
              <a:rPr lang="es-EC" dirty="0"/>
              <a:t>Consecuencias prácticas que permitan comprender y construir nuevas formas de actuar sobre el entorno.</a:t>
            </a:r>
          </a:p>
          <a:p>
            <a:r>
              <a:rPr lang="es-EC" dirty="0"/>
              <a:t>Cambiar la forma de actuar para mejorar la realidad y los factores que oprimen. </a:t>
            </a:r>
          </a:p>
          <a:p>
            <a:r>
              <a:rPr lang="es-EC" dirty="0"/>
              <a:t>Los Sujetos definen sus problemas y soluciones aplicando las lecciones aprendidas. Participación activa.</a:t>
            </a:r>
          </a:p>
          <a:p>
            <a:r>
              <a:rPr lang="es-EC" dirty="0"/>
              <a:t>El conocimiento no es un don, es un diálogo de saberes.</a:t>
            </a:r>
          </a:p>
          <a:p>
            <a:r>
              <a:rPr lang="es-EC" dirty="0"/>
              <a:t>“Enseñar no es transferir conocimiento, sino crear las posibilidades para su propia producción o construcción”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64AF01-8C66-401F-9773-C393D8DD17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De Campesina a Campesino</a:t>
            </a:r>
          </a:p>
          <a:p>
            <a:r>
              <a:rPr lang="es-EC" dirty="0"/>
              <a:t>Los sujetos campesinos son los principales actores.</a:t>
            </a:r>
          </a:p>
          <a:p>
            <a:r>
              <a:rPr lang="es-EC" dirty="0"/>
              <a:t>El equipo “técnico” debe entender que su rol es de facilitador. No de actor.</a:t>
            </a:r>
          </a:p>
          <a:p>
            <a:r>
              <a:rPr lang="es-EC" dirty="0"/>
              <a:t>El aprendizaje se basa en el diálogo de saberes, los intercambios de conocimientos. Mejoran la producción con los conocimientos previos, la práctica y la reflexión colectiva. </a:t>
            </a:r>
          </a:p>
          <a:p>
            <a:r>
              <a:rPr lang="es-EC" dirty="0"/>
              <a:t>Las personas y las comunidades analizan su contexto productivo. Determinan las limitantes y las oportunidades.</a:t>
            </a:r>
          </a:p>
          <a:p>
            <a:r>
              <a:rPr lang="es-EC" dirty="0"/>
              <a:t>Busca UPF sostenibles, la innovación local (experimentación campesina) y la promoción participativa.</a:t>
            </a:r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5966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A87C6-E2F9-0D23-1571-1521D3F4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Enfoques</a:t>
            </a:r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472335-F6D3-30A0-2BC5-1C65DDAE5B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/>
              <a:t>El </a:t>
            </a:r>
            <a:r>
              <a:rPr lang="es-ES" b="1" dirty="0"/>
              <a:t>sentido político de la agroecología </a:t>
            </a:r>
            <a:r>
              <a:rPr lang="es-ES" dirty="0"/>
              <a:t>es esencial en el escalamiento horizontal/profundidad, no solo se trata de escalar innovaciones exitosas, sino que se debe considerar el tejido o entramado social, las demandas y propuestas presentadas por los movimientos campesinos e indígenas a nivel local, nacional y global (Rosset y Martínez 2016) constituye en un factor político clave para confrontar el poder del sistema agroalimentario industrial (</a:t>
            </a:r>
            <a:r>
              <a:rPr lang="es-ES" dirty="0" err="1"/>
              <a:t>Gliessman</a:t>
            </a:r>
            <a:r>
              <a:rPr lang="es-ES" dirty="0"/>
              <a:t>, Friedmann y Howard 2019, Larrea 2022).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Es en este sentido, el colocar en discusión el actual sistema agrario, entre campesinos, contribuye a entender las relaciones de poder que se han hegemonizado y permite comprender la agroecología desde su sentido político para escalarla a nivel de demandas y propuestas de los movimientos campesinos e indígenas. </a:t>
            </a:r>
            <a:endParaRPr lang="es-EC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CE6B28-CAEB-52C8-0270-0764D14A64B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9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BBBB2-DD6E-B26B-132C-2F7CD5497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La experiencia: Escuelas Campesinas de Agroecología</a:t>
            </a:r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074F81-B7CC-373D-AB76-475C58BFDC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Reflexión institucional. Cómo lograr que los campesinos sean actores de su propio cambio.</a:t>
            </a:r>
          </a:p>
          <a:p>
            <a:r>
              <a:rPr lang="es-ES" dirty="0"/>
              <a:t>Proceso de selección y fortalecimiento de las </a:t>
            </a:r>
            <a:r>
              <a:rPr lang="es-ES" b="1" dirty="0"/>
              <a:t>capacidades técnicas </a:t>
            </a:r>
            <a:r>
              <a:rPr lang="es-ES" dirty="0"/>
              <a:t>para la transición agroecológica, incorporando las </a:t>
            </a:r>
            <a:r>
              <a:rPr lang="es-ES" b="1" dirty="0"/>
              <a:t>dimensiones políticas de la agroecología</a:t>
            </a:r>
            <a:r>
              <a:rPr lang="es-ES" dirty="0"/>
              <a:t> y el desarrollo de las </a:t>
            </a:r>
            <a:r>
              <a:rPr lang="es-ES" b="1" dirty="0"/>
              <a:t>habilidades pedagógicas </a:t>
            </a:r>
            <a:r>
              <a:rPr lang="es-ES" dirty="0"/>
              <a:t>de facilitadores/as.</a:t>
            </a:r>
          </a:p>
          <a:p>
            <a:r>
              <a:rPr lang="es-ES" dirty="0"/>
              <a:t>Creación de cuatro Escuelas Campesinas de Agroecología con mallas similares a su experiencia de aprendizaje.</a:t>
            </a:r>
          </a:p>
          <a:p>
            <a:r>
              <a:rPr lang="es-ES" dirty="0"/>
              <a:t>Proceso de formación liderados por </a:t>
            </a:r>
            <a:r>
              <a:rPr lang="es-ES" dirty="0" err="1"/>
              <a:t>campesinxs</a:t>
            </a:r>
            <a:r>
              <a:rPr lang="es-ES" dirty="0"/>
              <a:t>. </a:t>
            </a:r>
          </a:p>
        </p:txBody>
      </p:sp>
      <p:pic>
        <p:nvPicPr>
          <p:cNvPr id="1026" name="Picture 2" descr="Puede ser una imagen de 2 personas, personas estudiando y texto">
            <a:extLst>
              <a:ext uri="{FF2B5EF4-FFF2-40B4-BE49-F238E27FC236}">
                <a16:creationId xmlns:a16="http://schemas.microsoft.com/office/drawing/2014/main" id="{1715F8B4-1F62-982D-75D7-037DCE7B3D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7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761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44A34-015D-1FCB-87EE-F0A5A30D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Proceso de formación: </a:t>
            </a:r>
            <a:r>
              <a:rPr lang="es-ES" b="1" dirty="0" err="1">
                <a:solidFill>
                  <a:srgbClr val="FF0000"/>
                </a:solidFill>
              </a:rPr>
              <a:t>Facilitadorxs</a:t>
            </a:r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CF93C0-2086-0AAC-0878-7CC9644DC8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Agroecología política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La agricultura Familiar Campesina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Relaciones de género en el campo y la economía del cuidado.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Ecología política.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Los sistemas agroalimentarios y el “complejo agroindustrial” en el Ecuador.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Política pública, política agraria y soberanía alimentaria.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Derechos campesinos y de otras personas que trabajan el campo. 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Los proyectos indígenas y campesinos.</a:t>
            </a:r>
          </a:p>
          <a:p>
            <a:pPr marL="514350" indent="-514350">
              <a:buFont typeface="+mj-lt"/>
              <a:buAutoNum type="arabicPeriod"/>
            </a:pPr>
            <a:r>
              <a:rPr lang="es-EC" dirty="0"/>
              <a:t>La Educación popular como herramienta para la formación en agroecología.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F76E3905-DA06-1853-D087-538761922D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5305" y="1825625"/>
            <a:ext cx="4575390" cy="4351338"/>
          </a:xfrm>
        </p:spPr>
      </p:pic>
    </p:spTree>
    <p:extLst>
      <p:ext uri="{BB962C8B-B14F-4D97-AF65-F5344CB8AC3E}">
        <p14:creationId xmlns:p14="http://schemas.microsoft.com/office/powerpoint/2010/main" val="402984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FED577C-F857-ED9C-0F70-3353B6AE3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0800" y="-152400"/>
            <a:ext cx="95504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11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D3BB8-51F9-C0F2-2707-311491776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35400" cy="4393142"/>
          </a:xfrm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Propuesta de formación campesina</a:t>
            </a:r>
            <a:endParaRPr lang="es-EC" b="1" dirty="0">
              <a:solidFill>
                <a:srgbClr val="FF000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4FDF080-BEE4-F6B0-A720-C450D8CB2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8944" y="0"/>
            <a:ext cx="6423056" cy="6857999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476D69-99F8-6459-99F0-B85EC5B297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57741"/>
            <a:ext cx="5700409" cy="151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12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5A99F0-57CA-A76C-6983-D83B26C4FC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3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F4AB3BB-D403-795C-AEB2-A042D055A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00859"/>
              </p:ext>
            </p:extLst>
          </p:nvPr>
        </p:nvGraphicFramePr>
        <p:xfrm>
          <a:off x="579685" y="406560"/>
          <a:ext cx="10450909" cy="62819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117">
                  <a:extLst>
                    <a:ext uri="{9D8B030D-6E8A-4147-A177-3AD203B41FA5}">
                      <a16:colId xmlns:a16="http://schemas.microsoft.com/office/drawing/2014/main" val="2195382063"/>
                    </a:ext>
                  </a:extLst>
                </a:gridCol>
                <a:gridCol w="974035">
                  <a:extLst>
                    <a:ext uri="{9D8B030D-6E8A-4147-A177-3AD203B41FA5}">
                      <a16:colId xmlns:a16="http://schemas.microsoft.com/office/drawing/2014/main" val="3144896097"/>
                    </a:ext>
                  </a:extLst>
                </a:gridCol>
                <a:gridCol w="2256183">
                  <a:extLst>
                    <a:ext uri="{9D8B030D-6E8A-4147-A177-3AD203B41FA5}">
                      <a16:colId xmlns:a16="http://schemas.microsoft.com/office/drawing/2014/main" val="2626551577"/>
                    </a:ext>
                  </a:extLst>
                </a:gridCol>
                <a:gridCol w="3717235">
                  <a:extLst>
                    <a:ext uri="{9D8B030D-6E8A-4147-A177-3AD203B41FA5}">
                      <a16:colId xmlns:a16="http://schemas.microsoft.com/office/drawing/2014/main" val="256647181"/>
                    </a:ext>
                  </a:extLst>
                </a:gridCol>
                <a:gridCol w="1401417">
                  <a:extLst>
                    <a:ext uri="{9D8B030D-6E8A-4147-A177-3AD203B41FA5}">
                      <a16:colId xmlns:a16="http://schemas.microsoft.com/office/drawing/2014/main" val="3930816901"/>
                    </a:ext>
                  </a:extLst>
                </a:gridCol>
                <a:gridCol w="665922">
                  <a:extLst>
                    <a:ext uri="{9D8B030D-6E8A-4147-A177-3AD203B41FA5}">
                      <a16:colId xmlns:a16="http://schemas.microsoft.com/office/drawing/2014/main" val="3926632880"/>
                    </a:ext>
                  </a:extLst>
                </a:gridCol>
              </a:tblGrid>
              <a:tr h="612665">
                <a:tc gridSpan="6"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Tema: Elaboración de abonos orgánicos (</a:t>
                      </a:r>
                      <a:r>
                        <a:rPr lang="es-ES" sz="1400" b="1" dirty="0" err="1"/>
                        <a:t>Bocashi</a:t>
                      </a:r>
                      <a:r>
                        <a:rPr lang="es-ES" sz="1400" b="1" dirty="0"/>
                        <a:t> y abono de lombriz)</a:t>
                      </a:r>
                    </a:p>
                    <a:p>
                      <a:pPr algn="l"/>
                      <a:r>
                        <a:rPr lang="es-ES" sz="1400" b="1" dirty="0"/>
                        <a:t>Objetivo: Elaboración y utilización adecuada de abonos orgánicos.</a:t>
                      </a:r>
                    </a:p>
                    <a:p>
                      <a:pPr algn="l"/>
                      <a:r>
                        <a:rPr lang="es-ES" sz="1400" b="1" dirty="0"/>
                        <a:t>Escuela: Flor de </a:t>
                      </a:r>
                      <a:r>
                        <a:rPr lang="es-ES" sz="1400" b="1" dirty="0" err="1"/>
                        <a:t>Chuquirahua</a:t>
                      </a:r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8799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Momentos E.P.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Tiempo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Actividad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Estrategia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Recursos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Responsable</a:t>
                      </a:r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27425"/>
                  </a:ext>
                </a:extLst>
              </a:tr>
              <a:tr h="612665">
                <a:tc rowSpan="2">
                  <a:txBody>
                    <a:bodyPr/>
                    <a:lstStyle/>
                    <a:p>
                      <a:r>
                        <a:rPr lang="es-ES" sz="1200" dirty="0"/>
                        <a:t>Experiencia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1:30min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Bienvenida y presentación del tema</a:t>
                      </a:r>
                    </a:p>
                    <a:p>
                      <a:r>
                        <a:rPr lang="es-ES" sz="1200" dirty="0"/>
                        <a:t>Mística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Presentación con frutas favoritas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Tocar y sentir los humus de lombriz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Por qué creen que es importante el abono de lombriz?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RRHH</a:t>
                      </a:r>
                    </a:p>
                    <a:p>
                      <a:r>
                        <a:rPr lang="es-ES" sz="1200" dirty="0"/>
                        <a:t>Humus de </a:t>
                      </a:r>
                      <a:r>
                        <a:rPr lang="es-ES" sz="1200" dirty="0" err="1"/>
                        <a:t>lombríz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51011"/>
                  </a:ext>
                </a:extLst>
              </a:tr>
              <a:tr h="612665">
                <a:tc vMerge="1"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1:30min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Diálogo de saberes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Qué abonos utilizan?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Qué tipo de abonos conoce?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200" dirty="0"/>
                        <a:t>Formación de 3 grupos a través de animales.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Papelotes </a:t>
                      </a:r>
                    </a:p>
                    <a:p>
                      <a:r>
                        <a:rPr lang="es-ES" sz="1200" dirty="0"/>
                        <a:t>Marcadores</a:t>
                      </a:r>
                    </a:p>
                    <a:p>
                      <a:r>
                        <a:rPr lang="es-ES" sz="1200" dirty="0" err="1"/>
                        <a:t>Másquin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3703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Reflexión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2horas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Consecuencias de los abonos químicos</a:t>
                      </a:r>
                    </a:p>
                    <a:p>
                      <a:endParaRPr lang="es-ES" sz="1200" dirty="0"/>
                    </a:p>
                    <a:p>
                      <a:r>
                        <a:rPr lang="es-ES" sz="1200" dirty="0"/>
                        <a:t>Conversatorio a cerca de abonos sólidos y líquidos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Consecuencias de los abonos químicos en la </a:t>
                      </a:r>
                      <a:r>
                        <a:rPr lang="es-ES" sz="1200" dirty="0" err="1"/>
                        <a:t>lombríz</a:t>
                      </a:r>
                      <a:r>
                        <a:rPr lang="es-ES" sz="1200" dirty="0"/>
                        <a:t>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Qué vieron? Qué pasó? Por qué pasa esto?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/>
                        <a:t>Muestra de abonos </a:t>
                      </a:r>
                      <a:r>
                        <a:rPr lang="es-EC" sz="1200" dirty="0" err="1"/>
                        <a:t>ue</a:t>
                      </a:r>
                      <a:r>
                        <a:rPr lang="es-EC" sz="1200" dirty="0"/>
                        <a:t> tienen los facilitadores.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/>
                        <a:t>Categorías de abonos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/>
                        <a:t>Pirámide de abonos.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/>
                        <a:t>Lombríz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Abono orgánico</a:t>
                      </a:r>
                    </a:p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96231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Acción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1:30min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Elaboración de </a:t>
                      </a:r>
                      <a:r>
                        <a:rPr lang="es-ES" sz="1200" dirty="0" err="1"/>
                        <a:t>lombricultura</a:t>
                      </a:r>
                      <a:endParaRPr lang="es-ES" sz="1200" dirty="0"/>
                    </a:p>
                    <a:p>
                      <a:r>
                        <a:rPr lang="es-ES" sz="1200" dirty="0"/>
                        <a:t>Elaboración de abono </a:t>
                      </a:r>
                      <a:r>
                        <a:rPr lang="es-ES" sz="1200" dirty="0" err="1"/>
                        <a:t>bocachi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Construir cajón de 150 x 100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Preparación de abono orgánico y función de cada ingrediente.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Martillo, clavos, plástico, pico, tabla, tiras, lombriz, alfalfa, abono orgánico, maleza, desechos de cocina, agua, regadero, etc.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492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Evaluación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Evaluación</a:t>
                      </a:r>
                    </a:p>
                    <a:p>
                      <a:r>
                        <a:rPr lang="es-ES" sz="1200" dirty="0"/>
                        <a:t>Compromisos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Que les gustó más? Qué pueden mejorar?</a:t>
                      </a:r>
                    </a:p>
                    <a:p>
                      <a:r>
                        <a:rPr lang="es-ES" sz="1200" dirty="0"/>
                        <a:t>En qué se comprometen, en tarjetas.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97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21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F4AB3BB-D403-795C-AEB2-A042D055A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23580"/>
              </p:ext>
            </p:extLst>
          </p:nvPr>
        </p:nvGraphicFramePr>
        <p:xfrm>
          <a:off x="359552" y="365760"/>
          <a:ext cx="10450909" cy="6007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117">
                  <a:extLst>
                    <a:ext uri="{9D8B030D-6E8A-4147-A177-3AD203B41FA5}">
                      <a16:colId xmlns:a16="http://schemas.microsoft.com/office/drawing/2014/main" val="2195382063"/>
                    </a:ext>
                  </a:extLst>
                </a:gridCol>
                <a:gridCol w="974035">
                  <a:extLst>
                    <a:ext uri="{9D8B030D-6E8A-4147-A177-3AD203B41FA5}">
                      <a16:colId xmlns:a16="http://schemas.microsoft.com/office/drawing/2014/main" val="3144896097"/>
                    </a:ext>
                  </a:extLst>
                </a:gridCol>
                <a:gridCol w="2256183">
                  <a:extLst>
                    <a:ext uri="{9D8B030D-6E8A-4147-A177-3AD203B41FA5}">
                      <a16:colId xmlns:a16="http://schemas.microsoft.com/office/drawing/2014/main" val="2626551577"/>
                    </a:ext>
                  </a:extLst>
                </a:gridCol>
                <a:gridCol w="3717235">
                  <a:extLst>
                    <a:ext uri="{9D8B030D-6E8A-4147-A177-3AD203B41FA5}">
                      <a16:colId xmlns:a16="http://schemas.microsoft.com/office/drawing/2014/main" val="256647181"/>
                    </a:ext>
                  </a:extLst>
                </a:gridCol>
                <a:gridCol w="1401417">
                  <a:extLst>
                    <a:ext uri="{9D8B030D-6E8A-4147-A177-3AD203B41FA5}">
                      <a16:colId xmlns:a16="http://schemas.microsoft.com/office/drawing/2014/main" val="3930816901"/>
                    </a:ext>
                  </a:extLst>
                </a:gridCol>
                <a:gridCol w="665922">
                  <a:extLst>
                    <a:ext uri="{9D8B030D-6E8A-4147-A177-3AD203B41FA5}">
                      <a16:colId xmlns:a16="http://schemas.microsoft.com/office/drawing/2014/main" val="3926632880"/>
                    </a:ext>
                  </a:extLst>
                </a:gridCol>
              </a:tblGrid>
              <a:tr h="612665">
                <a:tc gridSpan="6"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Tema: Beneficios de las plantas medicinales.</a:t>
                      </a:r>
                    </a:p>
                    <a:p>
                      <a:pPr algn="l"/>
                      <a:r>
                        <a:rPr lang="es-ES" sz="1400" b="1" dirty="0"/>
                        <a:t>Objetivos: Aprender para qué sirven las plantas que tienen en la granja. </a:t>
                      </a:r>
                    </a:p>
                    <a:p>
                      <a:pPr algn="l"/>
                      <a:r>
                        <a:rPr lang="es-ES" sz="1400" b="1" dirty="0"/>
                        <a:t>Escuela: Colibrí Rebelde</a:t>
                      </a:r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89945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Momentos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Tiempo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Actividad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Estrategia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Recursos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Res</a:t>
                      </a:r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27425"/>
                  </a:ext>
                </a:extLst>
              </a:tr>
              <a:tr h="612665">
                <a:tc rowSpan="2">
                  <a:txBody>
                    <a:bodyPr/>
                    <a:lstStyle/>
                    <a:p>
                      <a:r>
                        <a:rPr lang="es-ES" sz="1200" dirty="0"/>
                        <a:t>Experiencia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Bienvenida</a:t>
                      </a:r>
                    </a:p>
                    <a:p>
                      <a:r>
                        <a:rPr lang="es-ES" sz="1200" dirty="0"/>
                        <a:t>Mística: Dando Vida a la naturaleza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Saludos a los compañeros y contarles del tema</a:t>
                      </a:r>
                      <a:endParaRPr lang="es-EC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C" sz="1200" dirty="0"/>
                        <a:t>Sembrar una planta medicinal y los </a:t>
                      </a:r>
                      <a:r>
                        <a:rPr lang="es-EC" sz="1200" dirty="0" err="1"/>
                        <a:t>ompañeros</a:t>
                      </a:r>
                      <a:r>
                        <a:rPr lang="es-EC" sz="1200" dirty="0"/>
                        <a:t> mientras siembran responden: Qué esperanza tienen o esperan de la planta medicinal?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Humanos, hierba luisa, abono, agua, tierra, pala.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51011"/>
                  </a:ext>
                </a:extLst>
              </a:tr>
              <a:tr h="612665">
                <a:tc vMerge="1"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Compartiendo experiencias sobre sus plantas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Los compañeros muestran sus plantas medicinales y comentan: Por qué trajeron esa planta?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Humanos y las plantas.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3703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Reflexión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Mundo al revés:</a:t>
                      </a:r>
                    </a:p>
                    <a:p>
                      <a:r>
                        <a:rPr lang="es-ES" sz="1200" dirty="0"/>
                        <a:t>Un mundo sin medicina natural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Se propone la siguiente pregunta: Qué pasaría si no hubieran plantas medicinales?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Después se buscan soluciones a los comentarios (económico, dependencia, resistencia, contaminación, salud).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Humano, papelotes, marcadores, cinta adhesiva.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96231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Acción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1hora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Preparar un remedio para las vías urinarias y gripe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Preparar en una olla las plantas: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Gripe, dolor de garganta. Cantidades: 3 veces al día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Olla, candela, malva blanca, llantén, pelo de choclo, caballo chupa, linaza, tilo, </a:t>
                      </a:r>
                      <a:r>
                        <a:rPr lang="es-ES" sz="1200" dirty="0" err="1"/>
                        <a:t>borraza</a:t>
                      </a:r>
                      <a:r>
                        <a:rPr lang="es-ES" sz="1200" dirty="0"/>
                        <a:t>, higo, miel de abeja, vasos, agua, humano.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492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Evaluación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Métrica humana</a:t>
                      </a:r>
                    </a:p>
                    <a:p>
                      <a:r>
                        <a:rPr lang="es-ES" sz="1200" dirty="0"/>
                        <a:t>Compromisos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Poner en el piso papeles del 0% al 100% Qué tanto aprendieron del taller?</a:t>
                      </a:r>
                    </a:p>
                    <a:p>
                      <a:r>
                        <a:rPr lang="es-ES" sz="1200" dirty="0"/>
                        <a:t>Nota: traer recipientes para llevar el preparado.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Hojas, marcadores, humanos.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97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604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F4AB3BB-D403-795C-AEB2-A042D055A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50920"/>
              </p:ext>
            </p:extLst>
          </p:nvPr>
        </p:nvGraphicFramePr>
        <p:xfrm>
          <a:off x="359552" y="365760"/>
          <a:ext cx="10450909" cy="60106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117">
                  <a:extLst>
                    <a:ext uri="{9D8B030D-6E8A-4147-A177-3AD203B41FA5}">
                      <a16:colId xmlns:a16="http://schemas.microsoft.com/office/drawing/2014/main" val="2195382063"/>
                    </a:ext>
                  </a:extLst>
                </a:gridCol>
                <a:gridCol w="974035">
                  <a:extLst>
                    <a:ext uri="{9D8B030D-6E8A-4147-A177-3AD203B41FA5}">
                      <a16:colId xmlns:a16="http://schemas.microsoft.com/office/drawing/2014/main" val="3144896097"/>
                    </a:ext>
                  </a:extLst>
                </a:gridCol>
                <a:gridCol w="2256183">
                  <a:extLst>
                    <a:ext uri="{9D8B030D-6E8A-4147-A177-3AD203B41FA5}">
                      <a16:colId xmlns:a16="http://schemas.microsoft.com/office/drawing/2014/main" val="2626551577"/>
                    </a:ext>
                  </a:extLst>
                </a:gridCol>
                <a:gridCol w="3717235">
                  <a:extLst>
                    <a:ext uri="{9D8B030D-6E8A-4147-A177-3AD203B41FA5}">
                      <a16:colId xmlns:a16="http://schemas.microsoft.com/office/drawing/2014/main" val="256647181"/>
                    </a:ext>
                  </a:extLst>
                </a:gridCol>
                <a:gridCol w="1401417">
                  <a:extLst>
                    <a:ext uri="{9D8B030D-6E8A-4147-A177-3AD203B41FA5}">
                      <a16:colId xmlns:a16="http://schemas.microsoft.com/office/drawing/2014/main" val="3930816901"/>
                    </a:ext>
                  </a:extLst>
                </a:gridCol>
                <a:gridCol w="665922">
                  <a:extLst>
                    <a:ext uri="{9D8B030D-6E8A-4147-A177-3AD203B41FA5}">
                      <a16:colId xmlns:a16="http://schemas.microsoft.com/office/drawing/2014/main" val="3926632880"/>
                    </a:ext>
                  </a:extLst>
                </a:gridCol>
              </a:tblGrid>
              <a:tr h="612665">
                <a:tc gridSpan="6">
                  <a:txBody>
                    <a:bodyPr/>
                    <a:lstStyle/>
                    <a:p>
                      <a:pPr algn="l"/>
                      <a:r>
                        <a:rPr lang="es-ES" sz="1400" b="1" dirty="0"/>
                        <a:t>Tema: Terrazas de formación lenta</a:t>
                      </a:r>
                    </a:p>
                    <a:p>
                      <a:pPr algn="l"/>
                      <a:r>
                        <a:rPr lang="es-ES" sz="1400" b="1" dirty="0"/>
                        <a:t>Objetivos: 1. Fortalecer los conocimientos ancestrales para el cuidado y producción de los animales, sanos, libres de fármacos industrializados y replicar el producto innovado</a:t>
                      </a:r>
                    </a:p>
                    <a:p>
                      <a:pPr algn="l"/>
                      <a:r>
                        <a:rPr lang="es-ES" sz="1400" b="1" dirty="0"/>
                        <a:t>Escuela: Tejiendo saberes para la vida.</a:t>
                      </a:r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89945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Momentos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Tiempo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Actividad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Estrategia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Recursos</a:t>
                      </a:r>
                      <a:endParaRPr lang="es-EC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Res</a:t>
                      </a:r>
                      <a:endParaRPr lang="es-EC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27425"/>
                  </a:ext>
                </a:extLst>
              </a:tr>
              <a:tr h="612665">
                <a:tc rowSpan="2">
                  <a:txBody>
                    <a:bodyPr/>
                    <a:lstStyle/>
                    <a:p>
                      <a:r>
                        <a:rPr lang="es-ES" sz="1200" dirty="0"/>
                        <a:t>Experiencia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Mística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Que los participantes muestren su afecto a la pacha mama y a las plantas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Talento humano, Plantas medicinales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51011"/>
                  </a:ext>
                </a:extLst>
              </a:tr>
              <a:tr h="612665">
                <a:tc vMerge="1"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30min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Preguntas a los participantes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qué creen que los animales enferman?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Qué remedios utilizan para curar sus animales?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Con qué trataban a sus animales hace 20 años?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Papelotes, marcadores, talento humano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3703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Reflexión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1hora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Prácticas de elaboración de desparasitante, vitaminas.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Elaboramos con los participantes los productos naturales utilizando plantas o hierbas de la propia chacra.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Mientras hacemos la práctica reflexionamos que sí podemos abaratar los costos y no depender de los fármacos industrializados.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Insumos: paico, ajenjo, ajo, semillas de zambo, litro de trago, vitaminas, leche, huevo de campo, miel de abeja, botella de vidrio, licuadora.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96231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Acción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Compromisos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/>
                        <a:t>Que cada participante traiga animales de su granja para el próximo taller para aplicar ya con la práctica de dosificación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 jeringas de 20ml, 3 de 10ml, 3 cánulas, 1 </a:t>
                      </a:r>
                      <a:r>
                        <a:rPr lang="es-ES" sz="1200" dirty="0" err="1"/>
                        <a:t>hariguera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4929"/>
                  </a:ext>
                </a:extLst>
              </a:tr>
              <a:tr h="612665">
                <a:tc>
                  <a:txBody>
                    <a:bodyPr/>
                    <a:lstStyle/>
                    <a:p>
                      <a:r>
                        <a:rPr lang="es-ES" sz="1200" dirty="0"/>
                        <a:t>Evaluación</a:t>
                      </a:r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97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865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1AFFA56-6330-2067-68D6-96BCBE447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5617" y="0"/>
            <a:ext cx="9260766" cy="694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FD0A7-004D-09C0-6685-92AB3309D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80895"/>
          </a:xfrm>
        </p:spPr>
        <p:txBody>
          <a:bodyPr>
            <a:normAutofit fontScale="90000"/>
          </a:bodyPr>
          <a:lstStyle/>
          <a:p>
            <a:r>
              <a:rPr lang="es-ES" dirty="0"/>
              <a:t>Pensar en un tema de formación y realizar la planificación considerando los momentos pedagógicos y la reflexión política de la agroecología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C4EEE0D-EA02-ADB9-A13D-123BFA0EE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3512" y="2740025"/>
            <a:ext cx="8867775" cy="3752850"/>
          </a:xfrm>
        </p:spPr>
      </p:pic>
    </p:spTree>
    <p:extLst>
      <p:ext uri="{BB962C8B-B14F-4D97-AF65-F5344CB8AC3E}">
        <p14:creationId xmlns:p14="http://schemas.microsoft.com/office/powerpoint/2010/main" val="1922027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42FA89-A75C-6D7E-D4EA-5C9990BB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2103437"/>
            <a:ext cx="10515600" cy="1325563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Gracias</a:t>
            </a:r>
            <a:endParaRPr lang="es-EC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595AF6-97B4-6264-B059-0E60BA013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305935"/>
            <a:ext cx="10515600" cy="1511935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>
                <a:hlinkClick r:id="rId2"/>
              </a:rPr>
              <a:t>o.quillupangui@swissaidecuador.org</a:t>
            </a:r>
            <a:r>
              <a:rPr lang="es-ES" dirty="0"/>
              <a:t> </a:t>
            </a:r>
          </a:p>
          <a:p>
            <a:pPr marL="0" indent="0" algn="ctr">
              <a:buNone/>
            </a:pPr>
            <a:r>
              <a:rPr lang="es-ES" dirty="0">
                <a:hlinkClick r:id="rId3"/>
              </a:rPr>
              <a:t>s.quisintuna@swissaidecuador.org</a:t>
            </a:r>
            <a:r>
              <a:rPr lang="es-ES" dirty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78450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1260</Words>
  <Application>Microsoft Office PowerPoint</Application>
  <PresentationFormat>Panorámica</PresentationFormat>
  <Paragraphs>165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Tema de Office</vt:lpstr>
      <vt:lpstr>Currículos Agroecológicos Campesinxs</vt:lpstr>
      <vt:lpstr>Enfoques</vt:lpstr>
      <vt:lpstr>Enfoques</vt:lpstr>
      <vt:lpstr>La experiencia: Escuelas Campesinas de Agroecología</vt:lpstr>
      <vt:lpstr>Proceso de formación: Facilitadorxs</vt:lpstr>
      <vt:lpstr>Presentación de PowerPoint</vt:lpstr>
      <vt:lpstr>Propuesta de formación campesina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Pensar en un tema de formación y realizar la planificación considerando los momentos pedagógicos y la reflexión política de la agroecología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Campesina en la creación de mallas curriculares de la Agroecología</dc:title>
  <dc:creator>Oscar Eduardo Quillupangui Moreta - SWISSAID Ecuador</dc:creator>
  <cp:lastModifiedBy>Oscar Eduardo Quillupangui Moreta - SWISSAID Ecuador</cp:lastModifiedBy>
  <cp:revision>8</cp:revision>
  <dcterms:created xsi:type="dcterms:W3CDTF">2024-06-03T10:12:30Z</dcterms:created>
  <dcterms:modified xsi:type="dcterms:W3CDTF">2024-06-04T16:31:06Z</dcterms:modified>
</cp:coreProperties>
</file>