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6" r:id="rId2"/>
    <p:sldId id="261" r:id="rId3"/>
    <p:sldId id="1402" r:id="rId4"/>
    <p:sldId id="273" r:id="rId5"/>
    <p:sldId id="1403" r:id="rId6"/>
    <p:sldId id="275" r:id="rId7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AA83"/>
    <a:srgbClr val="D3A277"/>
    <a:srgbClr val="70C4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6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A0879-B89F-4A59-835B-C38C37585405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B9A951-55E4-4A40-AECB-9FFA62CC764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9382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B7274E8-C4CD-B06E-916D-78B1C10E55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FEB10469-377C-A4AF-BEA2-D3644929BF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6864756-F8FE-5A26-8B31-2878C33B4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BEE9-A1C7-4AC7-8288-E9D51173089A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AF5B512-3DC5-ABC1-3FDB-C470B58E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CEF6DC2-B27C-C151-282C-8B4CE80BB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19B43-B9E4-4534-84B5-8865FA7E3FB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887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C2EA2C5-A29D-F891-9DEB-15399509F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10399A4-053A-EE6B-ED48-18D76FABC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E44E42E-BF6D-DEAF-9F59-7FC0172C1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BEE9-A1C7-4AC7-8288-E9D51173089A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C39F978-4C35-85FA-1BF8-7DC063D24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F370675-772D-B3ED-A588-9264163F2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19B43-B9E4-4534-84B5-8865FA7E3FB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39177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5B41169-5D38-BBF7-19E6-4050EF5F7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B8ECC89E-3A3D-0A60-3AC5-DDB0F7D68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69B1526-18E7-C380-AC74-10949665D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BEE9-A1C7-4AC7-8288-E9D51173089A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FDB32DD-3914-EA00-0FB3-073AFE9CE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AB2ED4-341A-B1AB-AF26-9DD5A2FD9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19B43-B9E4-4534-84B5-8865FA7E3FB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23464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EB72873-ED95-E825-6C35-A04518336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E3EBA36-BEEA-61F8-3327-05573683EC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65635965-1B09-3C44-CC1B-7A23D319EF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3BF4AFE0-1298-B082-673D-1380FD12F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BEE9-A1C7-4AC7-8288-E9D51173089A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12026524-AB10-EB93-06B9-BD5FB8C2B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E04D4F02-C7AE-AFF5-E745-9B6FC6353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19B43-B9E4-4534-84B5-8865FA7E3FB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0797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6DE681F-E7B5-3524-E205-8E1B192C1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C6B45983-3944-B17F-4681-3531261EC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C46D9DAE-2BAD-4AC0-0A90-F50EDEBDE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C2B5C31A-88D7-BB8A-083C-BD55A5B501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71B3F61F-5527-4E7D-A361-7DA58BD0E8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AC4EA180-C9E3-59AF-8B41-5CAE71818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BEE9-A1C7-4AC7-8288-E9D51173089A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177139DB-588F-B2DC-43EE-594C4F808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41E4AC9A-2CFD-F03F-0036-5F5E8592E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19B43-B9E4-4534-84B5-8865FA7E3FB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87541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139B2EE-D77B-AF6B-566F-BEFD9C187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E53ABE1C-3ECB-B83C-E477-060E4CC0C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BEE9-A1C7-4AC7-8288-E9D51173089A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8F9C0D73-713E-802C-1AC3-96876CA60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6CA8B692-B1B2-8251-F2DA-8E78CBFFE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19B43-B9E4-4534-84B5-8865FA7E3FB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38130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0ECF4269-8A40-1922-C18D-D4B32317D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BEE9-A1C7-4AC7-8288-E9D51173089A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EE1C65C9-518E-4DE9-B32C-FC409FC1A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86F5222-10BC-97FD-FE3F-AEAAA7BD6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19B43-B9E4-4534-84B5-8865FA7E3FB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44114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69DF0A0-87C9-E252-68E4-B0A779DB6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670D3628-C334-BC78-DEB2-282752B1B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BD1452C3-92E6-32ED-2586-A6C8D42A23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3ABC833E-0C91-382F-7CAF-885076A11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BEE9-A1C7-4AC7-8288-E9D51173089A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DADF60C3-E1BA-B126-12B4-ABDA86259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65D55F45-9A2F-F886-6920-B238F79B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19B43-B9E4-4534-84B5-8865FA7E3FB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76306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1392CC9-CF97-8CE9-F486-320E4706F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E48252CB-6925-96E3-8399-FF973BC471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9DB940A6-C4C8-BBBA-8F7A-8B3702D24C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4740ECDC-A953-2797-F24D-81A8E3F0C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BEE9-A1C7-4AC7-8288-E9D51173089A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1C2FFDD5-D588-C059-A4C0-0B2BF6737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FDE57879-B353-38F5-DD5A-5DEDCC1CF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19B43-B9E4-4534-84B5-8865FA7E3FB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98805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89B90B1-A0E8-3CDF-9291-8FF31228C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A2C74371-1362-31F4-9C5A-C27D7C60D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DACCAE7-7F0A-5D50-C662-BE1D85A55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BEE9-A1C7-4AC7-8288-E9D51173089A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256A9A3B-E3BC-25A5-4323-1866FAE86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41F10E3-2905-2F8B-6B0E-224ADA291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19B43-B9E4-4534-84B5-8865FA7E3FB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2661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603DFC66-AF40-D049-FD6F-81989E3DED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12C16676-1F86-99F3-42F8-FBD5EF8C16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BC42E58C-8E20-D42A-8698-743B709C9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BEE9-A1C7-4AC7-8288-E9D51173089A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F442A9B-8421-5A25-94B2-8E43F3B3A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55AA731-2B27-2869-332F-0B9BC7A72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19B43-B9E4-4534-84B5-8865FA7E3FB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02281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F0E8FCF5-B7BA-E1DF-5C01-43794AEA5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0B89BB9C-22E8-BCB7-A454-5D1901032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C07CB67-ED48-1D87-7961-C0AAC281F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DBEE9-A1C7-4AC7-8288-E9D51173089A}" type="datetimeFigureOut">
              <a:rPr lang="es-PE" smtClean="0"/>
              <a:t>5/12/2023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2A89EF46-AFB7-EC34-6BCA-3F4269F27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6DB67B-5967-2209-3525-165E42237B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19B43-B9E4-4534-84B5-8865FA7E3FB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9266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e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emf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emf"/><Relationship Id="rId7" Type="http://schemas.openxmlformats.org/officeDocument/2006/relationships/image" Target="../media/image35.emf"/><Relationship Id="rId12" Type="http://schemas.openxmlformats.org/officeDocument/2006/relationships/image" Target="../media/image40.png"/><Relationship Id="rId2" Type="http://schemas.openxmlformats.org/officeDocument/2006/relationships/image" Target="../media/image30.emf"/><Relationship Id="rId16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11" Type="http://schemas.openxmlformats.org/officeDocument/2006/relationships/image" Target="../media/image39.jpeg"/><Relationship Id="rId5" Type="http://schemas.openxmlformats.org/officeDocument/2006/relationships/image" Target="../media/image33.emf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emf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BEA0FD81-06CC-2465-670A-DE722B969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6360" y="0"/>
            <a:ext cx="7610956" cy="1863514"/>
          </a:xfrm>
          <a:solidFill>
            <a:srgbClr val="70C4FD"/>
          </a:solidFill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s-ES" sz="4800" b="1" dirty="0">
                <a:latin typeface="Tenorite" panose="00000500000000000000" pitchFamily="2" charset="0"/>
                <a:ea typeface="MS PGothic" panose="020B0600070205080204" pitchFamily="34" charset="-128"/>
                <a:cs typeface="ADLaM Display" panose="02010000000000000000" pitchFamily="2" charset="0"/>
              </a:rPr>
              <a:t>Espacio Abierto </a:t>
            </a:r>
          </a:p>
          <a:p>
            <a:pPr marL="0" indent="0" algn="ctr">
              <a:buNone/>
            </a:pPr>
            <a:r>
              <a:rPr lang="es-ES" sz="4800" b="1" dirty="0">
                <a:latin typeface="Tenorite" panose="00000500000000000000" pitchFamily="2" charset="0"/>
                <a:ea typeface="MS PGothic" panose="020B0600070205080204" pitchFamily="34" charset="-128"/>
                <a:cs typeface="ADLaM Display" panose="02010000000000000000" pitchFamily="2" charset="0"/>
              </a:rPr>
              <a:t>Sesión 1</a:t>
            </a:r>
          </a:p>
          <a:p>
            <a:pPr marL="0" indent="0" algn="ctr">
              <a:buNone/>
            </a:pPr>
            <a:r>
              <a:rPr lang="es-ES" sz="19200" b="1" dirty="0">
                <a:latin typeface="Tenorite" panose="00000500000000000000" pitchFamily="2" charset="0"/>
                <a:ea typeface="MS PGothic" panose="020B0600070205080204" pitchFamily="34" charset="-128"/>
                <a:cs typeface="ADLaM Display" panose="02010000000000000000" pitchFamily="2" charset="0"/>
              </a:rPr>
              <a:t>Cambio generacional</a:t>
            </a:r>
            <a:r>
              <a:rPr lang="es-ES" sz="12800" b="1" dirty="0">
                <a:latin typeface="Tenorite" panose="00000500000000000000" pitchFamily="2" charset="0"/>
                <a:ea typeface="MS PGothic" panose="020B0600070205080204" pitchFamily="34" charset="-128"/>
                <a:cs typeface="ADLaM Display" panose="02010000000000000000" pitchFamily="2" charset="0"/>
              </a:rPr>
              <a:t> </a:t>
            </a:r>
          </a:p>
          <a:p>
            <a:pPr marL="0" indent="0" algn="ctr">
              <a:buNone/>
            </a:pPr>
            <a:r>
              <a:rPr lang="es-ES" sz="7000" b="1" dirty="0">
                <a:latin typeface="Tenorite" panose="00000500000000000000" pitchFamily="2" charset="0"/>
                <a:ea typeface="MS PGothic" panose="020B0600070205080204" pitchFamily="34" charset="-128"/>
                <a:cs typeface="ADLaM Display" panose="02010000000000000000" pitchFamily="2" charset="0"/>
              </a:rPr>
              <a:t>en la </a:t>
            </a:r>
            <a:r>
              <a:rPr lang="es-ES" sz="11200" b="1" dirty="0">
                <a:latin typeface="Tenorite" panose="00000500000000000000" pitchFamily="2" charset="0"/>
                <a:ea typeface="MS PGothic" panose="020B0600070205080204" pitchFamily="34" charset="-128"/>
                <a:cs typeface="ADLaM Display" panose="02010000000000000000" pitchFamily="2" charset="0"/>
              </a:rPr>
              <a:t>Investigación Acción Participativa</a:t>
            </a:r>
            <a:endParaRPr lang="es-ES" sz="7000" b="1" dirty="0">
              <a:latin typeface="Tenorite" panose="00000500000000000000" pitchFamily="2" charset="0"/>
              <a:ea typeface="MS PGothic" panose="020B0600070205080204" pitchFamily="34" charset="-128"/>
              <a:cs typeface="ADLaM Display" panose="02010000000000000000" pitchFamily="2" charset="0"/>
            </a:endParaRPr>
          </a:p>
          <a:p>
            <a:pPr marL="0" indent="0" algn="ctr">
              <a:buNone/>
            </a:pPr>
            <a:r>
              <a:rPr lang="es-PE" sz="4800" b="1" dirty="0">
                <a:latin typeface="Tenorite" panose="00000500000000000000" pitchFamily="2" charset="0"/>
                <a:ea typeface="MS PGothic" panose="020B0600070205080204" pitchFamily="34" charset="-128"/>
                <a:cs typeface="ADLaM Display" panose="02010000000000000000" pitchFamily="2" charset="0"/>
              </a:rPr>
              <a:t>Martes 5 de diciembre 2023</a:t>
            </a:r>
          </a:p>
          <a:p>
            <a:pPr marL="0" indent="0" algn="ctr">
              <a:buNone/>
            </a:pPr>
            <a:r>
              <a:rPr lang="es-PE" sz="4800" b="1" dirty="0">
                <a:latin typeface="Tenorite" panose="00000500000000000000" pitchFamily="2" charset="0"/>
                <a:ea typeface="MS PGothic" panose="020B0600070205080204" pitchFamily="34" charset="-128"/>
                <a:cs typeface="ADLaM Display" panose="02010000000000000000" pitchFamily="2" charset="0"/>
              </a:rPr>
              <a:t>3.45 – 5.45 pm (2 horas)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88F489C6-E52C-90C3-B7CF-1378F74C39A9}"/>
              </a:ext>
            </a:extLst>
          </p:cNvPr>
          <p:cNvSpPr/>
          <p:nvPr/>
        </p:nvSpPr>
        <p:spPr>
          <a:xfrm>
            <a:off x="0" y="1846220"/>
            <a:ext cx="12191999" cy="378253"/>
          </a:xfrm>
          <a:prstGeom prst="rect">
            <a:avLst/>
          </a:prstGeom>
          <a:solidFill>
            <a:srgbClr val="D5AA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00" b="1" dirty="0">
                <a:solidFill>
                  <a:schemeClr val="tx1"/>
                </a:solidFill>
                <a:latin typeface="Tenorite" panose="00000500000000000000" pitchFamily="2" charset="0"/>
                <a:ea typeface="MS PGothic" panose="020B0600070205080204" pitchFamily="34" charset="-128"/>
                <a:cs typeface="ADLaM Display" panose="02010000000000000000" pitchFamily="2" charset="0"/>
              </a:rPr>
              <a:t>En un contexto de:</a:t>
            </a:r>
          </a:p>
        </p:txBody>
      </p:sp>
      <p:pic>
        <p:nvPicPr>
          <p:cNvPr id="14" name="Imagen 13" descr="Imagen que contiene tabla, pastel, comida, cumpleaños&#10;&#10;Descripción generada automáticamente">
            <a:extLst>
              <a:ext uri="{FF2B5EF4-FFF2-40B4-BE49-F238E27FC236}">
                <a16:creationId xmlns="" xmlns:a16="http://schemas.microsoft.com/office/drawing/2014/main" id="{EA45B33C-ED98-949E-3CED-7F7870D525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71842" y="3920875"/>
            <a:ext cx="3854546" cy="178056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="" xmlns:a16="http://schemas.microsoft.com/office/drawing/2014/main" id="{E52D6BA8-16F0-63F0-C5A0-745516E32F5E}"/>
              </a:ext>
            </a:extLst>
          </p:cNvPr>
          <p:cNvSpPr/>
          <p:nvPr/>
        </p:nvSpPr>
        <p:spPr>
          <a:xfrm>
            <a:off x="8146101" y="2109680"/>
            <a:ext cx="4056070" cy="888995"/>
          </a:xfrm>
          <a:prstGeom prst="rect">
            <a:avLst/>
          </a:prstGeom>
          <a:solidFill>
            <a:srgbClr val="D5AA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00" b="1" dirty="0">
                <a:solidFill>
                  <a:schemeClr val="tx1"/>
                </a:solidFill>
                <a:latin typeface="Tenorite" panose="00000500000000000000" pitchFamily="2" charset="0"/>
                <a:ea typeface="MS PGothic" panose="020B0600070205080204" pitchFamily="34" charset="-128"/>
                <a:cs typeface="ADLaM Display" panose="02010000000000000000" pitchFamily="2" charset="0"/>
              </a:rPr>
              <a:t>Creciente participación de la mujer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="" xmlns:a16="http://schemas.microsoft.com/office/drawing/2014/main" id="{FDC7F9B5-07F6-6B12-A848-58E915D13F20}"/>
              </a:ext>
            </a:extLst>
          </p:cNvPr>
          <p:cNvSpPr/>
          <p:nvPr/>
        </p:nvSpPr>
        <p:spPr>
          <a:xfrm>
            <a:off x="4123851" y="2224473"/>
            <a:ext cx="3846286" cy="501676"/>
          </a:xfrm>
          <a:prstGeom prst="rect">
            <a:avLst/>
          </a:prstGeom>
          <a:solidFill>
            <a:srgbClr val="D5AA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00" b="1" dirty="0">
                <a:solidFill>
                  <a:schemeClr val="tx1"/>
                </a:solidFill>
                <a:latin typeface="Tenorite" panose="00000500000000000000" pitchFamily="2" charset="0"/>
                <a:ea typeface="MS PGothic" panose="020B0600070205080204" pitchFamily="34" charset="-128"/>
                <a:cs typeface="ADLaM Display" panose="02010000000000000000" pitchFamily="2" charset="0"/>
              </a:rPr>
              <a:t>Despoblamiento de la Puna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78C3E437-4AD6-FF44-3628-905835928FFD}"/>
              </a:ext>
            </a:extLst>
          </p:cNvPr>
          <p:cNvSpPr/>
          <p:nvPr/>
        </p:nvSpPr>
        <p:spPr>
          <a:xfrm>
            <a:off x="0" y="2215949"/>
            <a:ext cx="3947887" cy="527251"/>
          </a:xfrm>
          <a:prstGeom prst="rect">
            <a:avLst/>
          </a:prstGeom>
          <a:solidFill>
            <a:srgbClr val="D5AA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00" b="1" dirty="0">
                <a:solidFill>
                  <a:schemeClr val="tx1"/>
                </a:solidFill>
                <a:latin typeface="Tenorite" panose="00000500000000000000" pitchFamily="2" charset="0"/>
                <a:ea typeface="MS PGothic" panose="020B0600070205080204" pitchFamily="34" charset="-128"/>
                <a:cs typeface="ADLaM Display" panose="02010000000000000000" pitchFamily="2" charset="0"/>
              </a:rPr>
              <a:t>Evidente cambio del clima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EBC77E51-C964-3174-700B-6BD6BD1A25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63"/>
          <a:stretch/>
        </p:blipFill>
        <p:spPr>
          <a:xfrm>
            <a:off x="8234919" y="3079576"/>
            <a:ext cx="2075077" cy="1682186"/>
          </a:xfrm>
          <a:prstGeom prst="rect">
            <a:avLst/>
          </a:prstGeom>
        </p:spPr>
      </p:pic>
      <p:pic>
        <p:nvPicPr>
          <p:cNvPr id="22" name="Imagen 21" descr="Una montaña con vista al campo&#10;&#10;Descripción generada automáticamente con confianza media">
            <a:extLst>
              <a:ext uri="{FF2B5EF4-FFF2-40B4-BE49-F238E27FC236}">
                <a16:creationId xmlns="" xmlns:a16="http://schemas.microsoft.com/office/drawing/2014/main" id="{3C2C6CAC-20CD-B08F-01E9-244B311EF9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54" y="2743201"/>
            <a:ext cx="3846286" cy="2163535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C257900C-FDFA-4D68-8177-DDF1D03A64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846" t="14547" r="27193" b="47075"/>
          <a:stretch/>
        </p:blipFill>
        <p:spPr>
          <a:xfrm>
            <a:off x="4172354" y="4957888"/>
            <a:ext cx="3875291" cy="1780539"/>
          </a:xfrm>
          <a:prstGeom prst="rect">
            <a:avLst/>
          </a:prstGeom>
        </p:spPr>
      </p:pic>
      <p:pic>
        <p:nvPicPr>
          <p:cNvPr id="28" name="Imagen 27" descr="Un par de personas de pie sobre pasto&#10;&#10;Descripción generada automáticamente con confianza media">
            <a:extLst>
              <a:ext uri="{FF2B5EF4-FFF2-40B4-BE49-F238E27FC236}">
                <a16:creationId xmlns="" xmlns:a16="http://schemas.microsoft.com/office/drawing/2014/main" id="{1797CDFF-A53E-B901-09BA-9648CB4792B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4" r="20237"/>
          <a:stretch/>
        </p:blipFill>
        <p:spPr>
          <a:xfrm>
            <a:off x="8236079" y="4842664"/>
            <a:ext cx="2082106" cy="1895763"/>
          </a:xfrm>
          <a:prstGeom prst="rect">
            <a:avLst/>
          </a:prstGeom>
        </p:spPr>
      </p:pic>
      <p:pic>
        <p:nvPicPr>
          <p:cNvPr id="32" name="Imagen 31" descr="Un grupo de personas en una montaña de pasto&#10;&#10;Descripción generada automáticamente">
            <a:extLst>
              <a:ext uri="{FF2B5EF4-FFF2-40B4-BE49-F238E27FC236}">
                <a16:creationId xmlns="" xmlns:a16="http://schemas.microsoft.com/office/drawing/2014/main" id="{CDE4F333-230A-89D8-2280-9BEA2F4957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45" y="4163777"/>
            <a:ext cx="3861975" cy="2574650"/>
          </a:xfrm>
          <a:prstGeom prst="rect">
            <a:avLst/>
          </a:prstGeom>
        </p:spPr>
      </p:pic>
      <p:pic>
        <p:nvPicPr>
          <p:cNvPr id="26" name="Imagen 25" descr="Una roca en el agua&#10;&#10;Descripción generada automáticamente">
            <a:extLst>
              <a:ext uri="{FF2B5EF4-FFF2-40B4-BE49-F238E27FC236}">
                <a16:creationId xmlns="" xmlns:a16="http://schemas.microsoft.com/office/drawing/2014/main" id="{704C641F-AA13-7A24-694E-A1FD34E0E33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1" y="2788419"/>
            <a:ext cx="3861975" cy="2172361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="" xmlns:a16="http://schemas.microsoft.com/office/drawing/2014/main" id="{DF9DF283-F7A1-2FE5-D59E-400B496291C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2377" t="24855" r="13659" b="10334"/>
          <a:stretch/>
        </p:blipFill>
        <p:spPr>
          <a:xfrm>
            <a:off x="-1" y="-23122"/>
            <a:ext cx="2096361" cy="1886635"/>
          </a:xfrm>
          <a:prstGeom prst="rect">
            <a:avLst/>
          </a:prstGeom>
        </p:spPr>
      </p:pic>
      <p:pic>
        <p:nvPicPr>
          <p:cNvPr id="35" name="Imagen 34" descr="Grupo de personas sentadas en el pasto&#10;&#10;Descripción generada automáticamente con confianza media">
            <a:extLst>
              <a:ext uri="{FF2B5EF4-FFF2-40B4-BE49-F238E27FC236}">
                <a16:creationId xmlns="" xmlns:a16="http://schemas.microsoft.com/office/drawing/2014/main" id="{A587A4D2-4F8D-D4DE-C160-B6E2F8A2D63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316" y="-5829"/>
            <a:ext cx="2484684" cy="1863513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="" xmlns:a16="http://schemas.microsoft.com/office/drawing/2014/main" id="{9215AC24-0404-8155-F106-E579644EE36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1945" y="6280935"/>
            <a:ext cx="487655" cy="45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8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-7353"/>
            <a:ext cx="12192000" cy="757130"/>
          </a:xfrm>
          <a:prstGeom prst="rect">
            <a:avLst/>
          </a:prstGeom>
          <a:solidFill>
            <a:srgbClr val="70C4FD"/>
          </a:solidFill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s-ES" sz="4000" b="1" dirty="0">
                <a:latin typeface="Tenorite" panose="00000500000000000000" pitchFamily="2" charset="0"/>
                <a:ea typeface="MS PGothic" panose="020B0600070205080204" pitchFamily="34" charset="-128"/>
                <a:cs typeface="ADLaM Display" panose="02010000000000000000" pitchFamily="2" charset="0"/>
              </a:rPr>
              <a:t>LÍNEA DE TIEMPO del CAMBIO GENERACIÓNAL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s-ES" sz="4000" b="1" dirty="0">
                <a:latin typeface="Tenorite" panose="00000500000000000000" pitchFamily="2" charset="0"/>
                <a:ea typeface="MS PGothic" panose="020B0600070205080204" pitchFamily="34" charset="-128"/>
                <a:cs typeface="ADLaM Display" panose="02010000000000000000" pitchFamily="2" charset="0"/>
              </a:rPr>
              <a:t>2008 al 2023 (25 años)</a:t>
            </a:r>
          </a:p>
        </p:txBody>
      </p:sp>
      <p:sp>
        <p:nvSpPr>
          <p:cNvPr id="10" name="Flecha a la derecha con muesca 9"/>
          <p:cNvSpPr/>
          <p:nvPr/>
        </p:nvSpPr>
        <p:spPr>
          <a:xfrm>
            <a:off x="362862" y="3250455"/>
            <a:ext cx="11421534" cy="770466"/>
          </a:xfrm>
          <a:prstGeom prst="notchedRightArrow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2641298" y="4991304"/>
            <a:ext cx="1524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Conformación del CIAL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820743" y="927211"/>
            <a:ext cx="1413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Acercamiento y sensibilización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4589586" y="920215"/>
            <a:ext cx="21126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Planificación de Ensayos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635826" y="344296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1998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2314927" y="345920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2000</a:t>
            </a:r>
          </a:p>
        </p:txBody>
      </p:sp>
      <p:sp>
        <p:nvSpPr>
          <p:cNvPr id="33" name="CuadroTexto 32"/>
          <p:cNvSpPr txBox="1"/>
          <p:nvPr/>
        </p:nvSpPr>
        <p:spPr>
          <a:xfrm>
            <a:off x="3936843" y="345102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2002</a:t>
            </a:r>
          </a:p>
        </p:txBody>
      </p:sp>
      <p:sp>
        <p:nvSpPr>
          <p:cNvPr id="34" name="CuadroTexto 33"/>
          <p:cNvSpPr txBox="1"/>
          <p:nvPr/>
        </p:nvSpPr>
        <p:spPr>
          <a:xfrm>
            <a:off x="5558759" y="3451022"/>
            <a:ext cx="788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2004</a:t>
            </a:r>
          </a:p>
        </p:txBody>
      </p:sp>
      <p:sp>
        <p:nvSpPr>
          <p:cNvPr id="35" name="CuadroTexto 34"/>
          <p:cNvSpPr txBox="1"/>
          <p:nvPr/>
        </p:nvSpPr>
        <p:spPr>
          <a:xfrm>
            <a:off x="7424934" y="345920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2006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9491134" y="345102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2008</a:t>
            </a:r>
          </a:p>
        </p:txBody>
      </p:sp>
      <p:pic>
        <p:nvPicPr>
          <p:cNvPr id="4" name="Imagen 3" descr="Un grupo de personas en el desierto&#10;&#10;Descripción generada automáticamente">
            <a:extLst>
              <a:ext uri="{FF2B5EF4-FFF2-40B4-BE49-F238E27FC236}">
                <a16:creationId xmlns="" xmlns:a16="http://schemas.microsoft.com/office/drawing/2014/main" id="{9C97C2C7-4A30-57EE-27D8-2D4F96044F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85" y="1525972"/>
            <a:ext cx="2888037" cy="17712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F2433A31-0F3E-1012-E62E-79BA66FEAA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650" y="1332385"/>
            <a:ext cx="2838218" cy="194819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16B25F19-DB89-3345-A1D0-FD8038DD22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693" r="71209"/>
          <a:stretch/>
        </p:blipFill>
        <p:spPr>
          <a:xfrm>
            <a:off x="348522" y="3899262"/>
            <a:ext cx="1966405" cy="2893180"/>
          </a:xfrm>
          <a:prstGeom prst="rect">
            <a:avLst/>
          </a:prstGeom>
        </p:spPr>
      </p:pic>
      <p:pic>
        <p:nvPicPr>
          <p:cNvPr id="39" name="Imagen 38" descr="Imagen que contiene persona, tabla, interior, computadora&#10;&#10;Descripción generada automáticamente">
            <a:extLst>
              <a:ext uri="{FF2B5EF4-FFF2-40B4-BE49-F238E27FC236}">
                <a16:creationId xmlns="" xmlns:a16="http://schemas.microsoft.com/office/drawing/2014/main" id="{ACFE7F81-7934-C1CC-44BF-FF0928C91D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234" y="4060538"/>
            <a:ext cx="3585994" cy="2689495"/>
          </a:xfrm>
          <a:prstGeom prst="rect">
            <a:avLst/>
          </a:prstGeom>
        </p:spPr>
      </p:pic>
      <p:pic>
        <p:nvPicPr>
          <p:cNvPr id="40" name="Imagen 8" descr="Hombre parado en un campo&#10;&#10;Descripción generada automáticamente con confianza media">
            <a:extLst>
              <a:ext uri="{FF2B5EF4-FFF2-40B4-BE49-F238E27FC236}">
                <a16:creationId xmlns="" xmlns:a16="http://schemas.microsoft.com/office/drawing/2014/main" id="{36D26FD8-A3E3-CE0B-8626-FCE9EF17C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742" y="4020921"/>
            <a:ext cx="3585994" cy="268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n 12" descr="Hombre parado en un campo&#10;&#10;Descripción generada automáticamente con confianza baja">
            <a:extLst>
              <a:ext uri="{FF2B5EF4-FFF2-40B4-BE49-F238E27FC236}">
                <a16:creationId xmlns="" xmlns:a16="http://schemas.microsoft.com/office/drawing/2014/main" id="{4B8C4AA8-8F26-DAE0-A6EA-B19C90982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487" y="1328485"/>
            <a:ext cx="2713291" cy="20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CuadroTexto 41">
            <a:extLst>
              <a:ext uri="{FF2B5EF4-FFF2-40B4-BE49-F238E27FC236}">
                <a16:creationId xmlns="" xmlns:a16="http://schemas.microsoft.com/office/drawing/2014/main" id="{41BEBC51-D48D-FA6E-9FFD-38AB56DE3B28}"/>
              </a:ext>
            </a:extLst>
          </p:cNvPr>
          <p:cNvSpPr txBox="1"/>
          <p:nvPr/>
        </p:nvSpPr>
        <p:spPr>
          <a:xfrm>
            <a:off x="8434790" y="988944"/>
            <a:ext cx="21126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Ejecución de los Ensayos</a:t>
            </a:r>
          </a:p>
        </p:txBody>
      </p:sp>
    </p:spTree>
    <p:extLst>
      <p:ext uri="{BB962C8B-B14F-4D97-AF65-F5344CB8AC3E}">
        <p14:creationId xmlns:p14="http://schemas.microsoft.com/office/powerpoint/2010/main" val="345364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echa a la derecha con muesca 9"/>
          <p:cNvSpPr/>
          <p:nvPr/>
        </p:nvSpPr>
        <p:spPr>
          <a:xfrm>
            <a:off x="362862" y="3250455"/>
            <a:ext cx="11421534" cy="770466"/>
          </a:xfrm>
          <a:prstGeom prst="notchedRightArrow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pic>
        <p:nvPicPr>
          <p:cNvPr id="11" name="11 Imagen" descr="C:\Documents and Settings\Administrador\Mis documentos\Mis imágenes\Taller CIAL-Unalm\DSCN00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" t="10255" b="7692"/>
          <a:stretch>
            <a:fillRect/>
          </a:stretch>
        </p:blipFill>
        <p:spPr bwMode="auto">
          <a:xfrm>
            <a:off x="382244" y="4189064"/>
            <a:ext cx="1784772" cy="1151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F:\Fts-Pastizales CC Cordillera Blanca\Fts.Pastizales de las uniddaes Experimentales de Shillacancha y Cotucancha\Canrey-Pastos-UNalm 2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44" y="2188087"/>
            <a:ext cx="1746008" cy="1172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15 Imagen" descr="IEP-Canrey Chico_DCH. 20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6415" y="2137222"/>
            <a:ext cx="1736301" cy="12560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12 Imagen" descr="C:\Documents and Settings\Administrador\Mis documentos\Mis imágenes\IEP-Canrey Chico _DCH\IEP-Canrey Chico_DCH. 157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36414" y="4579388"/>
            <a:ext cx="1736301" cy="11514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1" descr="C:\Fotos JAR\Fotos 2010\Fotos Canrey\P109046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62" y="5666672"/>
            <a:ext cx="1765390" cy="1019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7 Imagen" descr="C:\Documents and Settings\Administrador\Mis documentos\Mis imágenes\IEP-Marzo--uNALM\Reunion-HUasta-Canrey 28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55830" y="1133059"/>
            <a:ext cx="2112690" cy="15859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CuadroTexto 16"/>
          <p:cNvSpPr txBox="1"/>
          <p:nvPr/>
        </p:nvSpPr>
        <p:spPr>
          <a:xfrm>
            <a:off x="4851427" y="2765244"/>
            <a:ext cx="1486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/>
              <a:t>Siembra de trébol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635826" y="5372717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/>
              <a:t>Adición de MO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471234" y="3800915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Revegetación con pastos nativos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2693596" y="3840724"/>
            <a:ext cx="17356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Productividad primaria en pastos naturales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2742557" y="1613648"/>
            <a:ext cx="1524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Descanso de pastos naturales 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78267" y="1458477"/>
            <a:ext cx="14131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Pastoreo diferido con llamas y vacas</a:t>
            </a:r>
          </a:p>
        </p:txBody>
      </p:sp>
      <p:pic>
        <p:nvPicPr>
          <p:cNvPr id="23" name="10 Imagen" descr="Union1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0715" y="4357366"/>
            <a:ext cx="2400768" cy="19507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CuadroTexto 23"/>
          <p:cNvSpPr txBox="1"/>
          <p:nvPr/>
        </p:nvSpPr>
        <p:spPr>
          <a:xfrm>
            <a:off x="4743082" y="3874337"/>
            <a:ext cx="1878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Monitoreo de la calidad de agua </a:t>
            </a:r>
          </a:p>
        </p:txBody>
      </p:sp>
      <p:pic>
        <p:nvPicPr>
          <p:cNvPr id="25" name="Picture 4" descr="F:\Fts-Pastizales CC Cordillera Blanca\Unidad de Validación Tecnologica en Runty -CCCB\Fts.Dch.IAP-Runty-Cercado 29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400" y="2033637"/>
            <a:ext cx="1940710" cy="1304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CuadroTexto 25"/>
          <p:cNvSpPr txBox="1"/>
          <p:nvPr/>
        </p:nvSpPr>
        <p:spPr>
          <a:xfrm>
            <a:off x="7559411" y="1187871"/>
            <a:ext cx="21126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Recuperación y manejo de pastos naturales con uso de cercos </a:t>
            </a:r>
          </a:p>
        </p:txBody>
      </p:sp>
      <p:pic>
        <p:nvPicPr>
          <p:cNvPr id="27" name="Picture 4" descr="F:\Fts-Pastizales CC Cordillera Blanca\Pastizales Acocancha-CCCB\IMG_7738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5835" y="4230627"/>
            <a:ext cx="2179320" cy="1501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CuadroTexto 27"/>
          <p:cNvSpPr txBox="1"/>
          <p:nvPr/>
        </p:nvSpPr>
        <p:spPr>
          <a:xfrm>
            <a:off x="9135835" y="5666672"/>
            <a:ext cx="22521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Manejo de potreros familiares con pastos cultivados</a:t>
            </a: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04296" y="5249555"/>
            <a:ext cx="2092109" cy="1325977"/>
          </a:xfrm>
          <a:prstGeom prst="rect">
            <a:avLst/>
          </a:prstGeom>
        </p:spPr>
      </p:pic>
      <p:sp>
        <p:nvSpPr>
          <p:cNvPr id="30" name="CuadroTexto 29"/>
          <p:cNvSpPr txBox="1"/>
          <p:nvPr/>
        </p:nvSpPr>
        <p:spPr>
          <a:xfrm>
            <a:off x="6980578" y="4296687"/>
            <a:ext cx="1939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Sistema de biorremediación</a:t>
            </a:r>
          </a:p>
          <a:p>
            <a:pPr algn="ctr"/>
            <a:r>
              <a:rPr lang="es-ES" sz="1400" dirty="0"/>
              <a:t>Canal de chonta - </a:t>
            </a:r>
            <a:r>
              <a:rPr lang="es-ES" sz="1400" dirty="0" err="1"/>
              <a:t>CB</a:t>
            </a:r>
            <a:endParaRPr lang="es-ES" sz="1400" dirty="0"/>
          </a:p>
        </p:txBody>
      </p:sp>
      <p:sp>
        <p:nvSpPr>
          <p:cNvPr id="31" name="CuadroTexto 30"/>
          <p:cNvSpPr txBox="1"/>
          <p:nvPr/>
        </p:nvSpPr>
        <p:spPr>
          <a:xfrm>
            <a:off x="635826" y="344296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2009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2314927" y="345920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2010</a:t>
            </a:r>
          </a:p>
        </p:txBody>
      </p:sp>
      <p:sp>
        <p:nvSpPr>
          <p:cNvPr id="33" name="CuadroTexto 32"/>
          <p:cNvSpPr txBox="1"/>
          <p:nvPr/>
        </p:nvSpPr>
        <p:spPr>
          <a:xfrm>
            <a:off x="3936843" y="345102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2011</a:t>
            </a:r>
          </a:p>
        </p:txBody>
      </p:sp>
      <p:sp>
        <p:nvSpPr>
          <p:cNvPr id="34" name="CuadroTexto 33"/>
          <p:cNvSpPr txBox="1"/>
          <p:nvPr/>
        </p:nvSpPr>
        <p:spPr>
          <a:xfrm>
            <a:off x="5558759" y="3451022"/>
            <a:ext cx="788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2012</a:t>
            </a:r>
          </a:p>
        </p:txBody>
      </p:sp>
      <p:sp>
        <p:nvSpPr>
          <p:cNvPr id="35" name="CuadroTexto 34"/>
          <p:cNvSpPr txBox="1"/>
          <p:nvPr/>
        </p:nvSpPr>
        <p:spPr>
          <a:xfrm>
            <a:off x="7424934" y="345920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2013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9491134" y="345102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2014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12"/>
          <a:srcRect l="7636" t="364" r="8478" b="6397"/>
          <a:stretch/>
        </p:blipFill>
        <p:spPr>
          <a:xfrm>
            <a:off x="9875369" y="1734280"/>
            <a:ext cx="2081004" cy="17877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uadroTexto 2"/>
          <p:cNvSpPr txBox="1"/>
          <p:nvPr/>
        </p:nvSpPr>
        <p:spPr>
          <a:xfrm>
            <a:off x="10130667" y="1406236"/>
            <a:ext cx="16405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Monitoreo hidrológico de cuencas pares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069D0E51-57A9-46C8-7ECE-B9EFEB2218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18356" y="256577"/>
            <a:ext cx="5541055" cy="3113754"/>
          </a:xfrm>
          <a:prstGeom prst="rect">
            <a:avLst/>
          </a:prstGeom>
        </p:spPr>
      </p:pic>
      <p:pic>
        <p:nvPicPr>
          <p:cNvPr id="39" name="Imagen 38" descr="Grupo de personas en medio de campo&#10;&#10;Descripción generada automáticamente">
            <a:extLst>
              <a:ext uri="{FF2B5EF4-FFF2-40B4-BE49-F238E27FC236}">
                <a16:creationId xmlns="" xmlns:a16="http://schemas.microsoft.com/office/drawing/2014/main" id="{C1D37BA5-16A6-344C-9AE3-787EA15123E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830" y="3887199"/>
            <a:ext cx="4349750" cy="290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12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echa a la derecha con muesca 5"/>
          <p:cNvSpPr/>
          <p:nvPr/>
        </p:nvSpPr>
        <p:spPr>
          <a:xfrm>
            <a:off x="362862" y="3250455"/>
            <a:ext cx="11211071" cy="770466"/>
          </a:xfrm>
          <a:prstGeom prst="notchedRightArrow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39800" y="345102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2016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367699" y="347055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2017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909830" y="347055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2018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9302536" y="3436643"/>
            <a:ext cx="129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2020 - 2023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343290" y="1485521"/>
            <a:ext cx="2598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Caracterización socio – ambiental de las comunidades campesinas 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293731" y="3937458"/>
            <a:ext cx="19905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Escuela de campo en sanidad animal 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2"/>
          <a:srcRect l="3955" t="-1495" r="3671" b="7652"/>
          <a:stretch/>
        </p:blipFill>
        <p:spPr>
          <a:xfrm>
            <a:off x="3234574" y="4323252"/>
            <a:ext cx="2108886" cy="14178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3"/>
          <a:srcRect l="4118" t="3423" r="8059" b="14975"/>
          <a:stretch/>
        </p:blipFill>
        <p:spPr>
          <a:xfrm>
            <a:off x="4416139" y="2115504"/>
            <a:ext cx="1552258" cy="11965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/>
          <p:cNvSpPr txBox="1"/>
          <p:nvPr/>
        </p:nvSpPr>
        <p:spPr>
          <a:xfrm>
            <a:off x="4760442" y="1746937"/>
            <a:ext cx="2671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Producción y almacenamiento de avena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4"/>
          <a:srcRect l="2995" t="6705" r="8749" b="7201"/>
          <a:stretch/>
        </p:blipFill>
        <p:spPr>
          <a:xfrm>
            <a:off x="6096000" y="2115504"/>
            <a:ext cx="1561283" cy="11911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5"/>
          <a:srcRect l="8160" t="-2556" r="8399" b="8615"/>
          <a:stretch/>
        </p:blipFill>
        <p:spPr>
          <a:xfrm>
            <a:off x="5343460" y="5414183"/>
            <a:ext cx="2009671" cy="12594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CuadroTexto 18"/>
          <p:cNvSpPr txBox="1"/>
          <p:nvPr/>
        </p:nvSpPr>
        <p:spPr>
          <a:xfrm>
            <a:off x="5543003" y="4920035"/>
            <a:ext cx="1610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Recuperación de pastizales para pastoreo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6"/>
          <a:srcRect l="5705" t="4532" r="8675" b="14624"/>
          <a:stretch/>
        </p:blipFill>
        <p:spPr>
          <a:xfrm>
            <a:off x="362862" y="4816825"/>
            <a:ext cx="2687186" cy="18484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CuadroTexto 20"/>
          <p:cNvSpPr txBox="1"/>
          <p:nvPr/>
        </p:nvSpPr>
        <p:spPr>
          <a:xfrm>
            <a:off x="620916" y="4441804"/>
            <a:ext cx="2171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Caracterización de practicas de manejo de pastos y de ganado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7"/>
          <a:srcRect l="6648" t="4644" r="8415" b="7083"/>
          <a:stretch/>
        </p:blipFill>
        <p:spPr>
          <a:xfrm>
            <a:off x="6942106" y="4109820"/>
            <a:ext cx="1921646" cy="15678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CuadroTexto 22"/>
          <p:cNvSpPr txBox="1"/>
          <p:nvPr/>
        </p:nvSpPr>
        <p:spPr>
          <a:xfrm>
            <a:off x="7122584" y="3822703"/>
            <a:ext cx="1560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Enriquecimiento de pastos naturales </a:t>
            </a: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4221" y="5627302"/>
            <a:ext cx="1347763" cy="10580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62855" y="5618767"/>
            <a:ext cx="1347763" cy="10580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/>
          <p:cNvSpPr txBox="1"/>
          <p:nvPr/>
        </p:nvSpPr>
        <p:spPr>
          <a:xfrm>
            <a:off x="8878274" y="5000291"/>
            <a:ext cx="284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Evaluación de índices de salud de pastizales y soportabilidad de carga en parajes de pastoreo dentro del </a:t>
            </a:r>
            <a:r>
              <a:rPr lang="es-ES" sz="1200" dirty="0" err="1"/>
              <a:t>PNH</a:t>
            </a:r>
            <a:endParaRPr lang="es-ES" sz="1200" dirty="0"/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33362" y="1830460"/>
            <a:ext cx="2386817" cy="13245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8" name="CuadroTexto 27"/>
          <p:cNvSpPr txBox="1"/>
          <p:nvPr/>
        </p:nvSpPr>
        <p:spPr>
          <a:xfrm>
            <a:off x="8772897" y="1205388"/>
            <a:ext cx="235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Diagnóstico de las unidades de manejo productivo en el paisaje agropastoril</a:t>
            </a:r>
          </a:p>
        </p:txBody>
      </p:sp>
      <p:pic>
        <p:nvPicPr>
          <p:cNvPr id="29" name="Imagen 28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536" y="3805259"/>
            <a:ext cx="1810146" cy="1343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22097" y="1965904"/>
            <a:ext cx="2040727" cy="13365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59E4C7CB-CCB2-DADF-DD08-333DAC25AEE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26786" y="211084"/>
            <a:ext cx="5441853" cy="305998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DAC35D1-AF83-7B48-1CC1-7104E276A1E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46815" y="3880345"/>
            <a:ext cx="4215084" cy="291879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D5DB9145-DF86-76D7-E157-5821A5240A6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42602" y="4065846"/>
            <a:ext cx="3470378" cy="2305608"/>
          </a:xfrm>
          <a:prstGeom prst="rect">
            <a:avLst/>
          </a:prstGeom>
        </p:spPr>
      </p:pic>
      <p:pic>
        <p:nvPicPr>
          <p:cNvPr id="30" name="Imagen 29" descr="Un grupo de personas sentadas frente a una mesa con un celular en la mano&#10;&#10;Descripción generada automáticamente con confianza baja">
            <a:extLst>
              <a:ext uri="{FF2B5EF4-FFF2-40B4-BE49-F238E27FC236}">
                <a16:creationId xmlns="" xmlns:a16="http://schemas.microsoft.com/office/drawing/2014/main" id="{2079BB50-1619-FCA4-6B8F-A74E256DA84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78" y="348992"/>
            <a:ext cx="3904204" cy="292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55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D12ED15-2D4A-344C-EA54-3BC9C0470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591" y="1459865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b="1" i="0" dirty="0">
                <a:solidFill>
                  <a:srgbClr val="433E99"/>
                </a:solidFill>
                <a:effectLst/>
                <a:latin typeface="Spartan"/>
              </a:rPr>
              <a:t>Desde su experiencia en investigaciones con las organizaciones locales:</a:t>
            </a:r>
          </a:p>
          <a:p>
            <a:pPr marL="0" indent="0">
              <a:buNone/>
            </a:pPr>
            <a:endParaRPr lang="es-ES" b="1" i="0" dirty="0">
              <a:solidFill>
                <a:srgbClr val="433E99"/>
              </a:solidFill>
              <a:effectLst/>
              <a:latin typeface="Spartan"/>
            </a:endParaRPr>
          </a:p>
          <a:p>
            <a:pPr marL="514350" indent="-514350">
              <a:buAutoNum type="arabicPeriod"/>
            </a:pPr>
            <a:r>
              <a:rPr lang="es-ES" b="1" dirty="0">
                <a:solidFill>
                  <a:srgbClr val="433E99"/>
                </a:solidFill>
                <a:latin typeface="Spartan"/>
              </a:rPr>
              <a:t>¿Qué FACTORES vienen influyendo en los cambios generacionales, especialmente en la participación de la mujer? </a:t>
            </a:r>
          </a:p>
          <a:p>
            <a:pPr marL="0" indent="0">
              <a:buNone/>
            </a:pPr>
            <a:endParaRPr lang="es-ES" b="1" dirty="0">
              <a:solidFill>
                <a:srgbClr val="433E99"/>
              </a:solidFill>
              <a:latin typeface="Spartan"/>
            </a:endParaRPr>
          </a:p>
          <a:p>
            <a:pPr marL="0" indent="0">
              <a:buNone/>
            </a:pPr>
            <a:endParaRPr lang="es-ES" b="1" dirty="0">
              <a:solidFill>
                <a:srgbClr val="433E99"/>
              </a:solidFill>
              <a:latin typeface="Spartan"/>
            </a:endParaRPr>
          </a:p>
          <a:p>
            <a:pPr marL="0" indent="0">
              <a:buNone/>
            </a:pPr>
            <a:r>
              <a:rPr lang="es-ES" b="1" dirty="0">
                <a:solidFill>
                  <a:srgbClr val="433E99"/>
                </a:solidFill>
                <a:latin typeface="Spartan"/>
              </a:rPr>
              <a:t>2. ¿</a:t>
            </a:r>
            <a:r>
              <a:rPr lang="es-ES" b="1" i="0" dirty="0">
                <a:solidFill>
                  <a:srgbClr val="433E99"/>
                </a:solidFill>
                <a:effectLst/>
                <a:latin typeface="Spartan"/>
              </a:rPr>
              <a:t>Cómo viene AFECTANDO en la transmisión/extensión de los conocimientos/tecnologías generadas por las investigaciones?</a:t>
            </a:r>
          </a:p>
          <a:p>
            <a:endParaRPr lang="es-ES" b="0" i="0" u="sng" dirty="0">
              <a:solidFill>
                <a:srgbClr val="444444"/>
              </a:solidFill>
              <a:effectLst/>
              <a:latin typeface="Montserrat" panose="00000500000000000000" pitchFamily="2" charset="0"/>
            </a:endParaRPr>
          </a:p>
          <a:p>
            <a:endParaRPr lang="es-PE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="" xmlns:a16="http://schemas.microsoft.com/office/drawing/2014/main" id="{5BCC91BC-8C8C-57DB-945A-B5ECBC41AAB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237957"/>
          </a:xfrm>
          <a:prstGeom prst="rect">
            <a:avLst/>
          </a:prstGeom>
          <a:solidFill>
            <a:srgbClr val="70C4FD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6600" b="1" dirty="0">
                <a:latin typeface="Tenorite" panose="00000500000000000000" pitchFamily="2" charset="0"/>
                <a:ea typeface="MS PGothic" panose="020B0600070205080204" pitchFamily="34" charset="-128"/>
                <a:cs typeface="ADLaM Display" panose="02010000000000000000" pitchFamily="2" charset="0"/>
              </a:rPr>
              <a:t>Preguntas para dialogo</a:t>
            </a:r>
            <a:endParaRPr lang="es-PE" sz="1400" b="1" dirty="0">
              <a:latin typeface="Tenorite" panose="00000500000000000000" pitchFamily="2" charset="0"/>
              <a:ea typeface="MS PGothic" panose="020B0600070205080204" pitchFamily="34" charset="-128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58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D12ED15-2D4A-344C-EA54-3BC9C0470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23" y="1924099"/>
            <a:ext cx="10515600" cy="79096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ES" sz="3600" b="1" dirty="0">
                <a:solidFill>
                  <a:srgbClr val="433E99"/>
                </a:solidFill>
                <a:latin typeface="Spartan"/>
              </a:rPr>
              <a:t>3. ¿Cuáles son los retos frente a los cambios generacionales?</a:t>
            </a:r>
            <a:endParaRPr lang="es-ES" sz="3600" b="0" i="0" u="sng" dirty="0">
              <a:solidFill>
                <a:srgbClr val="444444"/>
              </a:solidFill>
              <a:effectLst/>
              <a:latin typeface="Montserrat" panose="00000500000000000000" pitchFamily="2" charset="0"/>
            </a:endParaRPr>
          </a:p>
          <a:p>
            <a:endParaRPr lang="es-PE" sz="3600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="" xmlns:a16="http://schemas.microsoft.com/office/drawing/2014/main" id="{5BCC91BC-8C8C-57DB-945A-B5ECBC41AAB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237957"/>
          </a:xfrm>
          <a:prstGeom prst="rect">
            <a:avLst/>
          </a:prstGeom>
          <a:solidFill>
            <a:srgbClr val="70C4FD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6600" b="1" dirty="0">
                <a:latin typeface="Tenorite" panose="00000500000000000000" pitchFamily="2" charset="0"/>
                <a:ea typeface="MS PGothic" panose="020B0600070205080204" pitchFamily="34" charset="-128"/>
                <a:cs typeface="ADLaM Display" panose="02010000000000000000" pitchFamily="2" charset="0"/>
              </a:rPr>
              <a:t>Preguntas para dialogo</a:t>
            </a:r>
            <a:endParaRPr lang="es-PE" sz="1400" b="1" dirty="0">
              <a:latin typeface="Tenorite" panose="00000500000000000000" pitchFamily="2" charset="0"/>
              <a:ea typeface="MS PGothic" panose="020B0600070205080204" pitchFamily="34" charset="-128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34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2860</TotalTime>
  <Words>278</Words>
  <Application>Microsoft Office PowerPoint</Application>
  <PresentationFormat>Panorámica</PresentationFormat>
  <Paragraphs>61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5" baseType="lpstr">
      <vt:lpstr>MS PGothic</vt:lpstr>
      <vt:lpstr>ADLaM Display</vt:lpstr>
      <vt:lpstr>Arial</vt:lpstr>
      <vt:lpstr>Calibri</vt:lpstr>
      <vt:lpstr>Calibri Light</vt:lpstr>
      <vt:lpstr>Montserrat</vt:lpstr>
      <vt:lpstr>Spartan</vt:lpstr>
      <vt:lpstr>Tenorite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Vidal Rondán Ramirez</dc:creator>
  <cp:lastModifiedBy>Cuenta Microsoft</cp:lastModifiedBy>
  <cp:revision>11</cp:revision>
  <dcterms:created xsi:type="dcterms:W3CDTF">2023-01-11T20:08:26Z</dcterms:created>
  <dcterms:modified xsi:type="dcterms:W3CDTF">2023-12-05T21:51:10Z</dcterms:modified>
</cp:coreProperties>
</file>