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1pPr>
    <a:lvl2pPr marL="0" marR="0" indent="4572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2pPr>
    <a:lvl3pPr marL="0" marR="0" indent="9144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3pPr>
    <a:lvl4pPr marL="0" marR="0" indent="13716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4pPr>
    <a:lvl5pPr marL="0" marR="0" indent="18288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5pPr>
    <a:lvl6pPr marL="0" marR="0" indent="22860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6pPr>
    <a:lvl7pPr marL="0" marR="0" indent="27432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7pPr>
    <a:lvl8pPr marL="0" marR="0" indent="32004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8pPr>
    <a:lvl9pPr marL="0" marR="0" indent="36576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lumOff val="16847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rgbClr val="88FA4F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chemeClr val="accent3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60D937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chemeClr val="accent4">
              <a:hueOff val="348544"/>
              <a:lumOff val="7139"/>
            </a:scheme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8BB00"/>
          </a:solidFill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38100" cap="flat">
              <a:solidFill>
                <a:srgbClr val="F8BA00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464646"/>
              </a:solidFill>
              <a:prstDash val="solid"/>
              <a:miter lim="400000"/>
            </a:ln>
          </a:left>
          <a:right>
            <a:ln w="12700" cap="flat">
              <a:solidFill>
                <a:srgbClr val="464646"/>
              </a:solidFill>
              <a:prstDash val="solid"/>
              <a:miter lim="400000"/>
            </a:ln>
          </a:right>
          <a:top>
            <a:ln w="12700" cap="flat">
              <a:solidFill>
                <a:srgbClr val="464646"/>
              </a:solidFill>
              <a:prstDash val="solid"/>
              <a:miter lim="400000"/>
            </a:ln>
          </a:top>
          <a:bottom>
            <a:ln w="12700" cap="flat">
              <a:solidFill>
                <a:srgbClr val="464646"/>
              </a:solidFill>
              <a:prstDash val="solid"/>
              <a:miter lim="400000"/>
            </a:ln>
          </a:bottom>
          <a:insideH>
            <a:ln w="12700" cap="flat">
              <a:solidFill>
                <a:srgbClr val="464646"/>
              </a:solidFill>
              <a:prstDash val="solid"/>
              <a:miter lim="400000"/>
            </a:ln>
          </a:insideH>
          <a:insideV>
            <a:ln w="12700" cap="flat">
              <a:solidFill>
                <a:srgbClr val="46464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D4D5D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C3C3C3"/>
              </a:solidFill>
              <a:prstDash val="solid"/>
              <a:miter lim="400000"/>
            </a:ln>
          </a:top>
          <a:bottom>
            <a:ln w="12700" cap="flat">
              <a:solidFill>
                <a:srgbClr val="C3C3C3"/>
              </a:solidFill>
              <a:prstDash val="solid"/>
              <a:miter lim="400000"/>
            </a:ln>
          </a:bottom>
          <a:insideH>
            <a:ln w="12700" cap="flat">
              <a:solidFill>
                <a:srgbClr val="C3C3C3"/>
              </a:solidFill>
              <a:prstDash val="solid"/>
              <a:miter lim="400000"/>
            </a:ln>
          </a:insideH>
          <a:insideV>
            <a:ln w="12700" cap="flat">
              <a:solidFill>
                <a:srgbClr val="C3C3C3"/>
              </a:solidFill>
              <a:prstDash val="solid"/>
              <a:miter lim="400000"/>
            </a:ln>
          </a:insideV>
        </a:tcBdr>
        <a:fill>
          <a:solidFill>
            <a:srgbClr val="CB2A7B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38100" cap="flat">
              <a:solidFill>
                <a:srgbClr val="CB297B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991A5F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37"/>
    <p:restoredTop sz="94658"/>
  </p:normalViewPr>
  <p:slideViewPr>
    <p:cSldViewPr snapToGrid="0">
      <p:cViewPr>
        <p:scale>
          <a:sx n="52" d="100"/>
          <a:sy n="52" d="100"/>
        </p:scale>
        <p:origin x="792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Shape 168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69" name="Shape 169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">
    <p:bg>
      <p:bgPr>
        <a:solidFill>
          <a:srgbClr val="00346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hor and Dat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1340" y="11847162"/>
            <a:ext cx="21971003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3600" b="1">
                <a:solidFill>
                  <a:srgbClr val="FFFFFF"/>
                </a:solidFill>
              </a:defRPr>
            </a:lvl1pPr>
          </a:lstStyle>
          <a:p>
            <a:r>
              <a:t>Author and Date</a:t>
            </a:r>
          </a:p>
        </p:txBody>
      </p:sp>
      <p:sp>
        <p:nvSpPr>
          <p:cNvPr id="12" name="Presentation Title"/>
          <p:cNvSpPr txBox="1">
            <a:spLocks noGrp="1"/>
          </p:cNvSpPr>
          <p:nvPr>
            <p:ph type="title" hasCustomPrompt="1"/>
          </p:nvPr>
        </p:nvSpPr>
        <p:spPr>
          <a:xfrm>
            <a:off x="1206496" y="2574991"/>
            <a:ext cx="21971004" cy="4648201"/>
          </a:xfrm>
          <a:prstGeom prst="rect">
            <a:avLst/>
          </a:prstGeom>
        </p:spPr>
        <p:txBody>
          <a:bodyPr anchor="b"/>
          <a:lstStyle>
            <a:lvl1pPr>
              <a:defRPr sz="11600" spc="-232">
                <a:solidFill>
                  <a:srgbClr val="FFFFFF"/>
                </a:solidFill>
              </a:defRPr>
            </a:lvl1pPr>
          </a:lstStyle>
          <a:p>
            <a:r>
              <a:t>Presentation Title</a:t>
            </a:r>
          </a:p>
        </p:txBody>
      </p:sp>
      <p:sp>
        <p:nvSpPr>
          <p:cNvPr id="13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1342" y="7210490"/>
            <a:ext cx="21971001" cy="1905001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>
                <a:solidFill>
                  <a:schemeClr val="accent1"/>
                </a:solidFill>
              </a:defRPr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>
                <a:solidFill>
                  <a:schemeClr val="accent1"/>
                </a:solidFill>
              </a:defRPr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>
                <a:solidFill>
                  <a:schemeClr val="accent1"/>
                </a:solidFill>
              </a:defRPr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>
                <a:solidFill>
                  <a:schemeClr val="accent1"/>
                </a:solidFill>
              </a:defRPr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>
                <a:solidFill>
                  <a:schemeClr val="accent1"/>
                </a:solidFill>
              </a:defRPr>
            </a:lvl5pPr>
          </a:lstStyle>
          <a:p>
            <a:r>
              <a:t>Presentation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4" name="01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lose-up of the top of a hot-air balloon viewed from above"/>
          <p:cNvSpPr>
            <a:spLocks noGrp="1"/>
          </p:cNvSpPr>
          <p:nvPr>
            <p:ph type="pic" idx="21"/>
          </p:nvPr>
        </p:nvSpPr>
        <p:spPr>
          <a:xfrm>
            <a:off x="0" y="-1270000"/>
            <a:ext cx="24384000" cy="1625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2" name="Presentation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7124700"/>
            <a:ext cx="21971000" cy="4648200"/>
          </a:xfrm>
          <a:prstGeom prst="rect">
            <a:avLst/>
          </a:prstGeom>
        </p:spPr>
        <p:txBody>
          <a:bodyPr anchor="b"/>
          <a:lstStyle>
            <a:lvl1pPr>
              <a:defRPr sz="11600" spc="-232">
                <a:solidFill>
                  <a:srgbClr val="FFFFFF"/>
                </a:solidFill>
              </a:defRPr>
            </a:lvl1pPr>
          </a:lstStyle>
          <a:p>
            <a:r>
              <a:t>Presentation Title</a:t>
            </a:r>
          </a:p>
        </p:txBody>
      </p:sp>
      <p:sp>
        <p:nvSpPr>
          <p:cNvPr id="23" name="Author and Date"/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1207690" y="1106137"/>
            <a:ext cx="21968621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3600" b="1"/>
            </a:lvl1pPr>
          </a:lstStyle>
          <a:p>
            <a:r>
              <a:t>Author and Date</a:t>
            </a:r>
          </a:p>
        </p:txBody>
      </p:sp>
      <p:sp>
        <p:nvSpPr>
          <p:cNvPr id="24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11609910"/>
            <a:ext cx="21971000" cy="1116952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>
                <a:solidFill>
                  <a:srgbClr val="FFFFFF"/>
                </a:solidFill>
              </a:defRPr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>
                <a:solidFill>
                  <a:srgbClr val="FFFFFF"/>
                </a:solidFill>
              </a:defRPr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>
                <a:solidFill>
                  <a:srgbClr val="FFFFFF"/>
                </a:solidFill>
              </a:defRPr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>
                <a:solidFill>
                  <a:srgbClr val="FFFFFF"/>
                </a:solidFill>
              </a:defRPr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>
                <a:solidFill>
                  <a:srgbClr val="FFFFFF"/>
                </a:solidFill>
              </a:defRPr>
            </a:lvl5pPr>
          </a:lstStyle>
          <a:p>
            <a:r>
              <a:t>Presentation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25" name="01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Photo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Close-up of a hot-air balloon viewed from below"/>
          <p:cNvSpPr>
            <a:spLocks noGrp="1"/>
          </p:cNvSpPr>
          <p:nvPr>
            <p:ph type="pic" idx="21"/>
          </p:nvPr>
        </p:nvSpPr>
        <p:spPr>
          <a:xfrm>
            <a:off x="9226574" y="1270000"/>
            <a:ext cx="16840152" cy="11184435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33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270000"/>
            <a:ext cx="9779000" cy="5882273"/>
          </a:xfrm>
          <a:prstGeom prst="rect">
            <a:avLst/>
          </a:prstGeom>
        </p:spPr>
        <p:txBody>
          <a:bodyPr anchor="b"/>
          <a:lstStyle/>
          <a:p>
            <a:r>
              <a:t>Slide Title</a:t>
            </a:r>
          </a:p>
        </p:txBody>
      </p:sp>
      <p:sp>
        <p:nvSpPr>
          <p:cNvPr id="34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7060576"/>
            <a:ext cx="9779000" cy="5385424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5pPr>
          </a:lstStyle>
          <a:p>
            <a:r>
              <a:t>Slide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35" name="01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lide Title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43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245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Slide Subtitle</a:t>
            </a:r>
          </a:p>
        </p:txBody>
      </p:sp>
      <p:sp>
        <p:nvSpPr>
          <p:cNvPr id="44" name="Body Level One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5" name="01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Body Level One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 numCol="2" spcCol="1098550"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53" name="01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247900"/>
            <a:ext cx="9779000" cy="9347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Slide Subtitle</a:t>
            </a:r>
          </a:p>
        </p:txBody>
      </p:sp>
      <p:sp>
        <p:nvSpPr>
          <p:cNvPr id="61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06500" y="4248504"/>
            <a:ext cx="9779000" cy="8256630"/>
          </a:xfrm>
          <a:prstGeom prst="rect">
            <a:avLst/>
          </a:prstGeom>
        </p:spPr>
        <p:txBody>
          <a:bodyPr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62" name="Hot-air balloons viewed from below against a blue sky"/>
          <p:cNvSpPr>
            <a:spLocks noGrp="1"/>
          </p:cNvSpPr>
          <p:nvPr>
            <p:ph type="pic" idx="22"/>
          </p:nvPr>
        </p:nvSpPr>
        <p:spPr>
          <a:xfrm>
            <a:off x="8432800" y="1263848"/>
            <a:ext cx="16850011" cy="11188205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63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952500"/>
            <a:ext cx="9779000" cy="1435100"/>
          </a:xfrm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64" name="01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Live Video Sm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247900"/>
            <a:ext cx="9779000" cy="9347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Slide Subtitle</a:t>
            </a:r>
          </a:p>
        </p:txBody>
      </p:sp>
      <p:sp>
        <p:nvSpPr>
          <p:cNvPr id="72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06500" y="4248504"/>
            <a:ext cx="9779000" cy="8256630"/>
          </a:xfrm>
          <a:prstGeom prst="rect">
            <a:avLst/>
          </a:prstGeom>
        </p:spPr>
        <p:txBody>
          <a:bodyPr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73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952500"/>
            <a:ext cx="9779000" cy="1435100"/>
          </a:xfrm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74" name="01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Live Video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247900"/>
            <a:ext cx="9779000" cy="9347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Slide Subtitle</a:t>
            </a:r>
          </a:p>
        </p:txBody>
      </p:sp>
      <p:sp>
        <p:nvSpPr>
          <p:cNvPr id="82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06500" y="4248504"/>
            <a:ext cx="9779000" cy="8256630"/>
          </a:xfrm>
          <a:prstGeom prst="rect">
            <a:avLst/>
          </a:prstGeom>
        </p:spPr>
        <p:txBody>
          <a:bodyPr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83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952500"/>
            <a:ext cx="9779000" cy="1435100"/>
          </a:xfrm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84" name="01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">
    <p:bg>
      <p:bgPr>
        <a:solidFill>
          <a:srgbClr val="00346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ection Title"/>
          <p:cNvSpPr txBox="1">
            <a:spLocks noGrp="1"/>
          </p:cNvSpPr>
          <p:nvPr>
            <p:ph type="title" hasCustomPrompt="1"/>
          </p:nvPr>
        </p:nvSpPr>
        <p:spPr>
          <a:xfrm>
            <a:off x="1206496" y="4533900"/>
            <a:ext cx="21971004" cy="4648200"/>
          </a:xfrm>
          <a:prstGeom prst="rect">
            <a:avLst/>
          </a:prstGeom>
        </p:spPr>
        <p:txBody>
          <a:bodyPr anchor="ctr"/>
          <a:lstStyle>
            <a:lvl1pPr>
              <a:defRPr sz="11600" b="0" spc="-232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Section Title</a:t>
            </a:r>
          </a:p>
        </p:txBody>
      </p:sp>
      <p:sp>
        <p:nvSpPr>
          <p:cNvPr id="92" name="01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952500"/>
            <a:ext cx="21971000" cy="1434949"/>
          </a:xfrm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100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247900"/>
            <a:ext cx="21971000" cy="9347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Slide Subtitle</a:t>
            </a:r>
          </a:p>
        </p:txBody>
      </p:sp>
      <p:sp>
        <p:nvSpPr>
          <p:cNvPr id="101" name="01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Agenda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952500"/>
            <a:ext cx="21971000" cy="1435100"/>
          </a:xfrm>
          <a:prstGeom prst="rect">
            <a:avLst/>
          </a:prstGeom>
        </p:spPr>
        <p:txBody>
          <a:bodyPr/>
          <a:lstStyle/>
          <a:p>
            <a:r>
              <a:t>Agenda Title</a:t>
            </a:r>
          </a:p>
        </p:txBody>
      </p:sp>
      <p:sp>
        <p:nvSpPr>
          <p:cNvPr id="109" name="Agenda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247900"/>
            <a:ext cx="21971000" cy="9347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Agenda Subtitle</a:t>
            </a:r>
          </a:p>
        </p:txBody>
      </p:sp>
      <p:sp>
        <p:nvSpPr>
          <p:cNvPr id="110" name="Body Level One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1pPr>
            <a:lvl2pPr marL="0" indent="4572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2pPr>
            <a:lvl3pPr marL="0" indent="9144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3pPr>
            <a:lvl4pPr marL="0" indent="13716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4pPr>
            <a:lvl5pPr marL="0" indent="18288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5pPr>
          </a:lstStyle>
          <a:p>
            <a:r>
              <a:t>Agenda Topics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11" name="01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06500" y="4920843"/>
            <a:ext cx="21971000" cy="3874314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solidFill>
                  <a:schemeClr val="accent1">
                    <a:hueOff val="114395"/>
                    <a:lumOff val="-24975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solidFill>
                  <a:schemeClr val="accent1">
                    <a:hueOff val="114395"/>
                    <a:lumOff val="-24975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solidFill>
                  <a:schemeClr val="accent1">
                    <a:hueOff val="114395"/>
                    <a:lumOff val="-24975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solidFill>
                  <a:schemeClr val="accent1">
                    <a:hueOff val="114395"/>
                    <a:lumOff val="-24975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solidFill>
                  <a:schemeClr val="accent1">
                    <a:hueOff val="114395"/>
                    <a:lumOff val="-24975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r>
              <a:t>Statement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19" name="01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ig F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1206500" y="1075927"/>
            <a:ext cx="21971000" cy="7241584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>
                <a:solidFill>
                  <a:schemeClr val="accent1">
                    <a:hueOff val="114395"/>
                    <a:lumOff val="-24975"/>
                  </a:schemeClr>
                </a:solidFill>
              </a:defRPr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>
                <a:solidFill>
                  <a:schemeClr val="accent1">
                    <a:hueOff val="114395"/>
                    <a:lumOff val="-24975"/>
                  </a:schemeClr>
                </a:solidFill>
              </a:defRPr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>
                <a:solidFill>
                  <a:schemeClr val="accent1">
                    <a:hueOff val="114395"/>
                    <a:lumOff val="-24975"/>
                  </a:schemeClr>
                </a:solidFill>
              </a:defRPr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>
                <a:solidFill>
                  <a:schemeClr val="accent1">
                    <a:hueOff val="114395"/>
                    <a:lumOff val="-24975"/>
                  </a:schemeClr>
                </a:solidFill>
              </a:defRPr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>
                <a:solidFill>
                  <a:schemeClr val="accent1">
                    <a:hueOff val="114395"/>
                    <a:lumOff val="-24975"/>
                  </a:schemeClr>
                </a:solidFill>
              </a:defRPr>
            </a:lvl5pPr>
          </a:lstStyle>
          <a:p>
            <a:r>
              <a:t>100%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27" name="Fact information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8262180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Fact information</a:t>
            </a:r>
          </a:p>
        </p:txBody>
      </p:sp>
      <p:sp>
        <p:nvSpPr>
          <p:cNvPr id="128" name="01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Attribution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2480825" y="10675453"/>
            <a:ext cx="20149252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3600" b="1"/>
            </a:lvl1pPr>
          </a:lstStyle>
          <a:p>
            <a:r>
              <a:t>Attribution</a:t>
            </a:r>
          </a:p>
        </p:txBody>
      </p:sp>
      <p:sp>
        <p:nvSpPr>
          <p:cNvPr id="136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753923" y="4939860"/>
            <a:ext cx="20876154" cy="3836280"/>
          </a:xfrm>
          <a:prstGeom prst="rect">
            <a:avLst/>
          </a:prstGeom>
        </p:spPr>
        <p:txBody>
          <a:bodyPr/>
          <a:lstStyle>
            <a:lvl1pPr marL="638923" indent="-469900">
              <a:spcBef>
                <a:spcPts val="0"/>
              </a:spcBef>
              <a:buSzTx/>
              <a:buNone/>
              <a:defRPr sz="8500" spc="-170">
                <a:solidFill>
                  <a:schemeClr val="accent1">
                    <a:hueOff val="114395"/>
                    <a:lumOff val="-24975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638923" indent="-12700">
              <a:spcBef>
                <a:spcPts val="0"/>
              </a:spcBef>
              <a:buSzTx/>
              <a:buNone/>
              <a:defRPr sz="8500" spc="-170">
                <a:solidFill>
                  <a:schemeClr val="accent1">
                    <a:hueOff val="114395"/>
                    <a:lumOff val="-24975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638923" indent="444500">
              <a:spcBef>
                <a:spcPts val="0"/>
              </a:spcBef>
              <a:buSzTx/>
              <a:buNone/>
              <a:defRPr sz="8500" spc="-170">
                <a:solidFill>
                  <a:schemeClr val="accent1">
                    <a:hueOff val="114395"/>
                    <a:lumOff val="-24975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638923" indent="901700">
              <a:spcBef>
                <a:spcPts val="0"/>
              </a:spcBef>
              <a:buSzTx/>
              <a:buNone/>
              <a:defRPr sz="8500" spc="-170">
                <a:solidFill>
                  <a:schemeClr val="accent1">
                    <a:hueOff val="114395"/>
                    <a:lumOff val="-24975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638923" indent="1358900">
              <a:spcBef>
                <a:spcPts val="0"/>
              </a:spcBef>
              <a:buSzTx/>
              <a:buNone/>
              <a:defRPr sz="8500" spc="-170">
                <a:solidFill>
                  <a:schemeClr val="accent1">
                    <a:hueOff val="114395"/>
                    <a:lumOff val="-24975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r>
              <a:t>“Notable Quote”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37" name="01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Hot-air balloons viewed from below against a blue sky"/>
          <p:cNvSpPr>
            <a:spLocks noGrp="1"/>
          </p:cNvSpPr>
          <p:nvPr>
            <p:ph type="pic" sz="quarter" idx="21"/>
          </p:nvPr>
        </p:nvSpPr>
        <p:spPr>
          <a:xfrm>
            <a:off x="15436504" y="1270000"/>
            <a:ext cx="8167167" cy="54229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45" name="Close-up of the top of a hot-air balloon viewed from above"/>
          <p:cNvSpPr>
            <a:spLocks noGrp="1"/>
          </p:cNvSpPr>
          <p:nvPr>
            <p:ph type="pic" sz="quarter" idx="22"/>
          </p:nvPr>
        </p:nvSpPr>
        <p:spPr>
          <a:xfrm>
            <a:off x="15461772" y="7085972"/>
            <a:ext cx="8148414" cy="5432276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46" name="Hot-air balloons viewed from below against a blue sky"/>
          <p:cNvSpPr>
            <a:spLocks noGrp="1"/>
          </p:cNvSpPr>
          <p:nvPr>
            <p:ph type="pic" idx="23"/>
          </p:nvPr>
        </p:nvSpPr>
        <p:spPr>
          <a:xfrm>
            <a:off x="-124635" y="1270000"/>
            <a:ext cx="16859219" cy="11239479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47" name="01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Hot-air balloons viewed from below against a blue sky"/>
          <p:cNvSpPr>
            <a:spLocks noGrp="1"/>
          </p:cNvSpPr>
          <p:nvPr>
            <p:ph type="pic" idx="21"/>
          </p:nvPr>
        </p:nvSpPr>
        <p:spPr>
          <a:xfrm>
            <a:off x="0" y="-1270000"/>
            <a:ext cx="24384000" cy="1625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55" name="01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01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952500"/>
            <a:ext cx="21971000" cy="14331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Slide Title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" name="01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algn="ctr" defTabSz="584200">
              <a:lnSpc>
                <a:spcPct val="100000"/>
              </a:lnSpc>
              <a:spcBef>
                <a:spcPts val="0"/>
              </a:spcBef>
              <a:defRPr sz="1800"/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</p:sldLayoutIdLst>
  <p:transition spd="med"/>
  <p:txStyles>
    <p:titleStyle>
      <a:lvl1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chemeClr val="accent1">
              <a:hueOff val="114395"/>
              <a:lumOff val="-24975"/>
            </a:schemeClr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chemeClr val="accent1">
              <a:hueOff val="114395"/>
              <a:lumOff val="-24975"/>
            </a:schemeClr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chemeClr val="accent1">
              <a:hueOff val="114395"/>
              <a:lumOff val="-24975"/>
            </a:schemeClr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chemeClr val="accent1">
              <a:hueOff val="114395"/>
              <a:lumOff val="-24975"/>
            </a:schemeClr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chemeClr val="accent1">
              <a:hueOff val="114395"/>
              <a:lumOff val="-24975"/>
            </a:schemeClr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chemeClr val="accent1">
              <a:hueOff val="114395"/>
              <a:lumOff val="-24975"/>
            </a:schemeClr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chemeClr val="accent1">
              <a:hueOff val="114395"/>
              <a:lumOff val="-24975"/>
            </a:schemeClr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chemeClr val="accent1">
              <a:hueOff val="114395"/>
              <a:lumOff val="-24975"/>
            </a:schemeClr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chemeClr val="accent1">
              <a:hueOff val="114395"/>
              <a:lumOff val="-24975"/>
            </a:schemeClr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609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1219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1828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2438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30480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3657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4267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4876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5486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José Mora, Instituto de Estudios Ecuatorianos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>
            <a:normAutofit lnSpcReduction="10000"/>
          </a:bodyPr>
          <a:lstStyle/>
          <a:p>
            <a:r>
              <a:rPr lang="es-ES_tradnl" noProof="0" dirty="0"/>
              <a:t>José Mora, Instituto de Estudios Ecuatorianos</a:t>
            </a:r>
          </a:p>
        </p:txBody>
      </p:sp>
      <p:sp>
        <p:nvSpPr>
          <p:cNvPr id="172" name="Investigación para la incidencia a favor de los sistemas campesinos agroecológicos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/>
          <a:lstStyle>
            <a:lvl1pPr defTabSz="2365188">
              <a:defRPr sz="11252" spc="-225"/>
            </a:lvl1pPr>
          </a:lstStyle>
          <a:p>
            <a:r>
              <a:rPr lang="es-ES_tradnl" noProof="0" dirty="0"/>
              <a:t>Investigación para la incidencia a favor de los sistemas campesinos agroecológicos</a:t>
            </a:r>
          </a:p>
        </p:txBody>
      </p:sp>
      <p:sp>
        <p:nvSpPr>
          <p:cNvPr id="173" name="Mujeres asociadas &quot;De la mata a la olla&quot; en Pelileo, Tungurahua -Ecuador, valoración de su desempeño."/>
          <p:cNvSpPr txBox="1">
            <a:spLocks noGrp="1"/>
          </p:cNvSpPr>
          <p:nvPr>
            <p:ph type="subTitle" sz="quarter" idx="1"/>
          </p:nvPr>
        </p:nvSpPr>
        <p:spPr>
          <a:xfrm>
            <a:off x="1201342" y="7362890"/>
            <a:ext cx="21971001" cy="1905001"/>
          </a:xfrm>
          <a:prstGeom prst="rect">
            <a:avLst/>
          </a:prstGeom>
        </p:spPr>
        <p:txBody>
          <a:bodyPr/>
          <a:lstStyle/>
          <a:p>
            <a:r>
              <a:rPr lang="es-ES_tradnl" noProof="0" dirty="0"/>
              <a:t>Mujeres asociadas "De la Mata a la Olla" en Pelileo, Tungurahua -Ecuador, valoración de su desempeño.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Contexto general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Contexto general</a:t>
            </a:r>
          </a:p>
        </p:txBody>
      </p:sp>
      <p:sp>
        <p:nvSpPr>
          <p:cNvPr id="176" name="Evolución sistemas agropecuarios en Ecuador"/>
          <p:cNvSpPr txBox="1">
            <a:spLocks noGrp="1"/>
          </p:cNvSpPr>
          <p:nvPr>
            <p:ph type="body" idx="21"/>
          </p:nvPr>
        </p:nvSpPr>
        <p:spPr>
          <a:xfrm>
            <a:off x="1435100" y="2106262"/>
            <a:ext cx="21971000" cy="9347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r>
              <a:t>Evolución sistemas agropecuarios en Ecuador </a:t>
            </a:r>
          </a:p>
        </p:txBody>
      </p:sp>
      <p:pic>
        <p:nvPicPr>
          <p:cNvPr id="177" name="Mk[1]_Page_04.png" descr="Mk[1]_Page_0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1245" y="3914381"/>
            <a:ext cx="13258801" cy="8350559"/>
          </a:xfrm>
          <a:prstGeom prst="rect">
            <a:avLst/>
          </a:prstGeom>
          <a:ln w="12700">
            <a:miter lim="400000"/>
          </a:ln>
        </p:spPr>
      </p:pic>
      <p:sp>
        <p:nvSpPr>
          <p:cNvPr id="178" name="Desde 1970 a 2020 disminución 150.000 ha en producción de alimentos"/>
          <p:cNvSpPr txBox="1"/>
          <p:nvPr/>
        </p:nvSpPr>
        <p:spPr>
          <a:xfrm>
            <a:off x="15125700" y="3639627"/>
            <a:ext cx="9105900" cy="17377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495300" indent="-495300">
              <a:buSzPct val="123000"/>
              <a:buChar char="•"/>
              <a:defRPr sz="3900"/>
            </a:pPr>
            <a:r>
              <a:rPr lang="es-ES_tradnl" noProof="0" dirty="0"/>
              <a:t>Desde 1970 a 2020 disminución </a:t>
            </a:r>
            <a:r>
              <a:rPr lang="es-ES_tradnl" b="1" noProof="0" dirty="0"/>
              <a:t>150.000</a:t>
            </a:r>
            <a:r>
              <a:rPr lang="es-ES_tradnl" noProof="0" dirty="0"/>
              <a:t> ha en producción de alimentos.</a:t>
            </a:r>
          </a:p>
        </p:txBody>
      </p:sp>
      <p:sp>
        <p:nvSpPr>
          <p:cNvPr id="179" name="Agricultores familiares &lt; 10 ha: 33% Agroindustria, 33% Exportación y 33% alimentos"/>
          <p:cNvSpPr txBox="1"/>
          <p:nvPr/>
        </p:nvSpPr>
        <p:spPr>
          <a:xfrm>
            <a:off x="15125700" y="5983387"/>
            <a:ext cx="9258300" cy="17492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marL="495300" indent="-495300">
              <a:buSzPct val="123000"/>
              <a:buChar char="•"/>
              <a:defRPr sz="3900"/>
            </a:pPr>
            <a:r>
              <a:rPr lang="es-ES_tradnl" noProof="0" dirty="0"/>
              <a:t>Agricultores familiares &lt; 10 ha: </a:t>
            </a:r>
            <a:r>
              <a:rPr lang="es-ES_tradnl" b="1" noProof="0" dirty="0"/>
              <a:t>33% Agroindustria, 33% Exportación</a:t>
            </a:r>
            <a:r>
              <a:rPr lang="es-ES_tradnl" noProof="0" dirty="0"/>
              <a:t> y 33% alimentos.</a:t>
            </a:r>
          </a:p>
        </p:txBody>
      </p:sp>
      <p:sp>
        <p:nvSpPr>
          <p:cNvPr id="180" name="Tendencia de pequeños hacia el cultivo de flores, palma, cacao y banano"/>
          <p:cNvSpPr txBox="1"/>
          <p:nvPr/>
        </p:nvSpPr>
        <p:spPr>
          <a:xfrm>
            <a:off x="15125700" y="8319826"/>
            <a:ext cx="8661400" cy="17499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marL="495300" indent="-495300">
              <a:buSzPct val="123000"/>
              <a:buChar char="•"/>
              <a:defRPr sz="3900"/>
            </a:pPr>
            <a:r>
              <a:rPr lang="es-ES_tradnl" noProof="0" dirty="0"/>
              <a:t>Tendencia de pequeños hacia el </a:t>
            </a:r>
            <a:r>
              <a:rPr lang="es-ES_tradnl" b="1" noProof="0" dirty="0"/>
              <a:t>cultivo de flores, palma, cacao y banano.</a:t>
            </a:r>
          </a:p>
        </p:txBody>
      </p:sp>
      <p:sp>
        <p:nvSpPr>
          <p:cNvPr id="181" name="El sector de la AFC orientada a la agroecología se percibe como marginal y su viabilidad económica está siendo cuestionada."/>
          <p:cNvSpPr txBox="1"/>
          <p:nvPr/>
        </p:nvSpPr>
        <p:spPr>
          <a:xfrm>
            <a:off x="15125700" y="10455140"/>
            <a:ext cx="8509000" cy="28387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marL="495300" indent="-495300">
              <a:buSzPct val="123000"/>
              <a:buChar char="•"/>
              <a:defRPr sz="3900"/>
            </a:pPr>
            <a:r>
              <a:rPr lang="es-ES_tradnl" noProof="0" dirty="0"/>
              <a:t>El sector de la </a:t>
            </a:r>
            <a:r>
              <a:rPr lang="es-ES_tradnl" b="1" noProof="0" dirty="0"/>
              <a:t>AFC orientada a la agroecología</a:t>
            </a:r>
            <a:r>
              <a:rPr lang="es-ES_tradnl" noProof="0" dirty="0"/>
              <a:t> se percibe como marginal y </a:t>
            </a:r>
            <a:r>
              <a:rPr lang="es-ES_tradnl" b="1" noProof="0" dirty="0"/>
              <a:t>su viabilidad económica está siendo cuestionada</a:t>
            </a:r>
            <a:r>
              <a:rPr lang="es-ES_tradnl" noProof="0" dirty="0"/>
              <a:t>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4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5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7" grpId="1" animBg="1" advAuto="0"/>
      <p:bldP spid="178" grpId="2" animBg="1" advAuto="0"/>
      <p:bldP spid="179" grpId="3" animBg="1" advAuto="0"/>
      <p:bldP spid="180" grpId="4" animBg="1" advAuto="0"/>
      <p:bldP spid="181" grpId="5" animBg="1" advAuto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Objetivos y métodos"/>
          <p:cNvSpPr txBox="1">
            <a:spLocks noGrp="1"/>
          </p:cNvSpPr>
          <p:nvPr>
            <p:ph type="title"/>
          </p:nvPr>
        </p:nvSpPr>
        <p:spPr>
          <a:xfrm>
            <a:off x="1148316" y="952500"/>
            <a:ext cx="22029184" cy="2336800"/>
          </a:xfrm>
          <a:prstGeom prst="rect">
            <a:avLst/>
          </a:prstGeom>
        </p:spPr>
        <p:txBody>
          <a:bodyPr>
            <a:normAutofit/>
          </a:bodyPr>
          <a:lstStyle/>
          <a:p>
            <a:br>
              <a:rPr lang="es-ES_tradnl" noProof="0" dirty="0"/>
            </a:br>
            <a:r>
              <a:rPr lang="es-ES_tradnl" noProof="0" dirty="0"/>
              <a:t>Objetivos y métodos</a:t>
            </a:r>
          </a:p>
        </p:txBody>
      </p:sp>
      <p:sp>
        <p:nvSpPr>
          <p:cNvPr id="184" name="Encuesta apartir de adapación de marcos de evaluación de sistemas campesinos y agroecológicos:"/>
          <p:cNvSpPr txBox="1">
            <a:spLocks noGrp="1"/>
          </p:cNvSpPr>
          <p:nvPr>
            <p:ph type="body" sz="half" idx="1"/>
          </p:nvPr>
        </p:nvSpPr>
        <p:spPr>
          <a:xfrm>
            <a:off x="13830300" y="4096104"/>
            <a:ext cx="9182100" cy="8256012"/>
          </a:xfrm>
          <a:prstGeom prst="rect">
            <a:avLst/>
          </a:prstGeom>
        </p:spPr>
        <p:txBody>
          <a:bodyPr/>
          <a:lstStyle>
            <a:lvl1pPr marL="584200" indent="-584200">
              <a:defRPr sz="4600"/>
            </a:lvl1pPr>
          </a:lstStyle>
          <a:p>
            <a:r>
              <a:t>Encuesta apartir de adapación de marcos de evaluación de sistemas campesinos y agroecológicos:</a:t>
            </a:r>
          </a:p>
        </p:txBody>
      </p:sp>
      <p:pic>
        <p:nvPicPr>
          <p:cNvPr id="185" name="image.png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30600" y="7315200"/>
            <a:ext cx="3505200" cy="14097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86" name="image.png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73400" y="9017000"/>
            <a:ext cx="5295900" cy="14097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87" name="image.png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75200" y="11016391"/>
            <a:ext cx="1447800" cy="1480409"/>
          </a:xfrm>
          <a:prstGeom prst="rect">
            <a:avLst/>
          </a:prstGeom>
          <a:ln w="12700">
            <a:miter lim="400000"/>
          </a:ln>
        </p:spPr>
      </p:pic>
      <p:sp>
        <p:nvSpPr>
          <p:cNvPr id="188" name="Caracterizar el desempeño desde la perspectiva de:…"/>
          <p:cNvSpPr txBox="1"/>
          <p:nvPr/>
        </p:nvSpPr>
        <p:spPr>
          <a:xfrm>
            <a:off x="1346200" y="4102100"/>
            <a:ext cx="10934700" cy="825601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pPr marL="711200" indent="-711200" defTabSz="1950671">
              <a:spcBef>
                <a:spcPts val="3600"/>
              </a:spcBef>
              <a:buSzPct val="100000"/>
              <a:buAutoNum type="arabicPeriod"/>
              <a:defRPr sz="3840"/>
            </a:pPr>
            <a:r>
              <a:rPr lang="es-ES_tradnl" noProof="0" dirty="0"/>
              <a:t>Caracterizar el desempeño desde la perspectiva de: </a:t>
            </a:r>
          </a:p>
          <a:p>
            <a:pPr marL="975360" lvl="1" indent="-487680" defTabSz="1950671">
              <a:spcBef>
                <a:spcPts val="3600"/>
              </a:spcBef>
              <a:buSzPct val="123000"/>
              <a:buChar char="•"/>
              <a:defRPr sz="3840"/>
            </a:pPr>
            <a:r>
              <a:rPr lang="es-ES_tradnl" noProof="0" dirty="0"/>
              <a:t>i) </a:t>
            </a:r>
            <a:r>
              <a:rPr lang="es-ES_tradnl" b="1" noProof="0" dirty="0"/>
              <a:t>Prácticas de finca</a:t>
            </a:r>
            <a:r>
              <a:rPr lang="es-ES_tradnl" noProof="0" dirty="0"/>
              <a:t> y su alineación con los principios agroecológicos </a:t>
            </a:r>
          </a:p>
          <a:p>
            <a:pPr marL="975360" lvl="1" indent="-487680" defTabSz="1950671">
              <a:spcBef>
                <a:spcPts val="3600"/>
              </a:spcBef>
              <a:buSzPct val="123000"/>
              <a:buChar char="•"/>
              <a:defRPr sz="3840"/>
            </a:pPr>
            <a:r>
              <a:rPr lang="es-ES_tradnl" noProof="0" dirty="0" err="1"/>
              <a:t>ii</a:t>
            </a:r>
            <a:r>
              <a:rPr lang="es-ES_tradnl" noProof="0" dirty="0"/>
              <a:t>) </a:t>
            </a:r>
            <a:r>
              <a:rPr lang="es-ES_tradnl" b="1" noProof="0" dirty="0"/>
              <a:t>Acceso a medios y servicios</a:t>
            </a:r>
            <a:r>
              <a:rPr lang="es-ES_tradnl" noProof="0" dirty="0"/>
              <a:t> para la producción </a:t>
            </a:r>
          </a:p>
          <a:p>
            <a:pPr marL="975360" lvl="1" indent="-487680" defTabSz="1950671">
              <a:spcBef>
                <a:spcPts val="3600"/>
              </a:spcBef>
              <a:buSzPct val="123000"/>
              <a:buChar char="•"/>
              <a:defRPr sz="3840"/>
            </a:pPr>
            <a:r>
              <a:rPr lang="es-ES_tradnl" noProof="0" dirty="0" err="1"/>
              <a:t>iii</a:t>
            </a:r>
            <a:r>
              <a:rPr lang="es-ES_tradnl" noProof="0" dirty="0"/>
              <a:t>) </a:t>
            </a:r>
            <a:r>
              <a:rPr lang="es-ES_tradnl" b="1" noProof="0" dirty="0"/>
              <a:t>Viabilidad económica</a:t>
            </a:r>
          </a:p>
          <a:p>
            <a:pPr marL="711200" indent="-711200" defTabSz="1950671">
              <a:spcBef>
                <a:spcPts val="3600"/>
              </a:spcBef>
              <a:buSzPct val="100000"/>
              <a:buAutoNum type="arabicPeriod"/>
              <a:defRPr sz="3840"/>
            </a:pPr>
            <a:r>
              <a:rPr lang="es-ES_tradnl" noProof="0" dirty="0"/>
              <a:t>¿Cuáles son los factores que explican los resultados?</a:t>
            </a:r>
          </a:p>
          <a:p>
            <a:pPr marL="711200" indent="-711200" defTabSz="1950671">
              <a:spcBef>
                <a:spcPts val="3600"/>
              </a:spcBef>
              <a:buSzPct val="100000"/>
              <a:buAutoNum type="arabicPeriod"/>
              <a:defRPr sz="3840"/>
            </a:pPr>
            <a:r>
              <a:rPr lang="es-ES_tradnl" noProof="0" dirty="0"/>
              <a:t>¿Qué aplicaciones para la incidencia aportan los datos recopilados?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4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5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" grpId="2" animBg="1" advAuto="0"/>
      <p:bldP spid="185" grpId="3" animBg="1" advAuto="0"/>
      <p:bldP spid="186" grpId="4" animBg="1" advAuto="0"/>
      <p:bldP spid="187" grpId="5" animBg="1" advAuto="0"/>
      <p:bldP spid="188" grpId="1" animBg="1" advAuto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Construcción índice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Construcción índices</a:t>
            </a:r>
          </a:p>
        </p:txBody>
      </p:sp>
      <p:sp>
        <p:nvSpPr>
          <p:cNvPr id="191" name="Principios agroecológicos 18 variables normalizadas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r>
              <a:rPr lang="es-ES_tradnl" noProof="0" dirty="0"/>
              <a:t>Principios agroecológicos: 18 variables normalizadas</a:t>
            </a:r>
          </a:p>
        </p:txBody>
      </p:sp>
      <p:pic>
        <p:nvPicPr>
          <p:cNvPr id="192" name="image.png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1300" y="3628753"/>
            <a:ext cx="9325910" cy="8741047"/>
          </a:xfrm>
          <a:prstGeom prst="rect">
            <a:avLst/>
          </a:prstGeom>
          <a:ln w="12700">
            <a:miter lim="400000"/>
          </a:ln>
        </p:spPr>
      </p:pic>
      <p:pic>
        <p:nvPicPr>
          <p:cNvPr id="193" name="image.png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27000" y="3784600"/>
            <a:ext cx="9649065" cy="91694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2" grpId="1" animBg="1" advAuto="0"/>
      <p:bldP spid="193" grpId="2" animBg="1" advAuto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Construcción índice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Construcción índices</a:t>
            </a:r>
          </a:p>
        </p:txBody>
      </p:sp>
      <p:sp>
        <p:nvSpPr>
          <p:cNvPr id="196" name="índice de factores para la producción 11 variables normalizadas en 7 categorías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>
            <a:normAutofit fontScale="92500"/>
          </a:bodyPr>
          <a:lstStyle>
            <a:lvl1pPr defTabSz="676909">
              <a:defRPr sz="4510"/>
            </a:lvl1pPr>
          </a:lstStyle>
          <a:p>
            <a:r>
              <a:rPr lang="es-ES_tradnl" noProof="0" dirty="0"/>
              <a:t>Índice de factores para la producción: 11 variables normalizadas en 7 categorías</a:t>
            </a:r>
          </a:p>
        </p:txBody>
      </p:sp>
      <p:pic>
        <p:nvPicPr>
          <p:cNvPr id="197" name="image.png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0800" y="3810000"/>
            <a:ext cx="22148800" cy="91948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Ubicación del estudi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Ubicación del estudio</a:t>
            </a:r>
          </a:p>
        </p:txBody>
      </p:sp>
      <p:sp>
        <p:nvSpPr>
          <p:cNvPr id="200" name="Slide Subtitle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01" name="Provincia: Tungurahua…"/>
          <p:cNvSpPr txBox="1">
            <a:spLocks noGrp="1"/>
          </p:cNvSpPr>
          <p:nvPr>
            <p:ph type="body" sz="quarter" idx="1"/>
          </p:nvPr>
        </p:nvSpPr>
        <p:spPr>
          <a:xfrm>
            <a:off x="1206500" y="4273904"/>
            <a:ext cx="3886200" cy="8256012"/>
          </a:xfrm>
          <a:prstGeom prst="rect">
            <a:avLst/>
          </a:prstGeom>
        </p:spPr>
        <p:txBody>
          <a:bodyPr/>
          <a:lstStyle/>
          <a:p>
            <a:pPr marL="451104" indent="-451104" defTabSz="1804370">
              <a:spcBef>
                <a:spcPts val="3300"/>
              </a:spcBef>
              <a:defRPr sz="3552"/>
            </a:pPr>
            <a:r>
              <a:rPr lang="es-ES_tradnl" noProof="0" dirty="0"/>
              <a:t>Provincia: Tungurahua</a:t>
            </a:r>
          </a:p>
          <a:p>
            <a:pPr marL="451104" indent="-451104" defTabSz="1804370">
              <a:spcBef>
                <a:spcPts val="3300"/>
              </a:spcBef>
              <a:defRPr sz="3552"/>
            </a:pPr>
            <a:r>
              <a:rPr lang="es-ES_tradnl" noProof="0" dirty="0"/>
              <a:t>Cantones: Pelileo y Patate</a:t>
            </a:r>
          </a:p>
          <a:p>
            <a:pPr marL="451104" indent="-451104" defTabSz="1804370">
              <a:spcBef>
                <a:spcPts val="3300"/>
              </a:spcBef>
              <a:defRPr sz="3552"/>
            </a:pPr>
            <a:r>
              <a:rPr lang="es-ES_tradnl" noProof="0" dirty="0"/>
              <a:t># Parroquias: 5 </a:t>
            </a:r>
          </a:p>
          <a:p>
            <a:pPr marL="451104" indent="-451104" defTabSz="1804370">
              <a:spcBef>
                <a:spcPts val="3300"/>
              </a:spcBef>
              <a:defRPr sz="3552"/>
            </a:pPr>
            <a:r>
              <a:rPr lang="es-ES_tradnl" noProof="0" dirty="0"/>
              <a:t># Comunidades o barrios : 11</a:t>
            </a:r>
          </a:p>
          <a:p>
            <a:pPr marL="451104" indent="-451104" defTabSz="1804370">
              <a:spcBef>
                <a:spcPts val="3300"/>
              </a:spcBef>
              <a:defRPr sz="3552"/>
            </a:pPr>
            <a:r>
              <a:rPr lang="es-ES_tradnl" noProof="0" dirty="0"/>
              <a:t># Familias encuestadas:55</a:t>
            </a:r>
          </a:p>
          <a:p>
            <a:pPr marL="451104" indent="-451104" defTabSz="1804370">
              <a:spcBef>
                <a:spcPts val="3300"/>
              </a:spcBef>
              <a:defRPr sz="3552"/>
            </a:pPr>
            <a:r>
              <a:rPr lang="es-ES_tradnl" noProof="0" dirty="0"/>
              <a:t>Rango altitudinal: 2034 -3036 </a:t>
            </a:r>
            <a:r>
              <a:rPr lang="es-ES_tradnl" noProof="0" dirty="0" err="1"/>
              <a:t>m.s.n.m</a:t>
            </a:r>
            <a:endParaRPr lang="es-ES_tradnl" noProof="0" dirty="0"/>
          </a:p>
        </p:txBody>
      </p:sp>
      <p:pic>
        <p:nvPicPr>
          <p:cNvPr id="202" name="image.png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8300" y="2718310"/>
            <a:ext cx="17843500" cy="1090879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1" grpId="1" animBg="1" advAuto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La experiencia en Pelile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La experiencia en Pelileo</a:t>
            </a:r>
          </a:p>
        </p:txBody>
      </p:sp>
      <p:sp>
        <p:nvSpPr>
          <p:cNvPr id="205" name="¿De quiénes hablamos?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r>
              <a:t>¿De quiénes hablamos?</a:t>
            </a:r>
          </a:p>
        </p:txBody>
      </p:sp>
      <p:sp>
        <p:nvSpPr>
          <p:cNvPr id="206" name="Pequeñas productoras promedio de 1.58 hectáreas disponibles, repartidos en múltiples lotes."/>
          <p:cNvSpPr txBox="1">
            <a:spLocks noGrp="1"/>
          </p:cNvSpPr>
          <p:nvPr>
            <p:ph type="body" sz="quarter" idx="1"/>
          </p:nvPr>
        </p:nvSpPr>
        <p:spPr>
          <a:xfrm>
            <a:off x="1600200" y="3638904"/>
            <a:ext cx="21971000" cy="1955801"/>
          </a:xfrm>
          <a:prstGeom prst="rect">
            <a:avLst/>
          </a:prstGeom>
        </p:spPr>
        <p:txBody>
          <a:bodyPr/>
          <a:lstStyle/>
          <a:p>
            <a:r>
              <a:rPr dirty="0" err="1"/>
              <a:t>Pequeñas</a:t>
            </a:r>
            <a:r>
              <a:rPr dirty="0"/>
              <a:t> </a:t>
            </a:r>
            <a:r>
              <a:rPr dirty="0" err="1"/>
              <a:t>productoras</a:t>
            </a:r>
            <a:r>
              <a:rPr dirty="0"/>
              <a:t> </a:t>
            </a:r>
            <a:r>
              <a:rPr lang="es-ES" dirty="0"/>
              <a:t>con </a:t>
            </a:r>
            <a:r>
              <a:rPr b="1" dirty="0" err="1"/>
              <a:t>promedio</a:t>
            </a:r>
            <a:r>
              <a:rPr b="1" dirty="0"/>
              <a:t> de 1.58 </a:t>
            </a:r>
            <a:r>
              <a:rPr b="1" dirty="0" err="1"/>
              <a:t>hectáreas</a:t>
            </a:r>
            <a:r>
              <a:rPr b="1" dirty="0"/>
              <a:t> </a:t>
            </a:r>
            <a:r>
              <a:rPr b="1" dirty="0" err="1"/>
              <a:t>disponibles</a:t>
            </a:r>
            <a:r>
              <a:rPr dirty="0"/>
              <a:t>, </a:t>
            </a:r>
            <a:r>
              <a:rPr dirty="0" err="1"/>
              <a:t>repartidos</a:t>
            </a:r>
            <a:r>
              <a:rPr dirty="0"/>
              <a:t> </a:t>
            </a:r>
            <a:r>
              <a:rPr dirty="0" err="1"/>
              <a:t>en</a:t>
            </a:r>
            <a:r>
              <a:rPr dirty="0"/>
              <a:t> </a:t>
            </a:r>
            <a:r>
              <a:rPr dirty="0" err="1"/>
              <a:t>múltiples</a:t>
            </a:r>
            <a:r>
              <a:rPr dirty="0"/>
              <a:t> </a:t>
            </a:r>
            <a:r>
              <a:rPr dirty="0" err="1"/>
              <a:t>lotes</a:t>
            </a:r>
            <a:r>
              <a:rPr dirty="0"/>
              <a:t>.</a:t>
            </a:r>
          </a:p>
        </p:txBody>
      </p:sp>
      <p:sp>
        <p:nvSpPr>
          <p:cNvPr id="207" name="Tamaño promedio familias 4.1 miembros, 1.98 Miembros dedicados a la finca y 0.21 personas mano de obra externa"/>
          <p:cNvSpPr txBox="1"/>
          <p:nvPr/>
        </p:nvSpPr>
        <p:spPr>
          <a:xfrm>
            <a:off x="1600200" y="5600700"/>
            <a:ext cx="21971000" cy="1790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pPr marL="609600" indent="-609600">
              <a:buSzPct val="123000"/>
              <a:buChar char="•"/>
            </a:pPr>
            <a:r>
              <a:rPr dirty="0" err="1"/>
              <a:t>Tamaño</a:t>
            </a:r>
            <a:r>
              <a:rPr dirty="0"/>
              <a:t> </a:t>
            </a:r>
            <a:r>
              <a:rPr dirty="0" err="1"/>
              <a:t>promedio</a:t>
            </a:r>
            <a:r>
              <a:rPr dirty="0"/>
              <a:t> </a:t>
            </a:r>
            <a:r>
              <a:rPr dirty="0" err="1"/>
              <a:t>familias</a:t>
            </a:r>
            <a:r>
              <a:rPr dirty="0"/>
              <a:t> 4.1 </a:t>
            </a:r>
            <a:r>
              <a:rPr dirty="0" err="1"/>
              <a:t>miembros</a:t>
            </a:r>
            <a:r>
              <a:rPr dirty="0"/>
              <a:t>, </a:t>
            </a:r>
            <a:r>
              <a:rPr b="1" dirty="0"/>
              <a:t>1.98 </a:t>
            </a:r>
            <a:r>
              <a:rPr lang="es-ES" b="1" dirty="0"/>
              <a:t>m</a:t>
            </a:r>
            <a:r>
              <a:rPr b="1" dirty="0" err="1"/>
              <a:t>iembros</a:t>
            </a:r>
            <a:r>
              <a:rPr b="1" dirty="0"/>
              <a:t> </a:t>
            </a:r>
            <a:r>
              <a:rPr b="1" dirty="0" err="1"/>
              <a:t>dedicados</a:t>
            </a:r>
            <a:r>
              <a:rPr b="1" dirty="0"/>
              <a:t> a la finca</a:t>
            </a:r>
            <a:r>
              <a:rPr dirty="0"/>
              <a:t> y</a:t>
            </a:r>
            <a:r>
              <a:rPr b="1" dirty="0"/>
              <a:t> 0.21 personas mano de </a:t>
            </a:r>
            <a:r>
              <a:rPr b="1" dirty="0" err="1"/>
              <a:t>obra</a:t>
            </a:r>
            <a:r>
              <a:rPr b="1" dirty="0"/>
              <a:t> externa</a:t>
            </a:r>
          </a:p>
        </p:txBody>
      </p:sp>
      <p:sp>
        <p:nvSpPr>
          <p:cNvPr id="208" name="36% de las familias son encabezadas por mujeres independientes."/>
          <p:cNvSpPr txBox="1"/>
          <p:nvPr/>
        </p:nvSpPr>
        <p:spPr>
          <a:xfrm>
            <a:off x="1600200" y="7823200"/>
            <a:ext cx="21971000" cy="1257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pPr marL="609600" indent="-609600">
              <a:buSzPct val="123000"/>
              <a:buChar char="•"/>
            </a:pPr>
            <a:r>
              <a:rPr b="1"/>
              <a:t>36% de las familias</a:t>
            </a:r>
            <a:r>
              <a:t> son encabezadas por </a:t>
            </a:r>
            <a:r>
              <a:rPr b="1"/>
              <a:t>mujeres independientes.</a:t>
            </a:r>
          </a:p>
        </p:txBody>
      </p:sp>
      <p:sp>
        <p:nvSpPr>
          <p:cNvPr id="209" name="Población femenina envejecida con sobre carga de tareas. Generan 75% de todo el ingreso agropecuario neto del 2024."/>
          <p:cNvSpPr txBox="1"/>
          <p:nvPr/>
        </p:nvSpPr>
        <p:spPr>
          <a:xfrm>
            <a:off x="1485900" y="9271000"/>
            <a:ext cx="21971000" cy="1879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pPr marL="609600" indent="-609600">
              <a:buSzPct val="123000"/>
              <a:buChar char="•"/>
            </a:pPr>
            <a:r>
              <a:t>Población femenina envejecida con </a:t>
            </a:r>
            <a:r>
              <a:rPr b="1"/>
              <a:t>sobre carga de tareas</a:t>
            </a:r>
            <a:r>
              <a:t>. Generan </a:t>
            </a:r>
            <a:r>
              <a:rPr b="1"/>
              <a:t>75% de todo el ingreso agropecuario neto del 2024.</a:t>
            </a:r>
          </a:p>
        </p:txBody>
      </p:sp>
      <p:sp>
        <p:nvSpPr>
          <p:cNvPr id="210" name="53% se autoidentifica indígena, 44% mestiza"/>
          <p:cNvSpPr txBox="1"/>
          <p:nvPr/>
        </p:nvSpPr>
        <p:spPr>
          <a:xfrm>
            <a:off x="1600200" y="11150600"/>
            <a:ext cx="21971000" cy="1879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pPr marL="609600" indent="-609600">
              <a:buSzPct val="123000"/>
              <a:buChar char="•"/>
            </a:pPr>
            <a:r>
              <a:rPr b="1" dirty="0"/>
              <a:t>53%</a:t>
            </a:r>
            <a:r>
              <a:rPr dirty="0"/>
              <a:t> se </a:t>
            </a:r>
            <a:r>
              <a:rPr dirty="0" err="1"/>
              <a:t>autoidentifica</a:t>
            </a:r>
            <a:r>
              <a:rPr dirty="0"/>
              <a:t> </a:t>
            </a:r>
            <a:r>
              <a:rPr dirty="0" err="1"/>
              <a:t>indígena</a:t>
            </a:r>
            <a:r>
              <a:rPr dirty="0"/>
              <a:t>, </a:t>
            </a:r>
            <a:r>
              <a:rPr b="1" dirty="0"/>
              <a:t>44%</a:t>
            </a:r>
            <a:r>
              <a:rPr dirty="0"/>
              <a:t> mestiza</a:t>
            </a:r>
            <a:r>
              <a:rPr lang="es-ES" dirty="0"/>
              <a:t>.</a:t>
            </a:r>
            <a:endParaRPr dirty="0"/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4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5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6" grpId="1" animBg="1" advAuto="0"/>
      <p:bldP spid="207" grpId="2" animBg="1" advAuto="0"/>
      <p:bldP spid="208" grpId="3" animBg="1" advAuto="0"/>
      <p:bldP spid="209" grpId="4" animBg="1" advAuto="0"/>
      <p:bldP spid="210" grpId="5" animBg="1" advAuto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La experiencia en Pelile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La experiencia en Pelileo</a:t>
            </a:r>
          </a:p>
        </p:txBody>
      </p:sp>
      <p:sp>
        <p:nvSpPr>
          <p:cNvPr id="213" name="¿De quiénes hablamos?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r>
              <a:t>¿De quiénes hablamos?</a:t>
            </a:r>
          </a:p>
        </p:txBody>
      </p:sp>
      <p:pic>
        <p:nvPicPr>
          <p:cNvPr id="214" name="image.png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644900"/>
            <a:ext cx="24218714" cy="94107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La experiencia en Pelile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La experiencia en Pelileo</a:t>
            </a:r>
          </a:p>
        </p:txBody>
      </p:sp>
      <p:sp>
        <p:nvSpPr>
          <p:cNvPr id="217" name="¿De quiénes hablamos? - División sexual del trabajo"/>
          <p:cNvSpPr txBox="1">
            <a:spLocks noGrp="1"/>
          </p:cNvSpPr>
          <p:nvPr>
            <p:ph type="body" idx="21"/>
          </p:nvPr>
        </p:nvSpPr>
        <p:spPr>
          <a:xfrm>
            <a:off x="965200" y="2220562"/>
            <a:ext cx="21971000" cy="9347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r>
              <a:t>¿De quiénes hablamos? - División sexual del trabajo</a:t>
            </a:r>
          </a:p>
        </p:txBody>
      </p:sp>
      <p:pic>
        <p:nvPicPr>
          <p:cNvPr id="218" name="image.png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6500" y="3403600"/>
            <a:ext cx="13550900" cy="10168395"/>
          </a:xfrm>
          <a:prstGeom prst="rect">
            <a:avLst/>
          </a:prstGeom>
          <a:ln w="12700">
            <a:miter lim="400000"/>
          </a:ln>
        </p:spPr>
      </p:pic>
      <p:sp>
        <p:nvSpPr>
          <p:cNvPr id="219" name="Brecha en trabajo reproductivo es entre 1.6 a 3 veces mayor para mujeres"/>
          <p:cNvSpPr txBox="1"/>
          <p:nvPr/>
        </p:nvSpPr>
        <p:spPr>
          <a:xfrm>
            <a:off x="15684500" y="7735470"/>
            <a:ext cx="7251700" cy="27916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marL="609600" indent="-609600">
              <a:buSzPct val="123000"/>
              <a:buChar char="•"/>
            </a:pPr>
            <a:r>
              <a:rPr dirty="0"/>
              <a:t>Brecha </a:t>
            </a:r>
            <a:r>
              <a:rPr dirty="0" err="1"/>
              <a:t>en</a:t>
            </a:r>
            <a:r>
              <a:rPr dirty="0"/>
              <a:t> </a:t>
            </a:r>
            <a:r>
              <a:rPr dirty="0" err="1"/>
              <a:t>trabajo</a:t>
            </a:r>
            <a:r>
              <a:rPr dirty="0"/>
              <a:t> </a:t>
            </a:r>
            <a:r>
              <a:rPr lang="es-ES" dirty="0"/>
              <a:t>   </a:t>
            </a:r>
            <a:r>
              <a:rPr dirty="0" err="1"/>
              <a:t>reproductivo</a:t>
            </a:r>
            <a:r>
              <a:rPr dirty="0"/>
              <a:t> es entre </a:t>
            </a:r>
            <a:r>
              <a:rPr b="1" dirty="0"/>
              <a:t>1.6 a 3 </a:t>
            </a:r>
            <a:r>
              <a:rPr b="1" dirty="0" err="1"/>
              <a:t>veces</a:t>
            </a:r>
            <a:r>
              <a:rPr b="1" dirty="0"/>
              <a:t> mayor para </a:t>
            </a:r>
            <a:r>
              <a:rPr b="1" dirty="0" err="1"/>
              <a:t>mujeres</a:t>
            </a:r>
            <a:r>
              <a:rPr lang="es-ES" dirty="0"/>
              <a:t>.</a:t>
            </a:r>
            <a:endParaRPr dirty="0"/>
          </a:p>
        </p:txBody>
      </p:sp>
      <p:sp>
        <p:nvSpPr>
          <p:cNvPr id="220" name="Brecha de género: 8.06 horas adicionales a la semana en trabajo total"/>
          <p:cNvSpPr txBox="1"/>
          <p:nvPr/>
        </p:nvSpPr>
        <p:spPr>
          <a:xfrm>
            <a:off x="15684500" y="4448409"/>
            <a:ext cx="7251700" cy="27617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marL="609600" indent="-609600">
              <a:buSzPct val="123000"/>
              <a:buChar char="•"/>
            </a:pPr>
            <a:r>
              <a:rPr dirty="0"/>
              <a:t>Brecha de </a:t>
            </a:r>
            <a:r>
              <a:rPr dirty="0" err="1"/>
              <a:t>género</a:t>
            </a:r>
            <a:r>
              <a:rPr dirty="0"/>
              <a:t>: </a:t>
            </a:r>
            <a:r>
              <a:rPr b="1" dirty="0"/>
              <a:t>8.06 horas </a:t>
            </a:r>
            <a:r>
              <a:rPr b="1" dirty="0" err="1"/>
              <a:t>adicionales</a:t>
            </a:r>
            <a:r>
              <a:rPr dirty="0"/>
              <a:t> a la </a:t>
            </a:r>
            <a:r>
              <a:rPr dirty="0" err="1"/>
              <a:t>semana</a:t>
            </a:r>
            <a:r>
              <a:rPr dirty="0"/>
              <a:t> </a:t>
            </a:r>
            <a:r>
              <a:rPr dirty="0" err="1"/>
              <a:t>en</a:t>
            </a:r>
            <a:r>
              <a:rPr dirty="0"/>
              <a:t> </a:t>
            </a:r>
            <a:r>
              <a:rPr dirty="0" err="1"/>
              <a:t>trabajo</a:t>
            </a:r>
            <a:r>
              <a:rPr dirty="0"/>
              <a:t> total</a:t>
            </a:r>
            <a:r>
              <a:rPr lang="es-ES" dirty="0"/>
              <a:t>.</a:t>
            </a:r>
            <a:endParaRPr dirty="0"/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8" grpId="2" animBg="1" advAuto="0"/>
      <p:bldP spid="219" grpId="3" animBg="1" advAuto="0"/>
      <p:bldP spid="220" grpId="1" animBg="1" advAuto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La experiencia en Pelile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La experiencia en Pelileo</a:t>
            </a:r>
          </a:p>
        </p:txBody>
      </p:sp>
      <p:sp>
        <p:nvSpPr>
          <p:cNvPr id="223" name="¿De quiénes hablamos? - Composición del gasto familiar &lt;65 años"/>
          <p:cNvSpPr txBox="1">
            <a:spLocks noGrp="1"/>
          </p:cNvSpPr>
          <p:nvPr>
            <p:ph type="body" idx="21"/>
          </p:nvPr>
        </p:nvSpPr>
        <p:spPr>
          <a:xfrm>
            <a:off x="965200" y="2105247"/>
            <a:ext cx="21971000" cy="105009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>
            <a:lvl1pPr defTabSz="808990">
              <a:defRPr sz="5390"/>
            </a:lvl1pPr>
          </a:lstStyle>
          <a:p>
            <a:r>
              <a:rPr dirty="0"/>
              <a:t>¿De </a:t>
            </a:r>
            <a:r>
              <a:rPr dirty="0" err="1"/>
              <a:t>quiénes</a:t>
            </a:r>
            <a:r>
              <a:rPr dirty="0"/>
              <a:t> </a:t>
            </a:r>
            <a:r>
              <a:rPr dirty="0" err="1"/>
              <a:t>hablamos</a:t>
            </a:r>
            <a:r>
              <a:rPr dirty="0"/>
              <a:t>? - </a:t>
            </a:r>
            <a:r>
              <a:rPr dirty="0" err="1"/>
              <a:t>Composición</a:t>
            </a:r>
            <a:r>
              <a:rPr dirty="0"/>
              <a:t> del </a:t>
            </a:r>
            <a:r>
              <a:rPr dirty="0" err="1"/>
              <a:t>gasto</a:t>
            </a:r>
            <a:r>
              <a:rPr dirty="0"/>
              <a:t> familiar &lt;65 </a:t>
            </a:r>
            <a:r>
              <a:rPr dirty="0" err="1"/>
              <a:t>años</a:t>
            </a:r>
            <a:endParaRPr dirty="0"/>
          </a:p>
        </p:txBody>
      </p:sp>
      <p:pic>
        <p:nvPicPr>
          <p:cNvPr id="224" name="image.png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0800" y="2997200"/>
            <a:ext cx="14198600" cy="10621688"/>
          </a:xfrm>
          <a:prstGeom prst="rect">
            <a:avLst/>
          </a:prstGeom>
          <a:ln w="12700">
            <a:miter lim="400000"/>
          </a:ln>
        </p:spPr>
      </p:pic>
      <p:sp>
        <p:nvSpPr>
          <p:cNvPr id="225" name="Media general de gastos, cabezas &lt; 65 años: 590 USD"/>
          <p:cNvSpPr txBox="1"/>
          <p:nvPr/>
        </p:nvSpPr>
        <p:spPr>
          <a:xfrm>
            <a:off x="16789400" y="4061578"/>
            <a:ext cx="6527800" cy="21384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609600" indent="-609600">
              <a:buSzPct val="123000"/>
              <a:buChar char="•"/>
            </a:pPr>
            <a:r>
              <a:t>Media general de gastos, cabezas &lt;</a:t>
            </a:r>
            <a:r>
              <a:rPr b="1"/>
              <a:t> 65 años: 590 USD</a:t>
            </a:r>
          </a:p>
        </p:txBody>
      </p:sp>
      <p:sp>
        <p:nvSpPr>
          <p:cNvPr id="226" name="Referencia canasta básica familiar 2024: 798 USD"/>
          <p:cNvSpPr txBox="1"/>
          <p:nvPr/>
        </p:nvSpPr>
        <p:spPr>
          <a:xfrm>
            <a:off x="16916400" y="7394724"/>
            <a:ext cx="6261100" cy="21269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609600" indent="-609600">
              <a:buSzPct val="123000"/>
              <a:buChar char="•"/>
            </a:pPr>
            <a:r>
              <a:t>Referencia canasta básica familiar 2024: </a:t>
            </a:r>
            <a:r>
              <a:rPr b="1"/>
              <a:t>798 USD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4" grpId="1" animBg="1" advAuto="0"/>
      <p:bldP spid="225" grpId="2" animBg="1" advAuto="0"/>
      <p:bldP spid="226" grpId="3" animBg="1" advAuto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8" name="image.png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600" y="3073400"/>
            <a:ext cx="18542000" cy="10436559"/>
          </a:xfrm>
          <a:prstGeom prst="rect">
            <a:avLst/>
          </a:prstGeom>
          <a:ln w="12700">
            <a:miter lim="400000"/>
          </a:ln>
        </p:spPr>
      </p:pic>
      <p:sp>
        <p:nvSpPr>
          <p:cNvPr id="229" name="Desempeño económico y agroecológic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Desempeño económico y agroecológico</a:t>
            </a:r>
          </a:p>
        </p:txBody>
      </p:sp>
      <p:sp>
        <p:nvSpPr>
          <p:cNvPr id="230" name="Hallazgos principales"/>
          <p:cNvSpPr txBox="1">
            <a:spLocks noGrp="1"/>
          </p:cNvSpPr>
          <p:nvPr>
            <p:ph type="body" idx="21"/>
          </p:nvPr>
        </p:nvSpPr>
        <p:spPr>
          <a:xfrm>
            <a:off x="1320800" y="2144362"/>
            <a:ext cx="21971000" cy="9347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r>
              <a:t>Hallazgos principales</a:t>
            </a:r>
          </a:p>
        </p:txBody>
      </p:sp>
      <p:sp>
        <p:nvSpPr>
          <p:cNvPr id="231" name="22 cultivos"/>
          <p:cNvSpPr txBox="1"/>
          <p:nvPr/>
        </p:nvSpPr>
        <p:spPr>
          <a:xfrm>
            <a:off x="19253200" y="3282111"/>
            <a:ext cx="3594100" cy="5731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marL="393700" indent="-393700">
              <a:buSzPct val="123000"/>
              <a:buChar char="•"/>
              <a:defRPr sz="3100"/>
            </a:lvl1pPr>
          </a:lstStyle>
          <a:p>
            <a:r>
              <a:t>22 cultivos </a:t>
            </a:r>
          </a:p>
        </p:txBody>
      </p:sp>
      <p:sp>
        <p:nvSpPr>
          <p:cNvPr id="232" name="5 especies animales"/>
          <p:cNvSpPr txBox="1"/>
          <p:nvPr/>
        </p:nvSpPr>
        <p:spPr>
          <a:xfrm>
            <a:off x="19253200" y="4221911"/>
            <a:ext cx="4485844" cy="5731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marL="393700" indent="-393700">
              <a:buSzPct val="123000"/>
              <a:buChar char="•"/>
              <a:defRPr sz="3100"/>
            </a:lvl1pPr>
          </a:lstStyle>
          <a:p>
            <a:r>
              <a:t>5 especies animales </a:t>
            </a:r>
          </a:p>
        </p:txBody>
      </p:sp>
      <p:sp>
        <p:nvSpPr>
          <p:cNvPr id="233" name="96% del área con abonos orgánicos"/>
          <p:cNvSpPr txBox="1"/>
          <p:nvPr/>
        </p:nvSpPr>
        <p:spPr>
          <a:xfrm>
            <a:off x="19253200" y="5159890"/>
            <a:ext cx="4771136" cy="10086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marL="393700" indent="-393700">
              <a:buSzPct val="123000"/>
              <a:buChar char="•"/>
              <a:defRPr sz="3100"/>
            </a:lvl1pPr>
          </a:lstStyle>
          <a:p>
            <a:r>
              <a:t>96% del área con abonos orgánicos</a:t>
            </a:r>
          </a:p>
        </p:txBody>
      </p:sp>
      <p:sp>
        <p:nvSpPr>
          <p:cNvPr id="234" name="17% del área con fertilizantes"/>
          <p:cNvSpPr txBox="1"/>
          <p:nvPr/>
        </p:nvSpPr>
        <p:spPr>
          <a:xfrm>
            <a:off x="19253200" y="6379090"/>
            <a:ext cx="4635500" cy="10086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marL="393700" indent="-393700">
              <a:buSzPct val="123000"/>
              <a:buChar char="•"/>
              <a:defRPr sz="3100"/>
            </a:lvl1pPr>
          </a:lstStyle>
          <a:p>
            <a:r>
              <a:t>17% del área con fertilizantes</a:t>
            </a:r>
          </a:p>
        </p:txBody>
      </p:sp>
      <p:sp>
        <p:nvSpPr>
          <p:cNvPr id="235" name="13% del área con pesticidas"/>
          <p:cNvSpPr txBox="1"/>
          <p:nvPr/>
        </p:nvSpPr>
        <p:spPr>
          <a:xfrm>
            <a:off x="19253200" y="7534790"/>
            <a:ext cx="4432300" cy="10086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marL="393700" indent="-393700">
              <a:buSzPct val="123000"/>
              <a:buChar char="•"/>
              <a:defRPr sz="3100"/>
            </a:lvl1pPr>
          </a:lstStyle>
          <a:p>
            <a:r>
              <a:t>13% del área con pesticidas</a:t>
            </a:r>
          </a:p>
        </p:txBody>
      </p:sp>
      <p:sp>
        <p:nvSpPr>
          <p:cNvPr id="236" name="54% del área con cultivos asociados"/>
          <p:cNvSpPr txBox="1"/>
          <p:nvPr/>
        </p:nvSpPr>
        <p:spPr>
          <a:xfrm>
            <a:off x="19253200" y="8906390"/>
            <a:ext cx="4953000" cy="10086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marL="393700" indent="-393700">
              <a:buSzPct val="123000"/>
              <a:buChar char="•"/>
              <a:defRPr sz="3100"/>
            </a:lvl1pPr>
          </a:lstStyle>
          <a:p>
            <a:r>
              <a:t>54% del área con cultivos asociados</a:t>
            </a:r>
          </a:p>
        </p:txBody>
      </p:sp>
      <p:sp>
        <p:nvSpPr>
          <p:cNvPr id="237" name="40% del área con semillas propias"/>
          <p:cNvSpPr txBox="1"/>
          <p:nvPr/>
        </p:nvSpPr>
        <p:spPr>
          <a:xfrm>
            <a:off x="19253200" y="10493890"/>
            <a:ext cx="4267200" cy="10086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marL="393700" indent="-393700">
              <a:buSzPct val="123000"/>
              <a:buChar char="•"/>
              <a:defRPr sz="3100"/>
            </a:lvl1pPr>
          </a:lstStyle>
          <a:p>
            <a:r>
              <a:t>40% del área con semillas propias</a:t>
            </a:r>
          </a:p>
        </p:txBody>
      </p:sp>
      <p:sp>
        <p:nvSpPr>
          <p:cNvPr id="238" name="30% del área con agroforestería"/>
          <p:cNvSpPr txBox="1"/>
          <p:nvPr/>
        </p:nvSpPr>
        <p:spPr>
          <a:xfrm>
            <a:off x="19253200" y="11928990"/>
            <a:ext cx="4851400" cy="10086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marL="393700" indent="-393700">
              <a:buSzPct val="123000"/>
              <a:buChar char="•"/>
              <a:defRPr sz="3100"/>
            </a:lvl1pPr>
          </a:lstStyle>
          <a:p>
            <a:r>
              <a:t>30% del área con agroforestería</a:t>
            </a:r>
          </a:p>
        </p:txBody>
      </p:sp>
      <p:sp>
        <p:nvSpPr>
          <p:cNvPr id="239" name="Media en algunos indicadores:"/>
          <p:cNvSpPr txBox="1"/>
          <p:nvPr/>
        </p:nvSpPr>
        <p:spPr>
          <a:xfrm>
            <a:off x="19260657" y="2190671"/>
            <a:ext cx="4424843" cy="10796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>
              <a:defRPr sz="3400" b="1"/>
            </a:lvl1pPr>
          </a:lstStyle>
          <a:p>
            <a:r>
              <a:rPr dirty="0"/>
              <a:t>Media </a:t>
            </a:r>
            <a:r>
              <a:rPr dirty="0" err="1"/>
              <a:t>en</a:t>
            </a:r>
            <a:r>
              <a:rPr dirty="0"/>
              <a:t> </a:t>
            </a:r>
            <a:r>
              <a:rPr dirty="0" err="1"/>
              <a:t>algunos</a:t>
            </a:r>
            <a:r>
              <a:rPr dirty="0"/>
              <a:t> </a:t>
            </a:r>
            <a:r>
              <a:rPr dirty="0" err="1"/>
              <a:t>indicadores</a:t>
            </a:r>
            <a:r>
              <a:rPr dirty="0"/>
              <a:t>: </a:t>
            </a:r>
          </a:p>
        </p:txBody>
      </p:sp>
      <p:sp>
        <p:nvSpPr>
          <p:cNvPr id="240" name="Oval"/>
          <p:cNvSpPr/>
          <p:nvPr/>
        </p:nvSpPr>
        <p:spPr>
          <a:xfrm rot="20580000">
            <a:off x="11782069" y="5856482"/>
            <a:ext cx="7188201" cy="3060701"/>
          </a:xfrm>
          <a:prstGeom prst="ellips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4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5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6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7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8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9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1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2" fill="hold"/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1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8" grpId="1" animBg="1" advAuto="0"/>
      <p:bldP spid="231" grpId="4" animBg="1" advAuto="0"/>
      <p:bldP spid="232" grpId="5" animBg="1" advAuto="0"/>
      <p:bldP spid="233" grpId="6" animBg="1" advAuto="0"/>
      <p:bldP spid="234" grpId="7" animBg="1" advAuto="0"/>
      <p:bldP spid="235" grpId="8" animBg="1" advAuto="0"/>
      <p:bldP spid="236" grpId="9" animBg="1" advAuto="0"/>
      <p:bldP spid="237" grpId="10" animBg="1" advAuto="0"/>
      <p:bldP spid="238" grpId="11" animBg="1" advAuto="0"/>
      <p:bldP spid="239" grpId="3" animBg="1" advAuto="0"/>
      <p:bldP spid="240" grpId="2" animBg="1" advAuto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Desempeño económic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Desempeño económico</a:t>
            </a:r>
          </a:p>
        </p:txBody>
      </p:sp>
      <p:sp>
        <p:nvSpPr>
          <p:cNvPr id="243" name="Pago de deudas y balance total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r>
              <a:t>Pago de deudas y balance total</a:t>
            </a:r>
          </a:p>
        </p:txBody>
      </p:sp>
      <p:pic>
        <p:nvPicPr>
          <p:cNvPr id="244" name="image.png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700" y="3708400"/>
            <a:ext cx="12458700" cy="92964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45" name="image.png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0000" y="3708400"/>
            <a:ext cx="12119759" cy="84074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4" grpId="1" animBg="1" advAuto="0"/>
      <p:bldP spid="245" grpId="2" animBg="1" advAuto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Que hay detras de estos resultado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s-ES" dirty="0"/>
              <a:t>¿</a:t>
            </a:r>
            <a:r>
              <a:rPr dirty="0"/>
              <a:t>Qu</a:t>
            </a:r>
            <a:r>
              <a:rPr lang="es-EC" dirty="0"/>
              <a:t>é</a:t>
            </a:r>
            <a:r>
              <a:rPr dirty="0"/>
              <a:t> hay </a:t>
            </a:r>
            <a:r>
              <a:rPr dirty="0" err="1"/>
              <a:t>detras</a:t>
            </a:r>
            <a:r>
              <a:rPr dirty="0"/>
              <a:t> de </a:t>
            </a:r>
            <a:r>
              <a:rPr dirty="0" err="1"/>
              <a:t>estos</a:t>
            </a:r>
            <a:r>
              <a:rPr dirty="0"/>
              <a:t> </a:t>
            </a:r>
            <a:r>
              <a:rPr dirty="0" err="1"/>
              <a:t>resultados</a:t>
            </a:r>
            <a:r>
              <a:rPr lang="es-ES" dirty="0"/>
              <a:t>?</a:t>
            </a:r>
            <a:endParaRPr dirty="0"/>
          </a:p>
        </p:txBody>
      </p:sp>
      <p:sp>
        <p:nvSpPr>
          <p:cNvPr id="248" name="Cómo lo explicamos - Qué nos dicen los datos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>
            <a:normAutofit/>
          </a:bodyPr>
          <a:lstStyle/>
          <a:p>
            <a:r>
              <a:rPr lang="es-ES" sz="5400" dirty="0"/>
              <a:t>¿</a:t>
            </a:r>
            <a:r>
              <a:rPr sz="5400" dirty="0" err="1"/>
              <a:t>Cómo</a:t>
            </a:r>
            <a:r>
              <a:rPr sz="5400" dirty="0"/>
              <a:t> lo</a:t>
            </a:r>
            <a:r>
              <a:rPr lang="es-ES" sz="5400" dirty="0"/>
              <a:t>s</a:t>
            </a:r>
            <a:r>
              <a:rPr sz="5400" dirty="0"/>
              <a:t> </a:t>
            </a:r>
            <a:r>
              <a:rPr sz="5400" dirty="0" err="1"/>
              <a:t>explicamos</a:t>
            </a:r>
            <a:r>
              <a:rPr lang="es-ES" sz="5400" dirty="0"/>
              <a:t>?</a:t>
            </a:r>
            <a:r>
              <a:rPr sz="5400" dirty="0"/>
              <a:t> </a:t>
            </a:r>
            <a:r>
              <a:rPr lang="es-ES" sz="5400" dirty="0"/>
              <a:t>¿</a:t>
            </a:r>
            <a:r>
              <a:rPr sz="5400" dirty="0" err="1"/>
              <a:t>Qué</a:t>
            </a:r>
            <a:r>
              <a:rPr sz="5400" dirty="0"/>
              <a:t> </a:t>
            </a:r>
            <a:r>
              <a:rPr sz="5400" dirty="0" err="1"/>
              <a:t>nos</a:t>
            </a:r>
            <a:r>
              <a:rPr sz="5400" dirty="0"/>
              <a:t> </a:t>
            </a:r>
            <a:r>
              <a:rPr sz="5400" dirty="0" err="1"/>
              <a:t>dicen</a:t>
            </a:r>
            <a:r>
              <a:rPr sz="5400" dirty="0"/>
              <a:t> </a:t>
            </a:r>
            <a:r>
              <a:rPr sz="5400" dirty="0" err="1"/>
              <a:t>los</a:t>
            </a:r>
            <a:r>
              <a:rPr sz="5400" dirty="0"/>
              <a:t> </a:t>
            </a:r>
            <a:r>
              <a:rPr sz="5400" dirty="0" err="1"/>
              <a:t>datos</a:t>
            </a:r>
            <a:r>
              <a:rPr lang="es-ES" sz="5400" dirty="0"/>
              <a:t>?</a:t>
            </a:r>
            <a:endParaRPr sz="5400" dirty="0"/>
          </a:p>
        </p:txBody>
      </p:sp>
      <p:pic>
        <p:nvPicPr>
          <p:cNvPr id="249" name="image.png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3606800"/>
            <a:ext cx="22580600" cy="9994900"/>
          </a:xfrm>
          <a:prstGeom prst="rect">
            <a:avLst/>
          </a:prstGeom>
          <a:ln w="12700">
            <a:miter lim="400000"/>
          </a:ln>
        </p:spPr>
      </p:pic>
      <p:sp>
        <p:nvSpPr>
          <p:cNvPr id="250" name="4 estrategias sobresalientes"/>
          <p:cNvSpPr txBox="1">
            <a:spLocks noGrp="1"/>
          </p:cNvSpPr>
          <p:nvPr>
            <p:ph type="body" sz="quarter" idx="1"/>
          </p:nvPr>
        </p:nvSpPr>
        <p:spPr>
          <a:xfrm>
            <a:off x="18224206" y="3473804"/>
            <a:ext cx="4040372" cy="1155701"/>
          </a:xfrm>
          <a:prstGeom prst="rect">
            <a:avLst/>
          </a:prstGeom>
        </p:spPr>
        <p:txBody>
          <a:bodyPr/>
          <a:lstStyle>
            <a:lvl1pPr marL="420623" indent="-420623" defTabSz="1682453">
              <a:spcBef>
                <a:spcPts val="3100"/>
              </a:spcBef>
              <a:defRPr sz="3312"/>
            </a:lvl1pPr>
          </a:lstStyle>
          <a:p>
            <a:r>
              <a:rPr dirty="0"/>
              <a:t>4 </a:t>
            </a:r>
            <a:r>
              <a:rPr dirty="0" err="1"/>
              <a:t>estrategias</a:t>
            </a:r>
            <a:r>
              <a:rPr dirty="0"/>
              <a:t> </a:t>
            </a:r>
            <a:r>
              <a:rPr dirty="0" err="1"/>
              <a:t>sobresalientes</a:t>
            </a:r>
            <a:endParaRPr dirty="0"/>
          </a:p>
        </p:txBody>
      </p:sp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Desempeño económico y políticas de apoy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2413955">
              <a:defRPr sz="8415" spc="-168"/>
            </a:lvl1pPr>
          </a:lstStyle>
          <a:p>
            <a:r>
              <a:t>Desempeño económico y políticas de apoyo</a:t>
            </a:r>
          </a:p>
        </p:txBody>
      </p:sp>
      <p:sp>
        <p:nvSpPr>
          <p:cNvPr id="253" name="¿Se correlaciona el índice de factores de producción con el desempeño económico?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>
            <a:lvl1pPr defTabSz="635634">
              <a:defRPr sz="4235"/>
            </a:lvl1pPr>
          </a:lstStyle>
          <a:p>
            <a:r>
              <a:t>¿Se correlaciona el índice de factores de producción con el desempeño económico?</a:t>
            </a:r>
          </a:p>
        </p:txBody>
      </p:sp>
      <p:sp>
        <p:nvSpPr>
          <p:cNvPr id="254" name="Coeficiente de correlación  de Spearman= 0.461**"/>
          <p:cNvSpPr txBox="1">
            <a:spLocks noGrp="1"/>
          </p:cNvSpPr>
          <p:nvPr>
            <p:ph type="body" sz="quarter" idx="1"/>
          </p:nvPr>
        </p:nvSpPr>
        <p:spPr>
          <a:xfrm>
            <a:off x="19926300" y="4248504"/>
            <a:ext cx="4114800" cy="2032001"/>
          </a:xfrm>
          <a:prstGeom prst="rect">
            <a:avLst/>
          </a:prstGeom>
        </p:spPr>
        <p:txBody>
          <a:bodyPr/>
          <a:lstStyle>
            <a:lvl1pPr marL="445008" indent="-445008" defTabSz="1779987">
              <a:spcBef>
                <a:spcPts val="3200"/>
              </a:spcBef>
              <a:defRPr sz="3504"/>
            </a:lvl1pPr>
          </a:lstStyle>
          <a:p>
            <a:r>
              <a:t>Coeficiente de correlación  de Spearman= 0.461**</a:t>
            </a:r>
          </a:p>
        </p:txBody>
      </p:sp>
      <p:pic>
        <p:nvPicPr>
          <p:cNvPr id="255" name="image.png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2800" y="3009900"/>
            <a:ext cx="18859500" cy="1059765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4" grpId="2" animBg="1" advAuto="0"/>
      <p:bldP spid="255" grpId="1" animBg="1" advAuto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Que hay detras de estos resultado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s-ES" dirty="0"/>
              <a:t>¿</a:t>
            </a:r>
            <a:r>
              <a:rPr dirty="0"/>
              <a:t>Qu</a:t>
            </a:r>
            <a:r>
              <a:rPr lang="es-EC" dirty="0"/>
              <a:t>é</a:t>
            </a:r>
            <a:r>
              <a:rPr dirty="0"/>
              <a:t> hay </a:t>
            </a:r>
            <a:r>
              <a:rPr dirty="0" err="1"/>
              <a:t>detr</a:t>
            </a:r>
            <a:r>
              <a:rPr lang="es-EC" dirty="0"/>
              <a:t>á</a:t>
            </a:r>
            <a:r>
              <a:rPr dirty="0"/>
              <a:t>s de </a:t>
            </a:r>
            <a:r>
              <a:rPr dirty="0" err="1"/>
              <a:t>estos</a:t>
            </a:r>
            <a:r>
              <a:rPr dirty="0"/>
              <a:t> </a:t>
            </a:r>
            <a:r>
              <a:rPr dirty="0" err="1"/>
              <a:t>resultados</a:t>
            </a:r>
            <a:r>
              <a:rPr lang="es-ES" dirty="0"/>
              <a:t>?</a:t>
            </a:r>
            <a:endParaRPr dirty="0"/>
          </a:p>
        </p:txBody>
      </p:sp>
      <p:sp>
        <p:nvSpPr>
          <p:cNvPr id="258" name="Cómo lo explicamos - cuál es la importancia del riego"/>
          <p:cNvSpPr txBox="1">
            <a:spLocks noGrp="1"/>
          </p:cNvSpPr>
          <p:nvPr>
            <p:ph type="body" idx="21"/>
          </p:nvPr>
        </p:nvSpPr>
        <p:spPr>
          <a:xfrm>
            <a:off x="927100" y="2271362"/>
            <a:ext cx="21971000" cy="9347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r>
              <a:rPr lang="es-ES" dirty="0"/>
              <a:t>¿C</a:t>
            </a:r>
            <a:r>
              <a:rPr dirty="0" err="1"/>
              <a:t>uál</a:t>
            </a:r>
            <a:r>
              <a:rPr dirty="0"/>
              <a:t> es la </a:t>
            </a:r>
            <a:r>
              <a:rPr dirty="0" err="1"/>
              <a:t>importancia</a:t>
            </a:r>
            <a:r>
              <a:rPr dirty="0"/>
              <a:t> del </a:t>
            </a:r>
            <a:r>
              <a:rPr dirty="0" err="1"/>
              <a:t>riego</a:t>
            </a:r>
            <a:r>
              <a:rPr lang="es-ES" dirty="0"/>
              <a:t>?</a:t>
            </a:r>
            <a:endParaRPr dirty="0"/>
          </a:p>
        </p:txBody>
      </p:sp>
      <p:pic>
        <p:nvPicPr>
          <p:cNvPr id="259" name="image.png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9500" y="3403600"/>
            <a:ext cx="11188700" cy="9918700"/>
          </a:xfrm>
          <a:prstGeom prst="rect">
            <a:avLst/>
          </a:prstGeom>
          <a:ln w="12700">
            <a:miter lim="400000"/>
          </a:ln>
        </p:spPr>
      </p:pic>
      <p:sp>
        <p:nvSpPr>
          <p:cNvPr id="260" name="Con riego, en términos absolutos el promedio del Producto Bruto Total es 4 veces mayor…"/>
          <p:cNvSpPr txBox="1"/>
          <p:nvPr/>
        </p:nvSpPr>
        <p:spPr>
          <a:xfrm>
            <a:off x="14376400" y="5826008"/>
            <a:ext cx="9194800" cy="54167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406400" indent="-406400">
              <a:buSzPct val="123000"/>
              <a:buChar char="•"/>
              <a:defRPr sz="3200"/>
            </a:pPr>
            <a:r>
              <a:t>Con riego, en términos absolutos el promedio del </a:t>
            </a:r>
            <a:r>
              <a:rPr b="1"/>
              <a:t>Producto Bruto Total es 4 veces mayor</a:t>
            </a:r>
          </a:p>
          <a:p>
            <a:pPr marL="406400" indent="-406400">
              <a:buSzPct val="123000"/>
              <a:buChar char="•"/>
              <a:defRPr sz="3200"/>
            </a:pPr>
            <a:r>
              <a:t>Con riego, en términos relativos </a:t>
            </a:r>
            <a:r>
              <a:rPr b="1"/>
              <a:t>por hectárea el Producto Bruto es  2.5 veces mayor</a:t>
            </a:r>
          </a:p>
          <a:p>
            <a:pPr marL="406400" indent="-406400">
              <a:buSzPct val="123000"/>
              <a:buChar char="•"/>
              <a:defRPr sz="3200"/>
            </a:pPr>
            <a:r>
              <a:t>Con riego, en términos absolutos el </a:t>
            </a:r>
            <a:r>
              <a:rPr b="1"/>
              <a:t>IAN es 3.6 veces mayor</a:t>
            </a:r>
          </a:p>
          <a:p>
            <a:pPr marL="406400" indent="-406400">
              <a:buSzPct val="123000"/>
              <a:buChar char="•"/>
              <a:defRPr sz="3200"/>
            </a:pPr>
            <a:r>
              <a:t>Con riego, en términos relativos a las UTF </a:t>
            </a:r>
            <a:r>
              <a:rPr b="1"/>
              <a:t>el IAN es 2.61 veces mayor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9" grpId="1" animBg="1" advAuto="0"/>
      <p:bldP spid="260" grpId="2" animBg="1" advAuto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Que hay detras de estos resultado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s-ES" dirty="0"/>
              <a:t>¿</a:t>
            </a:r>
            <a:r>
              <a:rPr dirty="0"/>
              <a:t>Qu</a:t>
            </a:r>
            <a:r>
              <a:rPr lang="es-EC" dirty="0"/>
              <a:t>é</a:t>
            </a:r>
            <a:r>
              <a:rPr dirty="0"/>
              <a:t> hay </a:t>
            </a:r>
            <a:r>
              <a:rPr dirty="0" err="1"/>
              <a:t>detr</a:t>
            </a:r>
            <a:r>
              <a:rPr lang="es-EC" dirty="0"/>
              <a:t>á</a:t>
            </a:r>
            <a:r>
              <a:rPr dirty="0"/>
              <a:t>s de </a:t>
            </a:r>
            <a:r>
              <a:rPr dirty="0" err="1"/>
              <a:t>estos</a:t>
            </a:r>
            <a:r>
              <a:rPr dirty="0"/>
              <a:t> </a:t>
            </a:r>
            <a:r>
              <a:rPr dirty="0" err="1"/>
              <a:t>resultados</a:t>
            </a:r>
            <a:r>
              <a:rPr lang="es-ES" dirty="0"/>
              <a:t>?</a:t>
            </a:r>
            <a:endParaRPr dirty="0"/>
          </a:p>
        </p:txBody>
      </p:sp>
      <p:sp>
        <p:nvSpPr>
          <p:cNvPr id="263" name="Cómo lo explicamos - cuál es la importancia de los mercados"/>
          <p:cNvSpPr txBox="1">
            <a:spLocks noGrp="1"/>
          </p:cNvSpPr>
          <p:nvPr>
            <p:ph type="body" idx="21"/>
          </p:nvPr>
        </p:nvSpPr>
        <p:spPr>
          <a:xfrm>
            <a:off x="927100" y="2271362"/>
            <a:ext cx="21971000" cy="9347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r>
              <a:rPr lang="es-ES" dirty="0"/>
              <a:t>¿C</a:t>
            </a:r>
            <a:r>
              <a:rPr dirty="0" err="1"/>
              <a:t>uál</a:t>
            </a:r>
            <a:r>
              <a:rPr dirty="0"/>
              <a:t> es la </a:t>
            </a:r>
            <a:r>
              <a:rPr dirty="0" err="1"/>
              <a:t>importancia</a:t>
            </a:r>
            <a:r>
              <a:rPr dirty="0"/>
              <a:t> de </a:t>
            </a:r>
            <a:r>
              <a:rPr dirty="0" err="1"/>
              <a:t>los</a:t>
            </a:r>
            <a:r>
              <a:rPr dirty="0"/>
              <a:t> mercados</a:t>
            </a:r>
            <a:r>
              <a:rPr lang="es-ES" dirty="0"/>
              <a:t>?</a:t>
            </a:r>
            <a:endParaRPr dirty="0"/>
          </a:p>
        </p:txBody>
      </p:sp>
      <p:pic>
        <p:nvPicPr>
          <p:cNvPr id="264" name="image.png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4200" y="3200400"/>
            <a:ext cx="18808700" cy="10557003"/>
          </a:xfrm>
          <a:prstGeom prst="rect">
            <a:avLst/>
          </a:prstGeom>
          <a:ln w="12700">
            <a:miter lim="400000"/>
          </a:ln>
        </p:spPr>
      </p:pic>
      <p:pic>
        <p:nvPicPr>
          <p:cNvPr id="265" name="image.png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44854" y="3749040"/>
            <a:ext cx="3052705" cy="239776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Que hay detras de estos resultado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s-ES" dirty="0"/>
              <a:t>¿Qué hay detrás de estos resultados?</a:t>
            </a:r>
            <a:endParaRPr dirty="0"/>
          </a:p>
        </p:txBody>
      </p:sp>
      <p:sp>
        <p:nvSpPr>
          <p:cNvPr id="268" name="Cómo lo explicamos - cuál es la importancia de los mercados"/>
          <p:cNvSpPr txBox="1">
            <a:spLocks noGrp="1"/>
          </p:cNvSpPr>
          <p:nvPr>
            <p:ph type="body" idx="21"/>
          </p:nvPr>
        </p:nvSpPr>
        <p:spPr>
          <a:xfrm>
            <a:off x="927100" y="2271362"/>
            <a:ext cx="21971000" cy="9347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r>
              <a:rPr lang="es-ES" dirty="0"/>
              <a:t>I</a:t>
            </a:r>
            <a:r>
              <a:rPr dirty="0" err="1"/>
              <a:t>mportancia</a:t>
            </a:r>
            <a:r>
              <a:rPr dirty="0"/>
              <a:t> de </a:t>
            </a:r>
            <a:r>
              <a:rPr dirty="0" err="1"/>
              <a:t>los</a:t>
            </a:r>
            <a:r>
              <a:rPr dirty="0"/>
              <a:t> mercados</a:t>
            </a:r>
          </a:p>
        </p:txBody>
      </p:sp>
      <p:pic>
        <p:nvPicPr>
          <p:cNvPr id="269" name="image.png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200" y="3898900"/>
            <a:ext cx="22150176" cy="85725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Conclusiones preliminare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 err="1"/>
              <a:t>Conclusione</a:t>
            </a:r>
            <a:r>
              <a:rPr lang="es-EC" dirty="0"/>
              <a:t>s</a:t>
            </a:r>
            <a:endParaRPr dirty="0"/>
          </a:p>
        </p:txBody>
      </p:sp>
      <p:sp>
        <p:nvSpPr>
          <p:cNvPr id="272" name="Generales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r>
              <a:t>Generales</a:t>
            </a:r>
          </a:p>
        </p:txBody>
      </p:sp>
      <p:sp>
        <p:nvSpPr>
          <p:cNvPr id="273" name="La agricultura familiar y campesina agroecológica es capaz de generar ingresos económicos suficientes para la reproducción familiar en contextos de envejecimiento y feminización."/>
          <p:cNvSpPr txBox="1">
            <a:spLocks noGrp="1"/>
          </p:cNvSpPr>
          <p:nvPr>
            <p:ph type="body" sz="quarter" idx="1"/>
          </p:nvPr>
        </p:nvSpPr>
        <p:spPr>
          <a:xfrm>
            <a:off x="977900" y="5645504"/>
            <a:ext cx="21971000" cy="2413001"/>
          </a:xfrm>
          <a:prstGeom prst="rect">
            <a:avLst/>
          </a:prstGeom>
        </p:spPr>
        <p:txBody>
          <a:bodyPr/>
          <a:lstStyle/>
          <a:p>
            <a:r>
              <a:rPr dirty="0"/>
              <a:t>La </a:t>
            </a:r>
            <a:r>
              <a:rPr dirty="0" err="1"/>
              <a:t>agricultura</a:t>
            </a:r>
            <a:r>
              <a:rPr dirty="0"/>
              <a:t> familiar y </a:t>
            </a:r>
            <a:r>
              <a:rPr dirty="0" err="1"/>
              <a:t>campesina</a:t>
            </a:r>
            <a:r>
              <a:rPr dirty="0"/>
              <a:t> </a:t>
            </a:r>
            <a:r>
              <a:rPr b="1" dirty="0" err="1"/>
              <a:t>agroecológica</a:t>
            </a:r>
            <a:r>
              <a:rPr b="1" dirty="0"/>
              <a:t> es </a:t>
            </a:r>
            <a:r>
              <a:rPr b="1" dirty="0" err="1"/>
              <a:t>capaz</a:t>
            </a:r>
            <a:r>
              <a:rPr b="1" dirty="0"/>
              <a:t> de </a:t>
            </a:r>
            <a:r>
              <a:rPr b="1" dirty="0" err="1"/>
              <a:t>generar</a:t>
            </a:r>
            <a:r>
              <a:rPr b="1" dirty="0"/>
              <a:t> </a:t>
            </a:r>
            <a:r>
              <a:rPr b="1" dirty="0" err="1"/>
              <a:t>ingresos</a:t>
            </a:r>
            <a:r>
              <a:rPr b="1" dirty="0"/>
              <a:t> </a:t>
            </a:r>
            <a:r>
              <a:rPr b="1" dirty="0" err="1"/>
              <a:t>económicos</a:t>
            </a:r>
            <a:r>
              <a:rPr b="1" dirty="0"/>
              <a:t> </a:t>
            </a:r>
            <a:r>
              <a:rPr b="1" dirty="0" err="1"/>
              <a:t>suficientes</a:t>
            </a:r>
            <a:r>
              <a:rPr dirty="0"/>
              <a:t> para la </a:t>
            </a:r>
            <a:r>
              <a:rPr dirty="0" err="1"/>
              <a:t>reproducción</a:t>
            </a:r>
            <a:r>
              <a:rPr dirty="0"/>
              <a:t> familiar </a:t>
            </a:r>
            <a:r>
              <a:rPr dirty="0" err="1"/>
              <a:t>en</a:t>
            </a:r>
            <a:r>
              <a:rPr dirty="0"/>
              <a:t> </a:t>
            </a:r>
            <a:r>
              <a:rPr dirty="0" err="1"/>
              <a:t>contextos</a:t>
            </a:r>
            <a:r>
              <a:rPr dirty="0"/>
              <a:t> de </a:t>
            </a:r>
            <a:r>
              <a:rPr b="1" dirty="0" err="1"/>
              <a:t>envejecimiento</a:t>
            </a:r>
            <a:r>
              <a:rPr b="1" dirty="0"/>
              <a:t> y </a:t>
            </a:r>
            <a:r>
              <a:rPr b="1" dirty="0" err="1"/>
              <a:t>feminización</a:t>
            </a:r>
            <a:r>
              <a:rPr dirty="0"/>
              <a:t>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3" grpId="1" animBg="1" advAuto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Conclusiones preliminare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 err="1"/>
              <a:t>Conclusiones</a:t>
            </a:r>
            <a:endParaRPr dirty="0"/>
          </a:p>
        </p:txBody>
      </p:sp>
      <p:sp>
        <p:nvSpPr>
          <p:cNvPr id="276" name="Generales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r>
              <a:t>Generales</a:t>
            </a:r>
          </a:p>
        </p:txBody>
      </p:sp>
      <p:sp>
        <p:nvSpPr>
          <p:cNvPr id="277" name="La presencia articulada de políticas de apoyo a la producción agrícola en general (vialidad, riego, mercados) y agroecológica en particular (capacitación sostenida, equipamiento y circuitos cortos de comercialización) se asocia positivamente con el desem"/>
          <p:cNvSpPr txBox="1">
            <a:spLocks noGrp="1"/>
          </p:cNvSpPr>
          <p:nvPr>
            <p:ph type="body" sz="half" idx="1"/>
          </p:nvPr>
        </p:nvSpPr>
        <p:spPr>
          <a:xfrm>
            <a:off x="1206500" y="5861404"/>
            <a:ext cx="21971000" cy="3657601"/>
          </a:xfrm>
          <a:prstGeom prst="rect">
            <a:avLst/>
          </a:prstGeom>
        </p:spPr>
        <p:txBody>
          <a:bodyPr/>
          <a:lstStyle/>
          <a:p>
            <a:r>
              <a:t>La presencia articulada de</a:t>
            </a:r>
            <a:r>
              <a:rPr b="1"/>
              <a:t> políticas de apoyo</a:t>
            </a:r>
            <a:r>
              <a:t> a la producción agrícola en general (</a:t>
            </a:r>
            <a:r>
              <a:rPr b="1"/>
              <a:t>vialidad, riego, mercados</a:t>
            </a:r>
            <a:r>
              <a:t>) y agroecológica en particular (</a:t>
            </a:r>
            <a:r>
              <a:rPr b="1"/>
              <a:t>capacitación sostenida, equipamiento y circuitos cortos de comercialización</a:t>
            </a:r>
            <a:r>
              <a:t>) se asocia positivamente con el desempeño económico de las productoras.</a:t>
            </a:r>
          </a:p>
        </p:txBody>
      </p:sp>
    </p:spTree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Conclusiones preliminare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 err="1"/>
              <a:t>Conclusiones</a:t>
            </a:r>
            <a:endParaRPr dirty="0"/>
          </a:p>
        </p:txBody>
      </p:sp>
      <p:sp>
        <p:nvSpPr>
          <p:cNvPr id="280" name="Generales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r>
              <a:t>Generales</a:t>
            </a:r>
          </a:p>
        </p:txBody>
      </p:sp>
      <p:sp>
        <p:nvSpPr>
          <p:cNvPr id="281" name="A pesar de que el mismo acceso a la infraestructura y servicios de apoyo puede fomentar la intensificación del modelo convencional de alto uso de insumos externos, el caso de la Asociación de la Mata a la Olla demuestra que los procesos sostenidos organi"/>
          <p:cNvSpPr txBox="1">
            <a:spLocks noGrp="1"/>
          </p:cNvSpPr>
          <p:nvPr>
            <p:ph type="body" sz="half" idx="1"/>
          </p:nvPr>
        </p:nvSpPr>
        <p:spPr>
          <a:xfrm>
            <a:off x="1003300" y="5315304"/>
            <a:ext cx="21971000" cy="4305301"/>
          </a:xfrm>
          <a:prstGeom prst="rect">
            <a:avLst/>
          </a:prstGeom>
        </p:spPr>
        <p:txBody>
          <a:bodyPr/>
          <a:lstStyle/>
          <a:p>
            <a:r>
              <a:t>A pesar de que el </a:t>
            </a:r>
            <a:r>
              <a:rPr b="1"/>
              <a:t>mismo acceso a la infraestructura y servicios de apoyo</a:t>
            </a:r>
            <a:r>
              <a:t> puede </a:t>
            </a:r>
            <a:r>
              <a:rPr b="1"/>
              <a:t>fomentar la intensificación del modelo convencional</a:t>
            </a:r>
            <a:r>
              <a:t> de alto uso de insumos externos, el caso de la Asociación de la Mata a la Olla demuestra que los </a:t>
            </a:r>
            <a:r>
              <a:rPr b="1"/>
              <a:t>procesos sostenidos organizativos señalan caminos alternativos</a:t>
            </a:r>
            <a:r>
              <a:t> posibles y deseables para promover mayores niveles de autonomía y bienestar.</a:t>
            </a:r>
          </a:p>
        </p:txBody>
      </p:sp>
    </p:spTree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Conclusiones preliminare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 err="1"/>
              <a:t>Conclusiones</a:t>
            </a:r>
            <a:endParaRPr dirty="0"/>
          </a:p>
        </p:txBody>
      </p:sp>
      <p:sp>
        <p:nvSpPr>
          <p:cNvPr id="284" name="Generales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r>
              <a:t>Generales</a:t>
            </a:r>
          </a:p>
        </p:txBody>
      </p:sp>
      <p:sp>
        <p:nvSpPr>
          <p:cNvPr id="285" name="La ampliación de la cobertura de riego no solo constituye el factor fundamental para la viabilidad futura de las asociaciones sino que potencialmente puede equilibrar las desigualdades estructurales (mestizos-Tierras bajas e indígenas-tierras altas)"/>
          <p:cNvSpPr txBox="1">
            <a:spLocks noGrp="1"/>
          </p:cNvSpPr>
          <p:nvPr>
            <p:ph type="body" sz="half" idx="1"/>
          </p:nvPr>
        </p:nvSpPr>
        <p:spPr>
          <a:xfrm>
            <a:off x="1206500" y="5912204"/>
            <a:ext cx="21971000" cy="3314701"/>
          </a:xfrm>
          <a:prstGeom prst="rect">
            <a:avLst/>
          </a:prstGeom>
        </p:spPr>
        <p:txBody>
          <a:bodyPr/>
          <a:lstStyle/>
          <a:p>
            <a:r>
              <a:rPr b="1" dirty="0"/>
              <a:t>La </a:t>
            </a:r>
            <a:r>
              <a:rPr b="1" dirty="0" err="1"/>
              <a:t>ampliación</a:t>
            </a:r>
            <a:r>
              <a:rPr b="1" dirty="0"/>
              <a:t> de la </a:t>
            </a:r>
            <a:r>
              <a:rPr b="1" dirty="0" err="1"/>
              <a:t>cobertura</a:t>
            </a:r>
            <a:r>
              <a:rPr b="1" dirty="0"/>
              <a:t> de </a:t>
            </a:r>
            <a:r>
              <a:rPr b="1" dirty="0" err="1"/>
              <a:t>riego</a:t>
            </a:r>
            <a:r>
              <a:rPr dirty="0"/>
              <a:t> no solo </a:t>
            </a:r>
            <a:r>
              <a:rPr dirty="0" err="1"/>
              <a:t>constituye</a:t>
            </a:r>
            <a:r>
              <a:rPr dirty="0"/>
              <a:t> </a:t>
            </a:r>
            <a:r>
              <a:rPr dirty="0" err="1"/>
              <a:t>el</a:t>
            </a:r>
            <a:r>
              <a:rPr dirty="0"/>
              <a:t> factor fundamental para la </a:t>
            </a:r>
            <a:r>
              <a:rPr dirty="0" err="1"/>
              <a:t>viabilidad</a:t>
            </a:r>
            <a:r>
              <a:rPr dirty="0"/>
              <a:t> </a:t>
            </a:r>
            <a:r>
              <a:rPr dirty="0" err="1"/>
              <a:t>futura</a:t>
            </a:r>
            <a:r>
              <a:rPr dirty="0"/>
              <a:t> de las </a:t>
            </a:r>
            <a:r>
              <a:rPr dirty="0" err="1"/>
              <a:t>asociaciones</a:t>
            </a:r>
            <a:r>
              <a:rPr dirty="0"/>
              <a:t> </a:t>
            </a:r>
            <a:r>
              <a:rPr dirty="0" err="1"/>
              <a:t>sino</a:t>
            </a:r>
            <a:r>
              <a:rPr dirty="0"/>
              <a:t> que </a:t>
            </a:r>
            <a:r>
              <a:rPr dirty="0" err="1"/>
              <a:t>potencialmente</a:t>
            </a:r>
            <a:r>
              <a:rPr dirty="0"/>
              <a:t> </a:t>
            </a:r>
            <a:r>
              <a:rPr b="1" dirty="0" err="1"/>
              <a:t>puede</a:t>
            </a:r>
            <a:r>
              <a:rPr b="1" dirty="0"/>
              <a:t> </a:t>
            </a:r>
            <a:r>
              <a:rPr b="1" dirty="0" err="1"/>
              <a:t>equilibrar</a:t>
            </a:r>
            <a:r>
              <a:rPr b="1" dirty="0"/>
              <a:t> las </a:t>
            </a:r>
            <a:r>
              <a:rPr b="1" dirty="0" err="1"/>
              <a:t>desigualdades</a:t>
            </a:r>
            <a:r>
              <a:rPr b="1" dirty="0"/>
              <a:t> </a:t>
            </a:r>
            <a:r>
              <a:rPr b="1" dirty="0" err="1"/>
              <a:t>estructurales</a:t>
            </a:r>
            <a:r>
              <a:rPr dirty="0"/>
              <a:t> (mestizos-</a:t>
            </a:r>
            <a:r>
              <a:rPr lang="es-ES" dirty="0"/>
              <a:t>t</a:t>
            </a:r>
            <a:r>
              <a:rPr dirty="0" err="1"/>
              <a:t>ierras</a:t>
            </a:r>
            <a:r>
              <a:rPr dirty="0"/>
              <a:t> </a:t>
            </a:r>
            <a:r>
              <a:rPr dirty="0" err="1"/>
              <a:t>bajas</a:t>
            </a:r>
            <a:r>
              <a:rPr dirty="0"/>
              <a:t> e </a:t>
            </a:r>
            <a:r>
              <a:rPr dirty="0" err="1"/>
              <a:t>indígenas</a:t>
            </a:r>
            <a:r>
              <a:rPr dirty="0"/>
              <a:t>-tierras </a:t>
            </a:r>
            <a:r>
              <a:rPr dirty="0" err="1"/>
              <a:t>altas</a:t>
            </a:r>
            <a:r>
              <a:rPr dirty="0"/>
              <a:t>)</a:t>
            </a:r>
          </a:p>
        </p:txBody>
      </p:sp>
    </p:spTree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Conclusiones preliminare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 err="1"/>
              <a:t>Conclusiones</a:t>
            </a:r>
            <a:endParaRPr dirty="0"/>
          </a:p>
        </p:txBody>
      </p:sp>
      <p:sp>
        <p:nvSpPr>
          <p:cNvPr id="288" name="Generales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r>
              <a:t>Generales</a:t>
            </a:r>
          </a:p>
        </p:txBody>
      </p:sp>
      <p:sp>
        <p:nvSpPr>
          <p:cNvPr id="289" name="Los tipos de apoyo a la producción agroecológica se han basado en estrategias de capacitación sostenida a la par de entrega de insumos y equipos básicos. Se requiere una nueva generación de apoyos que permitan escalar las potencialidades del territorio y"/>
          <p:cNvSpPr txBox="1">
            <a:spLocks noGrp="1"/>
          </p:cNvSpPr>
          <p:nvPr>
            <p:ph type="body" sz="half" idx="1"/>
          </p:nvPr>
        </p:nvSpPr>
        <p:spPr>
          <a:xfrm>
            <a:off x="1206500" y="5543904"/>
            <a:ext cx="21971000" cy="4000501"/>
          </a:xfrm>
          <a:prstGeom prst="rect">
            <a:avLst/>
          </a:prstGeom>
        </p:spPr>
        <p:txBody>
          <a:bodyPr/>
          <a:lstStyle/>
          <a:p>
            <a:r>
              <a:t>Los tipos de apoyo a la producción agroecológica se han basado </a:t>
            </a:r>
            <a:r>
              <a:rPr b="1"/>
              <a:t>en estrategias de capacitación sostenida </a:t>
            </a:r>
            <a:r>
              <a:t>a la par de </a:t>
            </a:r>
            <a:r>
              <a:rPr b="1"/>
              <a:t>entrega de insumos y equipos básicos</a:t>
            </a:r>
            <a:r>
              <a:t>. Se requiere una nueva generación de apoyos que permitan escalar las potencialidades del territorio y constituir una estrategia sostenible en el tiempo, es decir juventudes.</a:t>
            </a:r>
          </a:p>
        </p:txBody>
      </p:sp>
    </p:spTree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Conclusiones preliminare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 err="1"/>
              <a:t>Conclusiones</a:t>
            </a:r>
            <a:r>
              <a:rPr lang="es-EC" dirty="0"/>
              <a:t> – y ahora qué?</a:t>
            </a:r>
            <a:endParaRPr dirty="0"/>
          </a:p>
        </p:txBody>
      </p:sp>
      <p:sp>
        <p:nvSpPr>
          <p:cNvPr id="292" name="Preguntas hacia adelante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r>
              <a:t>Preguntas hacia adelante</a:t>
            </a:r>
          </a:p>
        </p:txBody>
      </p:sp>
      <p:sp>
        <p:nvSpPr>
          <p:cNvPr id="293" name="Qué estrategias locales  pueden absorber los volúmenes que actualmente se entregan al mercado mayorista y otros canales para mejorar las condiciones actuales?."/>
          <p:cNvSpPr txBox="1">
            <a:spLocks noGrp="1"/>
          </p:cNvSpPr>
          <p:nvPr>
            <p:ph type="body" sz="half" idx="1"/>
          </p:nvPr>
        </p:nvSpPr>
        <p:spPr>
          <a:xfrm>
            <a:off x="1206500" y="5543904"/>
            <a:ext cx="21971000" cy="4000501"/>
          </a:xfrm>
          <a:prstGeom prst="rect">
            <a:avLst/>
          </a:prstGeom>
        </p:spPr>
        <p:txBody>
          <a:bodyPr/>
          <a:lstStyle/>
          <a:p>
            <a:r>
              <a:rPr lang="es-ES" dirty="0"/>
              <a:t>¿</a:t>
            </a:r>
            <a:r>
              <a:rPr dirty="0" err="1"/>
              <a:t>Qué</a:t>
            </a:r>
            <a:r>
              <a:rPr dirty="0"/>
              <a:t> </a:t>
            </a:r>
            <a:r>
              <a:rPr dirty="0" err="1"/>
              <a:t>estrategias</a:t>
            </a:r>
            <a:r>
              <a:rPr dirty="0"/>
              <a:t> locales</a:t>
            </a:r>
            <a:r>
              <a:rPr lang="es-EC" dirty="0"/>
              <a:t> de comercialización</a:t>
            </a:r>
            <a:r>
              <a:rPr dirty="0"/>
              <a:t>  </a:t>
            </a:r>
            <a:r>
              <a:rPr dirty="0" err="1"/>
              <a:t>pueden</a:t>
            </a:r>
            <a:r>
              <a:rPr dirty="0"/>
              <a:t> absorber los </a:t>
            </a:r>
            <a:r>
              <a:rPr dirty="0" err="1"/>
              <a:t>volúmenes</a:t>
            </a:r>
            <a:r>
              <a:rPr dirty="0"/>
              <a:t> que </a:t>
            </a:r>
            <a:r>
              <a:rPr dirty="0" err="1"/>
              <a:t>actualmente</a:t>
            </a:r>
            <a:r>
              <a:rPr dirty="0"/>
              <a:t> se </a:t>
            </a:r>
            <a:r>
              <a:rPr dirty="0" err="1"/>
              <a:t>entregan</a:t>
            </a:r>
            <a:r>
              <a:rPr dirty="0"/>
              <a:t> al </a:t>
            </a:r>
            <a:r>
              <a:rPr lang="es-ES" dirty="0"/>
              <a:t>M</a:t>
            </a:r>
            <a:r>
              <a:rPr dirty="0" err="1"/>
              <a:t>ercado</a:t>
            </a:r>
            <a:r>
              <a:rPr dirty="0"/>
              <a:t> </a:t>
            </a:r>
            <a:r>
              <a:rPr lang="es-ES" dirty="0"/>
              <a:t>M</a:t>
            </a:r>
            <a:r>
              <a:rPr dirty="0" err="1"/>
              <a:t>ayorista</a:t>
            </a:r>
            <a:r>
              <a:rPr dirty="0"/>
              <a:t> y </a:t>
            </a:r>
            <a:r>
              <a:rPr dirty="0" err="1"/>
              <a:t>otros</a:t>
            </a:r>
            <a:r>
              <a:rPr dirty="0"/>
              <a:t> </a:t>
            </a:r>
            <a:r>
              <a:rPr dirty="0" err="1"/>
              <a:t>canales</a:t>
            </a:r>
            <a:r>
              <a:rPr dirty="0"/>
              <a:t> para</a:t>
            </a:r>
            <a:r>
              <a:rPr lang="es-EC" dirty="0"/>
              <a:t> sostener o mejorar los desempeños actuales</a:t>
            </a:r>
            <a:r>
              <a:rPr dirty="0"/>
              <a:t>?</a:t>
            </a:r>
          </a:p>
        </p:txBody>
      </p:sp>
    </p:spTree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Cómo aporta la investigación en la incidencia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2365188">
              <a:defRPr sz="8245" spc="-164"/>
            </a:lvl1pPr>
          </a:lstStyle>
          <a:p>
            <a:r>
              <a:t>Cómo aporta la investigación en la incidencia</a:t>
            </a:r>
          </a:p>
        </p:txBody>
      </p:sp>
      <p:sp>
        <p:nvSpPr>
          <p:cNvPr id="296" name="Quiénes demandan las evidencias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r>
              <a:rPr dirty="0" err="1"/>
              <a:t>Quiénes</a:t>
            </a:r>
            <a:r>
              <a:rPr dirty="0"/>
              <a:t> </a:t>
            </a:r>
            <a:r>
              <a:rPr dirty="0" err="1"/>
              <a:t>demandan</a:t>
            </a:r>
            <a:r>
              <a:rPr dirty="0"/>
              <a:t> las </a:t>
            </a:r>
            <a:r>
              <a:rPr dirty="0" err="1"/>
              <a:t>evidencias</a:t>
            </a:r>
            <a:endParaRPr dirty="0"/>
          </a:p>
        </p:txBody>
      </p:sp>
      <p:sp>
        <p:nvSpPr>
          <p:cNvPr id="297" name="Actualización de la estrategia provincial agropecuaria, es un escenario de disputa por mantener y profundizar el enfoque de agricultura limpia hacia una apuesta decidida de apoyo a la expansión de las organizaciones agroecológicas en la provincia.…"/>
          <p:cNvSpPr txBox="1">
            <a:spLocks noGrp="1"/>
          </p:cNvSpPr>
          <p:nvPr>
            <p:ph type="body" idx="1"/>
          </p:nvPr>
        </p:nvSpPr>
        <p:spPr>
          <a:xfrm>
            <a:off x="1295400" y="4108804"/>
            <a:ext cx="21971000" cy="8256012"/>
          </a:xfrm>
          <a:prstGeom prst="rect">
            <a:avLst/>
          </a:prstGeom>
        </p:spPr>
        <p:txBody>
          <a:bodyPr/>
          <a:lstStyle/>
          <a:p>
            <a:r>
              <a:rPr dirty="0" err="1"/>
              <a:t>Actualización</a:t>
            </a:r>
            <a:r>
              <a:rPr dirty="0"/>
              <a:t> de la </a:t>
            </a:r>
            <a:r>
              <a:rPr dirty="0" err="1"/>
              <a:t>estrategia</a:t>
            </a:r>
            <a:r>
              <a:rPr dirty="0"/>
              <a:t> provincial </a:t>
            </a:r>
            <a:r>
              <a:rPr dirty="0" err="1"/>
              <a:t>agropecuaria</a:t>
            </a:r>
            <a:r>
              <a:rPr dirty="0"/>
              <a:t>, </a:t>
            </a:r>
            <a:r>
              <a:rPr b="1" dirty="0"/>
              <a:t>es un </a:t>
            </a:r>
            <a:r>
              <a:rPr b="1" dirty="0" err="1"/>
              <a:t>escenario</a:t>
            </a:r>
            <a:r>
              <a:rPr b="1" dirty="0"/>
              <a:t> de </a:t>
            </a:r>
            <a:r>
              <a:rPr b="1" dirty="0" err="1"/>
              <a:t>disputa</a:t>
            </a:r>
            <a:r>
              <a:rPr b="1" dirty="0"/>
              <a:t> </a:t>
            </a:r>
            <a:r>
              <a:rPr dirty="0" err="1"/>
              <a:t>por</a:t>
            </a:r>
            <a:r>
              <a:rPr dirty="0"/>
              <a:t> </a:t>
            </a:r>
            <a:r>
              <a:rPr dirty="0" err="1"/>
              <a:t>mantener</a:t>
            </a:r>
            <a:r>
              <a:rPr dirty="0"/>
              <a:t> y </a:t>
            </a:r>
            <a:r>
              <a:rPr dirty="0" err="1"/>
              <a:t>profundizar</a:t>
            </a:r>
            <a:r>
              <a:rPr dirty="0"/>
              <a:t> </a:t>
            </a:r>
            <a:r>
              <a:rPr dirty="0" err="1"/>
              <a:t>el</a:t>
            </a:r>
            <a:r>
              <a:rPr dirty="0"/>
              <a:t> </a:t>
            </a:r>
            <a:r>
              <a:rPr dirty="0" err="1"/>
              <a:t>enfoque</a:t>
            </a:r>
            <a:r>
              <a:rPr dirty="0"/>
              <a:t> de </a:t>
            </a:r>
            <a:r>
              <a:rPr dirty="0" err="1"/>
              <a:t>agricultura</a:t>
            </a:r>
            <a:r>
              <a:rPr dirty="0"/>
              <a:t> </a:t>
            </a:r>
            <a:r>
              <a:rPr dirty="0" err="1"/>
              <a:t>limpia</a:t>
            </a:r>
            <a:r>
              <a:rPr dirty="0"/>
              <a:t> </a:t>
            </a:r>
            <a:r>
              <a:rPr dirty="0" err="1"/>
              <a:t>hacia</a:t>
            </a:r>
            <a:r>
              <a:rPr dirty="0"/>
              <a:t> </a:t>
            </a:r>
            <a:r>
              <a:rPr dirty="0" err="1"/>
              <a:t>una</a:t>
            </a:r>
            <a:r>
              <a:rPr dirty="0"/>
              <a:t> </a:t>
            </a:r>
            <a:r>
              <a:rPr dirty="0" err="1"/>
              <a:t>apuesta</a:t>
            </a:r>
            <a:r>
              <a:rPr dirty="0"/>
              <a:t> </a:t>
            </a:r>
            <a:r>
              <a:rPr dirty="0" err="1"/>
              <a:t>decidida</a:t>
            </a:r>
            <a:r>
              <a:rPr dirty="0"/>
              <a:t> de </a:t>
            </a:r>
            <a:r>
              <a:rPr dirty="0" err="1"/>
              <a:t>apoyo</a:t>
            </a:r>
            <a:r>
              <a:rPr dirty="0"/>
              <a:t> a la </a:t>
            </a:r>
            <a:r>
              <a:rPr dirty="0" err="1"/>
              <a:t>expansión</a:t>
            </a:r>
            <a:r>
              <a:rPr dirty="0"/>
              <a:t> de las </a:t>
            </a:r>
            <a:r>
              <a:rPr dirty="0" err="1"/>
              <a:t>organizaciones</a:t>
            </a:r>
            <a:r>
              <a:rPr dirty="0"/>
              <a:t> </a:t>
            </a:r>
            <a:r>
              <a:rPr dirty="0" err="1"/>
              <a:t>agroecológicas</a:t>
            </a:r>
            <a:r>
              <a:rPr dirty="0"/>
              <a:t> </a:t>
            </a:r>
            <a:r>
              <a:rPr dirty="0" err="1"/>
              <a:t>en</a:t>
            </a:r>
            <a:r>
              <a:rPr dirty="0"/>
              <a:t> la </a:t>
            </a:r>
            <a:r>
              <a:rPr dirty="0" err="1"/>
              <a:t>provincia</a:t>
            </a:r>
            <a:r>
              <a:rPr dirty="0"/>
              <a:t>.</a:t>
            </a:r>
          </a:p>
          <a:p>
            <a:r>
              <a:rPr dirty="0"/>
              <a:t>Las </a:t>
            </a:r>
            <a:r>
              <a:rPr dirty="0" err="1"/>
              <a:t>organizaciones</a:t>
            </a:r>
            <a:r>
              <a:rPr dirty="0"/>
              <a:t> </a:t>
            </a:r>
            <a:r>
              <a:rPr dirty="0" err="1"/>
              <a:t>nacionales</a:t>
            </a:r>
            <a:r>
              <a:rPr dirty="0"/>
              <a:t> </a:t>
            </a:r>
            <a:r>
              <a:rPr dirty="0" err="1"/>
              <a:t>están</a:t>
            </a:r>
            <a:r>
              <a:rPr dirty="0"/>
              <a:t> </a:t>
            </a:r>
            <a:r>
              <a:rPr dirty="0" err="1"/>
              <a:t>interesadas</a:t>
            </a:r>
            <a:r>
              <a:rPr dirty="0"/>
              <a:t> </a:t>
            </a:r>
            <a:r>
              <a:rPr dirty="0" err="1"/>
              <a:t>en</a:t>
            </a:r>
            <a:r>
              <a:rPr dirty="0"/>
              <a:t> </a:t>
            </a:r>
            <a:r>
              <a:rPr dirty="0" err="1"/>
              <a:t>aportar</a:t>
            </a:r>
            <a:r>
              <a:rPr dirty="0"/>
              <a:t> a la </a:t>
            </a:r>
            <a:r>
              <a:rPr b="1" dirty="0" err="1"/>
              <a:t>generación</a:t>
            </a:r>
            <a:r>
              <a:rPr b="1" dirty="0"/>
              <a:t> de </a:t>
            </a:r>
            <a:r>
              <a:rPr b="1" dirty="0" err="1"/>
              <a:t>evidencia</a:t>
            </a:r>
            <a:r>
              <a:rPr b="1" dirty="0"/>
              <a:t> que de </a:t>
            </a:r>
            <a:r>
              <a:rPr b="1" dirty="0" err="1"/>
              <a:t>visibilidad</a:t>
            </a:r>
            <a:r>
              <a:rPr b="1" dirty="0"/>
              <a:t> a </a:t>
            </a:r>
            <a:r>
              <a:rPr b="1" dirty="0" err="1"/>
              <a:t>los</a:t>
            </a:r>
            <a:r>
              <a:rPr b="1" dirty="0"/>
              <a:t> </a:t>
            </a:r>
            <a:r>
              <a:rPr b="1" dirty="0" err="1"/>
              <a:t>procesos</a:t>
            </a:r>
            <a:r>
              <a:rPr b="1" dirty="0"/>
              <a:t> </a:t>
            </a:r>
            <a:r>
              <a:rPr b="1" dirty="0" err="1"/>
              <a:t>acumulados</a:t>
            </a:r>
            <a:r>
              <a:rPr dirty="0"/>
              <a:t>, sus </a:t>
            </a:r>
            <a:r>
              <a:rPr dirty="0" err="1"/>
              <a:t>particularidades</a:t>
            </a:r>
            <a:r>
              <a:rPr dirty="0"/>
              <a:t> y </a:t>
            </a:r>
            <a:r>
              <a:rPr dirty="0" err="1"/>
              <a:t>demandas</a:t>
            </a:r>
            <a:r>
              <a:rPr dirty="0"/>
              <a:t> </a:t>
            </a:r>
            <a:r>
              <a:rPr dirty="0" err="1"/>
              <a:t>concretas</a:t>
            </a:r>
            <a:r>
              <a:rPr lang="es-ES" dirty="0"/>
              <a:t>.</a:t>
            </a:r>
            <a:endParaRPr dirty="0"/>
          </a:p>
          <a:p>
            <a:r>
              <a:rPr dirty="0" err="1"/>
              <a:t>Entidades</a:t>
            </a:r>
            <a:r>
              <a:rPr dirty="0"/>
              <a:t> de </a:t>
            </a:r>
            <a:r>
              <a:rPr dirty="0" err="1"/>
              <a:t>investigación</a:t>
            </a:r>
            <a:r>
              <a:rPr dirty="0"/>
              <a:t>: A </a:t>
            </a:r>
            <a:r>
              <a:rPr dirty="0" err="1"/>
              <a:t>nivel</a:t>
            </a:r>
            <a:r>
              <a:rPr dirty="0"/>
              <a:t> de fincas </a:t>
            </a:r>
            <a:r>
              <a:rPr dirty="0" err="1"/>
              <a:t>estudiadas</a:t>
            </a:r>
            <a:r>
              <a:rPr dirty="0"/>
              <a:t>, </a:t>
            </a:r>
            <a:r>
              <a:rPr dirty="0" err="1"/>
              <a:t>está</a:t>
            </a:r>
            <a:r>
              <a:rPr dirty="0"/>
              <a:t> claro que </a:t>
            </a:r>
            <a:r>
              <a:rPr dirty="0" err="1"/>
              <a:t>el</a:t>
            </a:r>
            <a:r>
              <a:rPr dirty="0"/>
              <a:t> control de </a:t>
            </a:r>
            <a:r>
              <a:rPr dirty="0" err="1"/>
              <a:t>plagas</a:t>
            </a:r>
            <a:r>
              <a:rPr dirty="0"/>
              <a:t> es un </a:t>
            </a:r>
            <a:r>
              <a:rPr dirty="0" err="1"/>
              <a:t>desafío</a:t>
            </a:r>
            <a:r>
              <a:rPr dirty="0"/>
              <a:t> que no </a:t>
            </a:r>
            <a:r>
              <a:rPr dirty="0" err="1"/>
              <a:t>puede</a:t>
            </a:r>
            <a:r>
              <a:rPr dirty="0"/>
              <a:t> ser </a:t>
            </a:r>
            <a:r>
              <a:rPr dirty="0" err="1"/>
              <a:t>solventado</a:t>
            </a:r>
            <a:r>
              <a:rPr dirty="0"/>
              <a:t> con las </a:t>
            </a:r>
            <a:r>
              <a:rPr dirty="0" err="1"/>
              <a:t>prácticas</a:t>
            </a:r>
            <a:r>
              <a:rPr dirty="0"/>
              <a:t> </a:t>
            </a:r>
            <a:r>
              <a:rPr dirty="0" err="1"/>
              <a:t>agroecológicas</a:t>
            </a:r>
            <a:r>
              <a:rPr dirty="0"/>
              <a:t> </a:t>
            </a:r>
            <a:r>
              <a:rPr dirty="0" err="1"/>
              <a:t>actuales</a:t>
            </a:r>
            <a:r>
              <a:rPr lang="es-ES" dirty="0"/>
              <a:t>.</a:t>
            </a:r>
            <a:endParaRPr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9" name="image.png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8100" y="1270000"/>
            <a:ext cx="6438900" cy="4826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00" name="image.png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7000" y="6858000"/>
            <a:ext cx="6781800" cy="5080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01" name="image.png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7500" y="1270000"/>
            <a:ext cx="6769100" cy="5080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02" name="image.png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8600" y="6858000"/>
            <a:ext cx="6769100" cy="5080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03" name="image.png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963900" y="1206500"/>
            <a:ext cx="6858000" cy="51435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04" name="image.png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849600" y="7061200"/>
            <a:ext cx="6489700" cy="48768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6" name="image.png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9900" y="1295400"/>
            <a:ext cx="5892800" cy="44196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07" name="image.png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26500" y="1155700"/>
            <a:ext cx="5918200" cy="44323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08" name="image.png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090900" y="863600"/>
            <a:ext cx="6438900" cy="4826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09" name="image.png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35100" y="6858000"/>
            <a:ext cx="6680200" cy="50165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10" name="image.png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26500" y="7048500"/>
            <a:ext cx="6426200" cy="4826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11" name="image.png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433800" y="6959600"/>
            <a:ext cx="6426200" cy="48133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Attribution"/>
          <p:cNvSpPr txBox="1">
            <a:spLocks noGrp="1"/>
          </p:cNvSpPr>
          <p:nvPr>
            <p:ph type="body" idx="21"/>
          </p:nvPr>
        </p:nvSpPr>
        <p:spPr>
          <a:xfrm rot="18656725">
            <a:off x="-853793" y="13971181"/>
            <a:ext cx="45719" cy="510363"/>
          </a:xfrm>
          <a:prstGeom prst="rect">
            <a:avLst/>
          </a:prstGeom>
        </p:spPr>
        <p:txBody>
          <a:bodyPr>
            <a:noAutofit/>
          </a:bodyPr>
          <a:lstStyle/>
          <a:p>
            <a:endParaRPr sz="800" dirty="0"/>
          </a:p>
        </p:txBody>
      </p:sp>
      <p:sp>
        <p:nvSpPr>
          <p:cNvPr id="314" name="Gracias"/>
          <p:cNvSpPr txBox="1">
            <a:spLocks noGrp="1"/>
          </p:cNvSpPr>
          <p:nvPr>
            <p:ph type="body" sz="half" idx="1"/>
          </p:nvPr>
        </p:nvSpPr>
        <p:spPr>
          <a:xfrm>
            <a:off x="1753923" y="6857999"/>
            <a:ext cx="5327361" cy="3965945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lang="es-ES" dirty="0"/>
          </a:p>
          <a:p>
            <a:r>
              <a:rPr lang="es-ES" dirty="0"/>
              <a:t>Muchas g</a:t>
            </a:r>
            <a:r>
              <a:rPr dirty="0" err="1"/>
              <a:t>racias</a:t>
            </a:r>
            <a:r>
              <a:rPr lang="es-ES" dirty="0"/>
              <a:t>!!!</a:t>
            </a:r>
            <a:endParaRPr dirty="0"/>
          </a:p>
        </p:txBody>
      </p:sp>
      <p:pic>
        <p:nvPicPr>
          <p:cNvPr id="315" name="image.png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3289" y="1517207"/>
            <a:ext cx="6705600" cy="4699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16" name="image.png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199100" y="9385300"/>
            <a:ext cx="6184900" cy="43307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17" name="Imagen de WhatsApp 2025-06-10 a las 07.58.30_1442fccd.jpg" descr="Imagen de WhatsApp 2025-06-10 a las 07.58.30_1442fccd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8889" y="0"/>
            <a:ext cx="11262122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30_BasicColor">
  <a:themeElements>
    <a:clrScheme name="30_BasicColor">
      <a:dk1>
        <a:srgbClr val="000000"/>
      </a:dk1>
      <a:lt1>
        <a:srgbClr val="003462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30_BasicColor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30_BasicCol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2438338" rtl="0" fontAlgn="auto" latinLnBrk="0" hangingPunct="0">
          <a:lnSpc>
            <a:spcPct val="90000"/>
          </a:lnSpc>
          <a:spcBef>
            <a:spcPts val="4500"/>
          </a:spcBef>
          <a:spcAft>
            <a:spcPts val="0"/>
          </a:spcAft>
          <a:buClrTx/>
          <a:buSzTx/>
          <a:buFontTx/>
          <a:buNone/>
          <a:tabLst/>
          <a:defRPr kumimoji="0" sz="4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30_BasicColor">
  <a:themeElements>
    <a:clrScheme name="30_BasicColor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30_BasicColor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30_BasicCol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2438338" rtl="0" fontAlgn="auto" latinLnBrk="0" hangingPunct="0">
          <a:lnSpc>
            <a:spcPct val="90000"/>
          </a:lnSpc>
          <a:spcBef>
            <a:spcPts val="4500"/>
          </a:spcBef>
          <a:spcAft>
            <a:spcPts val="0"/>
          </a:spcAft>
          <a:buClrTx/>
          <a:buSzTx/>
          <a:buFontTx/>
          <a:buNone/>
          <a:tabLst/>
          <a:defRPr kumimoji="0" sz="4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145</TotalTime>
  <Words>1030</Words>
  <Application>Microsoft Office PowerPoint</Application>
  <PresentationFormat>Custom</PresentationFormat>
  <Paragraphs>99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0" baseType="lpstr">
      <vt:lpstr>Helvetica Neue</vt:lpstr>
      <vt:lpstr>Helvetica Neue Medium</vt:lpstr>
      <vt:lpstr>30_BasicColor</vt:lpstr>
      <vt:lpstr>Investigación para la incidencia a favor de los sistemas campesinos agroecológicos</vt:lpstr>
      <vt:lpstr>Contexto general</vt:lpstr>
      <vt:lpstr> Objetivos y métodos</vt:lpstr>
      <vt:lpstr>Construcción índices</vt:lpstr>
      <vt:lpstr>Construcción índices</vt:lpstr>
      <vt:lpstr>Ubicación del estudio</vt:lpstr>
      <vt:lpstr>La experiencia en Pelileo</vt:lpstr>
      <vt:lpstr>La experiencia en Pelileo</vt:lpstr>
      <vt:lpstr>La experiencia en Pelileo</vt:lpstr>
      <vt:lpstr>La experiencia en Pelileo</vt:lpstr>
      <vt:lpstr>Desempeño económico y agroecológico</vt:lpstr>
      <vt:lpstr>Desempeño económico</vt:lpstr>
      <vt:lpstr>¿Qué hay detras de estos resultados?</vt:lpstr>
      <vt:lpstr>Desempeño económico y políticas de apoyo</vt:lpstr>
      <vt:lpstr>¿Qué hay detrás de estos resultados?</vt:lpstr>
      <vt:lpstr>¿Qué hay detrás de estos resultados?</vt:lpstr>
      <vt:lpstr>¿Qué hay detrás de estos resultados?</vt:lpstr>
      <vt:lpstr>Conclusiones</vt:lpstr>
      <vt:lpstr>Conclusiones</vt:lpstr>
      <vt:lpstr>Conclusiones</vt:lpstr>
      <vt:lpstr>Conclusiones</vt:lpstr>
      <vt:lpstr>Conclusiones</vt:lpstr>
      <vt:lpstr>Conclusiones – y ahora qué?</vt:lpstr>
      <vt:lpstr>Cómo aporta la investigación en la incidencia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Investigación para la incidencia a favor de los sistemas campesinos agroecológicos</dc:title>
  <cp:lastModifiedBy>José Alberto Mora Ubidia</cp:lastModifiedBy>
  <cp:revision>4</cp:revision>
  <dcterms:modified xsi:type="dcterms:W3CDTF">2025-06-10T20:22:48Z</dcterms:modified>
</cp:coreProperties>
</file>