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21"/>
  </p:notesMasterIdLst>
  <p:sldIdLst>
    <p:sldId id="380" r:id="rId2"/>
    <p:sldId id="357" r:id="rId3"/>
    <p:sldId id="358" r:id="rId4"/>
    <p:sldId id="374" r:id="rId5"/>
    <p:sldId id="373" r:id="rId6"/>
    <p:sldId id="354" r:id="rId7"/>
    <p:sldId id="359" r:id="rId8"/>
    <p:sldId id="381" r:id="rId9"/>
    <p:sldId id="371" r:id="rId10"/>
    <p:sldId id="368" r:id="rId11"/>
    <p:sldId id="386" r:id="rId12"/>
    <p:sldId id="385" r:id="rId13"/>
    <p:sldId id="369" r:id="rId14"/>
    <p:sldId id="261" r:id="rId15"/>
    <p:sldId id="362" r:id="rId16"/>
    <p:sldId id="383" r:id="rId17"/>
    <p:sldId id="271" r:id="rId18"/>
    <p:sldId id="384" r:id="rId19"/>
    <p:sldId id="382"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3" d="100"/>
          <a:sy n="63" d="100"/>
        </p:scale>
        <p:origin x="122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5ADA7-02CE-4348-9ED5-D2D2FF66DCCC}" type="datetimeFigureOut">
              <a:rPr lang="es-EC" smtClean="0"/>
              <a:t>3/6/2024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19A555-2F32-467D-B83B-7898FEE8CB94}" type="slidenum">
              <a:rPr lang="es-EC" smtClean="0"/>
              <a:t>‹Nº›</a:t>
            </a:fld>
            <a:endParaRPr lang="es-EC"/>
          </a:p>
        </p:txBody>
      </p:sp>
    </p:spTree>
    <p:extLst>
      <p:ext uri="{BB962C8B-B14F-4D97-AF65-F5344CB8AC3E}">
        <p14:creationId xmlns:p14="http://schemas.microsoft.com/office/powerpoint/2010/main" val="2329315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1</a:t>
            </a:fld>
            <a:endParaRPr lang="es-EC"/>
          </a:p>
        </p:txBody>
      </p:sp>
    </p:spTree>
    <p:extLst>
      <p:ext uri="{BB962C8B-B14F-4D97-AF65-F5344CB8AC3E}">
        <p14:creationId xmlns:p14="http://schemas.microsoft.com/office/powerpoint/2010/main" val="26115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i="0" dirty="0"/>
              <a:t>Uno de los objetivos generales del proyecto AMIGO es mejorar la alfabetización entomológica a través de redes de investigación utilizando </a:t>
            </a:r>
            <a:r>
              <a:rPr lang="es-ES" i="0" dirty="0" err="1"/>
              <a:t>iNaturalist</a:t>
            </a:r>
            <a:r>
              <a:rPr lang="es-ES" i="0" dirty="0"/>
              <a:t> como una de las herramientas para lograr este objetivo. </a:t>
            </a:r>
            <a:r>
              <a:rPr lang="es-ES" i="0" dirty="0" err="1"/>
              <a:t>iNaturalist</a:t>
            </a:r>
            <a:r>
              <a:rPr lang="es-ES" i="0" dirty="0"/>
              <a:t> muestra un inmenso potencial para adquirir, almacenar y compartir el conocimiento de una manera bastante fácil y didáctica. Dentro del proyecto AMIGO, probaremos la eficacia de la aplicación móvil como herramienta de red de conocimientos para capacitar a los estudiantes y, más tarde, a los agricultores para fortalecer el conocimiento de los aspectos biológicos y ecológicos de los insectos.</a:t>
            </a:r>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2</a:t>
            </a:fld>
            <a:endParaRPr lang="es-EC"/>
          </a:p>
        </p:txBody>
      </p:sp>
    </p:spTree>
    <p:extLst>
      <p:ext uri="{BB962C8B-B14F-4D97-AF65-F5344CB8AC3E}">
        <p14:creationId xmlns:p14="http://schemas.microsoft.com/office/powerpoint/2010/main" val="1142585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3</a:t>
            </a:fld>
            <a:endParaRPr lang="es-EC"/>
          </a:p>
        </p:txBody>
      </p:sp>
    </p:spTree>
    <p:extLst>
      <p:ext uri="{BB962C8B-B14F-4D97-AF65-F5344CB8AC3E}">
        <p14:creationId xmlns:p14="http://schemas.microsoft.com/office/powerpoint/2010/main" val="4164355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i="0" dirty="0"/>
              <a:t>Committed to the development of science and knowledge,</a:t>
            </a:r>
            <a:r>
              <a:rPr lang="en-US" i="0" baseline="0" dirty="0"/>
              <a:t> </a:t>
            </a:r>
            <a:r>
              <a:rPr lang="en-US" i="0" dirty="0"/>
              <a:t>this product was developed during</a:t>
            </a:r>
            <a:r>
              <a:rPr lang="en-US" i="0" baseline="0" dirty="0"/>
              <a:t> </a:t>
            </a:r>
            <a:r>
              <a:rPr lang="en-US" i="0" dirty="0"/>
              <a:t>the LEGUMIP project as an input to support research on integrated pest management and </a:t>
            </a:r>
            <a:r>
              <a:rPr lang="en-US" i="0" dirty="0" err="1"/>
              <a:t>agroecology</a:t>
            </a:r>
            <a:r>
              <a:rPr lang="en-US" i="0" dirty="0"/>
              <a:t>. Agri Andes Ecuador is a project within the app iNaturalist that was born with the purpose of discovering, learning and sharing information about the diversity of organisms (plants, insects, other arthropods) that live in the agricultural landscapes of the Ecuadorian Andes. </a:t>
            </a:r>
            <a:endParaRPr lang="en-GB" i="0" dirty="0"/>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6</a:t>
            </a:fld>
            <a:endParaRPr lang="es-EC"/>
          </a:p>
        </p:txBody>
      </p:sp>
    </p:spTree>
    <p:extLst>
      <p:ext uri="{BB962C8B-B14F-4D97-AF65-F5344CB8AC3E}">
        <p14:creationId xmlns:p14="http://schemas.microsoft.com/office/powerpoint/2010/main" val="772122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Hemos utilizado los primeros registros dentro del Proyecto Agri Andes Ecuador en </a:t>
            </a:r>
            <a:r>
              <a:rPr lang="es-ES" i="0" dirty="0" err="1"/>
              <a:t>iNaturalist</a:t>
            </a:r>
            <a:r>
              <a:rPr lang="es-ES" i="0" dirty="0"/>
              <a:t>, para crear un museo virtual que apoye a la </a:t>
            </a:r>
            <a:r>
              <a:rPr lang="en-US" i="0" dirty="0"/>
              <a:t>entomo-literacy. </a:t>
            </a:r>
            <a:endParaRPr lang="en-GB" i="0" dirty="0"/>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7</a:t>
            </a:fld>
            <a:endParaRPr lang="es-EC"/>
          </a:p>
        </p:txBody>
      </p:sp>
    </p:spTree>
    <p:extLst>
      <p:ext uri="{BB962C8B-B14F-4D97-AF65-F5344CB8AC3E}">
        <p14:creationId xmlns:p14="http://schemas.microsoft.com/office/powerpoint/2010/main" val="212710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Hemos utilizado los primeros registros dentro del Proyecto Agri Andes Ecuador en </a:t>
            </a:r>
            <a:r>
              <a:rPr lang="es-ES" i="0" dirty="0" err="1"/>
              <a:t>iNaturalist</a:t>
            </a:r>
            <a:r>
              <a:rPr lang="es-ES" i="0" dirty="0"/>
              <a:t>, para crear un museo virtual que apoye a la </a:t>
            </a:r>
            <a:r>
              <a:rPr lang="en-US" i="0" dirty="0"/>
              <a:t>entomo-literacy. </a:t>
            </a:r>
            <a:endParaRPr lang="en-GB" i="0" dirty="0"/>
          </a:p>
        </p:txBody>
      </p:sp>
      <p:sp>
        <p:nvSpPr>
          <p:cNvPr id="4" name="Espace réservé du numéro de diapositive 3"/>
          <p:cNvSpPr>
            <a:spLocks noGrp="1"/>
          </p:cNvSpPr>
          <p:nvPr>
            <p:ph type="sldNum" sz="quarter" idx="10"/>
          </p:nvPr>
        </p:nvSpPr>
        <p:spPr/>
        <p:txBody>
          <a:bodyPr/>
          <a:lstStyle/>
          <a:p>
            <a:fld id="{A119A555-2F32-467D-B83B-7898FEE8CB94}" type="slidenum">
              <a:rPr lang="es-EC" smtClean="0"/>
              <a:t>8</a:t>
            </a:fld>
            <a:endParaRPr lang="es-EC"/>
          </a:p>
        </p:txBody>
      </p:sp>
    </p:spTree>
    <p:extLst>
      <p:ext uri="{BB962C8B-B14F-4D97-AF65-F5344CB8AC3E}">
        <p14:creationId xmlns:p14="http://schemas.microsoft.com/office/powerpoint/2010/main" val="208792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4A2F3F-4E4B-45E1-904D-BBF7C26670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37E83C1C-6535-48F3-8BFE-84A8CB3E65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32C97352-416D-4576-87C8-863337869CDF}"/>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A44CD91D-0027-4C48-9B03-0DEFEBDF2CA0}"/>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0B85B80-E7D9-4C52-A687-2656290809E3}"/>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1247823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CB31DF-FA13-48AD-8225-7679729403B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ADCBF042-FB5C-4233-920C-0B353071B84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7F47B06-BB45-480F-B108-FBA1112C831C}"/>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2DEB5CC9-63FC-480A-BC77-3AB30569D1F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710366E-9AA4-499F-9A01-F0EA78C01C4C}"/>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2652700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B405DA-27D0-4366-8B43-577D564AF33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82F3B86-0856-4669-B23C-54FA141963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8AEBB40-DE19-4DA1-B3C3-002EC9F56547}"/>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A4F76C3B-8901-46B6-9AD4-6B973FFB724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B87DE49-8860-4F94-B86B-A7563F55090B}"/>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3128922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7B8AEF-F135-43A0-91F2-3D078604697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2A561FB-B444-4EB9-B775-BCEDF22C4A6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6FCCE253-68E1-4A6C-A55C-9C9D4BEEC94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19F44B4F-1DC9-46CC-9B3F-4C9AA94EE43D}"/>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6" name="Marcador de pie de página 5">
            <a:extLst>
              <a:ext uri="{FF2B5EF4-FFF2-40B4-BE49-F238E27FC236}">
                <a16:creationId xmlns:a16="http://schemas.microsoft.com/office/drawing/2014/main" id="{47252412-2024-4A4D-8FE7-998745F4EB8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DEA4DBD5-39C7-4D6C-B84E-B753D1B30EEA}"/>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2161190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C117A-D221-49D2-8840-78DDF3AFAEB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30F6BE49-936B-46AB-9DB5-B93709EA85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D7E5A9C-6223-4FED-BF08-753F38A28D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0B1099A3-C97A-40E9-833B-CB78732F84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E56B672-6FE1-4401-A959-E40E249EA48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3F92A407-8D8C-494F-9E07-3A1A1DFAA4AD}"/>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8" name="Marcador de pie de página 7">
            <a:extLst>
              <a:ext uri="{FF2B5EF4-FFF2-40B4-BE49-F238E27FC236}">
                <a16:creationId xmlns:a16="http://schemas.microsoft.com/office/drawing/2014/main" id="{5BAFE23F-19BB-43B3-9B55-BE85651B1135}"/>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8E92A55A-721C-406A-99B2-2F6C5802DC01}"/>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1782506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B1434F-CA0C-446A-83A0-327BEDF23408}"/>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0511A04F-9716-4062-8BC9-7D5CBCFAA75E}"/>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4" name="Marcador de pie de página 3">
            <a:extLst>
              <a:ext uri="{FF2B5EF4-FFF2-40B4-BE49-F238E27FC236}">
                <a16:creationId xmlns:a16="http://schemas.microsoft.com/office/drawing/2014/main" id="{465FAE7D-9B5F-44EF-8EAE-C51E930D2DA3}"/>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736B4255-05CB-4359-9925-E88856A6C62B}"/>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430238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8C94016-B1A8-434A-844D-927EED9698CA}"/>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3" name="Marcador de pie de página 2">
            <a:extLst>
              <a:ext uri="{FF2B5EF4-FFF2-40B4-BE49-F238E27FC236}">
                <a16:creationId xmlns:a16="http://schemas.microsoft.com/office/drawing/2014/main" id="{D7E6C6C1-E7C6-40E3-8787-24C8DD6B60AB}"/>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845CD558-9051-4AB2-9FAE-291C1A061F88}"/>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1098645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187EF8-CBCF-4CD0-9A1C-A33DAE93C83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560794E-4FE7-4358-A680-AF71F68C32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6CC46849-61C3-46EE-B4F7-3864BDCDF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AE14EBA-0CB2-4A19-BC5B-028784082E22}"/>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6" name="Marcador de pie de página 5">
            <a:extLst>
              <a:ext uri="{FF2B5EF4-FFF2-40B4-BE49-F238E27FC236}">
                <a16:creationId xmlns:a16="http://schemas.microsoft.com/office/drawing/2014/main" id="{EB57DB17-F415-401F-83BD-8A528DB968FD}"/>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EBD66EA-BA7A-45AD-9766-D76ABD4351FD}"/>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106542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97EB6-0D3A-4F67-AF81-DF3B9024EF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CDA6D872-EEC1-46FD-A14A-732EDF345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0B649B2D-8764-4203-AE98-B13DD8C60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EAF3904-5432-4B7C-B499-9776F02C0F71}"/>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6" name="Marcador de pie de página 5">
            <a:extLst>
              <a:ext uri="{FF2B5EF4-FFF2-40B4-BE49-F238E27FC236}">
                <a16:creationId xmlns:a16="http://schemas.microsoft.com/office/drawing/2014/main" id="{2650649D-6D7E-4E1D-8A37-723AA9561A90}"/>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7DBCF1D9-ADD2-4213-A389-811009595FF2}"/>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2419829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2A5EC-1ACB-4900-942E-0D9BA5EB9C1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C7ABE962-C001-435B-A3EE-D5B6A9C1411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77316A7-9DF8-42FA-87F2-E9FA790D1B75}"/>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B31415A6-433F-4044-A9B0-4EB47BCEFAE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87CDDE1C-A093-4F1D-AA31-80B47D7D3ACA}"/>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3508408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BC829A1-B1F9-4A69-AB0B-3C4A3421D56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B7500F3A-7D41-42B6-98CB-0BF292F2AE5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C8C44B1D-F16C-4E40-96C9-2BC2D0EFA405}"/>
              </a:ext>
            </a:extLst>
          </p:cNvPr>
          <p:cNvSpPr>
            <a:spLocks noGrp="1"/>
          </p:cNvSpPr>
          <p:nvPr>
            <p:ph type="dt" sz="half" idx="10"/>
          </p:nvPr>
        </p:nvSpPr>
        <p:spPr/>
        <p:txBody>
          <a:body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E960A721-F058-46BE-9CC6-D2A66A19028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5BA4F77-6F4B-4AC9-9B80-DB9644EC9192}"/>
              </a:ext>
            </a:extLst>
          </p:cNvPr>
          <p:cNvSpPr>
            <a:spLocks noGrp="1"/>
          </p:cNvSpPr>
          <p:nvPr>
            <p:ph type="sldNum" sz="quarter" idx="12"/>
          </p:nvPr>
        </p:nvSpPr>
        <p:spPr/>
        <p:txBody>
          <a:bodyPr/>
          <a:lstStyle/>
          <a:p>
            <a:fld id="{A9790930-4801-428D-939F-F2ABEF1A39CF}" type="slidenum">
              <a:rPr lang="es-EC" smtClean="0"/>
              <a:t>‹Nº›</a:t>
            </a:fld>
            <a:endParaRPr lang="es-EC"/>
          </a:p>
        </p:txBody>
      </p:sp>
    </p:spTree>
    <p:extLst>
      <p:ext uri="{BB962C8B-B14F-4D97-AF65-F5344CB8AC3E}">
        <p14:creationId xmlns:p14="http://schemas.microsoft.com/office/powerpoint/2010/main" val="996443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692D375-C5B8-43D7-B97D-16E6EBB449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E72466E0-25A3-4D68-9BDE-75573B54E9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964B8A6-65B6-4EFC-B99F-5E6567DE88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4D5ABA-2839-4714-ABAF-52648564320F}" type="datetimeFigureOut">
              <a:rPr lang="es-EC" smtClean="0"/>
              <a:t>3/6/2024</a:t>
            </a:fld>
            <a:endParaRPr lang="es-EC"/>
          </a:p>
        </p:txBody>
      </p:sp>
      <p:sp>
        <p:nvSpPr>
          <p:cNvPr id="5" name="Marcador de pie de página 4">
            <a:extLst>
              <a:ext uri="{FF2B5EF4-FFF2-40B4-BE49-F238E27FC236}">
                <a16:creationId xmlns:a16="http://schemas.microsoft.com/office/drawing/2014/main" id="{52ED4CE7-DBFA-4456-9630-EBA37DF3BE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2F5372AA-C368-452D-9CF2-DE8D96650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90930-4801-428D-939F-F2ABEF1A39CF}" type="slidenum">
              <a:rPr lang="es-EC" smtClean="0"/>
              <a:t>‹Nº›</a:t>
            </a:fld>
            <a:endParaRPr lang="es-EC"/>
          </a:p>
        </p:txBody>
      </p:sp>
    </p:spTree>
    <p:extLst>
      <p:ext uri="{BB962C8B-B14F-4D97-AF65-F5344CB8AC3E}">
        <p14:creationId xmlns:p14="http://schemas.microsoft.com/office/powerpoint/2010/main" val="151765279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gif"/><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naturalist.org/projects/agri-andes-ecuador"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hyperlink" Target="http://bioinca.org/emuseu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jpg"/><Relationship Id="rId5" Type="http://schemas.openxmlformats.org/officeDocument/2006/relationships/image" Target="../media/image8.jpe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inaturalist.org/people/diego_fernando"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ésultat de recherche d'images pour &quot;McKnight logo&quot;"/>
          <p:cNvPicPr>
            <a:picLocks noChangeAspect="1" noChangeArrowheads="1"/>
          </p:cNvPicPr>
          <p:nvPr/>
        </p:nvPicPr>
        <p:blipFill>
          <a:blip r:embed="rId3" cstate="print"/>
          <a:srcRect/>
          <a:stretch>
            <a:fillRect/>
          </a:stretch>
        </p:blipFill>
        <p:spPr bwMode="auto">
          <a:xfrm>
            <a:off x="10667020" y="-6128"/>
            <a:ext cx="1524980" cy="1524980"/>
          </a:xfrm>
          <a:prstGeom prst="rect">
            <a:avLst/>
          </a:prstGeom>
          <a:noFill/>
        </p:spPr>
      </p:pic>
      <p:pic>
        <p:nvPicPr>
          <p:cNvPr id="3" name="Picture 2" descr="Identidad visual PUCE - YouTube">
            <a:extLst>
              <a:ext uri="{FF2B5EF4-FFF2-40B4-BE49-F238E27FC236}">
                <a16:creationId xmlns:a16="http://schemas.microsoft.com/office/drawing/2014/main" id="{7F22BBC5-22B5-48EC-80F0-C9A1ACA013A0}"/>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33098" t="3727" r="33340" b="13470"/>
          <a:stretch/>
        </p:blipFill>
        <p:spPr bwMode="auto">
          <a:xfrm>
            <a:off x="6419928" y="6171833"/>
            <a:ext cx="480824" cy="66726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D3FC8772-4B34-4F78-8793-BADF547A5391}"/>
              </a:ext>
            </a:extLst>
          </p:cNvPr>
          <p:cNvPicPr>
            <a:picLocks noChangeAspect="1"/>
          </p:cNvPicPr>
          <p:nvPr/>
        </p:nvPicPr>
        <p:blipFill rotWithShape="1">
          <a:blip r:embed="rId5"/>
          <a:srcRect l="8038" t="14036" r="66233" b="76781"/>
          <a:stretch/>
        </p:blipFill>
        <p:spPr>
          <a:xfrm>
            <a:off x="9055099" y="6247536"/>
            <a:ext cx="3136901" cy="629464"/>
          </a:xfrm>
          <a:prstGeom prst="rect">
            <a:avLst/>
          </a:prstGeom>
        </p:spPr>
      </p:pic>
      <p:pic>
        <p:nvPicPr>
          <p:cNvPr id="9" name="Image 4">
            <a:extLst>
              <a:ext uri="{FF2B5EF4-FFF2-40B4-BE49-F238E27FC236}">
                <a16:creationId xmlns:a16="http://schemas.microsoft.com/office/drawing/2014/main" id="{0306DD82-39F6-4CFF-8790-A2B4EC661CB5}"/>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0" b="100000" l="0" r="100000">
                        <a14:foregroundMark x1="25481" y1="71074" x2="25481" y2="71074"/>
                        <a14:foregroundMark x1="19327" y1="26446" x2="19327" y2="26446"/>
                        <a14:foregroundMark x1="12596" y1="45179" x2="12596" y2="45179"/>
                        <a14:foregroundMark x1="75577" y1="42424" x2="75577" y2="42424"/>
                        <a14:foregroundMark x1="87788" y1="50964" x2="87788" y2="50964"/>
                        <a14:backgroundMark x1="2019" y1="6612" x2="2019" y2="6612"/>
                      </a14:backgroundRemoval>
                    </a14:imgEffect>
                  </a14:imgLayer>
                </a14:imgProps>
              </a:ext>
              <a:ext uri="{28A0092B-C50C-407E-A947-70E740481C1C}">
                <a14:useLocalDpi xmlns:a14="http://schemas.microsoft.com/office/drawing/2010/main" val="0"/>
              </a:ext>
            </a:extLst>
          </a:blip>
          <a:stretch>
            <a:fillRect/>
          </a:stretch>
        </p:blipFill>
        <p:spPr>
          <a:xfrm>
            <a:off x="3069062" y="6199058"/>
            <a:ext cx="1852199" cy="646489"/>
          </a:xfrm>
          <a:prstGeom prst="rect">
            <a:avLst/>
          </a:prstGeom>
        </p:spPr>
      </p:pic>
      <p:sp>
        <p:nvSpPr>
          <p:cNvPr id="16" name="CuadroTexto 15">
            <a:extLst>
              <a:ext uri="{FF2B5EF4-FFF2-40B4-BE49-F238E27FC236}">
                <a16:creationId xmlns:a16="http://schemas.microsoft.com/office/drawing/2014/main" id="{959A9D5A-29BD-469F-8000-53B3A77E866B}"/>
              </a:ext>
            </a:extLst>
          </p:cNvPr>
          <p:cNvSpPr txBox="1"/>
          <p:nvPr/>
        </p:nvSpPr>
        <p:spPr>
          <a:xfrm>
            <a:off x="4467481" y="5257185"/>
            <a:ext cx="3257036" cy="830997"/>
          </a:xfrm>
          <a:prstGeom prst="rect">
            <a:avLst/>
          </a:prstGeom>
          <a:noFill/>
        </p:spPr>
        <p:txBody>
          <a:bodyPr wrap="square" rtlCol="0">
            <a:spAutoFit/>
          </a:bodyPr>
          <a:lstStyle/>
          <a:p>
            <a:pPr algn="ctr" rtl="0"/>
            <a:r>
              <a:rPr lang="es-ES" sz="2400" b="1" dirty="0">
                <a:solidFill>
                  <a:schemeClr val="bg1"/>
                </a:solidFill>
                <a:latin typeface="Bahnschrift Light" panose="020B0502040204020203" pitchFamily="34" charset="0"/>
              </a:rPr>
              <a:t>Diego Fernando Mina </a:t>
            </a:r>
          </a:p>
          <a:p>
            <a:pPr algn="ctr" rtl="0"/>
            <a:r>
              <a:rPr lang="es-ES" sz="2400" b="1" dirty="0">
                <a:solidFill>
                  <a:schemeClr val="bg1"/>
                </a:solidFill>
                <a:latin typeface="Bahnschrift Light" panose="020B0502040204020203" pitchFamily="34" charset="0"/>
              </a:rPr>
              <a:t>7-05-2024</a:t>
            </a:r>
            <a:endParaRPr lang="es-EC" sz="2400" b="1" dirty="0">
              <a:solidFill>
                <a:schemeClr val="bg1"/>
              </a:solidFill>
              <a:latin typeface="Bahnschrift Light" panose="020B0502040204020203" pitchFamily="34" charset="0"/>
            </a:endParaRPr>
          </a:p>
        </p:txBody>
      </p:sp>
      <p:pic>
        <p:nvPicPr>
          <p:cNvPr id="7" name="Imagen 6">
            <a:extLst>
              <a:ext uri="{FF2B5EF4-FFF2-40B4-BE49-F238E27FC236}">
                <a16:creationId xmlns:a16="http://schemas.microsoft.com/office/drawing/2014/main" id="{2680943E-DEAF-4103-898A-4EF6037D34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315" y="0"/>
            <a:ext cx="3287147" cy="995626"/>
          </a:xfrm>
          <a:prstGeom prst="rect">
            <a:avLst/>
          </a:prstGeom>
        </p:spPr>
      </p:pic>
      <p:pic>
        <p:nvPicPr>
          <p:cNvPr id="11" name="Imagen 10">
            <a:extLst>
              <a:ext uri="{FF2B5EF4-FFF2-40B4-BE49-F238E27FC236}">
                <a16:creationId xmlns:a16="http://schemas.microsoft.com/office/drawing/2014/main" id="{CDCC502E-4DCA-457A-93E6-0BAE32A35A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 y="5545063"/>
            <a:ext cx="1498157" cy="1300484"/>
          </a:xfrm>
          <a:prstGeom prst="rect">
            <a:avLst/>
          </a:prstGeom>
        </p:spPr>
      </p:pic>
      <p:sp>
        <p:nvSpPr>
          <p:cNvPr id="12" name="Rectángulo 11">
            <a:extLst>
              <a:ext uri="{FF2B5EF4-FFF2-40B4-BE49-F238E27FC236}">
                <a16:creationId xmlns:a16="http://schemas.microsoft.com/office/drawing/2014/main" id="{AFA25CD4-84EE-4330-B49A-BCEF564807BB}"/>
              </a:ext>
            </a:extLst>
          </p:cNvPr>
          <p:cNvSpPr/>
          <p:nvPr/>
        </p:nvSpPr>
        <p:spPr>
          <a:xfrm>
            <a:off x="655598" y="1518852"/>
            <a:ext cx="10476921" cy="523220"/>
          </a:xfrm>
          <a:prstGeom prst="rect">
            <a:avLst/>
          </a:prstGeom>
          <a:noFill/>
        </p:spPr>
        <p:txBody>
          <a:bodyPr wrap="square" lIns="91440" tIns="45720" rIns="91440" bIns="45720">
            <a:spAutoFit/>
          </a:bodyPr>
          <a:lstStyle/>
          <a:p>
            <a:pPr algn="ctr"/>
            <a:r>
              <a:rPr lang="es-ES" sz="2800" b="1" cap="none" spc="0" dirty="0">
                <a:ln w="0"/>
                <a:solidFill>
                  <a:srgbClr val="7030A0"/>
                </a:solidFill>
                <a:effectLst>
                  <a:outerShdw blurRad="38100" dist="25400" dir="5400000" algn="ctr" rotWithShape="0">
                    <a:srgbClr val="6E747A">
                      <a:alpha val="43000"/>
                    </a:srgbClr>
                  </a:outerShdw>
                </a:effectLst>
              </a:rPr>
              <a:t>Agri Andes Ecuador: </a:t>
            </a:r>
            <a:r>
              <a:rPr lang="es-EC" sz="2800" b="1" dirty="0">
                <a:ln w="0"/>
                <a:solidFill>
                  <a:srgbClr val="7030A0"/>
                </a:solidFill>
                <a:effectLst>
                  <a:outerShdw blurRad="38100" dist="25400" dir="5400000" algn="ctr" rotWithShape="0">
                    <a:srgbClr val="6E747A">
                      <a:alpha val="43000"/>
                    </a:srgbClr>
                  </a:outerShdw>
                </a:effectLst>
              </a:rPr>
              <a:t>Experiencias creando datos útiles con </a:t>
            </a:r>
            <a:r>
              <a:rPr lang="es-EC" sz="2800" b="1" dirty="0" err="1">
                <a:ln w="0"/>
                <a:solidFill>
                  <a:srgbClr val="7030A0"/>
                </a:solidFill>
                <a:effectLst>
                  <a:outerShdw blurRad="38100" dist="25400" dir="5400000" algn="ctr" rotWithShape="0">
                    <a:srgbClr val="6E747A">
                      <a:alpha val="43000"/>
                    </a:srgbClr>
                  </a:outerShdw>
                </a:effectLst>
              </a:rPr>
              <a:t>iNaturalist</a:t>
            </a:r>
            <a:endParaRPr lang="es-ES" sz="2800" b="1" dirty="0">
              <a:ln w="0"/>
              <a:solidFill>
                <a:srgbClr val="7030A0"/>
              </a:solidFill>
              <a:effectLst>
                <a:outerShdw blurRad="38100" dist="25400" dir="5400000" algn="ctr" rotWithShape="0">
                  <a:srgbClr val="6E747A">
                    <a:alpha val="43000"/>
                  </a:srgbClr>
                </a:outerShdw>
              </a:effectLst>
            </a:endParaRPr>
          </a:p>
        </p:txBody>
      </p:sp>
      <p:pic>
        <p:nvPicPr>
          <p:cNvPr id="13" name="Picture 6" descr="Earth Matters: iNaturalist Is a Great Tool for ...">
            <a:extLst>
              <a:ext uri="{FF2B5EF4-FFF2-40B4-BE49-F238E27FC236}">
                <a16:creationId xmlns:a16="http://schemas.microsoft.com/office/drawing/2014/main" id="{BCB96F23-5178-4601-9418-16F9D11C14A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616" t="17098" r="5845" b="12108"/>
          <a:stretch/>
        </p:blipFill>
        <p:spPr bwMode="auto">
          <a:xfrm>
            <a:off x="3382465" y="2094892"/>
            <a:ext cx="5023186" cy="3225114"/>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F6555213-D48D-4197-B442-174DFA327638}"/>
              </a:ext>
            </a:extLst>
          </p:cNvPr>
          <p:cNvSpPr txBox="1"/>
          <p:nvPr/>
        </p:nvSpPr>
        <p:spPr>
          <a:xfrm>
            <a:off x="4231602" y="5430882"/>
            <a:ext cx="3324912" cy="1015663"/>
          </a:xfrm>
          <a:prstGeom prst="rect">
            <a:avLst/>
          </a:prstGeom>
          <a:noFill/>
        </p:spPr>
        <p:txBody>
          <a:bodyPr wrap="square" rtlCol="0">
            <a:spAutoFit/>
          </a:bodyPr>
          <a:lstStyle/>
          <a:p>
            <a:pPr algn="ctr"/>
            <a:r>
              <a:rPr lang="es-ES" dirty="0">
                <a:latin typeface="Bahnschrift Light" panose="020B0502040204020203" pitchFamily="34" charset="0"/>
              </a:rPr>
              <a:t>Diego Fernando Mina </a:t>
            </a:r>
          </a:p>
          <a:p>
            <a:pPr algn="ctr"/>
            <a:r>
              <a:rPr lang="es-ES" dirty="0">
                <a:latin typeface="Bahnschrift Light" panose="020B0502040204020203" pitchFamily="34" charset="0"/>
              </a:rPr>
              <a:t>02-06-2024</a:t>
            </a:r>
          </a:p>
          <a:p>
            <a:pPr algn="ctr"/>
            <a:endParaRPr lang="es-EC" sz="2400" dirty="0">
              <a:latin typeface="Bahnschrift Light" panose="020B0502040204020203" pitchFamily="34" charset="0"/>
            </a:endParaRPr>
          </a:p>
        </p:txBody>
      </p:sp>
    </p:spTree>
    <p:extLst>
      <p:ext uri="{BB962C8B-B14F-4D97-AF65-F5344CB8AC3E}">
        <p14:creationId xmlns:p14="http://schemas.microsoft.com/office/powerpoint/2010/main" val="63838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588191C9-6A11-4662-BE63-85BD2C0275A4}"/>
              </a:ext>
            </a:extLst>
          </p:cNvPr>
          <p:cNvSpPr txBox="1"/>
          <p:nvPr/>
        </p:nvSpPr>
        <p:spPr>
          <a:xfrm>
            <a:off x="94174" y="346674"/>
            <a:ext cx="7624120" cy="1200329"/>
          </a:xfrm>
          <a:prstGeom prst="rect">
            <a:avLst/>
          </a:prstGeom>
          <a:noFill/>
        </p:spPr>
        <p:txBody>
          <a:bodyPr wrap="square">
            <a:spAutoFit/>
          </a:bodyPr>
          <a:lstStyle/>
          <a:p>
            <a:pPr algn="l" rtl="0"/>
            <a:r>
              <a:rPr lang="es-ES" sz="7200" b="1" cap="none" spc="0" dirty="0">
                <a:ln w="0"/>
                <a:solidFill>
                  <a:srgbClr val="7030A0"/>
                </a:solidFill>
                <a:effectLst>
                  <a:outerShdw blurRad="38100" dist="25400" dir="5400000" algn="ctr" rotWithShape="0">
                    <a:srgbClr val="6E747A">
                      <a:alpha val="43000"/>
                    </a:srgbClr>
                  </a:outerShdw>
                </a:effectLst>
              </a:rPr>
              <a:t>Agri Andes Ecuador </a:t>
            </a:r>
            <a:endParaRPr lang="es-EC" sz="7200" dirty="0"/>
          </a:p>
        </p:txBody>
      </p:sp>
      <p:pic>
        <p:nvPicPr>
          <p:cNvPr id="2" name="Picture 6" descr="Earth Matters: iNaturalist Is a Great Tool for ...">
            <a:extLst>
              <a:ext uri="{FF2B5EF4-FFF2-40B4-BE49-F238E27FC236}">
                <a16:creationId xmlns:a16="http://schemas.microsoft.com/office/drawing/2014/main" id="{B81D0AA8-03D3-4F8A-8067-54F17485F95E}"/>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226;p39">
            <a:extLst>
              <a:ext uri="{FF2B5EF4-FFF2-40B4-BE49-F238E27FC236}">
                <a16:creationId xmlns:a16="http://schemas.microsoft.com/office/drawing/2014/main" id="{A10FB1A5-9C08-4A52-9417-67F9C2B4D276}"/>
              </a:ext>
            </a:extLst>
          </p:cNvPr>
          <p:cNvSpPr txBox="1">
            <a:spLocks/>
          </p:cNvSpPr>
          <p:nvPr/>
        </p:nvSpPr>
        <p:spPr>
          <a:xfrm>
            <a:off x="205948" y="1509294"/>
            <a:ext cx="11490751" cy="4955005"/>
          </a:xfrm>
          <a:prstGeom prst="rect">
            <a:avLst/>
          </a:prstGeom>
          <a:noFill/>
          <a:ln>
            <a:noFill/>
          </a:ln>
        </p:spPr>
        <p:txBody>
          <a:bodyPr spcFirstLastPara="1" vert="horz" wrap="square" lIns="121900" tIns="60933" rIns="121900" bIns="60933"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spcBef>
                <a:spcPts val="0"/>
              </a:spcBef>
              <a:spcAft>
                <a:spcPts val="1000"/>
              </a:spcAft>
            </a:pPr>
            <a:r>
              <a:rPr lang="en-US" sz="4800" dirty="0">
                <a:solidFill>
                  <a:srgbClr val="92D050"/>
                </a:solidFill>
                <a:ea typeface="Gentium Book Basic"/>
                <a:cs typeface="Gentium Book Basic"/>
                <a:sym typeface="Gentium Book Basic"/>
              </a:rPr>
              <a:t>¿Por qué hicimos este proyecto?</a:t>
            </a:r>
          </a:p>
          <a:p>
            <a:pPr marL="571500" indent="-571500" algn="l" rtl="0">
              <a:spcBef>
                <a:spcPts val="0"/>
              </a:spcBef>
              <a:spcAft>
                <a:spcPts val="1000"/>
              </a:spcAft>
              <a:buFont typeface="Arial" panose="020B0604020202020204" pitchFamily="34" charset="0"/>
              <a:buChar char="•"/>
            </a:pPr>
            <a:r>
              <a:rPr lang="en-US" sz="4000" dirty="0">
                <a:ea typeface="Gentium Book Basic"/>
                <a:cs typeface="Gentium Book Basic"/>
                <a:sym typeface="Gentium Book Basic"/>
              </a:rPr>
              <a:t>Crear y fortalecer el conocimiento </a:t>
            </a:r>
            <a:r>
              <a:rPr lang="en-US" sz="4000" dirty="0" err="1">
                <a:ea typeface="Gentium Book Basic"/>
                <a:cs typeface="Gentium Book Basic"/>
                <a:sym typeface="Gentium Book Basic"/>
              </a:rPr>
              <a:t>entomológico</a:t>
            </a:r>
            <a:r>
              <a:rPr lang="en-US" sz="4000" dirty="0">
                <a:ea typeface="Gentium Book Basic"/>
                <a:cs typeface="Gentium Book Basic"/>
                <a:sym typeface="Gentium Book Basic"/>
              </a:rPr>
              <a:t> (</a:t>
            </a:r>
            <a:r>
              <a:rPr lang="en-US" sz="4000" dirty="0" err="1">
                <a:ea typeface="Gentium Book Basic"/>
                <a:cs typeface="Gentium Book Basic"/>
                <a:sym typeface="Gentium Book Basic"/>
              </a:rPr>
              <a:t>alfabetización-entomológica</a:t>
            </a:r>
            <a:r>
              <a:rPr lang="en-US" sz="4000" dirty="0">
                <a:ea typeface="Gentium Book Basic"/>
                <a:cs typeface="Gentium Book Basic"/>
                <a:sym typeface="Gentium Book Basic"/>
              </a:rPr>
              <a:t>) y agroecológico de los agricultores y sus comunidades, estudiantes y científicos.</a:t>
            </a:r>
          </a:p>
          <a:p>
            <a:pPr marL="571500" indent="-571500" algn="l" rtl="0">
              <a:spcBef>
                <a:spcPts val="0"/>
              </a:spcBef>
              <a:spcAft>
                <a:spcPts val="1000"/>
              </a:spcAft>
              <a:buFont typeface="Arial" panose="020B0604020202020204" pitchFamily="34" charset="0"/>
              <a:buChar char="•"/>
            </a:pPr>
            <a:r>
              <a:rPr lang="en-US" sz="4000" dirty="0" err="1">
                <a:ea typeface="Gentium Book Basic"/>
                <a:cs typeface="Gentium Book Basic"/>
                <a:sym typeface="Gentium Book Basic"/>
              </a:rPr>
              <a:t>Descubrir</a:t>
            </a:r>
            <a:r>
              <a:rPr lang="en-US" sz="4000" dirty="0">
                <a:ea typeface="Gentium Book Basic"/>
                <a:cs typeface="Gentium Book Basic"/>
                <a:sym typeface="Gentium Book Basic"/>
              </a:rPr>
              <a:t>, </a:t>
            </a:r>
            <a:r>
              <a:rPr lang="en-US" sz="4000" dirty="0" err="1">
                <a:ea typeface="Gentium Book Basic"/>
                <a:cs typeface="Gentium Book Basic"/>
                <a:sym typeface="Gentium Book Basic"/>
              </a:rPr>
              <a:t>aprender</a:t>
            </a:r>
            <a:r>
              <a:rPr lang="en-US" sz="4000" dirty="0">
                <a:ea typeface="Gentium Book Basic"/>
                <a:cs typeface="Gentium Book Basic"/>
                <a:sym typeface="Gentium Book Basic"/>
              </a:rPr>
              <a:t> y </a:t>
            </a:r>
            <a:r>
              <a:rPr lang="en-US" sz="4000" dirty="0" err="1">
                <a:ea typeface="Gentium Book Basic"/>
                <a:cs typeface="Gentium Book Basic"/>
                <a:sym typeface="Gentium Book Basic"/>
              </a:rPr>
              <a:t>compartir</a:t>
            </a:r>
            <a:r>
              <a:rPr lang="en-US" sz="4000" dirty="0">
                <a:ea typeface="Gentium Book Basic"/>
                <a:cs typeface="Gentium Book Basic"/>
                <a:sym typeface="Gentium Book Basic"/>
              </a:rPr>
              <a:t> información sobre la diversidad de organismos, particularmente plantas, insectos y otros artrópodos que habitan en los paisajes agrícolas de los Andes ecuatorianos. </a:t>
            </a:r>
          </a:p>
        </p:txBody>
      </p:sp>
    </p:spTree>
    <p:extLst>
      <p:ext uri="{BB962C8B-B14F-4D97-AF65-F5344CB8AC3E}">
        <p14:creationId xmlns:p14="http://schemas.microsoft.com/office/powerpoint/2010/main" val="64503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588191C9-6A11-4662-BE63-85BD2C0275A4}"/>
              </a:ext>
            </a:extLst>
          </p:cNvPr>
          <p:cNvSpPr txBox="1"/>
          <p:nvPr/>
        </p:nvSpPr>
        <p:spPr>
          <a:xfrm>
            <a:off x="321129" y="393701"/>
            <a:ext cx="9791231" cy="2308324"/>
          </a:xfrm>
          <a:prstGeom prst="rect">
            <a:avLst/>
          </a:prstGeom>
          <a:noFill/>
        </p:spPr>
        <p:txBody>
          <a:bodyPr wrap="square">
            <a:spAutoFit/>
          </a:bodyPr>
          <a:lstStyle/>
          <a:p>
            <a:pPr algn="l" rtl="0"/>
            <a:r>
              <a:rPr lang="es-ES" sz="7200" b="1" dirty="0">
                <a:ln w="0"/>
                <a:solidFill>
                  <a:srgbClr val="7030A0"/>
                </a:solidFill>
                <a:effectLst>
                  <a:outerShdw blurRad="38100" dist="25400" dir="5400000" algn="ctr" rotWithShape="0">
                    <a:srgbClr val="6E747A">
                      <a:alpha val="43000"/>
                    </a:srgbClr>
                  </a:outerShdw>
                </a:effectLst>
              </a:rPr>
              <a:t>Proyecto iNaturalist para </a:t>
            </a:r>
            <a:r>
              <a:rPr lang="es-ES" sz="7200" b="1" cap="none" spc="0" dirty="0">
                <a:ln w="0"/>
                <a:solidFill>
                  <a:srgbClr val="7030A0"/>
                </a:solidFill>
                <a:effectLst>
                  <a:outerShdw blurRad="38100" dist="25400" dir="5400000" algn="ctr" rotWithShape="0">
                    <a:srgbClr val="6E747A">
                      <a:alpha val="43000"/>
                    </a:srgbClr>
                  </a:outerShdw>
                </a:effectLst>
              </a:rPr>
              <a:t>CRFS /</a:t>
            </a:r>
            <a:r>
              <a:rPr lang="es-ES" sz="7200" b="1" cap="none" spc="0" dirty="0" err="1">
                <a:ln w="0"/>
                <a:solidFill>
                  <a:srgbClr val="7030A0"/>
                </a:solidFill>
                <a:effectLst>
                  <a:outerShdw blurRad="38100" dist="25400" dir="5400000" algn="ctr" rotWithShape="0">
                    <a:srgbClr val="6E747A">
                      <a:alpha val="43000"/>
                    </a:srgbClr>
                  </a:outerShdw>
                </a:effectLst>
              </a:rPr>
              <a:t>CoP</a:t>
            </a:r>
            <a:endParaRPr lang="es-EC" sz="7200" dirty="0"/>
          </a:p>
        </p:txBody>
      </p:sp>
      <p:pic>
        <p:nvPicPr>
          <p:cNvPr id="2" name="Picture 6" descr="Earth Matters: iNaturalist Is a Great Tool for ...">
            <a:extLst>
              <a:ext uri="{FF2B5EF4-FFF2-40B4-BE49-F238E27FC236}">
                <a16:creationId xmlns:a16="http://schemas.microsoft.com/office/drawing/2014/main" id="{B81D0AA8-03D3-4F8A-8067-54F17485F95E}"/>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226;p39">
            <a:extLst>
              <a:ext uri="{FF2B5EF4-FFF2-40B4-BE49-F238E27FC236}">
                <a16:creationId xmlns:a16="http://schemas.microsoft.com/office/drawing/2014/main" id="{A10FB1A5-9C08-4A52-9417-67F9C2B4D276}"/>
              </a:ext>
            </a:extLst>
          </p:cNvPr>
          <p:cNvSpPr txBox="1">
            <a:spLocks/>
          </p:cNvSpPr>
          <p:nvPr/>
        </p:nvSpPr>
        <p:spPr>
          <a:xfrm>
            <a:off x="205948" y="2654998"/>
            <a:ext cx="11664923" cy="3809301"/>
          </a:xfrm>
          <a:prstGeom prst="rect">
            <a:avLst/>
          </a:prstGeom>
          <a:noFill/>
          <a:ln>
            <a:noFill/>
          </a:ln>
        </p:spPr>
        <p:txBody>
          <a:bodyPr spcFirstLastPara="1" vert="horz" wrap="square" lIns="121900" tIns="60933" rIns="121900" bIns="60933"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spcBef>
                <a:spcPts val="0"/>
              </a:spcBef>
              <a:spcAft>
                <a:spcPts val="1000"/>
              </a:spcAft>
            </a:pPr>
            <a:r>
              <a:rPr lang="en-US" sz="4800" dirty="0">
                <a:solidFill>
                  <a:srgbClr val="92D050"/>
                </a:solidFill>
                <a:ea typeface="Gentium Book Basic"/>
                <a:cs typeface="Gentium Book Basic"/>
                <a:sym typeface="Gentium Book Basic"/>
              </a:rPr>
              <a:t>¿Qué podemos </a:t>
            </a:r>
            <a:r>
              <a:rPr lang="en-US" sz="4800" dirty="0" err="1">
                <a:solidFill>
                  <a:srgbClr val="92D050"/>
                </a:solidFill>
                <a:ea typeface="Gentium Book Basic"/>
                <a:cs typeface="Gentium Book Basic"/>
                <a:sym typeface="Gentium Book Basic"/>
              </a:rPr>
              <a:t>hacer</a:t>
            </a:r>
            <a:r>
              <a:rPr lang="en-US" sz="4800" dirty="0">
                <a:solidFill>
                  <a:srgbClr val="92D050"/>
                </a:solidFill>
                <a:ea typeface="Gentium Book Basic"/>
                <a:cs typeface="Gentium Book Basic"/>
                <a:sym typeface="Gentium Book Basic"/>
              </a:rPr>
              <a:t> </a:t>
            </a:r>
            <a:r>
              <a:rPr lang="en-US" sz="4800" dirty="0" err="1">
                <a:solidFill>
                  <a:srgbClr val="92D050"/>
                </a:solidFill>
                <a:ea typeface="Gentium Book Basic"/>
                <a:cs typeface="Gentium Book Basic"/>
                <a:sym typeface="Gentium Book Basic"/>
              </a:rPr>
              <a:t>juntos</a:t>
            </a:r>
            <a:r>
              <a:rPr lang="en-US" sz="4800" dirty="0">
                <a:solidFill>
                  <a:srgbClr val="92D050"/>
                </a:solidFill>
                <a:ea typeface="Gentium Book Basic"/>
                <a:cs typeface="Gentium Book Basic"/>
                <a:sym typeface="Gentium Book Basic"/>
              </a:rPr>
              <a:t>?</a:t>
            </a:r>
          </a:p>
          <a:p>
            <a:pPr marL="457200" indent="-457200" algn="just" rtl="0">
              <a:spcBef>
                <a:spcPts val="0"/>
              </a:spcBef>
              <a:spcAft>
                <a:spcPts val="2000"/>
              </a:spcAft>
              <a:buFontTx/>
              <a:buChar char="-"/>
            </a:pPr>
            <a:r>
              <a:rPr lang="en-US" sz="2800" dirty="0">
                <a:ea typeface="Gentium Book Basic"/>
                <a:cs typeface="Gentium Book Basic"/>
                <a:sym typeface="Gentium Book Basic"/>
              </a:rPr>
              <a:t>Crear una comunidad de naturalistas entre los proyectos apoyados por la Fundación McKnight a nivel internacional, desde la cual podamos compartir nuestros datos y conocimientos utilizando esta plataforma.</a:t>
            </a:r>
          </a:p>
          <a:p>
            <a:pPr marL="457200" indent="-457200" algn="just" rtl="0">
              <a:spcBef>
                <a:spcPts val="0"/>
              </a:spcBef>
              <a:spcAft>
                <a:spcPts val="1000"/>
              </a:spcAft>
              <a:buFontTx/>
              <a:buChar char="-"/>
            </a:pPr>
            <a:r>
              <a:rPr lang="en-US" sz="2800" dirty="0">
                <a:ea typeface="Gentium Book Basic"/>
                <a:cs typeface="Gentium Book Basic"/>
                <a:sym typeface="Gentium Book Basic"/>
              </a:rPr>
              <a:t>A través del descubrimiento colectivo, el aprendizaje y la investigación en múltiples contextos, es posible que podamos </a:t>
            </a:r>
            <a:r>
              <a:rPr lang="en-US" sz="2800" dirty="0" err="1">
                <a:ea typeface="Gentium Book Basic"/>
                <a:cs typeface="Gentium Book Basic"/>
                <a:sym typeface="Gentium Book Basic"/>
              </a:rPr>
              <a:t>avanzar</a:t>
            </a:r>
            <a:r>
              <a:rPr lang="en-US" sz="2800" dirty="0">
                <a:ea typeface="Gentium Book Basic"/>
                <a:cs typeface="Gentium Book Basic"/>
                <a:sym typeface="Gentium Book Basic"/>
              </a:rPr>
              <a:t> </a:t>
            </a:r>
            <a:r>
              <a:rPr lang="en-US" sz="2800" dirty="0" err="1">
                <a:ea typeface="Gentium Book Basic"/>
                <a:cs typeface="Gentium Book Basic"/>
                <a:sym typeface="Gentium Book Basic"/>
              </a:rPr>
              <a:t>en</a:t>
            </a:r>
            <a:r>
              <a:rPr lang="en-US" sz="2800" dirty="0">
                <a:ea typeface="Gentium Book Basic"/>
                <a:cs typeface="Gentium Book Basic"/>
                <a:sym typeface="Gentium Book Basic"/>
              </a:rPr>
              <a:t> </a:t>
            </a:r>
            <a:r>
              <a:rPr lang="en-US" sz="2800" dirty="0" err="1">
                <a:ea typeface="Gentium Book Basic"/>
                <a:cs typeface="Gentium Book Basic"/>
                <a:sym typeface="Gentium Book Basic"/>
              </a:rPr>
              <a:t>conocimiento</a:t>
            </a:r>
            <a:r>
              <a:rPr lang="en-US" sz="2800" dirty="0">
                <a:ea typeface="Gentium Book Basic"/>
                <a:cs typeface="Gentium Book Basic"/>
                <a:sym typeface="Gentium Book Basic"/>
              </a:rPr>
              <a:t>, </a:t>
            </a:r>
            <a:r>
              <a:rPr lang="en-US" sz="2800" dirty="0" err="1">
                <a:ea typeface="Gentium Book Basic"/>
                <a:cs typeface="Gentium Book Basic"/>
                <a:sym typeface="Gentium Book Basic"/>
              </a:rPr>
              <a:t>métodos</a:t>
            </a:r>
            <a:r>
              <a:rPr lang="en-US" sz="2800" dirty="0">
                <a:ea typeface="Gentium Book Basic"/>
                <a:cs typeface="Gentium Book Basic"/>
                <a:sym typeface="Gentium Book Basic"/>
              </a:rPr>
              <a:t> y </a:t>
            </a:r>
            <a:r>
              <a:rPr lang="en-US" sz="2800" dirty="0" err="1">
                <a:ea typeface="Gentium Book Basic"/>
                <a:cs typeface="Gentium Book Basic"/>
                <a:sym typeface="Gentium Book Basic"/>
              </a:rPr>
              <a:t>enfoques</a:t>
            </a:r>
            <a:r>
              <a:rPr lang="en-US" sz="2800" dirty="0">
                <a:ea typeface="Gentium Book Basic"/>
                <a:cs typeface="Gentium Book Basic"/>
                <a:sym typeface="Gentium Book Basic"/>
              </a:rPr>
              <a:t> para el manejo sostenible de insectos a mayor </a:t>
            </a:r>
            <a:r>
              <a:rPr lang="en-US" sz="2800" dirty="0" err="1">
                <a:ea typeface="Gentium Book Basic"/>
                <a:cs typeface="Gentium Book Basic"/>
                <a:sym typeface="Gentium Book Basic"/>
              </a:rPr>
              <a:t>escala</a:t>
            </a:r>
            <a:r>
              <a:rPr lang="en-US" sz="2800" dirty="0">
                <a:ea typeface="Gentium Book Basic"/>
                <a:cs typeface="Gentium Book Basic"/>
                <a:sym typeface="Gentium Book Basic"/>
              </a:rPr>
              <a:t>. </a:t>
            </a:r>
          </a:p>
        </p:txBody>
      </p:sp>
    </p:spTree>
    <p:extLst>
      <p:ext uri="{BB962C8B-B14F-4D97-AF65-F5344CB8AC3E}">
        <p14:creationId xmlns:p14="http://schemas.microsoft.com/office/powerpoint/2010/main" val="4138453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87F39-E864-4CCF-AB85-B9E8786449C4}"/>
              </a:ext>
            </a:extLst>
          </p:cNvPr>
          <p:cNvSpPr>
            <a:spLocks noGrp="1"/>
          </p:cNvSpPr>
          <p:nvPr>
            <p:ph type="title"/>
          </p:nvPr>
        </p:nvSpPr>
        <p:spPr>
          <a:xfrm>
            <a:off x="583355" y="0"/>
            <a:ext cx="10515600" cy="1325563"/>
          </a:xfrm>
        </p:spPr>
        <p:txBody>
          <a:bodyPr>
            <a:normAutofit/>
          </a:bodyPr>
          <a:lstStyle/>
          <a:p>
            <a:r>
              <a:rPr lang="es-ES" sz="7200" b="1" dirty="0"/>
              <a:t>Funcionalidad de</a:t>
            </a:r>
            <a:endParaRPr lang="es-EC" sz="7200" b="1" dirty="0"/>
          </a:p>
        </p:txBody>
      </p:sp>
      <p:pic>
        <p:nvPicPr>
          <p:cNvPr id="5" name="Picture 6" descr="Earth Matters: iNaturalist Is a Great Tool for ...">
            <a:extLst>
              <a:ext uri="{FF2B5EF4-FFF2-40B4-BE49-F238E27FC236}">
                <a16:creationId xmlns:a16="http://schemas.microsoft.com/office/drawing/2014/main" id="{FC1E3ED4-40B9-4BC3-84CA-97A7E92268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16" t="64258" r="5845" b="12108"/>
          <a:stretch/>
        </p:blipFill>
        <p:spPr bwMode="auto">
          <a:xfrm>
            <a:off x="6912928" y="0"/>
            <a:ext cx="4695717" cy="100647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5CEE5FCE-4376-4AF3-B4F2-B9098D7539CD}"/>
              </a:ext>
            </a:extLst>
          </p:cNvPr>
          <p:cNvPicPr>
            <a:picLocks noChangeAspect="1"/>
          </p:cNvPicPr>
          <p:nvPr/>
        </p:nvPicPr>
        <p:blipFill rotWithShape="1">
          <a:blip r:embed="rId3"/>
          <a:srcRect l="11351" t="18847" r="10101" b="20402"/>
          <a:stretch/>
        </p:blipFill>
        <p:spPr>
          <a:xfrm>
            <a:off x="262049" y="1325563"/>
            <a:ext cx="11667901" cy="5073655"/>
          </a:xfrm>
          <a:prstGeom prst="rect">
            <a:avLst/>
          </a:prstGeom>
        </p:spPr>
      </p:pic>
      <p:sp>
        <p:nvSpPr>
          <p:cNvPr id="3" name="Elipse 2">
            <a:extLst>
              <a:ext uri="{FF2B5EF4-FFF2-40B4-BE49-F238E27FC236}">
                <a16:creationId xmlns:a16="http://schemas.microsoft.com/office/drawing/2014/main" id="{99CF08D4-9063-4212-8F41-58AB45AD2EAA}"/>
              </a:ext>
            </a:extLst>
          </p:cNvPr>
          <p:cNvSpPr/>
          <p:nvPr/>
        </p:nvSpPr>
        <p:spPr>
          <a:xfrm>
            <a:off x="6048632" y="1644651"/>
            <a:ext cx="6051510" cy="2050527"/>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p>
        </p:txBody>
      </p:sp>
    </p:spTree>
    <p:extLst>
      <p:ext uri="{BB962C8B-B14F-4D97-AF65-F5344CB8AC3E}">
        <p14:creationId xmlns:p14="http://schemas.microsoft.com/office/powerpoint/2010/main" val="107010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62AA1747-85AC-458C-AA95-43A381E36523}"/>
              </a:ext>
            </a:extLst>
          </p:cNvPr>
          <p:cNvSpPr txBox="1"/>
          <p:nvPr/>
        </p:nvSpPr>
        <p:spPr>
          <a:xfrm>
            <a:off x="1392360" y="124764"/>
            <a:ext cx="9634401" cy="2123658"/>
          </a:xfrm>
          <a:prstGeom prst="rect">
            <a:avLst/>
          </a:prstGeom>
          <a:noFill/>
        </p:spPr>
        <p:txBody>
          <a:bodyPr wrap="square">
            <a:spAutoFit/>
          </a:bodyPr>
          <a:lstStyle/>
          <a:p>
            <a:pPr algn="l" rtl="0"/>
            <a:r>
              <a:rPr lang="es-ES" sz="6600" b="1" dirty="0">
                <a:ln w="0"/>
                <a:solidFill>
                  <a:srgbClr val="7030A0"/>
                </a:solidFill>
                <a:effectLst>
                  <a:outerShdw blurRad="38100" dist="25400" dir="5400000" algn="ctr" rotWithShape="0">
                    <a:srgbClr val="6E747A">
                      <a:alpha val="43000"/>
                    </a:srgbClr>
                  </a:outerShdw>
                </a:effectLst>
              </a:rPr>
              <a:t>El plan</a:t>
            </a:r>
          </a:p>
          <a:p>
            <a:pPr algn="l" rtl="0"/>
            <a:r>
              <a:rPr lang="es-ES" sz="6600" b="1" dirty="0">
                <a:ln w="0"/>
                <a:solidFill>
                  <a:srgbClr val="7030A0"/>
                </a:solidFill>
                <a:effectLst>
                  <a:outerShdw blurRad="38100" dist="25400" dir="5400000" algn="ctr" rotWithShape="0">
                    <a:srgbClr val="6E747A">
                      <a:alpha val="43000"/>
                    </a:srgbClr>
                  </a:outerShdw>
                </a:effectLst>
              </a:rPr>
              <a:t>Red de Conocimientos…</a:t>
            </a:r>
            <a:endParaRPr lang="es-EC" sz="6600" dirty="0"/>
          </a:p>
        </p:txBody>
      </p:sp>
      <p:pic>
        <p:nvPicPr>
          <p:cNvPr id="16" name="Picture 6" descr="Earth Matters: iNaturalist Is a Great Tool for ...">
            <a:extLst>
              <a:ext uri="{FF2B5EF4-FFF2-40B4-BE49-F238E27FC236}">
                <a16:creationId xmlns:a16="http://schemas.microsoft.com/office/drawing/2014/main" id="{54ED1EA3-1325-40BB-9087-D7B0369A1619}"/>
              </a:ext>
            </a:extLst>
          </p:cNvPr>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descr="Imagen que contiene Interfaz de usuario gráfica&#10;&#10;Descripción generada automáticamente">
            <a:extLst>
              <a:ext uri="{FF2B5EF4-FFF2-40B4-BE49-F238E27FC236}">
                <a16:creationId xmlns:a16="http://schemas.microsoft.com/office/drawing/2014/main" id="{5DBF967B-083D-4CB0-8CC5-D943CB426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123" y="2248422"/>
            <a:ext cx="11964877" cy="2624202"/>
          </a:xfrm>
          <a:prstGeom prst="rect">
            <a:avLst/>
          </a:prstGeom>
        </p:spPr>
      </p:pic>
    </p:spTree>
    <p:extLst>
      <p:ext uri="{BB962C8B-B14F-4D97-AF65-F5344CB8AC3E}">
        <p14:creationId xmlns:p14="http://schemas.microsoft.com/office/powerpoint/2010/main" val="96144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E891445-3F24-4432-92D0-267C67FA3941}"/>
              </a:ext>
            </a:extLst>
          </p:cNvPr>
          <p:cNvSpPr txBox="1"/>
          <p:nvPr/>
        </p:nvSpPr>
        <p:spPr>
          <a:xfrm>
            <a:off x="6657203" y="6511326"/>
            <a:ext cx="6098058" cy="369332"/>
          </a:xfrm>
          <a:prstGeom prst="rect">
            <a:avLst/>
          </a:prstGeom>
          <a:noFill/>
        </p:spPr>
        <p:txBody>
          <a:bodyPr wrap="square">
            <a:spAutoFit/>
          </a:bodyPr>
          <a:lstStyle/>
          <a:p>
            <a:pPr algn="l" rtl="0"/>
            <a:r>
              <a:rPr lang="es-EC" dirty="0">
                <a:hlinkClick r:id="rId3"/>
              </a:rPr>
              <a:t>https://www.inaturalist.org/projects/agri-andes-ecuador</a:t>
            </a:r>
            <a:endParaRPr lang="es-EC" dirty="0"/>
          </a:p>
        </p:txBody>
      </p:sp>
      <p:sp>
        <p:nvSpPr>
          <p:cNvPr id="12" name="CuadroTexto 11">
            <a:extLst>
              <a:ext uri="{FF2B5EF4-FFF2-40B4-BE49-F238E27FC236}">
                <a16:creationId xmlns:a16="http://schemas.microsoft.com/office/drawing/2014/main" id="{588191C9-6A11-4662-BE63-85BD2C0275A4}"/>
              </a:ext>
            </a:extLst>
          </p:cNvPr>
          <p:cNvSpPr txBox="1"/>
          <p:nvPr/>
        </p:nvSpPr>
        <p:spPr>
          <a:xfrm>
            <a:off x="267419" y="359231"/>
            <a:ext cx="7624120" cy="1200329"/>
          </a:xfrm>
          <a:prstGeom prst="rect">
            <a:avLst/>
          </a:prstGeom>
          <a:noFill/>
        </p:spPr>
        <p:txBody>
          <a:bodyPr wrap="square">
            <a:spAutoFit/>
          </a:bodyPr>
          <a:lstStyle/>
          <a:p>
            <a:pPr algn="l" rtl="0"/>
            <a:r>
              <a:rPr lang="es-ES" sz="7200" b="1" cap="none" spc="0" dirty="0">
                <a:ln w="0"/>
                <a:solidFill>
                  <a:srgbClr val="7030A0"/>
                </a:solidFill>
                <a:effectLst>
                  <a:outerShdw blurRad="38100" dist="25400" dir="5400000" algn="ctr" rotWithShape="0">
                    <a:srgbClr val="6E747A">
                      <a:alpha val="43000"/>
                    </a:srgbClr>
                  </a:outerShdw>
                </a:effectLst>
              </a:rPr>
              <a:t>Agri Andes Ecuador </a:t>
            </a:r>
            <a:endParaRPr lang="es-EC" sz="7200" dirty="0"/>
          </a:p>
        </p:txBody>
      </p:sp>
      <p:pic>
        <p:nvPicPr>
          <p:cNvPr id="2" name="Picture 6" descr="Earth Matters: iNaturalist Is a Great Tool for ...">
            <a:extLst>
              <a:ext uri="{FF2B5EF4-FFF2-40B4-BE49-F238E27FC236}">
                <a16:creationId xmlns:a16="http://schemas.microsoft.com/office/drawing/2014/main" id="{B81D0AA8-03D3-4F8A-8067-54F17485F95E}"/>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65CFC773-A078-4894-87E4-BB835BA185CE}"/>
              </a:ext>
            </a:extLst>
          </p:cNvPr>
          <p:cNvPicPr>
            <a:picLocks noChangeAspect="1"/>
          </p:cNvPicPr>
          <p:nvPr/>
        </p:nvPicPr>
        <p:blipFill>
          <a:blip r:embed="rId5"/>
          <a:stretch>
            <a:fillRect/>
          </a:stretch>
        </p:blipFill>
        <p:spPr>
          <a:xfrm>
            <a:off x="267419" y="1851866"/>
            <a:ext cx="11243094" cy="4367153"/>
          </a:xfrm>
          <a:prstGeom prst="rect">
            <a:avLst/>
          </a:prstGeom>
        </p:spPr>
      </p:pic>
    </p:spTree>
    <p:extLst>
      <p:ext uri="{BB962C8B-B14F-4D97-AF65-F5344CB8AC3E}">
        <p14:creationId xmlns:p14="http://schemas.microsoft.com/office/powerpoint/2010/main" val="868682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588191C9-6A11-4662-BE63-85BD2C0275A4}"/>
              </a:ext>
            </a:extLst>
          </p:cNvPr>
          <p:cNvSpPr txBox="1"/>
          <p:nvPr/>
        </p:nvSpPr>
        <p:spPr>
          <a:xfrm>
            <a:off x="1252603" y="-8594"/>
            <a:ext cx="8655457" cy="1200329"/>
          </a:xfrm>
          <a:prstGeom prst="rect">
            <a:avLst/>
          </a:prstGeom>
          <a:noFill/>
        </p:spPr>
        <p:txBody>
          <a:bodyPr wrap="square">
            <a:spAutoFit/>
          </a:bodyPr>
          <a:lstStyle/>
          <a:p>
            <a:pPr algn="l" rtl="0"/>
            <a:r>
              <a:rPr lang="es-ES" sz="7200" b="1" cap="none" spc="0" dirty="0">
                <a:ln w="0"/>
                <a:solidFill>
                  <a:srgbClr val="FF0000"/>
                </a:solidFill>
                <a:effectLst>
                  <a:outerShdw blurRad="38100" dist="25400" dir="5400000" algn="ctr" rotWithShape="0">
                    <a:srgbClr val="6E747A">
                      <a:alpha val="43000"/>
                    </a:srgbClr>
                  </a:outerShdw>
                </a:effectLst>
              </a:rPr>
              <a:t>1.</a:t>
            </a:r>
            <a:r>
              <a:rPr lang="es-ES" sz="7200" b="1" cap="none" spc="0" dirty="0">
                <a:ln w="0"/>
                <a:solidFill>
                  <a:srgbClr val="7030A0"/>
                </a:solidFill>
                <a:effectLst>
                  <a:outerShdw blurRad="38100" dist="25400" dir="5400000" algn="ctr" rotWithShape="0">
                    <a:srgbClr val="6E747A">
                      <a:alpha val="43000"/>
                    </a:srgbClr>
                  </a:outerShdw>
                </a:effectLst>
              </a:rPr>
              <a:t>Museo Virtual</a:t>
            </a:r>
            <a:endParaRPr lang="es-EC" sz="7200" dirty="0"/>
          </a:p>
        </p:txBody>
      </p:sp>
      <p:pic>
        <p:nvPicPr>
          <p:cNvPr id="7" name="Picture 6" descr="Earth Matters: iNaturalist Is a Great Tool for ...">
            <a:extLst>
              <a:ext uri="{FF2B5EF4-FFF2-40B4-BE49-F238E27FC236}">
                <a16:creationId xmlns:a16="http://schemas.microsoft.com/office/drawing/2014/main" id="{0D2ABDB9-EB5B-4987-BB27-05535BB17FA1}"/>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4F24674B-8F06-453E-9DAC-54D1013B37FA}"/>
              </a:ext>
            </a:extLst>
          </p:cNvPr>
          <p:cNvSpPr txBox="1"/>
          <p:nvPr/>
        </p:nvSpPr>
        <p:spPr>
          <a:xfrm>
            <a:off x="8157369" y="5694204"/>
            <a:ext cx="3048000" cy="369332"/>
          </a:xfrm>
          <a:prstGeom prst="rect">
            <a:avLst/>
          </a:prstGeom>
          <a:noFill/>
        </p:spPr>
        <p:txBody>
          <a:bodyPr wrap="square">
            <a:spAutoFit/>
          </a:bodyPr>
          <a:lstStyle/>
          <a:p>
            <a:pPr algn="l" rtl="0"/>
            <a:r>
              <a:rPr lang="es-EC" dirty="0">
                <a:hlinkClick r:id="rId4"/>
              </a:rPr>
              <a:t>http://bioinca.org/emuseum/</a:t>
            </a:r>
            <a:endParaRPr lang="es-EC" dirty="0"/>
          </a:p>
        </p:txBody>
      </p:sp>
      <p:pic>
        <p:nvPicPr>
          <p:cNvPr id="11" name="Imagen 10">
            <a:extLst>
              <a:ext uri="{FF2B5EF4-FFF2-40B4-BE49-F238E27FC236}">
                <a16:creationId xmlns:a16="http://schemas.microsoft.com/office/drawing/2014/main" id="{9C222C7C-3FDA-4186-853A-CD33C865164B}"/>
              </a:ext>
            </a:extLst>
          </p:cNvPr>
          <p:cNvPicPr>
            <a:picLocks noChangeAspect="1"/>
          </p:cNvPicPr>
          <p:nvPr/>
        </p:nvPicPr>
        <p:blipFill rotWithShape="1">
          <a:blip r:embed="rId5"/>
          <a:srcRect l="16297" t="7969" r="46006" b="56923"/>
          <a:stretch/>
        </p:blipFill>
        <p:spPr>
          <a:xfrm>
            <a:off x="0" y="1903969"/>
            <a:ext cx="5831360" cy="3053462"/>
          </a:xfrm>
          <a:prstGeom prst="rect">
            <a:avLst/>
          </a:prstGeom>
        </p:spPr>
      </p:pic>
      <p:pic>
        <p:nvPicPr>
          <p:cNvPr id="3" name="Imagen 2">
            <a:extLst>
              <a:ext uri="{FF2B5EF4-FFF2-40B4-BE49-F238E27FC236}">
                <a16:creationId xmlns:a16="http://schemas.microsoft.com/office/drawing/2014/main" id="{7033650C-0A98-4099-B190-3DC423C3DD92}"/>
              </a:ext>
            </a:extLst>
          </p:cNvPr>
          <p:cNvPicPr>
            <a:picLocks noChangeAspect="1"/>
          </p:cNvPicPr>
          <p:nvPr/>
        </p:nvPicPr>
        <p:blipFill rotWithShape="1">
          <a:blip r:embed="rId6"/>
          <a:srcRect l="8038" t="14036" r="66233" b="76781"/>
          <a:stretch/>
        </p:blipFill>
        <p:spPr>
          <a:xfrm>
            <a:off x="8157369" y="6081921"/>
            <a:ext cx="3136901" cy="629464"/>
          </a:xfrm>
          <a:prstGeom prst="rect">
            <a:avLst/>
          </a:prstGeom>
        </p:spPr>
      </p:pic>
      <p:pic>
        <p:nvPicPr>
          <p:cNvPr id="5" name="Picture 6" descr="Earth Matters: iNaturalist Is a Great Tool for ...">
            <a:extLst>
              <a:ext uri="{FF2B5EF4-FFF2-40B4-BE49-F238E27FC236}">
                <a16:creationId xmlns:a16="http://schemas.microsoft.com/office/drawing/2014/main" id="{292C47CA-8D4F-443E-98DD-21C11D873E59}"/>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3616" t="17098" r="5845" b="12108"/>
          <a:stretch/>
        </p:blipFill>
        <p:spPr bwMode="auto">
          <a:xfrm>
            <a:off x="2187500" y="5669666"/>
            <a:ext cx="1622500" cy="104171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1C8A4BFF-DD94-491A-AA28-2332BBCF084F}"/>
              </a:ext>
            </a:extLst>
          </p:cNvPr>
          <p:cNvPicPr>
            <a:picLocks noChangeAspect="1"/>
          </p:cNvPicPr>
          <p:nvPr/>
        </p:nvPicPr>
        <p:blipFill rotWithShape="1">
          <a:blip r:embed="rId7"/>
          <a:srcRect l="8769" t="34993" r="53906" b="-24"/>
          <a:stretch/>
        </p:blipFill>
        <p:spPr>
          <a:xfrm>
            <a:off x="7482746" y="1641834"/>
            <a:ext cx="4054346" cy="3971603"/>
          </a:xfrm>
          <a:prstGeom prst="rect">
            <a:avLst/>
          </a:prstGeom>
        </p:spPr>
      </p:pic>
      <p:sp>
        <p:nvSpPr>
          <p:cNvPr id="17" name="Flecha: hacia abajo 16">
            <a:extLst>
              <a:ext uri="{FF2B5EF4-FFF2-40B4-BE49-F238E27FC236}">
                <a16:creationId xmlns:a16="http://schemas.microsoft.com/office/drawing/2014/main" id="{CC3FD743-CDFE-454E-AA3F-18C9F6207C12}"/>
              </a:ext>
            </a:extLst>
          </p:cNvPr>
          <p:cNvSpPr/>
          <p:nvPr/>
        </p:nvSpPr>
        <p:spPr>
          <a:xfrm rot="16200000">
            <a:off x="6264516" y="3116742"/>
            <a:ext cx="785073" cy="1408139"/>
          </a:xfrm>
          <a:prstGeom prst="downArrow">
            <a:avLst>
              <a:gd name="adj1" fmla="val 50000"/>
              <a:gd name="adj2" fmla="val 4885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C"/>
          </a:p>
        </p:txBody>
      </p:sp>
      <p:sp>
        <p:nvSpPr>
          <p:cNvPr id="18" name="CuadroTexto 17">
            <a:extLst>
              <a:ext uri="{FF2B5EF4-FFF2-40B4-BE49-F238E27FC236}">
                <a16:creationId xmlns:a16="http://schemas.microsoft.com/office/drawing/2014/main" id="{531630A2-F5D0-43A1-B2D9-8057EE077E62}"/>
              </a:ext>
            </a:extLst>
          </p:cNvPr>
          <p:cNvSpPr txBox="1"/>
          <p:nvPr/>
        </p:nvSpPr>
        <p:spPr>
          <a:xfrm>
            <a:off x="6264470" y="3589978"/>
            <a:ext cx="590550" cy="461665"/>
          </a:xfrm>
          <a:prstGeom prst="rect">
            <a:avLst/>
          </a:prstGeom>
          <a:noFill/>
        </p:spPr>
        <p:txBody>
          <a:bodyPr wrap="square" rtlCol="0">
            <a:spAutoFit/>
          </a:bodyPr>
          <a:lstStyle/>
          <a:p>
            <a:pPr algn="l" rtl="0"/>
            <a:r>
              <a:rPr lang="es-ES" sz="2400" b="1" dirty="0"/>
              <a:t>A</a:t>
            </a:r>
            <a:endParaRPr lang="es-EC" sz="2400" b="1" dirty="0"/>
          </a:p>
        </p:txBody>
      </p:sp>
    </p:spTree>
    <p:extLst>
      <p:ext uri="{BB962C8B-B14F-4D97-AF65-F5344CB8AC3E}">
        <p14:creationId xmlns:p14="http://schemas.microsoft.com/office/powerpoint/2010/main" val="3451981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588191C9-6A11-4662-BE63-85BD2C0275A4}"/>
              </a:ext>
            </a:extLst>
          </p:cNvPr>
          <p:cNvSpPr txBox="1"/>
          <p:nvPr/>
        </p:nvSpPr>
        <p:spPr>
          <a:xfrm>
            <a:off x="1252603" y="-8594"/>
            <a:ext cx="6540769" cy="1200329"/>
          </a:xfrm>
          <a:prstGeom prst="rect">
            <a:avLst/>
          </a:prstGeom>
          <a:noFill/>
        </p:spPr>
        <p:txBody>
          <a:bodyPr wrap="square">
            <a:spAutoFit/>
          </a:bodyPr>
          <a:lstStyle/>
          <a:p>
            <a:pPr algn="l" rtl="0"/>
            <a:r>
              <a:rPr lang="es-ES" sz="7200" b="1" dirty="0">
                <a:ln w="0"/>
                <a:solidFill>
                  <a:srgbClr val="FF0000"/>
                </a:solidFill>
                <a:effectLst>
                  <a:outerShdw blurRad="38100" dist="25400" dir="5400000" algn="ctr" rotWithShape="0">
                    <a:srgbClr val="6E747A">
                      <a:alpha val="43000"/>
                    </a:srgbClr>
                  </a:outerShdw>
                </a:effectLst>
              </a:rPr>
              <a:t>2.</a:t>
            </a:r>
            <a:r>
              <a:rPr lang="es-ES" sz="7200" b="1" cap="none" spc="0" dirty="0">
                <a:ln w="0"/>
                <a:solidFill>
                  <a:srgbClr val="7030A0"/>
                </a:solidFill>
                <a:effectLst>
                  <a:outerShdw blurRad="38100" dist="25400" dir="5400000" algn="ctr" rotWithShape="0">
                    <a:srgbClr val="6E747A">
                      <a:alpha val="43000"/>
                    </a:srgbClr>
                  </a:outerShdw>
                </a:effectLst>
              </a:rPr>
              <a:t>Bingo </a:t>
            </a:r>
            <a:r>
              <a:rPr lang="es-ES" sz="7200" b="1" cap="none" spc="0" dirty="0" err="1">
                <a:ln w="0"/>
                <a:solidFill>
                  <a:srgbClr val="7030A0"/>
                </a:solidFill>
                <a:effectLst>
                  <a:outerShdw blurRad="38100" dist="25400" dir="5400000" algn="ctr" rotWithShape="0">
                    <a:srgbClr val="6E747A">
                      <a:alpha val="43000"/>
                    </a:srgbClr>
                  </a:outerShdw>
                </a:effectLst>
              </a:rPr>
              <a:t>Bee</a:t>
            </a:r>
            <a:r>
              <a:rPr lang="es-ES" sz="7200" b="1" cap="none" spc="0" dirty="0">
                <a:ln w="0"/>
                <a:solidFill>
                  <a:srgbClr val="7030A0"/>
                </a:solidFill>
                <a:effectLst>
                  <a:outerShdw blurRad="38100" dist="25400" dir="5400000" algn="ctr" rotWithShape="0">
                    <a:srgbClr val="6E747A">
                      <a:alpha val="43000"/>
                    </a:srgbClr>
                  </a:outerShdw>
                </a:effectLst>
              </a:rPr>
              <a:t> Day</a:t>
            </a:r>
            <a:endParaRPr lang="es-EC" sz="7200" dirty="0"/>
          </a:p>
        </p:txBody>
      </p:sp>
      <p:pic>
        <p:nvPicPr>
          <p:cNvPr id="7" name="Picture 6" descr="Earth Matters: iNaturalist Is a Great Tool for ...">
            <a:extLst>
              <a:ext uri="{FF2B5EF4-FFF2-40B4-BE49-F238E27FC236}">
                <a16:creationId xmlns:a16="http://schemas.microsoft.com/office/drawing/2014/main" id="{0D2ABDB9-EB5B-4987-BB27-05535BB17FA1}"/>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E820025-3A0F-408C-8B87-C11ECB32A0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145587"/>
            <a:ext cx="4419161" cy="5758562"/>
          </a:xfrm>
          <a:prstGeom prst="rect">
            <a:avLst/>
          </a:prstGeom>
        </p:spPr>
      </p:pic>
      <p:pic>
        <p:nvPicPr>
          <p:cNvPr id="9" name="Imagen 8">
            <a:extLst>
              <a:ext uri="{FF2B5EF4-FFF2-40B4-BE49-F238E27FC236}">
                <a16:creationId xmlns:a16="http://schemas.microsoft.com/office/drawing/2014/main" id="{B598DA8C-961F-4250-BFC1-36AEECA53A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22987" y="1099438"/>
            <a:ext cx="4109391" cy="5758562"/>
          </a:xfrm>
          <a:prstGeom prst="rect">
            <a:avLst/>
          </a:prstGeom>
        </p:spPr>
      </p:pic>
      <p:pic>
        <p:nvPicPr>
          <p:cNvPr id="10" name="iNaturalist_Ec_7227204179888966918-no-watermark">
            <a:hlinkClick r:id="" action="ppaction://media"/>
            <a:extLst>
              <a:ext uri="{FF2B5EF4-FFF2-40B4-BE49-F238E27FC236}">
                <a16:creationId xmlns:a16="http://schemas.microsoft.com/office/drawing/2014/main" id="{422777BA-CC0F-4B96-A94A-C53F80DEED7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952809" y="1099438"/>
            <a:ext cx="3239191" cy="5758562"/>
          </a:xfrm>
          <a:prstGeom prst="rect">
            <a:avLst/>
          </a:prstGeom>
        </p:spPr>
      </p:pic>
    </p:spTree>
    <p:extLst>
      <p:ext uri="{BB962C8B-B14F-4D97-AF65-F5344CB8AC3E}">
        <p14:creationId xmlns:p14="http://schemas.microsoft.com/office/powerpoint/2010/main" val="92090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1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Earth Matters: iNaturalist Is a Great Tool for ...">
            <a:extLst>
              <a:ext uri="{FF2B5EF4-FFF2-40B4-BE49-F238E27FC236}">
                <a16:creationId xmlns:a16="http://schemas.microsoft.com/office/drawing/2014/main" id="{54ED1EA3-1325-40BB-9087-D7B0369A1619}"/>
              </a:ext>
            </a:extLst>
          </p:cNvPr>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descr="Una flor amarilla&#10;&#10;Descripción generada automáticamente con confianza media">
            <a:extLst>
              <a:ext uri="{FF2B5EF4-FFF2-40B4-BE49-F238E27FC236}">
                <a16:creationId xmlns:a16="http://schemas.microsoft.com/office/drawing/2014/main" id="{211E5599-FC4C-4B4A-A0E7-BA1BF5D28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1" y="1191999"/>
            <a:ext cx="4567825" cy="5470451"/>
          </a:xfrm>
          <a:prstGeom prst="rect">
            <a:avLst/>
          </a:prstGeom>
        </p:spPr>
      </p:pic>
      <p:pic>
        <p:nvPicPr>
          <p:cNvPr id="9" name="Imagen 8" descr="Un insecto con alas&#10;&#10;Descripción generada automáticamente">
            <a:extLst>
              <a:ext uri="{FF2B5EF4-FFF2-40B4-BE49-F238E27FC236}">
                <a16:creationId xmlns:a16="http://schemas.microsoft.com/office/drawing/2014/main" id="{B5C17C92-31E1-4FBD-A5D8-886D7CFBC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799" y="1191999"/>
            <a:ext cx="4403711" cy="5470451"/>
          </a:xfrm>
          <a:prstGeom prst="rect">
            <a:avLst/>
          </a:prstGeom>
        </p:spPr>
      </p:pic>
      <p:sp>
        <p:nvSpPr>
          <p:cNvPr id="11" name="CuadroTexto 10">
            <a:extLst>
              <a:ext uri="{FF2B5EF4-FFF2-40B4-BE49-F238E27FC236}">
                <a16:creationId xmlns:a16="http://schemas.microsoft.com/office/drawing/2014/main" id="{67C54012-3545-4FA3-828F-1C9C16760770}"/>
              </a:ext>
            </a:extLst>
          </p:cNvPr>
          <p:cNvSpPr txBox="1"/>
          <p:nvPr/>
        </p:nvSpPr>
        <p:spPr>
          <a:xfrm>
            <a:off x="187740" y="1081707"/>
            <a:ext cx="764088" cy="1107996"/>
          </a:xfrm>
          <a:prstGeom prst="rect">
            <a:avLst/>
          </a:prstGeom>
          <a:noFill/>
        </p:spPr>
        <p:txBody>
          <a:bodyPr wrap="square" rtlCol="0">
            <a:spAutoFit/>
          </a:bodyPr>
          <a:lstStyle/>
          <a:p>
            <a:r>
              <a:rPr lang="es-ES" sz="6600" b="1" dirty="0">
                <a:solidFill>
                  <a:srgbClr val="FF0000"/>
                </a:solidFill>
              </a:rPr>
              <a:t>A</a:t>
            </a:r>
            <a:endParaRPr lang="es-EC" sz="6600" b="1" dirty="0">
              <a:solidFill>
                <a:srgbClr val="FF0000"/>
              </a:solidFill>
            </a:endParaRPr>
          </a:p>
        </p:txBody>
      </p:sp>
      <p:sp>
        <p:nvSpPr>
          <p:cNvPr id="13" name="CuadroTexto 12">
            <a:extLst>
              <a:ext uri="{FF2B5EF4-FFF2-40B4-BE49-F238E27FC236}">
                <a16:creationId xmlns:a16="http://schemas.microsoft.com/office/drawing/2014/main" id="{92953FE4-DD17-42D2-A1A2-F079F50E17A4}"/>
              </a:ext>
            </a:extLst>
          </p:cNvPr>
          <p:cNvSpPr txBox="1"/>
          <p:nvPr/>
        </p:nvSpPr>
        <p:spPr>
          <a:xfrm>
            <a:off x="4876800" y="1069970"/>
            <a:ext cx="764088" cy="1107996"/>
          </a:xfrm>
          <a:prstGeom prst="rect">
            <a:avLst/>
          </a:prstGeom>
          <a:noFill/>
        </p:spPr>
        <p:txBody>
          <a:bodyPr wrap="square" rtlCol="0">
            <a:spAutoFit/>
          </a:bodyPr>
          <a:lstStyle/>
          <a:p>
            <a:r>
              <a:rPr lang="es-ES" sz="6600" b="1" dirty="0">
                <a:solidFill>
                  <a:srgbClr val="FF0000"/>
                </a:solidFill>
              </a:rPr>
              <a:t>B</a:t>
            </a:r>
            <a:endParaRPr lang="es-EC" sz="6600" b="1" dirty="0">
              <a:solidFill>
                <a:srgbClr val="FF0000"/>
              </a:solidFill>
            </a:endParaRPr>
          </a:p>
        </p:txBody>
      </p:sp>
      <p:sp>
        <p:nvSpPr>
          <p:cNvPr id="14" name="CuadroTexto 13">
            <a:extLst>
              <a:ext uri="{FF2B5EF4-FFF2-40B4-BE49-F238E27FC236}">
                <a16:creationId xmlns:a16="http://schemas.microsoft.com/office/drawing/2014/main" id="{1CAF1322-BC6E-4ACA-81CA-7BBD1DB8CA36}"/>
              </a:ext>
            </a:extLst>
          </p:cNvPr>
          <p:cNvSpPr txBox="1"/>
          <p:nvPr/>
        </p:nvSpPr>
        <p:spPr>
          <a:xfrm>
            <a:off x="187740" y="4361435"/>
            <a:ext cx="764088" cy="1107996"/>
          </a:xfrm>
          <a:prstGeom prst="rect">
            <a:avLst/>
          </a:prstGeom>
          <a:noFill/>
        </p:spPr>
        <p:txBody>
          <a:bodyPr wrap="square" rtlCol="0">
            <a:spAutoFit/>
          </a:bodyPr>
          <a:lstStyle/>
          <a:p>
            <a:r>
              <a:rPr lang="es-ES" sz="6600" b="1" dirty="0">
                <a:solidFill>
                  <a:srgbClr val="FF0000"/>
                </a:solidFill>
              </a:rPr>
              <a:t>C</a:t>
            </a:r>
            <a:endParaRPr lang="es-EC" sz="6600" b="1" dirty="0">
              <a:solidFill>
                <a:srgbClr val="FF0000"/>
              </a:solidFill>
            </a:endParaRPr>
          </a:p>
        </p:txBody>
      </p:sp>
      <p:sp>
        <p:nvSpPr>
          <p:cNvPr id="15" name="CuadroTexto 14">
            <a:extLst>
              <a:ext uri="{FF2B5EF4-FFF2-40B4-BE49-F238E27FC236}">
                <a16:creationId xmlns:a16="http://schemas.microsoft.com/office/drawing/2014/main" id="{285F0CC4-FBE5-4B89-9B79-E1539CD0B9D5}"/>
              </a:ext>
            </a:extLst>
          </p:cNvPr>
          <p:cNvSpPr txBox="1"/>
          <p:nvPr/>
        </p:nvSpPr>
        <p:spPr>
          <a:xfrm>
            <a:off x="4876800" y="4361435"/>
            <a:ext cx="764088" cy="1107996"/>
          </a:xfrm>
          <a:prstGeom prst="rect">
            <a:avLst/>
          </a:prstGeom>
          <a:noFill/>
        </p:spPr>
        <p:txBody>
          <a:bodyPr wrap="square" rtlCol="0">
            <a:spAutoFit/>
          </a:bodyPr>
          <a:lstStyle/>
          <a:p>
            <a:r>
              <a:rPr lang="es-ES" sz="6600" b="1" dirty="0">
                <a:solidFill>
                  <a:srgbClr val="FF0000"/>
                </a:solidFill>
              </a:rPr>
              <a:t>D</a:t>
            </a:r>
            <a:endParaRPr lang="es-EC" sz="6600" b="1" dirty="0">
              <a:solidFill>
                <a:srgbClr val="FF0000"/>
              </a:solidFill>
            </a:endParaRPr>
          </a:p>
        </p:txBody>
      </p:sp>
      <p:sp>
        <p:nvSpPr>
          <p:cNvPr id="12" name="CuadroTexto 11">
            <a:extLst>
              <a:ext uri="{FF2B5EF4-FFF2-40B4-BE49-F238E27FC236}">
                <a16:creationId xmlns:a16="http://schemas.microsoft.com/office/drawing/2014/main" id="{E50A7394-22AE-4BE4-A8BC-E5EFF57EC559}"/>
              </a:ext>
            </a:extLst>
          </p:cNvPr>
          <p:cNvSpPr txBox="1"/>
          <p:nvPr/>
        </p:nvSpPr>
        <p:spPr>
          <a:xfrm>
            <a:off x="319177" y="48090"/>
            <a:ext cx="9595163" cy="1107996"/>
          </a:xfrm>
          <a:prstGeom prst="rect">
            <a:avLst/>
          </a:prstGeom>
          <a:noFill/>
        </p:spPr>
        <p:txBody>
          <a:bodyPr wrap="square">
            <a:spAutoFit/>
          </a:bodyPr>
          <a:lstStyle/>
          <a:p>
            <a:pPr algn="l" rtl="0"/>
            <a:r>
              <a:rPr lang="es-ES" sz="6600" b="1" dirty="0">
                <a:ln w="0"/>
                <a:solidFill>
                  <a:srgbClr val="7030A0"/>
                </a:solidFill>
                <a:effectLst>
                  <a:outerShdw blurRad="38100" dist="25400" dir="5400000" algn="ctr" rotWithShape="0">
                    <a:srgbClr val="6E747A">
                      <a:alpha val="43000"/>
                    </a:srgbClr>
                  </a:outerShdw>
                </a:effectLst>
              </a:rPr>
              <a:t>Cuál (es) es/son abeja (s)?</a:t>
            </a:r>
            <a:endParaRPr lang="es-EC" sz="6600" dirty="0"/>
          </a:p>
        </p:txBody>
      </p:sp>
      <p:sp>
        <p:nvSpPr>
          <p:cNvPr id="17" name="CuadroTexto 16">
            <a:extLst>
              <a:ext uri="{FF2B5EF4-FFF2-40B4-BE49-F238E27FC236}">
                <a16:creationId xmlns:a16="http://schemas.microsoft.com/office/drawing/2014/main" id="{6F85FC69-701B-42C2-AB8D-A747B587930E}"/>
              </a:ext>
            </a:extLst>
          </p:cNvPr>
          <p:cNvSpPr txBox="1"/>
          <p:nvPr/>
        </p:nvSpPr>
        <p:spPr>
          <a:xfrm>
            <a:off x="8478186" y="4041155"/>
            <a:ext cx="4007112" cy="2985433"/>
          </a:xfrm>
          <a:prstGeom prst="rect">
            <a:avLst/>
          </a:prstGeom>
          <a:noFill/>
        </p:spPr>
        <p:txBody>
          <a:bodyPr wrap="square">
            <a:spAutoFit/>
          </a:bodyPr>
          <a:lstStyle/>
          <a:p>
            <a:pPr algn="l" rtl="0"/>
            <a:r>
              <a:rPr lang="es-ES" sz="3600" dirty="0">
                <a:solidFill>
                  <a:srgbClr val="FF0000"/>
                </a:solidFill>
              </a:rPr>
              <a:t>1. </a:t>
            </a:r>
            <a:r>
              <a:rPr lang="es-ES" sz="3600" dirty="0">
                <a:solidFill>
                  <a:srgbClr val="7030A0"/>
                </a:solidFill>
              </a:rPr>
              <a:t>A y B</a:t>
            </a:r>
          </a:p>
          <a:p>
            <a:pPr algn="l" rtl="0"/>
            <a:r>
              <a:rPr lang="es-ES" sz="3600" dirty="0">
                <a:solidFill>
                  <a:srgbClr val="FF0000"/>
                </a:solidFill>
              </a:rPr>
              <a:t>2. </a:t>
            </a:r>
            <a:r>
              <a:rPr lang="es-ES" sz="3600" dirty="0">
                <a:solidFill>
                  <a:srgbClr val="7030A0"/>
                </a:solidFill>
              </a:rPr>
              <a:t>B y D son correctas</a:t>
            </a:r>
          </a:p>
          <a:p>
            <a:pPr algn="l" rtl="0"/>
            <a:r>
              <a:rPr lang="es-ES" sz="3600" dirty="0">
                <a:solidFill>
                  <a:srgbClr val="FF0000"/>
                </a:solidFill>
              </a:rPr>
              <a:t>3. </a:t>
            </a:r>
            <a:r>
              <a:rPr lang="es-ES" sz="3600" dirty="0">
                <a:solidFill>
                  <a:srgbClr val="7030A0"/>
                </a:solidFill>
              </a:rPr>
              <a:t>Todas son abejas</a:t>
            </a:r>
          </a:p>
          <a:p>
            <a:pPr marL="742950" indent="-742950" algn="l" rtl="0">
              <a:buAutoNum type="arabicPeriod"/>
            </a:pPr>
            <a:endParaRPr lang="es-EC" sz="4400" dirty="0"/>
          </a:p>
        </p:txBody>
      </p:sp>
    </p:spTree>
    <p:extLst>
      <p:ext uri="{BB962C8B-B14F-4D97-AF65-F5344CB8AC3E}">
        <p14:creationId xmlns:p14="http://schemas.microsoft.com/office/powerpoint/2010/main" val="221390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B15994BE-115A-43AF-BB53-715258BC1CBC}"/>
              </a:ext>
            </a:extLst>
          </p:cNvPr>
          <p:cNvSpPr txBox="1"/>
          <p:nvPr/>
        </p:nvSpPr>
        <p:spPr>
          <a:xfrm>
            <a:off x="696287" y="-8594"/>
            <a:ext cx="11216080" cy="1107996"/>
          </a:xfrm>
          <a:prstGeom prst="rect">
            <a:avLst/>
          </a:prstGeom>
          <a:noFill/>
        </p:spPr>
        <p:txBody>
          <a:bodyPr wrap="square">
            <a:spAutoFit/>
          </a:bodyPr>
          <a:lstStyle/>
          <a:p>
            <a:pPr algn="l" rtl="0"/>
            <a:r>
              <a:rPr lang="es-ES" sz="6600" b="1" dirty="0">
                <a:ln w="0"/>
                <a:solidFill>
                  <a:srgbClr val="FF0000"/>
                </a:solidFill>
                <a:effectLst>
                  <a:outerShdw blurRad="38100" dist="25400" dir="5400000" algn="ctr" rotWithShape="0">
                    <a:srgbClr val="6E747A">
                      <a:alpha val="43000"/>
                    </a:srgbClr>
                  </a:outerShdw>
                </a:effectLst>
              </a:rPr>
              <a:t>3.1 </a:t>
            </a:r>
            <a:r>
              <a:rPr lang="es-ES" sz="6600" b="1" dirty="0">
                <a:ln w="0"/>
                <a:solidFill>
                  <a:srgbClr val="7030A0"/>
                </a:solidFill>
                <a:effectLst>
                  <a:outerShdw blurRad="38100" dist="25400" dir="5400000" algn="ctr" rotWithShape="0">
                    <a:srgbClr val="6E747A">
                      <a:alpha val="43000"/>
                    </a:srgbClr>
                  </a:outerShdw>
                </a:effectLst>
              </a:rPr>
              <a:t>Nombres locales en la app</a:t>
            </a:r>
            <a:endParaRPr lang="es-EC" sz="6600" dirty="0">
              <a:solidFill>
                <a:srgbClr val="7030A0"/>
              </a:solidFill>
            </a:endParaRPr>
          </a:p>
        </p:txBody>
      </p:sp>
      <p:pic>
        <p:nvPicPr>
          <p:cNvPr id="13" name="Picture 6" descr="Earth Matters: iNaturalist Is a Great Tool for ...">
            <a:extLst>
              <a:ext uri="{FF2B5EF4-FFF2-40B4-BE49-F238E27FC236}">
                <a16:creationId xmlns:a16="http://schemas.microsoft.com/office/drawing/2014/main" id="{1E32E997-F610-4555-8438-AD81DBDE891D}"/>
              </a:ext>
            </a:extLst>
          </p:cNvPr>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FEAFF833-FD0C-47DA-8AB8-704AA58660C4}"/>
              </a:ext>
            </a:extLst>
          </p:cNvPr>
          <p:cNvPicPr>
            <a:picLocks noChangeAspect="1"/>
          </p:cNvPicPr>
          <p:nvPr/>
        </p:nvPicPr>
        <p:blipFill>
          <a:blip r:embed="rId3"/>
          <a:stretch>
            <a:fillRect/>
          </a:stretch>
        </p:blipFill>
        <p:spPr>
          <a:xfrm>
            <a:off x="1036320" y="1099403"/>
            <a:ext cx="10636296" cy="5758598"/>
          </a:xfrm>
          <a:prstGeom prst="rect">
            <a:avLst/>
          </a:prstGeom>
        </p:spPr>
      </p:pic>
    </p:spTree>
    <p:extLst>
      <p:ext uri="{BB962C8B-B14F-4D97-AF65-F5344CB8AC3E}">
        <p14:creationId xmlns:p14="http://schemas.microsoft.com/office/powerpoint/2010/main" val="1182943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B15994BE-115A-43AF-BB53-715258BC1CBC}"/>
              </a:ext>
            </a:extLst>
          </p:cNvPr>
          <p:cNvSpPr txBox="1"/>
          <p:nvPr/>
        </p:nvSpPr>
        <p:spPr>
          <a:xfrm>
            <a:off x="696287" y="-8594"/>
            <a:ext cx="11216080" cy="1107996"/>
          </a:xfrm>
          <a:prstGeom prst="rect">
            <a:avLst/>
          </a:prstGeom>
          <a:noFill/>
        </p:spPr>
        <p:txBody>
          <a:bodyPr wrap="square">
            <a:spAutoFit/>
          </a:bodyPr>
          <a:lstStyle/>
          <a:p>
            <a:pPr algn="l" rtl="0"/>
            <a:r>
              <a:rPr lang="es-ES" sz="6600" b="1" dirty="0">
                <a:ln w="0"/>
                <a:solidFill>
                  <a:srgbClr val="FF0000"/>
                </a:solidFill>
                <a:effectLst>
                  <a:outerShdw blurRad="38100" dist="25400" dir="5400000" algn="ctr" rotWithShape="0">
                    <a:srgbClr val="6E747A">
                      <a:alpha val="43000"/>
                    </a:srgbClr>
                  </a:outerShdw>
                </a:effectLst>
              </a:rPr>
              <a:t>3.2 </a:t>
            </a:r>
            <a:r>
              <a:rPr lang="es-ES" sz="6600" b="1" dirty="0">
                <a:ln w="0"/>
                <a:solidFill>
                  <a:srgbClr val="7030A0"/>
                </a:solidFill>
                <a:effectLst>
                  <a:outerShdw blurRad="38100" dist="25400" dir="5400000" algn="ctr" rotWithShape="0">
                    <a:srgbClr val="6E747A">
                      <a:alpha val="43000"/>
                    </a:srgbClr>
                  </a:outerShdw>
                </a:effectLst>
              </a:rPr>
              <a:t>Nombres locales en la app</a:t>
            </a:r>
            <a:endParaRPr lang="es-EC" sz="6600" dirty="0">
              <a:solidFill>
                <a:srgbClr val="7030A0"/>
              </a:solidFill>
            </a:endParaRPr>
          </a:p>
        </p:txBody>
      </p:sp>
      <p:pic>
        <p:nvPicPr>
          <p:cNvPr id="13" name="Picture 6" descr="Earth Matters: iNaturalist Is a Great Tool for ...">
            <a:extLst>
              <a:ext uri="{FF2B5EF4-FFF2-40B4-BE49-F238E27FC236}">
                <a16:creationId xmlns:a16="http://schemas.microsoft.com/office/drawing/2014/main" id="{1E32E997-F610-4555-8438-AD81DBDE891D}"/>
              </a:ext>
            </a:extLst>
          </p:cNvPr>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E8FEAC72-9C94-4B57-8D87-E5866E417344}"/>
              </a:ext>
            </a:extLst>
          </p:cNvPr>
          <p:cNvPicPr>
            <a:picLocks noChangeAspect="1"/>
          </p:cNvPicPr>
          <p:nvPr/>
        </p:nvPicPr>
        <p:blipFill>
          <a:blip r:embed="rId3"/>
          <a:stretch>
            <a:fillRect/>
          </a:stretch>
        </p:blipFill>
        <p:spPr>
          <a:xfrm>
            <a:off x="272192" y="1220153"/>
            <a:ext cx="11640175" cy="5637847"/>
          </a:xfrm>
          <a:prstGeom prst="rect">
            <a:avLst/>
          </a:prstGeom>
        </p:spPr>
      </p:pic>
    </p:spTree>
    <p:extLst>
      <p:ext uri="{BB962C8B-B14F-4D97-AF65-F5344CB8AC3E}">
        <p14:creationId xmlns:p14="http://schemas.microsoft.com/office/powerpoint/2010/main" val="3728223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Un grupo de personas de pie&#10;&#10;Descripción generada automáticamente con confianza media">
            <a:extLst>
              <a:ext uri="{FF2B5EF4-FFF2-40B4-BE49-F238E27FC236}">
                <a16:creationId xmlns:a16="http://schemas.microsoft.com/office/drawing/2014/main" id="{91410F96-F5ED-42FD-B561-639C4E056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5648"/>
            <a:ext cx="12192000" cy="5486400"/>
          </a:xfrm>
          <a:prstGeom prst="rect">
            <a:avLst/>
          </a:prstGeom>
        </p:spPr>
      </p:pic>
      <p:pic>
        <p:nvPicPr>
          <p:cNvPr id="22" name="Imagen 21" descr="Un grupo de personas en un salón&#10;&#10;Descripción generada automáticamente con confianza media">
            <a:extLst>
              <a:ext uri="{FF2B5EF4-FFF2-40B4-BE49-F238E27FC236}">
                <a16:creationId xmlns:a16="http://schemas.microsoft.com/office/drawing/2014/main" id="{07D9B428-041F-4ABB-BA3F-5455484B3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5923"/>
            <a:ext cx="12192000" cy="5486400"/>
          </a:xfrm>
          <a:prstGeom prst="rect">
            <a:avLst/>
          </a:prstGeom>
        </p:spPr>
      </p:pic>
      <p:pic>
        <p:nvPicPr>
          <p:cNvPr id="14" name="Imagen 13" descr="Una persona sentado en un sillón&#10;&#10;Descripción generada automáticamente con confianza media">
            <a:extLst>
              <a:ext uri="{FF2B5EF4-FFF2-40B4-BE49-F238E27FC236}">
                <a16:creationId xmlns:a16="http://schemas.microsoft.com/office/drawing/2014/main" id="{DD911DA3-BE69-489D-9FCB-94DF09A0F2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45715"/>
            <a:ext cx="12192000" cy="5486400"/>
          </a:xfrm>
          <a:prstGeom prst="rect">
            <a:avLst/>
          </a:prstGeom>
        </p:spPr>
      </p:pic>
      <p:pic>
        <p:nvPicPr>
          <p:cNvPr id="18" name="Imagen 17" descr="Un hombre parado enfrente de una pared&#10;&#10;Descripción generada automáticamente con confianza baja">
            <a:extLst>
              <a:ext uri="{FF2B5EF4-FFF2-40B4-BE49-F238E27FC236}">
                <a16:creationId xmlns:a16="http://schemas.microsoft.com/office/drawing/2014/main" id="{EDD4001C-EAA6-4817-B2BA-CF766C01B4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06475"/>
            <a:ext cx="12192000" cy="5486400"/>
          </a:xfrm>
          <a:prstGeom prst="rect">
            <a:avLst/>
          </a:prstGeom>
        </p:spPr>
      </p:pic>
      <p:sp>
        <p:nvSpPr>
          <p:cNvPr id="12" name="CuadroTexto 11">
            <a:extLst>
              <a:ext uri="{FF2B5EF4-FFF2-40B4-BE49-F238E27FC236}">
                <a16:creationId xmlns:a16="http://schemas.microsoft.com/office/drawing/2014/main" id="{B15994BE-115A-43AF-BB53-715258BC1CBC}"/>
              </a:ext>
            </a:extLst>
          </p:cNvPr>
          <p:cNvSpPr txBox="1"/>
          <p:nvPr/>
        </p:nvSpPr>
        <p:spPr>
          <a:xfrm>
            <a:off x="696287" y="-8594"/>
            <a:ext cx="11216080" cy="1107996"/>
          </a:xfrm>
          <a:prstGeom prst="rect">
            <a:avLst/>
          </a:prstGeom>
          <a:noFill/>
        </p:spPr>
        <p:txBody>
          <a:bodyPr wrap="square">
            <a:spAutoFit/>
          </a:bodyPr>
          <a:lstStyle/>
          <a:p>
            <a:pPr algn="l" rtl="0"/>
            <a:r>
              <a:rPr lang="es-ES" sz="6600" b="1" dirty="0">
                <a:ln w="0"/>
                <a:solidFill>
                  <a:srgbClr val="FF0000"/>
                </a:solidFill>
                <a:effectLst>
                  <a:outerShdw blurRad="38100" dist="25400" dir="5400000" algn="ctr" rotWithShape="0">
                    <a:srgbClr val="6E747A">
                      <a:alpha val="43000"/>
                    </a:srgbClr>
                  </a:outerShdw>
                </a:effectLst>
              </a:rPr>
              <a:t>4. </a:t>
            </a:r>
            <a:r>
              <a:rPr lang="es-ES" sz="6600" b="1" dirty="0">
                <a:ln w="0"/>
                <a:solidFill>
                  <a:srgbClr val="7030A0"/>
                </a:solidFill>
                <a:effectLst>
                  <a:outerShdw blurRad="38100" dist="25400" dir="5400000" algn="ctr" rotWithShape="0">
                    <a:srgbClr val="6E747A">
                      <a:alpha val="43000"/>
                    </a:srgbClr>
                  </a:outerShdw>
                </a:effectLst>
              </a:rPr>
              <a:t>Talleres de </a:t>
            </a:r>
            <a:r>
              <a:rPr lang="es-ES" sz="6600" b="1" dirty="0" err="1">
                <a:ln w="0"/>
                <a:solidFill>
                  <a:srgbClr val="7030A0"/>
                </a:solidFill>
                <a:effectLst>
                  <a:outerShdw blurRad="38100" dist="25400" dir="5400000" algn="ctr" rotWithShape="0">
                    <a:srgbClr val="6E747A">
                      <a:alpha val="43000"/>
                    </a:srgbClr>
                  </a:outerShdw>
                </a:effectLst>
              </a:rPr>
              <a:t>Entomoliteracy</a:t>
            </a:r>
            <a:endParaRPr lang="es-EC" sz="6600" dirty="0">
              <a:solidFill>
                <a:srgbClr val="7030A0"/>
              </a:solidFill>
            </a:endParaRPr>
          </a:p>
        </p:txBody>
      </p:sp>
      <p:pic>
        <p:nvPicPr>
          <p:cNvPr id="13" name="Picture 6" descr="Earth Matters: iNaturalist Is a Great Tool for ...">
            <a:extLst>
              <a:ext uri="{FF2B5EF4-FFF2-40B4-BE49-F238E27FC236}">
                <a16:creationId xmlns:a16="http://schemas.microsoft.com/office/drawing/2014/main" id="{1E32E997-F610-4555-8438-AD81DBDE891D}"/>
              </a:ext>
            </a:extLst>
          </p:cNvPr>
          <p:cNvPicPr>
            <a:picLocks noChangeAspect="1" noChangeArrowheads="1"/>
          </p:cNvPicPr>
          <p:nvPr/>
        </p:nvPicPr>
        <p:blipFill rotWithShape="1">
          <a:blip r:embed="rId6" cstate="hqprint">
            <a:extLst>
              <a:ext uri="{28A0092B-C50C-407E-A947-70E740481C1C}">
                <a14:useLocalDpi xmlns:a14="http://schemas.microsoft.com/office/drawing/2010/main" val="0"/>
              </a:ext>
            </a:extLst>
          </a:blip>
          <a:srcRect l="3616" t="17098" r="5845" b="12108"/>
          <a:stretch/>
        </p:blipFill>
        <p:spPr bwMode="auto">
          <a:xfrm>
            <a:off x="11122820" y="-5502"/>
            <a:ext cx="1069180" cy="686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87F39-E864-4CCF-AB85-B9E8786449C4}"/>
              </a:ext>
            </a:extLst>
          </p:cNvPr>
          <p:cNvSpPr>
            <a:spLocks noGrp="1"/>
          </p:cNvSpPr>
          <p:nvPr>
            <p:ph type="title"/>
          </p:nvPr>
        </p:nvSpPr>
        <p:spPr>
          <a:xfrm>
            <a:off x="152958" y="2766218"/>
            <a:ext cx="2767694" cy="1325563"/>
          </a:xfrm>
        </p:spPr>
        <p:txBody>
          <a:bodyPr>
            <a:noAutofit/>
          </a:bodyPr>
          <a:lstStyle/>
          <a:p>
            <a:pPr algn="ctr"/>
            <a:r>
              <a:rPr lang="es-ES" sz="3200" b="1" dirty="0" err="1">
                <a:solidFill>
                  <a:srgbClr val="7030A0"/>
                </a:solidFill>
              </a:rPr>
              <a:t>Entomoliteracy</a:t>
            </a:r>
            <a:br>
              <a:rPr lang="es-ES" sz="3200" b="1" dirty="0">
                <a:solidFill>
                  <a:srgbClr val="7030A0"/>
                </a:solidFill>
              </a:rPr>
            </a:br>
            <a:r>
              <a:rPr lang="es-ES" sz="3200" b="1" dirty="0">
                <a:solidFill>
                  <a:srgbClr val="7030A0"/>
                </a:solidFill>
              </a:rPr>
              <a:t>+</a:t>
            </a:r>
            <a:br>
              <a:rPr lang="es-ES" sz="3200" b="1" dirty="0">
                <a:solidFill>
                  <a:srgbClr val="7030A0"/>
                </a:solidFill>
              </a:rPr>
            </a:br>
            <a:r>
              <a:rPr lang="es-ES" sz="3200" b="1" dirty="0">
                <a:solidFill>
                  <a:srgbClr val="7030A0"/>
                </a:solidFill>
              </a:rPr>
              <a:t>Ciencia Ciudadana</a:t>
            </a:r>
            <a:endParaRPr lang="es-EC" sz="3200" b="1" dirty="0">
              <a:solidFill>
                <a:srgbClr val="7030A0"/>
              </a:solidFill>
            </a:endParaRPr>
          </a:p>
        </p:txBody>
      </p:sp>
      <p:pic>
        <p:nvPicPr>
          <p:cNvPr id="5" name="Imagen 4" descr="Grupo de personas sentadas alrededor de una mesa&#10;&#10;Descripción generada automáticamente con confianza media">
            <a:extLst>
              <a:ext uri="{FF2B5EF4-FFF2-40B4-BE49-F238E27FC236}">
                <a16:creationId xmlns:a16="http://schemas.microsoft.com/office/drawing/2014/main" id="{1BAC6632-6F16-42CD-8E22-BA2631C9C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pic>
        <p:nvPicPr>
          <p:cNvPr id="11" name="Imagen 10" descr="Imagen que contiene persona, tabla, pequeño, comida&#10;&#10;Descripción generada automáticamente">
            <a:extLst>
              <a:ext uri="{FF2B5EF4-FFF2-40B4-BE49-F238E27FC236}">
                <a16:creationId xmlns:a16="http://schemas.microsoft.com/office/drawing/2014/main" id="{340179D1-F478-4F2A-92A8-2B9ECC8D9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pic>
        <p:nvPicPr>
          <p:cNvPr id="13" name="Imagen 12" descr="Imagen que contiene persona, interior, mujer, comida&#10;&#10;Descripción generada automáticamente">
            <a:extLst>
              <a:ext uri="{FF2B5EF4-FFF2-40B4-BE49-F238E27FC236}">
                <a16:creationId xmlns:a16="http://schemas.microsoft.com/office/drawing/2014/main" id="{FAEB8F6D-606D-4F27-8477-8F942389C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696" y="0"/>
            <a:ext cx="9144000" cy="6858000"/>
          </a:xfrm>
          <a:prstGeom prst="rect">
            <a:avLst/>
          </a:prstGeom>
        </p:spPr>
      </p:pic>
      <p:pic>
        <p:nvPicPr>
          <p:cNvPr id="15" name="Imagen 14" descr="Un grupo de personas en una oficina&#10;&#10;Descripción generada automáticamente">
            <a:extLst>
              <a:ext uri="{FF2B5EF4-FFF2-40B4-BE49-F238E27FC236}">
                <a16:creationId xmlns:a16="http://schemas.microsoft.com/office/drawing/2014/main" id="{2221236F-EBB3-41EE-BE7F-837CF72A1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2696" y="0"/>
            <a:ext cx="9144000" cy="6858000"/>
          </a:xfrm>
          <a:prstGeom prst="rect">
            <a:avLst/>
          </a:prstGeom>
        </p:spPr>
      </p:pic>
      <p:pic>
        <p:nvPicPr>
          <p:cNvPr id="17" name="Imagen 16" descr="Imagen que contiene persona, tabla, interior, comida&#10;&#10;Descripción generada automáticamente">
            <a:extLst>
              <a:ext uri="{FF2B5EF4-FFF2-40B4-BE49-F238E27FC236}">
                <a16:creationId xmlns:a16="http://schemas.microsoft.com/office/drawing/2014/main" id="{E4D674C0-0232-4FDD-BFA0-A361E33F48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5348" y="0"/>
            <a:ext cx="9144000" cy="6858000"/>
          </a:xfrm>
          <a:prstGeom prst="rect">
            <a:avLst/>
          </a:prstGeom>
        </p:spPr>
      </p:pic>
    </p:spTree>
    <p:extLst>
      <p:ext uri="{BB962C8B-B14F-4D97-AF65-F5344CB8AC3E}">
        <p14:creationId xmlns:p14="http://schemas.microsoft.com/office/powerpoint/2010/main" val="80759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B9120ED-699F-441E-BE97-FBB5699DC26C}"/>
              </a:ext>
            </a:extLst>
          </p:cNvPr>
          <p:cNvSpPr txBox="1"/>
          <p:nvPr/>
        </p:nvSpPr>
        <p:spPr>
          <a:xfrm>
            <a:off x="1220598" y="1752358"/>
            <a:ext cx="9750804" cy="2800767"/>
          </a:xfrm>
          <a:prstGeom prst="rect">
            <a:avLst/>
          </a:prstGeom>
          <a:noFill/>
        </p:spPr>
        <p:txBody>
          <a:bodyPr wrap="square">
            <a:spAutoFit/>
          </a:bodyPr>
          <a:lstStyle/>
          <a:p>
            <a:pPr algn="ctr"/>
            <a:r>
              <a:rPr lang="es-ES" sz="8800" b="1" cap="none" spc="0" dirty="0">
                <a:ln w="0"/>
                <a:solidFill>
                  <a:srgbClr val="7030A0"/>
                </a:solidFill>
                <a:effectLst>
                  <a:outerShdw blurRad="38100" dist="25400" dir="5400000" algn="ctr" rotWithShape="0">
                    <a:srgbClr val="6E747A">
                      <a:alpha val="43000"/>
                    </a:srgbClr>
                  </a:outerShdw>
                </a:effectLst>
              </a:rPr>
              <a:t>Los problemas/desafíos</a:t>
            </a:r>
            <a:endParaRPr lang="es-ES" sz="3200" b="1" dirty="0">
              <a:ln w="0"/>
              <a:solidFill>
                <a:srgbClr val="7030A0"/>
              </a:solidFill>
              <a:effectLst>
                <a:outerShdw blurRad="38100" dist="25400" dir="5400000" algn="ctr" rotWithShape="0">
                  <a:srgbClr val="6E747A">
                    <a:alpha val="43000"/>
                  </a:srgbClr>
                </a:outerShdw>
              </a:effectLst>
            </a:endParaRPr>
          </a:p>
        </p:txBody>
      </p:sp>
      <p:pic>
        <p:nvPicPr>
          <p:cNvPr id="7" name="Picture 6" descr="Earth Matters: iNaturalist Is a Great Tool for ...">
            <a:extLst>
              <a:ext uri="{FF2B5EF4-FFF2-40B4-BE49-F238E27FC236}">
                <a16:creationId xmlns:a16="http://schemas.microsoft.com/office/drawing/2014/main" id="{CA9AE16A-F55B-400C-AC5D-280D964D47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16" t="17098" r="5845" b="12108"/>
          <a:stretch/>
        </p:blipFill>
        <p:spPr bwMode="auto">
          <a:xfrm>
            <a:off x="11122820" y="0"/>
            <a:ext cx="1069180" cy="686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38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Hombre con celular en la mano&#10;&#10;Descripción generada automáticamente con confianza baja">
            <a:extLst>
              <a:ext uri="{FF2B5EF4-FFF2-40B4-BE49-F238E27FC236}">
                <a16:creationId xmlns:a16="http://schemas.microsoft.com/office/drawing/2014/main" id="{41F6B2D9-EF4B-4150-9C85-05C57DB9D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860581" cy="6858000"/>
          </a:xfrm>
          <a:prstGeom prst="rect">
            <a:avLst/>
          </a:prstGeom>
        </p:spPr>
      </p:pic>
      <p:pic>
        <p:nvPicPr>
          <p:cNvPr id="15" name="Imagen 14" descr="Interfaz de usuario gráfica, Texto, Aplicación&#10;&#10;Descripción generada automáticamente">
            <a:extLst>
              <a:ext uri="{FF2B5EF4-FFF2-40B4-BE49-F238E27FC236}">
                <a16:creationId xmlns:a16="http://schemas.microsoft.com/office/drawing/2014/main" id="{0465AEC2-5F48-4DC6-A8DC-FF5E644577E2}"/>
              </a:ext>
            </a:extLst>
          </p:cNvPr>
          <p:cNvPicPr>
            <a:picLocks noChangeAspect="1"/>
          </p:cNvPicPr>
          <p:nvPr/>
        </p:nvPicPr>
        <p:blipFill rotWithShape="1">
          <a:blip r:embed="rId3">
            <a:extLst>
              <a:ext uri="{28A0092B-C50C-407E-A947-70E740481C1C}">
                <a14:useLocalDpi xmlns:a14="http://schemas.microsoft.com/office/drawing/2010/main" val="0"/>
              </a:ext>
            </a:extLst>
          </a:blip>
          <a:srcRect t="4410"/>
          <a:stretch/>
        </p:blipFill>
        <p:spPr>
          <a:xfrm>
            <a:off x="4081162" y="830511"/>
            <a:ext cx="2735579" cy="5810964"/>
          </a:xfrm>
          <a:prstGeom prst="rect">
            <a:avLst/>
          </a:prstGeom>
        </p:spPr>
      </p:pic>
      <p:pic>
        <p:nvPicPr>
          <p:cNvPr id="10" name="Picture 6" descr="Earth Matters: iNaturalist Is a Great Tool for ...">
            <a:extLst>
              <a:ext uri="{FF2B5EF4-FFF2-40B4-BE49-F238E27FC236}">
                <a16:creationId xmlns:a16="http://schemas.microsoft.com/office/drawing/2014/main" id="{4056ECCE-4081-4BD9-9285-2706FAB811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6" t="17098" r="5845" b="12108"/>
          <a:stretch/>
        </p:blipFill>
        <p:spPr bwMode="auto">
          <a:xfrm>
            <a:off x="11122820" y="0"/>
            <a:ext cx="1069180" cy="686462"/>
          </a:xfrm>
          <a:prstGeom prst="rect">
            <a:avLst/>
          </a:prstGeom>
          <a:noFill/>
          <a:extLst>
            <a:ext uri="{909E8E84-426E-40DD-AFC4-6F175D3DCCD1}">
              <a14:hiddenFill xmlns:a14="http://schemas.microsoft.com/office/drawing/2010/main">
                <a:solidFill>
                  <a:srgbClr val="FFFFFF"/>
                </a:solidFill>
              </a14:hiddenFill>
            </a:ext>
          </a:extLst>
        </p:spPr>
      </p:pic>
      <p:sp>
        <p:nvSpPr>
          <p:cNvPr id="14" name="Título 1">
            <a:extLst>
              <a:ext uri="{FF2B5EF4-FFF2-40B4-BE49-F238E27FC236}">
                <a16:creationId xmlns:a16="http://schemas.microsoft.com/office/drawing/2014/main" id="{D76503C0-A8BF-4BD0-90B4-2F04B32F4058}"/>
              </a:ext>
            </a:extLst>
          </p:cNvPr>
          <p:cNvSpPr txBox="1">
            <a:spLocks/>
          </p:cNvSpPr>
          <p:nvPr/>
        </p:nvSpPr>
        <p:spPr>
          <a:xfrm>
            <a:off x="7480184" y="1970643"/>
            <a:ext cx="35978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b="1" dirty="0">
                <a:solidFill>
                  <a:srgbClr val="7030A0"/>
                </a:solidFill>
              </a:rPr>
              <a:t>La Interfaz de la app</a:t>
            </a:r>
          </a:p>
          <a:p>
            <a:pPr algn="ctr"/>
            <a:endParaRPr lang="es-ES" sz="3200" b="1" dirty="0">
              <a:solidFill>
                <a:srgbClr val="7030A0"/>
              </a:solidFill>
            </a:endParaRPr>
          </a:p>
          <a:p>
            <a:pPr marL="457200" indent="-457200" algn="just">
              <a:buFont typeface="Arial" panose="020B0604020202020204" pitchFamily="34" charset="0"/>
              <a:buChar char="•"/>
            </a:pPr>
            <a:r>
              <a:rPr lang="es-ES" sz="3200" b="1" dirty="0">
                <a:solidFill>
                  <a:srgbClr val="7030A0"/>
                </a:solidFill>
              </a:rPr>
              <a:t>La edad</a:t>
            </a:r>
          </a:p>
          <a:p>
            <a:pPr marL="457200" indent="-457200" algn="just">
              <a:buFont typeface="Arial" panose="020B0604020202020204" pitchFamily="34" charset="0"/>
              <a:buChar char="•"/>
            </a:pPr>
            <a:r>
              <a:rPr lang="es-ES" sz="3200" b="1" dirty="0">
                <a:solidFill>
                  <a:srgbClr val="7030A0"/>
                </a:solidFill>
              </a:rPr>
              <a:t>El miedo a la tecnología</a:t>
            </a:r>
          </a:p>
          <a:p>
            <a:pPr marL="457200" indent="-457200" algn="just">
              <a:buFont typeface="Arial" panose="020B0604020202020204" pitchFamily="34" charset="0"/>
              <a:buChar char="•"/>
            </a:pPr>
            <a:r>
              <a:rPr lang="es-ES" sz="3200" b="1" dirty="0">
                <a:solidFill>
                  <a:srgbClr val="7030A0"/>
                </a:solidFill>
              </a:rPr>
              <a:t>Las mujeres indígenas adultas hablan preferentemente </a:t>
            </a:r>
            <a:r>
              <a:rPr lang="es-ES" sz="3200" b="1" dirty="0" err="1">
                <a:solidFill>
                  <a:srgbClr val="7030A0"/>
                </a:solidFill>
              </a:rPr>
              <a:t>kichwa</a:t>
            </a:r>
            <a:endParaRPr lang="es-EC" sz="3200" b="1" dirty="0">
              <a:solidFill>
                <a:srgbClr val="7030A0"/>
              </a:solidFill>
            </a:endParaRPr>
          </a:p>
        </p:txBody>
      </p:sp>
      <p:pic>
        <p:nvPicPr>
          <p:cNvPr id="1026" name="Picture 2">
            <a:extLst>
              <a:ext uri="{FF2B5EF4-FFF2-40B4-BE49-F238E27FC236}">
                <a16:creationId xmlns:a16="http://schemas.microsoft.com/office/drawing/2014/main" id="{725BB1DE-D3CD-4BBD-82FC-65EEE55982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9265" y="5254436"/>
            <a:ext cx="2981325"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7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Un dibujo de una persona&#10;&#10;Descripción generada automáticamente con confianza baja">
            <a:extLst>
              <a:ext uri="{FF2B5EF4-FFF2-40B4-BE49-F238E27FC236}">
                <a16:creationId xmlns:a16="http://schemas.microsoft.com/office/drawing/2014/main" id="{6481CBCF-992F-48D4-BCB4-16D146BF2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12" y="51508"/>
            <a:ext cx="3847067" cy="6839230"/>
          </a:xfrm>
          <a:prstGeom prst="rect">
            <a:avLst/>
          </a:prstGeom>
        </p:spPr>
      </p:pic>
      <p:pic>
        <p:nvPicPr>
          <p:cNvPr id="4" name="Imagen 3" descr="Imagen de la pantalla de un celular con letras&#10;&#10;Descripción generada automáticamente con confianza media">
            <a:extLst>
              <a:ext uri="{FF2B5EF4-FFF2-40B4-BE49-F238E27FC236}">
                <a16:creationId xmlns:a16="http://schemas.microsoft.com/office/drawing/2014/main" id="{CB36ACBD-6A89-48A7-B8A2-8C912EB612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279" y="595635"/>
            <a:ext cx="3237402" cy="5750975"/>
          </a:xfrm>
          <a:prstGeom prst="rect">
            <a:avLst/>
          </a:prstGeom>
        </p:spPr>
      </p:pic>
      <p:sp>
        <p:nvSpPr>
          <p:cNvPr id="10" name="Título 1">
            <a:extLst>
              <a:ext uri="{FF2B5EF4-FFF2-40B4-BE49-F238E27FC236}">
                <a16:creationId xmlns:a16="http://schemas.microsoft.com/office/drawing/2014/main" id="{D9E42707-10E0-452B-8BDE-E2C759164C02}"/>
              </a:ext>
            </a:extLst>
          </p:cNvPr>
          <p:cNvSpPr txBox="1">
            <a:spLocks/>
          </p:cNvSpPr>
          <p:nvPr/>
        </p:nvSpPr>
        <p:spPr>
          <a:xfrm>
            <a:off x="7456853" y="2551909"/>
            <a:ext cx="3597895" cy="13667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b="1" dirty="0">
                <a:solidFill>
                  <a:srgbClr val="7030A0"/>
                </a:solidFill>
              </a:rPr>
              <a:t>El dispositivo y la </a:t>
            </a:r>
            <a:r>
              <a:rPr lang="es-ES" b="1" dirty="0" err="1">
                <a:solidFill>
                  <a:srgbClr val="7030A0"/>
                </a:solidFill>
              </a:rPr>
              <a:t>conexi</a:t>
            </a:r>
            <a:r>
              <a:rPr lang="es-EC" b="1" dirty="0" err="1">
                <a:solidFill>
                  <a:srgbClr val="7030A0"/>
                </a:solidFill>
              </a:rPr>
              <a:t>ón</a:t>
            </a:r>
            <a:endParaRPr lang="es-ES" b="1" dirty="0">
              <a:solidFill>
                <a:srgbClr val="7030A0"/>
              </a:solidFill>
            </a:endParaRPr>
          </a:p>
          <a:p>
            <a:pPr algn="ctr"/>
            <a:endParaRPr lang="es-ES" sz="3200" b="1" dirty="0">
              <a:solidFill>
                <a:srgbClr val="7030A0"/>
              </a:solidFill>
            </a:endParaRPr>
          </a:p>
          <a:p>
            <a:pPr marL="457200" indent="-457200" algn="just">
              <a:buFont typeface="Arial" panose="020B0604020202020204" pitchFamily="34" charset="0"/>
              <a:buChar char="•"/>
            </a:pPr>
            <a:r>
              <a:rPr lang="es-ES" sz="3200" b="1" dirty="0">
                <a:solidFill>
                  <a:srgbClr val="7030A0"/>
                </a:solidFill>
              </a:rPr>
              <a:t>Sistema operativo/memoria del dispositivo</a:t>
            </a:r>
          </a:p>
          <a:p>
            <a:pPr marL="457200" indent="-457200" algn="just">
              <a:buFont typeface="Arial" panose="020B0604020202020204" pitchFamily="34" charset="0"/>
              <a:buChar char="•"/>
            </a:pPr>
            <a:r>
              <a:rPr lang="es-ES" sz="3200" b="1" dirty="0">
                <a:solidFill>
                  <a:srgbClr val="7030A0"/>
                </a:solidFill>
              </a:rPr>
              <a:t>La cámara y la forma de </a:t>
            </a:r>
            <a:r>
              <a:rPr lang="es-MX" sz="3200" b="1" dirty="0">
                <a:solidFill>
                  <a:srgbClr val="7030A0"/>
                </a:solidFill>
              </a:rPr>
              <a:t>“</a:t>
            </a:r>
            <a:r>
              <a:rPr lang="es-ES" sz="3200" b="1" dirty="0">
                <a:solidFill>
                  <a:srgbClr val="7030A0"/>
                </a:solidFill>
              </a:rPr>
              <a:t>hacer fotos”</a:t>
            </a:r>
          </a:p>
          <a:p>
            <a:pPr marL="457200" indent="-457200" algn="just">
              <a:buFont typeface="Arial" panose="020B0604020202020204" pitchFamily="34" charset="0"/>
              <a:buChar char="•"/>
            </a:pPr>
            <a:r>
              <a:rPr lang="es-ES" sz="3200" b="1" dirty="0">
                <a:solidFill>
                  <a:srgbClr val="7030A0"/>
                </a:solidFill>
              </a:rPr>
              <a:t>La </a:t>
            </a:r>
            <a:r>
              <a:rPr lang="es-ES" sz="3200" b="1" dirty="0" err="1">
                <a:solidFill>
                  <a:srgbClr val="7030A0"/>
                </a:solidFill>
              </a:rPr>
              <a:t>conexi</a:t>
            </a:r>
            <a:r>
              <a:rPr lang="es-EC" sz="3200" b="1" dirty="0" err="1">
                <a:solidFill>
                  <a:srgbClr val="7030A0"/>
                </a:solidFill>
              </a:rPr>
              <a:t>ón</a:t>
            </a:r>
            <a:r>
              <a:rPr lang="es-EC" sz="3200" b="1" dirty="0">
                <a:solidFill>
                  <a:srgbClr val="7030A0"/>
                </a:solidFill>
              </a:rPr>
              <a:t> a internet estable</a:t>
            </a:r>
            <a:endParaRPr lang="es-ES" sz="3200" b="1" dirty="0">
              <a:solidFill>
                <a:srgbClr val="7030A0"/>
              </a:solidFill>
            </a:endParaRPr>
          </a:p>
        </p:txBody>
      </p:sp>
      <p:pic>
        <p:nvPicPr>
          <p:cNvPr id="12" name="Picture 6" descr="Earth Matters: iNaturalist Is a Great Tool for ...">
            <a:extLst>
              <a:ext uri="{FF2B5EF4-FFF2-40B4-BE49-F238E27FC236}">
                <a16:creationId xmlns:a16="http://schemas.microsoft.com/office/drawing/2014/main" id="{D749597D-DAFA-45C2-B2B8-9FDF81B036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6" t="17098" r="5845" b="12108"/>
          <a:stretch/>
        </p:blipFill>
        <p:spPr bwMode="auto">
          <a:xfrm>
            <a:off x="11122820" y="0"/>
            <a:ext cx="1069180" cy="68646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1C06A9D7-B37A-42B2-B826-DB76BE24C05F}"/>
              </a:ext>
            </a:extLst>
          </p:cNvPr>
          <p:cNvPicPr>
            <a:picLocks noChangeAspect="1"/>
          </p:cNvPicPr>
          <p:nvPr/>
        </p:nvPicPr>
        <p:blipFill rotWithShape="1">
          <a:blip r:embed="rId5">
            <a:extLst>
              <a:ext uri="{28A0092B-C50C-407E-A947-70E740481C1C}">
                <a14:useLocalDpi xmlns:a14="http://schemas.microsoft.com/office/drawing/2010/main" val="0"/>
              </a:ext>
            </a:extLst>
          </a:blip>
          <a:srcRect b="7227"/>
          <a:stretch/>
        </p:blipFill>
        <p:spPr>
          <a:xfrm>
            <a:off x="4181775" y="595635"/>
            <a:ext cx="2814409" cy="5750976"/>
          </a:xfrm>
          <a:prstGeom prst="rect">
            <a:avLst/>
          </a:prstGeom>
        </p:spPr>
      </p:pic>
    </p:spTree>
    <p:extLst>
      <p:ext uri="{BB962C8B-B14F-4D97-AF65-F5344CB8AC3E}">
        <p14:creationId xmlns:p14="http://schemas.microsoft.com/office/powerpoint/2010/main" val="213262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4D370A1-31AE-4DFC-8B2D-9BDE60DF9C35}"/>
              </a:ext>
            </a:extLst>
          </p:cNvPr>
          <p:cNvPicPr>
            <a:picLocks noChangeAspect="1"/>
          </p:cNvPicPr>
          <p:nvPr/>
        </p:nvPicPr>
        <p:blipFill rotWithShape="1">
          <a:blip r:embed="rId2">
            <a:extLst>
              <a:ext uri="{28A0092B-C50C-407E-A947-70E740481C1C}">
                <a14:useLocalDpi xmlns:a14="http://schemas.microsoft.com/office/drawing/2010/main" val="0"/>
              </a:ext>
            </a:extLst>
          </a:blip>
          <a:srcRect l="-1260" t="15778" r="4963" b="10444"/>
          <a:stretch/>
        </p:blipFill>
        <p:spPr>
          <a:xfrm>
            <a:off x="8442960" y="-1"/>
            <a:ext cx="3018220" cy="3083228"/>
          </a:xfrm>
          <a:prstGeom prst="rect">
            <a:avLst/>
          </a:prstGeom>
        </p:spPr>
      </p:pic>
      <p:pic>
        <p:nvPicPr>
          <p:cNvPr id="5" name="Imagen 4">
            <a:extLst>
              <a:ext uri="{FF2B5EF4-FFF2-40B4-BE49-F238E27FC236}">
                <a16:creationId xmlns:a16="http://schemas.microsoft.com/office/drawing/2014/main" id="{5C2E5E2C-E766-47D1-9380-7C0F7EF65776}"/>
              </a:ext>
            </a:extLst>
          </p:cNvPr>
          <p:cNvPicPr>
            <a:picLocks noChangeAspect="1"/>
          </p:cNvPicPr>
          <p:nvPr/>
        </p:nvPicPr>
        <p:blipFill rotWithShape="1">
          <a:blip r:embed="rId3">
            <a:extLst>
              <a:ext uri="{28A0092B-C50C-407E-A947-70E740481C1C}">
                <a14:useLocalDpi xmlns:a14="http://schemas.microsoft.com/office/drawing/2010/main" val="0"/>
              </a:ext>
            </a:extLst>
          </a:blip>
          <a:srcRect l="21333" t="3555" r="10667"/>
          <a:stretch/>
        </p:blipFill>
        <p:spPr>
          <a:xfrm rot="5400000">
            <a:off x="4705303" y="-98240"/>
            <a:ext cx="3083229" cy="3279709"/>
          </a:xfrm>
          <a:prstGeom prst="rect">
            <a:avLst/>
          </a:prstGeom>
        </p:spPr>
      </p:pic>
      <p:pic>
        <p:nvPicPr>
          <p:cNvPr id="7" name="Imagen 6">
            <a:extLst>
              <a:ext uri="{FF2B5EF4-FFF2-40B4-BE49-F238E27FC236}">
                <a16:creationId xmlns:a16="http://schemas.microsoft.com/office/drawing/2014/main" id="{B36332D2-9963-4893-9B63-7F02F2A91CF8}"/>
              </a:ext>
            </a:extLst>
          </p:cNvPr>
          <p:cNvPicPr>
            <a:picLocks noChangeAspect="1"/>
          </p:cNvPicPr>
          <p:nvPr/>
        </p:nvPicPr>
        <p:blipFill rotWithShape="1">
          <a:blip r:embed="rId4">
            <a:extLst>
              <a:ext uri="{28A0092B-C50C-407E-A947-70E740481C1C}">
                <a14:useLocalDpi xmlns:a14="http://schemas.microsoft.com/office/drawing/2010/main" val="0"/>
              </a:ext>
            </a:extLst>
          </a:blip>
          <a:srcRect t="19778" b="21556"/>
          <a:stretch/>
        </p:blipFill>
        <p:spPr>
          <a:xfrm>
            <a:off x="8508088" y="3429000"/>
            <a:ext cx="2565380" cy="3344495"/>
          </a:xfrm>
          <a:prstGeom prst="rect">
            <a:avLst/>
          </a:prstGeom>
        </p:spPr>
      </p:pic>
      <p:pic>
        <p:nvPicPr>
          <p:cNvPr id="9" name="Marcador de contenido 4">
            <a:extLst>
              <a:ext uri="{FF2B5EF4-FFF2-40B4-BE49-F238E27FC236}">
                <a16:creationId xmlns:a16="http://schemas.microsoft.com/office/drawing/2014/main" id="{C467E508-C06A-4304-845C-650A7250E0E7}"/>
              </a:ext>
            </a:extLst>
          </p:cNvPr>
          <p:cNvPicPr>
            <a:picLocks noChangeAspect="1"/>
          </p:cNvPicPr>
          <p:nvPr/>
        </p:nvPicPr>
        <p:blipFill rotWithShape="1">
          <a:blip r:embed="rId5">
            <a:extLst>
              <a:ext uri="{28A0092B-C50C-407E-A947-70E740481C1C}">
                <a14:useLocalDpi xmlns:a14="http://schemas.microsoft.com/office/drawing/2010/main" val="0"/>
              </a:ext>
            </a:extLst>
          </a:blip>
          <a:srcRect b="22425"/>
          <a:stretch/>
        </p:blipFill>
        <p:spPr>
          <a:xfrm>
            <a:off x="0" y="-12984"/>
            <a:ext cx="3985748" cy="6870984"/>
          </a:xfrm>
          <a:prstGeom prst="rect">
            <a:avLst/>
          </a:prstGeom>
        </p:spPr>
      </p:pic>
      <p:sp>
        <p:nvSpPr>
          <p:cNvPr id="8" name="Rectángulo 7">
            <a:extLst>
              <a:ext uri="{FF2B5EF4-FFF2-40B4-BE49-F238E27FC236}">
                <a16:creationId xmlns:a16="http://schemas.microsoft.com/office/drawing/2014/main" id="{4C84427A-FD42-4F6F-8327-979E51AADAE0}"/>
              </a:ext>
            </a:extLst>
          </p:cNvPr>
          <p:cNvSpPr/>
          <p:nvPr/>
        </p:nvSpPr>
        <p:spPr>
          <a:xfrm>
            <a:off x="-1" y="6213124"/>
            <a:ext cx="3985747" cy="646331"/>
          </a:xfrm>
          <a:prstGeom prst="rect">
            <a:avLst/>
          </a:prstGeom>
          <a:solidFill>
            <a:schemeClr val="bg1"/>
          </a:solidFill>
        </p:spPr>
        <p:txBody>
          <a:bodyPr wrap="square" lIns="91440" tIns="45720" rIns="91440" bIns="45720">
            <a:spAutoFit/>
          </a:bodyPr>
          <a:lstStyle/>
          <a:p>
            <a:pPr algn="ctr" rtl="0"/>
            <a:r>
              <a:rPr lang="en-US" sz="3600" b="1" dirty="0" err="1">
                <a:ln w="0"/>
                <a:solidFill>
                  <a:srgbClr val="7030A0"/>
                </a:solidFill>
                <a:effectLst>
                  <a:outerShdw blurRad="38100" dist="25400" dir="5400000" algn="ctr" rotWithShape="0">
                    <a:srgbClr val="6E747A">
                      <a:alpha val="43000"/>
                    </a:srgbClr>
                  </a:outerShdw>
                </a:effectLst>
              </a:rPr>
              <a:t>Ciencia</a:t>
            </a:r>
            <a:r>
              <a:rPr lang="en-US" sz="3600" b="1" dirty="0">
                <a:ln w="0"/>
                <a:solidFill>
                  <a:srgbClr val="7030A0"/>
                </a:solidFill>
                <a:effectLst>
                  <a:outerShdw blurRad="38100" dist="25400" dir="5400000" algn="ctr" rotWithShape="0">
                    <a:srgbClr val="6E747A">
                      <a:alpha val="43000"/>
                    </a:srgbClr>
                  </a:outerShdw>
                </a:effectLst>
              </a:rPr>
              <a:t> </a:t>
            </a:r>
            <a:r>
              <a:rPr lang="en-US" sz="3600" b="1" dirty="0" err="1">
                <a:ln w="0"/>
                <a:solidFill>
                  <a:srgbClr val="7030A0"/>
                </a:solidFill>
                <a:effectLst>
                  <a:outerShdw blurRad="38100" dist="25400" dir="5400000" algn="ctr" rotWithShape="0">
                    <a:srgbClr val="6E747A">
                      <a:alpha val="43000"/>
                    </a:srgbClr>
                  </a:outerShdw>
                </a:effectLst>
              </a:rPr>
              <a:t>Ciudadana</a:t>
            </a:r>
            <a:r>
              <a:rPr lang="en-US" sz="3600" b="1" dirty="0">
                <a:ln w="0"/>
                <a:solidFill>
                  <a:srgbClr val="7030A0"/>
                </a:solidFill>
                <a:effectLst>
                  <a:outerShdw blurRad="38100" dist="25400" dir="5400000" algn="ctr" rotWithShape="0">
                    <a:srgbClr val="6E747A">
                      <a:alpha val="43000"/>
                    </a:srgbClr>
                  </a:outerShdw>
                </a:effectLst>
              </a:rPr>
              <a:t> </a:t>
            </a:r>
            <a:endParaRPr lang="es-ES" sz="3600" b="1" cap="none" spc="0" dirty="0">
              <a:ln w="0"/>
              <a:solidFill>
                <a:srgbClr val="7030A0"/>
              </a:solidFill>
              <a:effectLst>
                <a:outerShdw blurRad="38100" dist="25400" dir="5400000" algn="ctr" rotWithShape="0">
                  <a:srgbClr val="6E747A">
                    <a:alpha val="43000"/>
                  </a:srgbClr>
                </a:outerShdw>
              </a:effectLst>
            </a:endParaRPr>
          </a:p>
        </p:txBody>
      </p:sp>
      <p:sp>
        <p:nvSpPr>
          <p:cNvPr id="11" name="Rectángulo 10">
            <a:extLst>
              <a:ext uri="{FF2B5EF4-FFF2-40B4-BE49-F238E27FC236}">
                <a16:creationId xmlns:a16="http://schemas.microsoft.com/office/drawing/2014/main" id="{DA856755-42A8-4096-A2D8-D67ED24C93B0}"/>
              </a:ext>
            </a:extLst>
          </p:cNvPr>
          <p:cNvSpPr/>
          <p:nvPr/>
        </p:nvSpPr>
        <p:spPr>
          <a:xfrm rot="5400000">
            <a:off x="9834243" y="3330229"/>
            <a:ext cx="3985747" cy="646331"/>
          </a:xfrm>
          <a:prstGeom prst="rect">
            <a:avLst/>
          </a:prstGeom>
          <a:solidFill>
            <a:schemeClr val="bg1"/>
          </a:solidFill>
        </p:spPr>
        <p:txBody>
          <a:bodyPr wrap="square" lIns="91440" tIns="45720" rIns="91440" bIns="45720">
            <a:spAutoFit/>
          </a:bodyPr>
          <a:lstStyle/>
          <a:p>
            <a:pPr algn="ctr" rtl="0"/>
            <a:r>
              <a:rPr lang="en-US" sz="3600" b="1" dirty="0" err="1">
                <a:ln w="0"/>
                <a:solidFill>
                  <a:srgbClr val="7030A0"/>
                </a:solidFill>
                <a:effectLst>
                  <a:outerShdw blurRad="38100" dist="25400" dir="5400000" algn="ctr" rotWithShape="0">
                    <a:srgbClr val="6E747A">
                      <a:alpha val="43000"/>
                    </a:srgbClr>
                  </a:outerShdw>
                </a:effectLst>
              </a:rPr>
              <a:t>Entomoliteracy</a:t>
            </a:r>
            <a:endParaRPr lang="es-ES" sz="3600" b="1" cap="none" spc="0" dirty="0">
              <a:ln w="0"/>
              <a:solidFill>
                <a:srgbClr val="7030A0"/>
              </a:solidFill>
              <a:effectLst>
                <a:outerShdw blurRad="38100" dist="25400" dir="5400000" algn="ctr" rotWithShape="0">
                  <a:srgbClr val="6E747A">
                    <a:alpha val="43000"/>
                  </a:srgbClr>
                </a:outerShdw>
              </a:effectLst>
            </a:endParaRPr>
          </a:p>
        </p:txBody>
      </p:sp>
      <p:pic>
        <p:nvPicPr>
          <p:cNvPr id="4" name="Imagen 3">
            <a:extLst>
              <a:ext uri="{FF2B5EF4-FFF2-40B4-BE49-F238E27FC236}">
                <a16:creationId xmlns:a16="http://schemas.microsoft.com/office/drawing/2014/main" id="{CD5904CE-4328-497D-80E4-BDAFEEEB7A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0156" y="3422508"/>
            <a:ext cx="1696617" cy="3344495"/>
          </a:xfrm>
          <a:prstGeom prst="rect">
            <a:avLst/>
          </a:prstGeom>
        </p:spPr>
      </p:pic>
    </p:spTree>
    <p:extLst>
      <p:ext uri="{BB962C8B-B14F-4D97-AF65-F5344CB8AC3E}">
        <p14:creationId xmlns:p14="http://schemas.microsoft.com/office/powerpoint/2010/main" val="1473350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4C84427A-FD42-4F6F-8327-979E51AADAE0}"/>
              </a:ext>
            </a:extLst>
          </p:cNvPr>
          <p:cNvSpPr/>
          <p:nvPr/>
        </p:nvSpPr>
        <p:spPr>
          <a:xfrm>
            <a:off x="194630" y="0"/>
            <a:ext cx="3144961" cy="1692771"/>
          </a:xfrm>
          <a:prstGeom prst="rect">
            <a:avLst/>
          </a:prstGeom>
          <a:solidFill>
            <a:schemeClr val="bg1"/>
          </a:solidFill>
        </p:spPr>
        <p:txBody>
          <a:bodyPr wrap="square" lIns="91440" tIns="45720" rIns="91440" bIns="45720">
            <a:spAutoFit/>
          </a:bodyPr>
          <a:lstStyle/>
          <a:p>
            <a:pPr algn="ctr" rtl="0"/>
            <a:r>
              <a:rPr lang="en-US" sz="3200" b="1" dirty="0" err="1">
                <a:ln w="0"/>
                <a:solidFill>
                  <a:srgbClr val="7030A0"/>
                </a:solidFill>
                <a:effectLst>
                  <a:outerShdw blurRad="38100" dist="25400" dir="5400000" algn="ctr" rotWithShape="0">
                    <a:srgbClr val="6E747A">
                      <a:alpha val="43000"/>
                    </a:srgbClr>
                  </a:outerShdw>
                </a:effectLst>
              </a:rPr>
              <a:t>Jóvenes</a:t>
            </a:r>
            <a:r>
              <a:rPr lang="en-US" sz="3200" b="1" dirty="0">
                <a:ln w="0"/>
                <a:solidFill>
                  <a:srgbClr val="7030A0"/>
                </a:solidFill>
                <a:effectLst>
                  <a:outerShdw blurRad="38100" dist="25400" dir="5400000" algn="ctr" rotWithShape="0">
                    <a:srgbClr val="6E747A">
                      <a:alpha val="43000"/>
                    </a:srgbClr>
                  </a:outerShdw>
                </a:effectLst>
              </a:rPr>
              <a:t> </a:t>
            </a:r>
            <a:r>
              <a:rPr lang="en-US" sz="3200" b="1" dirty="0" err="1">
                <a:ln w="0"/>
                <a:solidFill>
                  <a:srgbClr val="7030A0"/>
                </a:solidFill>
                <a:effectLst>
                  <a:outerShdw blurRad="38100" dist="25400" dir="5400000" algn="ctr" rotWithShape="0">
                    <a:srgbClr val="6E747A">
                      <a:alpha val="43000"/>
                    </a:srgbClr>
                  </a:outerShdw>
                </a:effectLst>
              </a:rPr>
              <a:t>comunitarios</a:t>
            </a:r>
            <a:endParaRPr lang="en-US" sz="3200" b="1" dirty="0">
              <a:ln w="0"/>
              <a:solidFill>
                <a:srgbClr val="7030A0"/>
              </a:solidFill>
              <a:effectLst>
                <a:outerShdw blurRad="38100" dist="25400" dir="5400000" algn="ctr" rotWithShape="0">
                  <a:srgbClr val="6E747A">
                    <a:alpha val="43000"/>
                  </a:srgbClr>
                </a:outerShdw>
              </a:effectLst>
            </a:endParaRPr>
          </a:p>
          <a:p>
            <a:pPr algn="ctr" rtl="0"/>
            <a:r>
              <a:rPr lang="en-US" sz="4000" b="1" cap="none" spc="0" dirty="0" err="1">
                <a:ln w="0"/>
                <a:solidFill>
                  <a:srgbClr val="7030A0"/>
                </a:solidFill>
                <a:effectLst>
                  <a:outerShdw blurRad="38100" dist="25400" dir="5400000" algn="ctr" rotWithShape="0">
                    <a:srgbClr val="6E747A">
                      <a:alpha val="43000"/>
                    </a:srgbClr>
                  </a:outerShdw>
                </a:effectLst>
              </a:rPr>
              <a:t>Chakrakamas</a:t>
            </a:r>
            <a:endParaRPr lang="es-ES" sz="4000" b="1" cap="none" spc="0" dirty="0">
              <a:ln w="0"/>
              <a:solidFill>
                <a:srgbClr val="7030A0"/>
              </a:solidFill>
              <a:effectLst>
                <a:outerShdw blurRad="38100" dist="25400" dir="5400000" algn="ctr" rotWithShape="0">
                  <a:srgbClr val="6E747A">
                    <a:alpha val="43000"/>
                  </a:srgbClr>
                </a:outerShdw>
              </a:effectLst>
            </a:endParaRPr>
          </a:p>
        </p:txBody>
      </p:sp>
      <p:pic>
        <p:nvPicPr>
          <p:cNvPr id="4" name="Imagen 3">
            <a:extLst>
              <a:ext uri="{FF2B5EF4-FFF2-40B4-BE49-F238E27FC236}">
                <a16:creationId xmlns:a16="http://schemas.microsoft.com/office/drawing/2014/main" id="{0E95E4B5-9F52-4FA5-B7A0-AFD149A39A6E}"/>
              </a:ext>
            </a:extLst>
          </p:cNvPr>
          <p:cNvPicPr>
            <a:picLocks noChangeAspect="1"/>
          </p:cNvPicPr>
          <p:nvPr/>
        </p:nvPicPr>
        <p:blipFill rotWithShape="1">
          <a:blip r:embed="rId2">
            <a:extLst>
              <a:ext uri="{28A0092B-C50C-407E-A947-70E740481C1C}">
                <a14:useLocalDpi xmlns:a14="http://schemas.microsoft.com/office/drawing/2010/main" val="0"/>
              </a:ext>
            </a:extLst>
          </a:blip>
          <a:srcRect t="19006" b="2263"/>
          <a:stretch/>
        </p:blipFill>
        <p:spPr>
          <a:xfrm>
            <a:off x="194630" y="1665443"/>
            <a:ext cx="2967881" cy="5192557"/>
          </a:xfrm>
          <a:prstGeom prst="rect">
            <a:avLst/>
          </a:prstGeom>
        </p:spPr>
      </p:pic>
      <p:sp>
        <p:nvSpPr>
          <p:cNvPr id="12" name="Rectángulo 11">
            <a:extLst>
              <a:ext uri="{FF2B5EF4-FFF2-40B4-BE49-F238E27FC236}">
                <a16:creationId xmlns:a16="http://schemas.microsoft.com/office/drawing/2014/main" id="{E76A4091-B71E-47F2-A9EF-599C1F138066}"/>
              </a:ext>
            </a:extLst>
          </p:cNvPr>
          <p:cNvSpPr/>
          <p:nvPr/>
        </p:nvSpPr>
        <p:spPr>
          <a:xfrm>
            <a:off x="6996989" y="341332"/>
            <a:ext cx="2853030" cy="1261884"/>
          </a:xfrm>
          <a:prstGeom prst="rect">
            <a:avLst/>
          </a:prstGeom>
          <a:solidFill>
            <a:schemeClr val="bg1"/>
          </a:solidFill>
        </p:spPr>
        <p:txBody>
          <a:bodyPr wrap="square" lIns="91440" tIns="45720" rIns="91440" bIns="45720">
            <a:spAutoFit/>
          </a:bodyPr>
          <a:lstStyle/>
          <a:p>
            <a:pPr algn="ctr" rtl="0"/>
            <a:r>
              <a:rPr lang="en-US" sz="3200" b="1" dirty="0" err="1">
                <a:ln w="0"/>
                <a:solidFill>
                  <a:srgbClr val="7030A0"/>
                </a:solidFill>
                <a:effectLst>
                  <a:outerShdw blurRad="38100" dist="25400" dir="5400000" algn="ctr" rotWithShape="0">
                    <a:srgbClr val="6E747A">
                      <a:alpha val="43000"/>
                    </a:srgbClr>
                  </a:outerShdw>
                </a:effectLst>
              </a:rPr>
              <a:t>Estudiantes</a:t>
            </a:r>
            <a:r>
              <a:rPr lang="en-US" sz="3200" b="1" dirty="0">
                <a:ln w="0"/>
                <a:solidFill>
                  <a:srgbClr val="7030A0"/>
                </a:solidFill>
                <a:effectLst>
                  <a:outerShdw blurRad="38100" dist="25400" dir="5400000" algn="ctr" rotWithShape="0">
                    <a:srgbClr val="6E747A">
                      <a:alpha val="43000"/>
                    </a:srgbClr>
                  </a:outerShdw>
                </a:effectLst>
              </a:rPr>
              <a:t> </a:t>
            </a:r>
            <a:r>
              <a:rPr lang="en-US" sz="4400" b="1" dirty="0">
                <a:ln w="0"/>
                <a:solidFill>
                  <a:srgbClr val="7030A0"/>
                </a:solidFill>
                <a:effectLst>
                  <a:outerShdw blurRad="38100" dist="25400" dir="5400000" algn="ctr" rotWithShape="0">
                    <a:srgbClr val="6E747A">
                      <a:alpha val="43000"/>
                    </a:srgbClr>
                  </a:outerShdw>
                </a:effectLst>
              </a:rPr>
              <a:t>PUCE</a:t>
            </a:r>
            <a:endParaRPr lang="es-ES" sz="3200" b="1" cap="none" spc="0" dirty="0">
              <a:ln w="0"/>
              <a:solidFill>
                <a:srgbClr val="7030A0"/>
              </a:solidFill>
              <a:effectLst>
                <a:outerShdw blurRad="38100" dist="25400" dir="5400000" algn="ctr" rotWithShape="0">
                  <a:srgbClr val="6E747A">
                    <a:alpha val="43000"/>
                  </a:srgbClr>
                </a:outerShdw>
              </a:effectLst>
            </a:endParaRPr>
          </a:p>
        </p:txBody>
      </p:sp>
      <p:pic>
        <p:nvPicPr>
          <p:cNvPr id="13" name="Imagen 12">
            <a:extLst>
              <a:ext uri="{FF2B5EF4-FFF2-40B4-BE49-F238E27FC236}">
                <a16:creationId xmlns:a16="http://schemas.microsoft.com/office/drawing/2014/main" id="{48F71ECD-F5BB-45A1-A3B1-A9785C036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7756" y="1665443"/>
            <a:ext cx="6931497" cy="5198623"/>
          </a:xfrm>
          <a:prstGeom prst="rect">
            <a:avLst/>
          </a:prstGeom>
        </p:spPr>
      </p:pic>
      <p:sp>
        <p:nvSpPr>
          <p:cNvPr id="14" name="Rectángulo 13">
            <a:extLst>
              <a:ext uri="{FF2B5EF4-FFF2-40B4-BE49-F238E27FC236}">
                <a16:creationId xmlns:a16="http://schemas.microsoft.com/office/drawing/2014/main" id="{78537BF8-AF35-4339-BE6D-B7CF60822336}"/>
              </a:ext>
            </a:extLst>
          </p:cNvPr>
          <p:cNvSpPr/>
          <p:nvPr/>
        </p:nvSpPr>
        <p:spPr>
          <a:xfrm>
            <a:off x="3398105" y="486885"/>
            <a:ext cx="1559651" cy="584775"/>
          </a:xfrm>
          <a:prstGeom prst="rect">
            <a:avLst/>
          </a:prstGeom>
          <a:solidFill>
            <a:schemeClr val="bg1"/>
          </a:solidFill>
        </p:spPr>
        <p:txBody>
          <a:bodyPr wrap="square" lIns="91440" tIns="45720" rIns="91440" bIns="45720">
            <a:spAutoFit/>
          </a:bodyPr>
          <a:lstStyle/>
          <a:p>
            <a:pPr algn="ctr" rtl="0"/>
            <a:r>
              <a:rPr lang="es-MX" sz="3200" b="1" cap="none" spc="0" dirty="0">
                <a:ln w="0"/>
                <a:solidFill>
                  <a:srgbClr val="7030A0"/>
                </a:solidFill>
                <a:effectLst>
                  <a:outerShdw blurRad="38100" dist="25400" dir="5400000" algn="ctr" rotWithShape="0">
                    <a:srgbClr val="6E747A">
                      <a:alpha val="43000"/>
                    </a:srgbClr>
                  </a:outerShdw>
                </a:effectLst>
              </a:rPr>
              <a:t>+</a:t>
            </a:r>
            <a:endParaRPr lang="es-ES" sz="3200" b="1" cap="none" spc="0" dirty="0">
              <a:ln w="0"/>
              <a:solidFill>
                <a:srgbClr val="7030A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00644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B9120ED-699F-441E-BE97-FBB5699DC26C}"/>
              </a:ext>
            </a:extLst>
          </p:cNvPr>
          <p:cNvSpPr txBox="1"/>
          <p:nvPr/>
        </p:nvSpPr>
        <p:spPr>
          <a:xfrm>
            <a:off x="1524000" y="2556909"/>
            <a:ext cx="9143999" cy="2431435"/>
          </a:xfrm>
          <a:prstGeom prst="rect">
            <a:avLst/>
          </a:prstGeom>
          <a:noFill/>
        </p:spPr>
        <p:txBody>
          <a:bodyPr wrap="square">
            <a:spAutoFit/>
          </a:bodyPr>
          <a:lstStyle/>
          <a:p>
            <a:pPr algn="ctr"/>
            <a:r>
              <a:rPr lang="es-ES" sz="8800" b="1" cap="none" spc="0" dirty="0">
                <a:ln w="0"/>
                <a:solidFill>
                  <a:srgbClr val="7030A0"/>
                </a:solidFill>
                <a:effectLst>
                  <a:outerShdw blurRad="38100" dist="25400" dir="5400000" algn="ctr" rotWithShape="0">
                    <a:srgbClr val="6E747A">
                      <a:alpha val="43000"/>
                    </a:srgbClr>
                  </a:outerShdw>
                </a:effectLst>
              </a:rPr>
              <a:t>Gracias</a:t>
            </a:r>
          </a:p>
          <a:p>
            <a:endParaRPr lang="es-EC" sz="3200" dirty="0">
              <a:hlinkClick r:id="rId2"/>
            </a:endParaRPr>
          </a:p>
          <a:p>
            <a:endParaRPr lang="es-ES" sz="3200" b="1" dirty="0">
              <a:ln w="0"/>
              <a:solidFill>
                <a:srgbClr val="7030A0"/>
              </a:solidFill>
              <a:effectLst>
                <a:outerShdw blurRad="38100" dist="25400" dir="5400000" algn="ctr" rotWithShape="0">
                  <a:srgbClr val="6E747A">
                    <a:alpha val="43000"/>
                  </a:srgbClr>
                </a:outerShdw>
              </a:effectLst>
            </a:endParaRPr>
          </a:p>
        </p:txBody>
      </p:sp>
      <p:pic>
        <p:nvPicPr>
          <p:cNvPr id="7" name="Picture 6" descr="Earth Matters: iNaturalist Is a Great Tool for ...">
            <a:extLst>
              <a:ext uri="{FF2B5EF4-FFF2-40B4-BE49-F238E27FC236}">
                <a16:creationId xmlns:a16="http://schemas.microsoft.com/office/drawing/2014/main" id="{CA9AE16A-F55B-400C-AC5D-280D964D47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6" t="17098" r="5845" b="12108"/>
          <a:stretch/>
        </p:blipFill>
        <p:spPr bwMode="auto">
          <a:xfrm>
            <a:off x="11122820" y="0"/>
            <a:ext cx="1069180" cy="686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08409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3683</TotalTime>
  <Words>544</Words>
  <Application>Microsoft Office PowerPoint</Application>
  <PresentationFormat>Panorámica</PresentationFormat>
  <Paragraphs>62</Paragraphs>
  <Slides>19</Slides>
  <Notes>6</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Bahnschrift Light</vt:lpstr>
      <vt:lpstr>Calibri</vt:lpstr>
      <vt:lpstr>Calibri Light</vt:lpstr>
      <vt:lpstr>Tema de Office</vt:lpstr>
      <vt:lpstr>Presentación de PowerPoint</vt:lpstr>
      <vt:lpstr>Presentación de PowerPoint</vt:lpstr>
      <vt:lpstr>Presentación de PowerPoint</vt:lpstr>
      <vt:lpstr>Funcionalidad 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Entomoliteracy + Ciencia Ciudadana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Diego Mina</dc:creator>
  <cp:lastModifiedBy>Diego Fernando Mina</cp:lastModifiedBy>
  <cp:revision>60</cp:revision>
  <dcterms:created xsi:type="dcterms:W3CDTF">2020-07-22T19:00:40Z</dcterms:created>
  <dcterms:modified xsi:type="dcterms:W3CDTF">2024-06-03T20:49:45Z</dcterms:modified>
</cp:coreProperties>
</file>