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5c40d9db91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5c40d9db91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595959"/>
                </a:solidFill>
              </a:rPr>
              <a:t>El día de hoy queremos tomar un paso atrás y pensar más específicamente en cómo se vería el éxito en 2050 y 2075 en términos de los espacios andinos: ¿dónde deberían estar las personas, las plantas, los animales, los alimentos, los nutrientes, los desechos, la educación, infrastructura (energia, internet, transporte), agua, las ciudades, los trabajos etc? 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35c40d9db91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35c40d9db91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5c40d9db91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5c40d9db91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5c40d9db91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35c40d9db91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35c40d9db91_0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35c40d9db91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5c722ef233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35c722ef233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5c40d9db91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35c40d9db91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5c40d9db91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35c40d9db91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5c722ef23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35c722ef23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png"/><Relationship Id="rId4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Relationship Id="rId4" Type="http://schemas.openxmlformats.org/officeDocument/2006/relationships/image" Target="../media/image10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Relationship Id="rId4" Type="http://schemas.openxmlformats.org/officeDocument/2006/relationships/image" Target="../media/image3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title"/>
          </p:nvPr>
        </p:nvSpPr>
        <p:spPr>
          <a:xfrm>
            <a:off x="311700" y="445025"/>
            <a:ext cx="8400900" cy="84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400"/>
              <a:t>Tendencias Andinas</a:t>
            </a:r>
            <a:endParaRPr b="1" sz="3400"/>
          </a:p>
        </p:txBody>
      </p:sp>
      <p:sp>
        <p:nvSpPr>
          <p:cNvPr id="55" name="Google Shape;55;p13"/>
          <p:cNvSpPr txBox="1"/>
          <p:nvPr>
            <p:ph idx="1" type="body"/>
          </p:nvPr>
        </p:nvSpPr>
        <p:spPr>
          <a:xfrm>
            <a:off x="311700" y="1285500"/>
            <a:ext cx="2905200" cy="385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3200"/>
              <a:t>Antes</a:t>
            </a:r>
            <a:endParaRPr b="1" sz="3200"/>
          </a:p>
        </p:txBody>
      </p:sp>
      <p:sp>
        <p:nvSpPr>
          <p:cNvPr id="56" name="Google Shape;56;p13"/>
          <p:cNvSpPr txBox="1"/>
          <p:nvPr>
            <p:ph idx="1" type="body"/>
          </p:nvPr>
        </p:nvSpPr>
        <p:spPr>
          <a:xfrm>
            <a:off x="3216900" y="1285500"/>
            <a:ext cx="2905200" cy="385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3200"/>
              <a:t>Ahora</a:t>
            </a:r>
            <a:endParaRPr b="1" sz="3200"/>
          </a:p>
        </p:txBody>
      </p:sp>
      <p:sp>
        <p:nvSpPr>
          <p:cNvPr id="57" name="Google Shape;57;p13"/>
          <p:cNvSpPr txBox="1"/>
          <p:nvPr>
            <p:ph idx="1" type="body"/>
          </p:nvPr>
        </p:nvSpPr>
        <p:spPr>
          <a:xfrm>
            <a:off x="6238800" y="1285500"/>
            <a:ext cx="2905200" cy="385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3200">
                <a:solidFill>
                  <a:srgbClr val="FF0000"/>
                </a:solidFill>
              </a:rPr>
              <a:t>Futuro?</a:t>
            </a:r>
            <a:endParaRPr b="1" sz="320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14"/>
          <p:cNvPicPr preferRelativeResize="0"/>
          <p:nvPr/>
        </p:nvPicPr>
        <p:blipFill rotWithShape="1">
          <a:blip r:embed="rId3">
            <a:alphaModFix/>
          </a:blip>
          <a:srcRect b="11176" l="0" r="0" t="8650"/>
          <a:stretch/>
        </p:blipFill>
        <p:spPr>
          <a:xfrm>
            <a:off x="0" y="445025"/>
            <a:ext cx="3857625" cy="4123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4"/>
          <p:cNvPicPr preferRelativeResize="0"/>
          <p:nvPr/>
        </p:nvPicPr>
        <p:blipFill rotWithShape="1">
          <a:blip r:embed="rId4">
            <a:alphaModFix/>
          </a:blip>
          <a:srcRect b="15036" l="4552" r="0" t="19727"/>
          <a:stretch/>
        </p:blipFill>
        <p:spPr>
          <a:xfrm>
            <a:off x="3977900" y="445025"/>
            <a:ext cx="4525353" cy="4123852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4"/>
          <p:cNvSpPr txBox="1"/>
          <p:nvPr/>
        </p:nvSpPr>
        <p:spPr>
          <a:xfrm>
            <a:off x="539500" y="8000"/>
            <a:ext cx="2099700" cy="43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Antes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65" name="Google Shape;65;p14"/>
          <p:cNvSpPr txBox="1"/>
          <p:nvPr/>
        </p:nvSpPr>
        <p:spPr>
          <a:xfrm>
            <a:off x="5190725" y="8000"/>
            <a:ext cx="2099700" cy="43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Ahora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66" name="Google Shape;66;p14"/>
          <p:cNvSpPr txBox="1"/>
          <p:nvPr/>
        </p:nvSpPr>
        <p:spPr>
          <a:xfrm>
            <a:off x="7044300" y="4568875"/>
            <a:ext cx="2099700" cy="43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0000"/>
                </a:solidFill>
              </a:rPr>
              <a:t>Futuro?</a:t>
            </a:r>
            <a:endParaRPr sz="1800">
              <a:solidFill>
                <a:srgbClr val="FF0000"/>
              </a:solidFill>
            </a:endParaRPr>
          </a:p>
        </p:txBody>
      </p:sp>
      <p:sp>
        <p:nvSpPr>
          <p:cNvPr id="67" name="Google Shape;67;p14"/>
          <p:cNvSpPr txBox="1"/>
          <p:nvPr/>
        </p:nvSpPr>
        <p:spPr>
          <a:xfrm>
            <a:off x="243575" y="4616000"/>
            <a:ext cx="2663400" cy="33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Iliniza Norte 1950, Robinson</a:t>
            </a:r>
            <a:endParaRPr>
              <a:solidFill>
                <a:schemeClr val="dk2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15"/>
          <p:cNvPicPr preferRelativeResize="0"/>
          <p:nvPr/>
        </p:nvPicPr>
        <p:blipFill rotWithShape="1">
          <a:blip r:embed="rId3">
            <a:alphaModFix/>
          </a:blip>
          <a:srcRect b="6174" l="0" r="0" t="35465"/>
          <a:stretch/>
        </p:blipFill>
        <p:spPr>
          <a:xfrm>
            <a:off x="0" y="938050"/>
            <a:ext cx="4788351" cy="352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5"/>
          <p:cNvPicPr preferRelativeResize="0"/>
          <p:nvPr/>
        </p:nvPicPr>
        <p:blipFill rotWithShape="1">
          <a:blip r:embed="rId4">
            <a:alphaModFix/>
          </a:blip>
          <a:srcRect b="3388" l="0" r="0" t="37784"/>
          <a:stretch/>
        </p:blipFill>
        <p:spPr>
          <a:xfrm>
            <a:off x="4898475" y="994425"/>
            <a:ext cx="4245525" cy="3330092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5"/>
          <p:cNvSpPr txBox="1"/>
          <p:nvPr/>
        </p:nvSpPr>
        <p:spPr>
          <a:xfrm>
            <a:off x="159025" y="4475075"/>
            <a:ext cx="3819000" cy="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</a:rPr>
              <a:t>Vía a Conocoto, 1945, Eichler</a:t>
            </a:r>
            <a:endParaRPr sz="1200">
              <a:solidFill>
                <a:schemeClr val="dk2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6"/>
          <p:cNvPicPr preferRelativeResize="0"/>
          <p:nvPr/>
        </p:nvPicPr>
        <p:blipFill rotWithShape="1">
          <a:blip r:embed="rId3">
            <a:alphaModFix/>
          </a:blip>
          <a:srcRect b="7002" l="0" r="31285" t="0"/>
          <a:stretch/>
        </p:blipFill>
        <p:spPr>
          <a:xfrm rot="10800000">
            <a:off x="-1" y="1"/>
            <a:ext cx="4203376" cy="4266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6"/>
          <p:cNvPicPr preferRelativeResize="0"/>
          <p:nvPr/>
        </p:nvPicPr>
        <p:blipFill rotWithShape="1">
          <a:blip r:embed="rId4">
            <a:alphaModFix/>
          </a:blip>
          <a:srcRect b="8817" l="0" r="4689" t="0"/>
          <a:stretch/>
        </p:blipFill>
        <p:spPr>
          <a:xfrm rot="10800000">
            <a:off x="4296424" y="1665099"/>
            <a:ext cx="4847576" cy="3478401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6"/>
          <p:cNvSpPr txBox="1"/>
          <p:nvPr/>
        </p:nvSpPr>
        <p:spPr>
          <a:xfrm>
            <a:off x="4000" y="4334175"/>
            <a:ext cx="3861300" cy="2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</a:rPr>
              <a:t>Mulaló, 1940</a:t>
            </a:r>
            <a:endParaRPr sz="1200">
              <a:solidFill>
                <a:schemeClr val="dk2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oogle Shape;86;p17"/>
          <p:cNvPicPr preferRelativeResize="0"/>
          <p:nvPr/>
        </p:nvPicPr>
        <p:blipFill rotWithShape="1">
          <a:blip r:embed="rId3">
            <a:alphaModFix/>
          </a:blip>
          <a:srcRect b="8337" l="4489" r="0" t="13305"/>
          <a:stretch/>
        </p:blipFill>
        <p:spPr>
          <a:xfrm>
            <a:off x="0" y="0"/>
            <a:ext cx="3684501" cy="4030252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36901" y="152400"/>
            <a:ext cx="5154699" cy="3866024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7"/>
          <p:cNvSpPr txBox="1"/>
          <p:nvPr/>
        </p:nvSpPr>
        <p:spPr>
          <a:xfrm>
            <a:off x="-10075" y="4024150"/>
            <a:ext cx="3706200" cy="47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</a:rPr>
              <a:t>Mercadillo San Diego, 1949</a:t>
            </a:r>
            <a:endParaRPr sz="1200">
              <a:solidFill>
                <a:schemeClr val="dk2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922" y="0"/>
            <a:ext cx="6028533" cy="3416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67875" y="2203775"/>
            <a:ext cx="5780925" cy="3217099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8"/>
          <p:cNvSpPr txBox="1"/>
          <p:nvPr/>
        </p:nvSpPr>
        <p:spPr>
          <a:xfrm>
            <a:off x="60375" y="3432300"/>
            <a:ext cx="2663400" cy="42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</a:rPr>
              <a:t>Agosto, 2000</a:t>
            </a:r>
            <a:endParaRPr sz="1200">
              <a:solidFill>
                <a:schemeClr val="dk2"/>
              </a:solidFill>
            </a:endParaRPr>
          </a:p>
        </p:txBody>
      </p:sp>
      <p:sp>
        <p:nvSpPr>
          <p:cNvPr id="96" name="Google Shape;96;p18"/>
          <p:cNvSpPr txBox="1"/>
          <p:nvPr/>
        </p:nvSpPr>
        <p:spPr>
          <a:xfrm>
            <a:off x="6627150" y="1741275"/>
            <a:ext cx="2283000" cy="38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</a:rPr>
              <a:t>Agosto,2020 </a:t>
            </a:r>
            <a:endParaRPr sz="1200">
              <a:solidFill>
                <a:schemeClr val="dk2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5750" y="0"/>
            <a:ext cx="85725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Agenda de hoy:</a:t>
            </a:r>
            <a:endParaRPr/>
          </a:p>
        </p:txBody>
      </p:sp>
      <p:sp>
        <p:nvSpPr>
          <p:cNvPr id="107" name="Google Shape;107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194"/>
              <a:t>Bloque 1: Jóvenes</a:t>
            </a:r>
            <a:endParaRPr sz="1194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94"/>
              <a:t>La primera sección está dedicada a los jóvenes, ya que si hablamos del año 2050 o 2075, serán ellos quienes estén vivos y activos en ese momento. ¿Cómo imaginamos la vitalidad rural, urbana y en todos los espacios intermedios para el 2050?</a:t>
            </a:r>
            <a:endParaRPr sz="1194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194"/>
              <a:t>Bloque 2: Comunicación</a:t>
            </a:r>
            <a:endParaRPr b="1" sz="1194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94"/>
              <a:t>La segunda sección se enfoca en la comunicación, porque si queremos influir en las políticas y narrativas para construir un futuro mejor desde ahora... ¿cuáles son nuestros mensajes? ¿Cómo podemos escalar e impulsar un cambio en el paradigma dominante?</a:t>
            </a:r>
            <a:endParaRPr sz="1194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194"/>
              <a:t>Bloque 3: Mapas</a:t>
            </a:r>
            <a:endParaRPr b="1" sz="1194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94"/>
              <a:t>La tercera sección se centra en un análisis geográfico, tanto histórico como actual, con el objetivo de reflexionar sobre cómo queremos que sea el futuro en términos de uso del espacio. </a:t>
            </a:r>
            <a:endParaRPr sz="1194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Preguntas para el trabajo por país:</a:t>
            </a:r>
            <a:endParaRPr/>
          </a:p>
        </p:txBody>
      </p:sp>
      <p:sp>
        <p:nvSpPr>
          <p:cNvPr id="113" name="Google Shape;113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5882"/>
              <a:buAutoNum type="arabicParenBoth"/>
            </a:pPr>
            <a:r>
              <a:rPr lang="en" sz="1700"/>
              <a:t>Pensando a nivel de un departamento o provincia, ¿cuál sería la visión ideal para el año 2050 o 2075 en términos de infraestructura, uso del suelo, distribución poblacional, comercio, alimentación, recreación, participación, educación, nutrición, mecanismos de financiamiento, etc.? </a:t>
            </a:r>
            <a:r>
              <a:rPr i="1" lang="en" sz="1700"/>
              <a:t>Se puede responder mediante imágenes generadas por IA, dibujos, listas u otros recursos creativos.</a:t>
            </a:r>
            <a:endParaRPr sz="17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-334327" lvl="0" marL="457200" rtl="0" algn="l">
              <a:spcBef>
                <a:spcPts val="1200"/>
              </a:spcBef>
              <a:spcAft>
                <a:spcPts val="0"/>
              </a:spcAft>
              <a:buSzPct val="100000"/>
              <a:buAutoNum type="arabicParenBoth"/>
            </a:pPr>
            <a:r>
              <a:rPr lang="en"/>
              <a:t>¿Qué </a:t>
            </a:r>
            <a:r>
              <a:rPr lang="en"/>
              <a:t>narrativas</a:t>
            </a:r>
            <a:r>
              <a:rPr lang="en"/>
              <a:t> y </a:t>
            </a:r>
            <a:r>
              <a:rPr lang="en"/>
              <a:t>políticas</a:t>
            </a:r>
            <a:r>
              <a:rPr lang="en"/>
              <a:t> necesitamos desde ahora en su país para lograr el futuro que desean en 2050? 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34327" lvl="0" marL="457200" rtl="0" algn="l">
              <a:spcBef>
                <a:spcPts val="1200"/>
              </a:spcBef>
              <a:spcAft>
                <a:spcPts val="0"/>
              </a:spcAft>
              <a:buSzPct val="100000"/>
              <a:buAutoNum type="arabicParenBoth"/>
            </a:pPr>
            <a:r>
              <a:rPr lang="en"/>
              <a:t>¿Qué tenemos que saber/ investigar/ monitorear para llegar a la visión ideal para el futuro?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