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390" r:id="rId4"/>
    <p:sldId id="268" r:id="rId5"/>
    <p:sldId id="271" r:id="rId6"/>
    <p:sldId id="258" r:id="rId7"/>
    <p:sldId id="270" r:id="rId8"/>
    <p:sldId id="269" r:id="rId9"/>
    <p:sldId id="388" r:id="rId10"/>
    <p:sldId id="260" r:id="rId11"/>
    <p:sldId id="262" r:id="rId12"/>
    <p:sldId id="264" r:id="rId13"/>
    <p:sldId id="389" r:id="rId14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5C36"/>
    <a:srgbClr val="902017"/>
    <a:srgbClr val="757479"/>
    <a:srgbClr val="CD0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9" autoAdjust="0"/>
    <p:restoredTop sz="95126" autoAdjust="0"/>
  </p:normalViewPr>
  <p:slideViewPr>
    <p:cSldViewPr snapToGrid="0">
      <p:cViewPr>
        <p:scale>
          <a:sx n="82" d="100"/>
          <a:sy n="82" d="100"/>
        </p:scale>
        <p:origin x="4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Q." userId="c76e5693d32afa61" providerId="LiveId" clId="{1C2D3D8C-CF6D-4E39-9990-C3E7BA0ACB57}"/>
    <pc:docChg chg="custSel addSld delSld modSld">
      <pc:chgData name="Maria Q." userId="c76e5693d32afa61" providerId="LiveId" clId="{1C2D3D8C-CF6D-4E39-9990-C3E7BA0ACB57}" dt="2024-06-04T03:36:28.759" v="906" actId="27636"/>
      <pc:docMkLst>
        <pc:docMk/>
      </pc:docMkLst>
      <pc:sldChg chg="del">
        <pc:chgData name="Maria Q." userId="c76e5693d32afa61" providerId="LiveId" clId="{1C2D3D8C-CF6D-4E39-9990-C3E7BA0ACB57}" dt="2024-06-04T03:14:13.403" v="494" actId="47"/>
        <pc:sldMkLst>
          <pc:docMk/>
          <pc:sldMk cId="3100762122" sldId="259"/>
        </pc:sldMkLst>
      </pc:sldChg>
      <pc:sldChg chg="addSp delSp modSp mod">
        <pc:chgData name="Maria Q." userId="c76e5693d32afa61" providerId="LiveId" clId="{1C2D3D8C-CF6D-4E39-9990-C3E7BA0ACB57}" dt="2024-06-04T03:34:39.661" v="865" actId="20577"/>
        <pc:sldMkLst>
          <pc:docMk/>
          <pc:sldMk cId="1151571525" sldId="262"/>
        </pc:sldMkLst>
        <pc:spChg chg="mod">
          <ac:chgData name="Maria Q." userId="c76e5693d32afa61" providerId="LiveId" clId="{1C2D3D8C-CF6D-4E39-9990-C3E7BA0ACB57}" dt="2024-06-04T03:28:59.643" v="590" actId="1076"/>
          <ac:spMkLst>
            <pc:docMk/>
            <pc:sldMk cId="1151571525" sldId="262"/>
            <ac:spMk id="2" creationId="{F8D57828-F75C-5367-4A6A-CA1299C39990}"/>
          </ac:spMkLst>
        </pc:spChg>
        <pc:spChg chg="mod">
          <ac:chgData name="Maria Q." userId="c76e5693d32afa61" providerId="LiveId" clId="{1C2D3D8C-CF6D-4E39-9990-C3E7BA0ACB57}" dt="2024-06-04T03:34:39.661" v="865" actId="20577"/>
          <ac:spMkLst>
            <pc:docMk/>
            <pc:sldMk cId="1151571525" sldId="262"/>
            <ac:spMk id="3" creationId="{F7E913A8-78A8-F1A1-AB56-D123400B4269}"/>
          </ac:spMkLst>
        </pc:spChg>
        <pc:spChg chg="del">
          <ac:chgData name="Maria Q." userId="c76e5693d32afa61" providerId="LiveId" clId="{1C2D3D8C-CF6D-4E39-9990-C3E7BA0ACB57}" dt="2024-06-04T03:27:14.699" v="580" actId="478"/>
          <ac:spMkLst>
            <pc:docMk/>
            <pc:sldMk cId="1151571525" sldId="262"/>
            <ac:spMk id="4" creationId="{FBF7755C-1A8C-D835-80B8-45F5F0C6919B}"/>
          </ac:spMkLst>
        </pc:spChg>
        <pc:spChg chg="del">
          <ac:chgData name="Maria Q." userId="c76e5693d32afa61" providerId="LiveId" clId="{1C2D3D8C-CF6D-4E39-9990-C3E7BA0ACB57}" dt="2024-06-04T03:27:11.360" v="579" actId="478"/>
          <ac:spMkLst>
            <pc:docMk/>
            <pc:sldMk cId="1151571525" sldId="262"/>
            <ac:spMk id="5" creationId="{DCD14B34-3D81-EF57-41B5-DF2FE909B2AE}"/>
          </ac:spMkLst>
        </pc:spChg>
        <pc:picChg chg="add mod">
          <ac:chgData name="Maria Q." userId="c76e5693d32afa61" providerId="LiveId" clId="{1C2D3D8C-CF6D-4E39-9990-C3E7BA0ACB57}" dt="2024-06-04T03:29:25.113" v="600" actId="1076"/>
          <ac:picMkLst>
            <pc:docMk/>
            <pc:sldMk cId="1151571525" sldId="262"/>
            <ac:picMk id="7" creationId="{C8DBEAFF-E621-3764-92F3-1CDA8797D1A9}"/>
          </ac:picMkLst>
        </pc:picChg>
        <pc:picChg chg="add mod">
          <ac:chgData name="Maria Q." userId="c76e5693d32afa61" providerId="LiveId" clId="{1C2D3D8C-CF6D-4E39-9990-C3E7BA0ACB57}" dt="2024-06-04T03:29:32.066" v="602" actId="14100"/>
          <ac:picMkLst>
            <pc:docMk/>
            <pc:sldMk cId="1151571525" sldId="262"/>
            <ac:picMk id="9" creationId="{9B1F66E3-B01A-FE01-69C7-64A4C6E4085F}"/>
          </ac:picMkLst>
        </pc:picChg>
        <pc:picChg chg="add mod">
          <ac:chgData name="Maria Q." userId="c76e5693d32afa61" providerId="LiveId" clId="{1C2D3D8C-CF6D-4E39-9990-C3E7BA0ACB57}" dt="2024-06-04T03:29:27.329" v="601" actId="1076"/>
          <ac:picMkLst>
            <pc:docMk/>
            <pc:sldMk cId="1151571525" sldId="262"/>
            <ac:picMk id="11" creationId="{CA8C3801-BAF3-83D1-94C2-6EDB47959677}"/>
          </ac:picMkLst>
        </pc:picChg>
        <pc:picChg chg="add mod">
          <ac:chgData name="Maria Q." userId="c76e5693d32afa61" providerId="LiveId" clId="{1C2D3D8C-CF6D-4E39-9990-C3E7BA0ACB57}" dt="2024-06-04T03:30:32.170" v="608" actId="14100"/>
          <ac:picMkLst>
            <pc:docMk/>
            <pc:sldMk cId="1151571525" sldId="262"/>
            <ac:picMk id="13" creationId="{BDED556A-FE87-C67C-4393-E54EEF0A3ED9}"/>
          </ac:picMkLst>
        </pc:picChg>
      </pc:sldChg>
      <pc:sldChg chg="del">
        <pc:chgData name="Maria Q." userId="c76e5693d32afa61" providerId="LiveId" clId="{1C2D3D8C-CF6D-4E39-9990-C3E7BA0ACB57}" dt="2024-06-04T03:34:07.717" v="847" actId="47"/>
        <pc:sldMkLst>
          <pc:docMk/>
          <pc:sldMk cId="3962860705" sldId="263"/>
        </pc:sldMkLst>
      </pc:sldChg>
      <pc:sldChg chg="addSp modSp mod">
        <pc:chgData name="Maria Q." userId="c76e5693d32afa61" providerId="LiveId" clId="{1C2D3D8C-CF6D-4E39-9990-C3E7BA0ACB57}" dt="2024-06-04T03:23:33.901" v="577" actId="1076"/>
        <pc:sldMkLst>
          <pc:docMk/>
          <pc:sldMk cId="1848034918" sldId="269"/>
        </pc:sldMkLst>
        <pc:spChg chg="mod">
          <ac:chgData name="Maria Q." userId="c76e5693d32afa61" providerId="LiveId" clId="{1C2D3D8C-CF6D-4E39-9990-C3E7BA0ACB57}" dt="2024-06-04T03:22:16.119" v="557" actId="20577"/>
          <ac:spMkLst>
            <pc:docMk/>
            <pc:sldMk cId="1848034918" sldId="269"/>
            <ac:spMk id="3" creationId="{E1E27F79-984F-2BED-AA67-A066325DF220}"/>
          </ac:spMkLst>
        </pc:spChg>
        <pc:spChg chg="add mod">
          <ac:chgData name="Maria Q." userId="c76e5693d32afa61" providerId="LiveId" clId="{1C2D3D8C-CF6D-4E39-9990-C3E7BA0ACB57}" dt="2024-06-04T03:22:51.689" v="560" actId="208"/>
          <ac:spMkLst>
            <pc:docMk/>
            <pc:sldMk cId="1848034918" sldId="269"/>
            <ac:spMk id="4" creationId="{279919EB-99A8-7C5D-D02D-17093A5912FF}"/>
          </ac:spMkLst>
        </pc:spChg>
        <pc:spChg chg="add mod">
          <ac:chgData name="Maria Q." userId="c76e5693d32afa61" providerId="LiveId" clId="{1C2D3D8C-CF6D-4E39-9990-C3E7BA0ACB57}" dt="2024-06-04T03:23:02.603" v="562" actId="1076"/>
          <ac:spMkLst>
            <pc:docMk/>
            <pc:sldMk cId="1848034918" sldId="269"/>
            <ac:spMk id="7" creationId="{3C320B64-2435-6F22-FD85-1A603D6960FE}"/>
          </ac:spMkLst>
        </pc:spChg>
        <pc:spChg chg="add mod">
          <ac:chgData name="Maria Q." userId="c76e5693d32afa61" providerId="LiveId" clId="{1C2D3D8C-CF6D-4E39-9990-C3E7BA0ACB57}" dt="2024-06-04T03:23:17.063" v="571" actId="1038"/>
          <ac:spMkLst>
            <pc:docMk/>
            <pc:sldMk cId="1848034918" sldId="269"/>
            <ac:spMk id="8" creationId="{FF2952A4-CD1F-7C3B-FE03-7AF032ABE78B}"/>
          </ac:spMkLst>
        </pc:spChg>
        <pc:spChg chg="add mod">
          <ac:chgData name="Maria Q." userId="c76e5693d32afa61" providerId="LiveId" clId="{1C2D3D8C-CF6D-4E39-9990-C3E7BA0ACB57}" dt="2024-06-04T03:23:26.650" v="575" actId="1038"/>
          <ac:spMkLst>
            <pc:docMk/>
            <pc:sldMk cId="1848034918" sldId="269"/>
            <ac:spMk id="9" creationId="{E11B5F5B-ADDE-5220-F2B0-932C017A6B67}"/>
          </ac:spMkLst>
        </pc:spChg>
        <pc:spChg chg="add mod">
          <ac:chgData name="Maria Q." userId="c76e5693d32afa61" providerId="LiveId" clId="{1C2D3D8C-CF6D-4E39-9990-C3E7BA0ACB57}" dt="2024-06-04T03:23:33.901" v="577" actId="1076"/>
          <ac:spMkLst>
            <pc:docMk/>
            <pc:sldMk cId="1848034918" sldId="269"/>
            <ac:spMk id="13" creationId="{5236A5ED-A6A2-AB9E-798A-D1526AF377F3}"/>
          </ac:spMkLst>
        </pc:spChg>
      </pc:sldChg>
      <pc:sldChg chg="addSp delSp modSp mod">
        <pc:chgData name="Maria Q." userId="c76e5693d32afa61" providerId="LiveId" clId="{1C2D3D8C-CF6D-4E39-9990-C3E7BA0ACB57}" dt="2024-06-04T03:13:59.230" v="493" actId="20577"/>
        <pc:sldMkLst>
          <pc:docMk/>
          <pc:sldMk cId="1357768316" sldId="270"/>
        </pc:sldMkLst>
        <pc:spChg chg="mod">
          <ac:chgData name="Maria Q." userId="c76e5693d32afa61" providerId="LiveId" clId="{1C2D3D8C-CF6D-4E39-9990-C3E7BA0ACB57}" dt="2024-06-04T03:13:02.823" v="475" actId="14100"/>
          <ac:spMkLst>
            <pc:docMk/>
            <pc:sldMk cId="1357768316" sldId="270"/>
            <ac:spMk id="2" creationId="{B9D2FB88-7920-409F-259F-9E986B7DED5A}"/>
          </ac:spMkLst>
        </pc:spChg>
        <pc:spChg chg="mod">
          <ac:chgData name="Maria Q." userId="c76e5693d32afa61" providerId="LiveId" clId="{1C2D3D8C-CF6D-4E39-9990-C3E7BA0ACB57}" dt="2024-06-04T03:12:37.581" v="454" actId="1076"/>
          <ac:spMkLst>
            <pc:docMk/>
            <pc:sldMk cId="1357768316" sldId="270"/>
            <ac:spMk id="3" creationId="{D5C4FD5D-B4F3-106C-620B-F03C65EAC51E}"/>
          </ac:spMkLst>
        </pc:spChg>
        <pc:spChg chg="mod">
          <ac:chgData name="Maria Q." userId="c76e5693d32afa61" providerId="LiveId" clId="{1C2D3D8C-CF6D-4E39-9990-C3E7BA0ACB57}" dt="2024-06-04T03:12:37.581" v="454" actId="1076"/>
          <ac:spMkLst>
            <pc:docMk/>
            <pc:sldMk cId="1357768316" sldId="270"/>
            <ac:spMk id="4" creationId="{C1CAD01D-8155-BE77-2316-3FC49EC135EC}"/>
          </ac:spMkLst>
        </pc:spChg>
        <pc:spChg chg="mod">
          <ac:chgData name="Maria Q." userId="c76e5693d32afa61" providerId="LiveId" clId="{1C2D3D8C-CF6D-4E39-9990-C3E7BA0ACB57}" dt="2024-06-04T03:12:37.581" v="454" actId="1076"/>
          <ac:spMkLst>
            <pc:docMk/>
            <pc:sldMk cId="1357768316" sldId="270"/>
            <ac:spMk id="6" creationId="{8714A06F-87BB-5652-5A61-030C5C59E449}"/>
          </ac:spMkLst>
        </pc:spChg>
        <pc:spChg chg="mod">
          <ac:chgData name="Maria Q." userId="c76e5693d32afa61" providerId="LiveId" clId="{1C2D3D8C-CF6D-4E39-9990-C3E7BA0ACB57}" dt="2024-06-04T03:12:37.581" v="454" actId="1076"/>
          <ac:spMkLst>
            <pc:docMk/>
            <pc:sldMk cId="1357768316" sldId="270"/>
            <ac:spMk id="7" creationId="{3A624E97-AAEC-12E8-6853-96B0CFB82168}"/>
          </ac:spMkLst>
        </pc:spChg>
        <pc:spChg chg="mod">
          <ac:chgData name="Maria Q." userId="c76e5693d32afa61" providerId="LiveId" clId="{1C2D3D8C-CF6D-4E39-9990-C3E7BA0ACB57}" dt="2024-06-04T03:12:37.581" v="454" actId="1076"/>
          <ac:spMkLst>
            <pc:docMk/>
            <pc:sldMk cId="1357768316" sldId="270"/>
            <ac:spMk id="8" creationId="{9F1B3A54-29C1-0AF9-59AF-BF356058FC30}"/>
          </ac:spMkLst>
        </pc:spChg>
        <pc:spChg chg="del mod">
          <ac:chgData name="Maria Q." userId="c76e5693d32afa61" providerId="LiveId" clId="{1C2D3D8C-CF6D-4E39-9990-C3E7BA0ACB57}" dt="2024-06-04T03:12:31.186" v="453" actId="21"/>
          <ac:spMkLst>
            <pc:docMk/>
            <pc:sldMk cId="1357768316" sldId="270"/>
            <ac:spMk id="9" creationId="{8BAA1D04-0D33-9F72-B1BD-154322583FCF}"/>
          </ac:spMkLst>
        </pc:spChg>
        <pc:spChg chg="mod">
          <ac:chgData name="Maria Q." userId="c76e5693d32afa61" providerId="LiveId" clId="{1C2D3D8C-CF6D-4E39-9990-C3E7BA0ACB57}" dt="2024-06-04T03:12:37.581" v="454" actId="1076"/>
          <ac:spMkLst>
            <pc:docMk/>
            <pc:sldMk cId="1357768316" sldId="270"/>
            <ac:spMk id="10" creationId="{920B87EA-E3AF-2FC5-6474-11564120AD9C}"/>
          </ac:spMkLst>
        </pc:spChg>
        <pc:spChg chg="del mod">
          <ac:chgData name="Maria Q." userId="c76e5693d32afa61" providerId="LiveId" clId="{1C2D3D8C-CF6D-4E39-9990-C3E7BA0ACB57}" dt="2024-06-04T03:12:31.186" v="453" actId="21"/>
          <ac:spMkLst>
            <pc:docMk/>
            <pc:sldMk cId="1357768316" sldId="270"/>
            <ac:spMk id="14" creationId="{4457F5D1-929A-F9F9-9BDD-A4398052AF4C}"/>
          </ac:spMkLst>
        </pc:spChg>
        <pc:spChg chg="del mod">
          <ac:chgData name="Maria Q." userId="c76e5693d32afa61" providerId="LiveId" clId="{1C2D3D8C-CF6D-4E39-9990-C3E7BA0ACB57}" dt="2024-06-04T03:12:31.186" v="453" actId="21"/>
          <ac:spMkLst>
            <pc:docMk/>
            <pc:sldMk cId="1357768316" sldId="270"/>
            <ac:spMk id="15" creationId="{49CB2E2E-871F-87F9-A93E-66234CD3ED64}"/>
          </ac:spMkLst>
        </pc:spChg>
        <pc:spChg chg="add del mod">
          <ac:chgData name="Maria Q." userId="c76e5693d32afa61" providerId="LiveId" clId="{1C2D3D8C-CF6D-4E39-9990-C3E7BA0ACB57}" dt="2024-06-04T03:12:31.186" v="453" actId="21"/>
          <ac:spMkLst>
            <pc:docMk/>
            <pc:sldMk cId="1357768316" sldId="270"/>
            <ac:spMk id="16" creationId="{99CC413F-DE8F-9A7B-4F7B-BBFB6F6FA593}"/>
          </ac:spMkLst>
        </pc:spChg>
        <pc:spChg chg="add del mod">
          <ac:chgData name="Maria Q." userId="c76e5693d32afa61" providerId="LiveId" clId="{1C2D3D8C-CF6D-4E39-9990-C3E7BA0ACB57}" dt="2024-06-04T03:12:31.186" v="453" actId="21"/>
          <ac:spMkLst>
            <pc:docMk/>
            <pc:sldMk cId="1357768316" sldId="270"/>
            <ac:spMk id="17" creationId="{3A37F325-A5ED-5454-4FC6-7A0BFEAE90DD}"/>
          </ac:spMkLst>
        </pc:spChg>
        <pc:spChg chg="add del mod">
          <ac:chgData name="Maria Q." userId="c76e5693d32afa61" providerId="LiveId" clId="{1C2D3D8C-CF6D-4E39-9990-C3E7BA0ACB57}" dt="2024-06-04T03:12:31.186" v="453" actId="21"/>
          <ac:spMkLst>
            <pc:docMk/>
            <pc:sldMk cId="1357768316" sldId="270"/>
            <ac:spMk id="18" creationId="{701CE75C-E76B-D5E5-16BC-A8CF1E886044}"/>
          </ac:spMkLst>
        </pc:spChg>
        <pc:spChg chg="add mod">
          <ac:chgData name="Maria Q." userId="c76e5693d32afa61" providerId="LiveId" clId="{1C2D3D8C-CF6D-4E39-9990-C3E7BA0ACB57}" dt="2024-06-04T03:12:57.169" v="474" actId="1035"/>
          <ac:spMkLst>
            <pc:docMk/>
            <pc:sldMk cId="1357768316" sldId="270"/>
            <ac:spMk id="19" creationId="{8BAA1D04-0D33-9F72-B1BD-154322583FCF}"/>
          </ac:spMkLst>
        </pc:spChg>
        <pc:spChg chg="add mod">
          <ac:chgData name="Maria Q." userId="c76e5693d32afa61" providerId="LiveId" clId="{1C2D3D8C-CF6D-4E39-9990-C3E7BA0ACB57}" dt="2024-06-04T03:12:57.169" v="474" actId="1035"/>
          <ac:spMkLst>
            <pc:docMk/>
            <pc:sldMk cId="1357768316" sldId="270"/>
            <ac:spMk id="23" creationId="{4457F5D1-929A-F9F9-9BDD-A4398052AF4C}"/>
          </ac:spMkLst>
        </pc:spChg>
        <pc:spChg chg="add mod">
          <ac:chgData name="Maria Q." userId="c76e5693d32afa61" providerId="LiveId" clId="{1C2D3D8C-CF6D-4E39-9990-C3E7BA0ACB57}" dt="2024-06-04T03:12:57.169" v="474" actId="1035"/>
          <ac:spMkLst>
            <pc:docMk/>
            <pc:sldMk cId="1357768316" sldId="270"/>
            <ac:spMk id="24" creationId="{49CB2E2E-871F-87F9-A93E-66234CD3ED64}"/>
          </ac:spMkLst>
        </pc:spChg>
        <pc:spChg chg="add mod">
          <ac:chgData name="Maria Q." userId="c76e5693d32afa61" providerId="LiveId" clId="{1C2D3D8C-CF6D-4E39-9990-C3E7BA0ACB57}" dt="2024-06-04T03:12:57.169" v="474" actId="1035"/>
          <ac:spMkLst>
            <pc:docMk/>
            <pc:sldMk cId="1357768316" sldId="270"/>
            <ac:spMk id="25" creationId="{99CC413F-DE8F-9A7B-4F7B-BBFB6F6FA593}"/>
          </ac:spMkLst>
        </pc:spChg>
        <pc:spChg chg="add mod">
          <ac:chgData name="Maria Q." userId="c76e5693d32afa61" providerId="LiveId" clId="{1C2D3D8C-CF6D-4E39-9990-C3E7BA0ACB57}" dt="2024-06-04T03:12:57.169" v="474" actId="1035"/>
          <ac:spMkLst>
            <pc:docMk/>
            <pc:sldMk cId="1357768316" sldId="270"/>
            <ac:spMk id="26" creationId="{3A37F325-A5ED-5454-4FC6-7A0BFEAE90DD}"/>
          </ac:spMkLst>
        </pc:spChg>
        <pc:spChg chg="add mod">
          <ac:chgData name="Maria Q." userId="c76e5693d32afa61" providerId="LiveId" clId="{1C2D3D8C-CF6D-4E39-9990-C3E7BA0ACB57}" dt="2024-06-04T03:13:59.230" v="493" actId="20577"/>
          <ac:spMkLst>
            <pc:docMk/>
            <pc:sldMk cId="1357768316" sldId="270"/>
            <ac:spMk id="27" creationId="{701CE75C-E76B-D5E5-16BC-A8CF1E886044}"/>
          </ac:spMkLst>
        </pc:spChg>
        <pc:picChg chg="del mod">
          <ac:chgData name="Maria Q." userId="c76e5693d32afa61" providerId="LiveId" clId="{1C2D3D8C-CF6D-4E39-9990-C3E7BA0ACB57}" dt="2024-06-04T03:12:31.186" v="453" actId="21"/>
          <ac:picMkLst>
            <pc:docMk/>
            <pc:sldMk cId="1357768316" sldId="270"/>
            <ac:picMk id="11" creationId="{44E48097-6B49-3AF8-1950-228483C23FFE}"/>
          </ac:picMkLst>
        </pc:picChg>
        <pc:picChg chg="del mod">
          <ac:chgData name="Maria Q." userId="c76e5693d32afa61" providerId="LiveId" clId="{1C2D3D8C-CF6D-4E39-9990-C3E7BA0ACB57}" dt="2024-06-04T03:12:31.186" v="453" actId="21"/>
          <ac:picMkLst>
            <pc:docMk/>
            <pc:sldMk cId="1357768316" sldId="270"/>
            <ac:picMk id="12" creationId="{44B8269C-6755-C239-9754-C648966B7FE8}"/>
          </ac:picMkLst>
        </pc:picChg>
        <pc:picChg chg="del mod">
          <ac:chgData name="Maria Q." userId="c76e5693d32afa61" providerId="LiveId" clId="{1C2D3D8C-CF6D-4E39-9990-C3E7BA0ACB57}" dt="2024-06-04T03:12:31.186" v="453" actId="21"/>
          <ac:picMkLst>
            <pc:docMk/>
            <pc:sldMk cId="1357768316" sldId="270"/>
            <ac:picMk id="13" creationId="{ABB04B6D-E590-F41C-E875-621589218953}"/>
          </ac:picMkLst>
        </pc:picChg>
        <pc:picChg chg="add mod">
          <ac:chgData name="Maria Q." userId="c76e5693d32afa61" providerId="LiveId" clId="{1C2D3D8C-CF6D-4E39-9990-C3E7BA0ACB57}" dt="2024-06-04T03:12:57.169" v="474" actId="1035"/>
          <ac:picMkLst>
            <pc:docMk/>
            <pc:sldMk cId="1357768316" sldId="270"/>
            <ac:picMk id="20" creationId="{44E48097-6B49-3AF8-1950-228483C23FFE}"/>
          </ac:picMkLst>
        </pc:picChg>
        <pc:picChg chg="add mod">
          <ac:chgData name="Maria Q." userId="c76e5693d32afa61" providerId="LiveId" clId="{1C2D3D8C-CF6D-4E39-9990-C3E7BA0ACB57}" dt="2024-06-04T03:12:57.169" v="474" actId="1035"/>
          <ac:picMkLst>
            <pc:docMk/>
            <pc:sldMk cId="1357768316" sldId="270"/>
            <ac:picMk id="21" creationId="{44B8269C-6755-C239-9754-C648966B7FE8}"/>
          </ac:picMkLst>
        </pc:picChg>
        <pc:picChg chg="add mod">
          <ac:chgData name="Maria Q." userId="c76e5693d32afa61" providerId="LiveId" clId="{1C2D3D8C-CF6D-4E39-9990-C3E7BA0ACB57}" dt="2024-06-04T03:12:57.169" v="474" actId="1035"/>
          <ac:picMkLst>
            <pc:docMk/>
            <pc:sldMk cId="1357768316" sldId="270"/>
            <ac:picMk id="22" creationId="{ABB04B6D-E590-F41C-E875-621589218953}"/>
          </ac:picMkLst>
        </pc:picChg>
      </pc:sldChg>
      <pc:sldChg chg="modSp mod">
        <pc:chgData name="Maria Q." userId="c76e5693d32afa61" providerId="LiveId" clId="{1C2D3D8C-CF6D-4E39-9990-C3E7BA0ACB57}" dt="2024-06-04T03:36:28.759" v="906" actId="27636"/>
        <pc:sldMkLst>
          <pc:docMk/>
          <pc:sldMk cId="2933154808" sldId="389"/>
        </pc:sldMkLst>
        <pc:spChg chg="mod">
          <ac:chgData name="Maria Q." userId="c76e5693d32afa61" providerId="LiveId" clId="{1C2D3D8C-CF6D-4E39-9990-C3E7BA0ACB57}" dt="2024-06-04T03:36:23.111" v="904" actId="20577"/>
          <ac:spMkLst>
            <pc:docMk/>
            <pc:sldMk cId="2933154808" sldId="389"/>
            <ac:spMk id="2" creationId="{0D3F070C-1FE3-17EA-353B-FF1D0FE9291A}"/>
          </ac:spMkLst>
        </pc:spChg>
        <pc:spChg chg="mod">
          <ac:chgData name="Maria Q." userId="c76e5693d32afa61" providerId="LiveId" clId="{1C2D3D8C-CF6D-4E39-9990-C3E7BA0ACB57}" dt="2024-06-04T03:36:28.759" v="906" actId="27636"/>
          <ac:spMkLst>
            <pc:docMk/>
            <pc:sldMk cId="2933154808" sldId="389"/>
            <ac:spMk id="3" creationId="{AF366637-DE90-9DF9-578A-8699D2F9CD8B}"/>
          </ac:spMkLst>
        </pc:spChg>
      </pc:sldChg>
      <pc:sldChg chg="add del">
        <pc:chgData name="Maria Q." userId="c76e5693d32afa61" providerId="LiveId" clId="{1C2D3D8C-CF6D-4E39-9990-C3E7BA0ACB57}" dt="2024-06-04T03:34:03.960" v="846" actId="47"/>
        <pc:sldMkLst>
          <pc:docMk/>
          <pc:sldMk cId="1338339498" sldId="391"/>
        </pc:sldMkLst>
      </pc:sldChg>
      <pc:sldChg chg="add del">
        <pc:chgData name="Maria Q." userId="c76e5693d32afa61" providerId="LiveId" clId="{1C2D3D8C-CF6D-4E39-9990-C3E7BA0ACB57}" dt="2024-06-04T03:14:15.124" v="495" actId="47"/>
        <pc:sldMkLst>
          <pc:docMk/>
          <pc:sldMk cId="3722604118" sldId="39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9F3A5-EB93-48EA-8E61-26C7D7BB15E3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1C6AE6-237E-4052-A575-FF66D6725B7E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414935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C6AE6-237E-4052-A575-FF66D6725B7E}" type="slidenum">
              <a:rPr lang="es-BO" smtClean="0"/>
              <a:t>11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50110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FA0A9-7E05-933D-36F7-BBEDED40D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B0714C-32A5-4169-B0D3-C267FB37E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315849-BCED-F2C0-9415-4F49A808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35DE1A-9DDC-2358-CFE3-DCFE62FB8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41F0A8-19FD-4F46-CC79-1FBB831A2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49520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229C3-1089-A956-85B9-BFC6BE1A3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F7C21B-AED5-9779-28C7-964F88490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683F9E-EDBE-2458-0FDB-998C2672D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7B2F3F-8126-E991-F384-BEFCB2A5F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D12181-1CA6-E77F-D213-57DF74C7D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36379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B3F67-A271-F0A5-ED04-B4CD75E41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93CDE2-FE18-D907-D216-94EDC6FEC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8E4BA6-D243-8F63-36FD-1BC5401C0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45855D-CAB6-F048-A0A6-1CD1B8E10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8461A7-1DD1-C2EE-0CB3-F3BFA0ED1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096293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016A5E-EA84-A1B8-CDCD-7AF1B1B02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6B02B4-3C1D-1F75-319F-A1A4BA4AC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D7E35A-6C20-24CB-290A-6BDA3CF28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FFC59D-3C0B-D613-5DFC-C1164BA2B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14905C-5D05-4D5D-182F-90263A849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5FCFF9-3592-C389-D2DD-AD410A01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3724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203F7B-70C3-160F-08EB-A899C64FB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31C18F-B61A-817A-B0AC-B21A4FC2D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0169B9B-E7DD-6BEC-917B-C486C39BC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1C40ED5-FBC5-C444-B8F5-233FECCB8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2067F86-3CD8-E652-C9C7-2B3EEAAF40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394AC9D-F7D0-514B-9B45-E88FC075D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83B4FC-C1F1-2F2E-4C63-337AE436F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A7B33E4-0D8E-1EE4-9A75-8C2DC3B5A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87631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3D7A04-EA3A-A4C0-DF28-E8AC08306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DE5E7CD-3AAF-44E2-26AF-56912ECEE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943E24-2C9E-74D4-2902-B43EB5499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FF5CAB-8B2A-18CC-CA59-FD978406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75565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AA1A72C-E8B5-108A-A0E9-9F6100D0A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0FC665-4674-18F2-D178-949B35EF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0512820-8789-513C-37F3-8285F2E11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197268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801C1B-DFE7-4F75-E96B-7C991A29E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BE8ADC-EE63-FCD9-FF7A-88D0C91E0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889608-20F5-9B6A-A1D7-85CF5DD34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79B983-DBD6-6953-48B7-DBBA10A55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604871-DB3B-C941-DAC0-0991EC353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BF28A5-A4B3-9FD5-823D-16DA9204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02709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2FCC8-4C5E-B1AB-D287-EDC70B883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40E9EBF-6DE5-8F6D-A00A-2D64FA4CB4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F77BB3-0249-1739-DF51-8FD46540C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15CE41-D256-6619-C2BF-1E83E927B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953702-0A89-3B0E-2CE2-4DD5DD48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305702-1D7E-53AD-E469-43A917860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03228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E381C-2030-FBF9-19B1-D726933B5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790438-EDF0-AFD4-8BF2-D525872DA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9C14F4-3E1A-2FF7-D7A9-8E98546D1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49B55A-3197-D9B8-A8E1-281178B32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0E5373-440F-23E4-85F1-A7849693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486538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2FB421-2FFD-170C-7BA4-12C99C970F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722FF2F-B5B7-57F6-9221-3F8FBB6C3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E2C7B1-3F46-3526-7F90-2ECB636A9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2128F0-E32A-60B6-6A85-52A72320E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6A0B89-950C-60BE-4ED9-B21454BDF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513708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D2E5A1-6EB1-A4CA-A7E9-CA3B97DB7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FDBFD-1CF5-FB00-FFDE-68811DCBA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1F065C-C7BD-50D3-9DBC-97EACABF08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27F5D-06AD-4827-93DB-C58D84755212}" type="datetimeFigureOut">
              <a:rPr lang="es-BO" smtClean="0"/>
              <a:t>3/6/2024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01420E-B01E-D5D8-223F-3422CB89C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04F267-DA6A-9EF5-3246-47BC3ABFAF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0F4F7-83D3-49F5-8532-9E9D596CF7FF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559449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2.competencias.gob.ec/wp-content/uploads/2021/03/01-06PPP2015-POLITICA01.pdf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s://www.ipe.org.pe/portal/medio-siglo-de-reforma-agraria-en-el-peru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napobolivia.org/images/publicacion_documentos/INIAFlibro.pdf" TargetMode="External"/><Relationship Id="rId5" Type="http://schemas.openxmlformats.org/officeDocument/2006/relationships/hyperlink" Target="https://www2.congreso.gob.pe/sicr/cendocbib/con5_uibd.nsf/C16CFC4DCAB50754052581B600778E95/$FILE/1_pdfsam_economia_social_de_mercado1.pdf" TargetMode="Externa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ielo.org.pe/scielo.php?script=sci_arttext&amp;pid=S2077-99172021000100101#:~:text=En%20los%20%C3%BAltimos%20a%C3%B1os%2C%20la,%3A%20papa%2C%20quinua%2C%20ma%C3%ADz%2C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cex.es/content/dam/es/icex/oficinas/062/documentos/2021/12/documentos-anexos/DOC2021895822.pdf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crd.purdue.edu/wp-content/uploads/2023/06/Community-Capitals-Framework-espanol.pdf" TargetMode="External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AEB6DBB7-BDA5-7603-5FEC-9E16C71B2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69323" y="926548"/>
            <a:ext cx="8242928" cy="44727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s-MX" sz="5400" b="1" dirty="0">
                <a:solidFill>
                  <a:srgbClr val="CB5C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Grupo Temático</a:t>
            </a:r>
          </a:p>
          <a:p>
            <a:pPr>
              <a:spcBef>
                <a:spcPct val="0"/>
              </a:spcBef>
            </a:pPr>
            <a:r>
              <a:rPr lang="es-MX" sz="5400" b="1" dirty="0">
                <a:solidFill>
                  <a:srgbClr val="CB5C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Vitalidad Rural – Redes de Agricultores Investigadores (VR-RAI)</a:t>
            </a:r>
            <a:endParaRPr lang="es-BO" sz="5400" b="1" dirty="0">
              <a:solidFill>
                <a:srgbClr val="CB5C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8E85E0-E6F8-375B-ADF3-5A5E78C2A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" y="5221328"/>
            <a:ext cx="1580235" cy="632228"/>
          </a:xfrm>
          <a:prstGeom prst="rect">
            <a:avLst/>
          </a:prstGeom>
        </p:spPr>
      </p:pic>
      <p:pic>
        <p:nvPicPr>
          <p:cNvPr id="11" name="image1.png">
            <a:extLst>
              <a:ext uri="{FF2B5EF4-FFF2-40B4-BE49-F238E27FC236}">
                <a16:creationId xmlns:a16="http://schemas.microsoft.com/office/drawing/2014/main" id="{3D143D61-591B-8CA3-806F-462A33756DD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7050" y="2735303"/>
            <a:ext cx="1036797" cy="672881"/>
          </a:xfrm>
          <a:prstGeom prst="rect">
            <a:avLst/>
          </a:prstGeom>
          <a:ln/>
        </p:spPr>
      </p:pic>
      <p:pic>
        <p:nvPicPr>
          <p:cNvPr id="12" name="image6.png">
            <a:extLst>
              <a:ext uri="{FF2B5EF4-FFF2-40B4-BE49-F238E27FC236}">
                <a16:creationId xmlns:a16="http://schemas.microsoft.com/office/drawing/2014/main" id="{59D83509-C88C-B132-63E0-E5EAAC55EA54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1093542" y="3611272"/>
            <a:ext cx="710166" cy="1389845"/>
          </a:xfrm>
          <a:prstGeom prst="rect">
            <a:avLst/>
          </a:prstGeom>
          <a:ln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40E8546-3460-A92C-20BF-39A88EABF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73" y="6046830"/>
            <a:ext cx="2045540" cy="58176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F5A94C8-6BF5-9031-0EAF-0D26AEFA3A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56" y="6200321"/>
            <a:ext cx="2045540" cy="350785"/>
          </a:xfrm>
          <a:prstGeom prst="rect">
            <a:avLst/>
          </a:prstGeom>
        </p:spPr>
      </p:pic>
      <p:pic>
        <p:nvPicPr>
          <p:cNvPr id="15" name="Picture 2" descr="Inicio - Centro Bartolomé de Las Casas">
            <a:extLst>
              <a:ext uri="{FF2B5EF4-FFF2-40B4-BE49-F238E27FC236}">
                <a16:creationId xmlns:a16="http://schemas.microsoft.com/office/drawing/2014/main" id="{2C4887A5-BBF4-C1BD-8980-BD76907D52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8" t="26742" r="28486" b="18680"/>
          <a:stretch/>
        </p:blipFill>
        <p:spPr bwMode="auto">
          <a:xfrm>
            <a:off x="4471792" y="5957995"/>
            <a:ext cx="2045540" cy="75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Asociación Nacional de Productores Ecológicos - ANPE PERÚ ...">
            <a:extLst>
              <a:ext uri="{FF2B5EF4-FFF2-40B4-BE49-F238E27FC236}">
                <a16:creationId xmlns:a16="http://schemas.microsoft.com/office/drawing/2014/main" id="{A9E1AEE3-B192-F090-E9D8-77DB2324E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718" y="5807252"/>
            <a:ext cx="868870" cy="82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epositorio institucional de CLACSO: Página de inicio">
            <a:extLst>
              <a:ext uri="{FF2B5EF4-FFF2-40B4-BE49-F238E27FC236}">
                <a16:creationId xmlns:a16="http://schemas.microsoft.com/office/drawing/2014/main" id="{8EBFB156-F204-5064-4DC4-2CA2B7FA0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850" y="5523035"/>
            <a:ext cx="1250401" cy="117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 descr="Logotipo&#10;&#10;Descripción generada automáticamente">
            <a:extLst>
              <a:ext uri="{FF2B5EF4-FFF2-40B4-BE49-F238E27FC236}">
                <a16:creationId xmlns:a16="http://schemas.microsoft.com/office/drawing/2014/main" id="{BA95E866-BDF3-B46A-B374-E1704D6980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591" y="5833104"/>
            <a:ext cx="2168106" cy="774573"/>
          </a:xfrm>
          <a:prstGeom prst="rect">
            <a:avLst/>
          </a:prstGeom>
        </p:spPr>
      </p:pic>
      <p:pic>
        <p:nvPicPr>
          <p:cNvPr id="19" name="Imagen 18" descr="Texto&#10;&#10;Descripción generada automáticamente con confianza media">
            <a:extLst>
              <a:ext uri="{FF2B5EF4-FFF2-40B4-BE49-F238E27FC236}">
                <a16:creationId xmlns:a16="http://schemas.microsoft.com/office/drawing/2014/main" id="{68729A40-DCC1-C2A8-738F-999928BEE8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588" y="5910706"/>
            <a:ext cx="1657296" cy="7169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C827E87-62B0-545C-1B30-EB7DC07F973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2596" t="30418" r="8970" b="9206"/>
          <a:stretch/>
        </p:blipFill>
        <p:spPr>
          <a:xfrm>
            <a:off x="124181" y="574430"/>
            <a:ext cx="3545142" cy="175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34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142FC8-2BC1-A1D3-94FF-06B22956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3141"/>
            <a:ext cx="5913329" cy="1325563"/>
          </a:xfrm>
        </p:spPr>
        <p:txBody>
          <a:bodyPr>
            <a:normAutofit/>
          </a:bodyPr>
          <a:lstStyle/>
          <a:p>
            <a:r>
              <a:rPr lang="es-MX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del espacio abierto RAI</a:t>
            </a:r>
            <a:endParaRPr lang="es-BO" b="1" dirty="0">
              <a:solidFill>
                <a:srgbClr val="CB5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C6F80A-DFCF-AC20-E81D-93331C928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9945"/>
            <a:ext cx="5440471" cy="3797018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Presentar brevemente el contexto relacionados con la dinámica de la vitalidad rural</a:t>
            </a:r>
          </a:p>
          <a:p>
            <a:r>
              <a:rPr lang="es-MX" dirty="0"/>
              <a:t>Presentar las cuestiones claves del estudio del Balance del enfoque “Redes de Agricultores Investigadores – RAI”.</a:t>
            </a:r>
          </a:p>
          <a:p>
            <a:r>
              <a:rPr lang="es-MX" dirty="0"/>
              <a:t>Realizar una reflexión colectiva (</a:t>
            </a:r>
            <a:r>
              <a:rPr lang="es-MX" b="1" dirty="0" err="1"/>
              <a:t>Pijchu</a:t>
            </a:r>
            <a:r>
              <a:rPr lang="es-MX" b="1" dirty="0"/>
              <a:t> de ideas</a:t>
            </a:r>
            <a:r>
              <a:rPr lang="es-MX" dirty="0"/>
              <a:t>) para trabajar la reflexión colectiva hacia adelante.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F6A3A7D-4761-9F5A-9C60-BD193A9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8" b="7968"/>
          <a:stretch/>
        </p:blipFill>
        <p:spPr>
          <a:xfrm>
            <a:off x="6751529" y="0"/>
            <a:ext cx="5440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4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D5F74C-2EAB-7B5D-B0AA-51B8A8F82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3126" y="2183773"/>
            <a:ext cx="7706546" cy="2490454"/>
          </a:xfrm>
        </p:spPr>
        <p:txBody>
          <a:bodyPr>
            <a:normAutofit/>
          </a:bodyPr>
          <a:lstStyle/>
          <a:p>
            <a:r>
              <a:rPr lang="es-MX" sz="7200" b="1" dirty="0">
                <a:solidFill>
                  <a:srgbClr val="CD001F"/>
                </a:solidFill>
                <a:latin typeface="Arial Black" panose="020B0A04020102020204" pitchFamily="34" charset="0"/>
              </a:rPr>
              <a:t>Introducción del contexto</a:t>
            </a:r>
            <a:endParaRPr lang="es-BO" sz="7200" b="1" dirty="0">
              <a:solidFill>
                <a:srgbClr val="CD001F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8E85E0-E6F8-375B-ADF3-5A5E78C2A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16" y="5133216"/>
            <a:ext cx="1580235" cy="632228"/>
          </a:xfrm>
          <a:prstGeom prst="rect">
            <a:avLst/>
          </a:prstGeom>
        </p:spPr>
      </p:pic>
      <p:pic>
        <p:nvPicPr>
          <p:cNvPr id="11" name="image1.png">
            <a:extLst>
              <a:ext uri="{FF2B5EF4-FFF2-40B4-BE49-F238E27FC236}">
                <a16:creationId xmlns:a16="http://schemas.microsoft.com/office/drawing/2014/main" id="{3D143D61-591B-8CA3-806F-462A33756DD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5836" y="2635140"/>
            <a:ext cx="1036797" cy="672881"/>
          </a:xfrm>
          <a:prstGeom prst="rect">
            <a:avLst/>
          </a:prstGeom>
          <a:ln/>
        </p:spPr>
      </p:pic>
      <p:pic>
        <p:nvPicPr>
          <p:cNvPr id="12" name="image6.png">
            <a:extLst>
              <a:ext uri="{FF2B5EF4-FFF2-40B4-BE49-F238E27FC236}">
                <a16:creationId xmlns:a16="http://schemas.microsoft.com/office/drawing/2014/main" id="{59D83509-C88C-B132-63E0-E5EAAC55EA54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1062328" y="3511109"/>
            <a:ext cx="710166" cy="1389845"/>
          </a:xfrm>
          <a:prstGeom prst="rect">
            <a:avLst/>
          </a:prstGeom>
          <a:ln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40E8546-3460-A92C-20BF-39A88EABF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73" y="6046830"/>
            <a:ext cx="2045540" cy="58176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F5A94C8-6BF5-9031-0EAF-0D26AEFA3A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56" y="6200321"/>
            <a:ext cx="2045540" cy="350785"/>
          </a:xfrm>
          <a:prstGeom prst="rect">
            <a:avLst/>
          </a:prstGeom>
        </p:spPr>
      </p:pic>
      <p:pic>
        <p:nvPicPr>
          <p:cNvPr id="15" name="Picture 2" descr="Inicio - Centro Bartolomé de Las Casas">
            <a:extLst>
              <a:ext uri="{FF2B5EF4-FFF2-40B4-BE49-F238E27FC236}">
                <a16:creationId xmlns:a16="http://schemas.microsoft.com/office/drawing/2014/main" id="{2C4887A5-BBF4-C1BD-8980-BD76907D52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8" t="26742" r="28486" b="18680"/>
          <a:stretch/>
        </p:blipFill>
        <p:spPr bwMode="auto">
          <a:xfrm>
            <a:off x="4471792" y="5957995"/>
            <a:ext cx="2045540" cy="75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Asociación Nacional de Productores Ecológicos - ANPE PERÚ ...">
            <a:extLst>
              <a:ext uri="{FF2B5EF4-FFF2-40B4-BE49-F238E27FC236}">
                <a16:creationId xmlns:a16="http://schemas.microsoft.com/office/drawing/2014/main" id="{A9E1AEE3-B192-F090-E9D8-77DB2324E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718" y="5807252"/>
            <a:ext cx="868870" cy="82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epositorio institucional de CLACSO: Página de inicio">
            <a:extLst>
              <a:ext uri="{FF2B5EF4-FFF2-40B4-BE49-F238E27FC236}">
                <a16:creationId xmlns:a16="http://schemas.microsoft.com/office/drawing/2014/main" id="{8EBFB156-F204-5064-4DC4-2CA2B7FA0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850" y="5523035"/>
            <a:ext cx="1250401" cy="117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 descr="Logotipo&#10;&#10;Descripción generada automáticamente">
            <a:extLst>
              <a:ext uri="{FF2B5EF4-FFF2-40B4-BE49-F238E27FC236}">
                <a16:creationId xmlns:a16="http://schemas.microsoft.com/office/drawing/2014/main" id="{BA95E866-BDF3-B46A-B374-E1704D6980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591" y="5833104"/>
            <a:ext cx="2168106" cy="774573"/>
          </a:xfrm>
          <a:prstGeom prst="rect">
            <a:avLst/>
          </a:prstGeom>
        </p:spPr>
      </p:pic>
      <p:pic>
        <p:nvPicPr>
          <p:cNvPr id="19" name="Imagen 18" descr="Texto&#10;&#10;Descripción generada automáticamente con confianza media">
            <a:extLst>
              <a:ext uri="{FF2B5EF4-FFF2-40B4-BE49-F238E27FC236}">
                <a16:creationId xmlns:a16="http://schemas.microsoft.com/office/drawing/2014/main" id="{68729A40-DCC1-C2A8-738F-999928BEE8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588" y="5910706"/>
            <a:ext cx="1657296" cy="7169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8FAE177-3091-9C96-605A-BD86E7D7FEF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2596" t="30418" r="8970" b="9206"/>
          <a:stretch/>
        </p:blipFill>
        <p:spPr>
          <a:xfrm>
            <a:off x="124181" y="574430"/>
            <a:ext cx="3545142" cy="175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8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142FC8-2BC1-A1D3-94FF-06B22956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970"/>
            <a:ext cx="10515600" cy="68695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MX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Rural: cambios en el concepto</a:t>
            </a:r>
            <a:endParaRPr lang="es-BO" b="1" dirty="0">
              <a:solidFill>
                <a:srgbClr val="CB5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rma libre: forma 3">
            <a:extLst>
              <a:ext uri="{FF2B5EF4-FFF2-40B4-BE49-F238E27FC236}">
                <a16:creationId xmlns:a16="http://schemas.microsoft.com/office/drawing/2014/main" id="{EA4109D1-8C43-9B49-9F3C-F3161504C828}"/>
              </a:ext>
            </a:extLst>
          </p:cNvPr>
          <p:cNvSpPr/>
          <p:nvPr/>
        </p:nvSpPr>
        <p:spPr>
          <a:xfrm>
            <a:off x="1552755" y="1627943"/>
            <a:ext cx="8662699" cy="4082554"/>
          </a:xfrm>
          <a:custGeom>
            <a:avLst/>
            <a:gdLst>
              <a:gd name="connsiteX0" fmla="*/ 0 w 7924191"/>
              <a:gd name="connsiteY0" fmla="*/ 0 h 4680640"/>
              <a:gd name="connsiteX1" fmla="*/ 2122098 w 7924191"/>
              <a:gd name="connsiteY1" fmla="*/ 767751 h 4680640"/>
              <a:gd name="connsiteX2" fmla="*/ 2044460 w 7924191"/>
              <a:gd name="connsiteY2" fmla="*/ 1949570 h 4680640"/>
              <a:gd name="connsiteX3" fmla="*/ 4796287 w 7924191"/>
              <a:gd name="connsiteY3" fmla="*/ 2484407 h 4680640"/>
              <a:gd name="connsiteX4" fmla="*/ 4270075 w 7924191"/>
              <a:gd name="connsiteY4" fmla="*/ 3752490 h 4680640"/>
              <a:gd name="connsiteX5" fmla="*/ 7410090 w 7924191"/>
              <a:gd name="connsiteY5" fmla="*/ 4554747 h 4680640"/>
              <a:gd name="connsiteX6" fmla="*/ 7884543 w 7924191"/>
              <a:gd name="connsiteY6" fmla="*/ 4666890 h 4680640"/>
              <a:gd name="connsiteX0" fmla="*/ 0 w 8006307"/>
              <a:gd name="connsiteY0" fmla="*/ 0 h 4706520"/>
              <a:gd name="connsiteX1" fmla="*/ 2204214 w 8006307"/>
              <a:gd name="connsiteY1" fmla="*/ 793631 h 4706520"/>
              <a:gd name="connsiteX2" fmla="*/ 2126576 w 8006307"/>
              <a:gd name="connsiteY2" fmla="*/ 1975450 h 4706520"/>
              <a:gd name="connsiteX3" fmla="*/ 4878403 w 8006307"/>
              <a:gd name="connsiteY3" fmla="*/ 2510287 h 4706520"/>
              <a:gd name="connsiteX4" fmla="*/ 4352191 w 8006307"/>
              <a:gd name="connsiteY4" fmla="*/ 3778370 h 4706520"/>
              <a:gd name="connsiteX5" fmla="*/ 7492206 w 8006307"/>
              <a:gd name="connsiteY5" fmla="*/ 4580627 h 4706520"/>
              <a:gd name="connsiteX6" fmla="*/ 7966659 w 8006307"/>
              <a:gd name="connsiteY6" fmla="*/ 4692770 h 4706520"/>
              <a:gd name="connsiteX0" fmla="*/ 0 w 8006307"/>
              <a:gd name="connsiteY0" fmla="*/ 2507 h 4709027"/>
              <a:gd name="connsiteX1" fmla="*/ 383208 w 8006307"/>
              <a:gd name="connsiteY1" fmla="*/ 87020 h 4709027"/>
              <a:gd name="connsiteX2" fmla="*/ 2204214 w 8006307"/>
              <a:gd name="connsiteY2" fmla="*/ 796138 h 4709027"/>
              <a:gd name="connsiteX3" fmla="*/ 2126576 w 8006307"/>
              <a:gd name="connsiteY3" fmla="*/ 1977957 h 4709027"/>
              <a:gd name="connsiteX4" fmla="*/ 4878403 w 8006307"/>
              <a:gd name="connsiteY4" fmla="*/ 2512794 h 4709027"/>
              <a:gd name="connsiteX5" fmla="*/ 4352191 w 8006307"/>
              <a:gd name="connsiteY5" fmla="*/ 3780877 h 4709027"/>
              <a:gd name="connsiteX6" fmla="*/ 7492206 w 8006307"/>
              <a:gd name="connsiteY6" fmla="*/ 4583134 h 4709027"/>
              <a:gd name="connsiteX7" fmla="*/ 7966659 w 8006307"/>
              <a:gd name="connsiteY7" fmla="*/ 4695277 h 4709027"/>
              <a:gd name="connsiteX0" fmla="*/ 0 w 7896819"/>
              <a:gd name="connsiteY0" fmla="*/ 0 h 4904928"/>
              <a:gd name="connsiteX1" fmla="*/ 273720 w 7896819"/>
              <a:gd name="connsiteY1" fmla="*/ 282921 h 4904928"/>
              <a:gd name="connsiteX2" fmla="*/ 2094726 w 7896819"/>
              <a:gd name="connsiteY2" fmla="*/ 992039 h 4904928"/>
              <a:gd name="connsiteX3" fmla="*/ 2017088 w 7896819"/>
              <a:gd name="connsiteY3" fmla="*/ 2173858 h 4904928"/>
              <a:gd name="connsiteX4" fmla="*/ 4768915 w 7896819"/>
              <a:gd name="connsiteY4" fmla="*/ 2708695 h 4904928"/>
              <a:gd name="connsiteX5" fmla="*/ 4242703 w 7896819"/>
              <a:gd name="connsiteY5" fmla="*/ 3976778 h 4904928"/>
              <a:gd name="connsiteX6" fmla="*/ 7382718 w 7896819"/>
              <a:gd name="connsiteY6" fmla="*/ 4779035 h 4904928"/>
              <a:gd name="connsiteX7" fmla="*/ 7857171 w 7896819"/>
              <a:gd name="connsiteY7" fmla="*/ 4891178 h 4904928"/>
              <a:gd name="connsiteX0" fmla="*/ 0 w 7982274"/>
              <a:gd name="connsiteY0" fmla="*/ 0 h 4941136"/>
              <a:gd name="connsiteX1" fmla="*/ 273720 w 7982274"/>
              <a:gd name="connsiteY1" fmla="*/ 282921 h 4941136"/>
              <a:gd name="connsiteX2" fmla="*/ 2094726 w 7982274"/>
              <a:gd name="connsiteY2" fmla="*/ 992039 h 4941136"/>
              <a:gd name="connsiteX3" fmla="*/ 2017088 w 7982274"/>
              <a:gd name="connsiteY3" fmla="*/ 2173858 h 4941136"/>
              <a:gd name="connsiteX4" fmla="*/ 4768915 w 7982274"/>
              <a:gd name="connsiteY4" fmla="*/ 2708695 h 4941136"/>
              <a:gd name="connsiteX5" fmla="*/ 4242703 w 7982274"/>
              <a:gd name="connsiteY5" fmla="*/ 3976778 h 4941136"/>
              <a:gd name="connsiteX6" fmla="*/ 7382718 w 7982274"/>
              <a:gd name="connsiteY6" fmla="*/ 4779035 h 4941136"/>
              <a:gd name="connsiteX7" fmla="*/ 7959817 w 7982274"/>
              <a:gd name="connsiteY7" fmla="*/ 4934988 h 4941136"/>
              <a:gd name="connsiteX0" fmla="*/ 0 w 7961978"/>
              <a:gd name="connsiteY0" fmla="*/ 0 h 4935994"/>
              <a:gd name="connsiteX1" fmla="*/ 273720 w 7961978"/>
              <a:gd name="connsiteY1" fmla="*/ 282921 h 4935994"/>
              <a:gd name="connsiteX2" fmla="*/ 2094726 w 7961978"/>
              <a:gd name="connsiteY2" fmla="*/ 992039 h 4935994"/>
              <a:gd name="connsiteX3" fmla="*/ 2017088 w 7961978"/>
              <a:gd name="connsiteY3" fmla="*/ 2173858 h 4935994"/>
              <a:gd name="connsiteX4" fmla="*/ 4768915 w 7961978"/>
              <a:gd name="connsiteY4" fmla="*/ 2708695 h 4935994"/>
              <a:gd name="connsiteX5" fmla="*/ 4242703 w 7961978"/>
              <a:gd name="connsiteY5" fmla="*/ 3976778 h 4935994"/>
              <a:gd name="connsiteX6" fmla="*/ 6048333 w 7961978"/>
              <a:gd name="connsiteY6" fmla="*/ 4516176 h 4935994"/>
              <a:gd name="connsiteX7" fmla="*/ 7959817 w 7961978"/>
              <a:gd name="connsiteY7" fmla="*/ 4934988 h 4935994"/>
              <a:gd name="connsiteX0" fmla="*/ 0 w 7962052"/>
              <a:gd name="connsiteY0" fmla="*/ 0 h 4935994"/>
              <a:gd name="connsiteX1" fmla="*/ 273720 w 7962052"/>
              <a:gd name="connsiteY1" fmla="*/ 282921 h 4935994"/>
              <a:gd name="connsiteX2" fmla="*/ 2094726 w 7962052"/>
              <a:gd name="connsiteY2" fmla="*/ 992039 h 4935994"/>
              <a:gd name="connsiteX3" fmla="*/ 2017088 w 7962052"/>
              <a:gd name="connsiteY3" fmla="*/ 2173858 h 4935994"/>
              <a:gd name="connsiteX4" fmla="*/ 4768915 w 7962052"/>
              <a:gd name="connsiteY4" fmla="*/ 2708695 h 4935994"/>
              <a:gd name="connsiteX5" fmla="*/ 4242703 w 7962052"/>
              <a:gd name="connsiteY5" fmla="*/ 3976778 h 4935994"/>
              <a:gd name="connsiteX6" fmla="*/ 6048333 w 7962052"/>
              <a:gd name="connsiteY6" fmla="*/ 4516176 h 4935994"/>
              <a:gd name="connsiteX7" fmla="*/ 7959817 w 7962052"/>
              <a:gd name="connsiteY7" fmla="*/ 4934988 h 4935994"/>
              <a:gd name="connsiteX0" fmla="*/ 0 w 7029192"/>
              <a:gd name="connsiteY0" fmla="*/ 0 h 4702658"/>
              <a:gd name="connsiteX1" fmla="*/ 273720 w 7029192"/>
              <a:gd name="connsiteY1" fmla="*/ 282921 h 4702658"/>
              <a:gd name="connsiteX2" fmla="*/ 2094726 w 7029192"/>
              <a:gd name="connsiteY2" fmla="*/ 992039 h 4702658"/>
              <a:gd name="connsiteX3" fmla="*/ 2017088 w 7029192"/>
              <a:gd name="connsiteY3" fmla="*/ 2173858 h 4702658"/>
              <a:gd name="connsiteX4" fmla="*/ 4768915 w 7029192"/>
              <a:gd name="connsiteY4" fmla="*/ 2708695 h 4702658"/>
              <a:gd name="connsiteX5" fmla="*/ 4242703 w 7029192"/>
              <a:gd name="connsiteY5" fmla="*/ 3976778 h 4702658"/>
              <a:gd name="connsiteX6" fmla="*/ 6048333 w 7029192"/>
              <a:gd name="connsiteY6" fmla="*/ 4516176 h 4702658"/>
              <a:gd name="connsiteX7" fmla="*/ 7022326 w 7029192"/>
              <a:gd name="connsiteY7" fmla="*/ 4698415 h 4702658"/>
              <a:gd name="connsiteX0" fmla="*/ 0 w 6888485"/>
              <a:gd name="connsiteY0" fmla="*/ 0 h 4694406"/>
              <a:gd name="connsiteX1" fmla="*/ 273720 w 6888485"/>
              <a:gd name="connsiteY1" fmla="*/ 282921 h 4694406"/>
              <a:gd name="connsiteX2" fmla="*/ 2094726 w 6888485"/>
              <a:gd name="connsiteY2" fmla="*/ 992039 h 4694406"/>
              <a:gd name="connsiteX3" fmla="*/ 2017088 w 6888485"/>
              <a:gd name="connsiteY3" fmla="*/ 2173858 h 4694406"/>
              <a:gd name="connsiteX4" fmla="*/ 4768915 w 6888485"/>
              <a:gd name="connsiteY4" fmla="*/ 2708695 h 4694406"/>
              <a:gd name="connsiteX5" fmla="*/ 4242703 w 6888485"/>
              <a:gd name="connsiteY5" fmla="*/ 3976778 h 4694406"/>
              <a:gd name="connsiteX6" fmla="*/ 6048333 w 6888485"/>
              <a:gd name="connsiteY6" fmla="*/ 4516176 h 4694406"/>
              <a:gd name="connsiteX7" fmla="*/ 6878624 w 6888485"/>
              <a:gd name="connsiteY7" fmla="*/ 4689653 h 4694406"/>
              <a:gd name="connsiteX0" fmla="*/ 0 w 6878624"/>
              <a:gd name="connsiteY0" fmla="*/ 0 h 4689653"/>
              <a:gd name="connsiteX1" fmla="*/ 273720 w 6878624"/>
              <a:gd name="connsiteY1" fmla="*/ 282921 h 4689653"/>
              <a:gd name="connsiteX2" fmla="*/ 2094726 w 6878624"/>
              <a:gd name="connsiteY2" fmla="*/ 992039 h 4689653"/>
              <a:gd name="connsiteX3" fmla="*/ 2017088 w 6878624"/>
              <a:gd name="connsiteY3" fmla="*/ 2173858 h 4689653"/>
              <a:gd name="connsiteX4" fmla="*/ 4768915 w 6878624"/>
              <a:gd name="connsiteY4" fmla="*/ 2708695 h 4689653"/>
              <a:gd name="connsiteX5" fmla="*/ 4242703 w 6878624"/>
              <a:gd name="connsiteY5" fmla="*/ 3976778 h 4689653"/>
              <a:gd name="connsiteX6" fmla="*/ 6878624 w 6878624"/>
              <a:gd name="connsiteY6" fmla="*/ 4689653 h 4689653"/>
              <a:gd name="connsiteX0" fmla="*/ 0 w 6871781"/>
              <a:gd name="connsiteY0" fmla="*/ 0 h 4672129"/>
              <a:gd name="connsiteX1" fmla="*/ 273720 w 6871781"/>
              <a:gd name="connsiteY1" fmla="*/ 282921 h 4672129"/>
              <a:gd name="connsiteX2" fmla="*/ 2094726 w 6871781"/>
              <a:gd name="connsiteY2" fmla="*/ 992039 h 4672129"/>
              <a:gd name="connsiteX3" fmla="*/ 2017088 w 6871781"/>
              <a:gd name="connsiteY3" fmla="*/ 2173858 h 4672129"/>
              <a:gd name="connsiteX4" fmla="*/ 4768915 w 6871781"/>
              <a:gd name="connsiteY4" fmla="*/ 2708695 h 4672129"/>
              <a:gd name="connsiteX5" fmla="*/ 4242703 w 6871781"/>
              <a:gd name="connsiteY5" fmla="*/ 3976778 h 4672129"/>
              <a:gd name="connsiteX6" fmla="*/ 6871781 w 6871781"/>
              <a:gd name="connsiteY6" fmla="*/ 4672129 h 467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1781" h="4672129">
                <a:moveTo>
                  <a:pt x="0" y="0"/>
                </a:moveTo>
                <a:cubicBezTo>
                  <a:pt x="63868" y="14085"/>
                  <a:pt x="-93649" y="150649"/>
                  <a:pt x="273720" y="282921"/>
                </a:cubicBezTo>
                <a:cubicBezTo>
                  <a:pt x="641089" y="415193"/>
                  <a:pt x="1804165" y="676883"/>
                  <a:pt x="2094726" y="992039"/>
                </a:cubicBezTo>
                <a:cubicBezTo>
                  <a:pt x="2385287" y="1307195"/>
                  <a:pt x="1571390" y="1887749"/>
                  <a:pt x="2017088" y="2173858"/>
                </a:cubicBezTo>
                <a:cubicBezTo>
                  <a:pt x="2462786" y="2459967"/>
                  <a:pt x="4397979" y="2408208"/>
                  <a:pt x="4768915" y="2708695"/>
                </a:cubicBezTo>
                <a:cubicBezTo>
                  <a:pt x="5139851" y="3009182"/>
                  <a:pt x="3892225" y="3649539"/>
                  <a:pt x="4242703" y="3976778"/>
                </a:cubicBezTo>
                <a:cubicBezTo>
                  <a:pt x="4593181" y="4304017"/>
                  <a:pt x="6322631" y="4523614"/>
                  <a:pt x="6871781" y="4672129"/>
                </a:cubicBezTo>
              </a:path>
            </a:pathLst>
          </a:custGeom>
          <a:noFill/>
          <a:ln w="5715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192B9D1-378A-6D07-95D0-9140D3851FFA}"/>
              </a:ext>
            </a:extLst>
          </p:cNvPr>
          <p:cNvSpPr/>
          <p:nvPr/>
        </p:nvSpPr>
        <p:spPr>
          <a:xfrm>
            <a:off x="6042450" y="3964469"/>
            <a:ext cx="1492369" cy="1496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5001C7D-0526-971B-83B0-D8974A14C875}"/>
              </a:ext>
            </a:extLst>
          </p:cNvPr>
          <p:cNvSpPr txBox="1"/>
          <p:nvPr/>
        </p:nvSpPr>
        <p:spPr>
          <a:xfrm>
            <a:off x="897017" y="1212169"/>
            <a:ext cx="1934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latin typeface="Aptos" panose="020B0004020202020204" pitchFamily="34" charset="0"/>
              </a:rPr>
              <a:t>DESAROLLO</a:t>
            </a:r>
            <a:endParaRPr lang="es-PE" b="1" dirty="0">
              <a:latin typeface="Aptos" panose="020B00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380B287-8EEC-C7B6-9572-15F9FA17C48D}"/>
              </a:ext>
            </a:extLst>
          </p:cNvPr>
          <p:cNvSpPr txBox="1"/>
          <p:nvPr/>
        </p:nvSpPr>
        <p:spPr>
          <a:xfrm>
            <a:off x="2904980" y="972338"/>
            <a:ext cx="4657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Aptos" panose="020B0004020202020204" pitchFamily="34" charset="0"/>
              </a:rPr>
              <a:t>Más productivista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Aptos" panose="020B0004020202020204" pitchFamily="34" charset="0"/>
              </a:rPr>
              <a:t>“Modernización”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Aptos" panose="020B0004020202020204" pitchFamily="34" charset="0"/>
              </a:rPr>
              <a:t>Idea de progreso vinculado a lo monetario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latin typeface="Aptos" panose="020B0004020202020204" pitchFamily="34" charset="0"/>
              </a:rPr>
              <a:t>PBI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54CFB8DF-6C03-7504-D270-BE05AFD7FED8}"/>
              </a:ext>
            </a:extLst>
          </p:cNvPr>
          <p:cNvSpPr/>
          <p:nvPr/>
        </p:nvSpPr>
        <p:spPr>
          <a:xfrm flipH="1">
            <a:off x="4519261" y="2555505"/>
            <a:ext cx="974785" cy="3364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248CE5A-BC31-E8AB-F5F6-914FD5314FA4}"/>
              </a:ext>
            </a:extLst>
          </p:cNvPr>
          <p:cNvSpPr txBox="1"/>
          <p:nvPr/>
        </p:nvSpPr>
        <p:spPr>
          <a:xfrm>
            <a:off x="5628900" y="2400554"/>
            <a:ext cx="1860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ptos" panose="020B0004020202020204" pitchFamily="34" charset="0"/>
              </a:rPr>
              <a:t>ENFOQUES AMBIENTALES</a:t>
            </a:r>
            <a:endParaRPr lang="es-PE" sz="1400" dirty="0">
              <a:latin typeface="Aptos" panose="020B00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BC29E34-C743-B920-A571-6178E51B6A35}"/>
              </a:ext>
            </a:extLst>
          </p:cNvPr>
          <p:cNvSpPr txBox="1"/>
          <p:nvPr/>
        </p:nvSpPr>
        <p:spPr>
          <a:xfrm>
            <a:off x="7562949" y="2020037"/>
            <a:ext cx="3098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Aptos" panose="020B0004020202020204" pitchFamily="34" charset="0"/>
              </a:rPr>
              <a:t>Ecodesarrollo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Aptos" panose="020B0004020202020204" pitchFamily="34" charset="0"/>
              </a:rPr>
              <a:t>Desarrollo sostenible</a:t>
            </a:r>
          </a:p>
          <a:p>
            <a:pPr algn="just"/>
            <a:r>
              <a:rPr lang="es-MX" dirty="0">
                <a:latin typeface="Aptos" panose="020B0004020202020204" pitchFamily="34" charset="0"/>
              </a:rPr>
              <a:t>Se reconoce la preocupación por las generaciones futuras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FE71106E-BD98-6201-02AC-231248720329}"/>
              </a:ext>
            </a:extLst>
          </p:cNvPr>
          <p:cNvSpPr/>
          <p:nvPr/>
        </p:nvSpPr>
        <p:spPr>
          <a:xfrm>
            <a:off x="3417791" y="3613666"/>
            <a:ext cx="1198777" cy="3364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D6E614E-F31D-32CA-E89E-27CB28C12893}"/>
              </a:ext>
            </a:extLst>
          </p:cNvPr>
          <p:cNvSpPr txBox="1"/>
          <p:nvPr/>
        </p:nvSpPr>
        <p:spPr>
          <a:xfrm>
            <a:off x="1047651" y="3429000"/>
            <a:ext cx="253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ptos" panose="020B0004020202020204" pitchFamily="34" charset="0"/>
              </a:rPr>
              <a:t>ENFOQUE TERITORIAL</a:t>
            </a:r>
            <a:endParaRPr lang="es-PE" sz="1400" dirty="0">
              <a:latin typeface="Aptos" panose="020B00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EE25E0B-B43D-9DFC-41B1-F0160C75E99A}"/>
              </a:ext>
            </a:extLst>
          </p:cNvPr>
          <p:cNvSpPr txBox="1"/>
          <p:nvPr/>
        </p:nvSpPr>
        <p:spPr>
          <a:xfrm>
            <a:off x="1013145" y="3823672"/>
            <a:ext cx="3098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Aptos" panose="020B0004020202020204" pitchFamily="34" charset="0"/>
              </a:rPr>
              <a:t>Crítica a los enfoques tradicionales de desarrollo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Aptos" panose="020B0004020202020204" pitchFamily="34" charset="0"/>
              </a:rPr>
              <a:t>Rural </a:t>
            </a:r>
            <a:r>
              <a:rPr lang="es-PE" dirty="0">
                <a:latin typeface="Aptos" panose="020B0004020202020204" pitchFamily="34" charset="0"/>
              </a:rPr>
              <a:t>≠</a:t>
            </a:r>
            <a:r>
              <a:rPr lang="es-MX" dirty="0">
                <a:latin typeface="Aptos" panose="020B0004020202020204" pitchFamily="34" charset="0"/>
              </a:rPr>
              <a:t> agrícola</a:t>
            </a: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345EEF05-3069-33F3-B2F5-407C3D246EDD}"/>
              </a:ext>
            </a:extLst>
          </p:cNvPr>
          <p:cNvSpPr/>
          <p:nvPr/>
        </p:nvSpPr>
        <p:spPr>
          <a:xfrm>
            <a:off x="5589857" y="5087529"/>
            <a:ext cx="1198777" cy="3364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B1AB7C4-60EC-1854-5B89-677DB171A048}"/>
              </a:ext>
            </a:extLst>
          </p:cNvPr>
          <p:cNvSpPr txBox="1"/>
          <p:nvPr/>
        </p:nvSpPr>
        <p:spPr>
          <a:xfrm>
            <a:off x="4049469" y="4802442"/>
            <a:ext cx="1860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ptos" panose="020B0004020202020204" pitchFamily="34" charset="0"/>
              </a:rPr>
              <a:t>POST DESARROLLO</a:t>
            </a:r>
            <a:endParaRPr lang="es-PE" sz="1400" dirty="0">
              <a:latin typeface="Aptos" panose="020B00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A965DBF-7BA9-2EDD-FBDC-DF4F6A402AAD}"/>
              </a:ext>
            </a:extLst>
          </p:cNvPr>
          <p:cNvSpPr txBox="1"/>
          <p:nvPr/>
        </p:nvSpPr>
        <p:spPr>
          <a:xfrm>
            <a:off x="4470185" y="5765937"/>
            <a:ext cx="41389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b="1" dirty="0">
                <a:latin typeface="Aptos" panose="020B0004020202020204" pitchFamily="34" charset="0"/>
              </a:rPr>
              <a:t>AGROECOLOGÍAS Y ALTERNATIVAS AL DESAROLLO</a:t>
            </a:r>
            <a:endParaRPr lang="es-PE" sz="2200" b="1" dirty="0">
              <a:latin typeface="Aptos" panose="020B00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4E83E59-5806-F58A-E563-1FF82ED44817}"/>
              </a:ext>
            </a:extLst>
          </p:cNvPr>
          <p:cNvSpPr txBox="1"/>
          <p:nvPr/>
        </p:nvSpPr>
        <p:spPr>
          <a:xfrm>
            <a:off x="8311552" y="5780229"/>
            <a:ext cx="3098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Aptos" panose="020B0004020202020204" pitchFamily="34" charset="0"/>
              </a:rPr>
              <a:t>Cambios estructurales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Aptos" panose="020B0004020202020204" pitchFamily="34" charset="0"/>
              </a:rPr>
              <a:t>Cambio de paradigmas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Aptos" panose="020B0004020202020204" pitchFamily="34" charset="0"/>
              </a:rPr>
              <a:t>Justicias</a:t>
            </a:r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045F3E5F-2756-8402-48AA-21FEFDAD29AD}"/>
              </a:ext>
            </a:extLst>
          </p:cNvPr>
          <p:cNvCxnSpPr>
            <a:cxnSpLocks/>
          </p:cNvCxnSpPr>
          <p:nvPr/>
        </p:nvCxnSpPr>
        <p:spPr>
          <a:xfrm>
            <a:off x="577168" y="1138687"/>
            <a:ext cx="0" cy="5125048"/>
          </a:xfrm>
          <a:prstGeom prst="straightConnector1">
            <a:avLst/>
          </a:prstGeom>
          <a:ln w="19050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BCDD6BD-B8C6-31AB-E07D-E400AB68E02C}"/>
              </a:ext>
            </a:extLst>
          </p:cNvPr>
          <p:cNvSpPr txBox="1"/>
          <p:nvPr/>
        </p:nvSpPr>
        <p:spPr>
          <a:xfrm>
            <a:off x="18571" y="6263735"/>
            <a:ext cx="1309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latin typeface="Aptos" panose="020B0004020202020204" pitchFamily="34" charset="0"/>
              </a:rPr>
              <a:t>Presente</a:t>
            </a:r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529436B6-B00D-8C90-C9A3-F1F9759ECD02}"/>
              </a:ext>
            </a:extLst>
          </p:cNvPr>
          <p:cNvSpPr/>
          <p:nvPr/>
        </p:nvSpPr>
        <p:spPr>
          <a:xfrm>
            <a:off x="7611568" y="3964469"/>
            <a:ext cx="2757383" cy="1004348"/>
          </a:xfrm>
          <a:custGeom>
            <a:avLst/>
            <a:gdLst>
              <a:gd name="connsiteX0" fmla="*/ 0 w 3873260"/>
              <a:gd name="connsiteY0" fmla="*/ 224287 h 1017917"/>
              <a:gd name="connsiteX1" fmla="*/ 1362974 w 3873260"/>
              <a:gd name="connsiteY1" fmla="*/ 181155 h 1017917"/>
              <a:gd name="connsiteX2" fmla="*/ 3821502 w 3873260"/>
              <a:gd name="connsiteY2" fmla="*/ 0 h 1017917"/>
              <a:gd name="connsiteX3" fmla="*/ 3821502 w 3873260"/>
              <a:gd name="connsiteY3" fmla="*/ 0 h 1017917"/>
              <a:gd name="connsiteX4" fmla="*/ 3873260 w 3873260"/>
              <a:gd name="connsiteY4" fmla="*/ 1017917 h 1017917"/>
              <a:gd name="connsiteX0" fmla="*/ 0 w 3821502"/>
              <a:gd name="connsiteY0" fmla="*/ 224287 h 224287"/>
              <a:gd name="connsiteX1" fmla="*/ 1362974 w 3821502"/>
              <a:gd name="connsiteY1" fmla="*/ 181155 h 224287"/>
              <a:gd name="connsiteX2" fmla="*/ 3821502 w 3821502"/>
              <a:gd name="connsiteY2" fmla="*/ 0 h 224287"/>
              <a:gd name="connsiteX3" fmla="*/ 3821502 w 3821502"/>
              <a:gd name="connsiteY3" fmla="*/ 0 h 224287"/>
              <a:gd name="connsiteX0" fmla="*/ 0 w 3821502"/>
              <a:gd name="connsiteY0" fmla="*/ 224287 h 984682"/>
              <a:gd name="connsiteX1" fmla="*/ 1155940 w 3821502"/>
              <a:gd name="connsiteY1" fmla="*/ 983411 h 984682"/>
              <a:gd name="connsiteX2" fmla="*/ 3821502 w 3821502"/>
              <a:gd name="connsiteY2" fmla="*/ 0 h 984682"/>
              <a:gd name="connsiteX3" fmla="*/ 3821502 w 3821502"/>
              <a:gd name="connsiteY3" fmla="*/ 0 h 984682"/>
              <a:gd name="connsiteX0" fmla="*/ 0 w 3821502"/>
              <a:gd name="connsiteY0" fmla="*/ 469274 h 469274"/>
              <a:gd name="connsiteX1" fmla="*/ 1147314 w 3821502"/>
              <a:gd name="connsiteY1" fmla="*/ 3447 h 469274"/>
              <a:gd name="connsiteX2" fmla="*/ 3821502 w 3821502"/>
              <a:gd name="connsiteY2" fmla="*/ 244987 h 469274"/>
              <a:gd name="connsiteX3" fmla="*/ 3821502 w 3821502"/>
              <a:gd name="connsiteY3" fmla="*/ 244987 h 469274"/>
              <a:gd name="connsiteX0" fmla="*/ 0 w 3821502"/>
              <a:gd name="connsiteY0" fmla="*/ 224287 h 786677"/>
              <a:gd name="connsiteX1" fmla="*/ 914401 w 3821502"/>
              <a:gd name="connsiteY1" fmla="*/ 785003 h 786677"/>
              <a:gd name="connsiteX2" fmla="*/ 3821502 w 3821502"/>
              <a:gd name="connsiteY2" fmla="*/ 0 h 786677"/>
              <a:gd name="connsiteX3" fmla="*/ 3821502 w 3821502"/>
              <a:gd name="connsiteY3" fmla="*/ 0 h 786677"/>
              <a:gd name="connsiteX0" fmla="*/ 0 w 3821502"/>
              <a:gd name="connsiteY0" fmla="*/ 224287 h 1293963"/>
              <a:gd name="connsiteX1" fmla="*/ 914401 w 3821502"/>
              <a:gd name="connsiteY1" fmla="*/ 785003 h 1293963"/>
              <a:gd name="connsiteX2" fmla="*/ 3821502 w 3821502"/>
              <a:gd name="connsiteY2" fmla="*/ 0 h 1293963"/>
              <a:gd name="connsiteX3" fmla="*/ 2656936 w 3821502"/>
              <a:gd name="connsiteY3" fmla="*/ 1293963 h 1293963"/>
              <a:gd name="connsiteX0" fmla="*/ 0 w 2656936"/>
              <a:gd name="connsiteY0" fmla="*/ 17 h 1069693"/>
              <a:gd name="connsiteX1" fmla="*/ 914401 w 2656936"/>
              <a:gd name="connsiteY1" fmla="*/ 560733 h 1069693"/>
              <a:gd name="connsiteX2" fmla="*/ 2656936 w 2656936"/>
              <a:gd name="connsiteY2" fmla="*/ 1069693 h 1069693"/>
              <a:gd name="connsiteX0" fmla="*/ 0 w 2656936"/>
              <a:gd name="connsiteY0" fmla="*/ 9 h 1069685"/>
              <a:gd name="connsiteX1" fmla="*/ 871268 w 2656936"/>
              <a:gd name="connsiteY1" fmla="*/ 879903 h 1069685"/>
              <a:gd name="connsiteX2" fmla="*/ 2656936 w 2656936"/>
              <a:gd name="connsiteY2" fmla="*/ 1069685 h 1069685"/>
              <a:gd name="connsiteX0" fmla="*/ 0 w 2656936"/>
              <a:gd name="connsiteY0" fmla="*/ 15 h 1069691"/>
              <a:gd name="connsiteX1" fmla="*/ 871268 w 2656936"/>
              <a:gd name="connsiteY1" fmla="*/ 569358 h 1069691"/>
              <a:gd name="connsiteX2" fmla="*/ 2656936 w 2656936"/>
              <a:gd name="connsiteY2" fmla="*/ 1069691 h 1069691"/>
              <a:gd name="connsiteX0" fmla="*/ 0 w 2656936"/>
              <a:gd name="connsiteY0" fmla="*/ 15 h 1069691"/>
              <a:gd name="connsiteX1" fmla="*/ 871268 w 2656936"/>
              <a:gd name="connsiteY1" fmla="*/ 569358 h 1069691"/>
              <a:gd name="connsiteX2" fmla="*/ 1233577 w 2656936"/>
              <a:gd name="connsiteY2" fmla="*/ 974800 h 1069691"/>
              <a:gd name="connsiteX3" fmla="*/ 2656936 w 2656936"/>
              <a:gd name="connsiteY3" fmla="*/ 1069691 h 1069691"/>
              <a:gd name="connsiteX0" fmla="*/ 0 w 2656936"/>
              <a:gd name="connsiteY0" fmla="*/ 25 h 1069701"/>
              <a:gd name="connsiteX1" fmla="*/ 776377 w 2656936"/>
              <a:gd name="connsiteY1" fmla="*/ 396840 h 1069701"/>
              <a:gd name="connsiteX2" fmla="*/ 1233577 w 2656936"/>
              <a:gd name="connsiteY2" fmla="*/ 974810 h 1069701"/>
              <a:gd name="connsiteX3" fmla="*/ 2656936 w 2656936"/>
              <a:gd name="connsiteY3" fmla="*/ 1069701 h 1069701"/>
              <a:gd name="connsiteX0" fmla="*/ 0 w 2656936"/>
              <a:gd name="connsiteY0" fmla="*/ 25 h 1069701"/>
              <a:gd name="connsiteX1" fmla="*/ 776377 w 2656936"/>
              <a:gd name="connsiteY1" fmla="*/ 396840 h 1069701"/>
              <a:gd name="connsiteX2" fmla="*/ 1250830 w 2656936"/>
              <a:gd name="connsiteY2" fmla="*/ 879920 h 1069701"/>
              <a:gd name="connsiteX3" fmla="*/ 2656936 w 2656936"/>
              <a:gd name="connsiteY3" fmla="*/ 1069701 h 1069701"/>
              <a:gd name="connsiteX0" fmla="*/ 0 w 2656936"/>
              <a:gd name="connsiteY0" fmla="*/ 25 h 1069701"/>
              <a:gd name="connsiteX1" fmla="*/ 776377 w 2656936"/>
              <a:gd name="connsiteY1" fmla="*/ 396840 h 1069701"/>
              <a:gd name="connsiteX2" fmla="*/ 1250830 w 2656936"/>
              <a:gd name="connsiteY2" fmla="*/ 879920 h 1069701"/>
              <a:gd name="connsiteX3" fmla="*/ 2656936 w 2656936"/>
              <a:gd name="connsiteY3" fmla="*/ 1069701 h 1069701"/>
              <a:gd name="connsiteX0" fmla="*/ 0 w 2656936"/>
              <a:gd name="connsiteY0" fmla="*/ 25 h 1069701"/>
              <a:gd name="connsiteX1" fmla="*/ 776377 w 2656936"/>
              <a:gd name="connsiteY1" fmla="*/ 396840 h 1069701"/>
              <a:gd name="connsiteX2" fmla="*/ 1250830 w 2656936"/>
              <a:gd name="connsiteY2" fmla="*/ 879920 h 1069701"/>
              <a:gd name="connsiteX3" fmla="*/ 2656936 w 2656936"/>
              <a:gd name="connsiteY3" fmla="*/ 1069701 h 1069701"/>
              <a:gd name="connsiteX0" fmla="*/ 0 w 2656936"/>
              <a:gd name="connsiteY0" fmla="*/ 23 h 1069699"/>
              <a:gd name="connsiteX1" fmla="*/ 776377 w 2656936"/>
              <a:gd name="connsiteY1" fmla="*/ 396838 h 1069699"/>
              <a:gd name="connsiteX2" fmla="*/ 1112808 w 2656936"/>
              <a:gd name="connsiteY2" fmla="*/ 750521 h 1069699"/>
              <a:gd name="connsiteX3" fmla="*/ 2656936 w 2656936"/>
              <a:gd name="connsiteY3" fmla="*/ 1069699 h 1069699"/>
              <a:gd name="connsiteX0" fmla="*/ 0 w 2656936"/>
              <a:gd name="connsiteY0" fmla="*/ 25 h 1069701"/>
              <a:gd name="connsiteX1" fmla="*/ 646981 w 2656936"/>
              <a:gd name="connsiteY1" fmla="*/ 362334 h 1069701"/>
              <a:gd name="connsiteX2" fmla="*/ 1112808 w 2656936"/>
              <a:gd name="connsiteY2" fmla="*/ 750523 h 1069701"/>
              <a:gd name="connsiteX3" fmla="*/ 2656936 w 2656936"/>
              <a:gd name="connsiteY3" fmla="*/ 1069701 h 1069701"/>
              <a:gd name="connsiteX0" fmla="*/ 0 w 2656936"/>
              <a:gd name="connsiteY0" fmla="*/ 0 h 1069676"/>
              <a:gd name="connsiteX1" fmla="*/ 646981 w 2656936"/>
              <a:gd name="connsiteY1" fmla="*/ 362309 h 1069676"/>
              <a:gd name="connsiteX2" fmla="*/ 1112808 w 2656936"/>
              <a:gd name="connsiteY2" fmla="*/ 750498 h 1069676"/>
              <a:gd name="connsiteX3" fmla="*/ 2656936 w 2656936"/>
              <a:gd name="connsiteY3" fmla="*/ 1069676 h 1069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936" h="1069676">
                <a:moveTo>
                  <a:pt x="0" y="0"/>
                </a:moveTo>
                <a:cubicBezTo>
                  <a:pt x="207752" y="169652"/>
                  <a:pt x="461513" y="237226"/>
                  <a:pt x="646981" y="362309"/>
                </a:cubicBezTo>
                <a:cubicBezTo>
                  <a:pt x="832449" y="487392"/>
                  <a:pt x="815197" y="667109"/>
                  <a:pt x="1112808" y="750498"/>
                </a:cubicBezTo>
                <a:cubicBezTo>
                  <a:pt x="1255144" y="937404"/>
                  <a:pt x="2447027" y="1016480"/>
                  <a:pt x="2656936" y="1069676"/>
                </a:cubicBezTo>
              </a:path>
            </a:pathLst>
          </a:custGeom>
          <a:noFill/>
          <a:ln w="5715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80192C6F-5DA5-8729-E5E8-06F564EB4203}"/>
              </a:ext>
            </a:extLst>
          </p:cNvPr>
          <p:cNvSpPr/>
          <p:nvPr/>
        </p:nvSpPr>
        <p:spPr>
          <a:xfrm>
            <a:off x="6759478" y="4062854"/>
            <a:ext cx="3364413" cy="1630391"/>
          </a:xfrm>
          <a:custGeom>
            <a:avLst/>
            <a:gdLst>
              <a:gd name="connsiteX0" fmla="*/ 982535 w 3845624"/>
              <a:gd name="connsiteY0" fmla="*/ 0 h 1785176"/>
              <a:gd name="connsiteX1" fmla="*/ 119894 w 3845624"/>
              <a:gd name="connsiteY1" fmla="*/ 948906 h 1785176"/>
              <a:gd name="connsiteX2" fmla="*/ 3311667 w 3845624"/>
              <a:gd name="connsiteY2" fmla="*/ 1690778 h 1785176"/>
              <a:gd name="connsiteX3" fmla="*/ 3811999 w 3845624"/>
              <a:gd name="connsiteY3" fmla="*/ 1751163 h 1785176"/>
              <a:gd name="connsiteX0" fmla="*/ 877778 w 3740867"/>
              <a:gd name="connsiteY0" fmla="*/ 0 h 1785176"/>
              <a:gd name="connsiteX1" fmla="*/ 135906 w 3740867"/>
              <a:gd name="connsiteY1" fmla="*/ 1095555 h 1785176"/>
              <a:gd name="connsiteX2" fmla="*/ 3206910 w 3740867"/>
              <a:gd name="connsiteY2" fmla="*/ 1690778 h 1785176"/>
              <a:gd name="connsiteX3" fmla="*/ 3707242 w 3740867"/>
              <a:gd name="connsiteY3" fmla="*/ 1751163 h 1785176"/>
              <a:gd name="connsiteX0" fmla="*/ 913203 w 3776292"/>
              <a:gd name="connsiteY0" fmla="*/ 0 h 1785176"/>
              <a:gd name="connsiteX1" fmla="*/ 447377 w 3776292"/>
              <a:gd name="connsiteY1" fmla="*/ 448574 h 1785176"/>
              <a:gd name="connsiteX2" fmla="*/ 171331 w 3776292"/>
              <a:gd name="connsiteY2" fmla="*/ 1095555 h 1785176"/>
              <a:gd name="connsiteX3" fmla="*/ 3242335 w 3776292"/>
              <a:gd name="connsiteY3" fmla="*/ 1690778 h 1785176"/>
              <a:gd name="connsiteX4" fmla="*/ 3742667 w 3776292"/>
              <a:gd name="connsiteY4" fmla="*/ 1751163 h 1785176"/>
              <a:gd name="connsiteX0" fmla="*/ 913203 w 3776292"/>
              <a:gd name="connsiteY0" fmla="*/ 0 h 1785176"/>
              <a:gd name="connsiteX1" fmla="*/ 447377 w 3776292"/>
              <a:gd name="connsiteY1" fmla="*/ 448574 h 1785176"/>
              <a:gd name="connsiteX2" fmla="*/ 171331 w 3776292"/>
              <a:gd name="connsiteY2" fmla="*/ 1095555 h 1785176"/>
              <a:gd name="connsiteX3" fmla="*/ 3242335 w 3776292"/>
              <a:gd name="connsiteY3" fmla="*/ 1690778 h 1785176"/>
              <a:gd name="connsiteX4" fmla="*/ 3742667 w 3776292"/>
              <a:gd name="connsiteY4" fmla="*/ 1751163 h 1785176"/>
              <a:gd name="connsiteX0" fmla="*/ 946126 w 3809215"/>
              <a:gd name="connsiteY0" fmla="*/ 0 h 1785176"/>
              <a:gd name="connsiteX1" fmla="*/ 359530 w 3809215"/>
              <a:gd name="connsiteY1" fmla="*/ 422695 h 1785176"/>
              <a:gd name="connsiteX2" fmla="*/ 204254 w 3809215"/>
              <a:gd name="connsiteY2" fmla="*/ 1095555 h 1785176"/>
              <a:gd name="connsiteX3" fmla="*/ 3275258 w 3809215"/>
              <a:gd name="connsiteY3" fmla="*/ 1690778 h 1785176"/>
              <a:gd name="connsiteX4" fmla="*/ 3775590 w 3809215"/>
              <a:gd name="connsiteY4" fmla="*/ 1751163 h 1785176"/>
              <a:gd name="connsiteX0" fmla="*/ 868488 w 3809215"/>
              <a:gd name="connsiteY0" fmla="*/ 0 h 1836935"/>
              <a:gd name="connsiteX1" fmla="*/ 359530 w 3809215"/>
              <a:gd name="connsiteY1" fmla="*/ 474454 h 1836935"/>
              <a:gd name="connsiteX2" fmla="*/ 204254 w 3809215"/>
              <a:gd name="connsiteY2" fmla="*/ 1147314 h 1836935"/>
              <a:gd name="connsiteX3" fmla="*/ 3275258 w 3809215"/>
              <a:gd name="connsiteY3" fmla="*/ 1742537 h 1836935"/>
              <a:gd name="connsiteX4" fmla="*/ 3775590 w 3809215"/>
              <a:gd name="connsiteY4" fmla="*/ 1802922 h 1836935"/>
              <a:gd name="connsiteX0" fmla="*/ 842094 w 3782821"/>
              <a:gd name="connsiteY0" fmla="*/ 0 h 1836935"/>
              <a:gd name="connsiteX1" fmla="*/ 333136 w 3782821"/>
              <a:gd name="connsiteY1" fmla="*/ 474454 h 1836935"/>
              <a:gd name="connsiteX2" fmla="*/ 212366 w 3782821"/>
              <a:gd name="connsiteY2" fmla="*/ 1164567 h 1836935"/>
              <a:gd name="connsiteX3" fmla="*/ 3248864 w 3782821"/>
              <a:gd name="connsiteY3" fmla="*/ 1742537 h 1836935"/>
              <a:gd name="connsiteX4" fmla="*/ 3749196 w 3782821"/>
              <a:gd name="connsiteY4" fmla="*/ 1802922 h 1836935"/>
              <a:gd name="connsiteX0" fmla="*/ 857369 w 3798096"/>
              <a:gd name="connsiteY0" fmla="*/ 0 h 1836935"/>
              <a:gd name="connsiteX1" fmla="*/ 348411 w 3798096"/>
              <a:gd name="connsiteY1" fmla="*/ 474454 h 1836935"/>
              <a:gd name="connsiteX2" fmla="*/ 227641 w 3798096"/>
              <a:gd name="connsiteY2" fmla="*/ 1164567 h 1836935"/>
              <a:gd name="connsiteX3" fmla="*/ 3264139 w 3798096"/>
              <a:gd name="connsiteY3" fmla="*/ 1742537 h 1836935"/>
              <a:gd name="connsiteX4" fmla="*/ 3764471 w 3798096"/>
              <a:gd name="connsiteY4" fmla="*/ 1802922 h 1836935"/>
              <a:gd name="connsiteX0" fmla="*/ 857369 w 3798096"/>
              <a:gd name="connsiteY0" fmla="*/ 0 h 1836935"/>
              <a:gd name="connsiteX1" fmla="*/ 348411 w 3798096"/>
              <a:gd name="connsiteY1" fmla="*/ 474454 h 1836935"/>
              <a:gd name="connsiteX2" fmla="*/ 227641 w 3798096"/>
              <a:gd name="connsiteY2" fmla="*/ 1164567 h 1836935"/>
              <a:gd name="connsiteX3" fmla="*/ 3264139 w 3798096"/>
              <a:gd name="connsiteY3" fmla="*/ 1742537 h 1836935"/>
              <a:gd name="connsiteX4" fmla="*/ 3764471 w 3798096"/>
              <a:gd name="connsiteY4" fmla="*/ 1802922 h 1836935"/>
              <a:gd name="connsiteX0" fmla="*/ 831490 w 3798096"/>
              <a:gd name="connsiteY0" fmla="*/ 0 h 1811056"/>
              <a:gd name="connsiteX1" fmla="*/ 348411 w 3798096"/>
              <a:gd name="connsiteY1" fmla="*/ 448575 h 1811056"/>
              <a:gd name="connsiteX2" fmla="*/ 227641 w 3798096"/>
              <a:gd name="connsiteY2" fmla="*/ 1138688 h 1811056"/>
              <a:gd name="connsiteX3" fmla="*/ 3264139 w 3798096"/>
              <a:gd name="connsiteY3" fmla="*/ 1716658 h 1811056"/>
              <a:gd name="connsiteX4" fmla="*/ 3764471 w 3798096"/>
              <a:gd name="connsiteY4" fmla="*/ 1777043 h 1811056"/>
              <a:gd name="connsiteX0" fmla="*/ 831490 w 3264139"/>
              <a:gd name="connsiteY0" fmla="*/ 0 h 1716658"/>
              <a:gd name="connsiteX1" fmla="*/ 348411 w 3264139"/>
              <a:gd name="connsiteY1" fmla="*/ 448575 h 1716658"/>
              <a:gd name="connsiteX2" fmla="*/ 227641 w 3264139"/>
              <a:gd name="connsiteY2" fmla="*/ 1138688 h 1716658"/>
              <a:gd name="connsiteX3" fmla="*/ 3264139 w 3264139"/>
              <a:gd name="connsiteY3" fmla="*/ 1716658 h 1716658"/>
              <a:gd name="connsiteX0" fmla="*/ 1078374 w 3264139"/>
              <a:gd name="connsiteY0" fmla="*/ 0 h 1837125"/>
              <a:gd name="connsiteX1" fmla="*/ 348411 w 3264139"/>
              <a:gd name="connsiteY1" fmla="*/ 569042 h 1837125"/>
              <a:gd name="connsiteX2" fmla="*/ 227641 w 3264139"/>
              <a:gd name="connsiteY2" fmla="*/ 1259155 h 1837125"/>
              <a:gd name="connsiteX3" fmla="*/ 3264139 w 3264139"/>
              <a:gd name="connsiteY3" fmla="*/ 1837125 h 1837125"/>
              <a:gd name="connsiteX0" fmla="*/ 1040950 w 3226715"/>
              <a:gd name="connsiteY0" fmla="*/ 0 h 1837125"/>
              <a:gd name="connsiteX1" fmla="*/ 472739 w 3226715"/>
              <a:gd name="connsiteY1" fmla="*/ 679470 h 1837125"/>
              <a:gd name="connsiteX2" fmla="*/ 190217 w 3226715"/>
              <a:gd name="connsiteY2" fmla="*/ 1259155 h 1837125"/>
              <a:gd name="connsiteX3" fmla="*/ 3226715 w 3226715"/>
              <a:gd name="connsiteY3" fmla="*/ 1837125 h 1837125"/>
              <a:gd name="connsiteX0" fmla="*/ 880293 w 3066058"/>
              <a:gd name="connsiteY0" fmla="*/ 0 h 1837125"/>
              <a:gd name="connsiteX1" fmla="*/ 312082 w 3066058"/>
              <a:gd name="connsiteY1" fmla="*/ 679470 h 1837125"/>
              <a:gd name="connsiteX2" fmla="*/ 242390 w 3066058"/>
              <a:gd name="connsiteY2" fmla="*/ 1269193 h 1837125"/>
              <a:gd name="connsiteX3" fmla="*/ 3066058 w 3066058"/>
              <a:gd name="connsiteY3" fmla="*/ 1837125 h 1837125"/>
              <a:gd name="connsiteX0" fmla="*/ 891099 w 3076864"/>
              <a:gd name="connsiteY0" fmla="*/ 0 h 1837125"/>
              <a:gd name="connsiteX1" fmla="*/ 288835 w 3076864"/>
              <a:gd name="connsiteY1" fmla="*/ 649353 h 1837125"/>
              <a:gd name="connsiteX2" fmla="*/ 253196 w 3076864"/>
              <a:gd name="connsiteY2" fmla="*/ 1269193 h 1837125"/>
              <a:gd name="connsiteX3" fmla="*/ 3076864 w 3076864"/>
              <a:gd name="connsiteY3" fmla="*/ 1837125 h 1837125"/>
              <a:gd name="connsiteX0" fmla="*/ 933665 w 3076864"/>
              <a:gd name="connsiteY0" fmla="*/ 0 h 1796970"/>
              <a:gd name="connsiteX1" fmla="*/ 288835 w 3076864"/>
              <a:gd name="connsiteY1" fmla="*/ 609198 h 1796970"/>
              <a:gd name="connsiteX2" fmla="*/ 253196 w 3076864"/>
              <a:gd name="connsiteY2" fmla="*/ 1229038 h 1796970"/>
              <a:gd name="connsiteX3" fmla="*/ 3076864 w 3076864"/>
              <a:gd name="connsiteY3" fmla="*/ 1796970 h 1796970"/>
              <a:gd name="connsiteX0" fmla="*/ 933665 w 3076864"/>
              <a:gd name="connsiteY0" fmla="*/ 0 h 1796970"/>
              <a:gd name="connsiteX1" fmla="*/ 288835 w 3076864"/>
              <a:gd name="connsiteY1" fmla="*/ 609198 h 1796970"/>
              <a:gd name="connsiteX2" fmla="*/ 253196 w 3076864"/>
              <a:gd name="connsiteY2" fmla="*/ 1229038 h 1796970"/>
              <a:gd name="connsiteX3" fmla="*/ 3076864 w 3076864"/>
              <a:gd name="connsiteY3" fmla="*/ 1796970 h 1796970"/>
              <a:gd name="connsiteX0" fmla="*/ 767993 w 3076864"/>
              <a:gd name="connsiteY0" fmla="*/ 0 h 1897359"/>
              <a:gd name="connsiteX1" fmla="*/ 288835 w 3076864"/>
              <a:gd name="connsiteY1" fmla="*/ 709587 h 1897359"/>
              <a:gd name="connsiteX2" fmla="*/ 253196 w 3076864"/>
              <a:gd name="connsiteY2" fmla="*/ 1329427 h 1897359"/>
              <a:gd name="connsiteX3" fmla="*/ 3076864 w 3076864"/>
              <a:gd name="connsiteY3" fmla="*/ 1897359 h 1897359"/>
              <a:gd name="connsiteX0" fmla="*/ 767993 w 3076864"/>
              <a:gd name="connsiteY0" fmla="*/ 0 h 1897359"/>
              <a:gd name="connsiteX1" fmla="*/ 288835 w 3076864"/>
              <a:gd name="connsiteY1" fmla="*/ 709587 h 1897359"/>
              <a:gd name="connsiteX2" fmla="*/ 253196 w 3076864"/>
              <a:gd name="connsiteY2" fmla="*/ 1329427 h 1897359"/>
              <a:gd name="connsiteX3" fmla="*/ 3076864 w 3076864"/>
              <a:gd name="connsiteY3" fmla="*/ 1897359 h 1897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6864" h="1897359">
                <a:moveTo>
                  <a:pt x="767993" y="0"/>
                </a:moveTo>
                <a:cubicBezTo>
                  <a:pt x="939820" y="229610"/>
                  <a:pt x="412480" y="639138"/>
                  <a:pt x="288835" y="709587"/>
                </a:cubicBezTo>
                <a:cubicBezTo>
                  <a:pt x="96179" y="900807"/>
                  <a:pt x="-232759" y="1118080"/>
                  <a:pt x="253196" y="1329427"/>
                </a:cubicBezTo>
                <a:cubicBezTo>
                  <a:pt x="739151" y="1540774"/>
                  <a:pt x="2461513" y="1763650"/>
                  <a:pt x="3076864" y="1897359"/>
                </a:cubicBezTo>
              </a:path>
            </a:pathLst>
          </a:custGeom>
          <a:noFill/>
          <a:ln w="571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" name="Triángulo isósceles 21">
            <a:extLst>
              <a:ext uri="{FF2B5EF4-FFF2-40B4-BE49-F238E27FC236}">
                <a16:creationId xmlns:a16="http://schemas.microsoft.com/office/drawing/2014/main" id="{1833E255-C7F3-7593-04E5-6833F4CCC45F}"/>
              </a:ext>
            </a:extLst>
          </p:cNvPr>
          <p:cNvSpPr/>
          <p:nvPr/>
        </p:nvSpPr>
        <p:spPr>
          <a:xfrm rot="5986402">
            <a:off x="10346009" y="4925545"/>
            <a:ext cx="270294" cy="181154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3" name="Triángulo isósceles 22">
            <a:extLst>
              <a:ext uri="{FF2B5EF4-FFF2-40B4-BE49-F238E27FC236}">
                <a16:creationId xmlns:a16="http://schemas.microsoft.com/office/drawing/2014/main" id="{53262C6B-A5BA-ABDE-97E9-805A61A3432E}"/>
              </a:ext>
            </a:extLst>
          </p:cNvPr>
          <p:cNvSpPr/>
          <p:nvPr/>
        </p:nvSpPr>
        <p:spPr>
          <a:xfrm rot="5986402">
            <a:off x="10100948" y="5602668"/>
            <a:ext cx="270294" cy="18115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80118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8B9709-2A61-5848-F359-A41A2FBAF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93806"/>
            <a:ext cx="10363200" cy="8398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MX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 Familiar Campesina Andina</a:t>
            </a:r>
            <a:endParaRPr lang="es-EC" b="1" dirty="0">
              <a:solidFill>
                <a:srgbClr val="CB5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01C4FA-1269-5D4B-A02B-4E09EEAC3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59" y="1255354"/>
            <a:ext cx="7190692" cy="534953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s-EC" sz="8000" b="1" dirty="0">
                <a:latin typeface="Arial" panose="020B0604020202020204" pitchFamily="34" charset="0"/>
                <a:cs typeface="Arial" panose="020B0604020202020204" pitchFamily="34" charset="0"/>
              </a:rPr>
              <a:t>¿Qué caracteriza a la Agricultura Familiar Campesina? (elementos de discusión)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s-EC" sz="7200" dirty="0">
                <a:latin typeface="Arial" panose="020B0604020202020204" pitchFamily="34" charset="0"/>
                <a:cs typeface="Arial" panose="020B0604020202020204" pitchFamily="34" charset="0"/>
              </a:rPr>
              <a:t>Ser al mismo tiempo unidad de producción y consumo.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s-EC" sz="7200" dirty="0">
                <a:latin typeface="Arial" panose="020B0604020202020204" pitchFamily="34" charset="0"/>
                <a:cs typeface="Arial" panose="020B0604020202020204" pitchFamily="34" charset="0"/>
              </a:rPr>
              <a:t>El trabajo para la </a:t>
            </a:r>
            <a:r>
              <a:rPr lang="es-ES" sz="7200" dirty="0">
                <a:latin typeface="Arial" panose="020B0604020202020204" pitchFamily="34" charset="0"/>
                <a:cs typeface="Arial" panose="020B0604020202020204" pitchFamily="34" charset="0"/>
              </a:rPr>
              <a:t>producción agropecuaria es asumido por la familia o algunos de sus miembros.  Cuando se requiere mayor número de personas para el trabajo (siembra, cosecha) se apela al  cambia-manos o mingas, basado en relaciones de reciprocidad. Eventualmente se contrata trabajadores por jornal.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s-ES" sz="7200" dirty="0">
                <a:latin typeface="Arial" panose="020B0604020202020204" pitchFamily="34" charset="0"/>
                <a:cs typeface="Arial" panose="020B0604020202020204" pitchFamily="34" charset="0"/>
              </a:rPr>
              <a:t>La orientación de la producción es para mantener y garantizar el sustento familiar. No es una producción orientada a la acumulación de capital (en el sentido de la producción capitalista).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s-ES" sz="7200" dirty="0">
                <a:latin typeface="Arial" panose="020B0604020202020204" pitchFamily="34" charset="0"/>
                <a:cs typeface="Arial" panose="020B0604020202020204" pitchFamily="34" charset="0"/>
              </a:rPr>
              <a:t>Una parte de la producción se destina al autoconsumo familiar y otra se vende en los mercados a los que se tiene acceso.  Mayor parte de la producción campesina se orienta al mercado interno, de ahí la importancia de la AFC para la seguridad alimentaria.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s-ES" sz="7200" dirty="0">
                <a:latin typeface="Arial" panose="020B0604020202020204" pitchFamily="34" charset="0"/>
                <a:cs typeface="Arial" panose="020B0604020202020204" pitchFamily="34" charset="0"/>
              </a:rPr>
              <a:t>Es intensiva en trabajo y busca reducir inversión de capital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s-ES" sz="7200" dirty="0">
                <a:latin typeface="Arial" panose="020B0604020202020204" pitchFamily="34" charset="0"/>
                <a:cs typeface="Arial" panose="020B0604020202020204" pitchFamily="34" charset="0"/>
              </a:rPr>
              <a:t>Es la base de la cultura campesina indígena (Ethos campesino).</a:t>
            </a:r>
            <a:endParaRPr lang="es-EC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802088-8A46-342B-E728-5F23F7C82F04}"/>
              </a:ext>
            </a:extLst>
          </p:cNvPr>
          <p:cNvSpPr txBox="1"/>
          <p:nvPr/>
        </p:nvSpPr>
        <p:spPr>
          <a:xfrm>
            <a:off x="7827264" y="1249577"/>
            <a:ext cx="4181855" cy="5355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b="1" dirty="0">
                <a:latin typeface="Arial" panose="020B0604020202020204" pitchFamily="34" charset="0"/>
                <a:cs typeface="Arial" panose="020B0604020202020204" pitchFamily="34" charset="0"/>
              </a:rPr>
              <a:t>La Condición Campesina hoy </a:t>
            </a:r>
            <a:br>
              <a:rPr lang="es-EC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C" b="1" dirty="0">
                <a:latin typeface="Arial" panose="020B0604020202020204" pitchFamily="34" charset="0"/>
                <a:cs typeface="Arial" panose="020B0604020202020204" pitchFamily="34" charset="0"/>
              </a:rPr>
              <a:t>(Van </a:t>
            </a:r>
            <a:r>
              <a:rPr lang="es-EC" b="1" dirty="0" err="1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es-EC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C" b="1" dirty="0" err="1">
                <a:latin typeface="Arial" panose="020B0604020202020204" pitchFamily="34" charset="0"/>
                <a:cs typeface="Arial" panose="020B0604020202020204" pitchFamily="34" charset="0"/>
              </a:rPr>
              <a:t>Ploeg</a:t>
            </a:r>
            <a:r>
              <a:rPr lang="es-EC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Lucha por la autonomía en contexto de relaciones de dependencia, marginación y privación.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Creación y desarrollo de una base de recursos controlada y administrada por el campesino.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Formas de coproducción del ser humano y la naturaleza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Interacción con el mercado 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Supervivencia gracias a esas interacciones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Fortalecimiento de la base de los recursos 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Disminución de la dependencia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Participación en otras actividades no agrícolas</a:t>
            </a:r>
          </a:p>
          <a:p>
            <a:pPr marL="342900" indent="-342900" rtl="0" fontAlgn="base"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Cooperación en las interrelaciones.</a:t>
            </a:r>
            <a:endParaRPr lang="es-EC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680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9715F21E-1279-B66D-C807-ECFB277D5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MX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 Familiar Campesina Andina</a:t>
            </a:r>
            <a:endParaRPr lang="es-BO" b="1" dirty="0">
              <a:solidFill>
                <a:srgbClr val="CB5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1D3C1A81-2263-4FC6-2A85-33845D9075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130" y="1869768"/>
            <a:ext cx="3370540" cy="4639023"/>
          </a:xfr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B04F418-6B18-22A7-B9A1-7F0DAECF5E16}"/>
              </a:ext>
            </a:extLst>
          </p:cNvPr>
          <p:cNvSpPr txBox="1"/>
          <p:nvPr/>
        </p:nvSpPr>
        <p:spPr>
          <a:xfrm>
            <a:off x="1490596" y="2154477"/>
            <a:ext cx="10647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BOLIVIA</a:t>
            </a:r>
            <a:endParaRPr kumimoji="0" lang="es-B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9811113-E091-0652-6292-1637088385D6}"/>
              </a:ext>
            </a:extLst>
          </p:cNvPr>
          <p:cNvSpPr txBox="1"/>
          <p:nvPr/>
        </p:nvSpPr>
        <p:spPr>
          <a:xfrm>
            <a:off x="3557670" y="1927123"/>
            <a:ext cx="82794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 importancia de la Agricultura Familiar Campesina y sus condiciones para la “reproducción de la vida”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Importancia de la AFC en la PEA rural y en la generación de empleo rural (área de refugio población empobrecida) en Ecuador, Perú y Bolivia.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Restringido acceso a la tierra y a otros recursos productivos: factor determinante  para los sistemas productivos campesinos y sus estrategias para la “reproducción de la vida”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Diversificación de actividades en el tiempo y espacio que provoca  situación de </a:t>
            </a:r>
            <a:r>
              <a:rPr kumimoji="0" lang="es-E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semi-proletarización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permanente o estacional.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Combinación y tensión entre: producción familiar en la parcela  con  venta de trabajo fuera de ella; pertenencia a la comunidad con  migración estacional; producción para el autoconsumo con la producción para el mercado; relaciones de reciprocidad con la </a:t>
            </a:r>
            <a:r>
              <a:rPr kumimoji="0" lang="es-E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monetarización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 las economías familiares;  autonomía productiva con </a:t>
            </a:r>
            <a:r>
              <a:rPr kumimoji="0" lang="es-E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asalariamiento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y/o  subordinación productiva al capital (agricultura de contrato).</a:t>
            </a:r>
          </a:p>
        </p:txBody>
      </p:sp>
    </p:spTree>
    <p:extLst>
      <p:ext uri="{BB962C8B-B14F-4D97-AF65-F5344CB8AC3E}">
        <p14:creationId xmlns:p14="http://schemas.microsoft.com/office/powerpoint/2010/main" val="3831827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2FB88-7920-409F-259F-9E986B7DE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942"/>
            <a:ext cx="10515600" cy="88284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MX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Presiones a la Agricultura Familiar</a:t>
            </a:r>
            <a:endParaRPr lang="es-BO" b="1" dirty="0">
              <a:solidFill>
                <a:srgbClr val="CB5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5C4FD5D-B4F3-106C-620B-F03C65EAC51E}"/>
              </a:ext>
            </a:extLst>
          </p:cNvPr>
          <p:cNvSpPr/>
          <p:nvPr/>
        </p:nvSpPr>
        <p:spPr>
          <a:xfrm>
            <a:off x="3093966" y="1467423"/>
            <a:ext cx="3286325" cy="462686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dirty="0">
                <a:solidFill>
                  <a:schemeClr val="tx1"/>
                </a:solidFill>
                <a:latin typeface="Arial Black" panose="020B0A04020102020204" pitchFamily="34" charset="0"/>
              </a:rPr>
              <a:t>Agricultura  Familiar Andina</a:t>
            </a:r>
            <a:endParaRPr lang="es-BO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8714A06F-87BB-5652-5A61-030C5C59E449}"/>
              </a:ext>
            </a:extLst>
          </p:cNvPr>
          <p:cNvSpPr/>
          <p:nvPr/>
        </p:nvSpPr>
        <p:spPr>
          <a:xfrm>
            <a:off x="0" y="1362122"/>
            <a:ext cx="3093966" cy="1668294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Desarrollo rural - ingresos</a:t>
            </a:r>
          </a:p>
          <a:p>
            <a:pPr algn="ctr"/>
            <a:r>
              <a:rPr lang="es-MX" dirty="0">
                <a:solidFill>
                  <a:schemeClr val="tx1"/>
                </a:solidFill>
              </a:rPr>
              <a:t>Productividad</a:t>
            </a:r>
          </a:p>
          <a:p>
            <a:pPr algn="ctr"/>
            <a:r>
              <a:rPr lang="es-MX" dirty="0">
                <a:solidFill>
                  <a:schemeClr val="tx1"/>
                </a:solidFill>
              </a:rPr>
              <a:t>Paquetes tecnológicos</a:t>
            </a:r>
            <a:endParaRPr lang="es-BO" dirty="0">
              <a:solidFill>
                <a:schemeClr val="tx1"/>
              </a:solidFill>
            </a:endParaRP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C1CAD01D-8155-BE77-2316-3FC49EC135EC}"/>
              </a:ext>
            </a:extLst>
          </p:cNvPr>
          <p:cNvSpPr/>
          <p:nvPr/>
        </p:nvSpPr>
        <p:spPr>
          <a:xfrm>
            <a:off x="0" y="3030416"/>
            <a:ext cx="3093966" cy="1668294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Migración de jóvenes</a:t>
            </a:r>
          </a:p>
          <a:p>
            <a:pPr algn="ctr"/>
            <a:r>
              <a:rPr lang="es-MX" dirty="0">
                <a:solidFill>
                  <a:schemeClr val="tx1"/>
                </a:solidFill>
              </a:rPr>
              <a:t>Envejecimiento</a:t>
            </a:r>
            <a:endParaRPr lang="es-BO" dirty="0">
              <a:solidFill>
                <a:schemeClr val="tx1"/>
              </a:solidFill>
            </a:endParaRPr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920B87EA-E3AF-2FC5-6474-11564120AD9C}"/>
              </a:ext>
            </a:extLst>
          </p:cNvPr>
          <p:cNvSpPr/>
          <p:nvPr/>
        </p:nvSpPr>
        <p:spPr>
          <a:xfrm>
            <a:off x="3990" y="4545995"/>
            <a:ext cx="3093966" cy="1668294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Cambio climático</a:t>
            </a:r>
            <a:endParaRPr lang="es-BO" dirty="0">
              <a:solidFill>
                <a:schemeClr val="tx1"/>
              </a:solidFill>
            </a:endParaRP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3A624E97-AAEC-12E8-6853-96B0CFB82168}"/>
              </a:ext>
            </a:extLst>
          </p:cNvPr>
          <p:cNvSpPr/>
          <p:nvPr/>
        </p:nvSpPr>
        <p:spPr>
          <a:xfrm>
            <a:off x="3093967" y="1467423"/>
            <a:ext cx="3286325" cy="1668294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Bienestar integral</a:t>
            </a:r>
            <a:endParaRPr lang="es-BO" dirty="0">
              <a:solidFill>
                <a:schemeClr val="tx1"/>
              </a:solidFill>
            </a:endParaRP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9F1B3A54-29C1-0AF9-59AF-BF356058FC30}"/>
              </a:ext>
            </a:extLst>
          </p:cNvPr>
          <p:cNvSpPr/>
          <p:nvPr/>
        </p:nvSpPr>
        <p:spPr>
          <a:xfrm flipH="1">
            <a:off x="3113421" y="4417431"/>
            <a:ext cx="3266869" cy="1668294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Racionalidad andina</a:t>
            </a:r>
            <a:endParaRPr lang="es-BO" dirty="0">
              <a:solidFill>
                <a:schemeClr val="tx1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BAA1D04-0D33-9F72-B1BD-154322583FCF}"/>
              </a:ext>
            </a:extLst>
          </p:cNvPr>
          <p:cNvSpPr txBox="1"/>
          <p:nvPr/>
        </p:nvSpPr>
        <p:spPr>
          <a:xfrm>
            <a:off x="7381195" y="1151088"/>
            <a:ext cx="11701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2006. Bolivia: Nuevo Modelo de Desarrollo Económico Social</a:t>
            </a:r>
            <a:endParaRPr lang="es-B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2" descr="bandera boliviana de es.m.wikipedia.org">
            <a:extLst>
              <a:ext uri="{FF2B5EF4-FFF2-40B4-BE49-F238E27FC236}">
                <a16:creationId xmlns:a16="http://schemas.microsoft.com/office/drawing/2014/main" id="{44E48097-6B49-3AF8-1950-228483C23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349" y="1151088"/>
            <a:ext cx="830791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bandera peruana de es.wikipedia.org">
            <a:extLst>
              <a:ext uri="{FF2B5EF4-FFF2-40B4-BE49-F238E27FC236}">
                <a16:creationId xmlns:a16="http://schemas.microsoft.com/office/drawing/2014/main" id="{44B8269C-6755-C239-9754-C648966B7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484" y="2906332"/>
            <a:ext cx="830791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bandera ecuatoriana de es.wikipedia.org">
            <a:extLst>
              <a:ext uri="{FF2B5EF4-FFF2-40B4-BE49-F238E27FC236}">
                <a16:creationId xmlns:a16="http://schemas.microsoft.com/office/drawing/2014/main" id="{ABB04B6D-E590-F41C-E875-621589218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484" y="4704426"/>
            <a:ext cx="830791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4457F5D1-929A-F9F9-9BDD-A4398052AF4C}"/>
              </a:ext>
            </a:extLst>
          </p:cNvPr>
          <p:cNvSpPr txBox="1"/>
          <p:nvPr/>
        </p:nvSpPr>
        <p:spPr>
          <a:xfrm>
            <a:off x="7381195" y="2883313"/>
            <a:ext cx="11701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1993. Perú: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Economía social de mercado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. Modelo agroexportador</a:t>
            </a:r>
            <a:endParaRPr lang="es-B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9CB2E2E-871F-87F9-A93E-66234CD3ED64}"/>
              </a:ext>
            </a:extLst>
          </p:cNvPr>
          <p:cNvSpPr txBox="1"/>
          <p:nvPr/>
        </p:nvSpPr>
        <p:spPr>
          <a:xfrm>
            <a:off x="7381195" y="4717008"/>
            <a:ext cx="11701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2008: sistema económico social y solidario</a:t>
            </a:r>
          </a:p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2007-2017. </a:t>
            </a:r>
            <a:endParaRPr lang="es-B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9CC413F-DE8F-9A7B-4F7B-BBFB6F6FA593}"/>
              </a:ext>
            </a:extLst>
          </p:cNvPr>
          <p:cNvSpPr txBox="1"/>
          <p:nvPr/>
        </p:nvSpPr>
        <p:spPr>
          <a:xfrm>
            <a:off x="8615411" y="1145041"/>
            <a:ext cx="3420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Saneamiento de tierras.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Agricultura familiar heterogénea.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Marco normativo: Ley N°3525 (SPG); Ley N°144; Ley N°300; Ley N°777; Ley N°602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2019-2025 Plan nacional de fertilización y nutrición vegetal (</a:t>
            </a:r>
            <a:r>
              <a:rPr lang="es-MX" sz="12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link</a:t>
            </a:r>
            <a:r>
              <a:rPr lang="es-MX" sz="12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Programas y proyectos para incrementar productividad para reducir importaciones.</a:t>
            </a:r>
            <a:endParaRPr lang="es-B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A37F325-A5ED-5454-4FC6-7A0BFEAE90DD}"/>
              </a:ext>
            </a:extLst>
          </p:cNvPr>
          <p:cNvSpPr txBox="1"/>
          <p:nvPr/>
        </p:nvSpPr>
        <p:spPr>
          <a:xfrm>
            <a:off x="8615411" y="2858442"/>
            <a:ext cx="34241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Desarrollo de proyectos de irrigación de gran envergadura.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Modernización y productividad para el mercado (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IPEI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MX" sz="12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vía paquete integral de servicios, creación de capacidades (capacitación), financiamiento y acceso a insumos.</a:t>
            </a:r>
            <a:r>
              <a:rPr lang="es-MX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Marco normativo: Ley N°7452/2020 AF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Programas y proyectos con énfasis en riego y mercados.</a:t>
            </a:r>
            <a:endParaRPr lang="es-B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701CE75C-E76B-D5E5-16BC-A8CF1E886044}"/>
              </a:ext>
            </a:extLst>
          </p:cNvPr>
          <p:cNvSpPr txBox="1"/>
          <p:nvPr/>
        </p:nvSpPr>
        <p:spPr>
          <a:xfrm>
            <a:off x="8615409" y="4797434"/>
            <a:ext cx="34095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Política agropecuaria ecuatoriana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. comercialización interna y externa.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Ley de Desarrollo Agropecuario de 1994, que libera los precios al productor y consumidor.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BO" sz="1200" dirty="0">
                <a:latin typeface="Arial" panose="020B0604020202020204" pitchFamily="34" charset="0"/>
                <a:cs typeface="Arial" panose="020B0604020202020204" pitchFamily="34" charset="0"/>
              </a:rPr>
              <a:t>Políticas de comercialización interna.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BO" sz="1200" dirty="0">
                <a:latin typeface="Arial" panose="020B0604020202020204" pitchFamily="34" charset="0"/>
                <a:cs typeface="Arial" panose="020B0604020202020204" pitchFamily="34" charset="0"/>
              </a:rPr>
              <a:t>Programas y proyectos de innovación, transformación y reconversión </a:t>
            </a:r>
            <a:r>
              <a:rPr lang="es-BO" sz="1200" dirty="0" err="1">
                <a:latin typeface="Arial" panose="020B0604020202020204" pitchFamily="34" charset="0"/>
                <a:cs typeface="Arial" panose="020B0604020202020204" pitchFamily="34" charset="0"/>
              </a:rPr>
              <a:t>agroproductiva</a:t>
            </a:r>
            <a:r>
              <a:rPr lang="es-B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7768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2FB88-7920-409F-259F-9E986B7DE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8" y="365126"/>
            <a:ext cx="11436344" cy="8892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MX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Presiones a la Agricultura Familiar</a:t>
            </a:r>
            <a:endParaRPr lang="es-BO" b="1" dirty="0">
              <a:solidFill>
                <a:srgbClr val="CB5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4CC20F8-E5CD-70BF-40A1-41C4AEF377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53" t="14755" r="73801" b="59612"/>
          <a:stretch/>
        </p:blipFill>
        <p:spPr>
          <a:xfrm>
            <a:off x="6778569" y="1385342"/>
            <a:ext cx="2400467" cy="1262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8ACAD74-E2F2-02B4-5EEB-30651BEEE7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2" t="25907" r="62911" b="32104"/>
          <a:stretch/>
        </p:blipFill>
        <p:spPr>
          <a:xfrm>
            <a:off x="9272953" y="1363046"/>
            <a:ext cx="2541218" cy="1251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73CE7C9-56F4-3D49-5CD8-07674D9290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96" t="15131" r="71111" b="34888"/>
          <a:stretch/>
        </p:blipFill>
        <p:spPr>
          <a:xfrm>
            <a:off x="3569129" y="1385342"/>
            <a:ext cx="3115523" cy="2459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5709D95-B0D3-CBE7-7EB8-DCE6F29A5C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870" t="16631" r="21404" b="14140"/>
          <a:stretch/>
        </p:blipFill>
        <p:spPr>
          <a:xfrm>
            <a:off x="3573953" y="3893732"/>
            <a:ext cx="3110699" cy="2342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8DDE9BD-14D4-7A70-FBAE-92E98D95A038}"/>
              </a:ext>
            </a:extLst>
          </p:cNvPr>
          <p:cNvSpPr txBox="1"/>
          <p:nvPr/>
        </p:nvSpPr>
        <p:spPr>
          <a:xfrm>
            <a:off x="3493351" y="63347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dirty="0"/>
              <a:t>Fuente: ICEX España Exportación e Inversiones. El mercado de fertilizantes en Bolivia (2021): </a:t>
            </a:r>
            <a:r>
              <a:rPr lang="es-MX" sz="700" dirty="0">
                <a:hlinkClick r:id="rId6"/>
              </a:rPr>
              <a:t>https://www.icex.es/content/dam/es/icex/oficinas/062/documentos/2021/12/documentos-anexos/DOC2021895822.pdf</a:t>
            </a:r>
            <a:r>
              <a:rPr lang="es-MX" sz="700" dirty="0"/>
              <a:t> </a:t>
            </a:r>
            <a:endParaRPr lang="es-BO" sz="70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D5D85C17-358E-9AF4-29B0-444BB854613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938" t="13817" r="14829" b="39663"/>
          <a:stretch/>
        </p:blipFill>
        <p:spPr>
          <a:xfrm>
            <a:off x="6790424" y="2971567"/>
            <a:ext cx="5023747" cy="2459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3D307109-5370-6EE1-5049-5DD42DC21C64}"/>
              </a:ext>
            </a:extLst>
          </p:cNvPr>
          <p:cNvSpPr txBox="1"/>
          <p:nvPr/>
        </p:nvSpPr>
        <p:spPr>
          <a:xfrm>
            <a:off x="6896187" y="5503783"/>
            <a:ext cx="4922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88% de las recomendaciones son incorrectas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12% son recomendaciones precisas</a:t>
            </a:r>
            <a:endParaRPr lang="es-B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1E27F79-984F-2BED-AA67-A066325DF220}"/>
              </a:ext>
            </a:extLst>
          </p:cNvPr>
          <p:cNvSpPr txBox="1"/>
          <p:nvPr/>
        </p:nvSpPr>
        <p:spPr>
          <a:xfrm>
            <a:off x="377828" y="1433542"/>
            <a:ext cx="298459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Población urbana vs rural</a:t>
            </a:r>
            <a:r>
              <a:rPr lang="es-MX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Bolivia (2001-2012)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Urbano: 62% - 67%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Rural: 38% - 33%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Joven: 27,2%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Ecuador (2010 - 2022)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Urbano: 63% - 63%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Rural: 37% - 37%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Joven: 25,9%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Perú (2005 – 2017)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Urbano: 75% - 79%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Rural: 25% - 21%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Joven: 23,58%</a:t>
            </a:r>
            <a:endParaRPr lang="es-B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hlinkClick r:id="rId8"/>
            </a:endParaRPr>
          </a:p>
          <a:p>
            <a:r>
              <a:rPr lang="es-MX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Impactos del CC</a:t>
            </a:r>
            <a:r>
              <a:rPr lang="es-MX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Daños y pérdidas en la agricultura y ganadería.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Erosión de los suelos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Retroceso de los glaciares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Incremento susceptibilidad de ecosistemas de montaña (procesos hidrológicos).</a:t>
            </a:r>
            <a:endParaRPr lang="es-BO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279919EB-99A8-7C5D-D02D-17093A5912FF}"/>
              </a:ext>
            </a:extLst>
          </p:cNvPr>
          <p:cNvSpPr/>
          <p:nvPr/>
        </p:nvSpPr>
        <p:spPr>
          <a:xfrm>
            <a:off x="5052646" y="4161692"/>
            <a:ext cx="375139" cy="3516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C320B64-2435-6F22-FD85-1A603D6960FE}"/>
              </a:ext>
            </a:extLst>
          </p:cNvPr>
          <p:cNvSpPr/>
          <p:nvPr/>
        </p:nvSpPr>
        <p:spPr>
          <a:xfrm>
            <a:off x="4349261" y="5120965"/>
            <a:ext cx="375139" cy="3516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F2952A4-CD1F-7C3B-FE03-7AF032ABE78B}"/>
              </a:ext>
            </a:extLst>
          </p:cNvPr>
          <p:cNvSpPr/>
          <p:nvPr/>
        </p:nvSpPr>
        <p:spPr>
          <a:xfrm>
            <a:off x="4290909" y="3172908"/>
            <a:ext cx="375139" cy="3516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E11B5F5B-ADDE-5220-F2B0-932C017A6B67}"/>
              </a:ext>
            </a:extLst>
          </p:cNvPr>
          <p:cNvSpPr/>
          <p:nvPr/>
        </p:nvSpPr>
        <p:spPr>
          <a:xfrm>
            <a:off x="5029200" y="2648200"/>
            <a:ext cx="375139" cy="3516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236A5ED-A6A2-AB9E-798A-D1526AF377F3}"/>
              </a:ext>
            </a:extLst>
          </p:cNvPr>
          <p:cNvSpPr/>
          <p:nvPr/>
        </p:nvSpPr>
        <p:spPr>
          <a:xfrm>
            <a:off x="5611050" y="2824046"/>
            <a:ext cx="375139" cy="3516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848034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BEC681-203B-6C81-DC72-6915C98B9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51115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C" sz="3600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Agroecología para la transformación de los sistemas agroalimentarios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7B22B3-1EA6-373F-B473-9E3C0B1BA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036" y="2008504"/>
            <a:ext cx="6726476" cy="4617763"/>
          </a:xfrm>
        </p:spPr>
        <p:txBody>
          <a:bodyPr>
            <a:normAutofit fontScale="92500" lnSpcReduction="10000"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Fortalece agroecosistemas saludables con alta agrobiodiversidad.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Favorece la restauración de ecosistemas  en unidades paisajísticas mayores y sustenta la resiliencia campesina ante la crisis climática. 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Al disminuir el uso y la dependencia de insumos externos, potencia los saberes, conocimientos y tecnologías campesinas y sus capacidades de decisión respecto a lo que se produce y cómo se lo hace.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Mayor autonomía productiva campesina, favoreciendo su desconexión del sistema de la agricultura industrial.  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Potencia el papel de las agriculturas campesinas como espacio de sustento, en el que la producción diversificada garantiza alimentos suficientes, ingresos y condiciones de vida dignas para mantenerse en el campo. 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La producción agroecológica promueve relaciones directas y aproxima productores y consumidores en torno al alimento y las condiciones específicas de su producción (circuitos cortos de comercialización, ferias agroecológicas, canastas agroecológicas y nuevas formas de organización en torno al alimento como los sistemas participativos de garantía (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SPGs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La alimentación saludable se convierte así en un asunto y un espacio para la producción de lo común como principio político.</a:t>
            </a:r>
            <a:endParaRPr lang="es-EC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7639AF4-EF5F-4535-4DCE-BA30F985E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512" y="0"/>
            <a:ext cx="4726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07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B1133E-BCA8-5948-BA00-AFC4C043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614" y="365125"/>
            <a:ext cx="6005185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pt-BR" sz="3600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Desafios para potenciar </a:t>
            </a:r>
            <a:r>
              <a:rPr lang="pt-BR" sz="3600" b="1" dirty="0" err="1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3600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agroecologia y </a:t>
            </a:r>
            <a:r>
              <a:rPr lang="pt-BR" sz="3600" b="1" dirty="0" err="1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3600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soberania alimentaria</a:t>
            </a:r>
            <a:endParaRPr lang="es-BO" sz="3600" b="1" dirty="0">
              <a:solidFill>
                <a:srgbClr val="CB5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543B13-F442-18CD-4A3E-88D3DF4C7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615" y="1990217"/>
            <a:ext cx="6463429" cy="4502658"/>
          </a:xfrm>
        </p:spPr>
        <p:txBody>
          <a:bodyPr>
            <a:normAutofit fontScale="55000" lnSpcReduction="20000"/>
          </a:bodyPr>
          <a:lstStyle/>
          <a:p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Potenciar la agroecología como práctica de resistencia campesina ligada a favorecer la autonomía productiva y la reproducción de la vida en condiciones de crisis. </a:t>
            </a:r>
          </a:p>
          <a:p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Potenciar la agroecología como medida frente al cambio climático.</a:t>
            </a:r>
          </a:p>
          <a:p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Desafío y limites en las posibilidades de ampliación de la escala de la producción agroecológica</a:t>
            </a:r>
          </a:p>
          <a:p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Necesidad de articular políticas nacionales fuertes centradas en las agriculturas campesinas, que favorezcan la transición agroecológica y se encaminen hacia la soberanía alimentaria.</a:t>
            </a:r>
          </a:p>
          <a:p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Articular la producción agroecológica con mercados locales y regionales y con políticas de abastecimiento alimentario de las ciudades.</a:t>
            </a:r>
          </a:p>
          <a:p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Favorecer los vínculos de la producción agroecológica con procesos de transformación de los productos.</a:t>
            </a:r>
          </a:p>
          <a:p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Fortalecer el trabajo urbano y la construcción de redes en torno a la alimentación saludable </a:t>
            </a:r>
          </a:p>
          <a:p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Politizar el consumo alimentario. La alimentación saludable como espacio de construcción de lo común.</a:t>
            </a:r>
          </a:p>
          <a:p>
            <a:r>
              <a:rPr lang="es-EC" dirty="0">
                <a:latin typeface="Arial" panose="020B0604020202020204" pitchFamily="34" charset="0"/>
                <a:cs typeface="Arial" panose="020B0604020202020204" pitchFamily="34" charset="0"/>
              </a:rPr>
              <a:t>Potenciar la formación en agroecología y los espacios de intercambio de conocimientos (Campesina a campesino).</a:t>
            </a:r>
            <a:endParaRPr lang="es-B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1FA7643-808C-4494-AE98-527ECA671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348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74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D57828-F75C-5367-4A6A-CA1299C39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38" y="329956"/>
            <a:ext cx="5061559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MX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Vitalidad Rural Comunitaria</a:t>
            </a:r>
            <a:endParaRPr lang="es-BO" b="1" dirty="0">
              <a:solidFill>
                <a:srgbClr val="CB5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E913A8-78A8-F1A1-AB56-D123400B4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954" y="1655519"/>
            <a:ext cx="4414382" cy="5038358"/>
          </a:xfrm>
        </p:spPr>
        <p:txBody>
          <a:bodyPr>
            <a:normAutofit fontScale="92500" lnSpcReduction="20000"/>
          </a:bodyPr>
          <a:lstStyle/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Vida comunitaria articulada a la naturaleza y sus funciones ambientales.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Estructura para decisiones y acciones colectivas.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Saber, sentir, pensar, hacer.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Relaciones de reciprocidad y gestión de </a:t>
            </a:r>
            <a:r>
              <a:rPr lang="es-MX" sz="2000" u="sng" dirty="0">
                <a:latin typeface="Arial" panose="020B0604020202020204" pitchFamily="34" charset="0"/>
                <a:cs typeface="Arial" panose="020B0604020202020204" pitchFamily="34" charset="0"/>
              </a:rPr>
              <a:t>conocimientos tradicionales, identidad, cultura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Población centrada en la agricultura.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Marco de capitales comunitarios. (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Butler, 2008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pPr lvl="1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Natural, Cultural, Social, Humano, Político, Financiero, Físico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¿Cómo fortalecer la vitalidad rural? Tejido de enfoques, prácticas, innovaciones, servicios, oportunidades, autogestión</a:t>
            </a:r>
          </a:p>
          <a:p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Enfoque RAI para la agroecología.</a:t>
            </a:r>
          </a:p>
          <a:p>
            <a:pPr lvl="1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B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8DBEAFF-E621-3764-92F3-1CDA8797D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642" y="370986"/>
            <a:ext cx="3624357" cy="286629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B1F66E3-B01A-FE01-69C7-64A4C6E40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641" y="3429000"/>
            <a:ext cx="3624357" cy="271826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A8C3801-BAF3-83D1-94C2-6EDB479596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165" y="370986"/>
            <a:ext cx="3493477" cy="286629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DED556A-FE87-C67C-4393-E54EEF0A3E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164" y="3440723"/>
            <a:ext cx="3493477" cy="270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571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D5F74C-2EAB-7B5D-B0AA-51B8A8F82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9095" y="795021"/>
            <a:ext cx="5958214" cy="2369154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Balance de la experiencia del enfoque RAI</a:t>
            </a:r>
            <a:endParaRPr lang="es-BO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B6DBB7-BDA5-7603-5FEC-9E16C71B2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5753" y="3874432"/>
            <a:ext cx="8660717" cy="1655762"/>
          </a:xfrm>
        </p:spPr>
        <p:txBody>
          <a:bodyPr>
            <a:normAutofit/>
          </a:bodyPr>
          <a:lstStyle/>
          <a:p>
            <a:r>
              <a:rPr lang="es-MX" sz="2800" dirty="0"/>
              <a:t>Grupo Temático</a:t>
            </a:r>
          </a:p>
          <a:p>
            <a:r>
              <a:rPr lang="es-MX" sz="2800" dirty="0"/>
              <a:t>Vitalidad Rural – Redes de Agricultores Investigadores (RAI)</a:t>
            </a:r>
            <a:endParaRPr lang="es-BO" sz="2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3B62EA6-EF5C-96C2-544B-E2262F6FF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24" y="632716"/>
            <a:ext cx="3809868" cy="18212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F945B1A-583F-983C-7F36-456106924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73" y="5133216"/>
            <a:ext cx="1580235" cy="632228"/>
          </a:xfrm>
          <a:prstGeom prst="rect">
            <a:avLst/>
          </a:prstGeom>
        </p:spPr>
      </p:pic>
      <p:pic>
        <p:nvPicPr>
          <p:cNvPr id="11" name="image1.png">
            <a:extLst>
              <a:ext uri="{FF2B5EF4-FFF2-40B4-BE49-F238E27FC236}">
                <a16:creationId xmlns:a16="http://schemas.microsoft.com/office/drawing/2014/main" id="{A8821D88-19FA-3A1F-8580-677AC5860A1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193" y="2635140"/>
            <a:ext cx="1036797" cy="672881"/>
          </a:xfrm>
          <a:prstGeom prst="rect">
            <a:avLst/>
          </a:prstGeom>
          <a:ln/>
        </p:spPr>
      </p:pic>
      <p:pic>
        <p:nvPicPr>
          <p:cNvPr id="12" name="image6.png">
            <a:extLst>
              <a:ext uri="{FF2B5EF4-FFF2-40B4-BE49-F238E27FC236}">
                <a16:creationId xmlns:a16="http://schemas.microsoft.com/office/drawing/2014/main" id="{5DDD0ADC-E98C-8163-986A-0521A231A01C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581685" y="3511109"/>
            <a:ext cx="710166" cy="1389845"/>
          </a:xfrm>
          <a:prstGeom prst="rect">
            <a:avLst/>
          </a:prstGeom>
          <a:ln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2A668-D9CB-0BA6-ED4F-AC6D9FA5F3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73" y="6046830"/>
            <a:ext cx="2045540" cy="58176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AAC2C78-137F-CF6F-DAA7-10AD4256A9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56" y="6200321"/>
            <a:ext cx="2045540" cy="350785"/>
          </a:xfrm>
          <a:prstGeom prst="rect">
            <a:avLst/>
          </a:prstGeom>
        </p:spPr>
      </p:pic>
      <p:pic>
        <p:nvPicPr>
          <p:cNvPr id="15" name="Picture 2" descr="Inicio - Centro Bartolomé de Las Casas">
            <a:extLst>
              <a:ext uri="{FF2B5EF4-FFF2-40B4-BE49-F238E27FC236}">
                <a16:creationId xmlns:a16="http://schemas.microsoft.com/office/drawing/2014/main" id="{6C9D9A30-6387-7930-7D07-37F3FCEB60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8" t="26742" r="28486" b="18680"/>
          <a:stretch/>
        </p:blipFill>
        <p:spPr bwMode="auto">
          <a:xfrm>
            <a:off x="4471792" y="5957995"/>
            <a:ext cx="2045540" cy="75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Asociación Nacional de Productores Ecológicos - ANPE PERÚ ...">
            <a:extLst>
              <a:ext uri="{FF2B5EF4-FFF2-40B4-BE49-F238E27FC236}">
                <a16:creationId xmlns:a16="http://schemas.microsoft.com/office/drawing/2014/main" id="{9DC68E7C-5A56-42EA-3A81-0EB318535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718" y="5807252"/>
            <a:ext cx="868870" cy="82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epositorio institucional de CLACSO: Página de inicio">
            <a:extLst>
              <a:ext uri="{FF2B5EF4-FFF2-40B4-BE49-F238E27FC236}">
                <a16:creationId xmlns:a16="http://schemas.microsoft.com/office/drawing/2014/main" id="{A3F87EE1-939E-1633-39A4-53923FB14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850" y="5523035"/>
            <a:ext cx="1250401" cy="117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 descr="Logotipo&#10;&#10;Descripción generada automáticamente">
            <a:extLst>
              <a:ext uri="{FF2B5EF4-FFF2-40B4-BE49-F238E27FC236}">
                <a16:creationId xmlns:a16="http://schemas.microsoft.com/office/drawing/2014/main" id="{A8A57215-B033-109E-EB41-D47EA38125C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591" y="5833104"/>
            <a:ext cx="2168106" cy="774573"/>
          </a:xfrm>
          <a:prstGeom prst="rect">
            <a:avLst/>
          </a:prstGeom>
        </p:spPr>
      </p:pic>
      <p:pic>
        <p:nvPicPr>
          <p:cNvPr id="19" name="Imagen 18" descr="Texto&#10;&#10;Descripción generada automáticamente con confianza media">
            <a:extLst>
              <a:ext uri="{FF2B5EF4-FFF2-40B4-BE49-F238E27FC236}">
                <a16:creationId xmlns:a16="http://schemas.microsoft.com/office/drawing/2014/main" id="{6B2A75B2-F138-095B-9250-B09F486519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588" y="5910706"/>
            <a:ext cx="1657296" cy="71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30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F070C-1FE3-17EA-353B-FF1D0FE9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s-MX" b="1" dirty="0">
                <a:solidFill>
                  <a:srgbClr val="CB5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Preguntas para el momento 4 (trabajo de grupos) según la presentación del Balance</a:t>
            </a:r>
            <a:endParaRPr lang="es-BO" b="1" dirty="0">
              <a:solidFill>
                <a:srgbClr val="CB5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366637-DE90-9DF9-578A-8699D2F9C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0153"/>
            <a:ext cx="10515600" cy="4066809"/>
          </a:xfrm>
        </p:spPr>
        <p:txBody>
          <a:bodyPr>
            <a:normAutofit lnSpcReduction="10000"/>
          </a:bodyPr>
          <a:lstStyle/>
          <a:p>
            <a:pPr lvl="0"/>
            <a:r>
              <a:rPr lang="es-ES" dirty="0"/>
              <a:t>¿Hasta qué punto el enfoque RAI permite alcanzar </a:t>
            </a:r>
            <a:r>
              <a:rPr lang="es-ES" b="1" dirty="0"/>
              <a:t>resultados</a:t>
            </a:r>
            <a:r>
              <a:rPr lang="es-ES" dirty="0"/>
              <a:t> sostenibles en áreas tan diversas que van desde la seguridad alimentaria, la revalorización de conocimientos campesinos o la definición de una agenda política para la agroecología?</a:t>
            </a:r>
          </a:p>
          <a:p>
            <a:r>
              <a:rPr lang="es-BO" dirty="0"/>
              <a:t>¿De qué manera la RAI contribuye a </a:t>
            </a:r>
            <a:r>
              <a:rPr lang="es-BO" b="1" dirty="0"/>
              <a:t>vitalidad rural</a:t>
            </a:r>
            <a:r>
              <a:rPr lang="es-BO" dirty="0"/>
              <a:t>?</a:t>
            </a:r>
          </a:p>
          <a:p>
            <a:r>
              <a:rPr lang="es-ES" dirty="0"/>
              <a:t>¿Cuáles son las condiciones que permiten que la investigación de los agricultores o la experimentación campesina  tengan un impacto territorial y de escalamiento?</a:t>
            </a:r>
          </a:p>
          <a:p>
            <a:r>
              <a:rPr lang="es-ES" dirty="0"/>
              <a:t>¿Cómo consolidar una red de investigadores y agricultores en agroecología a partir de los proyectos involucrados en la CRFS?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9331548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2853</TotalTime>
  <Words>1516</Words>
  <Application>Microsoft Office PowerPoint</Application>
  <PresentationFormat>Panorámica</PresentationFormat>
  <Paragraphs>141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Arial</vt:lpstr>
      <vt:lpstr>Arial Black</vt:lpstr>
      <vt:lpstr>Calibri</vt:lpstr>
      <vt:lpstr>Calibri Light</vt:lpstr>
      <vt:lpstr>Georgia</vt:lpstr>
      <vt:lpstr>Tema de Office</vt:lpstr>
      <vt:lpstr>Presentación de PowerPoint</vt:lpstr>
      <vt:lpstr>Objetivos del espacio abierto RAI</vt:lpstr>
      <vt:lpstr>Introducción del contexto</vt:lpstr>
      <vt:lpstr>Desarrollo Rural: cambios en el concepto</vt:lpstr>
      <vt:lpstr>Agricultura Familiar Campesina Andina</vt:lpstr>
      <vt:lpstr>Agricultura Familiar Campesina Andina</vt:lpstr>
      <vt:lpstr>Presiones a la Agricultura Familiar</vt:lpstr>
      <vt:lpstr>Presiones a la Agricultura Familiar</vt:lpstr>
      <vt:lpstr>Agroecología para la transformación de los sistemas agroalimentarios</vt:lpstr>
      <vt:lpstr>Desafios para potenciar la agroecologia y la soberania alimentaria</vt:lpstr>
      <vt:lpstr>Vitalidad Rural Comunitaria</vt:lpstr>
      <vt:lpstr>Balance de la experiencia del enfoque RAI</vt:lpstr>
      <vt:lpstr>Preguntas para el momento 4 (trabajo de grupos) según la presentación del Balance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del contexto</dc:title>
  <dc:creator>Maria Quispe</dc:creator>
  <cp:lastModifiedBy>Maria Quispe</cp:lastModifiedBy>
  <cp:revision>16</cp:revision>
  <dcterms:created xsi:type="dcterms:W3CDTF">2024-05-13T14:28:21Z</dcterms:created>
  <dcterms:modified xsi:type="dcterms:W3CDTF">2024-06-04T03:36:31Z</dcterms:modified>
</cp:coreProperties>
</file>