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2" roundtripDataSignature="AMtx7mgBctRjUQITV944y+4metd7eLXc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9EE5471-15B0-4472-8778-1D96DC342B20}">
  <a:tblStyle styleId="{49EE5471-15B0-4472-8778-1D96DC342B2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2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a36452281d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g2a36452281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a36452281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a36452281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ec8cf8fc8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ec8cf8fc8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8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6" name="Google Shape;16;p28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1pPr>
            <a:lvl2pPr indent="-2286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2pPr>
            <a:lvl3pPr indent="-2286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3pPr>
            <a:lvl4pPr indent="-2286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50"/>
            </a:lvl4pPr>
            <a:lvl5pPr indent="-2286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50"/>
            </a:lvl5pPr>
            <a:lvl6pPr indent="-228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50"/>
            </a:lvl6pPr>
            <a:lvl7pPr indent="-2286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50"/>
            </a:lvl7pPr>
            <a:lvl8pPr indent="-2286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50"/>
            </a:lvl8pPr>
            <a:lvl9pPr indent="-2286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50"/>
            </a:lvl9pPr>
          </a:lstStyle>
          <a:p/>
        </p:txBody>
      </p:sp>
      <p:sp>
        <p:nvSpPr>
          <p:cNvPr id="17" name="Google Shape;17;p28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28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" name="Google Shape;2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7" name="Google Shape;47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8" name="Google Shape;48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2" name="Google Shape;5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Relationship Id="rId4" Type="http://schemas.openxmlformats.org/officeDocument/2006/relationships/image" Target="../media/image2.jpg"/><Relationship Id="rId5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about:blank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Relationship Id="rId4" Type="http://schemas.openxmlformats.org/officeDocument/2006/relationships/image" Target="../media/image11.jpg"/><Relationship Id="rId5" Type="http://schemas.openxmlformats.org/officeDocument/2006/relationships/image" Target="../media/image20.jpg"/><Relationship Id="rId6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10.jpg"/><Relationship Id="rId5" Type="http://schemas.openxmlformats.org/officeDocument/2006/relationships/image" Target="../media/image7.jpg"/><Relationship Id="rId6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Relationship Id="rId4" Type="http://schemas.openxmlformats.org/officeDocument/2006/relationships/image" Target="../media/image14.jpg"/><Relationship Id="rId5" Type="http://schemas.openxmlformats.org/officeDocument/2006/relationships/image" Target="../media/image2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Relationship Id="rId4" Type="http://schemas.openxmlformats.org/officeDocument/2006/relationships/image" Target="../media/image1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/>
          <p:nvPr>
            <p:ph type="ctrTitle"/>
          </p:nvPr>
        </p:nvSpPr>
        <p:spPr>
          <a:xfrm>
            <a:off x="311700" y="298175"/>
            <a:ext cx="8520600" cy="15738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s" sz="4400"/>
              <a:t>Escalamiento horizontal de la agroecología- RAI</a:t>
            </a:r>
            <a:endParaRPr sz="4400"/>
          </a:p>
        </p:txBody>
      </p:sp>
      <p:sp>
        <p:nvSpPr>
          <p:cNvPr id="62" name="Google Shape;62;p1"/>
          <p:cNvSpPr txBox="1"/>
          <p:nvPr>
            <p:ph idx="1" type="subTitle"/>
          </p:nvPr>
        </p:nvSpPr>
        <p:spPr>
          <a:xfrm>
            <a:off x="373099" y="2520701"/>
            <a:ext cx="2541900" cy="6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954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92"/>
              <a:buFont typeface="Arial"/>
              <a:buChar char="•"/>
            </a:pPr>
            <a:r>
              <a:rPr lang="es" sz="1220"/>
              <a:t>Gabriela Paredes</a:t>
            </a:r>
            <a:endParaRPr sz="1220"/>
          </a:p>
          <a:p>
            <a:pPr indent="-39954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92"/>
              <a:buFont typeface="Arial"/>
              <a:buChar char="•"/>
            </a:pPr>
            <a:r>
              <a:rPr lang="es" sz="1220"/>
              <a:t>Narcisa Puma</a:t>
            </a:r>
            <a:endParaRPr sz="1220"/>
          </a:p>
        </p:txBody>
      </p:sp>
      <p:pic>
        <p:nvPicPr>
          <p:cNvPr id="63" name="Google Shape;6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848" y="4056863"/>
            <a:ext cx="2698999" cy="46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83557" y="3892001"/>
            <a:ext cx="2176888" cy="79259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 txBox="1"/>
          <p:nvPr/>
        </p:nvSpPr>
        <p:spPr>
          <a:xfrm>
            <a:off x="3346150" y="2555750"/>
            <a:ext cx="27012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</a:pPr>
            <a:r>
              <a:rPr b="0" i="0" lang="e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Raúl Ccanto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</a:pPr>
            <a:r>
              <a:rPr b="0" i="0" lang="e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David Vilcahuamán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6557275" y="2534550"/>
            <a:ext cx="20859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</a:pPr>
            <a:r>
              <a:rPr b="0" i="0" lang="e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Fernando Larrea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</a:pPr>
            <a:r>
              <a:rPr b="0" i="0" lang="e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Oscar Quillupangui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44174" y="3975766"/>
            <a:ext cx="2698999" cy="652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3"/>
          <p:cNvSpPr txBox="1"/>
          <p:nvPr/>
        </p:nvSpPr>
        <p:spPr>
          <a:xfrm>
            <a:off x="5404848" y="39494"/>
            <a:ext cx="35874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50"/>
              <a:t>                </a:t>
            </a:r>
            <a:r>
              <a:rPr b="1" lang="es" sz="900"/>
              <a:t> </a:t>
            </a:r>
            <a:r>
              <a:rPr b="1" i="0" lang="es" sz="900" u="none" cap="none" strike="noStrike">
                <a:solidFill>
                  <a:srgbClr val="000000"/>
                </a:solidFill>
              </a:rPr>
              <a:t>Distribución geográfica de Socios de </a:t>
            </a:r>
            <a:r>
              <a:rPr b="1" i="0" lang="es" sz="900" u="none" cap="none" strike="noStrike">
                <a:solidFill>
                  <a:srgbClr val="000000"/>
                </a:solidFill>
              </a:rPr>
              <a:t>AGUAPAN</a:t>
            </a:r>
            <a:endParaRPr b="1" i="0" sz="900" u="none" cap="none" strike="noStrike">
              <a:solidFill>
                <a:srgbClr val="000000"/>
              </a:solidFill>
            </a:endParaRPr>
          </a:p>
        </p:txBody>
      </p:sp>
      <p:pic>
        <p:nvPicPr>
          <p:cNvPr id="73" name="Google Shape;73;p23"/>
          <p:cNvPicPr preferRelativeResize="0"/>
          <p:nvPr/>
        </p:nvPicPr>
        <p:blipFill rotWithShape="1">
          <a:blip r:embed="rId3">
            <a:alphaModFix/>
          </a:blip>
          <a:srcRect b="24749" l="65108" r="3813" t="15250"/>
          <a:stretch/>
        </p:blipFill>
        <p:spPr>
          <a:xfrm>
            <a:off x="6380725" y="260751"/>
            <a:ext cx="2498301" cy="27131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3"/>
          <p:cNvSpPr txBox="1"/>
          <p:nvPr/>
        </p:nvSpPr>
        <p:spPr>
          <a:xfrm>
            <a:off x="6380727" y="3029475"/>
            <a:ext cx="2531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Proyecto: </a:t>
            </a:r>
            <a:r>
              <a:rPr b="1" i="0" lang="es" sz="1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“Fomentando la Agrobiodiversidad en los Andes Centrales del Perú: Innovación Institucional para la Conservación </a:t>
            </a:r>
            <a:r>
              <a:rPr b="1" i="1" lang="es" sz="1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 Situ</a:t>
            </a:r>
            <a:r>
              <a:rPr b="1" i="0" lang="es" sz="1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y Utilización de la Agrobiodiversidad”</a:t>
            </a:r>
            <a:endParaRPr b="0" i="0" sz="12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3838035" cy="27131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23"/>
          <p:cNvSpPr txBox="1"/>
          <p:nvPr/>
        </p:nvSpPr>
        <p:spPr>
          <a:xfrm>
            <a:off x="818127" y="2877075"/>
            <a:ext cx="2531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Proyecto: </a:t>
            </a:r>
            <a:r>
              <a:rPr b="1" i="0" lang="es" sz="1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b="1" lang="es" sz="120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Co-creando Emprendimientos Agroecológicos </a:t>
            </a:r>
            <a:r>
              <a:rPr b="1" lang="es" sz="120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9825" y="2826179"/>
            <a:ext cx="3030900" cy="2164922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3"/>
          <p:cNvSpPr txBox="1"/>
          <p:nvPr/>
        </p:nvSpPr>
        <p:spPr>
          <a:xfrm>
            <a:off x="3891777" y="2414850"/>
            <a:ext cx="2531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Proyecto: </a:t>
            </a:r>
            <a:r>
              <a:rPr b="1" i="0" lang="es" sz="1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b="1" lang="es" sz="120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Escuelas Campesinas de Agroecología</a:t>
            </a:r>
            <a:r>
              <a:rPr b="1" lang="es" sz="120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a36452281d_1_0"/>
          <p:cNvSpPr txBox="1"/>
          <p:nvPr>
            <p:ph type="ctrTitle"/>
          </p:nvPr>
        </p:nvSpPr>
        <p:spPr>
          <a:xfrm>
            <a:off x="2463625" y="0"/>
            <a:ext cx="6792600" cy="79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6000"/>
              <a:buNone/>
            </a:pPr>
            <a:r>
              <a:rPr b="1" lang="es" sz="2750"/>
              <a:t>¿Cómo entendemos </a:t>
            </a:r>
            <a:r>
              <a:rPr b="1" lang="es" sz="2450"/>
              <a:t>el escalamiento horizontal?</a:t>
            </a:r>
            <a:r>
              <a:rPr b="1" lang="es" sz="2750"/>
              <a:t> </a:t>
            </a:r>
            <a:endParaRPr b="1" sz="2750"/>
          </a:p>
        </p:txBody>
      </p:sp>
      <p:sp>
        <p:nvSpPr>
          <p:cNvPr id="84" name="Google Shape;84;g2a36452281d_1_0"/>
          <p:cNvSpPr/>
          <p:nvPr/>
        </p:nvSpPr>
        <p:spPr>
          <a:xfrm>
            <a:off x="0" y="89425"/>
            <a:ext cx="2364000" cy="287400"/>
          </a:xfrm>
          <a:prstGeom prst="rect">
            <a:avLst/>
          </a:prstGeom>
          <a:solidFill>
            <a:srgbClr val="25A5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g2a36452281d_1_0"/>
          <p:cNvSpPr txBox="1"/>
          <p:nvPr/>
        </p:nvSpPr>
        <p:spPr>
          <a:xfrm>
            <a:off x="4455025" y="3266225"/>
            <a:ext cx="480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2a36452281d_1_0"/>
          <p:cNvSpPr txBox="1"/>
          <p:nvPr/>
        </p:nvSpPr>
        <p:spPr>
          <a:xfrm>
            <a:off x="3764550" y="1332900"/>
            <a:ext cx="1721100" cy="8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g2a36452281d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513" y="661000"/>
            <a:ext cx="4412987" cy="43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g2a36452281d_1_0"/>
          <p:cNvSpPr txBox="1"/>
          <p:nvPr/>
        </p:nvSpPr>
        <p:spPr>
          <a:xfrm>
            <a:off x="207025" y="1332900"/>
            <a:ext cx="21585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Vertical: Transformaciones institucionales, cambio de políticas en favor de la agroecología.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2a36452281d_1_0"/>
          <p:cNvSpPr txBox="1"/>
          <p:nvPr/>
        </p:nvSpPr>
        <p:spPr>
          <a:xfrm>
            <a:off x="2523725" y="1823250"/>
            <a:ext cx="1390800" cy="7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VERTICAL</a:t>
            </a:r>
            <a:endParaRPr b="1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2a36452281d_1_0"/>
          <p:cNvSpPr txBox="1"/>
          <p:nvPr/>
        </p:nvSpPr>
        <p:spPr>
          <a:xfrm>
            <a:off x="4815275" y="1232850"/>
            <a:ext cx="172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HORIZONTAL</a:t>
            </a:r>
            <a:endParaRPr b="1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2a36452281d_1_0"/>
          <p:cNvSpPr txBox="1"/>
          <p:nvPr/>
        </p:nvSpPr>
        <p:spPr>
          <a:xfrm>
            <a:off x="6778500" y="952650"/>
            <a:ext cx="2364000" cy="26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Horizontal:</a:t>
            </a:r>
            <a:r>
              <a:rPr b="0" i="0" lang="es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Multiplicación de experiencias agroecológicas: Incremento de número de personas, familias, comunidades y cobertura geográfica (territorios agroecológicos).</a:t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2a36452281d_1_0"/>
          <p:cNvSpPr txBox="1"/>
          <p:nvPr/>
        </p:nvSpPr>
        <p:spPr>
          <a:xfrm>
            <a:off x="3794575" y="3774575"/>
            <a:ext cx="23217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b="1" i="0" lang="es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 PROFUNDIDAD</a:t>
            </a:r>
            <a:endParaRPr b="1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2a36452281d_1_0"/>
          <p:cNvSpPr txBox="1"/>
          <p:nvPr/>
        </p:nvSpPr>
        <p:spPr>
          <a:xfrm>
            <a:off x="1332900" y="3884650"/>
            <a:ext cx="2321700" cy="12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 profundidad: Cambios en relaciones, valores, creencias, cultura.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/>
          <p:nvPr/>
        </p:nvSpPr>
        <p:spPr>
          <a:xfrm>
            <a:off x="973675" y="306900"/>
            <a:ext cx="75402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0"/>
              <a:buFont typeface="Arial"/>
              <a:buNone/>
            </a:pPr>
            <a:r>
              <a:rPr b="1" i="0" lang="es" sz="24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¿Cómo se manifiesta el escalamiento horizontal en nuestros proyectos?</a:t>
            </a:r>
            <a:endParaRPr b="1" i="0" sz="2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/>
          <p:nvPr/>
        </p:nvSpPr>
        <p:spPr>
          <a:xfrm>
            <a:off x="0" y="455075"/>
            <a:ext cx="819600" cy="320100"/>
          </a:xfrm>
          <a:prstGeom prst="rect">
            <a:avLst/>
          </a:prstGeom>
          <a:solidFill>
            <a:srgbClr val="25A5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3"/>
          <p:cNvPicPr preferRelativeResize="0"/>
          <p:nvPr/>
        </p:nvPicPr>
        <p:blipFill rotWithShape="1">
          <a:blip r:embed="rId3">
            <a:alphaModFix/>
          </a:blip>
          <a:srcRect b="1197" l="26021" r="-6282" t="-1200"/>
          <a:stretch/>
        </p:blipFill>
        <p:spPr>
          <a:xfrm>
            <a:off x="50400" y="1818700"/>
            <a:ext cx="3394400" cy="195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06100" y="1861250"/>
            <a:ext cx="2874677" cy="191644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3"/>
          <p:cNvSpPr txBox="1"/>
          <p:nvPr/>
        </p:nvSpPr>
        <p:spPr>
          <a:xfrm>
            <a:off x="3348000" y="3844800"/>
            <a:ext cx="2714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AGUAPAN, 2023: Intercambio de semillas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544800" y="3798625"/>
            <a:ext cx="24798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ALIADOS,2023 Intercambio de conocimientos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5">
            <a:alphaModFix/>
          </a:blip>
          <a:srcRect b="14099" l="0" r="0" t="20686"/>
          <a:stretch/>
        </p:blipFill>
        <p:spPr>
          <a:xfrm>
            <a:off x="6144600" y="1849025"/>
            <a:ext cx="2938500" cy="1916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 txBox="1"/>
          <p:nvPr/>
        </p:nvSpPr>
        <p:spPr>
          <a:xfrm>
            <a:off x="6256650" y="3760813"/>
            <a:ext cx="271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SWISSAID, 2023: Tejiendo estrategias de </a:t>
            </a:r>
            <a:r>
              <a:rPr lang="es"/>
              <a:t>escalamiento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" name="Google Shape;110;p24"/>
          <p:cNvGraphicFramePr/>
          <p:nvPr/>
        </p:nvGraphicFramePr>
        <p:xfrm>
          <a:off x="410400" y="-75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{49EE5471-15B0-4472-8778-1D96DC342B20}</a:tableStyleId>
              </a:tblPr>
              <a:tblGrid>
                <a:gridCol w="2608450"/>
                <a:gridCol w="807925"/>
                <a:gridCol w="1431225"/>
                <a:gridCol w="3370225"/>
              </a:tblGrid>
              <a:tr h="39070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Escalamiento horizontal de AGUAPAN- Emprendimientos- Escuelas </a:t>
                      </a:r>
                      <a:r>
                        <a:rPr b="1" lang="es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Agroecológicas</a:t>
                      </a:r>
                      <a:r>
                        <a:rPr b="1" i="0" lang="es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Campesinas, 2023</a:t>
                      </a:r>
                      <a:endParaRPr b="1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92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¿Que escalamos?</a:t>
                      </a:r>
                      <a:endParaRPr b="1" sz="1300"/>
                    </a:p>
                  </a:txBody>
                  <a:tcPr marT="4675" marB="0" marR="4675" marL="46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inicio</a:t>
                      </a:r>
                      <a:endParaRPr b="1"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2023</a:t>
                      </a:r>
                      <a:endParaRPr b="1"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Detalle</a:t>
                      </a:r>
                      <a:endParaRPr b="1"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02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AGUAPAN</a:t>
                      </a:r>
                      <a:endParaRPr sz="1000"/>
                    </a:p>
                  </a:txBody>
                  <a:tcPr marT="4675" marB="0" marR="4675" marL="46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 hMerge="1"/>
                <a:tc hMerge="1"/>
                <a:tc hMerge="1"/>
              </a:tr>
              <a:tr h="19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sng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Socixs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101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Regiones 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Norte(2); Centro (4) y Sur (3)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Diversidad de papa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&gt;50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909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Variedades unicas en conservación in situ- AGUAPAN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Compartir Semillas en mezcla (kg)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2182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12-15kg/familia en "chaqru"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Comunidades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Familias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485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Modelo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AGUAPAN/Altiplano boliviano/Islas de Chiloe</a:t>
                      </a:r>
                      <a:endParaRPr sz="1300"/>
                    </a:p>
                  </a:txBody>
                  <a:tcPr marT="4675" marB="0" marR="4675" marL="46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02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CO-creando Emprendimientos Agroecológicos</a:t>
                      </a:r>
                      <a:endParaRPr sz="1300"/>
                    </a:p>
                  </a:txBody>
                  <a:tcPr marT="4675" marB="0" marR="4675" marL="46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 hMerge="1"/>
                <a:tc hMerge="1"/>
                <a:tc hMerge="1"/>
              </a:tr>
              <a:tr h="19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Agricultorxs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47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80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Comunidades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2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4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En dos provincias 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 Pichincha-Imbabura)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Diversificación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 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producción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Diversificación</a:t>
                      </a: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 papas,uvilla,fresa,mora,tomate de árbol)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5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Familias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94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1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Bioemprendimientos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0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3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 tres comunidades (uvillas con cobertura de chocolate, huevos de campo, manjar de miel )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02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ESCUELAS CAMPESINAS DE AGROECOLOGÍA</a:t>
                      </a:r>
                      <a:endParaRPr sz="1300"/>
                    </a:p>
                  </a:txBody>
                  <a:tcPr marT="4675" marB="0" marR="4675" marL="467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 hMerge="1"/>
                <a:tc hMerge="1"/>
                <a:tc hMerge="1"/>
              </a:tr>
              <a:tr h="19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Escuelas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3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Campesinxs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52</a:t>
                      </a: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156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Comunidades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9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P</a:t>
                      </a: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rocesos de formación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300"/>
                    </a:p>
                  </a:txBody>
                  <a:tcPr marT="4675" marB="0" marR="4675" marL="46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"/>
          <p:cNvSpPr txBox="1"/>
          <p:nvPr>
            <p:ph idx="1" type="body"/>
          </p:nvPr>
        </p:nvSpPr>
        <p:spPr>
          <a:xfrm>
            <a:off x="76200" y="947350"/>
            <a:ext cx="4495800" cy="41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9410"/>
              <a:buNone/>
            </a:pPr>
            <a:r>
              <a:t/>
            </a:r>
            <a:endParaRPr sz="125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8200"/>
              <a:buNone/>
            </a:pPr>
            <a:r>
              <a:t/>
            </a:r>
            <a:endParaRPr sz="1250"/>
          </a:p>
          <a:p>
            <a:pPr indent="-444758" lvl="1" marL="450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Char char="○"/>
            </a:pPr>
            <a:r>
              <a:rPr lang="es" sz="1408"/>
              <a:t>Como un proceso que expande innovaciones agroecológicas exitosas en un espacio geográfico para alcanzar un mayor número de agricultores y abarcar un área geográfica más amplia (territorios agroecológicos).</a:t>
            </a:r>
            <a:endParaRPr sz="1408"/>
          </a:p>
          <a:p>
            <a:pPr indent="-444758" lvl="1" marL="450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Char char="○"/>
            </a:pPr>
            <a:r>
              <a:rPr lang="es" sz="1408"/>
              <a:t>Los procesos de escalamiento agroecológico implican también el fortalecimiento del </a:t>
            </a:r>
            <a:r>
              <a:rPr i="1" lang="es" sz="1408"/>
              <a:t>tejido social</a:t>
            </a:r>
            <a:r>
              <a:rPr lang="es" sz="1408"/>
              <a:t>.</a:t>
            </a:r>
            <a:endParaRPr sz="1408"/>
          </a:p>
          <a:p>
            <a:pPr indent="-444758" lvl="1" marL="450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s" sz="1408"/>
              <a:t>El aumento o recuperación de variedades nativas ha permitido recuperar/visibilizar/valorar la agrobiodiversidad con prácticas agroecológicas en las que se integran familias, organizaciones y comunidades (más territorios).</a:t>
            </a:r>
            <a:endParaRPr sz="1408"/>
          </a:p>
          <a:p>
            <a:pPr indent="-444758" lvl="1" marL="450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s" sz="1408"/>
              <a:t>El escalamiento horizontal se potencia con el intercambio de Campesina a Campesino de: semillas, experiencias, conocimientos, prácticas, costumbres; en diferentes espacios y a diferentes niveles.</a:t>
            </a:r>
            <a:endParaRPr sz="1408"/>
          </a:p>
          <a:p>
            <a:pPr indent="-444758" lvl="1" marL="4500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s" sz="1408"/>
              <a:t>No solo se escalan innovaciones sino principios de la agroecología (agrobiodiversidad)</a:t>
            </a:r>
            <a:endParaRPr sz="1408"/>
          </a:p>
        </p:txBody>
      </p:sp>
      <p:sp>
        <p:nvSpPr>
          <p:cNvPr id="116" name="Google Shape;116;p4"/>
          <p:cNvSpPr txBox="1"/>
          <p:nvPr>
            <p:ph idx="1" type="body"/>
          </p:nvPr>
        </p:nvSpPr>
        <p:spPr>
          <a:xfrm>
            <a:off x="4979300" y="1138500"/>
            <a:ext cx="3630000" cy="41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highlight>
                <a:schemeClr val="accent6"/>
              </a:highlight>
            </a:endParaRPr>
          </a:p>
          <a:p>
            <a:pPr indent="-442550" lvl="1" marL="45000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es" sz="1300"/>
              <a:t>El escalamiento no siempre requiere mostrar experiencias exitosas sino más bien una oferta de acompañamiento.</a:t>
            </a:r>
            <a:endParaRPr sz="1300"/>
          </a:p>
          <a:p>
            <a:pPr indent="-360000" lvl="0" marL="45000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/>
          </a:p>
          <a:p>
            <a:pPr indent="-442550" lvl="1" marL="45000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</a:pPr>
            <a:r>
              <a:rPr lang="es" sz="1300"/>
              <a:t>El sentido político de la agroecología es esencial en el escalamiento horizontal: No solo se trata de escalar innovaciones sino también se debe considerar el tejido social y las demandas/exigencia de derechos/propuestas de los movimientos campesinos, para cambiar el sistema alimentario.</a:t>
            </a:r>
            <a:endParaRPr sz="1300"/>
          </a:p>
          <a:p>
            <a:pPr indent="0" lvl="0" marL="91440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/>
          </a:p>
          <a:p>
            <a:pPr indent="-442550" lvl="1" marL="45000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es" sz="1300"/>
              <a:t>Escalar la agroecología supone recuperar conocimientos y saberes campesinos, reconectar la agricultura con valores en torno al respeto y cuidado de la Pachamama y/o el ambiente.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50">
              <a:highlight>
                <a:schemeClr val="accent6"/>
              </a:highlight>
            </a:endParaRPr>
          </a:p>
        </p:txBody>
      </p:sp>
      <p:sp>
        <p:nvSpPr>
          <p:cNvPr id="117" name="Google Shape;117;p4"/>
          <p:cNvSpPr txBox="1"/>
          <p:nvPr/>
        </p:nvSpPr>
        <p:spPr>
          <a:xfrm>
            <a:off x="2662300" y="463250"/>
            <a:ext cx="58191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s" sz="16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 los proyectos el </a:t>
            </a:r>
            <a:r>
              <a:rPr b="1" i="1" lang="es" sz="16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Escalamiento Horizontal</a:t>
            </a:r>
            <a:r>
              <a:rPr b="1" i="0" lang="es" sz="16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se manifiesta:</a:t>
            </a:r>
            <a:endParaRPr b="1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0" y="84250"/>
            <a:ext cx="2364000" cy="287400"/>
          </a:xfrm>
          <a:prstGeom prst="rect">
            <a:avLst/>
          </a:prstGeom>
          <a:solidFill>
            <a:srgbClr val="25A5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76200" y="105425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Común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"/>
          <p:cNvSpPr txBox="1"/>
          <p:nvPr/>
        </p:nvSpPr>
        <p:spPr>
          <a:xfrm>
            <a:off x="4979300" y="94735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Particular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s" sz="2200">
                <a:solidFill>
                  <a:srgbClr val="222222"/>
                </a:solidFill>
              </a:rPr>
              <a:t>Lo que viabiliza el escalonamiento horizontal en los proyectos</a:t>
            </a:r>
            <a:endParaRPr sz="2200"/>
          </a:p>
        </p:txBody>
      </p:sp>
      <p:sp>
        <p:nvSpPr>
          <p:cNvPr id="126" name="Google Shape;126;p25"/>
          <p:cNvSpPr txBox="1"/>
          <p:nvPr/>
        </p:nvSpPr>
        <p:spPr>
          <a:xfrm>
            <a:off x="0" y="745289"/>
            <a:ext cx="4260300" cy="39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1" i="0" lang="es" sz="15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Común</a:t>
            </a:r>
            <a:endParaRPr/>
          </a:p>
          <a:p>
            <a:pPr indent="-32385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e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Alianza y vínculos con los gobiernos locales, regionales; Universidades, etc.</a:t>
            </a:r>
            <a:endParaRPr/>
          </a:p>
          <a:p>
            <a:pPr indent="-32385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e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revalorización del conocimiento ancestral.</a:t>
            </a:r>
            <a:endParaRPr/>
          </a:p>
          <a:p>
            <a:pPr indent="-32385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e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acceso a espacios de comercialización para un escalonamiento más rápido.</a:t>
            </a:r>
            <a:endParaRPr/>
          </a:p>
          <a:p>
            <a:pPr indent="-32385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e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autogobierno liderado por los propios agricultores y la colaboración entre ellos al intercambiar conocimientos, otros.</a:t>
            </a:r>
            <a:endParaRPr/>
          </a:p>
          <a:p>
            <a:pPr indent="-32385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e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 crisis motivan el cambio del sistema productivo</a:t>
            </a:r>
            <a:endParaRPr/>
          </a:p>
          <a:p>
            <a:pPr indent="-32385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e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Motivaciones Familiares para una alimentación sana. </a:t>
            </a:r>
            <a:endParaRPr b="0" i="0" sz="15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" name="Google Shape;127;p25"/>
          <p:cNvGrpSpPr/>
          <p:nvPr/>
        </p:nvGrpSpPr>
        <p:grpSpPr>
          <a:xfrm>
            <a:off x="4332486" y="988880"/>
            <a:ext cx="4739514" cy="3622509"/>
            <a:chOff x="4425123" y="566532"/>
            <a:chExt cx="4739514" cy="3622509"/>
          </a:xfrm>
        </p:grpSpPr>
        <p:pic>
          <p:nvPicPr>
            <p:cNvPr id="128" name="Google Shape;128;p25"/>
            <p:cNvPicPr preferRelativeResize="0"/>
            <p:nvPr/>
          </p:nvPicPr>
          <p:blipFill rotWithShape="1">
            <a:blip r:embed="rId3">
              <a:alphaModFix/>
            </a:blip>
            <a:srcRect b="7808" l="0" r="0" t="0"/>
            <a:stretch/>
          </p:blipFill>
          <p:spPr>
            <a:xfrm>
              <a:off x="4425124" y="572700"/>
              <a:ext cx="2390400" cy="17927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25"/>
            <p:cNvSpPr txBox="1"/>
            <p:nvPr/>
          </p:nvSpPr>
          <p:spPr>
            <a:xfrm>
              <a:off x="4425124" y="1996199"/>
              <a:ext cx="2390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s" sz="900" u="none" cap="none" strike="noStrike">
                  <a:solidFill>
                    <a:srgbClr val="FF0000"/>
                  </a:solidFill>
                  <a:highlight>
                    <a:srgbClr val="FFFF00"/>
                  </a:highlight>
                  <a:latin typeface="Arial"/>
                  <a:ea typeface="Arial"/>
                  <a:cs typeface="Arial"/>
                  <a:sym typeface="Arial"/>
                </a:rPr>
                <a:t>SWISSAID: Investigaciones participativas</a:t>
              </a:r>
              <a:endParaRPr b="0" i="0" sz="1400" u="none" cap="none" strike="noStrike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0" name="Google Shape;130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805199" y="566532"/>
              <a:ext cx="2328476" cy="17927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" name="Google Shape;131;p25"/>
            <p:cNvSpPr/>
            <p:nvPr/>
          </p:nvSpPr>
          <p:spPr>
            <a:xfrm>
              <a:off x="6815524" y="1980827"/>
              <a:ext cx="232847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" sz="900" u="none" cap="none" strike="noStrike">
                  <a:solidFill>
                    <a:srgbClr val="FF0000"/>
                  </a:solidFill>
                  <a:highlight>
                    <a:srgbClr val="FFFF00"/>
                  </a:highlight>
                  <a:latin typeface="Arial"/>
                  <a:ea typeface="Arial"/>
                  <a:cs typeface="Arial"/>
                  <a:sym typeface="Arial"/>
                </a:rPr>
                <a:t>AGUAPAN: Achsu tatay: Recultivo de la papa, febrero, 2023</a:t>
              </a:r>
              <a:endParaRPr b="0" i="0" sz="900" u="none" cap="none" strike="noStrike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2" name="Google Shape;132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425124" y="2350159"/>
              <a:ext cx="2390399" cy="18235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" name="Google Shape;133;p25"/>
            <p:cNvSpPr txBox="1"/>
            <p:nvPr/>
          </p:nvSpPr>
          <p:spPr>
            <a:xfrm>
              <a:off x="4425123" y="3681250"/>
              <a:ext cx="2390400" cy="5077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s" sz="900" u="none" cap="none" strike="noStrike">
                  <a:solidFill>
                    <a:srgbClr val="002060"/>
                  </a:solidFill>
                  <a:highlight>
                    <a:srgbClr val="FFFF00"/>
                  </a:highlight>
                  <a:latin typeface="Arial"/>
                  <a:ea typeface="Arial"/>
                  <a:cs typeface="Arial"/>
                  <a:sym typeface="Arial"/>
                </a:rPr>
                <a:t>ALIADOS: Cuzubamba: Comercialización de manjar de miel,uvilla,Nov- 2023</a:t>
              </a:r>
              <a:endParaRPr b="0" i="0" sz="1400" u="none" cap="none" strike="noStrike">
                <a:solidFill>
                  <a:srgbClr val="00206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4" name="Google Shape;134;p25"/>
            <p:cNvPicPr preferRelativeResize="0"/>
            <p:nvPr/>
          </p:nvPicPr>
          <p:blipFill rotWithShape="1">
            <a:blip r:embed="rId6">
              <a:alphaModFix/>
            </a:blip>
            <a:srcRect b="0" l="0" r="0" t="22342"/>
            <a:stretch/>
          </p:blipFill>
          <p:spPr>
            <a:xfrm>
              <a:off x="6794875" y="2380870"/>
              <a:ext cx="2349125" cy="1792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25"/>
            <p:cNvSpPr txBox="1"/>
            <p:nvPr/>
          </p:nvSpPr>
          <p:spPr>
            <a:xfrm>
              <a:off x="6774237" y="3782830"/>
              <a:ext cx="2390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s" sz="900" u="none" cap="none" strike="noStrike">
                  <a:solidFill>
                    <a:srgbClr val="FF0000"/>
                  </a:solidFill>
                  <a:highlight>
                    <a:srgbClr val="FFFF00"/>
                  </a:highlight>
                  <a:latin typeface="Arial"/>
                  <a:ea typeface="Arial"/>
                  <a:cs typeface="Arial"/>
                  <a:sym typeface="Arial"/>
                </a:rPr>
                <a:t>SWISSAID: Presentación de la experiencia a otras ONGs (WWF)</a:t>
              </a:r>
              <a:endParaRPr b="0" i="0" sz="1400" u="none" cap="none" strike="noStrike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/>
          <p:nvPr/>
        </p:nvSpPr>
        <p:spPr>
          <a:xfrm>
            <a:off x="0" y="455075"/>
            <a:ext cx="819600" cy="320100"/>
          </a:xfrm>
          <a:prstGeom prst="rect">
            <a:avLst/>
          </a:prstGeom>
          <a:solidFill>
            <a:srgbClr val="25A5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415" y="1621959"/>
            <a:ext cx="3731502" cy="283594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5"/>
          <p:cNvSpPr txBox="1"/>
          <p:nvPr/>
        </p:nvSpPr>
        <p:spPr>
          <a:xfrm>
            <a:off x="819591" y="3951193"/>
            <a:ext cx="23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s" sz="1000" u="none" cap="none" strike="noStrike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AGUAPAN: compartir semillas con sus pares,2019</a:t>
            </a:r>
            <a:endParaRPr b="0" i="0" sz="1400" u="none" cap="none" strike="noStrike">
              <a:solidFill>
                <a:srgbClr val="FF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"/>
          <p:cNvSpPr txBox="1"/>
          <p:nvPr>
            <p:ph idx="1" type="body"/>
          </p:nvPr>
        </p:nvSpPr>
        <p:spPr>
          <a:xfrm>
            <a:off x="4509325" y="941600"/>
            <a:ext cx="4634700" cy="37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b="1" lang="es" sz="2200">
                <a:solidFill>
                  <a:srgbClr val="0070C0"/>
                </a:solidFill>
              </a:rPr>
              <a:t>Particular</a:t>
            </a:r>
            <a:endParaRPr b="1" sz="2200">
              <a:solidFill>
                <a:srgbClr val="0070C0"/>
              </a:solidFill>
            </a:endParaRPr>
          </a:p>
          <a:p>
            <a:pPr indent="-331572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22"/>
              <a:buChar char="●"/>
            </a:pPr>
            <a:r>
              <a:rPr lang="es" sz="2200">
                <a:solidFill>
                  <a:schemeClr val="dk1"/>
                </a:solidFill>
              </a:rPr>
              <a:t>Bonos monetarios para educación y salud de socios y familiares (AGUAPAN).</a:t>
            </a:r>
            <a:endParaRPr sz="2200">
              <a:solidFill>
                <a:schemeClr val="dk1"/>
              </a:solidFill>
            </a:endParaRPr>
          </a:p>
          <a:p>
            <a:pPr indent="-331572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22"/>
              <a:buChar char="●"/>
            </a:pPr>
            <a:r>
              <a:rPr lang="es" sz="2200">
                <a:solidFill>
                  <a:schemeClr val="dk1"/>
                </a:solidFill>
              </a:rPr>
              <a:t>Intercambios de semillas y conocimientos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946"/>
              <a:buNone/>
            </a:pPr>
            <a:r>
              <a:rPr lang="es" sz="1500"/>
              <a:t> </a:t>
            </a:r>
            <a:endParaRPr sz="1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>
            <p:ph idx="1" type="body"/>
          </p:nvPr>
        </p:nvSpPr>
        <p:spPr>
          <a:xfrm>
            <a:off x="0" y="947350"/>
            <a:ext cx="4061700" cy="45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9729"/>
              <a:buNone/>
            </a:pPr>
            <a:r>
              <a:t/>
            </a:r>
            <a:endParaRPr sz="1500"/>
          </a:p>
          <a:p>
            <a:pPr indent="0" lvl="0" marL="13335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8107"/>
              <a:buNone/>
            </a:pPr>
            <a:r>
              <a:rPr b="1" lang="es" sz="1600">
                <a:solidFill>
                  <a:srgbClr val="0070C0"/>
                </a:solidFill>
              </a:rPr>
              <a:t>Común</a:t>
            </a:r>
            <a:endParaRPr b="1" sz="1600">
              <a:solidFill>
                <a:srgbClr val="0070C0"/>
              </a:solidFill>
            </a:endParaRPr>
          </a:p>
          <a:p>
            <a:pPr indent="-323884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8107"/>
              <a:buChar char="●"/>
            </a:pPr>
            <a:r>
              <a:rPr lang="es" sz="1500">
                <a:solidFill>
                  <a:schemeClr val="dk1"/>
                </a:solidFill>
              </a:rPr>
              <a:t>Presencia de agroindustria y mercados a gran escala que incentivan el monocultivo y no contribuyen a procesos de transiciones agroecológicas.</a:t>
            </a:r>
            <a:endParaRPr sz="1500">
              <a:solidFill>
                <a:schemeClr val="dk1"/>
              </a:solidFill>
            </a:endParaRPr>
          </a:p>
          <a:p>
            <a:pPr indent="-323884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7"/>
              <a:buChar char="●"/>
            </a:pPr>
            <a:r>
              <a:rPr lang="es" sz="1500">
                <a:solidFill>
                  <a:schemeClr val="dk1"/>
                </a:solidFill>
              </a:rPr>
              <a:t>Políticas públicas que promueven el uso de productos agrotóxicos (Agricultura convencional).</a:t>
            </a:r>
            <a:endParaRPr sz="1500">
              <a:solidFill>
                <a:schemeClr val="dk1"/>
              </a:solidFill>
            </a:endParaRPr>
          </a:p>
          <a:p>
            <a:pPr indent="-323884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7"/>
              <a:buChar char="●"/>
            </a:pPr>
            <a:r>
              <a:rPr lang="es" sz="1500">
                <a:solidFill>
                  <a:schemeClr val="dk1"/>
                </a:solidFill>
              </a:rPr>
              <a:t>Migración de agricultores de comunidades campesinas hacia la ciudad.</a:t>
            </a:r>
            <a:endParaRPr sz="1500">
              <a:solidFill>
                <a:schemeClr val="dk1"/>
              </a:solidFill>
            </a:endParaRPr>
          </a:p>
          <a:p>
            <a:pPr indent="-323884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7"/>
              <a:buChar char="●"/>
            </a:pPr>
            <a:r>
              <a:rPr lang="es" sz="1500">
                <a:solidFill>
                  <a:schemeClr val="dk1"/>
                </a:solidFill>
              </a:rPr>
              <a:t>Desvalorización e invalidación del conocimiento tradicional o local.</a:t>
            </a:r>
            <a:endParaRPr sz="1500">
              <a:solidFill>
                <a:schemeClr val="dk1"/>
              </a:solidFill>
            </a:endParaRPr>
          </a:p>
          <a:p>
            <a:pPr indent="-323884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7"/>
              <a:buChar char="●"/>
            </a:pPr>
            <a:r>
              <a:rPr lang="es" sz="1500">
                <a:solidFill>
                  <a:schemeClr val="dk1"/>
                </a:solidFill>
              </a:rPr>
              <a:t>Cambios en patrones alimentarios de la población en general.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29729"/>
              <a:buNone/>
            </a:pPr>
            <a:r>
              <a:rPr lang="es" sz="1500"/>
              <a:t> </a:t>
            </a:r>
            <a:endParaRPr sz="1500"/>
          </a:p>
        </p:txBody>
      </p:sp>
      <p:sp>
        <p:nvSpPr>
          <p:cNvPr id="149" name="Google Shape;149;p7"/>
          <p:cNvSpPr txBox="1"/>
          <p:nvPr>
            <p:ph type="title"/>
          </p:nvPr>
        </p:nvSpPr>
        <p:spPr>
          <a:xfrm>
            <a:off x="2342550" y="3825"/>
            <a:ext cx="6678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Arial"/>
              <a:buNone/>
            </a:pPr>
            <a:r>
              <a:rPr b="1" lang="es" sz="2200">
                <a:solidFill>
                  <a:srgbClr val="222222"/>
                </a:solidFill>
              </a:rPr>
              <a:t>Lo que frena el escalonamiento</a:t>
            </a:r>
            <a:endParaRPr sz="2200"/>
          </a:p>
        </p:txBody>
      </p:sp>
      <p:sp>
        <p:nvSpPr>
          <p:cNvPr id="150" name="Google Shape;150;p7"/>
          <p:cNvSpPr/>
          <p:nvPr/>
        </p:nvSpPr>
        <p:spPr>
          <a:xfrm>
            <a:off x="0" y="116200"/>
            <a:ext cx="2364000" cy="287400"/>
          </a:xfrm>
          <a:prstGeom prst="rect">
            <a:avLst/>
          </a:prstGeom>
          <a:solidFill>
            <a:srgbClr val="25A5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4776944" y="2577344"/>
            <a:ext cx="1810111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Monocultivo de papa, 2023</a:t>
            </a:r>
            <a:endParaRPr b="0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7178397" y="2542730"/>
            <a:ext cx="1965603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AGUAPAN: Socixs envejecidos</a:t>
            </a:r>
            <a:endParaRPr/>
          </a:p>
        </p:txBody>
      </p:sp>
      <p:pic>
        <p:nvPicPr>
          <p:cNvPr descr="Una persona en un campo&#10;&#10;Descripción generada automáticamente" id="153" name="Google Shape;15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5868" y="559150"/>
            <a:ext cx="2714092" cy="20355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edificio, exterior, persona, celular&#10;&#10;Descripción generada automáticamente" id="154" name="Google Shape;15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6900989" y="3006858"/>
            <a:ext cx="2350127" cy="1890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7112318" y="796289"/>
            <a:ext cx="2035569" cy="15266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a venta de frutas y verduras&#10;&#10;Descripción generada automáticamente" id="156" name="Google Shape;156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55915" y="2882941"/>
            <a:ext cx="2633141" cy="197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/>
          <p:nvPr/>
        </p:nvSpPr>
        <p:spPr>
          <a:xfrm>
            <a:off x="4335912" y="820177"/>
            <a:ext cx="3702756" cy="37140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3335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</a:pPr>
            <a:r>
              <a:rPr b="1" i="0" lang="es" sz="15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Particular</a:t>
            </a:r>
            <a:endParaRPr/>
          </a:p>
          <a:p>
            <a:pPr indent="-32385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Char char="●"/>
            </a:pPr>
            <a:r>
              <a:rPr b="0" i="0" lang="e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Poco apoyo del gobierno a la conservación de la agrobiodiversidad (AGUAPAN)</a:t>
            </a:r>
            <a:endParaRPr/>
          </a:p>
          <a:p>
            <a:pPr indent="-32385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Char char="●"/>
            </a:pPr>
            <a:r>
              <a:rPr b="0" i="0" lang="e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Desconocimiento de los derechos del Agricultor-TIRFAA (AGUAPAN)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Char char="●"/>
            </a:pPr>
            <a:r>
              <a:rPr b="0" i="0" lang="e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Falta de organización/ Liderazgo (ALIADOS)</a:t>
            </a:r>
            <a:endParaRPr/>
          </a:p>
          <a:p>
            <a:pPr indent="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e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descr="Tratado internacional sobre los recursos fitogenéticos para la alimentación  y la agricultura" id="162" name="Google Shape;16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-1"/>
            <a:ext cx="3528001" cy="5045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a36452281d_0_3"/>
          <p:cNvSpPr/>
          <p:nvPr/>
        </p:nvSpPr>
        <p:spPr>
          <a:xfrm>
            <a:off x="0" y="116200"/>
            <a:ext cx="2364000" cy="287400"/>
          </a:xfrm>
          <a:prstGeom prst="rect">
            <a:avLst/>
          </a:prstGeom>
          <a:solidFill>
            <a:srgbClr val="25A5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2a36452281d_0_3"/>
          <p:cNvSpPr txBox="1"/>
          <p:nvPr>
            <p:ph type="title"/>
          </p:nvPr>
        </p:nvSpPr>
        <p:spPr>
          <a:xfrm>
            <a:off x="235500" y="465150"/>
            <a:ext cx="2909100" cy="4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s" sz="1600">
                <a:solidFill>
                  <a:srgbClr val="222222"/>
                </a:solidFill>
              </a:rPr>
              <a:t>Aprendizajes y estrategias </a:t>
            </a:r>
            <a:endParaRPr b="1" sz="1600">
              <a:solidFill>
                <a:srgbClr val="222222"/>
              </a:solidFill>
            </a:endParaRPr>
          </a:p>
        </p:txBody>
      </p:sp>
      <p:sp>
        <p:nvSpPr>
          <p:cNvPr id="169" name="Google Shape;169;g2a36452281d_0_3"/>
          <p:cNvSpPr txBox="1"/>
          <p:nvPr/>
        </p:nvSpPr>
        <p:spPr>
          <a:xfrm>
            <a:off x="630950" y="1018150"/>
            <a:ext cx="46770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chemeClr val="dk2"/>
                </a:solidFill>
              </a:rPr>
              <a:t>Común</a:t>
            </a:r>
            <a:endParaRPr sz="1408">
              <a:solidFill>
                <a:schemeClr val="dk2"/>
              </a:solidFill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es" sz="1200">
                <a:solidFill>
                  <a:schemeClr val="dk2"/>
                </a:solidFill>
              </a:rPr>
              <a:t>Fomento de  principios y prácticas Agroecológicas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es" sz="1200">
                <a:solidFill>
                  <a:schemeClr val="dk2"/>
                </a:solidFill>
              </a:rPr>
              <a:t>Enfoque en la Soberanía Alimentaria y Autonomía. Campesina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es" sz="1200">
                <a:solidFill>
                  <a:schemeClr val="dk2"/>
                </a:solidFill>
              </a:rPr>
              <a:t> Fortalecimiento de Tejidos Sociales.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chemeClr val="dk2"/>
                </a:solidFill>
              </a:rPr>
              <a:t>Particular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b="1" lang="es" sz="1200">
                <a:solidFill>
                  <a:schemeClr val="dk2"/>
                </a:solidFill>
              </a:rPr>
              <a:t>Fortalecimiento de Redes Locales y Colaboración</a:t>
            </a:r>
            <a:r>
              <a:rPr lang="es" sz="1200">
                <a:solidFill>
                  <a:schemeClr val="dk2"/>
                </a:solidFill>
              </a:rPr>
              <a:t> </a:t>
            </a:r>
            <a:r>
              <a:rPr b="1" lang="es" sz="1200">
                <a:solidFill>
                  <a:schemeClr val="dk2"/>
                </a:solidFill>
              </a:rPr>
              <a:t>AGUAPAN</a:t>
            </a:r>
            <a:r>
              <a:rPr lang="es" sz="1200">
                <a:solidFill>
                  <a:schemeClr val="dk2"/>
                </a:solidFill>
              </a:rPr>
              <a:t> destaca la conservación de semillas nativas y el fortalecimiento de redes locales de intercambio, </a:t>
            </a:r>
            <a:r>
              <a:rPr b="1" lang="es" sz="1200">
                <a:solidFill>
                  <a:schemeClr val="dk2"/>
                </a:solidFill>
              </a:rPr>
              <a:t>Aliados</a:t>
            </a:r>
            <a:r>
              <a:rPr lang="es" sz="1200">
                <a:solidFill>
                  <a:schemeClr val="dk2"/>
                </a:solidFill>
              </a:rPr>
              <a:t> menciona el fortalecimiento entre asociaciones agrícola </a:t>
            </a:r>
            <a:r>
              <a:rPr b="1" lang="es" sz="1200">
                <a:solidFill>
                  <a:schemeClr val="dk2"/>
                </a:solidFill>
              </a:rPr>
              <a:t>Escuelas Campesinas</a:t>
            </a:r>
            <a:r>
              <a:rPr lang="es" sz="1200">
                <a:solidFill>
                  <a:schemeClr val="dk2"/>
                </a:solidFill>
              </a:rPr>
              <a:t> fortalecimiento  Red de Saberes Campesinos.</a:t>
            </a:r>
            <a:endParaRPr sz="1200">
              <a:solidFill>
                <a:schemeClr val="dk2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</p:txBody>
      </p:sp>
      <p:pic>
        <p:nvPicPr>
          <p:cNvPr id="170" name="Google Shape;170;g2a36452281d_0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8800" y="1402645"/>
            <a:ext cx="3149348" cy="214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"/>
          <p:cNvSpPr/>
          <p:nvPr/>
        </p:nvSpPr>
        <p:spPr>
          <a:xfrm>
            <a:off x="0" y="116200"/>
            <a:ext cx="2364000" cy="287400"/>
          </a:xfrm>
          <a:prstGeom prst="rect">
            <a:avLst/>
          </a:prstGeom>
          <a:solidFill>
            <a:srgbClr val="25A5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9"/>
          <p:cNvSpPr txBox="1"/>
          <p:nvPr/>
        </p:nvSpPr>
        <p:spPr>
          <a:xfrm>
            <a:off x="4999150" y="1154100"/>
            <a:ext cx="3804600" cy="395412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</a:pPr>
            <a:r>
              <a:rPr b="0" i="0" lang="e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Migración 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</a:pPr>
            <a:r>
              <a:rPr b="0" i="0" lang="e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Cambio climático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</a:pPr>
            <a:r>
              <a:rPr b="0" i="0" lang="e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Sostenibilidad técnica y económica de las RAI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</a:pPr>
            <a:r>
              <a:rPr b="0" i="0" lang="e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Escalamiento vertical 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</a:pPr>
            <a:r>
              <a:rPr b="0" i="0" lang="e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Desarrollar a mayor profundidad las investigaciones campesinas y agroecológicas.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</a:pPr>
            <a:r>
              <a:rPr b="0" i="0" lang="e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Estrategias para la sistematización y mayor entendimiento del contexto.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</a:pPr>
            <a:r>
              <a:rPr b="0" i="0" lang="e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El valor del hacer en común y como eso refuerza tejido social. 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</a:pPr>
            <a:r>
              <a:rPr b="0" i="0" lang="e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Incorporación de jóvenes en los procesos agroecológicos.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Particular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b="0" i="0" lang="e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Mayor visibilización institucional – plataforma nacional (AGUAPAN)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b="0" i="0" lang="es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Lograr mayor presencia de mujeres en las agrupaciones en las RAI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9"/>
          <p:cNvSpPr txBox="1"/>
          <p:nvPr/>
        </p:nvSpPr>
        <p:spPr>
          <a:xfrm>
            <a:off x="5913550" y="4036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2286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" sz="16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Retos</a:t>
            </a:r>
            <a:endParaRPr b="1" i="0" sz="16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9"/>
          <p:cNvSpPr txBox="1"/>
          <p:nvPr/>
        </p:nvSpPr>
        <p:spPr>
          <a:xfrm>
            <a:off x="5081975" y="87765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Común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175" y="631500"/>
            <a:ext cx="2356476" cy="171745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9"/>
          <p:cNvSpPr txBox="1"/>
          <p:nvPr/>
        </p:nvSpPr>
        <p:spPr>
          <a:xfrm>
            <a:off x="437129" y="2371175"/>
            <a:ext cx="203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ALIADOS: Parcela  de uvilla afectado por granizo , 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89800" y="228925"/>
            <a:ext cx="2297900" cy="214224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9"/>
          <p:cNvSpPr txBox="1"/>
          <p:nvPr/>
        </p:nvSpPr>
        <p:spPr>
          <a:xfrm>
            <a:off x="2734629" y="2457575"/>
            <a:ext cx="203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AGUAPAN: Parcela afectado por helada, 2019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9850" y="2759663"/>
            <a:ext cx="2037600" cy="203546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9"/>
          <p:cNvSpPr txBox="1"/>
          <p:nvPr/>
        </p:nvSpPr>
        <p:spPr>
          <a:xfrm>
            <a:off x="1256229" y="4795125"/>
            <a:ext cx="203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SWISSSAID: Reto - Incorporar a jóvenes en los procesos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 sz="5400"/>
              <a:t>Gracias</a:t>
            </a:r>
            <a:endParaRPr/>
          </a:p>
        </p:txBody>
      </p:sp>
      <p:pic>
        <p:nvPicPr>
          <p:cNvPr descr="Grupo de personas sentadas en el pasto&#10;&#10;Descripción generada automáticamente" id="190" name="Google Shape;19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5800" y="-48600"/>
            <a:ext cx="4976400" cy="373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295" y="2040425"/>
            <a:ext cx="2327325" cy="3103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ec8cf8fc8c_0_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Objetivos de la actividad</a:t>
            </a:r>
            <a:endParaRPr/>
          </a:p>
        </p:txBody>
      </p:sp>
      <p:sp>
        <p:nvSpPr>
          <p:cNvPr id="197" name="Google Shape;197;g1ec8cf8fc8c_0_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-"/>
            </a:pPr>
            <a:r>
              <a:rPr lang="es" sz="2600"/>
              <a:t>Convocar a la reflexión del grupo en cuanto a la compresión sobre el escalonamiento horizontal.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-"/>
            </a:pPr>
            <a:r>
              <a:rPr lang="es" sz="2600"/>
              <a:t>Enriquecer nuestras experiencias a partir de aprendizajes de otros proyectos.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-"/>
            </a:pPr>
            <a:r>
              <a:rPr lang="es" sz="2600"/>
              <a:t>Ubicar lo que no vemos solos / lo que solo vemos cuando nos encontramos y estamos juntos.</a:t>
            </a:r>
            <a:endParaRPr sz="2600"/>
          </a:p>
        </p:txBody>
      </p:sp>
      <p:sp>
        <p:nvSpPr>
          <p:cNvPr id="198" name="Google Shape;198;g1ec8cf8fc8c_0_5"/>
          <p:cNvSpPr/>
          <p:nvPr/>
        </p:nvSpPr>
        <p:spPr>
          <a:xfrm>
            <a:off x="0" y="116200"/>
            <a:ext cx="2364000" cy="287400"/>
          </a:xfrm>
          <a:prstGeom prst="rect">
            <a:avLst/>
          </a:prstGeom>
          <a:solidFill>
            <a:srgbClr val="25A5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"/>
          <p:cNvSpPr txBox="1"/>
          <p:nvPr>
            <p:ph type="ctrTitle"/>
          </p:nvPr>
        </p:nvSpPr>
        <p:spPr>
          <a:xfrm>
            <a:off x="311700" y="744575"/>
            <a:ext cx="8520600" cy="98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s"/>
              <a:t>Indicaciones de la actividad</a:t>
            </a:r>
            <a:endParaRPr/>
          </a:p>
        </p:txBody>
      </p:sp>
      <p:sp>
        <p:nvSpPr>
          <p:cNvPr id="204" name="Google Shape;204;p10"/>
          <p:cNvSpPr txBox="1"/>
          <p:nvPr>
            <p:ph idx="1" type="subTitle"/>
          </p:nvPr>
        </p:nvSpPr>
        <p:spPr>
          <a:xfrm>
            <a:off x="311700" y="2270950"/>
            <a:ext cx="8520600" cy="18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Todos los participantes aportan sus ideas en las tarjetas y las ubican por pregunta.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su grupo sintetizan los aportes del grupo general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Cada grupo elige un representante que presenta a la plenaria su sintesis en 3 minutos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grupo responsable seminario hace un cierre</a:t>
            </a:r>
            <a:endParaRPr sz="1700">
              <a:solidFill>
                <a:srgbClr val="4472C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0"/>
          <p:cNvSpPr/>
          <p:nvPr/>
        </p:nvSpPr>
        <p:spPr>
          <a:xfrm>
            <a:off x="0" y="116200"/>
            <a:ext cx="2364000" cy="287400"/>
          </a:xfrm>
          <a:prstGeom prst="rect">
            <a:avLst/>
          </a:prstGeom>
          <a:solidFill>
            <a:srgbClr val="25A5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Raul Ccanto</dc:creator>
</cp:coreProperties>
</file>