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4"/>
  </p:sldMasterIdLst>
  <p:notesMasterIdLst>
    <p:notesMasterId r:id="rId23"/>
  </p:notesMasterIdLst>
  <p:handoutMasterIdLst>
    <p:handoutMasterId r:id="rId24"/>
  </p:handoutMasterIdLst>
  <p:sldIdLst>
    <p:sldId id="294" r:id="rId5"/>
    <p:sldId id="331" r:id="rId6"/>
    <p:sldId id="355" r:id="rId7"/>
    <p:sldId id="356" r:id="rId8"/>
    <p:sldId id="358" r:id="rId9"/>
    <p:sldId id="333" r:id="rId10"/>
    <p:sldId id="337" r:id="rId11"/>
    <p:sldId id="338" r:id="rId12"/>
    <p:sldId id="339" r:id="rId13"/>
    <p:sldId id="357" r:id="rId14"/>
    <p:sldId id="351" r:id="rId15"/>
    <p:sldId id="349" r:id="rId16"/>
    <p:sldId id="350" r:id="rId17"/>
    <p:sldId id="352" r:id="rId18"/>
    <p:sldId id="353" r:id="rId19"/>
    <p:sldId id="359" r:id="rId20"/>
    <p:sldId id="354" r:id="rId21"/>
    <p:sldId id="29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CD7BBE5-52EF-44BA-B03B-99B4F305CB92}">
          <p14:sldIdLst>
            <p14:sldId id="294"/>
            <p14:sldId id="331"/>
            <p14:sldId id="355"/>
            <p14:sldId id="356"/>
            <p14:sldId id="358"/>
            <p14:sldId id="333"/>
            <p14:sldId id="337"/>
            <p14:sldId id="338"/>
            <p14:sldId id="339"/>
            <p14:sldId id="357"/>
            <p14:sldId id="351"/>
            <p14:sldId id="349"/>
            <p14:sldId id="350"/>
            <p14:sldId id="352"/>
            <p14:sldId id="353"/>
            <p14:sldId id="359"/>
            <p14:sldId id="354"/>
            <p14:sldId id="291"/>
          </p14:sldIdLst>
        </p14:section>
      </p14:sectionLst>
    </p:ext>
    <p:ext uri="{EFAFB233-063F-42B5-8137-9DF3F51BA10A}">
      <p15:sldGuideLst xmlns:p15="http://schemas.microsoft.com/office/powerpoint/2012/main">
        <p15:guide id="6" pos="3840">
          <p15:clr>
            <a:srgbClr val="A4A3A4"/>
          </p15:clr>
        </p15:guide>
        <p15:guide id="7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4B4"/>
    <a:srgbClr val="F8F4F2"/>
    <a:srgbClr val="EEE5D2"/>
    <a:srgbClr val="CC9900"/>
    <a:srgbClr val="EEE9E2"/>
    <a:srgbClr val="57C1AD"/>
    <a:srgbClr val="1B895F"/>
    <a:srgbClr val="136143"/>
    <a:srgbClr val="0B3B29"/>
    <a:srgbClr val="8439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67FBBC-556F-8BA8-B45B-6F3F3018E233}" v="464" dt="2024-06-04T15:20:51.822"/>
    <p1510:client id="{0985B73B-0AC8-271D-07D0-27EE63D5D500}" v="300" dt="2024-06-04T15:20:57.688"/>
    <p1510:client id="{70939134-92F9-6AF7-2AE3-CD359EA501AD}" v="748" dt="2024-06-04T05:55:46.914"/>
    <p1510:client id="{7E87F8F0-170D-A412-A059-46DF3CD6A211}" v="3872" dt="2024-06-04T05:56:48.044"/>
    <p1510:client id="{C20A887D-8C04-2370-5B7C-6253EAFB89E5}" v="2178" dt="2024-06-04T03:21:48.540"/>
    <p1510:client id="{D19B6DA1-83B0-ECFA-3557-C1D94A7625C5}" v="1025" dt="2024-06-04T14:21:06.3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82" autoAdjust="0"/>
  </p:normalViewPr>
  <p:slideViewPr>
    <p:cSldViewPr snapToGrid="0">
      <p:cViewPr varScale="1">
        <p:scale>
          <a:sx n="80" d="100"/>
          <a:sy n="80" d="100"/>
        </p:scale>
        <p:origin x="354" y="6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iana\Downloads\dpto0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971553338086455E-2"/>
          <c:y val="3.4558826197222961E-2"/>
          <c:w val="0.86851624743394362"/>
          <c:h val="0.86870820740375232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Sheet1!$J$18</c:f>
              <c:strCache>
                <c:ptCount val="1"/>
                <c:pt idx="0">
                  <c:v>Población censada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Sheet1!$I$19:$I$22</c:f>
              <c:numCache>
                <c:formatCode>General</c:formatCode>
                <c:ptCount val="4"/>
                <c:pt idx="0">
                  <c:v>1981</c:v>
                </c:pt>
                <c:pt idx="1">
                  <c:v>1993</c:v>
                </c:pt>
                <c:pt idx="2">
                  <c:v>2007</c:v>
                </c:pt>
                <c:pt idx="3">
                  <c:v>2017</c:v>
                </c:pt>
              </c:numCache>
            </c:numRef>
          </c:xVal>
          <c:yVal>
            <c:numRef>
              <c:f>Sheet1!$J$19:$J$22</c:f>
              <c:numCache>
                <c:formatCode>General</c:formatCode>
                <c:ptCount val="4"/>
                <c:pt idx="0">
                  <c:v>9163</c:v>
                </c:pt>
                <c:pt idx="1">
                  <c:v>8657</c:v>
                </c:pt>
                <c:pt idx="2">
                  <c:v>7995</c:v>
                </c:pt>
                <c:pt idx="3">
                  <c:v>6316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9F6-4701-9351-9FB3343A24F3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axId val="614067055"/>
        <c:axId val="984929055"/>
      </c:scatterChart>
      <c:valAx>
        <c:axId val="61406705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984929055"/>
        <c:crosses val="autoZero"/>
        <c:crossBetween val="midCat"/>
      </c:valAx>
      <c:valAx>
        <c:axId val="9849290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614067055"/>
        <c:crosses val="autoZero"/>
        <c:crossBetween val="midCat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accent5">
        <a:lumMod val="40000"/>
        <a:lumOff val="60000"/>
      </a:schemeClr>
    </a:solidFill>
    <a:ln>
      <a:noFill/>
    </a:ln>
    <a:effectLst/>
  </c:spPr>
  <c:txPr>
    <a:bodyPr/>
    <a:lstStyle/>
    <a:p>
      <a:pPr>
        <a:defRPr sz="1600"/>
      </a:pPr>
      <a:endParaRPr lang="es-P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2063735196497756E-2"/>
          <c:y val="0.19379192789064259"/>
          <c:w val="0.80429264560553415"/>
          <c:h val="0.41031843177375449"/>
        </c:manualLayout>
      </c:layout>
      <c:pie3DChart>
        <c:varyColors val="1"/>
        <c:ser>
          <c:idx val="0"/>
          <c:order val="0"/>
          <c:tx>
            <c:strRef>
              <c:f>'NIVEL OBJETIVO'!$A$1:$E$1</c:f>
              <c:strCache>
                <c:ptCount val="1"/>
                <c:pt idx="0">
                  <c:v>1. ¿Qué es lo que pasó para que migre, que los motivó?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D95-42E5-BEAE-CAF2D7E2B697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D95-42E5-BEAE-CAF2D7E2B697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D95-42E5-BEAE-CAF2D7E2B697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D95-42E5-BEAE-CAF2D7E2B697}"/>
              </c:ext>
            </c:extLst>
          </c:dPt>
          <c:dLbls>
            <c:dLbl>
              <c:idx val="0"/>
              <c:layout>
                <c:manualLayout>
                  <c:x val="8.255260029681773E-3"/>
                  <c:y val="-0.23820635074515056"/>
                </c:manualLayout>
              </c:layout>
              <c:tx>
                <c:rich>
                  <a:bodyPr/>
                  <a:lstStyle/>
                  <a:p>
                    <a:fld id="{AF101DB3-C10F-4586-8C56-EA6E7712569A}" type="VALUE">
                      <a:rPr lang="en-US" b="1"/>
                      <a:pPr/>
                      <a:t>[VALOR]</a:t>
                    </a:fld>
                    <a:r>
                      <a:rPr lang="en-US" b="1">
                        <a:solidFill>
                          <a:schemeClr val="tx1"/>
                        </a:solidFill>
                      </a:rPr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D95-42E5-BEAE-CAF2D7E2B697}"/>
                </c:ext>
              </c:extLst>
            </c:dLbl>
            <c:dLbl>
              <c:idx val="1"/>
              <c:layout>
                <c:manualLayout>
                  <c:x val="2.4577609569770138E-2"/>
                  <c:y val="-2.6954175667525178E-2"/>
                </c:manualLayout>
              </c:layout>
              <c:tx>
                <c:rich>
                  <a:bodyPr/>
                  <a:lstStyle/>
                  <a:p>
                    <a:fld id="{21ABFC0C-4790-4079-BDE1-66A5301B66EB}" type="VALUE">
                      <a:rPr lang="en-US"/>
                      <a:pPr/>
                      <a:t>[VALOR]</a:t>
                    </a:fld>
                    <a:r>
                      <a:rPr lang="en-US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D95-42E5-BEAE-CAF2D7E2B69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6171123-D93D-4DFF-9FA3-3B6B2D185359}" type="VALUE">
                      <a:rPr lang="en-US"/>
                      <a:pPr/>
                      <a:t>[VALOR]</a:t>
                    </a:fld>
                    <a:r>
                      <a:rPr lang="en-US"/>
                      <a:t> 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D95-42E5-BEAE-CAF2D7E2B6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'NIVEL OBJETIVO'!$B$5:$B$8</c:f>
              <c:strCache>
                <c:ptCount val="4"/>
                <c:pt idx="0">
                  <c:v>ESTUDIOS</c:v>
                </c:pt>
                <c:pt idx="1">
                  <c:v>TRABAJO</c:v>
                </c:pt>
                <c:pt idx="2">
                  <c:v>NEGOCIO</c:v>
                </c:pt>
                <c:pt idx="3">
                  <c:v>ESTUDIO Y TRABAJO</c:v>
                </c:pt>
              </c:strCache>
            </c:strRef>
          </c:cat>
          <c:val>
            <c:numRef>
              <c:f>'NIVEL OBJETIVO'!$E$5:$E$8</c:f>
              <c:numCache>
                <c:formatCode>0</c:formatCode>
                <c:ptCount val="4"/>
                <c:pt idx="0">
                  <c:v>68.181818181818173</c:v>
                </c:pt>
                <c:pt idx="1">
                  <c:v>22.727272727272727</c:v>
                </c:pt>
                <c:pt idx="2">
                  <c:v>4.5454545454545459</c:v>
                </c:pt>
                <c:pt idx="3">
                  <c:v>4.5454545454545459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D95-42E5-BEAE-CAF2D7E2B697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s-P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AD5CE08-48D5-5802-F602-DE06C3287E8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86C005-B12C-F284-52B7-0F217C20A15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2E411F-910D-4660-AD51-9696B9312933}" type="datetimeFigureOut">
              <a:rPr lang="es-PE" smtClean="0"/>
              <a:t>4/06/2024</a:t>
            </a:fld>
            <a:endParaRPr lang="es-P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56743E-BCF2-62CF-31A3-CD2AB0985E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F381B2-9A56-F5C5-DE4E-D37953B65D1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AD390E-087C-406D-B78F-66E20F59B01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495976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A41034-19FC-4830-8816-68F90DD06F26}" type="datetimeFigureOut">
              <a:rPr lang="es-PE" smtClean="0"/>
              <a:t>4/06/2024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1F4CDF-4EA6-426D-A2CC-D06A78041A2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82983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F4CDF-4EA6-426D-A2CC-D06A78041A29}" type="slidenum">
              <a:rPr lang="es-PE" smtClean="0"/>
              <a:t>3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80447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E">
                <a:solidFill>
                  <a:srgbClr val="212438"/>
                </a:solidFill>
                <a:latin typeface="Quicksand"/>
              </a:rPr>
              <a:t>Las comunidades remotas de los Andes peruanos, así como las comunidades río abajo, dependen del agua de los glaciares y los ecosistemas montañosos que se derriten para obtener alimentos y energía, y para apoyar a la industria. El deshielo de los glaciares proporciona hasta el 67 % del suministro de agua de la estación seca, llegando hasta el 91 % durante la sequía extrema.</a:t>
            </a:r>
            <a:endParaRPr lang="en-US" b="0" i="0">
              <a:solidFill>
                <a:srgbClr val="212438"/>
              </a:solidFill>
              <a:effectLst/>
              <a:latin typeface="Quicksand"/>
            </a:endParaRPr>
          </a:p>
          <a:p>
            <a:endParaRPr lang="es-P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F4CDF-4EA6-426D-A2CC-D06A78041A29}" type="slidenum">
              <a:rPr lang="es-PE" smtClean="0"/>
              <a:t>6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02008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8">
            <a:extLst>
              <a:ext uri="{FF2B5EF4-FFF2-40B4-BE49-F238E27FC236}">
                <a16:creationId xmlns:a16="http://schemas.microsoft.com/office/drawing/2014/main" id="{D127D48E-3E09-48C7-AB33-FBD643EFA5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23914" y="4817717"/>
            <a:ext cx="1796396" cy="302186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Text Placeholder 50">
            <a:extLst>
              <a:ext uri="{FF2B5EF4-FFF2-40B4-BE49-F238E27FC236}">
                <a16:creationId xmlns:a16="http://schemas.microsoft.com/office/drawing/2014/main" id="{A1B91BF4-B790-4F67-98EB-FE905527BF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23914" y="5210963"/>
            <a:ext cx="181356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48">
            <a:extLst>
              <a:ext uri="{FF2B5EF4-FFF2-40B4-BE49-F238E27FC236}">
                <a16:creationId xmlns:a16="http://schemas.microsoft.com/office/drawing/2014/main" id="{CCA5F33F-1634-427F-92BF-99A5ED52A4B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34076" y="4817717"/>
            <a:ext cx="1796396" cy="302186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1" name="Text Placeholder 50">
            <a:extLst>
              <a:ext uri="{FF2B5EF4-FFF2-40B4-BE49-F238E27FC236}">
                <a16:creationId xmlns:a16="http://schemas.microsoft.com/office/drawing/2014/main" id="{084F28D2-C99C-44DC-95CF-A18847F3B6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34076" y="5210963"/>
            <a:ext cx="181356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8">
            <a:extLst>
              <a:ext uri="{FF2B5EF4-FFF2-40B4-BE49-F238E27FC236}">
                <a16:creationId xmlns:a16="http://schemas.microsoft.com/office/drawing/2014/main" id="{2402522A-E098-4FB5-B454-D6FC98D90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44238" y="4817717"/>
            <a:ext cx="1796396" cy="302186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3" name="Text Placeholder 50">
            <a:extLst>
              <a:ext uri="{FF2B5EF4-FFF2-40B4-BE49-F238E27FC236}">
                <a16:creationId xmlns:a16="http://schemas.microsoft.com/office/drawing/2014/main" id="{18CF51EA-CDE2-4AA1-83CB-9DC6E212C33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44238" y="5210963"/>
            <a:ext cx="181356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48">
            <a:extLst>
              <a:ext uri="{FF2B5EF4-FFF2-40B4-BE49-F238E27FC236}">
                <a16:creationId xmlns:a16="http://schemas.microsoft.com/office/drawing/2014/main" id="{FE2BFCE7-D8D1-42B7-97F2-78B1D2CB5F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54400" y="4817717"/>
            <a:ext cx="1796396" cy="302186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5" name="Text Placeholder 50">
            <a:extLst>
              <a:ext uri="{FF2B5EF4-FFF2-40B4-BE49-F238E27FC236}">
                <a16:creationId xmlns:a16="http://schemas.microsoft.com/office/drawing/2014/main" id="{0C4E8DE7-5691-4470-BC2C-F9F6532248C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754400" y="5210963"/>
            <a:ext cx="181356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FBC6ED5-DBEC-4BA5-9BFE-9A5E0ED8D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526748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0">
          <p15:clr>
            <a:srgbClr val="FBAE40"/>
          </p15:clr>
        </p15:guide>
        <p15:guide id="2" pos="3840">
          <p15:clr>
            <a:srgbClr val="FBAE40"/>
          </p15:clr>
        </p15:guide>
        <p15:guide id="3" pos="5760">
          <p15:clr>
            <a:srgbClr val="FBAE40"/>
          </p15:clr>
        </p15:guide>
        <p15:guide id="4" pos="3984">
          <p15:clr>
            <a:srgbClr val="5ACBF0"/>
          </p15:clr>
        </p15:guide>
        <p15:guide id="5" pos="3696">
          <p15:clr>
            <a:srgbClr val="5ACBF0"/>
          </p15:clr>
        </p15:guide>
        <p15:guide id="6" pos="2064">
          <p15:clr>
            <a:srgbClr val="5ACBF0"/>
          </p15:clr>
        </p15:guide>
        <p15:guide id="7" pos="1776">
          <p15:clr>
            <a:srgbClr val="5ACBF0"/>
          </p15:clr>
        </p15:guide>
        <p15:guide id="8" pos="5616">
          <p15:clr>
            <a:srgbClr val="5ACBF0"/>
          </p15:clr>
        </p15:guide>
        <p15:guide id="9" pos="5904">
          <p15:clr>
            <a:srgbClr val="5ACBF0"/>
          </p15:clr>
        </p15:guide>
        <p15:guide id="10" pos="144">
          <p15:clr>
            <a:srgbClr val="5ACBF0"/>
          </p15:clr>
        </p15:guide>
        <p15:guide id="11" orient="horz" pos="4176">
          <p15:clr>
            <a:srgbClr val="5ACBF0"/>
          </p15:clr>
        </p15:guide>
        <p15:guide id="12" pos="7536">
          <p15:clr>
            <a:srgbClr val="5ACBF0"/>
          </p15:clr>
        </p15:guide>
        <p15:guide id="13" orient="horz" pos="144">
          <p15:clr>
            <a:srgbClr val="5ACBF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48">
            <a:extLst>
              <a:ext uri="{FF2B5EF4-FFF2-40B4-BE49-F238E27FC236}">
                <a16:creationId xmlns:a16="http://schemas.microsoft.com/office/drawing/2014/main" id="{C6E48CAB-F1C0-4E71-9686-C02A967E92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6182" y="4014522"/>
            <a:ext cx="1182118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EDIT</a:t>
            </a:r>
          </a:p>
        </p:txBody>
      </p:sp>
      <p:sp>
        <p:nvSpPr>
          <p:cNvPr id="35" name="Text Placeholder 50">
            <a:extLst>
              <a:ext uri="{FF2B5EF4-FFF2-40B4-BE49-F238E27FC236}">
                <a16:creationId xmlns:a16="http://schemas.microsoft.com/office/drawing/2014/main" id="{7C226081-D459-4A68-9B23-0C804E6A639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182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C32AE455-05F0-44FA-98C4-73D9C60DF89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839103" y="4014522"/>
            <a:ext cx="1208897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EDIT</a:t>
            </a:r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3C3FB663-073E-458E-A31A-B15112A0D377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1839103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48">
            <a:extLst>
              <a:ext uri="{FF2B5EF4-FFF2-40B4-BE49-F238E27FC236}">
                <a16:creationId xmlns:a16="http://schemas.microsoft.com/office/drawing/2014/main" id="{91332113-C9A3-4B1F-A973-C30104497DC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222024" y="4014522"/>
            <a:ext cx="1181099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EDIT</a:t>
            </a:r>
          </a:p>
        </p:txBody>
      </p:sp>
      <p:sp>
        <p:nvSpPr>
          <p:cNvPr id="53" name="Text Placeholder 50">
            <a:extLst>
              <a:ext uri="{FF2B5EF4-FFF2-40B4-BE49-F238E27FC236}">
                <a16:creationId xmlns:a16="http://schemas.microsoft.com/office/drawing/2014/main" id="{CDAC2DE8-0B23-47D4-A121-018184C5D2BD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222024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 Placeholder 48">
            <a:extLst>
              <a:ext uri="{FF2B5EF4-FFF2-40B4-BE49-F238E27FC236}">
                <a16:creationId xmlns:a16="http://schemas.microsoft.com/office/drawing/2014/main" id="{AE8613EE-32F0-4251-809B-6B9907E226C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604944" y="4014522"/>
            <a:ext cx="1181099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EDIT</a:t>
            </a:r>
          </a:p>
        </p:txBody>
      </p:sp>
      <p:sp>
        <p:nvSpPr>
          <p:cNvPr id="55" name="Text Placeholder 50">
            <a:extLst>
              <a:ext uri="{FF2B5EF4-FFF2-40B4-BE49-F238E27FC236}">
                <a16:creationId xmlns:a16="http://schemas.microsoft.com/office/drawing/2014/main" id="{6E9683DA-61F6-48A0-9453-C03FB9794010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604944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48">
            <a:extLst>
              <a:ext uri="{FF2B5EF4-FFF2-40B4-BE49-F238E27FC236}">
                <a16:creationId xmlns:a16="http://schemas.microsoft.com/office/drawing/2014/main" id="{53C09CD9-E6F6-4AA3-968A-491D1568E73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555230" y="4014522"/>
            <a:ext cx="1181099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EDIT</a:t>
            </a:r>
          </a:p>
        </p:txBody>
      </p:sp>
      <p:sp>
        <p:nvSpPr>
          <p:cNvPr id="57" name="Text Placeholder 50">
            <a:extLst>
              <a:ext uri="{FF2B5EF4-FFF2-40B4-BE49-F238E27FC236}">
                <a16:creationId xmlns:a16="http://schemas.microsoft.com/office/drawing/2014/main" id="{4457D5F2-D7AE-44A9-847A-D20086BCCC22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555230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Text Placeholder 48">
            <a:extLst>
              <a:ext uri="{FF2B5EF4-FFF2-40B4-BE49-F238E27FC236}">
                <a16:creationId xmlns:a16="http://schemas.microsoft.com/office/drawing/2014/main" id="{4FBE8211-41BE-41C2-B826-94FD55BC0A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938151" y="4014522"/>
            <a:ext cx="1181098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EDIT</a:t>
            </a:r>
          </a:p>
        </p:txBody>
      </p:sp>
      <p:sp>
        <p:nvSpPr>
          <p:cNvPr id="59" name="Text Placeholder 50">
            <a:extLst>
              <a:ext uri="{FF2B5EF4-FFF2-40B4-BE49-F238E27FC236}">
                <a16:creationId xmlns:a16="http://schemas.microsoft.com/office/drawing/2014/main" id="{18C75666-F3E0-4AD7-8C05-FEFFEAE1D10C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938151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0" name="Text Placeholder 48">
            <a:extLst>
              <a:ext uri="{FF2B5EF4-FFF2-40B4-BE49-F238E27FC236}">
                <a16:creationId xmlns:a16="http://schemas.microsoft.com/office/drawing/2014/main" id="{66478F13-D9B8-4439-9B08-804CD6848EB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321072" y="4014522"/>
            <a:ext cx="1181098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EDIT</a:t>
            </a:r>
          </a:p>
        </p:txBody>
      </p:sp>
      <p:sp>
        <p:nvSpPr>
          <p:cNvPr id="61" name="Text Placeholder 50">
            <a:extLst>
              <a:ext uri="{FF2B5EF4-FFF2-40B4-BE49-F238E27FC236}">
                <a16:creationId xmlns:a16="http://schemas.microsoft.com/office/drawing/2014/main" id="{08844405-957A-4970-A2B6-D161FED665FF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321072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48">
            <a:extLst>
              <a:ext uri="{FF2B5EF4-FFF2-40B4-BE49-F238E27FC236}">
                <a16:creationId xmlns:a16="http://schemas.microsoft.com/office/drawing/2014/main" id="{6F067D31-AE61-48F0-A497-1908DC77F08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703992" y="4014522"/>
            <a:ext cx="1181098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EDIT</a:t>
            </a:r>
          </a:p>
        </p:txBody>
      </p:sp>
      <p:sp>
        <p:nvSpPr>
          <p:cNvPr id="63" name="Text Placeholder 50">
            <a:extLst>
              <a:ext uri="{FF2B5EF4-FFF2-40B4-BE49-F238E27FC236}">
                <a16:creationId xmlns:a16="http://schemas.microsoft.com/office/drawing/2014/main" id="{5B4A526A-A40E-4B7D-94EC-5FDCAD2EAD89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10703992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A67390-01C5-4A4E-AF7F-79E8DB2B2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59575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0">
          <p15:clr>
            <a:srgbClr val="FBAE40"/>
          </p15:clr>
        </p15:guide>
        <p15:guide id="2" pos="3840">
          <p15:clr>
            <a:srgbClr val="FBAE40"/>
          </p15:clr>
        </p15:guide>
        <p15:guide id="3" pos="5760">
          <p15:clr>
            <a:srgbClr val="FBAE40"/>
          </p15:clr>
        </p15:guide>
        <p15:guide id="4" pos="3984" userDrawn="1">
          <p15:clr>
            <a:srgbClr val="5ACBF0"/>
          </p15:clr>
        </p15:guide>
        <p15:guide id="5" pos="3696">
          <p15:clr>
            <a:srgbClr val="5ACBF0"/>
          </p15:clr>
        </p15:guide>
        <p15:guide id="6" pos="2064">
          <p15:clr>
            <a:srgbClr val="5ACBF0"/>
          </p15:clr>
        </p15:guide>
        <p15:guide id="7" pos="1776">
          <p15:clr>
            <a:srgbClr val="5ACBF0"/>
          </p15:clr>
        </p15:guide>
        <p15:guide id="8" pos="5616">
          <p15:clr>
            <a:srgbClr val="5ACBF0"/>
          </p15:clr>
        </p15:guide>
        <p15:guide id="9" pos="5904">
          <p15:clr>
            <a:srgbClr val="5ACBF0"/>
          </p15:clr>
        </p15:guide>
        <p15:guide id="10" pos="144">
          <p15:clr>
            <a:srgbClr val="5ACBF0"/>
          </p15:clr>
        </p15:guide>
        <p15:guide id="11" orient="horz" pos="4176">
          <p15:clr>
            <a:srgbClr val="5ACBF0"/>
          </p15:clr>
        </p15:guide>
        <p15:guide id="12" pos="7536">
          <p15:clr>
            <a:srgbClr val="5ACBF0"/>
          </p15:clr>
        </p15:guide>
        <p15:guide id="13" orient="horz" pos="144">
          <p15:clr>
            <a:srgbClr val="5ACBF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14742123-85C4-4775-80AC-721BD7C1628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80060" y="1776098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E1001174-581F-41A6-864B-D3BE932C2E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80060" y="2111375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48">
            <a:extLst>
              <a:ext uri="{FF2B5EF4-FFF2-40B4-BE49-F238E27FC236}">
                <a16:creationId xmlns:a16="http://schemas.microsoft.com/office/drawing/2014/main" id="{2B649793-2AFC-43EE-8172-0EAB326F11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74540" y="1776098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3" name="Text Placeholder 50">
            <a:extLst>
              <a:ext uri="{FF2B5EF4-FFF2-40B4-BE49-F238E27FC236}">
                <a16:creationId xmlns:a16="http://schemas.microsoft.com/office/drawing/2014/main" id="{5B27745F-27CA-45D0-BE8E-A9C3B168F4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74540" y="2111375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 Placeholder 48">
            <a:extLst>
              <a:ext uri="{FF2B5EF4-FFF2-40B4-BE49-F238E27FC236}">
                <a16:creationId xmlns:a16="http://schemas.microsoft.com/office/drawing/2014/main" id="{58782C77-F426-4586-AF09-D07E1E8737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97900" y="1776098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Text Placeholder 50">
            <a:extLst>
              <a:ext uri="{FF2B5EF4-FFF2-40B4-BE49-F238E27FC236}">
                <a16:creationId xmlns:a16="http://schemas.microsoft.com/office/drawing/2014/main" id="{E04DA729-6A59-4BC5-8955-DF4D12F125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97900" y="2111375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48">
            <a:extLst>
              <a:ext uri="{FF2B5EF4-FFF2-40B4-BE49-F238E27FC236}">
                <a16:creationId xmlns:a16="http://schemas.microsoft.com/office/drawing/2014/main" id="{F6AF03D4-E441-4447-876C-A1B030223E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80060" y="2914739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7" name="Text Placeholder 50">
            <a:extLst>
              <a:ext uri="{FF2B5EF4-FFF2-40B4-BE49-F238E27FC236}">
                <a16:creationId xmlns:a16="http://schemas.microsoft.com/office/drawing/2014/main" id="{679D428E-9700-4E19-8364-70006C3E765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580060" y="3254810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Text Placeholder 48">
            <a:extLst>
              <a:ext uri="{FF2B5EF4-FFF2-40B4-BE49-F238E27FC236}">
                <a16:creationId xmlns:a16="http://schemas.microsoft.com/office/drawing/2014/main" id="{5B64A0D9-EA5C-4EC1-981A-0FD223A62FB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74540" y="2914739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9" name="Text Placeholder 50">
            <a:extLst>
              <a:ext uri="{FF2B5EF4-FFF2-40B4-BE49-F238E27FC236}">
                <a16:creationId xmlns:a16="http://schemas.microsoft.com/office/drawing/2014/main" id="{7F9CD6F4-7AEE-42A4-B26D-96BE3E9003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74540" y="3254810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0" name="Text Placeholder 48">
            <a:extLst>
              <a:ext uri="{FF2B5EF4-FFF2-40B4-BE49-F238E27FC236}">
                <a16:creationId xmlns:a16="http://schemas.microsoft.com/office/drawing/2014/main" id="{82EA5B58-66CC-4197-BAC3-D0A39558DB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97900" y="2914739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1" name="Text Placeholder 50">
            <a:extLst>
              <a:ext uri="{FF2B5EF4-FFF2-40B4-BE49-F238E27FC236}">
                <a16:creationId xmlns:a16="http://schemas.microsoft.com/office/drawing/2014/main" id="{B76C47B4-A585-4CAC-933A-2E6D1938D17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697900" y="3254810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48">
            <a:extLst>
              <a:ext uri="{FF2B5EF4-FFF2-40B4-BE49-F238E27FC236}">
                <a16:creationId xmlns:a16="http://schemas.microsoft.com/office/drawing/2014/main" id="{563D0C18-5125-4D0F-B46D-76AE182B3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80060" y="4057987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50">
            <a:extLst>
              <a:ext uri="{FF2B5EF4-FFF2-40B4-BE49-F238E27FC236}">
                <a16:creationId xmlns:a16="http://schemas.microsoft.com/office/drawing/2014/main" id="{10634501-CE83-42B9-8572-5C6B7371086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580060" y="4392591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Text Placeholder 48">
            <a:extLst>
              <a:ext uri="{FF2B5EF4-FFF2-40B4-BE49-F238E27FC236}">
                <a16:creationId xmlns:a16="http://schemas.microsoft.com/office/drawing/2014/main" id="{54844B85-1B28-4340-AA8C-10A0C2A36C9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674540" y="4057987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50">
            <a:extLst>
              <a:ext uri="{FF2B5EF4-FFF2-40B4-BE49-F238E27FC236}">
                <a16:creationId xmlns:a16="http://schemas.microsoft.com/office/drawing/2014/main" id="{31BB84F0-3823-46DB-BCEF-5EF3F8E680C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674540" y="4392591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Text Placeholder 48">
            <a:extLst>
              <a:ext uri="{FF2B5EF4-FFF2-40B4-BE49-F238E27FC236}">
                <a16:creationId xmlns:a16="http://schemas.microsoft.com/office/drawing/2014/main" id="{D4D4EE7B-E029-47B3-BC18-D53E810711C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97900" y="4057987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7" name="Text Placeholder 50">
            <a:extLst>
              <a:ext uri="{FF2B5EF4-FFF2-40B4-BE49-F238E27FC236}">
                <a16:creationId xmlns:a16="http://schemas.microsoft.com/office/drawing/2014/main" id="{C088BE45-14DC-4551-A5FC-93D0BA99188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697900" y="4392591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Text Placeholder 48">
            <a:extLst>
              <a:ext uri="{FF2B5EF4-FFF2-40B4-BE49-F238E27FC236}">
                <a16:creationId xmlns:a16="http://schemas.microsoft.com/office/drawing/2014/main" id="{120E072F-4FF5-422F-B7FD-BE3DF026010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80060" y="5231920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9" name="Text Placeholder 50">
            <a:extLst>
              <a:ext uri="{FF2B5EF4-FFF2-40B4-BE49-F238E27FC236}">
                <a16:creationId xmlns:a16="http://schemas.microsoft.com/office/drawing/2014/main" id="{E73E6162-F4E3-4F6D-BA12-6B5918E23B8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580060" y="5566524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0" name="Text Placeholder 48">
            <a:extLst>
              <a:ext uri="{FF2B5EF4-FFF2-40B4-BE49-F238E27FC236}">
                <a16:creationId xmlns:a16="http://schemas.microsoft.com/office/drawing/2014/main" id="{C9938F8E-67A2-401C-882C-ED04C7E5224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674540" y="5231920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1" name="Text Placeholder 50">
            <a:extLst>
              <a:ext uri="{FF2B5EF4-FFF2-40B4-BE49-F238E27FC236}">
                <a16:creationId xmlns:a16="http://schemas.microsoft.com/office/drawing/2014/main" id="{E683DBE3-DCA5-4538-A253-E60ED2C4B621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674540" y="5566524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2" name="Text Placeholder 48">
            <a:extLst>
              <a:ext uri="{FF2B5EF4-FFF2-40B4-BE49-F238E27FC236}">
                <a16:creationId xmlns:a16="http://schemas.microsoft.com/office/drawing/2014/main" id="{6F8B9E2C-BE06-4536-A348-4640A2DA1BF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697900" y="5231920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3" name="Text Placeholder 50">
            <a:extLst>
              <a:ext uri="{FF2B5EF4-FFF2-40B4-BE49-F238E27FC236}">
                <a16:creationId xmlns:a16="http://schemas.microsoft.com/office/drawing/2014/main" id="{B9A57CE7-FAE2-490F-A8F8-402B5F3A7443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697900" y="5566524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611859-7CC8-480B-BA0E-18BB16B30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1913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44" userDrawn="1">
          <p15:clr>
            <a:srgbClr val="FBAE40"/>
          </p15:clr>
        </p15:guide>
        <p15:guide id="2" pos="5112">
          <p15:clr>
            <a:srgbClr val="FBAE40"/>
          </p15:clr>
        </p15:guide>
        <p15:guide id="4" pos="5256">
          <p15:clr>
            <a:srgbClr val="5ACBF0"/>
          </p15:clr>
        </p15:guide>
        <p15:guide id="5" pos="4968" userDrawn="1">
          <p15:clr>
            <a:srgbClr val="5ACBF0"/>
          </p15:clr>
        </p15:guide>
        <p15:guide id="6" pos="2688" userDrawn="1">
          <p15:clr>
            <a:srgbClr val="5ACBF0"/>
          </p15:clr>
        </p15:guide>
        <p15:guide id="7" pos="2400" userDrawn="1">
          <p15:clr>
            <a:srgbClr val="5ACBF0"/>
          </p15:clr>
        </p15:guide>
        <p15:guide id="10" pos="144">
          <p15:clr>
            <a:srgbClr val="5ACBF0"/>
          </p15:clr>
        </p15:guide>
        <p15:guide id="11" orient="horz" pos="4176">
          <p15:clr>
            <a:srgbClr val="5ACBF0"/>
          </p15:clr>
        </p15:guide>
        <p15:guide id="12" pos="7536">
          <p15:clr>
            <a:srgbClr val="5ACBF0"/>
          </p15:clr>
        </p15:guide>
        <p15:guide id="13" orient="horz" pos="144">
          <p15:clr>
            <a:srgbClr val="5ACBF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90B616-241D-4DFE-BC2F-C001ED77E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124" y="457200"/>
            <a:ext cx="11731752" cy="63093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AE909E-CC4A-4E51-BC02-B893225D2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0124" y="1825625"/>
            <a:ext cx="117317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B6EE4-1695-4DD6-9758-84FFE963D6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01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FDAD0-21E9-42D0-8C63-C6563197FC13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43250D-A8F9-4682-AD84-FD37BCAA62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9280" y="6356350"/>
            <a:ext cx="5933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1A788-841D-41AB-A983-152B6532F7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867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E3823-CC86-4AC6-95C0-DC3ECA80FD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840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71" r:id="rId2"/>
    <p:sldLayoutId id="2147483670" r:id="rId3"/>
  </p:sldLayoutIdLst>
  <p:txStyles>
    <p:titleStyle>
      <a:lvl1pPr algn="ctr" defTabSz="914400" rtl="0" eaLnBrk="1" latinLnBrk="0" hangingPunct="1">
        <a:lnSpc>
          <a:spcPct val="90000"/>
        </a:lnSpc>
        <a:spcBef>
          <a:spcPts val="1000"/>
        </a:spcBef>
        <a:buNone/>
        <a:defRPr sz="36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12.png"/><Relationship Id="rId9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6234BCC6-39B9-47D9-8BF8-C665401A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9" name="Freeform: Shape 48">
            <a:extLst>
              <a:ext uri="{FF2B5EF4-FFF2-40B4-BE49-F238E27FC236}">
                <a16:creationId xmlns:a16="http://schemas.microsoft.com/office/drawing/2014/main" id="{72A9CE9D-DAC3-40AF-B504-78A64A909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51" name="Freeform: Shape 50">
            <a:extLst>
              <a:ext uri="{FF2B5EF4-FFF2-40B4-BE49-F238E27FC236}">
                <a16:creationId xmlns:a16="http://schemas.microsoft.com/office/drawing/2014/main" id="{506D7452-6CDE-4381-86CE-07B245938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62DA937-8B55-4317-BD32-98D7AF30E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52EE5A8-045B-4D39-8ED1-51333408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461119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4167A5F-2C8C-D8E9-A087-2CDE5A854606}"/>
              </a:ext>
            </a:extLst>
          </p:cNvPr>
          <p:cNvSpPr/>
          <p:nvPr/>
        </p:nvSpPr>
        <p:spPr>
          <a:xfrm>
            <a:off x="165370" y="369651"/>
            <a:ext cx="1780162" cy="7976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8" name="Picture 7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5085342F-99E3-CDC6-4B89-E08841ED75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" t="7461" r="52" b="11231"/>
          <a:stretch/>
        </p:blipFill>
        <p:spPr>
          <a:xfrm>
            <a:off x="1" y="-2577"/>
            <a:ext cx="12208440" cy="39337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6EA4C1A-5D0E-1541-EF9D-DE8168DAE51D}"/>
              </a:ext>
            </a:extLst>
          </p:cNvPr>
          <p:cNvSpPr/>
          <p:nvPr/>
        </p:nvSpPr>
        <p:spPr>
          <a:xfrm>
            <a:off x="210" y="3649577"/>
            <a:ext cx="12201922" cy="2308324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PE" sz="3600" b="1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s-PE" sz="3600" b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"</a:t>
            </a:r>
            <a:r>
              <a:rPr lang="es-PE" sz="3600" b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Next LT Pro Light"/>
                <a:cs typeface="Arial"/>
              </a:rPr>
              <a:t>Voces de las juventudes sobre la agroecología</a:t>
            </a:r>
            <a:r>
              <a:rPr lang="es-PE" sz="3600" b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"</a:t>
            </a:r>
            <a:endParaRPr lang="es-PE">
              <a:solidFill>
                <a:schemeClr val="bg1"/>
              </a:solidFill>
            </a:endParaRPr>
          </a:p>
          <a:p>
            <a:pPr algn="ctr"/>
            <a:endParaRPr lang="es-PE" sz="3600" b="1">
              <a:ln w="0"/>
              <a:solidFill>
                <a:schemeClr val="bg1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es-PE" sz="3600" b="1">
              <a:ln w="0"/>
              <a:solidFill>
                <a:schemeClr val="bg1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Rectángulo 3">
            <a:extLst>
              <a:ext uri="{FF2B5EF4-FFF2-40B4-BE49-F238E27FC236}">
                <a16:creationId xmlns:a16="http://schemas.microsoft.com/office/drawing/2014/main" id="{6B3E68E8-417C-796A-0A43-C821C69D422A}"/>
              </a:ext>
            </a:extLst>
          </p:cNvPr>
          <p:cNvSpPr/>
          <p:nvPr/>
        </p:nvSpPr>
        <p:spPr>
          <a:xfrm>
            <a:off x="-6598" y="5273259"/>
            <a:ext cx="12209246" cy="15738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PE"/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4EC63EAB-2B8E-48D4-6A2D-3AB82F4AA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5" y="5144544"/>
            <a:ext cx="2787431" cy="171502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C243D2F-731A-26DD-BCA8-DA53C3D1B0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768" y="6087063"/>
            <a:ext cx="1581150" cy="466725"/>
          </a:xfrm>
          <a:prstGeom prst="rect">
            <a:avLst/>
          </a:prstGeom>
        </p:spPr>
      </p:pic>
      <p:pic>
        <p:nvPicPr>
          <p:cNvPr id="18" name="Picture 17" descr="Eclosio (color) 1 | Eclosio">
            <a:extLst>
              <a:ext uri="{FF2B5EF4-FFF2-40B4-BE49-F238E27FC236}">
                <a16:creationId xmlns:a16="http://schemas.microsoft.com/office/drawing/2014/main" id="{C15E6787-097B-3C58-A2FF-B0989A90B0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7061" y="5598482"/>
            <a:ext cx="1057275" cy="400050"/>
          </a:xfrm>
          <a:prstGeom prst="rect">
            <a:avLst/>
          </a:prstGeom>
        </p:spPr>
      </p:pic>
      <p:pic>
        <p:nvPicPr>
          <p:cNvPr id="22" name="Picture 21" descr="Slow Food Perú">
            <a:extLst>
              <a:ext uri="{FF2B5EF4-FFF2-40B4-BE49-F238E27FC236}">
                <a16:creationId xmlns:a16="http://schemas.microsoft.com/office/drawing/2014/main" id="{799E8495-DAD0-A9BE-68CE-69B4558A27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1606" y="5872945"/>
            <a:ext cx="1135694" cy="790575"/>
          </a:xfrm>
          <a:prstGeom prst="rect">
            <a:avLst/>
          </a:prstGeom>
        </p:spPr>
      </p:pic>
      <p:pic>
        <p:nvPicPr>
          <p:cNvPr id="23" name="Picture 22" descr="Asociación Nacional de Productores Ecológicos - ANPE PERÚ | Lima">
            <a:extLst>
              <a:ext uri="{FF2B5EF4-FFF2-40B4-BE49-F238E27FC236}">
                <a16:creationId xmlns:a16="http://schemas.microsoft.com/office/drawing/2014/main" id="{3B0A39D6-F7D1-B40C-4A72-7756428558F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8" t="9141" r="4478" b="5106"/>
          <a:stretch/>
        </p:blipFill>
        <p:spPr>
          <a:xfrm>
            <a:off x="6742158" y="5282272"/>
            <a:ext cx="1523491" cy="1408051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4" name="Picture 23" descr="File:YPARD logo.jpg - Wikimedia Commons">
            <a:extLst>
              <a:ext uri="{FF2B5EF4-FFF2-40B4-BE49-F238E27FC236}">
                <a16:creationId xmlns:a16="http://schemas.microsoft.com/office/drawing/2014/main" id="{1BCED5FA-61D9-8EF2-56D2-B4C90427D0E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0611" r="1265" b="20992"/>
          <a:stretch/>
        </p:blipFill>
        <p:spPr>
          <a:xfrm>
            <a:off x="10272248" y="5561391"/>
            <a:ext cx="1758623" cy="996526"/>
          </a:xfrm>
          <a:prstGeom prst="rect">
            <a:avLst/>
          </a:prstGeom>
        </p:spPr>
      </p:pic>
      <p:pic>
        <p:nvPicPr>
          <p:cNvPr id="2" name="Imagen 1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8F8D8C73-B5B9-D4E5-FFF6-E6BE1A32CA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64191" y="5759116"/>
            <a:ext cx="2000250" cy="91440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9927F26-6D38-0311-D3EA-5AE8E4A94456}"/>
              </a:ext>
            </a:extLst>
          </p:cNvPr>
          <p:cNvSpPr txBox="1"/>
          <p:nvPr/>
        </p:nvSpPr>
        <p:spPr>
          <a:xfrm>
            <a:off x="2308719" y="5564218"/>
            <a:ext cx="1100054" cy="2539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50" err="1"/>
              <a:t>Ejecutado</a:t>
            </a:r>
            <a:r>
              <a:rPr lang="en-US" sz="1050"/>
              <a:t> </a:t>
            </a:r>
            <a:r>
              <a:rPr lang="en-US" sz="1050" err="1"/>
              <a:t>por</a:t>
            </a:r>
            <a:r>
              <a:rPr lang="en-US" sz="105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11310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DB5A4C8-5EE4-CF0E-DB10-A1939E77A165}"/>
              </a:ext>
            </a:extLst>
          </p:cNvPr>
          <p:cNvSpPr/>
          <p:nvPr/>
        </p:nvSpPr>
        <p:spPr>
          <a:xfrm>
            <a:off x="266700" y="-101600"/>
            <a:ext cx="2895600" cy="723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0DE7F31-3C96-1F6C-0583-043A7FFFA214}"/>
              </a:ext>
            </a:extLst>
          </p:cNvPr>
          <p:cNvSpPr txBox="1"/>
          <p:nvPr/>
        </p:nvSpPr>
        <p:spPr>
          <a:xfrm>
            <a:off x="355599" y="1140004"/>
            <a:ext cx="3170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PE" sz="2400" b="1">
                <a:solidFill>
                  <a:schemeClr val="bg1"/>
                </a:solidFill>
                <a:latin typeface="Berlin Sans FB Demi"/>
              </a:rPr>
              <a:t>Objetivos</a:t>
            </a:r>
            <a:endParaRPr lang="es-PE" sz="2400" b="1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014FDCF-C66E-0E42-1DD5-E19288DCFD57}"/>
              </a:ext>
            </a:extLst>
          </p:cNvPr>
          <p:cNvSpPr txBox="1"/>
          <p:nvPr/>
        </p:nvSpPr>
        <p:spPr>
          <a:xfrm>
            <a:off x="355599" y="1969504"/>
            <a:ext cx="280670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PE" sz="2400" b="1">
                <a:solidFill>
                  <a:schemeClr val="bg1"/>
                </a:solidFill>
                <a:latin typeface="Berlin Sans FB Demi"/>
              </a:rPr>
              <a:t>Río de la vida</a:t>
            </a:r>
            <a:endParaRPr lang="es-PE" sz="2400" b="1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B5906D9-26FA-BF94-9C77-AAAE6616DF4A}"/>
              </a:ext>
            </a:extLst>
          </p:cNvPr>
          <p:cNvSpPr txBox="1"/>
          <p:nvPr/>
        </p:nvSpPr>
        <p:spPr>
          <a:xfrm>
            <a:off x="355599" y="3628505"/>
            <a:ext cx="280670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PE" sz="2400" b="1">
                <a:solidFill>
                  <a:schemeClr val="bg1"/>
                </a:solidFill>
                <a:latin typeface="Berlin Sans FB Demi"/>
              </a:rPr>
              <a:t>Video</a:t>
            </a:r>
            <a:endParaRPr lang="es-PE" sz="2400" b="1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7E00A6C-989E-B4EA-16F2-586810C9081C}"/>
              </a:ext>
            </a:extLst>
          </p:cNvPr>
          <p:cNvSpPr txBox="1"/>
          <p:nvPr/>
        </p:nvSpPr>
        <p:spPr>
          <a:xfrm>
            <a:off x="355599" y="4458006"/>
            <a:ext cx="280670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PE" sz="2400" b="1">
                <a:solidFill>
                  <a:schemeClr val="bg1"/>
                </a:solidFill>
                <a:latin typeface="Berlin Sans FB Demi"/>
              </a:rPr>
              <a:t>Proyectos</a:t>
            </a:r>
            <a:endParaRPr lang="es-PE" sz="2400" b="1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B3FDEA6-89D7-E81B-71F1-8CE267D81B11}"/>
              </a:ext>
            </a:extLst>
          </p:cNvPr>
          <p:cNvSpPr txBox="1"/>
          <p:nvPr/>
        </p:nvSpPr>
        <p:spPr>
          <a:xfrm>
            <a:off x="355599" y="5287506"/>
            <a:ext cx="280670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PE" sz="2400" b="1">
                <a:solidFill>
                  <a:schemeClr val="bg1"/>
                </a:solidFill>
                <a:latin typeface="Berlin Sans FB Demi"/>
              </a:rPr>
              <a:t>Estrategias</a:t>
            </a:r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7705BB9-F7AE-1B15-D258-0F01FF91CF52}"/>
              </a:ext>
            </a:extLst>
          </p:cNvPr>
          <p:cNvSpPr txBox="1"/>
          <p:nvPr/>
        </p:nvSpPr>
        <p:spPr>
          <a:xfrm>
            <a:off x="355600" y="127000"/>
            <a:ext cx="2540000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PE" sz="2000" b="1">
                <a:solidFill>
                  <a:schemeClr val="bg1"/>
                </a:solidFill>
                <a:latin typeface="Berlin Sans FB Demi"/>
              </a:rPr>
              <a:t>PROGRAMA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extBox 22">
            <a:extLst>
              <a:ext uri="{FF2B5EF4-FFF2-40B4-BE49-F238E27FC236}">
                <a16:creationId xmlns:a16="http://schemas.microsoft.com/office/drawing/2014/main" id="{797B380B-9852-2A27-D01C-F633D74B69BE}"/>
              </a:ext>
            </a:extLst>
          </p:cNvPr>
          <p:cNvSpPr txBox="1"/>
          <p:nvPr/>
        </p:nvSpPr>
        <p:spPr>
          <a:xfrm>
            <a:off x="355599" y="2799005"/>
            <a:ext cx="280670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PE" sz="2400" b="1">
                <a:solidFill>
                  <a:schemeClr val="bg1"/>
                </a:solidFill>
                <a:latin typeface="Berlin Sans FB Demi"/>
              </a:rPr>
              <a:t>Plenaria</a:t>
            </a:r>
            <a:endParaRPr lang="es-PE" sz="2400" b="1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4" name="Picture 3" descr="A group of people standing around a table with post it notes&#10;&#10;Description automatically generated">
            <a:extLst>
              <a:ext uri="{FF2B5EF4-FFF2-40B4-BE49-F238E27FC236}">
                <a16:creationId xmlns:a16="http://schemas.microsoft.com/office/drawing/2014/main" id="{A406375B-4110-23FC-E998-EB6A34CF5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300" y="-29135"/>
            <a:ext cx="9251576" cy="69498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39C9719-7515-4269-AB55-F7A5E02F776A}"/>
              </a:ext>
            </a:extLst>
          </p:cNvPr>
          <p:cNvSpPr txBox="1"/>
          <p:nvPr/>
        </p:nvSpPr>
        <p:spPr>
          <a:xfrm>
            <a:off x="351117" y="6117007"/>
            <a:ext cx="280670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PE" sz="2400" b="1">
                <a:solidFill>
                  <a:schemeClr val="bg1"/>
                </a:solidFill>
                <a:latin typeface="Berlin Sans FB Demi"/>
              </a:rPr>
              <a:t>Plenaria</a:t>
            </a:r>
            <a:endParaRPr lang="es-PE" sz="2400" b="1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479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3" grpId="0"/>
      <p:bldP spid="24" grpId="0"/>
      <p:bldP spid="25" grpId="0"/>
      <p:bldP spid="26" grpId="0"/>
      <p:bldP spid="27" grpId="0"/>
      <p:bldP spid="2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B47F8649-F89C-CE1B-4392-DB07239AEBC4}"/>
              </a:ext>
            </a:extLst>
          </p:cNvPr>
          <p:cNvSpPr txBox="1"/>
          <p:nvPr/>
        </p:nvSpPr>
        <p:spPr>
          <a:xfrm>
            <a:off x="3783025" y="1718153"/>
            <a:ext cx="7264931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s-ES_tradnl" sz="2400">
                <a:latin typeface="Open Sans"/>
                <a:ea typeface="Calibri"/>
                <a:cs typeface="Calibri"/>
              </a:rPr>
              <a:t>Reflexionar sobre la situación de los jóvenes, sus preocupaciones y motivaciones en relación con su comunidad y la agricultura.</a:t>
            </a:r>
            <a:endParaRPr lang="en-US" sz="2400">
              <a:latin typeface="Open Sans"/>
              <a:ea typeface="Open Sans"/>
              <a:cs typeface="Open Sans"/>
            </a:endParaRPr>
          </a:p>
          <a:p>
            <a:pPr marL="171450" indent="-171450">
              <a:buFont typeface="Arial"/>
              <a:buChar char="•"/>
            </a:pPr>
            <a:endParaRPr lang="es-ES_tradnl" sz="2400">
              <a:latin typeface="Open Sans"/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s-ES_tradnl" sz="2400">
                <a:latin typeface="Open Sans"/>
                <a:ea typeface="Calibri"/>
                <a:cs typeface="Open Sans"/>
              </a:rPr>
              <a:t>Identificar desde las experiencias de los proyectos SAMA y de Jóvenes de ANPE qué estrategias podemos desarrollar para involucrar a las y los jóvenes en la agricultura-agroecología desde diferentes escenarios y perspectivas.</a:t>
            </a:r>
            <a:r>
              <a:rPr lang="en-US" sz="2400">
                <a:latin typeface="Open Sans"/>
                <a:ea typeface="Open Sans"/>
                <a:cs typeface="Open Sans"/>
              </a:rPr>
              <a:t> </a:t>
            </a:r>
          </a:p>
        </p:txBody>
      </p:sp>
      <p:sp>
        <p:nvSpPr>
          <p:cNvPr id="47" name="TextBox 22">
            <a:extLst>
              <a:ext uri="{FF2B5EF4-FFF2-40B4-BE49-F238E27FC236}">
                <a16:creationId xmlns:a16="http://schemas.microsoft.com/office/drawing/2014/main" id="{1B00A333-9024-FFA2-179B-01687B0D9894}"/>
              </a:ext>
            </a:extLst>
          </p:cNvPr>
          <p:cNvSpPr txBox="1"/>
          <p:nvPr/>
        </p:nvSpPr>
        <p:spPr>
          <a:xfrm>
            <a:off x="355599" y="2048895"/>
            <a:ext cx="280670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PE" sz="2400" b="1">
                <a:solidFill>
                  <a:schemeClr val="bg1"/>
                </a:solidFill>
                <a:latin typeface="Berlin Sans FB Demi"/>
              </a:rPr>
              <a:t>Río de la vida</a:t>
            </a:r>
            <a:endParaRPr lang="es-PE" sz="2400" b="1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49" name="TextBox 23">
            <a:extLst>
              <a:ext uri="{FF2B5EF4-FFF2-40B4-BE49-F238E27FC236}">
                <a16:creationId xmlns:a16="http://schemas.microsoft.com/office/drawing/2014/main" id="{A89FF801-F0A9-DD67-24A4-06C3CBDA1A22}"/>
              </a:ext>
            </a:extLst>
          </p:cNvPr>
          <p:cNvSpPr txBox="1"/>
          <p:nvPr/>
        </p:nvSpPr>
        <p:spPr>
          <a:xfrm>
            <a:off x="355599" y="3866677"/>
            <a:ext cx="280670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PE" sz="2400" b="1" dirty="0">
                <a:solidFill>
                  <a:schemeClr val="bg1"/>
                </a:solidFill>
                <a:latin typeface="Berlin Sans FB Demi"/>
              </a:rPr>
              <a:t>Video</a:t>
            </a:r>
            <a:endParaRPr lang="es-PE" sz="2400" b="1" dirty="0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51" name="TextBox 24">
            <a:extLst>
              <a:ext uri="{FF2B5EF4-FFF2-40B4-BE49-F238E27FC236}">
                <a16:creationId xmlns:a16="http://schemas.microsoft.com/office/drawing/2014/main" id="{0090E8DB-B820-D774-7849-BA73ACBD8B97}"/>
              </a:ext>
            </a:extLst>
          </p:cNvPr>
          <p:cNvSpPr txBox="1"/>
          <p:nvPr/>
        </p:nvSpPr>
        <p:spPr>
          <a:xfrm>
            <a:off x="355599" y="4775568"/>
            <a:ext cx="280670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PE" sz="2400" b="1">
                <a:solidFill>
                  <a:schemeClr val="bg1"/>
                </a:solidFill>
                <a:latin typeface="Berlin Sans FB Demi"/>
              </a:rPr>
              <a:t>Proyectos</a:t>
            </a:r>
            <a:endParaRPr lang="es-PE" sz="2400" b="1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53" name="TextBox 25">
            <a:extLst>
              <a:ext uri="{FF2B5EF4-FFF2-40B4-BE49-F238E27FC236}">
                <a16:creationId xmlns:a16="http://schemas.microsoft.com/office/drawing/2014/main" id="{D566AF6C-0E0E-C49B-328F-EA0D5D1B1928}"/>
              </a:ext>
            </a:extLst>
          </p:cNvPr>
          <p:cNvSpPr txBox="1"/>
          <p:nvPr/>
        </p:nvSpPr>
        <p:spPr>
          <a:xfrm>
            <a:off x="355599" y="5684460"/>
            <a:ext cx="280670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PE" sz="2400" b="1">
                <a:solidFill>
                  <a:schemeClr val="bg1"/>
                </a:solidFill>
                <a:latin typeface="Berlin Sans FB Demi"/>
              </a:rPr>
              <a:t>Plenaria</a:t>
            </a:r>
            <a:endParaRPr lang="es-PE" sz="2400" b="1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55" name="TextBox 26">
            <a:extLst>
              <a:ext uri="{FF2B5EF4-FFF2-40B4-BE49-F238E27FC236}">
                <a16:creationId xmlns:a16="http://schemas.microsoft.com/office/drawing/2014/main" id="{0159BB9D-5F87-52D8-626B-D0246B34BFA3}"/>
              </a:ext>
            </a:extLst>
          </p:cNvPr>
          <p:cNvSpPr txBox="1"/>
          <p:nvPr/>
        </p:nvSpPr>
        <p:spPr>
          <a:xfrm>
            <a:off x="355600" y="127000"/>
            <a:ext cx="254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000" b="1">
                <a:solidFill>
                  <a:schemeClr val="bg1"/>
                </a:solidFill>
                <a:latin typeface="Berlin Sans FB Demi" panose="020E0802020502020306" pitchFamily="34" charset="0"/>
              </a:rPr>
              <a:t>ÍNDICE</a:t>
            </a:r>
          </a:p>
        </p:txBody>
      </p:sp>
      <p:sp>
        <p:nvSpPr>
          <p:cNvPr id="57" name="TextBox 22">
            <a:extLst>
              <a:ext uri="{FF2B5EF4-FFF2-40B4-BE49-F238E27FC236}">
                <a16:creationId xmlns:a16="http://schemas.microsoft.com/office/drawing/2014/main" id="{29B718C1-DC9D-0144-2391-D44A732243A9}"/>
              </a:ext>
            </a:extLst>
          </p:cNvPr>
          <p:cNvSpPr txBox="1"/>
          <p:nvPr/>
        </p:nvSpPr>
        <p:spPr>
          <a:xfrm>
            <a:off x="355599" y="2957786"/>
            <a:ext cx="280670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PE" sz="2400" b="1">
                <a:solidFill>
                  <a:schemeClr val="bg1"/>
                </a:solidFill>
                <a:latin typeface="Berlin Sans FB Demi"/>
              </a:rPr>
              <a:t>Plenaria</a:t>
            </a:r>
            <a:endParaRPr lang="es-PE" sz="2400" b="1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FDF2B8-C7A2-88A7-EAE0-4FFF15A58D57}"/>
              </a:ext>
            </a:extLst>
          </p:cNvPr>
          <p:cNvSpPr/>
          <p:nvPr/>
        </p:nvSpPr>
        <p:spPr>
          <a:xfrm>
            <a:off x="266700" y="-101600"/>
            <a:ext cx="2895600" cy="723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EE20BAA-4CE6-ADFC-7392-DBEFC2478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ítulo 17">
            <a:extLst>
              <a:ext uri="{FF2B5EF4-FFF2-40B4-BE49-F238E27FC236}">
                <a16:creationId xmlns:a16="http://schemas.microsoft.com/office/drawing/2014/main" id="{6EDC9E63-6131-38A4-48FD-87EE682E1DAA}"/>
              </a:ext>
            </a:extLst>
          </p:cNvPr>
          <p:cNvSpPr>
            <a:spLocks noGrp="1"/>
          </p:cNvSpPr>
          <p:nvPr/>
        </p:nvSpPr>
        <p:spPr>
          <a:xfrm rot="16200000">
            <a:off x="-4106552" y="3303494"/>
            <a:ext cx="11731752" cy="63093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None/>
              <a:defRPr sz="36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>
                <a:solidFill>
                  <a:srgbClr val="FFFFFF"/>
                </a:solidFill>
              </a:rPr>
              <a:t>OBJETIVOS DE LA SESIÓN</a:t>
            </a:r>
          </a:p>
        </p:txBody>
      </p:sp>
    </p:spTree>
    <p:extLst>
      <p:ext uri="{BB962C8B-B14F-4D97-AF65-F5344CB8AC3E}">
        <p14:creationId xmlns:p14="http://schemas.microsoft.com/office/powerpoint/2010/main" val="1013606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9" grpId="0"/>
      <p:bldP spid="51" grpId="0"/>
      <p:bldP spid="53" grpId="0"/>
      <p:bldP spid="55" grpId="0"/>
      <p:bldP spid="57" grpId="0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DE9B96C9-9001-900A-5C5C-0E722357C4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00" b="12500"/>
          <a:stretch/>
        </p:blipFill>
        <p:spPr>
          <a:xfrm>
            <a:off x="0" y="12028"/>
            <a:ext cx="12191980" cy="6857990"/>
          </a:xfrm>
          <a:prstGeom prst="rect">
            <a:avLst/>
          </a:prstGeom>
        </p:spPr>
      </p:pic>
      <p:sp>
        <p:nvSpPr>
          <p:cNvPr id="24" name="Freeform 12">
            <a:extLst>
              <a:ext uri="{FF2B5EF4-FFF2-40B4-BE49-F238E27FC236}">
                <a16:creationId xmlns:a16="http://schemas.microsoft.com/office/drawing/2014/main" id="{522A94E1-AEBD-4286-BFF8-0711E4CD3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622650" y="5181600"/>
            <a:ext cx="9165010" cy="1174750"/>
          </a:xfrm>
          <a:custGeom>
            <a:avLst/>
            <a:gdLst>
              <a:gd name="connsiteX0" fmla="*/ 0 w 9165010"/>
              <a:gd name="connsiteY0" fmla="*/ 1073384 h 1073384"/>
              <a:gd name="connsiteX1" fmla="*/ 9165010 w 9165010"/>
              <a:gd name="connsiteY1" fmla="*/ 1073384 h 1073384"/>
              <a:gd name="connsiteX2" fmla="*/ 9165010 w 9165010"/>
              <a:gd name="connsiteY2" fmla="*/ 266817 h 1073384"/>
              <a:gd name="connsiteX3" fmla="*/ 4757604 w 9165010"/>
              <a:gd name="connsiteY3" fmla="*/ 266817 h 1073384"/>
              <a:gd name="connsiteX4" fmla="*/ 4582505 w 9165010"/>
              <a:gd name="connsiteY4" fmla="*/ 0 h 1073384"/>
              <a:gd name="connsiteX5" fmla="*/ 4407407 w 9165010"/>
              <a:gd name="connsiteY5" fmla="*/ 266817 h 1073384"/>
              <a:gd name="connsiteX6" fmla="*/ 0 w 9165010"/>
              <a:gd name="connsiteY6" fmla="*/ 266817 h 107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5010" h="1073384">
                <a:moveTo>
                  <a:pt x="0" y="1073384"/>
                </a:moveTo>
                <a:lnTo>
                  <a:pt x="9165010" y="1073384"/>
                </a:lnTo>
                <a:lnTo>
                  <a:pt x="9165010" y="266817"/>
                </a:lnTo>
                <a:lnTo>
                  <a:pt x="4757604" y="266817"/>
                </a:lnTo>
                <a:lnTo>
                  <a:pt x="4582505" y="0"/>
                </a:lnTo>
                <a:lnTo>
                  <a:pt x="4407407" y="266817"/>
                </a:lnTo>
                <a:lnTo>
                  <a:pt x="0" y="266817"/>
                </a:lnTo>
                <a:close/>
              </a:path>
            </a:pathLst>
          </a:custGeom>
          <a:solidFill>
            <a:srgbClr val="404040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A343AB46-C0EA-D6DF-0A59-5C9353182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650" y="5254391"/>
            <a:ext cx="8867012" cy="774934"/>
          </a:xfr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en-US" sz="4000">
                <a:solidFill>
                  <a:srgbClr val="FFFFFF"/>
                </a:solidFill>
              </a:rPr>
              <a:t>¿</a:t>
            </a:r>
            <a:r>
              <a:rPr lang="en-US" sz="4000" err="1">
                <a:solidFill>
                  <a:srgbClr val="FFFFFF"/>
                </a:solidFill>
              </a:rPr>
              <a:t>Qué</a:t>
            </a:r>
            <a:r>
              <a:rPr lang="en-US" sz="4000">
                <a:solidFill>
                  <a:srgbClr val="FFFFFF"/>
                </a:solidFill>
              </a:rPr>
              <a:t> </a:t>
            </a:r>
            <a:r>
              <a:rPr lang="en-US" sz="4000" err="1">
                <a:solidFill>
                  <a:srgbClr val="FFFFFF"/>
                </a:solidFill>
              </a:rPr>
              <a:t>encontramos</a:t>
            </a:r>
            <a:r>
              <a:rPr lang="en-US" sz="4000">
                <a:solidFill>
                  <a:srgbClr val="FFFFFF"/>
                </a:solidFill>
              </a:rPr>
              <a:t> </a:t>
            </a:r>
            <a:r>
              <a:rPr lang="en-US" sz="4000" err="1">
                <a:solidFill>
                  <a:srgbClr val="FFFFFF"/>
                </a:solidFill>
              </a:rPr>
              <a:t>en</a:t>
            </a:r>
            <a:r>
              <a:rPr lang="en-US" sz="4000">
                <a:solidFill>
                  <a:srgbClr val="FFFFFF"/>
                </a:solidFill>
              </a:rPr>
              <a:t> SAMA?</a:t>
            </a:r>
          </a:p>
        </p:txBody>
      </p:sp>
    </p:spTree>
    <p:extLst>
      <p:ext uri="{BB962C8B-B14F-4D97-AF65-F5344CB8AC3E}">
        <p14:creationId xmlns:p14="http://schemas.microsoft.com/office/powerpoint/2010/main" val="992699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6A26F39C-5F86-8D65-BB6C-B85D69315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124" y="697282"/>
            <a:ext cx="11731752" cy="630936"/>
          </a:xfrm>
        </p:spPr>
        <p:txBody>
          <a:bodyPr/>
          <a:lstStyle/>
          <a:p>
            <a:r>
              <a:rPr lang="en-US" err="1"/>
              <a:t>Estudio</a:t>
            </a:r>
            <a:r>
              <a:rPr lang="en-US"/>
              <a:t> </a:t>
            </a:r>
            <a:r>
              <a:rPr lang="en-US" err="1"/>
              <a:t>sobre</a:t>
            </a:r>
            <a:r>
              <a:rPr lang="en-US"/>
              <a:t> </a:t>
            </a:r>
            <a:r>
              <a:rPr lang="en-US" err="1"/>
              <a:t>jóvenes</a:t>
            </a:r>
            <a:r>
              <a:rPr lang="en-US"/>
              <a:t> y </a:t>
            </a:r>
            <a:r>
              <a:rPr lang="en-US" err="1"/>
              <a:t>encuentro</a:t>
            </a:r>
            <a:r>
              <a:rPr lang="en-US"/>
              <a:t> de </a:t>
            </a:r>
            <a:r>
              <a:rPr lang="en-US" err="1"/>
              <a:t>jóvenes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E63BBB7-CC95-4397-797D-96D3C564984F}"/>
              </a:ext>
            </a:extLst>
          </p:cNvPr>
          <p:cNvSpPr/>
          <p:nvPr/>
        </p:nvSpPr>
        <p:spPr>
          <a:xfrm>
            <a:off x="224947" y="1944317"/>
            <a:ext cx="11736886" cy="32411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4984D37-8B15-FDBC-F5DA-D8333277E668}"/>
              </a:ext>
            </a:extLst>
          </p:cNvPr>
          <p:cNvSpPr txBox="1"/>
          <p:nvPr/>
        </p:nvSpPr>
        <p:spPr>
          <a:xfrm>
            <a:off x="3026586" y="5379897"/>
            <a:ext cx="613522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err="1"/>
              <a:t>Jóvenes</a:t>
            </a:r>
            <a:r>
              <a:rPr lang="en-US" sz="2000" b="1"/>
              <a:t> de Aija + </a:t>
            </a:r>
            <a:r>
              <a:rPr lang="en-US" sz="2000" b="1" err="1"/>
              <a:t>Jóvenes</a:t>
            </a:r>
            <a:r>
              <a:rPr lang="en-US" sz="2000" b="1"/>
              <a:t> de </a:t>
            </a:r>
            <a:r>
              <a:rPr lang="en-US" sz="2000" b="1" err="1"/>
              <a:t>otras</a:t>
            </a:r>
            <a:r>
              <a:rPr lang="en-US" sz="2000" b="1"/>
              <a:t> regiones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208F89-324B-FFDA-D1D9-C1DD0CF406BB}"/>
              </a:ext>
            </a:extLst>
          </p:cNvPr>
          <p:cNvSpPr txBox="1"/>
          <p:nvPr/>
        </p:nvSpPr>
        <p:spPr>
          <a:xfrm>
            <a:off x="406559" y="3704386"/>
            <a:ext cx="264881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solidFill>
                  <a:srgbClr val="FFFFFF"/>
                </a:solidFill>
              </a:rPr>
              <a:t>Alta </a:t>
            </a:r>
            <a:r>
              <a:rPr lang="en-US" sz="2000" b="1" err="1">
                <a:solidFill>
                  <a:srgbClr val="FFFFFF"/>
                </a:solidFill>
              </a:rPr>
              <a:t>migración</a:t>
            </a:r>
            <a:endParaRPr lang="en-US" err="1">
              <a:solidFill>
                <a:srgbClr val="FFFFFF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751A514-380D-7778-826A-F022277308B3}"/>
              </a:ext>
            </a:extLst>
          </p:cNvPr>
          <p:cNvSpPr txBox="1"/>
          <p:nvPr/>
        </p:nvSpPr>
        <p:spPr>
          <a:xfrm>
            <a:off x="2929161" y="3704385"/>
            <a:ext cx="3170727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err="1">
                <a:solidFill>
                  <a:srgbClr val="FFFFFF"/>
                </a:solidFill>
              </a:rPr>
              <a:t>Estabilidad</a:t>
            </a:r>
            <a:r>
              <a:rPr lang="en-US" sz="2000" b="1">
                <a:solidFill>
                  <a:srgbClr val="FFFFFF"/>
                </a:solidFill>
              </a:rPr>
              <a:t> </a:t>
            </a:r>
            <a:r>
              <a:rPr lang="en-US" sz="2000" b="1" err="1">
                <a:solidFill>
                  <a:srgbClr val="FFFFFF"/>
                </a:solidFill>
              </a:rPr>
              <a:t>económica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D428F8D-95E1-B6B5-37F9-611B96F820FE}"/>
              </a:ext>
            </a:extLst>
          </p:cNvPr>
          <p:cNvSpPr txBox="1"/>
          <p:nvPr/>
        </p:nvSpPr>
        <p:spPr>
          <a:xfrm>
            <a:off x="677957" y="5974883"/>
            <a:ext cx="1083247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i="1"/>
              <a:t>"</a:t>
            </a:r>
            <a:r>
              <a:rPr lang="en-US" b="1" i="1" err="1"/>
              <a:t>Necesitamos</a:t>
            </a:r>
            <a:r>
              <a:rPr lang="en-US" b="1" i="1"/>
              <a:t> </a:t>
            </a:r>
            <a:r>
              <a:rPr lang="en-US" b="1" i="1" err="1"/>
              <a:t>más</a:t>
            </a:r>
            <a:r>
              <a:rPr lang="en-US" b="1" i="1"/>
              <a:t> </a:t>
            </a:r>
            <a:r>
              <a:rPr lang="en-US" b="1" i="1" err="1"/>
              <a:t>jóvenes</a:t>
            </a:r>
            <a:r>
              <a:rPr lang="en-US" b="1" i="1"/>
              <a:t> </a:t>
            </a:r>
            <a:r>
              <a:rPr lang="en-US" b="1" i="1" err="1"/>
              <a:t>en</a:t>
            </a:r>
            <a:r>
              <a:rPr lang="en-US" b="1" i="1"/>
              <a:t> </a:t>
            </a:r>
            <a:r>
              <a:rPr lang="en-US" b="1" i="1" err="1"/>
              <a:t>el</a:t>
            </a:r>
            <a:r>
              <a:rPr lang="en-US" b="1" i="1"/>
              <a:t> campo"</a:t>
            </a:r>
          </a:p>
          <a:p>
            <a:pPr algn="ctr"/>
            <a:r>
              <a:rPr lang="en-US" b="1" i="1"/>
              <a:t>"Mi </a:t>
            </a:r>
            <a:r>
              <a:rPr lang="en-US" b="1" i="1" err="1"/>
              <a:t>hijo</a:t>
            </a:r>
            <a:r>
              <a:rPr lang="en-US" b="1" i="1"/>
              <a:t> no </a:t>
            </a:r>
            <a:r>
              <a:rPr lang="en-US" b="1" i="1" err="1"/>
              <a:t>puede</a:t>
            </a:r>
            <a:r>
              <a:rPr lang="en-US" b="1" i="1"/>
              <a:t> </a:t>
            </a:r>
            <a:r>
              <a:rPr lang="en-US" b="1" i="1" err="1"/>
              <a:t>participar</a:t>
            </a:r>
            <a:r>
              <a:rPr lang="en-US" b="1" i="1"/>
              <a:t> </a:t>
            </a:r>
            <a:r>
              <a:rPr lang="en-US" b="1" i="1" err="1"/>
              <a:t>porque</a:t>
            </a:r>
            <a:r>
              <a:rPr lang="en-US" b="1" i="1"/>
              <a:t> </a:t>
            </a:r>
            <a:r>
              <a:rPr lang="en-US" b="1" i="1" err="1"/>
              <a:t>está</a:t>
            </a:r>
            <a:r>
              <a:rPr lang="en-US" b="1" i="1"/>
              <a:t> </a:t>
            </a:r>
            <a:r>
              <a:rPr lang="en-US" b="1" i="1" err="1"/>
              <a:t>trabajando</a:t>
            </a:r>
            <a:r>
              <a:rPr lang="en-US" b="1" i="1"/>
              <a:t> </a:t>
            </a:r>
            <a:r>
              <a:rPr lang="en-US" b="1" i="1" err="1"/>
              <a:t>en</a:t>
            </a:r>
            <a:r>
              <a:rPr lang="en-US" b="1" i="1"/>
              <a:t> </a:t>
            </a:r>
            <a:r>
              <a:rPr lang="en-US" b="1" i="1" err="1"/>
              <a:t>una</a:t>
            </a:r>
            <a:r>
              <a:rPr lang="en-US" b="1" i="1"/>
              <a:t> </a:t>
            </a:r>
            <a:r>
              <a:rPr lang="en-US" b="1" i="1" err="1"/>
              <a:t>oficina</a:t>
            </a:r>
            <a:r>
              <a:rPr lang="en-US" b="1" i="1"/>
              <a:t>... </a:t>
            </a:r>
            <a:r>
              <a:rPr lang="en-US" b="1" i="1" err="1"/>
              <a:t>el</a:t>
            </a:r>
            <a:r>
              <a:rPr lang="en-US" b="1" i="1"/>
              <a:t> </a:t>
            </a:r>
            <a:r>
              <a:rPr lang="en-US" b="1" i="1" err="1"/>
              <a:t>trabajo</a:t>
            </a:r>
            <a:r>
              <a:rPr lang="en-US" b="1" i="1"/>
              <a:t> del campo es </a:t>
            </a:r>
            <a:r>
              <a:rPr lang="en-US" b="1" i="1" err="1"/>
              <a:t>matado</a:t>
            </a:r>
            <a:r>
              <a:rPr lang="en-US" b="1" i="1"/>
              <a:t>"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BA155B6-AF97-20D7-1301-460D78EF7CB9}"/>
              </a:ext>
            </a:extLst>
          </p:cNvPr>
          <p:cNvSpPr txBox="1"/>
          <p:nvPr/>
        </p:nvSpPr>
        <p:spPr>
          <a:xfrm>
            <a:off x="5973680" y="3704385"/>
            <a:ext cx="3170727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err="1">
                <a:solidFill>
                  <a:srgbClr val="FFFFFF"/>
                </a:solidFill>
              </a:rPr>
              <a:t>Apoyo</a:t>
            </a:r>
            <a:r>
              <a:rPr lang="en-US" sz="2000" b="1">
                <a:solidFill>
                  <a:srgbClr val="FFFFFF"/>
                </a:solidFill>
              </a:rPr>
              <a:t> a la </a:t>
            </a:r>
            <a:r>
              <a:rPr lang="en-US" sz="2000" b="1" err="1">
                <a:solidFill>
                  <a:srgbClr val="FFFFFF"/>
                </a:solidFill>
              </a:rPr>
              <a:t>familia</a:t>
            </a:r>
            <a:endParaRPr lang="en-US" err="1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ADC3506-D9D2-7A3C-CF36-7BD20FA8F226}"/>
              </a:ext>
            </a:extLst>
          </p:cNvPr>
          <p:cNvSpPr txBox="1"/>
          <p:nvPr/>
        </p:nvSpPr>
        <p:spPr>
          <a:xfrm>
            <a:off x="8995788" y="3704385"/>
            <a:ext cx="3170727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err="1">
                <a:solidFill>
                  <a:srgbClr val="FFFFFF"/>
                </a:solidFill>
              </a:rPr>
              <a:t>Desvalorización</a:t>
            </a:r>
            <a:r>
              <a:rPr lang="en-US" sz="2000" b="1">
                <a:solidFill>
                  <a:srgbClr val="FFFFFF"/>
                </a:solidFill>
              </a:rPr>
              <a:t> de la </a:t>
            </a:r>
            <a:r>
              <a:rPr lang="en-US" sz="2000" b="1" err="1">
                <a:solidFill>
                  <a:srgbClr val="FFFFFF"/>
                </a:solidFill>
              </a:rPr>
              <a:t>agricultura</a:t>
            </a:r>
            <a:endParaRPr lang="en-US" err="1"/>
          </a:p>
        </p:txBody>
      </p:sp>
      <p:pic>
        <p:nvPicPr>
          <p:cNvPr id="2" name="Picture 1" descr="Migration - Free user icons">
            <a:extLst>
              <a:ext uri="{FF2B5EF4-FFF2-40B4-BE49-F238E27FC236}">
                <a16:creationId xmlns:a16="http://schemas.microsoft.com/office/drawing/2014/main" id="{437DFD5C-DE24-D6BF-4C51-5346CEBDDC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9371" y="2472017"/>
            <a:ext cx="1006289" cy="961465"/>
          </a:xfrm>
          <a:prstGeom prst="rect">
            <a:avLst/>
          </a:prstGeom>
        </p:spPr>
      </p:pic>
      <p:pic>
        <p:nvPicPr>
          <p:cNvPr id="3" name="Picture 2" descr="Financial Stability Icons - Free SVG &amp; PNG Financial ...">
            <a:extLst>
              <a:ext uri="{FF2B5EF4-FFF2-40B4-BE49-F238E27FC236}">
                <a16:creationId xmlns:a16="http://schemas.microsoft.com/office/drawing/2014/main" id="{691162BB-1B76-E23D-5113-B7EF99CCF4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08130" y="2573776"/>
            <a:ext cx="1015682" cy="993271"/>
          </a:xfrm>
          <a:prstGeom prst="rect">
            <a:avLst/>
          </a:prstGeom>
        </p:spPr>
      </p:pic>
      <p:pic>
        <p:nvPicPr>
          <p:cNvPr id="5" name="Picture 4" descr="Family - Free kid and baby icons">
            <a:extLst>
              <a:ext uri="{FF2B5EF4-FFF2-40B4-BE49-F238E27FC236}">
                <a16:creationId xmlns:a16="http://schemas.microsoft.com/office/drawing/2014/main" id="{1856A457-16F6-5B62-64C3-53D9470E3C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21605" y="2617693"/>
            <a:ext cx="1073524" cy="1095936"/>
          </a:xfrm>
          <a:prstGeom prst="rect">
            <a:avLst/>
          </a:prstGeom>
        </p:spPr>
      </p:pic>
      <p:pic>
        <p:nvPicPr>
          <p:cNvPr id="6" name="Picture 5" descr="Agriculture Icon Png #205761 - Free Icons Library">
            <a:extLst>
              <a:ext uri="{FF2B5EF4-FFF2-40B4-BE49-F238E27FC236}">
                <a16:creationId xmlns:a16="http://schemas.microsoft.com/office/drawing/2014/main" id="{C71C0964-3222-6223-835F-25F9EC919A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60159" y="2618600"/>
            <a:ext cx="959653" cy="959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6918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7103547-049D-7090-1AC1-34A6A2B8F444}"/>
              </a:ext>
            </a:extLst>
          </p:cNvPr>
          <p:cNvSpPr/>
          <p:nvPr/>
        </p:nvSpPr>
        <p:spPr>
          <a:xfrm>
            <a:off x="266700" y="-101600"/>
            <a:ext cx="2895600" cy="723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750E48C-0B37-3725-C180-8FFED6D757A7}"/>
              </a:ext>
            </a:extLst>
          </p:cNvPr>
          <p:cNvSpPr txBox="1"/>
          <p:nvPr/>
        </p:nvSpPr>
        <p:spPr>
          <a:xfrm>
            <a:off x="355599" y="4292906"/>
            <a:ext cx="280670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PE" sz="2400" b="1">
                <a:solidFill>
                  <a:schemeClr val="bg1"/>
                </a:solidFill>
                <a:latin typeface="Berlin Sans FB Demi"/>
              </a:rPr>
              <a:t>Apoyo a su familia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C7A08D5-E7AE-AE8A-9A26-36213B4C6B8C}"/>
              </a:ext>
            </a:extLst>
          </p:cNvPr>
          <p:cNvSpPr txBox="1"/>
          <p:nvPr/>
        </p:nvSpPr>
        <p:spPr>
          <a:xfrm>
            <a:off x="355599" y="5684460"/>
            <a:ext cx="280670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PE" sz="2400" b="1">
                <a:solidFill>
                  <a:schemeClr val="bg1"/>
                </a:solidFill>
                <a:latin typeface="Berlin Sans FB Demi"/>
              </a:rPr>
              <a:t>Baja valorización de la agricultura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9" name="TextBox 22">
            <a:extLst>
              <a:ext uri="{FF2B5EF4-FFF2-40B4-BE49-F238E27FC236}">
                <a16:creationId xmlns:a16="http://schemas.microsoft.com/office/drawing/2014/main" id="{BD732372-B61D-77D8-FE5F-6E66B4F7D0E3}"/>
              </a:ext>
            </a:extLst>
          </p:cNvPr>
          <p:cNvSpPr txBox="1"/>
          <p:nvPr/>
        </p:nvSpPr>
        <p:spPr>
          <a:xfrm>
            <a:off x="355599" y="2531558"/>
            <a:ext cx="280670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PE" sz="2400" b="1">
                <a:solidFill>
                  <a:schemeClr val="bg1"/>
                </a:solidFill>
                <a:latin typeface="Berlin Sans FB Demi"/>
              </a:rPr>
              <a:t>Estabilidad económica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0" name="Rectangle 14">
            <a:extLst>
              <a:ext uri="{FF2B5EF4-FFF2-40B4-BE49-F238E27FC236}">
                <a16:creationId xmlns:a16="http://schemas.microsoft.com/office/drawing/2014/main" id="{A331C5DC-F8C8-7022-4E37-22FD41580591}"/>
              </a:ext>
            </a:extLst>
          </p:cNvPr>
          <p:cNvSpPr/>
          <p:nvPr/>
        </p:nvSpPr>
        <p:spPr>
          <a:xfrm>
            <a:off x="127000" y="915105"/>
            <a:ext cx="3175000" cy="113611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1" name="TextBox 19">
            <a:extLst>
              <a:ext uri="{FF2B5EF4-FFF2-40B4-BE49-F238E27FC236}">
                <a16:creationId xmlns:a16="http://schemas.microsoft.com/office/drawing/2014/main" id="{DFFA10CA-B234-B73A-8F24-D3DCA3BBF5CC}"/>
              </a:ext>
            </a:extLst>
          </p:cNvPr>
          <p:cNvSpPr txBox="1"/>
          <p:nvPr/>
        </p:nvSpPr>
        <p:spPr>
          <a:xfrm>
            <a:off x="355599" y="1140004"/>
            <a:ext cx="3170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PE" sz="2400" b="1">
                <a:solidFill>
                  <a:schemeClr val="accent4">
                    <a:lumMod val="20000"/>
                    <a:lumOff val="80000"/>
                  </a:schemeClr>
                </a:solidFill>
                <a:latin typeface="Berlin Sans FB Demi"/>
              </a:rPr>
              <a:t>Migración</a:t>
            </a:r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973FEE1A-DEC4-A546-5AE0-A69893A48214}"/>
              </a:ext>
            </a:extLst>
          </p:cNvPr>
          <p:cNvSpPr/>
          <p:nvPr/>
        </p:nvSpPr>
        <p:spPr>
          <a:xfrm>
            <a:off x="127000" y="-1191601"/>
            <a:ext cx="3175000" cy="113611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" name="TextBox 22">
            <a:extLst>
              <a:ext uri="{FF2B5EF4-FFF2-40B4-BE49-F238E27FC236}">
                <a16:creationId xmlns:a16="http://schemas.microsoft.com/office/drawing/2014/main" id="{8B71E2DC-E248-9494-3E5C-5B4DC814FDDD}"/>
              </a:ext>
            </a:extLst>
          </p:cNvPr>
          <p:cNvSpPr txBox="1"/>
          <p:nvPr/>
        </p:nvSpPr>
        <p:spPr>
          <a:xfrm>
            <a:off x="3724887" y="315785"/>
            <a:ext cx="8097040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s-ES" sz="1600" b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Ancash fue la cuarta región que expulsó más habitantes en el 2015, con un saldo migratorio de -325 mil, representando más del 30% de su población total. </a:t>
            </a:r>
            <a:endParaRPr lang="es-PE" sz="2000" b="1"/>
          </a:p>
        </p:txBody>
      </p:sp>
      <p:sp>
        <p:nvSpPr>
          <p:cNvPr id="7" name="TextBox 22">
            <a:extLst>
              <a:ext uri="{FF2B5EF4-FFF2-40B4-BE49-F238E27FC236}">
                <a16:creationId xmlns:a16="http://schemas.microsoft.com/office/drawing/2014/main" id="{81B213A2-CA18-5EDF-9927-19EC922B8156}"/>
              </a:ext>
            </a:extLst>
          </p:cNvPr>
          <p:cNvSpPr txBox="1"/>
          <p:nvPr/>
        </p:nvSpPr>
        <p:spPr>
          <a:xfrm>
            <a:off x="3972842" y="1141124"/>
            <a:ext cx="66178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sz="12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</a:rPr>
              <a:t>Fuente: Migraciones internas en el Perú a nivel departamental. INEI. 2015</a:t>
            </a:r>
          </a:p>
          <a:p>
            <a:endParaRPr lang="es-PE" sz="1200"/>
          </a:p>
        </p:txBody>
      </p:sp>
      <p:graphicFrame>
        <p:nvGraphicFramePr>
          <p:cNvPr id="9" name="Chart 18">
            <a:extLst>
              <a:ext uri="{FF2B5EF4-FFF2-40B4-BE49-F238E27FC236}">
                <a16:creationId xmlns:a16="http://schemas.microsoft.com/office/drawing/2014/main" id="{B814E19A-B259-364C-87D8-956C9A538F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6353901"/>
              </p:ext>
            </p:extLst>
          </p:nvPr>
        </p:nvGraphicFramePr>
        <p:xfrm>
          <a:off x="3846830" y="1858827"/>
          <a:ext cx="3913939" cy="2431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8EF2E776-8876-D0F7-AE79-CA92F90EA325}"/>
              </a:ext>
            </a:extLst>
          </p:cNvPr>
          <p:cNvSpPr txBox="1"/>
          <p:nvPr/>
        </p:nvSpPr>
        <p:spPr>
          <a:xfrm>
            <a:off x="3697108" y="1480517"/>
            <a:ext cx="6169842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s-PE" sz="1400" b="1" err="1">
                <a:solidFill>
                  <a:srgbClr val="000000"/>
                </a:solidFill>
                <a:effectLst/>
                <a:ea typeface="Open Sans"/>
              </a:rPr>
              <a:t>Fig</a:t>
            </a:r>
            <a:r>
              <a:rPr lang="es-PE" sz="1400" b="1">
                <a:solidFill>
                  <a:srgbClr val="000000"/>
                </a:solidFill>
                <a:effectLst/>
                <a:ea typeface="Open Sans"/>
              </a:rPr>
              <a:t> </a:t>
            </a:r>
            <a:r>
              <a:rPr lang="es-PE" sz="1400" b="1">
                <a:solidFill>
                  <a:srgbClr val="000000"/>
                </a:solidFill>
                <a:ea typeface="Open Sans"/>
              </a:rPr>
              <a:t>1</a:t>
            </a:r>
            <a:r>
              <a:rPr lang="es-PE" sz="1400" b="1">
                <a:solidFill>
                  <a:srgbClr val="000000"/>
                </a:solidFill>
                <a:effectLst/>
                <a:ea typeface="Open Sans"/>
              </a:rPr>
              <a:t>.</a:t>
            </a:r>
            <a:r>
              <a:rPr lang="es-PE" sz="1400">
                <a:solidFill>
                  <a:srgbClr val="000000"/>
                </a:solidFill>
                <a:ea typeface="Open Sans"/>
              </a:rPr>
              <a:t> Número de habitantes de Aija entre 1983 y 2017</a:t>
            </a:r>
            <a:endParaRPr lang="es-PE" sz="1400">
              <a:ea typeface="Open Sans"/>
            </a:endParaRPr>
          </a:p>
        </p:txBody>
      </p:sp>
      <p:sp>
        <p:nvSpPr>
          <p:cNvPr id="13" name="TextBox 22">
            <a:extLst>
              <a:ext uri="{FF2B5EF4-FFF2-40B4-BE49-F238E27FC236}">
                <a16:creationId xmlns:a16="http://schemas.microsoft.com/office/drawing/2014/main" id="{D9220C06-566E-C6B0-2586-67EB04DEE664}"/>
              </a:ext>
            </a:extLst>
          </p:cNvPr>
          <p:cNvSpPr txBox="1"/>
          <p:nvPr/>
        </p:nvSpPr>
        <p:spPr>
          <a:xfrm>
            <a:off x="3842785" y="4410419"/>
            <a:ext cx="66178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sz="12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</a:rPr>
              <a:t>Fuente: Elaboración propia. Datos INEI 2017.</a:t>
            </a:r>
          </a:p>
          <a:p>
            <a:endParaRPr lang="es-PE" sz="1200"/>
          </a:p>
        </p:txBody>
      </p:sp>
      <p:graphicFrame>
        <p:nvGraphicFramePr>
          <p:cNvPr id="17" name="Gráfico 10">
            <a:extLst>
              <a:ext uri="{FF2B5EF4-FFF2-40B4-BE49-F238E27FC236}">
                <a16:creationId xmlns:a16="http://schemas.microsoft.com/office/drawing/2014/main" id="{76836631-3125-EEF9-11AA-45A91AB3FB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1067793"/>
              </p:ext>
            </p:extLst>
          </p:nvPr>
        </p:nvGraphicFramePr>
        <p:xfrm>
          <a:off x="8169993" y="1453154"/>
          <a:ext cx="3724171" cy="2836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TextBox 23">
            <a:extLst>
              <a:ext uri="{FF2B5EF4-FFF2-40B4-BE49-F238E27FC236}">
                <a16:creationId xmlns:a16="http://schemas.microsoft.com/office/drawing/2014/main" id="{C5FBC3C7-A734-106B-9EE3-6FFFE4E9B3BA}"/>
              </a:ext>
            </a:extLst>
          </p:cNvPr>
          <p:cNvSpPr txBox="1"/>
          <p:nvPr/>
        </p:nvSpPr>
        <p:spPr>
          <a:xfrm>
            <a:off x="7635534" y="1452353"/>
            <a:ext cx="4470206" cy="32258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791845" algn="just" defTabSz="804672">
              <a:lnSpc>
                <a:spcPct val="115000"/>
              </a:lnSpc>
              <a:spcAft>
                <a:spcPts val="880"/>
              </a:spcAft>
              <a:tabLst>
                <a:tab pos="792378" algn="l"/>
              </a:tabLst>
            </a:pPr>
            <a:r>
              <a:rPr lang="es-PE" sz="1400" b="1" kern="1200" err="1"/>
              <a:t>Fig</a:t>
            </a:r>
            <a:r>
              <a:rPr lang="es-PE" sz="1400" b="1"/>
              <a:t> 2</a:t>
            </a:r>
            <a:r>
              <a:rPr lang="es-PE" sz="1400" b="1" kern="1200"/>
              <a:t>. </a:t>
            </a:r>
            <a:r>
              <a:rPr lang="es-PE" sz="1400" kern="1200"/>
              <a:t>Motivo de la migración</a:t>
            </a:r>
            <a:endParaRPr lang="es-PE" sz="1600">
              <a:effectLst/>
              <a:ea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B0758E3-0BD1-E7D6-9597-FD5B9B58C4DB}"/>
              </a:ext>
            </a:extLst>
          </p:cNvPr>
          <p:cNvSpPr txBox="1"/>
          <p:nvPr/>
        </p:nvSpPr>
        <p:spPr>
          <a:xfrm>
            <a:off x="3648635" y="5217459"/>
            <a:ext cx="7987552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600">
                <a:latin typeface="Open Sans"/>
                <a:ea typeface="Open Sans"/>
                <a:cs typeface="Open Sans"/>
              </a:rPr>
              <a:t>Factores que </a:t>
            </a:r>
            <a:r>
              <a:rPr lang="en-US" sz="1600" err="1">
                <a:latin typeface="Open Sans"/>
                <a:ea typeface="Open Sans"/>
                <a:cs typeface="Open Sans"/>
              </a:rPr>
              <a:t>contribuyen</a:t>
            </a:r>
            <a:r>
              <a:rPr lang="en-US" sz="1600">
                <a:latin typeface="Open Sans"/>
                <a:ea typeface="Open Sans"/>
                <a:cs typeface="Open Sans"/>
              </a:rPr>
              <a:t> a la </a:t>
            </a:r>
            <a:r>
              <a:rPr lang="en-US" sz="1600" err="1">
                <a:latin typeface="Open Sans"/>
                <a:ea typeface="Open Sans"/>
                <a:cs typeface="Open Sans"/>
              </a:rPr>
              <a:t>migración</a:t>
            </a:r>
            <a:endParaRPr lang="en-US" sz="1600">
              <a:latin typeface="Open Sans"/>
              <a:ea typeface="Open Sans"/>
              <a:cs typeface="Open Sans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>
                <a:latin typeface="Open Sans"/>
                <a:ea typeface="Open Sans"/>
                <a:cs typeface="Open Sans"/>
              </a:rPr>
              <a:t>El</a:t>
            </a:r>
            <a:r>
              <a:rPr lang="en-US" sz="1600" b="1">
                <a:latin typeface="Open Sans"/>
                <a:ea typeface="Open Sans"/>
                <a:cs typeface="Open Sans"/>
              </a:rPr>
              <a:t> </a:t>
            </a:r>
            <a:r>
              <a:rPr lang="en-US" sz="1600" b="1" err="1">
                <a:latin typeface="Open Sans"/>
                <a:ea typeface="Open Sans"/>
                <a:cs typeface="Open Sans"/>
              </a:rPr>
              <a:t>clima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especialmente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en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áreas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propensas</a:t>
            </a:r>
            <a:r>
              <a:rPr lang="en-US" sz="1600">
                <a:latin typeface="Open Sans"/>
                <a:ea typeface="Open Sans"/>
                <a:cs typeface="Open Sans"/>
              </a:rPr>
              <a:t> a </a:t>
            </a:r>
            <a:r>
              <a:rPr lang="en-US" sz="1600" err="1">
                <a:latin typeface="Open Sans"/>
                <a:ea typeface="Open Sans"/>
                <a:cs typeface="Open Sans"/>
              </a:rPr>
              <a:t>condiciones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climáticas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adversas</a:t>
            </a:r>
            <a:r>
              <a:rPr lang="en-US" sz="1600">
                <a:latin typeface="Open Sans"/>
                <a:ea typeface="Open Sans"/>
                <a:cs typeface="Open Sans"/>
              </a:rPr>
              <a:t>. La </a:t>
            </a:r>
            <a:r>
              <a:rPr lang="en-US" sz="1600" err="1">
                <a:latin typeface="Open Sans"/>
                <a:ea typeface="Open Sans"/>
                <a:cs typeface="Open Sans"/>
              </a:rPr>
              <a:t>falta</a:t>
            </a:r>
            <a:r>
              <a:rPr lang="en-US" sz="1600">
                <a:latin typeface="Open Sans"/>
                <a:ea typeface="Open Sans"/>
                <a:cs typeface="Open Sans"/>
              </a:rPr>
              <a:t> de </a:t>
            </a:r>
            <a:r>
              <a:rPr lang="en-US" sz="1600" err="1">
                <a:latin typeface="Open Sans"/>
                <a:ea typeface="Open Sans"/>
                <a:cs typeface="Open Sans"/>
              </a:rPr>
              <a:t>recursos</a:t>
            </a:r>
            <a:r>
              <a:rPr lang="en-US" sz="1600">
                <a:latin typeface="Open Sans"/>
                <a:ea typeface="Open Sans"/>
                <a:cs typeface="Open Sans"/>
              </a:rPr>
              <a:t> naturales </a:t>
            </a:r>
            <a:r>
              <a:rPr lang="en-US" sz="1600" err="1">
                <a:latin typeface="Open Sans"/>
                <a:ea typeface="Open Sans"/>
                <a:cs typeface="Open Sans"/>
              </a:rPr>
              <a:t>como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el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agua</a:t>
            </a:r>
            <a:r>
              <a:rPr lang="en-US" sz="1600">
                <a:latin typeface="Open Sans"/>
                <a:ea typeface="Open Sans"/>
                <a:cs typeface="Open Sans"/>
              </a:rPr>
              <a:t> o </a:t>
            </a:r>
            <a:r>
              <a:rPr lang="en-US" sz="1600" err="1">
                <a:latin typeface="Open Sans"/>
                <a:ea typeface="Open Sans"/>
                <a:cs typeface="Open Sans"/>
              </a:rPr>
              <a:t>el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terreno</a:t>
            </a:r>
            <a:r>
              <a:rPr lang="en-US" sz="1600">
                <a:latin typeface="Open Sans"/>
                <a:ea typeface="Open Sans"/>
                <a:cs typeface="Open Sans"/>
              </a:rPr>
              <a:t>. (18% población es vulnerable al CC)</a:t>
            </a:r>
            <a:endParaRPr lang="en-US" sz="1600">
              <a:latin typeface="Avenir Next LT Pro Light"/>
              <a:ea typeface="Open Sans"/>
              <a:cs typeface="Open Sans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>
                <a:latin typeface="Open Sans"/>
                <a:ea typeface="Open Sans"/>
                <a:cs typeface="Open Sans"/>
              </a:rPr>
              <a:t>Limitada </a:t>
            </a:r>
            <a:r>
              <a:rPr lang="en-US" sz="1600" err="1">
                <a:latin typeface="Open Sans"/>
                <a:ea typeface="Open Sans"/>
                <a:cs typeface="Open Sans"/>
              </a:rPr>
              <a:t>conexión</a:t>
            </a:r>
            <a:r>
              <a:rPr lang="en-US" sz="1600">
                <a:latin typeface="Open Sans"/>
                <a:ea typeface="Open Sans"/>
                <a:cs typeface="Open Sans"/>
              </a:rPr>
              <a:t> a internet.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>
                <a:latin typeface="Open Sans"/>
                <a:ea typeface="Open Sans"/>
                <a:cs typeface="Open Sans"/>
              </a:rPr>
              <a:t>Falta de </a:t>
            </a:r>
            <a:r>
              <a:rPr lang="en-US" sz="1600" err="1">
                <a:latin typeface="Open Sans"/>
                <a:ea typeface="Open Sans"/>
                <a:cs typeface="Open Sans"/>
              </a:rPr>
              <a:t>oferta</a:t>
            </a:r>
            <a:r>
              <a:rPr lang="en-US" sz="1600">
                <a:latin typeface="Open Sans"/>
                <a:ea typeface="Open Sans"/>
                <a:cs typeface="Open Sans"/>
              </a:rPr>
              <a:t> de </a:t>
            </a:r>
            <a:r>
              <a:rPr lang="en-US" sz="1600" b="1" err="1">
                <a:latin typeface="Open Sans"/>
                <a:ea typeface="Open Sans"/>
                <a:cs typeface="Open Sans"/>
              </a:rPr>
              <a:t>servicios</a:t>
            </a:r>
            <a:r>
              <a:rPr lang="en-US" sz="1600">
                <a:latin typeface="Open Sans"/>
                <a:ea typeface="Open Sans"/>
                <a:cs typeface="Open Sans"/>
              </a:rPr>
              <a:t> de </a:t>
            </a:r>
            <a:r>
              <a:rPr lang="en-US" sz="1600" err="1">
                <a:latin typeface="Open Sans"/>
                <a:ea typeface="Open Sans"/>
                <a:cs typeface="Open Sans"/>
              </a:rPr>
              <a:t>calidad</a:t>
            </a:r>
            <a:r>
              <a:rPr lang="en-US" sz="1600">
                <a:latin typeface="Open Sans"/>
                <a:ea typeface="Open Sans"/>
                <a:cs typeface="Open Sans"/>
              </a:rPr>
              <a:t>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37F2E6A-A39D-95B7-60D1-154F3E57113B}"/>
              </a:ext>
            </a:extLst>
          </p:cNvPr>
          <p:cNvSpPr txBox="1"/>
          <p:nvPr/>
        </p:nvSpPr>
        <p:spPr>
          <a:xfrm>
            <a:off x="3682252" y="4847664"/>
            <a:ext cx="798755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algn="just">
              <a:buFont typeface="Wingdings"/>
              <a:buChar char="Ø"/>
            </a:pPr>
            <a:r>
              <a:rPr lang="en-US" b="1">
                <a:latin typeface="Open Sans"/>
                <a:ea typeface="Open Sans"/>
                <a:cs typeface="Open Sans"/>
              </a:rPr>
              <a:t>Muy </a:t>
            </a:r>
            <a:r>
              <a:rPr lang="en-US" b="1" err="1">
                <a:latin typeface="Open Sans"/>
                <a:ea typeface="Open Sans"/>
                <a:cs typeface="Open Sans"/>
              </a:rPr>
              <a:t>pocos</a:t>
            </a:r>
            <a:r>
              <a:rPr lang="en-US" b="1">
                <a:latin typeface="Open Sans"/>
                <a:ea typeface="Open Sans"/>
                <a:cs typeface="Open Sans"/>
              </a:rPr>
              <a:t> </a:t>
            </a:r>
            <a:r>
              <a:rPr lang="en-US" b="1" err="1">
                <a:latin typeface="Open Sans"/>
                <a:ea typeface="Open Sans"/>
                <a:cs typeface="Open Sans"/>
              </a:rPr>
              <a:t>jóvenes</a:t>
            </a:r>
            <a:r>
              <a:rPr lang="en-US" b="1">
                <a:latin typeface="Open Sans"/>
                <a:ea typeface="Open Sans"/>
                <a:cs typeface="Open Sans"/>
              </a:rPr>
              <a:t> </a:t>
            </a:r>
            <a:r>
              <a:rPr lang="en-US" b="1" err="1">
                <a:latin typeface="Open Sans"/>
                <a:ea typeface="Open Sans"/>
                <a:cs typeface="Open Sans"/>
              </a:rPr>
              <a:t>regresan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9450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B8A8FED-196F-2FB7-0B2D-B59527C74555}"/>
              </a:ext>
            </a:extLst>
          </p:cNvPr>
          <p:cNvSpPr/>
          <p:nvPr/>
        </p:nvSpPr>
        <p:spPr>
          <a:xfrm>
            <a:off x="266700" y="-101600"/>
            <a:ext cx="2895600" cy="723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26FFAE-0DAF-B189-F0F4-93E6C6A7D4DC}"/>
              </a:ext>
            </a:extLst>
          </p:cNvPr>
          <p:cNvSpPr txBox="1"/>
          <p:nvPr/>
        </p:nvSpPr>
        <p:spPr>
          <a:xfrm>
            <a:off x="355599" y="4292906"/>
            <a:ext cx="280670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PE" sz="2400" b="1">
                <a:solidFill>
                  <a:schemeClr val="bg1"/>
                </a:solidFill>
                <a:latin typeface="Berlin Sans FB Demi"/>
              </a:rPr>
              <a:t>Apoyo a su familia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0C54B6-8737-0545-0291-8D7FC0E71B3D}"/>
              </a:ext>
            </a:extLst>
          </p:cNvPr>
          <p:cNvSpPr txBox="1"/>
          <p:nvPr/>
        </p:nvSpPr>
        <p:spPr>
          <a:xfrm>
            <a:off x="355599" y="5684460"/>
            <a:ext cx="280670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PE" sz="2400" b="1">
                <a:solidFill>
                  <a:schemeClr val="bg1"/>
                </a:solidFill>
                <a:latin typeface="Berlin Sans FB Demi"/>
              </a:rPr>
              <a:t>Baja valorización de la agricultura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4" name="Rectangle 14">
            <a:extLst>
              <a:ext uri="{FF2B5EF4-FFF2-40B4-BE49-F238E27FC236}">
                <a16:creationId xmlns:a16="http://schemas.microsoft.com/office/drawing/2014/main" id="{FFDDB084-6950-7223-F098-ED23AD6225D8}"/>
              </a:ext>
            </a:extLst>
          </p:cNvPr>
          <p:cNvSpPr/>
          <p:nvPr/>
        </p:nvSpPr>
        <p:spPr>
          <a:xfrm>
            <a:off x="127000" y="2360664"/>
            <a:ext cx="3175000" cy="113611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6" name="TextBox 19">
            <a:extLst>
              <a:ext uri="{FF2B5EF4-FFF2-40B4-BE49-F238E27FC236}">
                <a16:creationId xmlns:a16="http://schemas.microsoft.com/office/drawing/2014/main" id="{4F8D6958-DC7B-3279-B847-D6F85242B072}"/>
              </a:ext>
            </a:extLst>
          </p:cNvPr>
          <p:cNvSpPr txBox="1"/>
          <p:nvPr/>
        </p:nvSpPr>
        <p:spPr>
          <a:xfrm>
            <a:off x="355599" y="1140004"/>
            <a:ext cx="3170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PE" sz="2400" b="1">
                <a:solidFill>
                  <a:schemeClr val="bg1"/>
                </a:solidFill>
                <a:latin typeface="Berlin Sans FB Demi"/>
              </a:rPr>
              <a:t>Migración</a:t>
            </a:r>
          </a:p>
        </p:txBody>
      </p:sp>
      <p:sp>
        <p:nvSpPr>
          <p:cNvPr id="27" name="TextBox 22">
            <a:extLst>
              <a:ext uri="{FF2B5EF4-FFF2-40B4-BE49-F238E27FC236}">
                <a16:creationId xmlns:a16="http://schemas.microsoft.com/office/drawing/2014/main" id="{C10653F6-2A0C-7763-0823-6E92F10334E6}"/>
              </a:ext>
            </a:extLst>
          </p:cNvPr>
          <p:cNvSpPr txBox="1"/>
          <p:nvPr/>
        </p:nvSpPr>
        <p:spPr>
          <a:xfrm>
            <a:off x="355599" y="2531558"/>
            <a:ext cx="280670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E" sz="2400" b="1">
                <a:solidFill>
                  <a:schemeClr val="tx2">
                    <a:lumMod val="20000"/>
                    <a:lumOff val="80000"/>
                  </a:schemeClr>
                </a:solidFill>
                <a:latin typeface="Berlin Sans FB Demi"/>
              </a:rPr>
              <a:t>Estabilidad económica</a:t>
            </a:r>
            <a:endParaRPr lang="en-US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736C62-D184-1D9D-4F22-233DBB842612}"/>
              </a:ext>
            </a:extLst>
          </p:cNvPr>
          <p:cNvSpPr txBox="1"/>
          <p:nvPr/>
        </p:nvSpPr>
        <p:spPr>
          <a:xfrm>
            <a:off x="3659840" y="298077"/>
            <a:ext cx="6340288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Open Sans"/>
                <a:ea typeface="Open Sans"/>
                <a:cs typeface="Open Sans"/>
              </a:rPr>
              <a:t>Falta de </a:t>
            </a:r>
            <a:r>
              <a:rPr lang="en-US" err="1">
                <a:latin typeface="Open Sans"/>
                <a:ea typeface="Open Sans"/>
                <a:cs typeface="Open Sans"/>
              </a:rPr>
              <a:t>oferta</a:t>
            </a:r>
            <a:r>
              <a:rPr lang="en-US">
                <a:latin typeface="Open Sans"/>
                <a:ea typeface="Open Sans"/>
                <a:cs typeface="Open Sans"/>
              </a:rPr>
              <a:t> </a:t>
            </a:r>
            <a:r>
              <a:rPr lang="en-US" err="1">
                <a:latin typeface="Open Sans"/>
                <a:ea typeface="Open Sans"/>
                <a:cs typeface="Open Sans"/>
              </a:rPr>
              <a:t>formativa</a:t>
            </a:r>
            <a:endParaRPr lang="en-US">
              <a:latin typeface="Open Sans"/>
              <a:ea typeface="Open Sans"/>
              <a:cs typeface="Open Sans"/>
            </a:endParaRPr>
          </a:p>
          <a:p>
            <a:endParaRPr lang="en-US">
              <a:latin typeface="Open Sans"/>
              <a:ea typeface="Open Sans"/>
              <a:cs typeface="Open Sans"/>
            </a:endParaRPr>
          </a:p>
          <a:p>
            <a:endParaRPr lang="en-US">
              <a:latin typeface="Open Sans"/>
              <a:ea typeface="Open Sans"/>
              <a:cs typeface="Open Sans"/>
            </a:endParaRPr>
          </a:p>
          <a:p>
            <a:r>
              <a:rPr lang="en-US">
                <a:latin typeface="Open Sans"/>
                <a:ea typeface="Open Sans"/>
                <a:cs typeface="Open Sans"/>
              </a:rPr>
              <a:t>Falta de </a:t>
            </a:r>
            <a:r>
              <a:rPr lang="en-US" err="1">
                <a:latin typeface="Open Sans"/>
                <a:ea typeface="Open Sans"/>
                <a:cs typeface="Open Sans"/>
              </a:rPr>
              <a:t>oportunidades</a:t>
            </a:r>
            <a:r>
              <a:rPr lang="en-US">
                <a:latin typeface="Open Sans"/>
                <a:ea typeface="Open Sans"/>
                <a:cs typeface="Open Sans"/>
              </a:rPr>
              <a:t> </a:t>
            </a:r>
            <a:r>
              <a:rPr lang="en-US" err="1">
                <a:latin typeface="Open Sans"/>
                <a:ea typeface="Open Sans"/>
                <a:cs typeface="Open Sans"/>
              </a:rPr>
              <a:t>laborales</a:t>
            </a:r>
            <a:r>
              <a:rPr lang="en-US">
                <a:latin typeface="Open Sans"/>
                <a:ea typeface="Open Sans"/>
                <a:cs typeface="Open Sans"/>
              </a:rPr>
              <a:t> </a:t>
            </a:r>
            <a:endParaRPr lang="en-US" sz="2000">
              <a:latin typeface="Open Sans"/>
              <a:ea typeface="Open Sans"/>
              <a:cs typeface="Open Sans"/>
            </a:endParaRPr>
          </a:p>
          <a:p>
            <a:r>
              <a:rPr lang="en-US" err="1">
                <a:latin typeface="Open Sans"/>
                <a:ea typeface="Open Sans"/>
                <a:cs typeface="Open Sans"/>
              </a:rPr>
              <a:t>Trabajo</a:t>
            </a:r>
            <a:r>
              <a:rPr lang="en-US">
                <a:latin typeface="Open Sans"/>
                <a:ea typeface="Open Sans"/>
                <a:cs typeface="Open Sans"/>
              </a:rPr>
              <a:t> mal </a:t>
            </a:r>
            <a:r>
              <a:rPr lang="en-US" err="1">
                <a:latin typeface="Open Sans"/>
                <a:ea typeface="Open Sans"/>
                <a:cs typeface="Open Sans"/>
              </a:rPr>
              <a:t>remunerado</a:t>
            </a:r>
            <a:endParaRPr lang="en-US" sz="2000" err="1">
              <a:latin typeface="Open Sans"/>
              <a:ea typeface="Open Sans"/>
              <a:cs typeface="Open San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B1FDB2D-C15C-01DE-651A-E9BEA032FE0E}"/>
              </a:ext>
            </a:extLst>
          </p:cNvPr>
          <p:cNvSpPr txBox="1"/>
          <p:nvPr/>
        </p:nvSpPr>
        <p:spPr>
          <a:xfrm>
            <a:off x="3760694" y="2225488"/>
            <a:ext cx="7987552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i="1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"Me </a:t>
            </a:r>
            <a:r>
              <a:rPr lang="en-US" sz="1600" i="1" err="1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preocupa</a:t>
            </a:r>
            <a:r>
              <a:rPr lang="en-US" sz="1600" i="1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 la </a:t>
            </a:r>
            <a:r>
              <a:rPr lang="en-US" sz="1600" i="1" err="1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falta</a:t>
            </a:r>
            <a:r>
              <a:rPr lang="en-US" sz="1600" i="1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lang="en-US" sz="1600" i="1" err="1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oportunidades</a:t>
            </a:r>
            <a:r>
              <a:rPr lang="en-US" sz="1600" i="1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 para </a:t>
            </a:r>
            <a:r>
              <a:rPr lang="en-US" sz="1600" i="1" err="1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alcanzar</a:t>
            </a:r>
            <a:r>
              <a:rPr lang="en-US" sz="1600" i="1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 mis </a:t>
            </a:r>
            <a:r>
              <a:rPr lang="en-US" sz="1600" i="1" err="1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metas</a:t>
            </a:r>
            <a:r>
              <a:rPr lang="en-US" sz="1600" i="1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, tanto </a:t>
            </a:r>
            <a:r>
              <a:rPr lang="en-US" sz="1600" i="1" err="1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en</a:t>
            </a:r>
            <a:r>
              <a:rPr lang="en-US" sz="1600" i="1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1600" i="1" err="1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estudio</a:t>
            </a:r>
            <a:r>
              <a:rPr lang="en-US" sz="1600" i="1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1600" i="1" err="1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como</a:t>
            </a:r>
            <a:r>
              <a:rPr lang="en-US" sz="1600" i="1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1600" i="1" err="1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en</a:t>
            </a:r>
            <a:r>
              <a:rPr lang="en-US" sz="1600" i="1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1600" i="1" err="1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ingresos</a:t>
            </a:r>
            <a:r>
              <a:rPr lang="en-US" sz="1600" i="1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" </a:t>
            </a:r>
            <a:r>
              <a:rPr lang="en-US" sz="1600" i="1" err="1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Participante</a:t>
            </a:r>
            <a:r>
              <a:rPr lang="en-US" sz="1600" i="1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 de Encuentro de </a:t>
            </a:r>
            <a:r>
              <a:rPr lang="en-US" sz="1600" i="1" err="1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Jóvenes</a:t>
            </a:r>
            <a:r>
              <a:rPr lang="en-US" sz="1600" i="1">
                <a:solidFill>
                  <a:schemeClr val="accent6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, 2024</a:t>
            </a:r>
          </a:p>
          <a:p>
            <a:endParaRPr lang="en-US" sz="1600">
              <a:latin typeface="Open Sans"/>
              <a:ea typeface="Open Sans"/>
              <a:cs typeface="Open Sans"/>
            </a:endParaRPr>
          </a:p>
          <a:p>
            <a:r>
              <a:rPr lang="en-US" sz="1600">
                <a:latin typeface="Open Sans"/>
                <a:ea typeface="Open Sans"/>
                <a:cs typeface="Open Sans"/>
              </a:rPr>
              <a:t>La </a:t>
            </a:r>
            <a:r>
              <a:rPr lang="en-US" sz="1600" err="1">
                <a:latin typeface="Open Sans"/>
                <a:ea typeface="Open Sans"/>
                <a:cs typeface="Open Sans"/>
              </a:rPr>
              <a:t>búsqueda</a:t>
            </a:r>
            <a:r>
              <a:rPr lang="en-US" sz="1600">
                <a:latin typeface="Open Sans"/>
                <a:ea typeface="Open Sans"/>
                <a:cs typeface="Open Sans"/>
              </a:rPr>
              <a:t> de </a:t>
            </a:r>
            <a:r>
              <a:rPr lang="en-US" sz="1600" err="1">
                <a:latin typeface="Open Sans"/>
                <a:ea typeface="Open Sans"/>
                <a:cs typeface="Open Sans"/>
              </a:rPr>
              <a:t>estabilidad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económica</a:t>
            </a:r>
            <a:r>
              <a:rPr lang="en-US" sz="1600">
                <a:latin typeface="Open Sans"/>
                <a:ea typeface="Open Sans"/>
                <a:cs typeface="Open Sans"/>
              </a:rPr>
              <a:t> </a:t>
            </a:r>
            <a:r>
              <a:rPr lang="en-US" sz="1600" err="1">
                <a:latin typeface="Open Sans"/>
                <a:ea typeface="Open Sans"/>
                <a:cs typeface="Open Sans"/>
              </a:rPr>
              <a:t>los</a:t>
            </a:r>
            <a:r>
              <a:rPr lang="en-US" sz="1600">
                <a:latin typeface="Open Sans"/>
                <a:ea typeface="Open Sans"/>
                <a:cs typeface="Open Sans"/>
              </a:rPr>
              <a:t> van </a:t>
            </a:r>
            <a:r>
              <a:rPr lang="en-US" sz="1600" err="1">
                <a:latin typeface="Open Sans"/>
                <a:ea typeface="Open Sans"/>
                <a:cs typeface="Open Sans"/>
              </a:rPr>
              <a:t>alejando</a:t>
            </a:r>
            <a:r>
              <a:rPr lang="en-US" sz="1600">
                <a:latin typeface="Open Sans"/>
                <a:ea typeface="Open Sans"/>
                <a:cs typeface="Open Sans"/>
              </a:rPr>
              <a:t> de la </a:t>
            </a:r>
            <a:r>
              <a:rPr lang="en-US" sz="1600" err="1">
                <a:latin typeface="Open Sans"/>
                <a:ea typeface="Open Sans"/>
                <a:cs typeface="Open Sans"/>
              </a:rPr>
              <a:t>agricultura</a:t>
            </a:r>
            <a:r>
              <a:rPr lang="en-US" sz="1600">
                <a:latin typeface="Open Sans"/>
                <a:ea typeface="Open Sans"/>
                <a:cs typeface="Open Sans"/>
              </a:rPr>
              <a:t>  y </a:t>
            </a:r>
            <a:r>
              <a:rPr lang="en-US" sz="1600" err="1">
                <a:latin typeface="Open Sans"/>
                <a:ea typeface="Open Sans"/>
                <a:cs typeface="Open Sans"/>
              </a:rPr>
              <a:t>el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trabajo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más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inmediato</a:t>
            </a:r>
            <a:r>
              <a:rPr lang="en-US" sz="1600">
                <a:latin typeface="Open Sans"/>
                <a:ea typeface="Open Sans"/>
                <a:cs typeface="Open Sans"/>
              </a:rPr>
              <a:t> y que "</a:t>
            </a:r>
            <a:r>
              <a:rPr lang="en-US" sz="1600" err="1">
                <a:latin typeface="Open Sans"/>
                <a:ea typeface="Open Sans"/>
                <a:cs typeface="Open Sans"/>
              </a:rPr>
              <a:t>garantiza</a:t>
            </a:r>
            <a:r>
              <a:rPr lang="en-US" sz="1600">
                <a:latin typeface="Open Sans"/>
                <a:ea typeface="Open Sans"/>
                <a:cs typeface="Open Sans"/>
              </a:rPr>
              <a:t>" </a:t>
            </a:r>
            <a:r>
              <a:rPr lang="en-US" sz="1600" err="1">
                <a:latin typeface="Open Sans"/>
                <a:ea typeface="Open Sans"/>
                <a:cs typeface="Open Sans"/>
              </a:rPr>
              <a:t>estabilidad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económica</a:t>
            </a:r>
            <a:r>
              <a:rPr lang="en-US" sz="1600">
                <a:latin typeface="Open Sans"/>
                <a:ea typeface="Open Sans"/>
                <a:cs typeface="Open Sans"/>
              </a:rPr>
              <a:t>, se </a:t>
            </a:r>
            <a:r>
              <a:rPr lang="en-US" sz="1600" err="1">
                <a:latin typeface="Open Sans"/>
                <a:ea typeface="Open Sans"/>
                <a:cs typeface="Open Sans"/>
              </a:rPr>
              <a:t>encuentra</a:t>
            </a:r>
            <a:r>
              <a:rPr lang="en-US" sz="1600">
                <a:latin typeface="Open Sans"/>
                <a:ea typeface="Open Sans"/>
                <a:cs typeface="Open Sans"/>
              </a:rPr>
              <a:t> </a:t>
            </a:r>
            <a:r>
              <a:rPr lang="en-US" sz="1600" err="1">
                <a:latin typeface="Open Sans"/>
                <a:ea typeface="Open Sans"/>
                <a:cs typeface="Open Sans"/>
              </a:rPr>
              <a:t>en</a:t>
            </a:r>
            <a:r>
              <a:rPr lang="en-US" sz="1600">
                <a:latin typeface="Open Sans"/>
                <a:ea typeface="Open Sans"/>
                <a:cs typeface="Open Sans"/>
              </a:rPr>
              <a:t> las </a:t>
            </a:r>
            <a:r>
              <a:rPr lang="en-US" sz="1600" err="1">
                <a:latin typeface="Open Sans"/>
                <a:ea typeface="Open Sans"/>
                <a:cs typeface="Open Sans"/>
              </a:rPr>
              <a:t>industrias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extractivas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principalmente</a:t>
            </a:r>
            <a:r>
              <a:rPr lang="en-US" sz="1600">
                <a:latin typeface="Open Sans"/>
                <a:ea typeface="Open Sans"/>
                <a:cs typeface="Open Sans"/>
              </a:rPr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2A6229-69EC-BE72-47ED-DB0AD61D28F0}"/>
              </a:ext>
            </a:extLst>
          </p:cNvPr>
          <p:cNvSpPr txBox="1"/>
          <p:nvPr/>
        </p:nvSpPr>
        <p:spPr>
          <a:xfrm>
            <a:off x="3525370" y="4096870"/>
            <a:ext cx="7830670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>
                <a:latin typeface="Open Sans"/>
                <a:ea typeface="Open Sans"/>
                <a:cs typeface="Open Sans"/>
              </a:rPr>
              <a:t>Los </a:t>
            </a:r>
            <a:r>
              <a:rPr lang="en-US" sz="1600" err="1">
                <a:latin typeface="Open Sans"/>
                <a:ea typeface="Open Sans"/>
                <a:cs typeface="Open Sans"/>
              </a:rPr>
              <a:t>jóvenes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destacaron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el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hecho</a:t>
            </a:r>
            <a:r>
              <a:rPr lang="en-US" sz="1600">
                <a:latin typeface="Open Sans"/>
                <a:ea typeface="Open Sans"/>
                <a:cs typeface="Open Sans"/>
              </a:rPr>
              <a:t> de </a:t>
            </a:r>
            <a:r>
              <a:rPr lang="en-US" sz="1600" err="1">
                <a:latin typeface="Open Sans"/>
                <a:ea typeface="Open Sans"/>
                <a:cs typeface="Open Sans"/>
              </a:rPr>
              <a:t>ganar</a:t>
            </a:r>
            <a:r>
              <a:rPr lang="en-US" sz="1600">
                <a:latin typeface="Open Sans"/>
                <a:ea typeface="Open Sans"/>
                <a:cs typeface="Open Sans"/>
              </a:rPr>
              <a:t> dinero y </a:t>
            </a:r>
            <a:r>
              <a:rPr lang="en-US" sz="1600" err="1">
                <a:latin typeface="Open Sans"/>
                <a:ea typeface="Open Sans"/>
                <a:cs typeface="Open Sans"/>
              </a:rPr>
              <a:t>aprender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oficios</a:t>
            </a:r>
            <a:r>
              <a:rPr lang="en-US" sz="1600">
                <a:latin typeface="Open Sans"/>
                <a:ea typeface="Open Sans"/>
                <a:cs typeface="Open Sans"/>
              </a:rPr>
              <a:t>. Hay un </a:t>
            </a:r>
            <a:r>
              <a:rPr lang="en-US" sz="1600" err="1">
                <a:latin typeface="Open Sans"/>
                <a:ea typeface="Open Sans"/>
                <a:cs typeface="Open Sans"/>
              </a:rPr>
              <a:t>reconocimiento</a:t>
            </a:r>
            <a:r>
              <a:rPr lang="en-US" sz="1600">
                <a:latin typeface="Open Sans"/>
                <a:ea typeface="Open Sans"/>
                <a:cs typeface="Open Sans"/>
              </a:rPr>
              <a:t> a la </a:t>
            </a:r>
            <a:r>
              <a:rPr lang="en-US" sz="1600" err="1">
                <a:latin typeface="Open Sans"/>
                <a:ea typeface="Open Sans"/>
                <a:cs typeface="Open Sans"/>
              </a:rPr>
              <a:t>necesidad</a:t>
            </a:r>
            <a:r>
              <a:rPr lang="en-US" sz="1600">
                <a:latin typeface="Open Sans"/>
                <a:ea typeface="Open Sans"/>
                <a:cs typeface="Open Sans"/>
              </a:rPr>
              <a:t> de </a:t>
            </a:r>
            <a:r>
              <a:rPr lang="en-US" sz="1600" err="1">
                <a:latin typeface="Open Sans"/>
                <a:ea typeface="Open Sans"/>
                <a:cs typeface="Open Sans"/>
              </a:rPr>
              <a:t>esforzarse</a:t>
            </a:r>
            <a:r>
              <a:rPr lang="en-US" sz="1600">
                <a:latin typeface="Open Sans"/>
                <a:ea typeface="Open Sans"/>
                <a:cs typeface="Open Sans"/>
              </a:rPr>
              <a:t> para </a:t>
            </a:r>
            <a:r>
              <a:rPr lang="en-US" sz="1600" err="1">
                <a:latin typeface="Open Sans"/>
                <a:ea typeface="Open Sans"/>
                <a:cs typeface="Open Sans"/>
              </a:rPr>
              <a:t>lograr</a:t>
            </a:r>
            <a:r>
              <a:rPr lang="en-US" sz="1600">
                <a:latin typeface="Open Sans"/>
                <a:ea typeface="Open Sans"/>
                <a:cs typeface="Open Sans"/>
              </a:rPr>
              <a:t> sus </a:t>
            </a:r>
            <a:r>
              <a:rPr lang="en-US" sz="1600" err="1">
                <a:latin typeface="Open Sans"/>
                <a:ea typeface="Open Sans"/>
                <a:cs typeface="Open Sans"/>
              </a:rPr>
              <a:t>objetivos</a:t>
            </a:r>
            <a:r>
              <a:rPr lang="en-US" sz="1600">
                <a:latin typeface="Open Sans"/>
                <a:ea typeface="Open Sans"/>
                <a:cs typeface="Open Sans"/>
              </a:rPr>
              <a:t> y </a:t>
            </a:r>
            <a:r>
              <a:rPr lang="en-US" sz="1600" err="1">
                <a:latin typeface="Open Sans"/>
                <a:ea typeface="Open Sans"/>
                <a:cs typeface="Open Sans"/>
              </a:rPr>
              <a:t>siempre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está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presente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también</a:t>
            </a:r>
            <a:r>
              <a:rPr lang="en-US" sz="1600">
                <a:latin typeface="Open Sans"/>
                <a:ea typeface="Open Sans"/>
                <a:cs typeface="Open Sans"/>
              </a:rPr>
              <a:t> la </a:t>
            </a:r>
            <a:r>
              <a:rPr lang="en-US" sz="1600" err="1">
                <a:latin typeface="Open Sans"/>
                <a:ea typeface="Open Sans"/>
                <a:cs typeface="Open Sans"/>
              </a:rPr>
              <a:t>añoranza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por</a:t>
            </a:r>
            <a:r>
              <a:rPr lang="en-US" sz="1600">
                <a:latin typeface="Open Sans"/>
                <a:ea typeface="Open Sans"/>
                <a:cs typeface="Open Sans"/>
              </a:rPr>
              <a:t> la </a:t>
            </a:r>
            <a:r>
              <a:rPr lang="en-US" sz="1600" err="1">
                <a:latin typeface="Open Sans"/>
                <a:ea typeface="Open Sans"/>
                <a:cs typeface="Open Sans"/>
              </a:rPr>
              <a:t>actividad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agropecuaria</a:t>
            </a:r>
            <a:r>
              <a:rPr lang="en-US" sz="1600">
                <a:latin typeface="Open Sans"/>
                <a:ea typeface="Open Sans"/>
                <a:cs typeface="Open Sans"/>
              </a:rPr>
              <a:t> y </a:t>
            </a:r>
            <a:r>
              <a:rPr lang="en-US" sz="1600" err="1">
                <a:latin typeface="Open Sans"/>
                <a:ea typeface="Open Sans"/>
                <a:cs typeface="Open Sans"/>
              </a:rPr>
              <a:t>el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recuerdo</a:t>
            </a:r>
            <a:r>
              <a:rPr lang="en-US" sz="1600">
                <a:latin typeface="Open Sans"/>
                <a:ea typeface="Open Sans"/>
                <a:cs typeface="Open Sans"/>
              </a:rPr>
              <a:t> de la </a:t>
            </a:r>
            <a:r>
              <a:rPr lang="en-US" sz="1600" err="1">
                <a:latin typeface="Open Sans"/>
                <a:ea typeface="Open Sans"/>
                <a:cs typeface="Open Sans"/>
              </a:rPr>
              <a:t>familia</a:t>
            </a:r>
            <a:r>
              <a:rPr lang="en-US" sz="1600">
                <a:latin typeface="Open Sans"/>
                <a:ea typeface="Open Sans"/>
                <a:cs typeface="Open Sans"/>
              </a:rPr>
              <a:t>.</a:t>
            </a:r>
            <a:endParaRPr lang="en-US"/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9C16A188-8E65-CC62-6063-BD2B1E031731}"/>
              </a:ext>
            </a:extLst>
          </p:cNvPr>
          <p:cNvSpPr/>
          <p:nvPr/>
        </p:nvSpPr>
        <p:spPr>
          <a:xfrm>
            <a:off x="4720477" y="747992"/>
            <a:ext cx="627529" cy="28014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398265C-2E1F-93CB-23B8-BE9D269EA64B}"/>
              </a:ext>
            </a:extLst>
          </p:cNvPr>
          <p:cNvSpPr txBox="1"/>
          <p:nvPr/>
        </p:nvSpPr>
        <p:spPr>
          <a:xfrm>
            <a:off x="3525370" y="5307105"/>
            <a:ext cx="783067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>
                <a:latin typeface="Open Sans"/>
                <a:ea typeface="Open Sans"/>
                <a:cs typeface="Open Sans"/>
              </a:rPr>
              <a:t>Los </a:t>
            </a:r>
            <a:r>
              <a:rPr lang="en-US" sz="1600" err="1">
                <a:latin typeface="Open Sans"/>
                <a:ea typeface="Open Sans"/>
                <a:cs typeface="Open Sans"/>
              </a:rPr>
              <a:t>precios</a:t>
            </a:r>
            <a:r>
              <a:rPr lang="en-US" sz="1600">
                <a:latin typeface="Open Sans"/>
                <a:ea typeface="Open Sans"/>
                <a:cs typeface="Open Sans"/>
              </a:rPr>
              <a:t> y las </a:t>
            </a:r>
            <a:r>
              <a:rPr lang="en-US" sz="1600" err="1">
                <a:latin typeface="Open Sans"/>
                <a:ea typeface="Open Sans"/>
                <a:cs typeface="Open Sans"/>
              </a:rPr>
              <a:t>injusticias</a:t>
            </a:r>
            <a:r>
              <a:rPr lang="en-US" sz="1600">
                <a:latin typeface="Open Sans"/>
                <a:ea typeface="Open Sans"/>
                <a:cs typeface="Open Sans"/>
              </a:rPr>
              <a:t> del mercado </a:t>
            </a:r>
            <a:r>
              <a:rPr lang="en-US" sz="1600" err="1">
                <a:latin typeface="Open Sans"/>
                <a:ea typeface="Open Sans"/>
                <a:cs typeface="Open Sans"/>
              </a:rPr>
              <a:t>hacen</a:t>
            </a:r>
            <a:r>
              <a:rPr lang="en-US" sz="1600">
                <a:latin typeface="Open Sans"/>
                <a:ea typeface="Open Sans"/>
                <a:cs typeface="Open Sans"/>
              </a:rPr>
              <a:t> que la </a:t>
            </a:r>
            <a:r>
              <a:rPr lang="en-US" sz="1600" err="1">
                <a:latin typeface="Open Sans"/>
                <a:ea typeface="Open Sans"/>
                <a:cs typeface="Open Sans"/>
              </a:rPr>
              <a:t>agricultura</a:t>
            </a:r>
            <a:r>
              <a:rPr lang="en-US" sz="1600">
                <a:latin typeface="Open Sans"/>
                <a:ea typeface="Open Sans"/>
                <a:cs typeface="Open Sans"/>
              </a:rPr>
              <a:t>, </a:t>
            </a:r>
            <a:r>
              <a:rPr lang="en-US" sz="1600" err="1">
                <a:latin typeface="Open Sans"/>
                <a:ea typeface="Open Sans"/>
                <a:cs typeface="Open Sans"/>
              </a:rPr>
              <a:t>agroecología</a:t>
            </a:r>
            <a:r>
              <a:rPr lang="en-US" sz="1600">
                <a:latin typeface="Open Sans"/>
                <a:ea typeface="Open Sans"/>
                <a:cs typeface="Open Sans"/>
              </a:rPr>
              <a:t> no </a:t>
            </a:r>
            <a:r>
              <a:rPr lang="en-US" sz="1600" err="1">
                <a:latin typeface="Open Sans"/>
                <a:ea typeface="Open Sans"/>
                <a:cs typeface="Open Sans"/>
              </a:rPr>
              <a:t>sean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atractivas</a:t>
            </a:r>
            <a:r>
              <a:rPr lang="en-US" sz="1600">
                <a:latin typeface="Open Sans"/>
                <a:ea typeface="Open Sans"/>
                <a:cs typeface="Open Sans"/>
              </a:rPr>
              <a:t> para </a:t>
            </a:r>
            <a:r>
              <a:rPr lang="en-US" sz="1600" err="1">
                <a:latin typeface="Open Sans"/>
                <a:ea typeface="Open Sans"/>
                <a:cs typeface="Open Sans"/>
              </a:rPr>
              <a:t>los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jóvenes</a:t>
            </a:r>
            <a:r>
              <a:rPr lang="en-US" sz="1600">
                <a:latin typeface="Open Sans"/>
                <a:ea typeface="Open Sans"/>
                <a:cs typeface="Open Sans"/>
              </a:rPr>
              <a:t>. 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1A25F46-338A-34A8-F78B-D736676F942F}"/>
              </a:ext>
            </a:extLst>
          </p:cNvPr>
          <p:cNvSpPr txBox="1"/>
          <p:nvPr/>
        </p:nvSpPr>
        <p:spPr>
          <a:xfrm>
            <a:off x="3760695" y="6057898"/>
            <a:ext cx="7472081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i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"</a:t>
            </a:r>
            <a:r>
              <a:rPr lang="en-US" sz="1600" i="1" err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Te</a:t>
            </a:r>
            <a:r>
              <a:rPr lang="en-US" sz="1600" i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1600" i="1" err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ofrecen</a:t>
            </a:r>
            <a:r>
              <a:rPr lang="en-US" sz="1600" i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1600" i="1" err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muy</a:t>
            </a:r>
            <a:r>
              <a:rPr lang="en-US" sz="1600" i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 poco </a:t>
            </a:r>
            <a:r>
              <a:rPr lang="en-US" sz="1600" i="1" err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por</a:t>
            </a:r>
            <a:r>
              <a:rPr lang="en-US" sz="1600" i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1600" i="1" err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tu</a:t>
            </a:r>
            <a:r>
              <a:rPr lang="en-US" sz="1600" i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1600" i="1" err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producción</a:t>
            </a:r>
            <a:r>
              <a:rPr lang="en-US" sz="1600" i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1600" i="1" err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en</a:t>
            </a:r>
            <a:r>
              <a:rPr lang="en-US" sz="1600" i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1600" i="1" err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el</a:t>
            </a:r>
            <a:r>
              <a:rPr lang="en-US" sz="1600" i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 campo, no se </a:t>
            </a:r>
            <a:r>
              <a:rPr lang="en-US" sz="1600" i="1" err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puede</a:t>
            </a:r>
            <a:r>
              <a:rPr lang="en-US" sz="1600" i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1600" i="1" err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vivir</a:t>
            </a:r>
            <a:r>
              <a:rPr lang="en-US" sz="1600" i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lang="en-US" sz="1600" i="1" err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eso</a:t>
            </a:r>
            <a:r>
              <a:rPr lang="en-US" sz="1600" i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lang="en-US" sz="1600" i="1" err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por</a:t>
            </a:r>
            <a:r>
              <a:rPr lang="en-US" sz="1600" i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1600" i="1" err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eso</a:t>
            </a:r>
            <a:r>
              <a:rPr lang="en-US" sz="1600" i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 es </a:t>
            </a:r>
            <a:r>
              <a:rPr lang="en-US" sz="1600" i="1" err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necesario</a:t>
            </a:r>
            <a:r>
              <a:rPr lang="en-US" sz="1600" i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1600" i="1" err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buscar</a:t>
            </a:r>
            <a:r>
              <a:rPr lang="en-US" sz="1600" i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1600" i="1" err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otras</a:t>
            </a:r>
            <a:r>
              <a:rPr lang="en-US" sz="1600" i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1600" i="1" err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opciones</a:t>
            </a:r>
            <a:r>
              <a:rPr lang="en-US" sz="1600" i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" Joven </a:t>
            </a:r>
            <a:r>
              <a:rPr lang="en-US" sz="1600" i="1" err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entrevistado</a:t>
            </a:r>
            <a:r>
              <a:rPr lang="en-US" sz="1600" i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lang="en-US" sz="1600" i="1" err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consultoría</a:t>
            </a:r>
            <a:r>
              <a:rPr lang="en-US" sz="1600" i="1">
                <a:solidFill>
                  <a:schemeClr val="accent2">
                    <a:lumMod val="75000"/>
                  </a:schemeClr>
                </a:solidFill>
                <a:latin typeface="Open Sans"/>
                <a:ea typeface="Open Sans"/>
                <a:cs typeface="Open Sans"/>
              </a:rPr>
              <a:t> 2023</a:t>
            </a:r>
          </a:p>
        </p:txBody>
      </p:sp>
    </p:spTree>
    <p:extLst>
      <p:ext uri="{BB962C8B-B14F-4D97-AF65-F5344CB8AC3E}">
        <p14:creationId xmlns:p14="http://schemas.microsoft.com/office/powerpoint/2010/main" val="29575606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8A97E56-571C-F7F2-B0FE-5F7E36C835DA}"/>
              </a:ext>
            </a:extLst>
          </p:cNvPr>
          <p:cNvSpPr/>
          <p:nvPr/>
        </p:nvSpPr>
        <p:spPr>
          <a:xfrm>
            <a:off x="266700" y="-101600"/>
            <a:ext cx="2895600" cy="723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FECF28-AB5F-583A-4D09-7EBCB4673BE4}"/>
              </a:ext>
            </a:extLst>
          </p:cNvPr>
          <p:cNvSpPr txBox="1"/>
          <p:nvPr/>
        </p:nvSpPr>
        <p:spPr>
          <a:xfrm>
            <a:off x="355599" y="5684460"/>
            <a:ext cx="280670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PE" sz="2400" b="1">
                <a:solidFill>
                  <a:schemeClr val="bg1"/>
                </a:solidFill>
                <a:latin typeface="Berlin Sans FB Demi"/>
              </a:rPr>
              <a:t>Baja valorización de la agricultura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4" name="Rectangle 14">
            <a:extLst>
              <a:ext uri="{FF2B5EF4-FFF2-40B4-BE49-F238E27FC236}">
                <a16:creationId xmlns:a16="http://schemas.microsoft.com/office/drawing/2014/main" id="{4FD26FF0-8BC4-A3C9-596A-3B05D2AAE045}"/>
              </a:ext>
            </a:extLst>
          </p:cNvPr>
          <p:cNvSpPr/>
          <p:nvPr/>
        </p:nvSpPr>
        <p:spPr>
          <a:xfrm>
            <a:off x="127000" y="3936856"/>
            <a:ext cx="3175000" cy="113611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6" name="TextBox 19">
            <a:extLst>
              <a:ext uri="{FF2B5EF4-FFF2-40B4-BE49-F238E27FC236}">
                <a16:creationId xmlns:a16="http://schemas.microsoft.com/office/drawing/2014/main" id="{DF4E2152-CCAC-C82A-19FF-49A310A6074E}"/>
              </a:ext>
            </a:extLst>
          </p:cNvPr>
          <p:cNvSpPr txBox="1"/>
          <p:nvPr/>
        </p:nvSpPr>
        <p:spPr>
          <a:xfrm>
            <a:off x="355599" y="1140004"/>
            <a:ext cx="3170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PE" sz="2400" b="1">
                <a:solidFill>
                  <a:schemeClr val="bg1"/>
                </a:solidFill>
                <a:latin typeface="Berlin Sans FB Demi"/>
              </a:rPr>
              <a:t>Migración</a:t>
            </a:r>
          </a:p>
        </p:txBody>
      </p:sp>
      <p:sp>
        <p:nvSpPr>
          <p:cNvPr id="28" name="TextBox 22">
            <a:extLst>
              <a:ext uri="{FF2B5EF4-FFF2-40B4-BE49-F238E27FC236}">
                <a16:creationId xmlns:a16="http://schemas.microsoft.com/office/drawing/2014/main" id="{AAAE59F2-760C-B976-3DE4-F2E28075F3A7}"/>
              </a:ext>
            </a:extLst>
          </p:cNvPr>
          <p:cNvSpPr txBox="1"/>
          <p:nvPr/>
        </p:nvSpPr>
        <p:spPr>
          <a:xfrm>
            <a:off x="355599" y="2531558"/>
            <a:ext cx="280670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E" sz="2400" b="1">
                <a:solidFill>
                  <a:schemeClr val="bg1"/>
                </a:solidFill>
                <a:latin typeface="Berlin Sans FB Demi"/>
              </a:rPr>
              <a:t>Estabilidad económica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9" name="TextBox 18">
            <a:extLst>
              <a:ext uri="{FF2B5EF4-FFF2-40B4-BE49-F238E27FC236}">
                <a16:creationId xmlns:a16="http://schemas.microsoft.com/office/drawing/2014/main" id="{D034086E-295B-1190-3D26-B11D5E563681}"/>
              </a:ext>
            </a:extLst>
          </p:cNvPr>
          <p:cNvSpPr txBox="1"/>
          <p:nvPr/>
        </p:nvSpPr>
        <p:spPr>
          <a:xfrm>
            <a:off x="355599" y="4292906"/>
            <a:ext cx="280670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E" sz="2400" b="1">
                <a:solidFill>
                  <a:schemeClr val="tx2">
                    <a:lumMod val="20000"/>
                    <a:lumOff val="80000"/>
                  </a:schemeClr>
                </a:solidFill>
                <a:latin typeface="Berlin Sans FB Demi"/>
              </a:rPr>
              <a:t>Apoyo a su familia</a:t>
            </a:r>
            <a:endParaRPr lang="en-US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386D444-10AF-1AAD-51BE-8CFFC50E3586}"/>
              </a:ext>
            </a:extLst>
          </p:cNvPr>
          <p:cNvSpPr txBox="1"/>
          <p:nvPr/>
        </p:nvSpPr>
        <p:spPr>
          <a:xfrm>
            <a:off x="3525370" y="1900519"/>
            <a:ext cx="3471582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>
                <a:latin typeface="Times New Roman"/>
                <a:cs typeface="Times New Roman"/>
              </a:rPr>
              <a:t>El </a:t>
            </a:r>
            <a:r>
              <a:rPr lang="en-US" sz="1100" err="1">
                <a:latin typeface="Times New Roman"/>
                <a:cs typeface="Times New Roman"/>
              </a:rPr>
              <a:t>deseo</a:t>
            </a:r>
            <a:r>
              <a:rPr lang="en-US" sz="1100">
                <a:latin typeface="Times New Roman"/>
                <a:cs typeface="Times New Roman"/>
              </a:rPr>
              <a:t> de </a:t>
            </a:r>
            <a:r>
              <a:rPr lang="en-US" sz="1100" err="1">
                <a:latin typeface="Times New Roman"/>
                <a:cs typeface="Times New Roman"/>
              </a:rPr>
              <a:t>poder</a:t>
            </a:r>
            <a:r>
              <a:rPr lang="en-US" sz="1100">
                <a:latin typeface="Times New Roman"/>
                <a:cs typeface="Times New Roman"/>
              </a:rPr>
              <a:t> </a:t>
            </a:r>
            <a:r>
              <a:rPr lang="en-US" sz="1100" err="1">
                <a:latin typeface="Times New Roman"/>
                <a:cs typeface="Times New Roman"/>
              </a:rPr>
              <a:t>ayudar</a:t>
            </a:r>
            <a:r>
              <a:rPr lang="en-US" sz="1100">
                <a:latin typeface="Times New Roman"/>
                <a:cs typeface="Times New Roman"/>
              </a:rPr>
              <a:t> a sus </a:t>
            </a:r>
            <a:r>
              <a:rPr lang="en-US" sz="1100" err="1">
                <a:latin typeface="Times New Roman"/>
                <a:cs typeface="Times New Roman"/>
              </a:rPr>
              <a:t>familias</a:t>
            </a:r>
            <a:r>
              <a:rPr lang="en-US" sz="1100">
                <a:latin typeface="Times New Roman"/>
                <a:cs typeface="Times New Roman"/>
              </a:rPr>
              <a:t> </a:t>
            </a:r>
            <a:r>
              <a:rPr lang="en-US" sz="1100" err="1">
                <a:latin typeface="Times New Roman"/>
                <a:cs typeface="Times New Roman"/>
              </a:rPr>
              <a:t>en</a:t>
            </a:r>
            <a:r>
              <a:rPr lang="en-US" sz="1100">
                <a:latin typeface="Times New Roman"/>
                <a:cs typeface="Times New Roman"/>
              </a:rPr>
              <a:t> </a:t>
            </a:r>
            <a:r>
              <a:rPr lang="en-US" sz="1100" err="1">
                <a:latin typeface="Times New Roman"/>
                <a:cs typeface="Times New Roman"/>
              </a:rPr>
              <a:t>el</a:t>
            </a:r>
            <a:r>
              <a:rPr lang="en-US" sz="1100">
                <a:latin typeface="Times New Roman"/>
                <a:cs typeface="Times New Roman"/>
              </a:rPr>
              <a:t> campo, tanto </a:t>
            </a:r>
            <a:r>
              <a:rPr lang="en-US" sz="1100" err="1">
                <a:latin typeface="Times New Roman"/>
                <a:cs typeface="Times New Roman"/>
              </a:rPr>
              <a:t>consumiendo</a:t>
            </a:r>
            <a:r>
              <a:rPr lang="en-US" sz="1100">
                <a:latin typeface="Times New Roman"/>
                <a:cs typeface="Times New Roman"/>
              </a:rPr>
              <a:t> </a:t>
            </a:r>
            <a:r>
              <a:rPr lang="en-US" sz="1100" err="1">
                <a:latin typeface="Times New Roman"/>
                <a:cs typeface="Times New Roman"/>
              </a:rPr>
              <a:t>como</a:t>
            </a:r>
            <a:r>
              <a:rPr lang="en-US" sz="1100">
                <a:latin typeface="Times New Roman"/>
                <a:cs typeface="Times New Roman"/>
              </a:rPr>
              <a:t> </a:t>
            </a:r>
            <a:r>
              <a:rPr lang="en-US" sz="1100" err="1">
                <a:latin typeface="Times New Roman"/>
                <a:cs typeface="Times New Roman"/>
              </a:rPr>
              <a:t>produciendo</a:t>
            </a:r>
            <a:r>
              <a:rPr lang="en-US" sz="1100">
                <a:latin typeface="Times New Roman"/>
                <a:cs typeface="Times New Roman"/>
              </a:rPr>
              <a:t> </a:t>
            </a:r>
            <a:r>
              <a:rPr lang="en-US" sz="1100" err="1">
                <a:latin typeface="Times New Roman"/>
                <a:cs typeface="Times New Roman"/>
              </a:rPr>
              <a:t>alimentos</a:t>
            </a:r>
            <a:r>
              <a:rPr lang="en-US" sz="1100">
                <a:latin typeface="Times New Roman"/>
                <a:cs typeface="Times New Roman"/>
              </a:rPr>
              <a:t> </a:t>
            </a:r>
            <a:r>
              <a:rPr lang="en-US" sz="1100" err="1">
                <a:latin typeface="Times New Roman"/>
                <a:cs typeface="Times New Roman"/>
              </a:rPr>
              <a:t>sanos</a:t>
            </a:r>
            <a:r>
              <a:rPr lang="en-US" sz="1100">
                <a:latin typeface="Times New Roman"/>
                <a:cs typeface="Times New Roman"/>
              </a:rPr>
              <a:t>. 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D16DCAF-60EC-8B68-32D4-916B0C8D2C02}"/>
              </a:ext>
            </a:extLst>
          </p:cNvPr>
          <p:cNvSpPr txBox="1"/>
          <p:nvPr/>
        </p:nvSpPr>
        <p:spPr>
          <a:xfrm>
            <a:off x="3525370" y="634253"/>
            <a:ext cx="8234082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600">
                <a:latin typeface="Open Sans"/>
                <a:ea typeface="Open Sans"/>
                <a:cs typeface="Open Sans"/>
              </a:rPr>
              <a:t>La </a:t>
            </a:r>
            <a:r>
              <a:rPr lang="en-US" sz="1600" err="1">
                <a:latin typeface="Open Sans"/>
                <a:ea typeface="Open Sans"/>
                <a:cs typeface="Open Sans"/>
              </a:rPr>
              <a:t>migración</a:t>
            </a:r>
            <a:r>
              <a:rPr lang="en-US" sz="1600">
                <a:latin typeface="Open Sans"/>
                <a:ea typeface="Open Sans"/>
                <a:cs typeface="Open Sans"/>
              </a:rPr>
              <a:t> cambia la </a:t>
            </a:r>
            <a:r>
              <a:rPr lang="en-US" sz="1600" err="1">
                <a:latin typeface="Open Sans"/>
                <a:ea typeface="Open Sans"/>
                <a:cs typeface="Open Sans"/>
              </a:rPr>
              <a:t>dinámica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económica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ya</a:t>
            </a:r>
            <a:r>
              <a:rPr lang="en-US" sz="1600">
                <a:latin typeface="Open Sans"/>
                <a:ea typeface="Open Sans"/>
                <a:cs typeface="Open Sans"/>
              </a:rPr>
              <a:t> que </a:t>
            </a:r>
            <a:r>
              <a:rPr lang="en-US" sz="1600" err="1">
                <a:latin typeface="Open Sans"/>
                <a:ea typeface="Open Sans"/>
                <a:cs typeface="Open Sans"/>
              </a:rPr>
              <a:t>los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jóvenes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pueden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enviar</a:t>
            </a:r>
            <a:r>
              <a:rPr lang="en-US" sz="1600">
                <a:latin typeface="Open Sans"/>
                <a:ea typeface="Open Sans"/>
                <a:cs typeface="Open Sans"/>
              </a:rPr>
              <a:t> dinero a sus padres, </a:t>
            </a:r>
            <a:r>
              <a:rPr lang="en-US" sz="1600" err="1">
                <a:latin typeface="Open Sans"/>
                <a:ea typeface="Open Sans"/>
                <a:cs typeface="Open Sans"/>
              </a:rPr>
              <a:t>construyen</a:t>
            </a:r>
            <a:r>
              <a:rPr lang="en-US" sz="1600">
                <a:latin typeface="Open Sans"/>
                <a:ea typeface="Open Sans"/>
                <a:cs typeface="Open Sans"/>
              </a:rPr>
              <a:t> casas o </a:t>
            </a:r>
            <a:r>
              <a:rPr lang="en-US" sz="1600" err="1">
                <a:latin typeface="Open Sans"/>
                <a:ea typeface="Open Sans"/>
                <a:cs typeface="Open Sans"/>
              </a:rPr>
              <a:t>adquieren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bienes</a:t>
            </a:r>
            <a:r>
              <a:rPr lang="en-US" sz="1600">
                <a:latin typeface="Open Sans"/>
                <a:ea typeface="Open Sans"/>
                <a:cs typeface="Open Sans"/>
              </a:rPr>
              <a:t> para </a:t>
            </a:r>
            <a:r>
              <a:rPr lang="en-US" sz="1600" err="1">
                <a:latin typeface="Open Sans"/>
                <a:ea typeface="Open Sans"/>
                <a:cs typeface="Open Sans"/>
              </a:rPr>
              <a:t>ellos</a:t>
            </a:r>
            <a:r>
              <a:rPr lang="en-US" sz="1600">
                <a:latin typeface="Open Sans"/>
                <a:ea typeface="Open Sans"/>
                <a:cs typeface="Open Sans"/>
              </a:rPr>
              <a:t>, </a:t>
            </a:r>
            <a:r>
              <a:rPr lang="en-US" sz="1600" err="1">
                <a:latin typeface="Open Sans"/>
                <a:ea typeface="Open Sans"/>
                <a:cs typeface="Open Sans"/>
              </a:rPr>
              <a:t>además</a:t>
            </a:r>
            <a:r>
              <a:rPr lang="en-US" sz="1600">
                <a:latin typeface="Open Sans"/>
                <a:ea typeface="Open Sans"/>
                <a:cs typeface="Open Sans"/>
              </a:rPr>
              <a:t> que </a:t>
            </a:r>
            <a:r>
              <a:rPr lang="en-US" sz="1600" err="1">
                <a:latin typeface="Open Sans"/>
                <a:ea typeface="Open Sans"/>
                <a:cs typeface="Open Sans"/>
              </a:rPr>
              <a:t>permiten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pagar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jornales</a:t>
            </a:r>
            <a:r>
              <a:rPr lang="en-US" sz="1600">
                <a:latin typeface="Open Sans"/>
                <a:ea typeface="Open Sans"/>
                <a:cs typeface="Open Sans"/>
              </a:rPr>
              <a:t> o </a:t>
            </a:r>
            <a:r>
              <a:rPr lang="en-US" sz="1600" err="1">
                <a:latin typeface="Open Sans"/>
                <a:ea typeface="Open Sans"/>
                <a:cs typeface="Open Sans"/>
              </a:rPr>
              <a:t>movilizan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más</a:t>
            </a:r>
            <a:r>
              <a:rPr lang="en-US" sz="1600">
                <a:latin typeface="Open Sans"/>
                <a:ea typeface="Open Sans"/>
                <a:cs typeface="Open Sans"/>
              </a:rPr>
              <a:t> la </a:t>
            </a:r>
            <a:r>
              <a:rPr lang="en-US" sz="1600" err="1">
                <a:latin typeface="Open Sans"/>
                <a:ea typeface="Open Sans"/>
                <a:cs typeface="Open Sans"/>
              </a:rPr>
              <a:t>producción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agrícola</a:t>
            </a:r>
            <a:r>
              <a:rPr lang="en-US" sz="1600">
                <a:latin typeface="Open Sans"/>
                <a:ea typeface="Open Sans"/>
                <a:cs typeface="Open Sans"/>
              </a:rPr>
              <a:t> a </a:t>
            </a:r>
            <a:r>
              <a:rPr lang="en-US" sz="1600" err="1">
                <a:latin typeface="Open Sans"/>
                <a:ea typeface="Open Sans"/>
                <a:cs typeface="Open Sans"/>
              </a:rPr>
              <a:t>los</a:t>
            </a:r>
            <a:r>
              <a:rPr lang="en-US" sz="1600">
                <a:latin typeface="Open Sans"/>
                <a:ea typeface="Open Sans"/>
                <a:cs typeface="Open Sans"/>
              </a:rPr>
              <a:t> mercados de las </a:t>
            </a:r>
            <a:r>
              <a:rPr lang="en-US" sz="1600" err="1">
                <a:latin typeface="Open Sans"/>
                <a:ea typeface="Open Sans"/>
                <a:cs typeface="Open Sans"/>
              </a:rPr>
              <a:t>ciudades</a:t>
            </a:r>
            <a:r>
              <a:rPr lang="en-US" sz="1600">
                <a:latin typeface="Open Sans"/>
                <a:ea typeface="Open Sans"/>
                <a:cs typeface="Open Sans"/>
              </a:rPr>
              <a:t>, </a:t>
            </a:r>
            <a:r>
              <a:rPr lang="en-US" sz="1600" err="1">
                <a:latin typeface="Open Sans"/>
                <a:ea typeface="Open Sans"/>
                <a:cs typeface="Open Sans"/>
              </a:rPr>
              <a:t>donde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pueden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generar</a:t>
            </a:r>
            <a:r>
              <a:rPr lang="en-US" sz="1600">
                <a:latin typeface="Open Sans"/>
                <a:ea typeface="Open Sans"/>
                <a:cs typeface="Open Sans"/>
              </a:rPr>
              <a:t> sus </a:t>
            </a:r>
            <a:r>
              <a:rPr lang="en-US" sz="1600" err="1">
                <a:latin typeface="Open Sans"/>
                <a:ea typeface="Open Sans"/>
                <a:cs typeface="Open Sans"/>
              </a:rPr>
              <a:t>propios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emprendimientos</a:t>
            </a:r>
            <a:r>
              <a:rPr lang="en-US" sz="1600">
                <a:latin typeface="Open Sans"/>
                <a:ea typeface="Open Sans"/>
                <a:cs typeface="Open Sans"/>
              </a:rPr>
              <a:t> o </a:t>
            </a:r>
            <a:r>
              <a:rPr lang="en-US" sz="1600" err="1">
                <a:latin typeface="Open Sans"/>
                <a:ea typeface="Open Sans"/>
                <a:cs typeface="Open Sans"/>
              </a:rPr>
              <a:t>negocios</a:t>
            </a:r>
            <a:r>
              <a:rPr lang="en-US" sz="1600">
                <a:latin typeface="Open Sans"/>
                <a:ea typeface="Open Sans"/>
                <a:cs typeface="Open Sans"/>
              </a:rPr>
              <a:t>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D58D87C-8188-F1B1-23FB-C74C390DCCBE}"/>
              </a:ext>
            </a:extLst>
          </p:cNvPr>
          <p:cNvSpPr txBox="1"/>
          <p:nvPr/>
        </p:nvSpPr>
        <p:spPr>
          <a:xfrm>
            <a:off x="3570194" y="2606488"/>
            <a:ext cx="3762935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600">
                <a:latin typeface="Open Sans"/>
                <a:ea typeface="Open Sans"/>
                <a:cs typeface="Open Sans"/>
              </a:rPr>
              <a:t>Los </a:t>
            </a:r>
            <a:r>
              <a:rPr lang="en-US" sz="1600" err="1">
                <a:latin typeface="Open Sans"/>
                <a:ea typeface="Open Sans"/>
                <a:cs typeface="Open Sans"/>
              </a:rPr>
              <a:t>jóvenes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siempre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piensan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en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seguir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apoyando</a:t>
            </a:r>
            <a:r>
              <a:rPr lang="en-US" sz="1600">
                <a:latin typeface="Open Sans"/>
                <a:ea typeface="Open Sans"/>
                <a:cs typeface="Open Sans"/>
              </a:rPr>
              <a:t> a la </a:t>
            </a:r>
            <a:r>
              <a:rPr lang="en-US" sz="1600" err="1">
                <a:latin typeface="Open Sans"/>
                <a:ea typeface="Open Sans"/>
                <a:cs typeface="Open Sans"/>
              </a:rPr>
              <a:t>familia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ya</a:t>
            </a:r>
            <a:r>
              <a:rPr lang="en-US" sz="1600">
                <a:latin typeface="Open Sans"/>
                <a:ea typeface="Open Sans"/>
                <a:cs typeface="Open Sans"/>
              </a:rPr>
              <a:t> que </a:t>
            </a:r>
            <a:r>
              <a:rPr lang="en-US" sz="1600" err="1">
                <a:latin typeface="Open Sans"/>
                <a:ea typeface="Open Sans"/>
                <a:cs typeface="Open Sans"/>
              </a:rPr>
              <a:t>el</a:t>
            </a:r>
            <a:r>
              <a:rPr lang="en-US" sz="1600">
                <a:latin typeface="Open Sans"/>
                <a:ea typeface="Open Sans"/>
                <a:cs typeface="Open Sans"/>
              </a:rPr>
              <a:t> 32% </a:t>
            </a:r>
            <a:r>
              <a:rPr lang="en-US" sz="1600" err="1">
                <a:latin typeface="Open Sans"/>
                <a:ea typeface="Open Sans"/>
                <a:cs typeface="Open Sans"/>
              </a:rPr>
              <a:t>cree</a:t>
            </a:r>
            <a:r>
              <a:rPr lang="en-US" sz="1600">
                <a:latin typeface="Open Sans"/>
                <a:ea typeface="Open Sans"/>
                <a:cs typeface="Open Sans"/>
              </a:rPr>
              <a:t> que </a:t>
            </a:r>
            <a:r>
              <a:rPr lang="en-US" sz="1600" err="1">
                <a:latin typeface="Open Sans"/>
                <a:ea typeface="Open Sans"/>
                <a:cs typeface="Open Sans"/>
              </a:rPr>
              <a:t>puede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mejorar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su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agricultura</a:t>
            </a:r>
            <a:r>
              <a:rPr lang="en-US" sz="1600">
                <a:latin typeface="Open Sans"/>
                <a:ea typeface="Open Sans"/>
                <a:cs typeface="Open Sans"/>
              </a:rPr>
              <a:t>, </a:t>
            </a:r>
            <a:r>
              <a:rPr lang="en-US" sz="1600" err="1">
                <a:latin typeface="Open Sans"/>
                <a:ea typeface="Open Sans"/>
                <a:cs typeface="Open Sans"/>
              </a:rPr>
              <a:t>así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como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acompañar</a:t>
            </a:r>
            <a:r>
              <a:rPr lang="en-US" sz="1600">
                <a:latin typeface="Open Sans"/>
                <a:ea typeface="Open Sans"/>
                <a:cs typeface="Open Sans"/>
              </a:rPr>
              <a:t> a sus padres. Aun </a:t>
            </a:r>
            <a:r>
              <a:rPr lang="en-US" sz="1600" err="1">
                <a:latin typeface="Open Sans"/>
                <a:ea typeface="Open Sans"/>
                <a:cs typeface="Open Sans"/>
              </a:rPr>
              <a:t>así</a:t>
            </a:r>
            <a:r>
              <a:rPr lang="en-US" sz="1600">
                <a:latin typeface="Open Sans"/>
                <a:ea typeface="Open Sans"/>
                <a:cs typeface="Open Sans"/>
              </a:rPr>
              <a:t>, </a:t>
            </a:r>
            <a:r>
              <a:rPr lang="en-US" sz="1600" err="1">
                <a:latin typeface="Open Sans"/>
                <a:ea typeface="Open Sans"/>
                <a:cs typeface="Open Sans"/>
              </a:rPr>
              <a:t>el</a:t>
            </a:r>
            <a:r>
              <a:rPr lang="en-US" sz="1600">
                <a:latin typeface="Open Sans"/>
                <a:ea typeface="Open Sans"/>
                <a:cs typeface="Open Sans"/>
              </a:rPr>
              <a:t> 36% </a:t>
            </a:r>
            <a:r>
              <a:rPr lang="en-US" sz="1600" err="1">
                <a:latin typeface="Open Sans"/>
                <a:ea typeface="Open Sans"/>
                <a:cs typeface="Open Sans"/>
              </a:rPr>
              <a:t>considera</a:t>
            </a:r>
            <a:r>
              <a:rPr lang="en-US" sz="1600">
                <a:latin typeface="Open Sans"/>
                <a:ea typeface="Open Sans"/>
                <a:cs typeface="Open Sans"/>
              </a:rPr>
              <a:t> que no </a:t>
            </a:r>
            <a:r>
              <a:rPr lang="en-US" sz="1600" err="1">
                <a:latin typeface="Open Sans"/>
                <a:ea typeface="Open Sans"/>
                <a:cs typeface="Open Sans"/>
              </a:rPr>
              <a:t>tiene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tiempo</a:t>
            </a:r>
            <a:r>
              <a:rPr lang="en-US" sz="1600">
                <a:latin typeface="Open Sans"/>
                <a:ea typeface="Open Sans"/>
                <a:cs typeface="Open Sans"/>
              </a:rPr>
              <a:t> de </a:t>
            </a:r>
            <a:r>
              <a:rPr lang="en-US" sz="1600" err="1">
                <a:latin typeface="Open Sans"/>
                <a:ea typeface="Open Sans"/>
                <a:cs typeface="Open Sans"/>
              </a:rPr>
              <a:t>involucrarse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en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comercialización</a:t>
            </a:r>
            <a:r>
              <a:rPr lang="en-US" sz="1600">
                <a:latin typeface="Open Sans"/>
                <a:ea typeface="Open Sans"/>
                <a:cs typeface="Open Sans"/>
              </a:rPr>
              <a:t> de </a:t>
            </a:r>
            <a:r>
              <a:rPr lang="en-US" sz="1600" err="1">
                <a:latin typeface="Open Sans"/>
                <a:ea typeface="Open Sans"/>
                <a:cs typeface="Open Sans"/>
              </a:rPr>
              <a:t>productos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agropecuarios</a:t>
            </a:r>
            <a:r>
              <a:rPr lang="en-US" sz="1600">
                <a:latin typeface="Open Sans"/>
                <a:ea typeface="Open Sans"/>
                <a:cs typeface="Open Sans"/>
              </a:rPr>
              <a:t>, </a:t>
            </a:r>
            <a:r>
              <a:rPr lang="en-US" sz="1600" err="1">
                <a:latin typeface="Open Sans"/>
                <a:ea typeface="Open Sans"/>
                <a:cs typeface="Open Sans"/>
              </a:rPr>
              <a:t>aunque</a:t>
            </a:r>
            <a:r>
              <a:rPr lang="en-US" sz="1600">
                <a:latin typeface="Open Sans"/>
                <a:ea typeface="Open Sans"/>
                <a:cs typeface="Open Sans"/>
              </a:rPr>
              <a:t> un 37% </a:t>
            </a:r>
            <a:r>
              <a:rPr lang="en-US" sz="1600" err="1">
                <a:latin typeface="Open Sans"/>
                <a:ea typeface="Open Sans"/>
                <a:cs typeface="Open Sans"/>
              </a:rPr>
              <a:t>considera</a:t>
            </a:r>
            <a:r>
              <a:rPr lang="en-US" sz="1600">
                <a:latin typeface="Open Sans"/>
                <a:ea typeface="Open Sans"/>
                <a:cs typeface="Open Sans"/>
              </a:rPr>
              <a:t> que, </a:t>
            </a:r>
            <a:r>
              <a:rPr lang="en-US" sz="1600" err="1">
                <a:latin typeface="Open Sans"/>
                <a:ea typeface="Open Sans"/>
                <a:cs typeface="Open Sans"/>
              </a:rPr>
              <a:t>si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puede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involucrarse</a:t>
            </a:r>
            <a:r>
              <a:rPr lang="en-US" sz="1600">
                <a:latin typeface="Open Sans"/>
                <a:ea typeface="Open Sans"/>
                <a:cs typeface="Open Sans"/>
              </a:rPr>
              <a:t> de </a:t>
            </a:r>
            <a:r>
              <a:rPr lang="en-US" sz="1600" err="1">
                <a:latin typeface="Open Sans"/>
                <a:ea typeface="Open Sans"/>
                <a:cs typeface="Open Sans"/>
              </a:rPr>
              <a:t>una</a:t>
            </a:r>
            <a:r>
              <a:rPr lang="en-US" sz="1600">
                <a:latin typeface="Open Sans"/>
                <a:ea typeface="Open Sans"/>
                <a:cs typeface="Open Sans"/>
              </a:rPr>
              <a:t> u </a:t>
            </a:r>
            <a:r>
              <a:rPr lang="en-US" sz="1600" err="1">
                <a:latin typeface="Open Sans"/>
                <a:ea typeface="Open Sans"/>
                <a:cs typeface="Open Sans"/>
              </a:rPr>
              <a:t>otra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manera</a:t>
            </a:r>
            <a:r>
              <a:rPr lang="en-US" sz="1600">
                <a:latin typeface="Open Sans"/>
                <a:ea typeface="Open Sans"/>
                <a:cs typeface="Open Sans"/>
              </a:rPr>
              <a:t>, </a:t>
            </a:r>
            <a:r>
              <a:rPr lang="en-US" sz="1600" err="1">
                <a:latin typeface="Open Sans"/>
                <a:ea typeface="Open Sans"/>
                <a:cs typeface="Open Sans"/>
              </a:rPr>
              <a:t>desde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emprendimientos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agroecológicos</a:t>
            </a:r>
            <a:r>
              <a:rPr lang="en-US" sz="1600">
                <a:latin typeface="Open Sans"/>
                <a:ea typeface="Open Sans"/>
                <a:cs typeface="Open Sans"/>
              </a:rPr>
              <a:t> hasta </a:t>
            </a:r>
            <a:r>
              <a:rPr lang="en-US" sz="1600" err="1">
                <a:latin typeface="Open Sans"/>
                <a:ea typeface="Open Sans"/>
                <a:cs typeface="Open Sans"/>
              </a:rPr>
              <a:t>apoyar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en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pequeñas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ventas</a:t>
            </a:r>
            <a:r>
              <a:rPr lang="en-US" sz="1600">
                <a:latin typeface="Open Sans"/>
                <a:ea typeface="Open Sans"/>
                <a:cs typeface="Open Sans"/>
              </a:rPr>
              <a:t> y </a:t>
            </a:r>
            <a:r>
              <a:rPr lang="en-US" sz="1600" err="1">
                <a:latin typeface="Open Sans"/>
                <a:ea typeface="Open Sans"/>
                <a:cs typeface="Open Sans"/>
              </a:rPr>
              <a:t>distribución</a:t>
            </a:r>
            <a:r>
              <a:rPr lang="en-US" sz="1600">
                <a:latin typeface="Open Sans"/>
                <a:ea typeface="Open Sans"/>
                <a:cs typeface="Open Sans"/>
              </a:rPr>
              <a:t>, </a:t>
            </a:r>
            <a:r>
              <a:rPr lang="en-US" sz="1600" err="1">
                <a:latin typeface="Open Sans"/>
                <a:ea typeface="Open Sans"/>
                <a:cs typeface="Open Sans"/>
              </a:rPr>
              <a:t>siempre</a:t>
            </a:r>
            <a:r>
              <a:rPr lang="en-US" sz="1600">
                <a:latin typeface="Open Sans"/>
                <a:ea typeface="Open Sans"/>
                <a:cs typeface="Open Sans"/>
              </a:rPr>
              <a:t> y </a:t>
            </a:r>
            <a:r>
              <a:rPr lang="en-US" sz="1600" err="1">
                <a:latin typeface="Open Sans"/>
                <a:ea typeface="Open Sans"/>
                <a:cs typeface="Open Sans"/>
              </a:rPr>
              <a:t>cuando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mejore</a:t>
            </a:r>
            <a:r>
              <a:rPr lang="en-US" sz="1600">
                <a:latin typeface="Open Sans"/>
                <a:ea typeface="Open Sans"/>
                <a:cs typeface="Open Sans"/>
              </a:rPr>
              <a:t> la </a:t>
            </a:r>
            <a:r>
              <a:rPr lang="en-US" sz="1600" err="1">
                <a:latin typeface="Open Sans"/>
                <a:ea typeface="Open Sans"/>
                <a:cs typeface="Open Sans"/>
              </a:rPr>
              <a:t>disponibilidad</a:t>
            </a:r>
            <a:r>
              <a:rPr lang="en-US" sz="1600">
                <a:latin typeface="Open Sans"/>
                <a:ea typeface="Open Sans"/>
                <a:cs typeface="Open Sans"/>
              </a:rPr>
              <a:t> de </a:t>
            </a:r>
            <a:r>
              <a:rPr lang="en-US" sz="1600" err="1">
                <a:latin typeface="Open Sans"/>
                <a:ea typeface="Open Sans"/>
                <a:cs typeface="Open Sans"/>
              </a:rPr>
              <a:t>agua</a:t>
            </a:r>
            <a:r>
              <a:rPr lang="en-US" sz="1600">
                <a:latin typeface="Open Sans"/>
                <a:ea typeface="Open Sans"/>
                <a:cs typeface="Open Sans"/>
              </a:rPr>
              <a:t> y </a:t>
            </a:r>
            <a:r>
              <a:rPr lang="en-US" sz="1600" err="1">
                <a:latin typeface="Open Sans"/>
                <a:ea typeface="Open Sans"/>
                <a:cs typeface="Open Sans"/>
              </a:rPr>
              <a:t>haya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mejores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precios</a:t>
            </a:r>
            <a:r>
              <a:rPr lang="en-US" sz="1600">
                <a:latin typeface="Open Sans"/>
                <a:ea typeface="Open Sans"/>
                <a:cs typeface="Open Sans"/>
              </a:rPr>
              <a:t>. 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562FB142-5106-CE47-CC73-2EC85B0143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006" t="2122" r="16415" b="356"/>
          <a:stretch/>
        </p:blipFill>
        <p:spPr>
          <a:xfrm>
            <a:off x="7885972" y="2794289"/>
            <a:ext cx="3757238" cy="3461381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16896107-F159-6840-563B-B2B4330C6EBE}"/>
              </a:ext>
            </a:extLst>
          </p:cNvPr>
          <p:cNvSpPr txBox="1"/>
          <p:nvPr/>
        </p:nvSpPr>
        <p:spPr>
          <a:xfrm>
            <a:off x="8265459" y="2326341"/>
            <a:ext cx="274320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/>
                <a:cs typeface="Times New Roman"/>
              </a:rPr>
              <a:t>¿</a:t>
            </a:r>
            <a:r>
              <a:rPr lang="en-US" sz="1200" b="1" err="1">
                <a:latin typeface="Times New Roman"/>
                <a:cs typeface="Times New Roman"/>
              </a:rPr>
              <a:t>Qué</a:t>
            </a:r>
            <a:r>
              <a:rPr lang="en-US" sz="1200" b="1">
                <a:latin typeface="Times New Roman"/>
                <a:cs typeface="Times New Roman"/>
              </a:rPr>
              <a:t> </a:t>
            </a:r>
            <a:r>
              <a:rPr lang="en-US" sz="1200" b="1" err="1">
                <a:latin typeface="Times New Roman"/>
                <a:cs typeface="Times New Roman"/>
              </a:rPr>
              <a:t>podría</a:t>
            </a:r>
            <a:r>
              <a:rPr lang="en-US" sz="1200" b="1">
                <a:latin typeface="Times New Roman"/>
                <a:cs typeface="Times New Roman"/>
              </a:rPr>
              <a:t> </a:t>
            </a:r>
            <a:r>
              <a:rPr lang="en-US" sz="1200" b="1" err="1">
                <a:latin typeface="Times New Roman"/>
                <a:cs typeface="Times New Roman"/>
              </a:rPr>
              <a:t>hacer</a:t>
            </a:r>
            <a:r>
              <a:rPr lang="en-US" sz="1200" b="1">
                <a:latin typeface="Times New Roman"/>
                <a:cs typeface="Times New Roman"/>
              </a:rPr>
              <a:t> </a:t>
            </a:r>
            <a:r>
              <a:rPr lang="en-US" sz="1200" b="1" err="1">
                <a:latin typeface="Times New Roman"/>
                <a:cs typeface="Times New Roman"/>
              </a:rPr>
              <a:t>ahora</a:t>
            </a:r>
            <a:r>
              <a:rPr lang="en-US" sz="1200" b="1">
                <a:latin typeface="Times New Roman"/>
                <a:cs typeface="Times New Roman"/>
              </a:rPr>
              <a:t> con </a:t>
            </a:r>
            <a:r>
              <a:rPr lang="en-US" sz="1200" b="1" err="1">
                <a:latin typeface="Times New Roman"/>
                <a:cs typeface="Times New Roman"/>
              </a:rPr>
              <a:t>respecto</a:t>
            </a:r>
            <a:r>
              <a:rPr lang="en-US" sz="1200" b="1">
                <a:latin typeface="Times New Roman"/>
                <a:cs typeface="Times New Roman"/>
              </a:rPr>
              <a:t> a </a:t>
            </a:r>
            <a:r>
              <a:rPr lang="en-US" sz="1200" b="1" err="1">
                <a:latin typeface="Times New Roman"/>
                <a:cs typeface="Times New Roman"/>
              </a:rPr>
              <a:t>su</a:t>
            </a:r>
            <a:r>
              <a:rPr lang="en-US" sz="1200" b="1">
                <a:latin typeface="Times New Roman"/>
                <a:cs typeface="Times New Roman"/>
              </a:rPr>
              <a:t> </a:t>
            </a:r>
            <a:r>
              <a:rPr lang="en-US" sz="1200" b="1" err="1">
                <a:latin typeface="Times New Roman"/>
                <a:cs typeface="Times New Roman"/>
              </a:rPr>
              <a:t>familia</a:t>
            </a:r>
            <a:r>
              <a:rPr lang="en-US" sz="1200" b="1">
                <a:latin typeface="Times New Roman"/>
                <a:cs typeface="Times New Roman"/>
              </a:rPr>
              <a:t> y </a:t>
            </a:r>
            <a:r>
              <a:rPr lang="en-US" sz="1200" b="1" err="1">
                <a:latin typeface="Times New Roman"/>
                <a:cs typeface="Times New Roman"/>
              </a:rPr>
              <a:t>lugar</a:t>
            </a:r>
            <a:r>
              <a:rPr lang="en-US" sz="1200" b="1">
                <a:latin typeface="Times New Roman"/>
                <a:cs typeface="Times New Roman"/>
              </a:rPr>
              <a:t> de </a:t>
            </a:r>
            <a:r>
              <a:rPr lang="en-US" sz="1200" b="1" err="1">
                <a:latin typeface="Times New Roman"/>
                <a:cs typeface="Times New Roman"/>
              </a:rPr>
              <a:t>origen</a:t>
            </a:r>
            <a:r>
              <a:rPr lang="en-US" sz="1200" b="1">
                <a:latin typeface="Times New Roman"/>
                <a:cs typeface="Times New Roman"/>
              </a:rPr>
              <a:t>?</a:t>
            </a:r>
            <a:r>
              <a:rPr lang="en-US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1257401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34671EF0-BBDF-6258-5FF5-DE5DE038A8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509" y="-137932"/>
            <a:ext cx="2099792" cy="127566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D4FF824-7A68-285A-B9C8-5CB2EB9788E5}"/>
              </a:ext>
            </a:extLst>
          </p:cNvPr>
          <p:cNvSpPr/>
          <p:nvPr/>
        </p:nvSpPr>
        <p:spPr>
          <a:xfrm>
            <a:off x="266700" y="-101600"/>
            <a:ext cx="2895600" cy="723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4" name="Rectangle 14">
            <a:extLst>
              <a:ext uri="{FF2B5EF4-FFF2-40B4-BE49-F238E27FC236}">
                <a16:creationId xmlns:a16="http://schemas.microsoft.com/office/drawing/2014/main" id="{1FBA3D40-6D5D-351F-9758-6BB06A34E8AF}"/>
              </a:ext>
            </a:extLst>
          </p:cNvPr>
          <p:cNvSpPr/>
          <p:nvPr/>
        </p:nvSpPr>
        <p:spPr>
          <a:xfrm>
            <a:off x="127000" y="5483268"/>
            <a:ext cx="3175000" cy="113611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6" name="TextBox 19">
            <a:extLst>
              <a:ext uri="{FF2B5EF4-FFF2-40B4-BE49-F238E27FC236}">
                <a16:creationId xmlns:a16="http://schemas.microsoft.com/office/drawing/2014/main" id="{3376FF7E-BD39-B589-6D41-F99B7A5CD82A}"/>
              </a:ext>
            </a:extLst>
          </p:cNvPr>
          <p:cNvSpPr txBox="1"/>
          <p:nvPr/>
        </p:nvSpPr>
        <p:spPr>
          <a:xfrm>
            <a:off x="355599" y="1140004"/>
            <a:ext cx="3170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PE" sz="2400" b="1">
                <a:solidFill>
                  <a:schemeClr val="bg1"/>
                </a:solidFill>
                <a:latin typeface="Berlin Sans FB Demi"/>
              </a:rPr>
              <a:t>Migración</a:t>
            </a:r>
          </a:p>
        </p:txBody>
      </p:sp>
      <p:sp>
        <p:nvSpPr>
          <p:cNvPr id="28" name="TextBox 22">
            <a:extLst>
              <a:ext uri="{FF2B5EF4-FFF2-40B4-BE49-F238E27FC236}">
                <a16:creationId xmlns:a16="http://schemas.microsoft.com/office/drawing/2014/main" id="{AB362A8B-CB8B-9600-F072-1632B7B0BC8A}"/>
              </a:ext>
            </a:extLst>
          </p:cNvPr>
          <p:cNvSpPr txBox="1"/>
          <p:nvPr/>
        </p:nvSpPr>
        <p:spPr>
          <a:xfrm>
            <a:off x="355599" y="2531558"/>
            <a:ext cx="280670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E" sz="2400" b="1">
                <a:solidFill>
                  <a:schemeClr val="bg1"/>
                </a:solidFill>
                <a:latin typeface="Berlin Sans FB Demi"/>
              </a:rPr>
              <a:t>Estabilidad económica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0" name="TextBox 18">
            <a:extLst>
              <a:ext uri="{FF2B5EF4-FFF2-40B4-BE49-F238E27FC236}">
                <a16:creationId xmlns:a16="http://schemas.microsoft.com/office/drawing/2014/main" id="{0EF74727-F3D4-305D-D139-C97060E98D27}"/>
              </a:ext>
            </a:extLst>
          </p:cNvPr>
          <p:cNvSpPr txBox="1"/>
          <p:nvPr/>
        </p:nvSpPr>
        <p:spPr>
          <a:xfrm>
            <a:off x="355599" y="4292906"/>
            <a:ext cx="280670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E" sz="2400" b="1">
                <a:solidFill>
                  <a:schemeClr val="bg1"/>
                </a:solidFill>
                <a:latin typeface="Berlin Sans FB Demi"/>
              </a:rPr>
              <a:t>Apoyo a su familia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1" name="TextBox 20">
            <a:extLst>
              <a:ext uri="{FF2B5EF4-FFF2-40B4-BE49-F238E27FC236}">
                <a16:creationId xmlns:a16="http://schemas.microsoft.com/office/drawing/2014/main" id="{F611E8E3-1D0E-DDDF-20DB-6EB14DC97CEC}"/>
              </a:ext>
            </a:extLst>
          </p:cNvPr>
          <p:cNvSpPr txBox="1"/>
          <p:nvPr/>
        </p:nvSpPr>
        <p:spPr>
          <a:xfrm>
            <a:off x="355599" y="5684460"/>
            <a:ext cx="280670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E" sz="2400" b="1">
                <a:solidFill>
                  <a:schemeClr val="tx2">
                    <a:lumMod val="20000"/>
                    <a:lumOff val="80000"/>
                  </a:schemeClr>
                </a:solidFill>
                <a:latin typeface="Berlin Sans FB Demi"/>
              </a:rPr>
              <a:t>Baja valorización de la agricultura</a:t>
            </a:r>
            <a:endParaRPr lang="en-US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2" name="TextBox 14">
            <a:extLst>
              <a:ext uri="{FF2B5EF4-FFF2-40B4-BE49-F238E27FC236}">
                <a16:creationId xmlns:a16="http://schemas.microsoft.com/office/drawing/2014/main" id="{2AE48E2E-B9E1-22F0-35EA-B5C1AF90B7BD}"/>
              </a:ext>
            </a:extLst>
          </p:cNvPr>
          <p:cNvSpPr txBox="1"/>
          <p:nvPr/>
        </p:nvSpPr>
        <p:spPr>
          <a:xfrm>
            <a:off x="3895164" y="4522695"/>
            <a:ext cx="7539317" cy="175432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>
                <a:solidFill>
                  <a:srgbClr val="33CCCC"/>
                </a:solidFill>
                <a:latin typeface="Roboto"/>
                <a:ea typeface="Roboto"/>
                <a:cs typeface="Roboto"/>
              </a:rPr>
              <a:t>“La sociedad te hace sentir avergonzado de tu raza, de tu condición, de tus actividades, especialmente del campo… Te enseñan que la vida en el campo no está bien”. </a:t>
            </a:r>
            <a:r>
              <a:rPr lang="en-US">
                <a:solidFill>
                  <a:srgbClr val="333333"/>
                </a:solidFill>
                <a:latin typeface="Roboto"/>
                <a:ea typeface="Roboto"/>
                <a:cs typeface="Roboto"/>
              </a:rPr>
              <a:t>Augusto, 28 años.</a:t>
            </a:r>
          </a:p>
          <a:p>
            <a:r>
              <a:rPr lang="en-US" i="1">
                <a:solidFill>
                  <a:srgbClr val="33CCCC"/>
                </a:solidFill>
                <a:latin typeface="Roboto"/>
                <a:ea typeface="Roboto"/>
                <a:cs typeface="Roboto"/>
              </a:rPr>
              <a:t>“Todos los privilegios están en la ciudad, todo es Lima. No hay salud, la educación está mal, en el campo todo es precario”. </a:t>
            </a:r>
            <a:r>
              <a:rPr lang="en-US">
                <a:solidFill>
                  <a:srgbClr val="333333"/>
                </a:solidFill>
                <a:latin typeface="Roboto"/>
                <a:ea typeface="Roboto"/>
                <a:cs typeface="Roboto"/>
              </a:rPr>
              <a:t>Noemí, 21 años.</a:t>
            </a:r>
          </a:p>
          <a:p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E450AE0-5A0E-FC8B-7875-322105C01EA4}"/>
              </a:ext>
            </a:extLst>
          </p:cNvPr>
          <p:cNvSpPr txBox="1"/>
          <p:nvPr/>
        </p:nvSpPr>
        <p:spPr>
          <a:xfrm>
            <a:off x="3547783" y="891989"/>
            <a:ext cx="8368551" cy="40318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err="1">
                <a:latin typeface="Open Sans"/>
                <a:ea typeface="Open Sans"/>
                <a:cs typeface="Open Sans"/>
              </a:rPr>
              <a:t>Existen</a:t>
            </a:r>
            <a:r>
              <a:rPr lang="en-US" sz="1600">
                <a:latin typeface="Open Sans"/>
                <a:ea typeface="Open Sans"/>
                <a:cs typeface="Open Sans"/>
              </a:rPr>
              <a:t> ideas </a:t>
            </a:r>
            <a:r>
              <a:rPr lang="en-US" sz="1600" err="1">
                <a:latin typeface="Open Sans"/>
                <a:ea typeface="Open Sans"/>
                <a:cs typeface="Open Sans"/>
              </a:rPr>
              <a:t>preconcebidas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sobre</a:t>
            </a:r>
            <a:r>
              <a:rPr lang="en-US" sz="1600">
                <a:latin typeface="Open Sans"/>
                <a:ea typeface="Open Sans"/>
                <a:cs typeface="Open Sans"/>
              </a:rPr>
              <a:t> la </a:t>
            </a:r>
            <a:r>
              <a:rPr lang="en-US" sz="1600" err="1">
                <a:latin typeface="Open Sans"/>
                <a:ea typeface="Open Sans"/>
                <a:cs typeface="Open Sans"/>
              </a:rPr>
              <a:t>agricultura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como</a:t>
            </a:r>
            <a:r>
              <a:rPr lang="en-US" sz="1600">
                <a:latin typeface="Open Sans"/>
                <a:ea typeface="Open Sans"/>
                <a:cs typeface="Open Sans"/>
              </a:rPr>
              <a:t>:</a:t>
            </a:r>
          </a:p>
          <a:p>
            <a:r>
              <a:rPr lang="en-US" sz="1600">
                <a:latin typeface="Open Sans"/>
                <a:ea typeface="Open Sans"/>
                <a:cs typeface="Open Sans"/>
              </a:rPr>
              <a:t>"Es un </a:t>
            </a:r>
            <a:r>
              <a:rPr lang="en-US" sz="1600" err="1">
                <a:latin typeface="Open Sans"/>
                <a:ea typeface="Open Sans"/>
                <a:cs typeface="Open Sans"/>
              </a:rPr>
              <a:t>trabajo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físicamente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exigente</a:t>
            </a:r>
            <a:r>
              <a:rPr lang="en-US" sz="1600">
                <a:latin typeface="Open Sans"/>
                <a:ea typeface="Open Sans"/>
                <a:cs typeface="Open Sans"/>
              </a:rPr>
              <a:t> y </a:t>
            </a:r>
            <a:r>
              <a:rPr lang="en-US" sz="1600" err="1">
                <a:latin typeface="Open Sans"/>
                <a:ea typeface="Open Sans"/>
                <a:cs typeface="Open Sans"/>
              </a:rPr>
              <a:t>arriesgado</a:t>
            </a:r>
            <a:r>
              <a:rPr lang="en-US" sz="1600">
                <a:latin typeface="Open Sans"/>
                <a:ea typeface="Open Sans"/>
                <a:cs typeface="Open Sans"/>
              </a:rPr>
              <a:t> para la </a:t>
            </a:r>
            <a:r>
              <a:rPr lang="en-US" sz="1600" err="1">
                <a:latin typeface="Open Sans"/>
                <a:ea typeface="Open Sans"/>
                <a:cs typeface="Open Sans"/>
              </a:rPr>
              <a:t>salud</a:t>
            </a:r>
            <a:r>
              <a:rPr lang="en-US" sz="1600">
                <a:latin typeface="Open Sans"/>
                <a:ea typeface="Open Sans"/>
                <a:cs typeface="Open Sans"/>
              </a:rPr>
              <a:t>".</a:t>
            </a:r>
          </a:p>
          <a:p>
            <a:pPr algn="just"/>
            <a:r>
              <a:rPr lang="en-US" sz="1600">
                <a:latin typeface="Open Sans"/>
                <a:ea typeface="Open Sans"/>
                <a:cs typeface="Open Sans"/>
              </a:rPr>
              <a:t>"La </a:t>
            </a:r>
            <a:r>
              <a:rPr lang="en-US" sz="1600" err="1">
                <a:latin typeface="Open Sans"/>
                <a:ea typeface="Open Sans"/>
                <a:cs typeface="Open Sans"/>
              </a:rPr>
              <a:t>formación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educativa</a:t>
            </a:r>
            <a:r>
              <a:rPr lang="en-US" sz="1600">
                <a:latin typeface="Open Sans"/>
                <a:ea typeface="Open Sans"/>
                <a:cs typeface="Open Sans"/>
              </a:rPr>
              <a:t> a menudo </a:t>
            </a:r>
            <a:r>
              <a:rPr lang="en-US" sz="1600" err="1">
                <a:latin typeface="Open Sans"/>
                <a:ea typeface="Open Sans"/>
                <a:cs typeface="Open Sans"/>
              </a:rPr>
              <a:t>está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orientada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hacia</a:t>
            </a:r>
            <a:r>
              <a:rPr lang="en-US" sz="1600">
                <a:latin typeface="Open Sans"/>
                <a:ea typeface="Open Sans"/>
                <a:cs typeface="Open Sans"/>
              </a:rPr>
              <a:t> la </a:t>
            </a:r>
            <a:r>
              <a:rPr lang="en-US" sz="1600" err="1">
                <a:latin typeface="Open Sans"/>
                <a:ea typeface="Open Sans"/>
                <a:cs typeface="Open Sans"/>
              </a:rPr>
              <a:t>migración</a:t>
            </a:r>
            <a:r>
              <a:rPr lang="en-US" sz="1600">
                <a:latin typeface="Open Sans"/>
                <a:ea typeface="Open Sans"/>
                <a:cs typeface="Open Sans"/>
              </a:rPr>
              <a:t> a </a:t>
            </a:r>
            <a:r>
              <a:rPr lang="en-US" sz="1600" err="1">
                <a:latin typeface="Open Sans"/>
                <a:ea typeface="Open Sans"/>
                <a:cs typeface="Open Sans"/>
              </a:rPr>
              <a:t>áreas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urbanas</a:t>
            </a:r>
            <a:r>
              <a:rPr lang="en-US" sz="1600">
                <a:latin typeface="Open Sans"/>
                <a:ea typeface="Open Sans"/>
                <a:cs typeface="Open Sans"/>
              </a:rPr>
              <a:t>"</a:t>
            </a:r>
          </a:p>
          <a:p>
            <a:pPr algn="just"/>
            <a:r>
              <a:rPr lang="en-US" sz="1600">
                <a:latin typeface="Open Sans"/>
                <a:ea typeface="Open Sans"/>
                <a:cs typeface="Open Sans"/>
              </a:rPr>
              <a:t>"Hay </a:t>
            </a:r>
            <a:r>
              <a:rPr lang="en-US" sz="1600" err="1">
                <a:latin typeface="Open Sans"/>
                <a:ea typeface="Open Sans"/>
                <a:cs typeface="Open Sans"/>
              </a:rPr>
              <a:t>sectores</a:t>
            </a:r>
            <a:r>
              <a:rPr lang="en-US" sz="1600">
                <a:latin typeface="Open Sans"/>
                <a:ea typeface="Open Sans"/>
                <a:cs typeface="Open Sans"/>
              </a:rPr>
              <a:t> </a:t>
            </a:r>
            <a:r>
              <a:rPr lang="en-US" sz="1600" err="1">
                <a:latin typeface="Open Sans"/>
                <a:ea typeface="Open Sans"/>
                <a:cs typeface="Open Sans"/>
              </a:rPr>
              <a:t>más</a:t>
            </a:r>
            <a:r>
              <a:rPr lang="en-US" sz="1600">
                <a:latin typeface="Open Sans"/>
                <a:ea typeface="Open Sans"/>
                <a:cs typeface="Open Sans"/>
              </a:rPr>
              <a:t> </a:t>
            </a:r>
            <a:r>
              <a:rPr lang="en-US" sz="1600" err="1">
                <a:latin typeface="Open Sans"/>
                <a:ea typeface="Open Sans"/>
                <a:cs typeface="Open Sans"/>
              </a:rPr>
              <a:t>rentables</a:t>
            </a:r>
            <a:r>
              <a:rPr lang="en-US" sz="1600">
                <a:latin typeface="Open Sans"/>
                <a:ea typeface="Open Sans"/>
                <a:cs typeface="Open Sans"/>
              </a:rPr>
              <a:t> </a:t>
            </a:r>
            <a:r>
              <a:rPr lang="en-US" sz="1600" err="1">
                <a:latin typeface="Open Sans"/>
                <a:ea typeface="Open Sans"/>
                <a:cs typeface="Open Sans"/>
              </a:rPr>
              <a:t>como</a:t>
            </a:r>
            <a:r>
              <a:rPr lang="en-US" sz="1600">
                <a:latin typeface="Open Sans"/>
                <a:ea typeface="Open Sans"/>
                <a:cs typeface="Open Sans"/>
              </a:rPr>
              <a:t> la </a:t>
            </a:r>
            <a:r>
              <a:rPr lang="en-US" sz="1600" err="1">
                <a:latin typeface="Open Sans"/>
                <a:ea typeface="Open Sans"/>
                <a:cs typeface="Open Sans"/>
              </a:rPr>
              <a:t>minería</a:t>
            </a:r>
            <a:r>
              <a:rPr lang="en-US" sz="1600">
                <a:latin typeface="Open Sans"/>
                <a:ea typeface="Open Sans"/>
                <a:cs typeface="Open Sans"/>
              </a:rPr>
              <a:t> </a:t>
            </a:r>
            <a:r>
              <a:rPr lang="en-US" sz="1600" err="1">
                <a:latin typeface="Open Sans"/>
                <a:ea typeface="Open Sans"/>
                <a:cs typeface="Open Sans"/>
              </a:rPr>
              <a:t>en</a:t>
            </a:r>
            <a:r>
              <a:rPr lang="en-US" sz="1600">
                <a:latin typeface="Open Sans"/>
                <a:ea typeface="Open Sans"/>
                <a:cs typeface="Open Sans"/>
              </a:rPr>
              <a:t> </a:t>
            </a:r>
            <a:r>
              <a:rPr lang="en-US" sz="1600" err="1">
                <a:latin typeface="Open Sans"/>
                <a:ea typeface="Open Sans"/>
                <a:cs typeface="Open Sans"/>
              </a:rPr>
              <a:t>algunas</a:t>
            </a:r>
            <a:r>
              <a:rPr lang="en-US" sz="1600">
                <a:latin typeface="Open Sans"/>
                <a:ea typeface="Open Sans"/>
                <a:cs typeface="Open Sans"/>
              </a:rPr>
              <a:t> zonas"</a:t>
            </a:r>
          </a:p>
          <a:p>
            <a:pPr algn="just"/>
            <a:endParaRPr lang="en-US" sz="1600">
              <a:latin typeface="Open Sans"/>
              <a:ea typeface="Open Sans"/>
              <a:cs typeface="Open Sans"/>
            </a:endParaRPr>
          </a:p>
          <a:p>
            <a:pPr algn="just"/>
            <a:r>
              <a:rPr lang="en-US" sz="1600">
                <a:latin typeface="Open Sans"/>
                <a:ea typeface="Open Sans"/>
                <a:cs typeface="Open Sans"/>
              </a:rPr>
              <a:t>La </a:t>
            </a:r>
            <a:r>
              <a:rPr lang="en-US" sz="1600" err="1">
                <a:latin typeface="Open Sans"/>
                <a:ea typeface="Open Sans"/>
                <a:cs typeface="Open Sans"/>
              </a:rPr>
              <a:t>percepción</a:t>
            </a:r>
            <a:r>
              <a:rPr lang="en-US" sz="1600">
                <a:latin typeface="Open Sans"/>
                <a:ea typeface="Open Sans"/>
                <a:cs typeface="Open Sans"/>
              </a:rPr>
              <a:t> de que hay </a:t>
            </a:r>
            <a:r>
              <a:rPr lang="en-US" sz="1600" err="1">
                <a:latin typeface="Open Sans"/>
                <a:ea typeface="Open Sans"/>
                <a:cs typeface="Open Sans"/>
              </a:rPr>
              <a:t>carreras</a:t>
            </a:r>
            <a:r>
              <a:rPr lang="en-US" sz="1600">
                <a:latin typeface="Open Sans"/>
                <a:ea typeface="Open Sans"/>
                <a:cs typeface="Open Sans"/>
              </a:rPr>
              <a:t> </a:t>
            </a:r>
            <a:r>
              <a:rPr lang="en-US" sz="1600" err="1">
                <a:latin typeface="Open Sans"/>
                <a:ea typeface="Open Sans"/>
                <a:cs typeface="Open Sans"/>
              </a:rPr>
              <a:t>más</a:t>
            </a:r>
            <a:r>
              <a:rPr lang="en-US" sz="1600">
                <a:latin typeface="Open Sans"/>
                <a:ea typeface="Open Sans"/>
                <a:cs typeface="Open Sans"/>
              </a:rPr>
              <a:t> </a:t>
            </a:r>
            <a:r>
              <a:rPr lang="en-US" sz="1600" err="1">
                <a:latin typeface="Open Sans"/>
                <a:ea typeface="Open Sans"/>
                <a:cs typeface="Open Sans"/>
              </a:rPr>
              <a:t>rentables</a:t>
            </a:r>
            <a:r>
              <a:rPr lang="en-US" sz="1600">
                <a:latin typeface="Open Sans"/>
                <a:ea typeface="Open Sans"/>
                <a:cs typeface="Open Sans"/>
              </a:rPr>
              <a:t> </a:t>
            </a:r>
            <a:r>
              <a:rPr lang="en-US" sz="1600" err="1">
                <a:latin typeface="Open Sans"/>
                <a:ea typeface="Open Sans"/>
                <a:cs typeface="Open Sans"/>
              </a:rPr>
              <a:t>en</a:t>
            </a:r>
            <a:r>
              <a:rPr lang="en-US" sz="1600">
                <a:latin typeface="Open Sans"/>
                <a:ea typeface="Open Sans"/>
                <a:cs typeface="Open Sans"/>
              </a:rPr>
              <a:t> </a:t>
            </a:r>
            <a:r>
              <a:rPr lang="en-US" sz="1600" err="1">
                <a:latin typeface="Open Sans"/>
                <a:ea typeface="Open Sans"/>
                <a:cs typeface="Open Sans"/>
              </a:rPr>
              <a:t>entornos</a:t>
            </a:r>
            <a:r>
              <a:rPr lang="en-US" sz="1600">
                <a:latin typeface="Open Sans"/>
                <a:ea typeface="Open Sans"/>
                <a:cs typeface="Open Sans"/>
              </a:rPr>
              <a:t> </a:t>
            </a:r>
            <a:r>
              <a:rPr lang="en-US" sz="1600" err="1">
                <a:latin typeface="Open Sans"/>
                <a:ea typeface="Open Sans"/>
                <a:cs typeface="Open Sans"/>
              </a:rPr>
              <a:t>urbanos</a:t>
            </a:r>
            <a:r>
              <a:rPr lang="en-US" sz="1600">
                <a:latin typeface="Open Sans"/>
                <a:ea typeface="Open Sans"/>
                <a:cs typeface="Open Sans"/>
              </a:rPr>
              <a:t>, la </a:t>
            </a:r>
            <a:r>
              <a:rPr lang="en-US" sz="1600" err="1">
                <a:latin typeface="Open Sans"/>
                <a:ea typeface="Open Sans"/>
                <a:cs typeface="Open Sans"/>
              </a:rPr>
              <a:t>idealización</a:t>
            </a:r>
            <a:r>
              <a:rPr lang="en-US" sz="1600">
                <a:latin typeface="Open Sans"/>
                <a:ea typeface="Open Sans"/>
                <a:cs typeface="Open Sans"/>
              </a:rPr>
              <a:t> de un </a:t>
            </a:r>
            <a:r>
              <a:rPr lang="en-US" sz="1600" err="1">
                <a:latin typeface="Open Sans"/>
                <a:ea typeface="Open Sans"/>
                <a:cs typeface="Open Sans"/>
              </a:rPr>
              <a:t>estilo</a:t>
            </a:r>
            <a:r>
              <a:rPr lang="en-US" sz="1600">
                <a:latin typeface="Open Sans"/>
                <a:ea typeface="Open Sans"/>
                <a:cs typeface="Open Sans"/>
              </a:rPr>
              <a:t> de </a:t>
            </a:r>
            <a:r>
              <a:rPr lang="en-US" sz="1600" err="1">
                <a:latin typeface="Open Sans"/>
                <a:ea typeface="Open Sans"/>
                <a:cs typeface="Open Sans"/>
              </a:rPr>
              <a:t>vida</a:t>
            </a:r>
            <a:r>
              <a:rPr lang="en-US" sz="1600">
                <a:latin typeface="Open Sans"/>
                <a:ea typeface="Open Sans"/>
                <a:cs typeface="Open Sans"/>
              </a:rPr>
              <a:t> </a:t>
            </a:r>
            <a:r>
              <a:rPr lang="en-US" sz="1600" err="1">
                <a:latin typeface="Open Sans"/>
                <a:ea typeface="Open Sans"/>
                <a:cs typeface="Open Sans"/>
              </a:rPr>
              <a:t>urbano</a:t>
            </a:r>
            <a:r>
              <a:rPr lang="en-US" sz="1600">
                <a:latin typeface="Open Sans"/>
                <a:ea typeface="Open Sans"/>
                <a:cs typeface="Open Sans"/>
              </a:rPr>
              <a:t>, la </a:t>
            </a:r>
            <a:r>
              <a:rPr lang="en-US" sz="1600" err="1">
                <a:latin typeface="Open Sans"/>
                <a:ea typeface="Open Sans"/>
                <a:cs typeface="Open Sans"/>
              </a:rPr>
              <a:t>falta</a:t>
            </a:r>
            <a:r>
              <a:rPr lang="en-US" sz="1600">
                <a:latin typeface="Open Sans"/>
                <a:ea typeface="Open Sans"/>
                <a:cs typeface="Open Sans"/>
              </a:rPr>
              <a:t> de </a:t>
            </a:r>
            <a:r>
              <a:rPr lang="en-US" sz="1600" err="1">
                <a:latin typeface="Open Sans"/>
                <a:ea typeface="Open Sans"/>
                <a:cs typeface="Open Sans"/>
              </a:rPr>
              <a:t>acceso</a:t>
            </a:r>
            <a:r>
              <a:rPr lang="en-US" sz="1600">
                <a:latin typeface="Open Sans"/>
                <a:ea typeface="Open Sans"/>
                <a:cs typeface="Open Sans"/>
              </a:rPr>
              <a:t> a tierras, </a:t>
            </a:r>
            <a:r>
              <a:rPr lang="en-US" sz="1600" err="1">
                <a:latin typeface="Open Sans"/>
                <a:ea typeface="Open Sans"/>
                <a:cs typeface="Open Sans"/>
              </a:rPr>
              <a:t>los</a:t>
            </a:r>
            <a:r>
              <a:rPr lang="en-US" sz="1600">
                <a:latin typeface="Open Sans"/>
                <a:ea typeface="Open Sans"/>
                <a:cs typeface="Open Sans"/>
              </a:rPr>
              <a:t> </a:t>
            </a:r>
            <a:r>
              <a:rPr lang="en-US" sz="1600" err="1">
                <a:latin typeface="Open Sans"/>
                <a:ea typeface="Open Sans"/>
                <a:cs typeface="Open Sans"/>
              </a:rPr>
              <a:t>conflictos</a:t>
            </a:r>
            <a:r>
              <a:rPr lang="en-US" sz="1600">
                <a:latin typeface="Open Sans"/>
                <a:ea typeface="Open Sans"/>
                <a:cs typeface="Open Sans"/>
              </a:rPr>
              <a:t> </a:t>
            </a:r>
            <a:r>
              <a:rPr lang="en-US" sz="1600" err="1">
                <a:latin typeface="Open Sans"/>
                <a:ea typeface="Open Sans"/>
                <a:cs typeface="Open Sans"/>
              </a:rPr>
              <a:t>internos</a:t>
            </a:r>
            <a:r>
              <a:rPr lang="en-US" sz="1600">
                <a:latin typeface="Open Sans"/>
                <a:ea typeface="Open Sans"/>
                <a:cs typeface="Open Sans"/>
              </a:rPr>
              <a:t> y </a:t>
            </a:r>
            <a:r>
              <a:rPr lang="en-US" sz="1600" err="1">
                <a:latin typeface="Open Sans"/>
                <a:ea typeface="Open Sans"/>
                <a:cs typeface="Open Sans"/>
              </a:rPr>
              <a:t>externos</a:t>
            </a:r>
            <a:r>
              <a:rPr lang="en-US" sz="1600">
                <a:latin typeface="Open Sans"/>
                <a:ea typeface="Open Sans"/>
                <a:cs typeface="Open Sans"/>
              </a:rPr>
              <a:t>, </a:t>
            </a:r>
            <a:r>
              <a:rPr lang="en-US" sz="1600" err="1">
                <a:latin typeface="Open Sans"/>
                <a:ea typeface="Open Sans"/>
                <a:cs typeface="Open Sans"/>
              </a:rPr>
              <a:t>los</a:t>
            </a:r>
            <a:r>
              <a:rPr lang="en-US" sz="1600">
                <a:latin typeface="Open Sans"/>
                <a:ea typeface="Open Sans"/>
                <a:cs typeface="Open Sans"/>
              </a:rPr>
              <a:t> </a:t>
            </a:r>
            <a:r>
              <a:rPr lang="en-US" sz="1600" err="1">
                <a:latin typeface="Open Sans"/>
                <a:ea typeface="Open Sans"/>
                <a:cs typeface="Open Sans"/>
              </a:rPr>
              <a:t>problemas</a:t>
            </a:r>
            <a:r>
              <a:rPr lang="en-US" sz="1600">
                <a:latin typeface="Open Sans"/>
                <a:ea typeface="Open Sans"/>
                <a:cs typeface="Open Sans"/>
              </a:rPr>
              <a:t> </a:t>
            </a:r>
            <a:r>
              <a:rPr lang="en-US" sz="1600" err="1">
                <a:latin typeface="Open Sans"/>
                <a:ea typeface="Open Sans"/>
                <a:cs typeface="Open Sans"/>
              </a:rPr>
              <a:t>ambientales</a:t>
            </a:r>
            <a:r>
              <a:rPr lang="en-US" sz="1600">
                <a:latin typeface="Open Sans"/>
                <a:ea typeface="Open Sans"/>
                <a:cs typeface="Open Sans"/>
              </a:rPr>
              <a:t> y la </a:t>
            </a:r>
            <a:r>
              <a:rPr lang="en-US" sz="1600" err="1">
                <a:latin typeface="Open Sans"/>
                <a:ea typeface="Open Sans"/>
                <a:cs typeface="Open Sans"/>
              </a:rPr>
              <a:t>visión</a:t>
            </a:r>
            <a:r>
              <a:rPr lang="en-US" sz="1600">
                <a:latin typeface="Open Sans"/>
                <a:ea typeface="Open Sans"/>
                <a:cs typeface="Open Sans"/>
              </a:rPr>
              <a:t> </a:t>
            </a:r>
            <a:r>
              <a:rPr lang="en-US" sz="1600" err="1">
                <a:latin typeface="Open Sans"/>
                <a:ea typeface="Open Sans"/>
                <a:cs typeface="Open Sans"/>
              </a:rPr>
              <a:t>negativa</a:t>
            </a:r>
            <a:r>
              <a:rPr lang="en-US" sz="1600">
                <a:latin typeface="Open Sans"/>
                <a:ea typeface="Open Sans"/>
                <a:cs typeface="Open Sans"/>
              </a:rPr>
              <a:t> del campo </a:t>
            </a:r>
            <a:r>
              <a:rPr lang="en-US" sz="1600" err="1">
                <a:latin typeface="Open Sans"/>
                <a:ea typeface="Open Sans"/>
                <a:cs typeface="Open Sans"/>
              </a:rPr>
              <a:t>por</a:t>
            </a:r>
            <a:r>
              <a:rPr lang="en-US" sz="1600">
                <a:latin typeface="Open Sans"/>
                <a:ea typeface="Open Sans"/>
                <a:cs typeface="Open Sans"/>
              </a:rPr>
              <a:t> </a:t>
            </a:r>
            <a:r>
              <a:rPr lang="en-US" sz="1600" err="1">
                <a:latin typeface="Open Sans"/>
                <a:ea typeface="Open Sans"/>
                <a:cs typeface="Open Sans"/>
              </a:rPr>
              <a:t>parte</a:t>
            </a:r>
            <a:r>
              <a:rPr lang="en-US" sz="1600">
                <a:latin typeface="Open Sans"/>
                <a:ea typeface="Open Sans"/>
                <a:cs typeface="Open Sans"/>
              </a:rPr>
              <a:t> de la población y la </a:t>
            </a:r>
            <a:r>
              <a:rPr lang="en-US" sz="1600" err="1">
                <a:latin typeface="Open Sans"/>
                <a:ea typeface="Open Sans"/>
                <a:cs typeface="Open Sans"/>
              </a:rPr>
              <a:t>falta</a:t>
            </a:r>
            <a:r>
              <a:rPr lang="en-US" sz="1600">
                <a:latin typeface="Open Sans"/>
                <a:ea typeface="Open Sans"/>
                <a:cs typeface="Open Sans"/>
              </a:rPr>
              <a:t> de </a:t>
            </a:r>
            <a:r>
              <a:rPr lang="en-US" sz="1600" err="1">
                <a:latin typeface="Open Sans"/>
                <a:ea typeface="Open Sans"/>
                <a:cs typeface="Open Sans"/>
              </a:rPr>
              <a:t>sentido</a:t>
            </a:r>
            <a:r>
              <a:rPr lang="en-US" sz="1600">
                <a:latin typeface="Open Sans"/>
                <a:ea typeface="Open Sans"/>
                <a:cs typeface="Open Sans"/>
              </a:rPr>
              <a:t> de </a:t>
            </a:r>
            <a:r>
              <a:rPr lang="en-US" sz="1600" err="1">
                <a:latin typeface="Open Sans"/>
                <a:ea typeface="Open Sans"/>
                <a:cs typeface="Open Sans"/>
              </a:rPr>
              <a:t>pertenencia</a:t>
            </a:r>
            <a:r>
              <a:rPr lang="en-US" sz="1600">
                <a:latin typeface="Open Sans"/>
                <a:ea typeface="Open Sans"/>
                <a:cs typeface="Open Sans"/>
              </a:rPr>
              <a:t>.</a:t>
            </a:r>
          </a:p>
          <a:p>
            <a:pPr algn="just"/>
            <a:endParaRPr lang="en-US" sz="1600">
              <a:latin typeface="Open Sans"/>
              <a:ea typeface="Open Sans"/>
              <a:cs typeface="Open Sans"/>
            </a:endParaRPr>
          </a:p>
          <a:p>
            <a:pPr algn="just"/>
            <a:endParaRPr lang="en-US" sz="1600">
              <a:latin typeface="Open Sans"/>
              <a:ea typeface="Open Sans"/>
              <a:cs typeface="Open Sans"/>
            </a:endParaRPr>
          </a:p>
          <a:p>
            <a:pPr algn="just"/>
            <a:r>
              <a:rPr lang="en-US" sz="1600">
                <a:latin typeface="Open Sans"/>
                <a:ea typeface="Open Sans"/>
                <a:cs typeface="Open Sans"/>
              </a:rPr>
              <a:t>El </a:t>
            </a:r>
            <a:r>
              <a:rPr lang="en-US" sz="1600" err="1">
                <a:latin typeface="Open Sans"/>
                <a:ea typeface="Open Sans"/>
                <a:cs typeface="Open Sans"/>
              </a:rPr>
              <a:t>clasismo</a:t>
            </a:r>
            <a:r>
              <a:rPr lang="en-US" sz="1600">
                <a:latin typeface="Open Sans"/>
                <a:ea typeface="Open Sans"/>
                <a:cs typeface="Open Sans"/>
              </a:rPr>
              <a:t> y </a:t>
            </a:r>
            <a:r>
              <a:rPr lang="en-US" sz="1600" err="1">
                <a:latin typeface="Open Sans"/>
                <a:ea typeface="Open Sans"/>
                <a:cs typeface="Open Sans"/>
              </a:rPr>
              <a:t>el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racismo</a:t>
            </a:r>
            <a:r>
              <a:rPr lang="en-US" sz="1600">
                <a:latin typeface="Open Sans"/>
                <a:ea typeface="Open Sans"/>
                <a:cs typeface="Open Sans"/>
              </a:rPr>
              <a:t> son males que </a:t>
            </a:r>
            <a:r>
              <a:rPr lang="en-US" sz="1600" err="1">
                <a:latin typeface="Open Sans"/>
                <a:ea typeface="Open Sans"/>
                <a:cs typeface="Open Sans"/>
              </a:rPr>
              <a:t>afectan</a:t>
            </a:r>
            <a:r>
              <a:rPr lang="en-US" sz="1600">
                <a:latin typeface="Open Sans"/>
                <a:ea typeface="Open Sans"/>
                <a:cs typeface="Open Sans"/>
              </a:rPr>
              <a:t> la </a:t>
            </a:r>
            <a:r>
              <a:rPr lang="en-US" sz="1600" err="1">
                <a:latin typeface="Open Sans"/>
                <a:ea typeface="Open Sans"/>
                <a:cs typeface="Open Sans"/>
              </a:rPr>
              <a:t>valoración</a:t>
            </a:r>
            <a:r>
              <a:rPr lang="en-US" sz="1600">
                <a:latin typeface="Open Sans"/>
                <a:ea typeface="Open Sans"/>
                <a:cs typeface="Open Sans"/>
              </a:rPr>
              <a:t> de la </a:t>
            </a:r>
            <a:r>
              <a:rPr lang="en-US" sz="1600" err="1">
                <a:latin typeface="Open Sans"/>
                <a:ea typeface="Open Sans"/>
                <a:cs typeface="Open Sans"/>
              </a:rPr>
              <a:t>agricultura</a:t>
            </a:r>
            <a:r>
              <a:rPr lang="en-US" sz="1600">
                <a:latin typeface="Open Sans"/>
                <a:ea typeface="Open Sans"/>
                <a:cs typeface="Open Sans"/>
              </a:rPr>
              <a:t> y </a:t>
            </a:r>
            <a:r>
              <a:rPr lang="en-US" sz="1600" err="1">
                <a:latin typeface="Open Sans"/>
                <a:ea typeface="Open Sans"/>
                <a:cs typeface="Open Sans"/>
              </a:rPr>
              <a:t>condenan</a:t>
            </a:r>
            <a:r>
              <a:rPr lang="en-US" sz="1600">
                <a:latin typeface="Open Sans"/>
                <a:ea typeface="Open Sans"/>
                <a:cs typeface="Open Sans"/>
              </a:rPr>
              <a:t> la imagen del </a:t>
            </a:r>
            <a:r>
              <a:rPr lang="en-US" sz="1600" err="1">
                <a:latin typeface="Open Sans"/>
                <a:ea typeface="Open Sans"/>
                <a:cs typeface="Open Sans"/>
              </a:rPr>
              <a:t>agricultor</a:t>
            </a:r>
            <a:r>
              <a:rPr lang="en-US" sz="1600">
                <a:latin typeface="Open Sans"/>
                <a:ea typeface="Open Sans"/>
                <a:cs typeface="Open Sans"/>
              </a:rPr>
              <a:t>, </a:t>
            </a:r>
            <a:r>
              <a:rPr lang="en-US" sz="1600" err="1">
                <a:latin typeface="Open Sans"/>
                <a:ea typeface="Open Sans"/>
                <a:cs typeface="Open Sans"/>
              </a:rPr>
              <a:t>especialmente</a:t>
            </a:r>
            <a:r>
              <a:rPr lang="en-US" sz="1600">
                <a:latin typeface="Open Sans"/>
                <a:ea typeface="Open Sans"/>
                <a:cs typeface="Open Sans"/>
              </a:rPr>
              <a:t> </a:t>
            </a:r>
            <a:r>
              <a:rPr lang="en-US" sz="1600" err="1">
                <a:latin typeface="Open Sans"/>
                <a:ea typeface="Open Sans"/>
                <a:cs typeface="Open Sans"/>
              </a:rPr>
              <a:t>andino</a:t>
            </a:r>
            <a:r>
              <a:rPr lang="en-US" sz="1600">
                <a:latin typeface="Open Sans"/>
                <a:ea typeface="Open Sans"/>
                <a:cs typeface="Open Sans"/>
              </a:rPr>
              <a:t>.</a:t>
            </a:r>
          </a:p>
          <a:p>
            <a:pPr algn="just"/>
            <a:endParaRPr lang="en-US" sz="1600">
              <a:latin typeface="Open Sans"/>
              <a:ea typeface="Open Sans"/>
              <a:cs typeface="Open Sans"/>
            </a:endParaRPr>
          </a:p>
          <a:p>
            <a:pPr algn="just"/>
            <a:r>
              <a:rPr lang="en-US" sz="1600">
                <a:latin typeface="Open Sans"/>
                <a:ea typeface="Open Sans"/>
                <a:cs typeface="Open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162044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Un grupo de personas en un camino de tierra&#10;&#10;Descripción generada automáticamente">
            <a:extLst>
              <a:ext uri="{FF2B5EF4-FFF2-40B4-BE49-F238E27FC236}">
                <a16:creationId xmlns:a16="http://schemas.microsoft.com/office/drawing/2014/main" id="{8BFF826D-FB3D-3BE2-5260-1B0BD4931E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44" t="12594" r="-168" b="4408"/>
          <a:stretch/>
        </p:blipFill>
        <p:spPr>
          <a:xfrm>
            <a:off x="0" y="-492"/>
            <a:ext cx="12302097" cy="6868822"/>
          </a:xfrm>
          <a:prstGeom prst="rect">
            <a:avLst/>
          </a:prstGeom>
        </p:spPr>
      </p:pic>
      <p:sp>
        <p:nvSpPr>
          <p:cNvPr id="24" name="Freeform 12">
            <a:extLst>
              <a:ext uri="{FF2B5EF4-FFF2-40B4-BE49-F238E27FC236}">
                <a16:creationId xmlns:a16="http://schemas.microsoft.com/office/drawing/2014/main" id="{522A94E1-AEBD-4286-BFF8-0711E4CD3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622650" y="5181600"/>
            <a:ext cx="9165010" cy="1174750"/>
          </a:xfrm>
          <a:custGeom>
            <a:avLst/>
            <a:gdLst>
              <a:gd name="connsiteX0" fmla="*/ 0 w 9165010"/>
              <a:gd name="connsiteY0" fmla="*/ 1073384 h 1073384"/>
              <a:gd name="connsiteX1" fmla="*/ 9165010 w 9165010"/>
              <a:gd name="connsiteY1" fmla="*/ 1073384 h 1073384"/>
              <a:gd name="connsiteX2" fmla="*/ 9165010 w 9165010"/>
              <a:gd name="connsiteY2" fmla="*/ 266817 h 1073384"/>
              <a:gd name="connsiteX3" fmla="*/ 4757604 w 9165010"/>
              <a:gd name="connsiteY3" fmla="*/ 266817 h 1073384"/>
              <a:gd name="connsiteX4" fmla="*/ 4582505 w 9165010"/>
              <a:gd name="connsiteY4" fmla="*/ 0 h 1073384"/>
              <a:gd name="connsiteX5" fmla="*/ 4407407 w 9165010"/>
              <a:gd name="connsiteY5" fmla="*/ 266817 h 1073384"/>
              <a:gd name="connsiteX6" fmla="*/ 0 w 9165010"/>
              <a:gd name="connsiteY6" fmla="*/ 266817 h 107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5010" h="1073384">
                <a:moveTo>
                  <a:pt x="0" y="1073384"/>
                </a:moveTo>
                <a:lnTo>
                  <a:pt x="9165010" y="1073384"/>
                </a:lnTo>
                <a:lnTo>
                  <a:pt x="9165010" y="266817"/>
                </a:lnTo>
                <a:lnTo>
                  <a:pt x="4757604" y="266817"/>
                </a:lnTo>
                <a:lnTo>
                  <a:pt x="4582505" y="0"/>
                </a:lnTo>
                <a:lnTo>
                  <a:pt x="4407407" y="266817"/>
                </a:lnTo>
                <a:lnTo>
                  <a:pt x="0" y="266817"/>
                </a:lnTo>
                <a:close/>
              </a:path>
            </a:pathLst>
          </a:custGeom>
          <a:solidFill>
            <a:srgbClr val="404040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B643D4D4-E1F5-A207-9A5C-F98BCF9C2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650" y="5254391"/>
            <a:ext cx="8867012" cy="774934"/>
          </a:xfrm>
          <a:solidFill>
            <a:schemeClr val="accent1"/>
          </a:solidFill>
        </p:spPr>
        <p:txBody>
          <a:bodyPr vert="horz" lIns="91440" tIns="45720" rIns="91440" bIns="45720" rtlCol="0" anchor="ctr" anchorCtr="0">
            <a:noAutofit/>
          </a:bodyPr>
          <a:lstStyle/>
          <a:p>
            <a:pPr>
              <a:spcBef>
                <a:spcPct val="0"/>
              </a:spcBef>
            </a:pPr>
            <a:r>
              <a:rPr lang="en-US" sz="2800">
                <a:solidFill>
                  <a:srgbClr val="FFFFFF"/>
                </a:solidFill>
              </a:rPr>
              <a:t>¿</a:t>
            </a:r>
            <a:r>
              <a:rPr lang="en-US" sz="2800" err="1">
                <a:solidFill>
                  <a:srgbClr val="FFFFFF"/>
                </a:solidFill>
              </a:rPr>
              <a:t>Qué</a:t>
            </a:r>
            <a:r>
              <a:rPr lang="en-US" sz="2800">
                <a:solidFill>
                  <a:srgbClr val="FFFFFF"/>
                </a:solidFill>
              </a:rPr>
              <a:t> </a:t>
            </a:r>
            <a:r>
              <a:rPr lang="en-US" sz="2800" err="1">
                <a:solidFill>
                  <a:srgbClr val="FFFFFF"/>
                </a:solidFill>
              </a:rPr>
              <a:t>encontramos</a:t>
            </a:r>
            <a:r>
              <a:rPr lang="en-US" sz="2800">
                <a:solidFill>
                  <a:srgbClr val="FFFFFF"/>
                </a:solidFill>
              </a:rPr>
              <a:t> </a:t>
            </a:r>
            <a:r>
              <a:rPr lang="en-US" sz="2800" err="1">
                <a:solidFill>
                  <a:srgbClr val="FFFFFF"/>
                </a:solidFill>
              </a:rPr>
              <a:t>en</a:t>
            </a:r>
            <a:r>
              <a:rPr lang="en-US" sz="2800">
                <a:solidFill>
                  <a:srgbClr val="FFFFFF"/>
                </a:solidFill>
              </a:rPr>
              <a:t> </a:t>
            </a:r>
            <a:r>
              <a:rPr lang="en-US" sz="2800" err="1">
                <a:solidFill>
                  <a:srgbClr val="FFFFFF"/>
                </a:solidFill>
              </a:rPr>
              <a:t>jóvenes</a:t>
            </a:r>
            <a:r>
              <a:rPr lang="en-US" sz="2800">
                <a:solidFill>
                  <a:srgbClr val="FFFFFF"/>
                </a:solidFill>
              </a:rPr>
              <a:t> </a:t>
            </a:r>
            <a:r>
              <a:rPr lang="en-US" sz="2800" err="1">
                <a:solidFill>
                  <a:srgbClr val="FFFFFF"/>
                </a:solidFill>
              </a:rPr>
              <a:t>agroecológicos</a:t>
            </a:r>
            <a:r>
              <a:rPr lang="en-US" sz="2800">
                <a:solidFill>
                  <a:srgbClr val="FFFFFF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83691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72E2B9F6-B9F7-820C-664C-D08E5BD5A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46253" y="457200"/>
            <a:ext cx="11731752" cy="630936"/>
          </a:xfrm>
        </p:spPr>
        <p:txBody>
          <a:bodyPr/>
          <a:lstStyle/>
          <a:p>
            <a:r>
              <a:rPr lang="en-US" sz="2800" err="1">
                <a:latin typeface="Avenir Next LT Pro"/>
                <a:ea typeface="Calibri"/>
                <a:cs typeface="Calibri"/>
              </a:rPr>
              <a:t>JÓvenes</a:t>
            </a:r>
            <a:r>
              <a:rPr lang="en-US" sz="2800">
                <a:latin typeface="Avenir Next LT Pro"/>
                <a:ea typeface="Calibri"/>
                <a:cs typeface="Calibri"/>
              </a:rPr>
              <a:t>  </a:t>
            </a:r>
            <a:r>
              <a:rPr lang="en-US" sz="2800" err="1">
                <a:latin typeface="Avenir Next LT Pro"/>
                <a:ea typeface="Calibri"/>
                <a:cs typeface="Calibri"/>
              </a:rPr>
              <a:t>agroecológicos</a:t>
            </a:r>
            <a:r>
              <a:rPr lang="en-US" sz="2800">
                <a:latin typeface="Avenir Next LT Pro"/>
                <a:ea typeface="Calibri"/>
                <a:cs typeface="Calibri"/>
              </a:rPr>
              <a:t> En ACCIÓN </a:t>
            </a:r>
            <a:r>
              <a:rPr lang="en-US" sz="2800" err="1">
                <a:latin typeface="Avenir Next LT Pro"/>
                <a:ea typeface="Calibri"/>
                <a:cs typeface="Calibri"/>
              </a:rPr>
              <a:t>por</a:t>
            </a:r>
            <a:r>
              <a:rPr lang="en-US" sz="2800">
                <a:latin typeface="Avenir Next LT Pro"/>
                <a:ea typeface="Calibri"/>
                <a:cs typeface="Calibri"/>
              </a:rPr>
              <a:t> </a:t>
            </a:r>
            <a:r>
              <a:rPr lang="en-US" sz="2800" err="1">
                <a:latin typeface="Avenir Next LT Pro"/>
                <a:ea typeface="Calibri"/>
                <a:cs typeface="Calibri"/>
              </a:rPr>
              <a:t>el</a:t>
            </a:r>
            <a:r>
              <a:rPr lang="en-US" sz="2800">
                <a:latin typeface="Avenir Next LT Pro"/>
                <a:ea typeface="Calibri"/>
                <a:cs typeface="Calibri"/>
              </a:rPr>
              <a:t> </a:t>
            </a:r>
            <a:r>
              <a:rPr lang="en-US" sz="2800" err="1">
                <a:latin typeface="Avenir Next LT Pro"/>
                <a:ea typeface="Calibri"/>
                <a:cs typeface="Calibri"/>
              </a:rPr>
              <a:t>perú</a:t>
            </a:r>
            <a:endParaRPr lang="en-US" sz="2800">
              <a:latin typeface="Avenir Next LT Pro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6A9E40-2C35-92D3-DA3D-A07BCCACA32C}"/>
              </a:ext>
            </a:extLst>
          </p:cNvPr>
          <p:cNvSpPr txBox="1"/>
          <p:nvPr/>
        </p:nvSpPr>
        <p:spPr>
          <a:xfrm>
            <a:off x="226851" y="1274141"/>
            <a:ext cx="8498779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 err="1"/>
              <a:t>Problema</a:t>
            </a:r>
            <a:r>
              <a:rPr lang="en-US" sz="3600" b="1"/>
              <a:t> </a:t>
            </a:r>
            <a:r>
              <a:rPr lang="en-US" sz="3600" b="1" err="1"/>
              <a:t>identificado</a:t>
            </a:r>
            <a:r>
              <a:rPr lang="en-US" sz="3600" b="1"/>
              <a:t> (</a:t>
            </a:r>
            <a:r>
              <a:rPr lang="en-US" sz="3600" b="1" err="1"/>
              <a:t>proyecto</a:t>
            </a:r>
            <a:r>
              <a:rPr lang="en-US" sz="3600" b="1"/>
              <a:t>):</a:t>
            </a:r>
          </a:p>
          <a:p>
            <a:pPr marL="571500" indent="-571500">
              <a:buFont typeface="Arial"/>
              <a:buChar char="•"/>
            </a:pPr>
            <a:r>
              <a:rPr lang="en-US" sz="3600" err="1"/>
              <a:t>Relevo</a:t>
            </a:r>
            <a:r>
              <a:rPr lang="en-US" sz="3600"/>
              <a:t> </a:t>
            </a:r>
            <a:r>
              <a:rPr lang="en-US" sz="3600" err="1"/>
              <a:t>generacional</a:t>
            </a:r>
            <a:endParaRPr lang="en-US" sz="3600"/>
          </a:p>
          <a:p>
            <a:pPr marL="571500" indent="-571500">
              <a:buFont typeface="Arial"/>
              <a:buChar char="•"/>
            </a:pPr>
            <a:r>
              <a:rPr lang="en-US" sz="3600"/>
              <a:t>Baja </a:t>
            </a:r>
            <a:r>
              <a:rPr lang="en-US" sz="3600" err="1"/>
              <a:t>participación</a:t>
            </a:r>
            <a:r>
              <a:rPr lang="en-US" sz="3600"/>
              <a:t> de </a:t>
            </a:r>
            <a:r>
              <a:rPr lang="en-US" sz="3600" err="1"/>
              <a:t>juventudes</a:t>
            </a:r>
            <a:r>
              <a:rPr lang="en-US" sz="3600"/>
              <a:t> </a:t>
            </a:r>
            <a:r>
              <a:rPr lang="en-US" sz="3600" err="1"/>
              <a:t>en</a:t>
            </a:r>
            <a:r>
              <a:rPr lang="en-US" sz="3600"/>
              <a:t> la </a:t>
            </a:r>
            <a:r>
              <a:rPr lang="en-US" sz="3600" err="1"/>
              <a:t>agricultura</a:t>
            </a:r>
            <a:r>
              <a:rPr lang="en-US" sz="3600"/>
              <a:t> y </a:t>
            </a:r>
            <a:r>
              <a:rPr lang="en-US" sz="3600" err="1"/>
              <a:t>organizaciones</a:t>
            </a:r>
            <a:r>
              <a:rPr lang="en-US" sz="3600"/>
              <a:t> </a:t>
            </a:r>
            <a:r>
              <a:rPr lang="en-US" sz="3600" err="1"/>
              <a:t>agrarias</a:t>
            </a:r>
            <a:endParaRPr lang="en-US" sz="3600"/>
          </a:p>
        </p:txBody>
      </p:sp>
      <p:pic>
        <p:nvPicPr>
          <p:cNvPr id="15" name="Imagen 14" descr="Logotipo&#10;&#10;Descripción generada automáticamente">
            <a:extLst>
              <a:ext uri="{FF2B5EF4-FFF2-40B4-BE49-F238E27FC236}">
                <a16:creationId xmlns:a16="http://schemas.microsoft.com/office/drawing/2014/main" id="{6D9C0781-CCC7-D609-A984-C756650FD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1066" y="16934"/>
            <a:ext cx="1293284" cy="1976966"/>
          </a:xfrm>
          <a:prstGeom prst="rect">
            <a:avLst/>
          </a:prstGeom>
        </p:spPr>
      </p:pic>
      <p:sp>
        <p:nvSpPr>
          <p:cNvPr id="16" name="TextBox 11">
            <a:extLst>
              <a:ext uri="{FF2B5EF4-FFF2-40B4-BE49-F238E27FC236}">
                <a16:creationId xmlns:a16="http://schemas.microsoft.com/office/drawing/2014/main" id="{16C8526B-6EAD-693B-7898-E4439DCD9782}"/>
              </a:ext>
            </a:extLst>
          </p:cNvPr>
          <p:cNvSpPr txBox="1"/>
          <p:nvPr/>
        </p:nvSpPr>
        <p:spPr>
          <a:xfrm>
            <a:off x="226850" y="4449140"/>
            <a:ext cx="8498221" cy="23684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 err="1"/>
              <a:t>Componente</a:t>
            </a:r>
            <a:r>
              <a:rPr lang="en-US" sz="3600" b="1"/>
              <a:t> de </a:t>
            </a:r>
            <a:r>
              <a:rPr lang="en-US" sz="3600" b="1" err="1"/>
              <a:t>investigación</a:t>
            </a:r>
            <a:r>
              <a:rPr lang="en-US" sz="3600" b="1"/>
              <a:t>:</a:t>
            </a:r>
          </a:p>
          <a:p>
            <a:pPr marL="571500" indent="-571500">
              <a:buFont typeface="Arial"/>
              <a:buChar char="•"/>
            </a:pPr>
            <a:r>
              <a:rPr lang="en-US" sz="3600" err="1"/>
              <a:t>Identificación</a:t>
            </a:r>
            <a:r>
              <a:rPr lang="en-US" sz="3600"/>
              <a:t> de </a:t>
            </a:r>
            <a:r>
              <a:rPr lang="en-US" sz="3600" err="1"/>
              <a:t>trayectorias</a:t>
            </a:r>
            <a:endParaRPr lang="en-US" sz="3600"/>
          </a:p>
          <a:p>
            <a:pPr marL="571500" indent="-571500">
              <a:buFont typeface="Arial"/>
              <a:buChar char="•"/>
            </a:pPr>
            <a:r>
              <a:rPr lang="en-US" sz="3600" err="1"/>
              <a:t>Importancia</a:t>
            </a:r>
            <a:r>
              <a:rPr lang="en-US" sz="3600"/>
              <a:t> de la </a:t>
            </a:r>
            <a:r>
              <a:rPr lang="en-US" sz="3600" err="1"/>
              <a:t>agroecología</a:t>
            </a:r>
            <a:r>
              <a:rPr lang="en-US" sz="3600"/>
              <a:t> </a:t>
            </a:r>
            <a:r>
              <a:rPr lang="en-US" sz="3600" err="1"/>
              <a:t>en</a:t>
            </a:r>
            <a:r>
              <a:rPr lang="en-US" sz="3600"/>
              <a:t> sus </a:t>
            </a:r>
            <a:r>
              <a:rPr lang="en-US" sz="3600" err="1"/>
              <a:t>vidas</a:t>
            </a:r>
            <a:endParaRPr lang="en-US" sz="3600"/>
          </a:p>
        </p:txBody>
      </p:sp>
      <p:pic>
        <p:nvPicPr>
          <p:cNvPr id="2" name="Imagen 1" descr="Mapa&#10;&#10;Descripción generada automáticamente">
            <a:extLst>
              <a:ext uri="{FF2B5EF4-FFF2-40B4-BE49-F238E27FC236}">
                <a16:creationId xmlns:a16="http://schemas.microsoft.com/office/drawing/2014/main" id="{6E3AA131-91A4-24C2-733C-E7A6D2372B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7590" y="2273968"/>
            <a:ext cx="32004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222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72E2B9F6-B9F7-820C-664C-D08E5BD5A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124" y="327804"/>
            <a:ext cx="10768269" cy="524304"/>
          </a:xfrm>
        </p:spPr>
        <p:txBody>
          <a:bodyPr/>
          <a:lstStyle/>
          <a:p>
            <a:r>
              <a:rPr lang="en-US" sz="2400">
                <a:latin typeface="Speak Pro"/>
                <a:ea typeface="Calibri"/>
                <a:cs typeface="Calibri"/>
              </a:rPr>
              <a:t>¿</a:t>
            </a:r>
            <a:r>
              <a:rPr lang="en-US" sz="2400" err="1">
                <a:latin typeface="Speak Pro"/>
                <a:ea typeface="Calibri"/>
                <a:cs typeface="Calibri"/>
              </a:rPr>
              <a:t>Qué</a:t>
            </a:r>
            <a:r>
              <a:rPr lang="en-US" sz="2400">
                <a:latin typeface="Speak Pro"/>
                <a:ea typeface="Calibri"/>
                <a:cs typeface="Calibri"/>
              </a:rPr>
              <a:t> </a:t>
            </a:r>
            <a:r>
              <a:rPr lang="en-US" sz="2400" err="1">
                <a:latin typeface="Speak Pro"/>
                <a:ea typeface="Calibri"/>
                <a:cs typeface="Calibri"/>
              </a:rPr>
              <a:t>dicen</a:t>
            </a:r>
            <a:r>
              <a:rPr lang="en-US" sz="2400">
                <a:latin typeface="Speak Pro"/>
                <a:ea typeface="Calibri"/>
                <a:cs typeface="Calibri"/>
              </a:rPr>
              <a:t> </a:t>
            </a:r>
            <a:r>
              <a:rPr lang="en-US" sz="2400" err="1">
                <a:latin typeface="Speak Pro"/>
                <a:ea typeface="Calibri"/>
                <a:cs typeface="Calibri"/>
              </a:rPr>
              <a:t>los</a:t>
            </a:r>
            <a:r>
              <a:rPr lang="en-US" sz="2400">
                <a:latin typeface="Speak Pro"/>
                <a:ea typeface="Calibri"/>
                <a:cs typeface="Calibri"/>
              </a:rPr>
              <a:t> </a:t>
            </a:r>
            <a:r>
              <a:rPr lang="en-US" sz="2400" err="1">
                <a:latin typeface="Speak Pro"/>
                <a:ea typeface="Calibri"/>
                <a:cs typeface="Calibri"/>
              </a:rPr>
              <a:t>jóvenes</a:t>
            </a:r>
            <a:r>
              <a:rPr lang="en-US" sz="2400">
                <a:latin typeface="Speak Pro"/>
                <a:ea typeface="Calibri"/>
                <a:cs typeface="Calibri"/>
              </a:rPr>
              <a:t> rurales </a:t>
            </a:r>
            <a:r>
              <a:rPr lang="en-US" sz="2400" err="1">
                <a:latin typeface="Speak Pro"/>
                <a:ea typeface="Calibri"/>
                <a:cs typeface="Calibri"/>
              </a:rPr>
              <a:t>sobre</a:t>
            </a:r>
            <a:r>
              <a:rPr lang="en-US" sz="2400">
                <a:latin typeface="Speak Pro"/>
                <a:ea typeface="Calibri"/>
                <a:cs typeface="Calibri"/>
              </a:rPr>
              <a:t> las </a:t>
            </a:r>
            <a:r>
              <a:rPr lang="en-US" sz="2400" err="1">
                <a:latin typeface="Speak Pro"/>
                <a:ea typeface="Calibri"/>
                <a:cs typeface="Calibri"/>
              </a:rPr>
              <a:t>problemáticas</a:t>
            </a:r>
            <a:r>
              <a:rPr lang="en-US" sz="2400">
                <a:latin typeface="Speak Pro"/>
                <a:ea typeface="Calibri"/>
                <a:cs typeface="Calibri"/>
              </a:rPr>
              <a:t> que </a:t>
            </a:r>
            <a:r>
              <a:rPr lang="en-US" sz="2400" err="1">
                <a:latin typeface="Speak Pro"/>
                <a:ea typeface="Calibri"/>
                <a:cs typeface="Calibri"/>
              </a:rPr>
              <a:t>los</a:t>
            </a:r>
            <a:r>
              <a:rPr lang="en-US" sz="2400">
                <a:latin typeface="Speak Pro"/>
                <a:ea typeface="Calibri"/>
                <a:cs typeface="Calibri"/>
              </a:rPr>
              <a:t> </a:t>
            </a:r>
            <a:r>
              <a:rPr lang="en-US" sz="2400" err="1">
                <a:latin typeface="Speak Pro"/>
                <a:ea typeface="Calibri"/>
                <a:cs typeface="Calibri"/>
              </a:rPr>
              <a:t>afectan</a:t>
            </a:r>
            <a:r>
              <a:rPr lang="en-US" sz="2400">
                <a:latin typeface="Speak Pro"/>
                <a:ea typeface="Calibri"/>
                <a:cs typeface="Calibri"/>
              </a:rPr>
              <a:t>? ¿</a:t>
            </a:r>
            <a:r>
              <a:rPr lang="en-US" sz="2400" err="1">
                <a:latin typeface="Speak Pro"/>
                <a:ea typeface="Calibri"/>
                <a:cs typeface="Calibri"/>
              </a:rPr>
              <a:t>Cuáles</a:t>
            </a:r>
            <a:r>
              <a:rPr lang="en-US" sz="2400">
                <a:latin typeface="Speak Pro"/>
                <a:ea typeface="Calibri"/>
                <a:cs typeface="Calibri"/>
              </a:rPr>
              <a:t> son sus </a:t>
            </a:r>
            <a:r>
              <a:rPr lang="en-US" sz="2400" err="1">
                <a:latin typeface="Speak Pro"/>
                <a:ea typeface="Calibri"/>
                <a:cs typeface="Calibri"/>
              </a:rPr>
              <a:t>trayectorias</a:t>
            </a:r>
            <a:r>
              <a:rPr lang="en-US" sz="2400">
                <a:latin typeface="Speak Pro"/>
                <a:ea typeface="Calibri"/>
                <a:cs typeface="Calibri"/>
              </a:rPr>
              <a:t>?</a:t>
            </a:r>
            <a:endParaRPr lang="en-US" sz="2400">
              <a:latin typeface="Speak Pro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E6CBE7-A931-DD65-7D42-FE40A63EE5AF}"/>
              </a:ext>
            </a:extLst>
          </p:cNvPr>
          <p:cNvSpPr txBox="1"/>
          <p:nvPr/>
        </p:nvSpPr>
        <p:spPr>
          <a:xfrm>
            <a:off x="680737" y="1493995"/>
            <a:ext cx="11061500" cy="50167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b="1">
                <a:ea typeface="+mn-lt"/>
                <a:cs typeface="+mn-lt"/>
              </a:rPr>
              <a:t>¿</a:t>
            </a:r>
            <a:r>
              <a:rPr lang="en-US" sz="3600" b="1" err="1">
                <a:ea typeface="+mn-lt"/>
                <a:cs typeface="+mn-lt"/>
              </a:rPr>
              <a:t>Migración</a:t>
            </a:r>
            <a:r>
              <a:rPr lang="en-US" sz="3600" b="1">
                <a:ea typeface="+mn-lt"/>
                <a:cs typeface="+mn-lt"/>
              </a:rPr>
              <a:t>? ¿</a:t>
            </a:r>
            <a:r>
              <a:rPr lang="en-US" sz="3600" b="1" err="1">
                <a:ea typeface="+mn-lt"/>
                <a:cs typeface="+mn-lt"/>
              </a:rPr>
              <a:t>Movilización</a:t>
            </a:r>
            <a:r>
              <a:rPr lang="en-US" sz="3600" b="1">
                <a:ea typeface="+mn-lt"/>
                <a:cs typeface="+mn-lt"/>
              </a:rPr>
              <a:t>? </a:t>
            </a:r>
            <a:endParaRPr lang="en-US" b="1"/>
          </a:p>
          <a:p>
            <a:pPr algn="ctr"/>
            <a:r>
              <a:rPr lang="en-US" sz="3600" b="1">
                <a:ea typeface="+mn-lt"/>
                <a:cs typeface="+mn-lt"/>
              </a:rPr>
              <a:t>¿</a:t>
            </a:r>
            <a:r>
              <a:rPr lang="en-US" sz="3600" b="1" err="1">
                <a:ea typeface="+mn-lt"/>
                <a:cs typeface="+mn-lt"/>
              </a:rPr>
              <a:t>Movimientos</a:t>
            </a:r>
            <a:r>
              <a:rPr lang="en-US" sz="3600" b="1">
                <a:ea typeface="+mn-lt"/>
                <a:cs typeface="+mn-lt"/>
              </a:rPr>
              <a:t> circulares </a:t>
            </a:r>
            <a:r>
              <a:rPr lang="en-US" sz="3600" b="1" err="1">
                <a:ea typeface="+mn-lt"/>
                <a:cs typeface="+mn-lt"/>
              </a:rPr>
              <a:t>internos</a:t>
            </a:r>
            <a:r>
              <a:rPr lang="en-US" sz="3600" b="1">
                <a:ea typeface="+mn-lt"/>
                <a:cs typeface="+mn-lt"/>
              </a:rPr>
              <a:t>?</a:t>
            </a:r>
            <a:r>
              <a:rPr lang="en-US" sz="3600">
                <a:ea typeface="+mn-lt"/>
                <a:cs typeface="+mn-lt"/>
              </a:rPr>
              <a:t> </a:t>
            </a:r>
            <a:endParaRPr lang="en-US" sz="3600"/>
          </a:p>
          <a:p>
            <a:endParaRPr lang="en-US" sz="3600" b="1"/>
          </a:p>
          <a:p>
            <a:r>
              <a:rPr lang="en-US" sz="3200" b="1" err="1"/>
              <a:t>Trayectorias</a:t>
            </a:r>
            <a:r>
              <a:rPr lang="en-US" sz="3200" b="1"/>
              <a:t> </a:t>
            </a:r>
            <a:r>
              <a:rPr lang="en-US" sz="3200" b="1" err="1"/>
              <a:t>educativas</a:t>
            </a:r>
            <a:endParaRPr lang="en-US" sz="3200" b="1"/>
          </a:p>
          <a:p>
            <a:pPr marL="571500" indent="-571500">
              <a:buFont typeface="Arial"/>
              <a:buChar char="•"/>
            </a:pPr>
            <a:r>
              <a:rPr lang="en-US" sz="3200" err="1"/>
              <a:t>Desplazamiento</a:t>
            </a:r>
            <a:r>
              <a:rPr lang="en-US" sz="3200"/>
              <a:t> al </a:t>
            </a:r>
            <a:r>
              <a:rPr lang="en-US" sz="3200" err="1"/>
              <a:t>cursar</a:t>
            </a:r>
            <a:r>
              <a:rPr lang="en-US" sz="3200"/>
              <a:t> </a:t>
            </a:r>
            <a:r>
              <a:rPr lang="en-US" sz="3200" err="1"/>
              <a:t>educación</a:t>
            </a:r>
            <a:r>
              <a:rPr lang="en-US" sz="3200"/>
              <a:t> superior </a:t>
            </a:r>
          </a:p>
          <a:p>
            <a:pPr marL="571500" indent="-571500">
              <a:buFont typeface="Arial"/>
              <a:buChar char="•"/>
            </a:pPr>
            <a:r>
              <a:rPr lang="en-US" sz="3200" err="1"/>
              <a:t>Apoyo</a:t>
            </a:r>
            <a:r>
              <a:rPr lang="en-US" sz="3200"/>
              <a:t> familiar </a:t>
            </a:r>
            <a:r>
              <a:rPr lang="en-US" sz="3200" err="1"/>
              <a:t>mixto</a:t>
            </a:r>
            <a:r>
              <a:rPr lang="en-US" sz="3200"/>
              <a:t> </a:t>
            </a:r>
            <a:r>
              <a:rPr lang="en-US" sz="3200" err="1"/>
              <a:t>en</a:t>
            </a:r>
            <a:r>
              <a:rPr lang="en-US" sz="3200"/>
              <a:t> </a:t>
            </a:r>
            <a:r>
              <a:rPr lang="en-US" sz="3200" err="1"/>
              <a:t>cuanto</a:t>
            </a:r>
            <a:r>
              <a:rPr lang="en-US" sz="3200"/>
              <a:t> a </a:t>
            </a:r>
            <a:r>
              <a:rPr lang="en-US" sz="3200" err="1"/>
              <a:t>dedicarse</a:t>
            </a:r>
            <a:r>
              <a:rPr lang="en-US" sz="3200"/>
              <a:t> a </a:t>
            </a:r>
            <a:r>
              <a:rPr lang="en-US" sz="3200" err="1"/>
              <a:t>carreras</a:t>
            </a:r>
            <a:r>
              <a:rPr lang="en-US" sz="3200"/>
              <a:t> </a:t>
            </a:r>
            <a:r>
              <a:rPr lang="en-US" sz="3200" err="1"/>
              <a:t>vinculadas</a:t>
            </a:r>
            <a:r>
              <a:rPr lang="en-US" sz="3200"/>
              <a:t> al sector </a:t>
            </a:r>
            <a:r>
              <a:rPr lang="en-US" sz="3200" err="1"/>
              <a:t>agrícola</a:t>
            </a:r>
            <a:r>
              <a:rPr lang="en-US" sz="3200"/>
              <a:t>: </a:t>
            </a:r>
            <a:endParaRPr lang="en-US" sz="2800">
              <a:ea typeface="+mn-lt"/>
              <a:cs typeface="+mn-lt"/>
            </a:endParaRPr>
          </a:p>
          <a:p>
            <a:pPr marL="571500" indent="-571500">
              <a:buFont typeface="Arial"/>
              <a:buChar char="•"/>
            </a:pPr>
            <a:r>
              <a:rPr lang="en-US" sz="2800">
                <a:ea typeface="+mn-lt"/>
                <a:cs typeface="+mn-lt"/>
              </a:rPr>
              <a:t>"No </a:t>
            </a:r>
            <a:r>
              <a:rPr lang="en-US" sz="2800" err="1">
                <a:ea typeface="+mn-lt"/>
                <a:cs typeface="+mn-lt"/>
              </a:rPr>
              <a:t>llegamos</a:t>
            </a:r>
            <a:r>
              <a:rPr lang="en-US" sz="2800">
                <a:ea typeface="+mn-lt"/>
                <a:cs typeface="+mn-lt"/>
              </a:rPr>
              <a:t> a </a:t>
            </a:r>
            <a:r>
              <a:rPr lang="en-US" sz="2800" err="1">
                <a:ea typeface="+mn-lt"/>
                <a:cs typeface="+mn-lt"/>
              </a:rPr>
              <a:t>querer</a:t>
            </a:r>
            <a:r>
              <a:rPr lang="en-US" sz="2800">
                <a:ea typeface="+mn-lt"/>
                <a:cs typeface="+mn-lt"/>
              </a:rPr>
              <a:t> </a:t>
            </a:r>
            <a:r>
              <a:rPr lang="en-US" sz="2800" err="1">
                <a:ea typeface="+mn-lt"/>
                <a:cs typeface="+mn-lt"/>
              </a:rPr>
              <a:t>tocar</a:t>
            </a:r>
            <a:r>
              <a:rPr lang="en-US" sz="2800">
                <a:ea typeface="+mn-lt"/>
                <a:cs typeface="+mn-lt"/>
              </a:rPr>
              <a:t> </a:t>
            </a:r>
            <a:r>
              <a:rPr lang="en-US" sz="2800" err="1">
                <a:ea typeface="+mn-lt"/>
                <a:cs typeface="+mn-lt"/>
              </a:rPr>
              <a:t>esos</a:t>
            </a:r>
            <a:r>
              <a:rPr lang="en-US" sz="2800">
                <a:ea typeface="+mn-lt"/>
                <a:cs typeface="+mn-lt"/>
              </a:rPr>
              <a:t> </a:t>
            </a:r>
            <a:r>
              <a:rPr lang="en-US" sz="2800" err="1">
                <a:ea typeface="+mn-lt"/>
                <a:cs typeface="+mn-lt"/>
              </a:rPr>
              <a:t>temas</a:t>
            </a:r>
            <a:r>
              <a:rPr lang="en-US" sz="2800">
                <a:ea typeface="+mn-lt"/>
                <a:cs typeface="+mn-lt"/>
              </a:rPr>
              <a:t> de la </a:t>
            </a:r>
            <a:r>
              <a:rPr lang="en-US" sz="2800" err="1">
                <a:ea typeface="+mn-lt"/>
                <a:cs typeface="+mn-lt"/>
              </a:rPr>
              <a:t>agricultura</a:t>
            </a:r>
            <a:r>
              <a:rPr lang="en-US" sz="2800">
                <a:ea typeface="+mn-lt"/>
                <a:cs typeface="+mn-lt"/>
              </a:rPr>
              <a:t>, </a:t>
            </a:r>
            <a:r>
              <a:rPr lang="en-US" sz="2800" err="1">
                <a:ea typeface="+mn-lt"/>
                <a:cs typeface="+mn-lt"/>
              </a:rPr>
              <a:t>tomamos</a:t>
            </a:r>
            <a:r>
              <a:rPr lang="en-US" sz="2800">
                <a:ea typeface="+mn-lt"/>
                <a:cs typeface="+mn-lt"/>
              </a:rPr>
              <a:t> </a:t>
            </a:r>
            <a:r>
              <a:rPr lang="en-US" sz="2800" err="1">
                <a:ea typeface="+mn-lt"/>
                <a:cs typeface="+mn-lt"/>
              </a:rPr>
              <a:t>como</a:t>
            </a:r>
            <a:r>
              <a:rPr lang="en-US" sz="2800">
                <a:ea typeface="+mn-lt"/>
                <a:cs typeface="+mn-lt"/>
              </a:rPr>
              <a:t> es un </a:t>
            </a:r>
            <a:r>
              <a:rPr lang="en-US" sz="2800" err="1">
                <a:ea typeface="+mn-lt"/>
                <a:cs typeface="+mn-lt"/>
              </a:rPr>
              <a:t>sufrimiento</a:t>
            </a:r>
            <a:r>
              <a:rPr lang="en-US" sz="2800">
                <a:ea typeface="+mn-lt"/>
                <a:cs typeface="+mn-lt"/>
              </a:rPr>
              <a:t> </a:t>
            </a:r>
            <a:r>
              <a:rPr lang="en-US" sz="2800" err="1">
                <a:ea typeface="+mn-lt"/>
                <a:cs typeface="+mn-lt"/>
              </a:rPr>
              <a:t>así</a:t>
            </a:r>
            <a:r>
              <a:rPr lang="en-US" sz="2800">
                <a:ea typeface="+mn-lt"/>
                <a:cs typeface="+mn-lt"/>
              </a:rPr>
              <a:t>, y no </a:t>
            </a:r>
            <a:r>
              <a:rPr lang="en-US" sz="2800" err="1">
                <a:ea typeface="+mn-lt"/>
                <a:cs typeface="+mn-lt"/>
              </a:rPr>
              <a:t>como</a:t>
            </a:r>
            <a:r>
              <a:rPr lang="en-US" sz="2800">
                <a:ea typeface="+mn-lt"/>
                <a:cs typeface="+mn-lt"/>
              </a:rPr>
              <a:t> algo que </a:t>
            </a:r>
            <a:r>
              <a:rPr lang="en-US" sz="2800" err="1">
                <a:ea typeface="+mn-lt"/>
                <a:cs typeface="+mn-lt"/>
              </a:rPr>
              <a:t>nos</a:t>
            </a:r>
            <a:r>
              <a:rPr lang="en-US" sz="2800">
                <a:ea typeface="+mn-lt"/>
                <a:cs typeface="+mn-lt"/>
              </a:rPr>
              <a:t> </a:t>
            </a:r>
            <a:r>
              <a:rPr lang="en-US" sz="2800" err="1">
                <a:ea typeface="+mn-lt"/>
                <a:cs typeface="+mn-lt"/>
              </a:rPr>
              <a:t>va</a:t>
            </a:r>
            <a:r>
              <a:rPr lang="en-US" sz="2800">
                <a:ea typeface="+mn-lt"/>
                <a:cs typeface="+mn-lt"/>
              </a:rPr>
              <a:t> a </a:t>
            </a:r>
            <a:r>
              <a:rPr lang="en-US" sz="2800" err="1">
                <a:ea typeface="+mn-lt"/>
                <a:cs typeface="+mn-lt"/>
              </a:rPr>
              <a:t>beneficiar</a:t>
            </a:r>
            <a:r>
              <a:rPr lang="en-US" sz="2800">
                <a:ea typeface="+mn-lt"/>
                <a:cs typeface="+mn-lt"/>
              </a:rPr>
              <a:t>." (L.F, 23, Amazonas)</a:t>
            </a:r>
            <a:endParaRPr lang="en-US" sz="2800"/>
          </a:p>
        </p:txBody>
      </p:sp>
      <p:pic>
        <p:nvPicPr>
          <p:cNvPr id="3" name="Imagen 2" descr="Logotipo&#10;&#10;Descripción generada automáticamente">
            <a:extLst>
              <a:ext uri="{FF2B5EF4-FFF2-40B4-BE49-F238E27FC236}">
                <a16:creationId xmlns:a16="http://schemas.microsoft.com/office/drawing/2014/main" id="{14B8D967-CBD8-F1AA-A713-CDB3DD379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1066" y="16934"/>
            <a:ext cx="1293284" cy="1976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228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72E2B9F6-B9F7-820C-664C-D08E5BD5A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124" y="457200"/>
            <a:ext cx="10207752" cy="567436"/>
          </a:xfrm>
        </p:spPr>
        <p:txBody>
          <a:bodyPr/>
          <a:lstStyle/>
          <a:p>
            <a:r>
              <a:rPr lang="en-US" sz="2400">
                <a:ea typeface="+mj-lt"/>
                <a:cs typeface="+mj-lt"/>
              </a:rPr>
              <a:t>¿QUÉ DICEN LOS JÓVENES RURALES SOBRE LAS PROBLEMÁTICAS QUE LOS </a:t>
            </a:r>
            <a:br>
              <a:rPr lang="en-US" sz="2400">
                <a:ea typeface="+mj-lt"/>
                <a:cs typeface="+mj-lt"/>
              </a:rPr>
            </a:br>
            <a:r>
              <a:rPr lang="en-US" sz="2400">
                <a:ea typeface="+mj-lt"/>
                <a:cs typeface="+mj-lt"/>
              </a:rPr>
              <a:t>AFECTAN? ¿CUÁLES SON SUS TRAYECTORIAS?</a:t>
            </a:r>
            <a:endParaRPr lang="en-US" sz="2400" b="0">
              <a:ea typeface="+mj-lt"/>
              <a:cs typeface="+mj-lt"/>
            </a:endParaRPr>
          </a:p>
          <a:p>
            <a:endParaRPr lang="en-US" sz="2400">
              <a:latin typeface="Speak Pro"/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3F0AED-F11F-03A3-A92A-D4B255BCC0CB}"/>
              </a:ext>
            </a:extLst>
          </p:cNvPr>
          <p:cNvSpPr txBox="1"/>
          <p:nvPr/>
        </p:nvSpPr>
        <p:spPr>
          <a:xfrm>
            <a:off x="407568" y="1709655"/>
            <a:ext cx="10802708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err="1"/>
              <a:t>Trayectorias</a:t>
            </a:r>
            <a:r>
              <a:rPr lang="en-US" sz="3200" b="1"/>
              <a:t> </a:t>
            </a:r>
            <a:r>
              <a:rPr lang="en-US" sz="3200" b="1" err="1"/>
              <a:t>laborales</a:t>
            </a:r>
            <a:endParaRPr lang="en-US" sz="3200" b="1"/>
          </a:p>
          <a:p>
            <a:pPr marL="571500" indent="-571500">
              <a:buFont typeface="Arial"/>
              <a:buChar char="•"/>
            </a:pPr>
            <a:r>
              <a:rPr lang="en-US" sz="3200" err="1"/>
              <a:t>Desplazamientos</a:t>
            </a:r>
            <a:r>
              <a:rPr lang="en-US" sz="3200"/>
              <a:t> </a:t>
            </a:r>
            <a:r>
              <a:rPr lang="en-US" sz="3200" err="1"/>
              <a:t>internos</a:t>
            </a:r>
            <a:r>
              <a:rPr lang="en-US" sz="3200"/>
              <a:t> </a:t>
            </a:r>
            <a:r>
              <a:rPr lang="en-US" sz="3200" err="1"/>
              <a:t>por</a:t>
            </a:r>
            <a:r>
              <a:rPr lang="en-US" sz="3200"/>
              <a:t> </a:t>
            </a:r>
            <a:r>
              <a:rPr lang="en-US" sz="3200" err="1"/>
              <a:t>trabajo</a:t>
            </a:r>
            <a:r>
              <a:rPr lang="en-US" sz="3200"/>
              <a:t> </a:t>
            </a:r>
            <a:r>
              <a:rPr lang="en-US" sz="3200" err="1"/>
              <a:t>vinculado</a:t>
            </a:r>
            <a:r>
              <a:rPr lang="en-US" sz="3200"/>
              <a:t> a las </a:t>
            </a:r>
            <a:r>
              <a:rPr lang="en-US" sz="3200" err="1"/>
              <a:t>ciencias</a:t>
            </a:r>
            <a:r>
              <a:rPr lang="en-US" sz="3200"/>
              <a:t> </a:t>
            </a:r>
            <a:r>
              <a:rPr lang="en-US" sz="3200" err="1"/>
              <a:t>agrícolas</a:t>
            </a:r>
            <a:r>
              <a:rPr lang="en-US" sz="3200"/>
              <a:t> </a:t>
            </a:r>
            <a:r>
              <a:rPr lang="en-US" sz="3200" err="1"/>
              <a:t>en</a:t>
            </a:r>
            <a:r>
              <a:rPr lang="en-US" sz="3200"/>
              <a:t> Amazonas</a:t>
            </a:r>
          </a:p>
          <a:p>
            <a:pPr marL="571500" indent="-571500">
              <a:buFont typeface="Arial"/>
              <a:buChar char="•"/>
            </a:pPr>
            <a:r>
              <a:rPr lang="en-US" sz="3200" err="1"/>
              <a:t>Desplazamientos</a:t>
            </a:r>
            <a:r>
              <a:rPr lang="en-US" sz="3200"/>
              <a:t> </a:t>
            </a:r>
            <a:r>
              <a:rPr lang="en-US" sz="3200" err="1"/>
              <a:t>cortos</a:t>
            </a:r>
            <a:r>
              <a:rPr lang="en-US" sz="3200"/>
              <a:t> </a:t>
            </a:r>
            <a:r>
              <a:rPr lang="en-US" sz="3200" err="1"/>
              <a:t>por</a:t>
            </a:r>
            <a:r>
              <a:rPr lang="en-US" sz="3200"/>
              <a:t> </a:t>
            </a:r>
            <a:r>
              <a:rPr lang="en-US" sz="3200" err="1"/>
              <a:t>trabajo</a:t>
            </a:r>
            <a:r>
              <a:rPr lang="en-US" sz="3200"/>
              <a:t> a Lima </a:t>
            </a:r>
            <a:r>
              <a:rPr lang="en-US" sz="3200" err="1"/>
              <a:t>en</a:t>
            </a:r>
            <a:r>
              <a:rPr lang="en-US" sz="3200"/>
              <a:t> </a:t>
            </a:r>
            <a:r>
              <a:rPr lang="en-US" sz="3200" err="1"/>
              <a:t>participantes</a:t>
            </a:r>
            <a:r>
              <a:rPr lang="en-US" sz="3200"/>
              <a:t> </a:t>
            </a:r>
            <a:r>
              <a:rPr lang="en-US" sz="3200" err="1"/>
              <a:t>más</a:t>
            </a:r>
            <a:r>
              <a:rPr lang="en-US" sz="3200"/>
              <a:t> </a:t>
            </a:r>
            <a:r>
              <a:rPr lang="en-US" sz="3200" err="1"/>
              <a:t>jóvenes</a:t>
            </a:r>
            <a:r>
              <a:rPr lang="en-US" sz="3200"/>
              <a:t> (16-18 años)</a:t>
            </a:r>
          </a:p>
          <a:p>
            <a:endParaRPr lang="en-US" sz="3200"/>
          </a:p>
          <a:p>
            <a:r>
              <a:rPr lang="en-US" sz="3200" b="1"/>
              <a:t>  </a:t>
            </a:r>
            <a:r>
              <a:rPr lang="en-US" sz="3200" b="1" err="1"/>
              <a:t>Acceso</a:t>
            </a:r>
            <a:r>
              <a:rPr lang="en-US" sz="3200" b="1"/>
              <a:t> a tierras para </a:t>
            </a:r>
            <a:r>
              <a:rPr lang="en-US" sz="3200" b="1" err="1"/>
              <a:t>agricultura</a:t>
            </a:r>
            <a:endParaRPr lang="en-US" sz="3200" b="1"/>
          </a:p>
          <a:p>
            <a:pPr marL="1028700" lvl="1" indent="-571500">
              <a:buFont typeface="Courier New"/>
              <a:buChar char="o"/>
            </a:pPr>
            <a:r>
              <a:rPr lang="en-US" sz="3200"/>
              <a:t>Familiar (</a:t>
            </a:r>
            <a:r>
              <a:rPr lang="en-US" sz="3200" err="1"/>
              <a:t>Predominante</a:t>
            </a:r>
            <a:r>
              <a:rPr lang="en-US" sz="3200"/>
              <a:t> </a:t>
            </a:r>
            <a:r>
              <a:rPr lang="en-US" sz="3200" err="1"/>
              <a:t>en</a:t>
            </a:r>
            <a:r>
              <a:rPr lang="en-US" sz="3200"/>
              <a:t> AMA)</a:t>
            </a:r>
          </a:p>
          <a:p>
            <a:pPr marL="1028700" lvl="1" indent="-571500">
              <a:buFont typeface="Courier New"/>
              <a:buChar char="o"/>
            </a:pPr>
            <a:r>
              <a:rPr lang="en-US" sz="3200" err="1"/>
              <a:t>Alquilada</a:t>
            </a:r>
            <a:r>
              <a:rPr lang="en-US" sz="3200"/>
              <a:t> (AYA y AMA)</a:t>
            </a:r>
          </a:p>
        </p:txBody>
      </p:sp>
      <p:pic>
        <p:nvPicPr>
          <p:cNvPr id="3" name="Imagen 2" descr="Logotipo&#10;&#10;Descripción generada automáticamente">
            <a:extLst>
              <a:ext uri="{FF2B5EF4-FFF2-40B4-BE49-F238E27FC236}">
                <a16:creationId xmlns:a16="http://schemas.microsoft.com/office/drawing/2014/main" id="{24BCE9B8-987F-9260-8255-FB0DDBD18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1066" y="16934"/>
            <a:ext cx="1293284" cy="1976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00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72E2B9F6-B9F7-820C-664C-D08E5BD5A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124" y="457200"/>
            <a:ext cx="10181922" cy="566360"/>
          </a:xfrm>
        </p:spPr>
        <p:txBody>
          <a:bodyPr/>
          <a:lstStyle/>
          <a:p>
            <a:r>
              <a:rPr lang="en-US" sz="2400">
                <a:ea typeface="+mj-lt"/>
                <a:cs typeface="+mj-lt"/>
              </a:rPr>
              <a:t>¿QUÉ DICEN LOS JÓVENES RURALES SOBRE LAS PROBLEMÁTICAS QUE LOS </a:t>
            </a:r>
            <a:br>
              <a:rPr lang="en-US" sz="2400">
                <a:ea typeface="+mj-lt"/>
                <a:cs typeface="+mj-lt"/>
              </a:rPr>
            </a:br>
            <a:r>
              <a:rPr lang="en-US" sz="2400">
                <a:ea typeface="+mj-lt"/>
                <a:cs typeface="+mj-lt"/>
              </a:rPr>
              <a:t>AFECTAN? ¿CUÁLES SON SUS TRAYECTORIAS?</a:t>
            </a:r>
            <a:endParaRPr lang="en-US" sz="2400" b="0">
              <a:ea typeface="+mj-lt"/>
              <a:cs typeface="+mj-lt"/>
            </a:endParaRPr>
          </a:p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30206A-ED0C-5F47-3EEE-2DE6EFF17027}"/>
              </a:ext>
            </a:extLst>
          </p:cNvPr>
          <p:cNvSpPr txBox="1"/>
          <p:nvPr/>
        </p:nvSpPr>
        <p:spPr>
          <a:xfrm>
            <a:off x="565719" y="1709655"/>
            <a:ext cx="10198858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err="1"/>
              <a:t>Trayectorias</a:t>
            </a:r>
            <a:r>
              <a:rPr lang="en-US" sz="3200" b="1"/>
              <a:t> de </a:t>
            </a:r>
            <a:r>
              <a:rPr lang="en-US" sz="3200" b="1" err="1"/>
              <a:t>participación</a:t>
            </a:r>
            <a:r>
              <a:rPr lang="en-US" sz="3200" b="1"/>
              <a:t>/</a:t>
            </a:r>
            <a:r>
              <a:rPr lang="en-US" sz="3200" b="1" err="1"/>
              <a:t>liderazgo</a:t>
            </a:r>
            <a:endParaRPr lang="en-US" sz="3200" b="1"/>
          </a:p>
          <a:p>
            <a:pPr marL="457200" indent="-457200">
              <a:buFont typeface="Arial"/>
              <a:buChar char="•"/>
            </a:pPr>
            <a:r>
              <a:rPr lang="en-US" sz="3200" err="1"/>
              <a:t>Experiencias</a:t>
            </a:r>
            <a:r>
              <a:rPr lang="en-US" sz="3200"/>
              <a:t> </a:t>
            </a:r>
            <a:r>
              <a:rPr lang="en-US" sz="3200" err="1"/>
              <a:t>variadas</a:t>
            </a:r>
            <a:r>
              <a:rPr lang="en-US" sz="3200"/>
              <a:t> </a:t>
            </a:r>
            <a:r>
              <a:rPr lang="en-US" sz="3200" err="1"/>
              <a:t>en</a:t>
            </a:r>
            <a:r>
              <a:rPr lang="en-US" sz="3200"/>
              <a:t> </a:t>
            </a:r>
            <a:r>
              <a:rPr lang="en-US" sz="3200" err="1"/>
              <a:t>cuánto</a:t>
            </a:r>
            <a:r>
              <a:rPr lang="en-US" sz="3200"/>
              <a:t> a </a:t>
            </a:r>
            <a:r>
              <a:rPr lang="en-US" sz="3200" err="1"/>
              <a:t>participar</a:t>
            </a:r>
            <a:r>
              <a:rPr lang="en-US" sz="3200"/>
              <a:t> de </a:t>
            </a:r>
            <a:r>
              <a:rPr lang="en-US" sz="3200" err="1"/>
              <a:t>espacios</a:t>
            </a:r>
            <a:r>
              <a:rPr lang="en-US" sz="3200"/>
              <a:t> o </a:t>
            </a:r>
            <a:r>
              <a:rPr lang="en-US" sz="3200" err="1"/>
              <a:t>asociaciones</a:t>
            </a:r>
            <a:r>
              <a:rPr lang="en-US" sz="3200"/>
              <a:t> </a:t>
            </a:r>
            <a:r>
              <a:rPr lang="en-US" sz="3200" err="1"/>
              <a:t>agrícolas</a:t>
            </a:r>
            <a:r>
              <a:rPr lang="en-US" sz="3200"/>
              <a:t> </a:t>
            </a:r>
            <a:endParaRPr lang="en-US" sz="3200" b="1"/>
          </a:p>
          <a:p>
            <a:pPr marL="914400" lvl="1" indent="-457200">
              <a:buFont typeface="Courier New"/>
              <a:buChar char="o"/>
            </a:pPr>
            <a:r>
              <a:rPr lang="en-US" sz="3200" err="1"/>
              <a:t>Jerarquías</a:t>
            </a:r>
            <a:r>
              <a:rPr lang="en-US" sz="3200"/>
              <a:t> con </a:t>
            </a:r>
            <a:r>
              <a:rPr lang="en-US" sz="3200" err="1"/>
              <a:t>adultos</a:t>
            </a:r>
            <a:r>
              <a:rPr lang="en-US" sz="3200"/>
              <a:t> </a:t>
            </a:r>
            <a:endParaRPr lang="en-US" sz="3200" b="1"/>
          </a:p>
          <a:p>
            <a:pPr marL="914400" lvl="1" indent="-457200">
              <a:buFont typeface="Courier New"/>
              <a:buChar char="o"/>
            </a:pPr>
            <a:r>
              <a:rPr lang="en-US" sz="3200"/>
              <a:t>Poco </a:t>
            </a:r>
            <a:r>
              <a:rPr lang="en-US" sz="3200" err="1"/>
              <a:t>fomento</a:t>
            </a:r>
            <a:r>
              <a:rPr lang="en-US" sz="3200"/>
              <a:t> a que se </a:t>
            </a:r>
            <a:r>
              <a:rPr lang="en-US" sz="3200" err="1"/>
              <a:t>dediquen</a:t>
            </a:r>
            <a:r>
              <a:rPr lang="en-US" sz="3200"/>
              <a:t> al campo</a:t>
            </a:r>
            <a:endParaRPr lang="en-US" sz="3200" b="1"/>
          </a:p>
          <a:p>
            <a:pPr lvl="1"/>
            <a:endParaRPr lang="en-US" sz="3200"/>
          </a:p>
          <a:p>
            <a:pPr marL="457200" indent="-457200">
              <a:buFont typeface="Arial"/>
              <a:buChar char="•"/>
            </a:pPr>
            <a:r>
              <a:rPr lang="en-US" sz="3200" err="1"/>
              <a:t>Identificación</a:t>
            </a:r>
            <a:r>
              <a:rPr lang="en-US" sz="3200"/>
              <a:t> de </a:t>
            </a:r>
            <a:r>
              <a:rPr lang="en-US" sz="3200" err="1"/>
              <a:t>falta</a:t>
            </a:r>
            <a:r>
              <a:rPr lang="en-US" sz="3200"/>
              <a:t> de </a:t>
            </a:r>
            <a:r>
              <a:rPr lang="en-US" sz="3200" err="1"/>
              <a:t>espacios</a:t>
            </a:r>
            <a:r>
              <a:rPr lang="en-US" sz="3200"/>
              <a:t> juveniles </a:t>
            </a:r>
            <a:r>
              <a:rPr lang="en-US" sz="3200" err="1"/>
              <a:t>en</a:t>
            </a:r>
            <a:r>
              <a:rPr lang="en-US" sz="3200"/>
              <a:t> Amazonas, </a:t>
            </a:r>
            <a:r>
              <a:rPr lang="en-US" sz="3200" err="1"/>
              <a:t>tras</a:t>
            </a:r>
            <a:r>
              <a:rPr lang="en-US" sz="3200"/>
              <a:t> la </a:t>
            </a:r>
            <a:r>
              <a:rPr lang="en-US" sz="3200" err="1"/>
              <a:t>educación</a:t>
            </a:r>
            <a:r>
              <a:rPr lang="en-US" sz="3200"/>
              <a:t> formal</a:t>
            </a:r>
          </a:p>
          <a:p>
            <a:pPr marL="457200" indent="-457200">
              <a:buFont typeface="Arial"/>
              <a:buChar char="•"/>
            </a:pPr>
            <a:r>
              <a:rPr lang="en-US" sz="3200" err="1"/>
              <a:t>Necesidad</a:t>
            </a:r>
            <a:r>
              <a:rPr lang="en-US" sz="3200"/>
              <a:t> de </a:t>
            </a:r>
            <a:r>
              <a:rPr lang="en-US" sz="3200" err="1"/>
              <a:t>fomentar</a:t>
            </a:r>
            <a:r>
              <a:rPr lang="en-US" sz="3200"/>
              <a:t> "</a:t>
            </a:r>
            <a:r>
              <a:rPr lang="en-US" sz="3200" err="1"/>
              <a:t>liderazgo</a:t>
            </a:r>
            <a:r>
              <a:rPr lang="en-US" sz="3200"/>
              <a:t>" </a:t>
            </a:r>
          </a:p>
        </p:txBody>
      </p:sp>
      <p:pic>
        <p:nvPicPr>
          <p:cNvPr id="3" name="Imagen 2" descr="Logotipo&#10;&#10;Descripción generada automáticamente">
            <a:extLst>
              <a:ext uri="{FF2B5EF4-FFF2-40B4-BE49-F238E27FC236}">
                <a16:creationId xmlns:a16="http://schemas.microsoft.com/office/drawing/2014/main" id="{5E25EA1C-74AB-EC6C-DE31-55C90328A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1066" y="16934"/>
            <a:ext cx="1293284" cy="1976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3332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72E2B9F6-B9F7-820C-664C-D08E5BD5A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124" y="457200"/>
            <a:ext cx="10218336" cy="567436"/>
          </a:xfrm>
        </p:spPr>
        <p:txBody>
          <a:bodyPr/>
          <a:lstStyle/>
          <a:p>
            <a:r>
              <a:rPr lang="en-US" sz="3200">
                <a:ea typeface="+mj-lt"/>
                <a:cs typeface="+mj-lt"/>
              </a:rPr>
              <a:t>Retos para </a:t>
            </a:r>
            <a:r>
              <a:rPr lang="en-US" sz="3200" err="1">
                <a:ea typeface="+mj-lt"/>
                <a:cs typeface="+mj-lt"/>
              </a:rPr>
              <a:t>el</a:t>
            </a:r>
            <a:r>
              <a:rPr lang="en-US" sz="3200">
                <a:ea typeface="+mj-lt"/>
                <a:cs typeface="+mj-lt"/>
              </a:rPr>
              <a:t> </a:t>
            </a:r>
            <a:r>
              <a:rPr lang="en-US" sz="3200" err="1">
                <a:ea typeface="+mj-lt"/>
                <a:cs typeface="+mj-lt"/>
              </a:rPr>
              <a:t>escalamiento</a:t>
            </a:r>
            <a:r>
              <a:rPr lang="en-US" sz="3200">
                <a:ea typeface="+mj-lt"/>
                <a:cs typeface="+mj-lt"/>
              </a:rPr>
              <a:t> de la </a:t>
            </a:r>
            <a:r>
              <a:rPr lang="en-US" sz="3200" err="1">
                <a:ea typeface="+mj-lt"/>
                <a:cs typeface="+mj-lt"/>
              </a:rPr>
              <a:t>agroecología</a:t>
            </a:r>
            <a:r>
              <a:rPr lang="en-US" sz="3200">
                <a:ea typeface="+mj-lt"/>
                <a:cs typeface="+mj-lt"/>
              </a:rPr>
              <a:t> </a:t>
            </a:r>
            <a:r>
              <a:rPr lang="en-US" sz="3200" err="1">
                <a:ea typeface="+mj-lt"/>
                <a:cs typeface="+mj-lt"/>
              </a:rPr>
              <a:t>desde</a:t>
            </a:r>
            <a:r>
              <a:rPr lang="en-US" sz="3200">
                <a:ea typeface="+mj-lt"/>
                <a:cs typeface="+mj-lt"/>
              </a:rPr>
              <a:t> las voces juveniles:</a:t>
            </a:r>
          </a:p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822F59-170F-EE05-B3C0-62C79578D72A}"/>
              </a:ext>
            </a:extLst>
          </p:cNvPr>
          <p:cNvSpPr txBox="1"/>
          <p:nvPr/>
        </p:nvSpPr>
        <p:spPr>
          <a:xfrm>
            <a:off x="536965" y="1192070"/>
            <a:ext cx="10932102" cy="55092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 sz="3200">
              <a:ea typeface="+mn-lt"/>
              <a:cs typeface="+mn-lt"/>
            </a:endParaRPr>
          </a:p>
          <a:p>
            <a:r>
              <a:rPr lang="en-US" sz="2400" b="1" err="1">
                <a:ea typeface="+mn-lt"/>
                <a:cs typeface="+mn-lt"/>
              </a:rPr>
              <a:t>Percepciones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sobre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el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trabajo</a:t>
            </a:r>
            <a:r>
              <a:rPr lang="en-US" sz="2400" b="1">
                <a:ea typeface="+mn-lt"/>
                <a:cs typeface="+mn-lt"/>
              </a:rPr>
              <a:t> y </a:t>
            </a:r>
            <a:r>
              <a:rPr lang="en-US" sz="2400" b="1" err="1">
                <a:ea typeface="+mn-lt"/>
                <a:cs typeface="+mn-lt"/>
              </a:rPr>
              <a:t>los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tiempos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empleados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en</a:t>
            </a:r>
            <a:r>
              <a:rPr lang="en-US" sz="2400" b="1">
                <a:ea typeface="+mn-lt"/>
                <a:cs typeface="+mn-lt"/>
              </a:rPr>
              <a:t> la </a:t>
            </a:r>
            <a:r>
              <a:rPr lang="en-US" sz="2400" b="1" err="1">
                <a:ea typeface="+mn-lt"/>
                <a:cs typeface="+mn-lt"/>
              </a:rPr>
              <a:t>producción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agroecológica</a:t>
            </a:r>
            <a:r>
              <a:rPr lang="en-US" sz="2400" b="1">
                <a:ea typeface="+mn-lt"/>
                <a:cs typeface="+mn-lt"/>
              </a:rPr>
              <a:t>:</a:t>
            </a:r>
          </a:p>
          <a:p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"¿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Qué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 es lo que 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pasa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? El 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químico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, 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tú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 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compras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,  lo 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aplicas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 y 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ya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 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está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. En 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cambio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, con 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agroecología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 se 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demora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 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más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 y 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aparte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 de 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eso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, 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mientras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 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tú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 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busques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 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una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 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solución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 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agroecológica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 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quizás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 la 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plaga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 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ya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 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está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 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acabando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 con 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tu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 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cultivo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 y 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eso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 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viene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 a ser 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una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 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limitación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"</a:t>
            </a:r>
            <a:r>
              <a:rPr lang="en-US" sz="2400">
                <a:solidFill>
                  <a:srgbClr val="0084B4"/>
                </a:solidFill>
                <a:ea typeface="+mn-lt"/>
                <a:cs typeface="+mn-lt"/>
              </a:rPr>
              <a:t> (G, 19, Amazonas)</a:t>
            </a:r>
            <a:endParaRPr lang="en-US" sz="2400">
              <a:solidFill>
                <a:srgbClr val="0084B4"/>
              </a:solidFill>
            </a:endParaRPr>
          </a:p>
          <a:p>
            <a:endParaRPr lang="en-US" sz="2400"/>
          </a:p>
          <a:p>
            <a:r>
              <a:rPr lang="en-US" sz="2400" b="1" err="1">
                <a:ea typeface="+mn-lt"/>
                <a:cs typeface="+mn-lt"/>
              </a:rPr>
              <a:t>Percepciones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sobre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el</a:t>
            </a:r>
            <a:r>
              <a:rPr lang="en-US" sz="2400" b="1">
                <a:ea typeface="+mn-lt"/>
                <a:cs typeface="+mn-lt"/>
              </a:rPr>
              <a:t> mercado: </a:t>
            </a:r>
          </a:p>
          <a:p>
            <a:r>
              <a:rPr lang="en-US" sz="2400">
                <a:solidFill>
                  <a:srgbClr val="0084B4"/>
                </a:solidFill>
                <a:ea typeface="+mn-lt"/>
                <a:cs typeface="+mn-lt"/>
              </a:rPr>
              <a:t>"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O sea,  [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una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 papa] 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agroecológica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 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también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, o sea,  no 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llega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 [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el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 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consumidor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] a 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pagar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 un 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precio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 de 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más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 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porque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 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todo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 lo 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agroecológico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, lo 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ecológico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 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tiene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 un 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precio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 de 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más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 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también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, 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pues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 un 40% 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creo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 de 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su</a:t>
            </a:r>
            <a:r>
              <a:rPr lang="en-US" sz="2400" i="1">
                <a:solidFill>
                  <a:srgbClr val="0084B4"/>
                </a:solidFill>
                <a:ea typeface="+mn-lt"/>
                <a:cs typeface="+mn-lt"/>
              </a:rPr>
              <a:t> </a:t>
            </a:r>
            <a:r>
              <a:rPr lang="en-US" sz="2400" i="1" err="1">
                <a:solidFill>
                  <a:srgbClr val="0084B4"/>
                </a:solidFill>
                <a:ea typeface="+mn-lt"/>
                <a:cs typeface="+mn-lt"/>
              </a:rPr>
              <a:t>precio</a:t>
            </a:r>
            <a:r>
              <a:rPr lang="en-US" sz="2400">
                <a:solidFill>
                  <a:srgbClr val="0084B4"/>
                </a:solidFill>
                <a:ea typeface="+mn-lt"/>
                <a:cs typeface="+mn-lt"/>
              </a:rPr>
              <a:t>" (LF, 23, Amazonas)</a:t>
            </a:r>
            <a:endParaRPr lang="en-US" sz="2400">
              <a:solidFill>
                <a:srgbClr val="0084B4"/>
              </a:solidFill>
            </a:endParaRPr>
          </a:p>
          <a:p>
            <a:endParaRPr lang="en-US" sz="3200"/>
          </a:p>
        </p:txBody>
      </p:sp>
      <p:pic>
        <p:nvPicPr>
          <p:cNvPr id="3" name="Imagen 2" descr="Logotipo&#10;&#10;Descripción generada automáticamente">
            <a:extLst>
              <a:ext uri="{FF2B5EF4-FFF2-40B4-BE49-F238E27FC236}">
                <a16:creationId xmlns:a16="http://schemas.microsoft.com/office/drawing/2014/main" id="{AE9BF2E3-0BA7-27AC-1B1A-58FFEE7F1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1066" y="16934"/>
            <a:ext cx="1293284" cy="1976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146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group of people in a greenhouse&#10;&#10;Description automatically generated">
            <a:extLst>
              <a:ext uri="{FF2B5EF4-FFF2-40B4-BE49-F238E27FC236}">
                <a16:creationId xmlns:a16="http://schemas.microsoft.com/office/drawing/2014/main" id="{B54E56E8-07AA-FD34-A68A-D97B436460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010" b="699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4" name="Freeform 12">
            <a:extLst>
              <a:ext uri="{FF2B5EF4-FFF2-40B4-BE49-F238E27FC236}">
                <a16:creationId xmlns:a16="http://schemas.microsoft.com/office/drawing/2014/main" id="{522A94E1-AEBD-4286-BFF8-0711E4CD3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622650" y="5181600"/>
            <a:ext cx="9165010" cy="1174750"/>
          </a:xfrm>
          <a:custGeom>
            <a:avLst/>
            <a:gdLst>
              <a:gd name="connsiteX0" fmla="*/ 0 w 9165010"/>
              <a:gd name="connsiteY0" fmla="*/ 1073384 h 1073384"/>
              <a:gd name="connsiteX1" fmla="*/ 9165010 w 9165010"/>
              <a:gd name="connsiteY1" fmla="*/ 1073384 h 1073384"/>
              <a:gd name="connsiteX2" fmla="*/ 9165010 w 9165010"/>
              <a:gd name="connsiteY2" fmla="*/ 266817 h 1073384"/>
              <a:gd name="connsiteX3" fmla="*/ 4757604 w 9165010"/>
              <a:gd name="connsiteY3" fmla="*/ 266817 h 1073384"/>
              <a:gd name="connsiteX4" fmla="*/ 4582505 w 9165010"/>
              <a:gd name="connsiteY4" fmla="*/ 0 h 1073384"/>
              <a:gd name="connsiteX5" fmla="*/ 4407407 w 9165010"/>
              <a:gd name="connsiteY5" fmla="*/ 266817 h 1073384"/>
              <a:gd name="connsiteX6" fmla="*/ 0 w 9165010"/>
              <a:gd name="connsiteY6" fmla="*/ 266817 h 107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5010" h="1073384">
                <a:moveTo>
                  <a:pt x="0" y="1073384"/>
                </a:moveTo>
                <a:lnTo>
                  <a:pt x="9165010" y="1073384"/>
                </a:lnTo>
                <a:lnTo>
                  <a:pt x="9165010" y="266817"/>
                </a:lnTo>
                <a:lnTo>
                  <a:pt x="4757604" y="266817"/>
                </a:lnTo>
                <a:lnTo>
                  <a:pt x="4582505" y="0"/>
                </a:lnTo>
                <a:lnTo>
                  <a:pt x="4407407" y="266817"/>
                </a:lnTo>
                <a:lnTo>
                  <a:pt x="0" y="266817"/>
                </a:lnTo>
                <a:close/>
              </a:path>
            </a:pathLst>
          </a:custGeom>
          <a:solidFill>
            <a:srgbClr val="404040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6209B0AF-7446-6DD2-5055-418F1DCE3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650" y="5254391"/>
            <a:ext cx="8867012" cy="774934"/>
          </a:xfrm>
          <a:solidFill>
            <a:schemeClr val="accent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sz="2800">
                <a:solidFill>
                  <a:srgbClr val="FFFFFF"/>
                </a:solidFill>
              </a:rPr>
              <a:t>¿</a:t>
            </a:r>
            <a:r>
              <a:rPr lang="en-US" sz="2800" err="1">
                <a:solidFill>
                  <a:srgbClr val="FFFFFF"/>
                </a:solidFill>
              </a:rPr>
              <a:t>Qué</a:t>
            </a:r>
            <a:r>
              <a:rPr lang="en-US" sz="2800">
                <a:solidFill>
                  <a:srgbClr val="FFFFFF"/>
                </a:solidFill>
              </a:rPr>
              <a:t> </a:t>
            </a:r>
            <a:r>
              <a:rPr lang="en-US" sz="2800" err="1">
                <a:solidFill>
                  <a:srgbClr val="FFFFFF"/>
                </a:solidFill>
              </a:rPr>
              <a:t>estrategias</a:t>
            </a:r>
            <a:r>
              <a:rPr lang="en-US" sz="2800">
                <a:solidFill>
                  <a:srgbClr val="FFFFFF"/>
                </a:solidFill>
              </a:rPr>
              <a:t> </a:t>
            </a:r>
            <a:r>
              <a:rPr lang="en-US" sz="2800" err="1">
                <a:solidFill>
                  <a:srgbClr val="FFFFFF"/>
                </a:solidFill>
              </a:rPr>
              <a:t>proponen</a:t>
            </a:r>
            <a:r>
              <a:rPr lang="en-US" sz="2800">
                <a:solidFill>
                  <a:srgbClr val="FFFFFF"/>
                </a:solidFill>
              </a:rPr>
              <a:t> las y </a:t>
            </a:r>
            <a:r>
              <a:rPr lang="en-US" sz="2800" err="1">
                <a:solidFill>
                  <a:srgbClr val="FFFFFF"/>
                </a:solidFill>
              </a:rPr>
              <a:t>los</a:t>
            </a:r>
            <a:r>
              <a:rPr lang="en-US" sz="2800">
                <a:solidFill>
                  <a:srgbClr val="FFFFFF"/>
                </a:solidFill>
              </a:rPr>
              <a:t> </a:t>
            </a:r>
            <a:r>
              <a:rPr lang="en-US" sz="2800" err="1">
                <a:solidFill>
                  <a:srgbClr val="FFFFFF"/>
                </a:solidFill>
              </a:rPr>
              <a:t>jóvenes</a:t>
            </a:r>
            <a:r>
              <a:rPr lang="en-US" sz="2800">
                <a:solidFill>
                  <a:srgbClr val="FFFFFF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467096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95822F59-170F-EE05-B3C0-62C79578D72A}"/>
              </a:ext>
            </a:extLst>
          </p:cNvPr>
          <p:cNvSpPr txBox="1"/>
          <p:nvPr/>
        </p:nvSpPr>
        <p:spPr>
          <a:xfrm>
            <a:off x="220941" y="396607"/>
            <a:ext cx="11742910" cy="70173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alibri"/>
              <a:buChar char="-"/>
            </a:pPr>
            <a:endParaRPr lang="en-US"/>
          </a:p>
          <a:p>
            <a:pPr marL="742950" lvl="1" indent="-285750">
              <a:buFont typeface="Calibri"/>
              <a:buChar char="-"/>
            </a:pPr>
            <a:r>
              <a:rPr lang="en-US" b="1" err="1">
                <a:ea typeface="+mn-lt"/>
                <a:cs typeface="+mn-lt"/>
              </a:rPr>
              <a:t>Espacios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formativos</a:t>
            </a:r>
            <a:endParaRPr lang="en-US" b="1">
              <a:ea typeface="+mn-lt"/>
              <a:cs typeface="+mn-lt"/>
            </a:endParaRPr>
          </a:p>
          <a:p>
            <a:pPr marL="742950" lvl="1" indent="-285750">
              <a:buFont typeface="Calibri"/>
              <a:buChar char="-"/>
            </a:pPr>
            <a:r>
              <a:rPr lang="en-US">
                <a:ea typeface="+mn-lt"/>
                <a:cs typeface="+mn-lt"/>
              </a:rPr>
              <a:t>Alta </a:t>
            </a:r>
            <a:r>
              <a:rPr lang="en-US" err="1">
                <a:ea typeface="+mn-lt"/>
                <a:cs typeface="+mn-lt"/>
              </a:rPr>
              <a:t>valorización</a:t>
            </a:r>
            <a:r>
              <a:rPr lang="en-US">
                <a:ea typeface="+mn-lt"/>
                <a:cs typeface="+mn-lt"/>
              </a:rPr>
              <a:t> de las </a:t>
            </a:r>
            <a:r>
              <a:rPr lang="en-US" err="1">
                <a:ea typeface="+mn-lt"/>
                <a:cs typeface="+mn-lt"/>
              </a:rPr>
              <a:t>capacitaciones</a:t>
            </a:r>
            <a:endParaRPr lang="en-US">
              <a:ea typeface="+mn-lt"/>
              <a:cs typeface="+mn-lt"/>
            </a:endParaRPr>
          </a:p>
          <a:p>
            <a:pPr marL="742950" lvl="1" indent="-285750">
              <a:buFont typeface="Calibri"/>
              <a:buChar char="-"/>
            </a:pPr>
            <a:r>
              <a:rPr lang="en-US" err="1"/>
              <a:t>Demanda</a:t>
            </a:r>
            <a:r>
              <a:rPr lang="en-US"/>
              <a:t> </a:t>
            </a:r>
            <a:r>
              <a:rPr lang="en-US" err="1"/>
              <a:t>por</a:t>
            </a:r>
            <a:r>
              <a:rPr lang="en-US"/>
              <a:t> </a:t>
            </a:r>
            <a:r>
              <a:rPr lang="en-US" err="1"/>
              <a:t>más</a:t>
            </a:r>
            <a:r>
              <a:rPr lang="en-US"/>
              <a:t> </a:t>
            </a:r>
            <a:r>
              <a:rPr lang="en-US" err="1"/>
              <a:t>espacios</a:t>
            </a:r>
            <a:r>
              <a:rPr lang="en-US"/>
              <a:t> de </a:t>
            </a:r>
            <a:r>
              <a:rPr lang="en-US" err="1"/>
              <a:t>formación</a:t>
            </a:r>
            <a:r>
              <a:rPr lang="en-US"/>
              <a:t> </a:t>
            </a:r>
          </a:p>
          <a:p>
            <a:pPr marL="742950" lvl="1" indent="-285750">
              <a:buFont typeface="Calibri"/>
              <a:buChar char="-"/>
            </a:pPr>
            <a:r>
              <a:rPr lang="en-US" err="1"/>
              <a:t>Fortalecer</a:t>
            </a:r>
            <a:r>
              <a:rPr lang="en-US"/>
              <a:t> </a:t>
            </a:r>
            <a:r>
              <a:rPr lang="en-US" err="1"/>
              <a:t>liderazgos</a:t>
            </a:r>
            <a:r>
              <a:rPr lang="en-US"/>
              <a:t> juveniles</a:t>
            </a:r>
          </a:p>
          <a:p>
            <a:pPr marL="742950" lvl="1" indent="-285750">
              <a:buFont typeface="Calibri"/>
              <a:buChar char="-"/>
            </a:pPr>
            <a:endParaRPr lang="en-US">
              <a:ea typeface="+mn-lt"/>
              <a:cs typeface="+mn-lt"/>
            </a:endParaRPr>
          </a:p>
          <a:p>
            <a:pPr marL="742950" lvl="1" indent="-285750">
              <a:buFont typeface="Calibri"/>
              <a:buChar char="-"/>
            </a:pPr>
            <a:r>
              <a:rPr lang="en-US" b="1" err="1">
                <a:ea typeface="+mn-lt"/>
                <a:cs typeface="+mn-lt"/>
              </a:rPr>
              <a:t>Oportunidades</a:t>
            </a:r>
            <a:r>
              <a:rPr lang="en-US" b="1">
                <a:ea typeface="+mn-lt"/>
                <a:cs typeface="+mn-lt"/>
              </a:rPr>
              <a:t> </a:t>
            </a:r>
            <a:r>
              <a:rPr lang="en-US" b="1" err="1">
                <a:ea typeface="+mn-lt"/>
                <a:cs typeface="+mn-lt"/>
              </a:rPr>
              <a:t>laborales</a:t>
            </a:r>
            <a:endParaRPr lang="en-US" b="1">
              <a:ea typeface="+mn-lt"/>
              <a:cs typeface="+mn-lt"/>
            </a:endParaRPr>
          </a:p>
          <a:p>
            <a:pPr marL="742950" lvl="1" indent="-285750">
              <a:buFont typeface="Calibri"/>
              <a:buChar char="-"/>
            </a:pPr>
            <a:r>
              <a:rPr lang="en-US" err="1">
                <a:ea typeface="+mn-lt"/>
                <a:cs typeface="+mn-lt"/>
              </a:rPr>
              <a:t>Actividades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económicas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complementarias</a:t>
            </a:r>
            <a:r>
              <a:rPr lang="en-US">
                <a:ea typeface="+mn-lt"/>
                <a:cs typeface="+mn-lt"/>
              </a:rPr>
              <a:t> </a:t>
            </a:r>
            <a:r>
              <a:rPr lang="en-US" err="1">
                <a:ea typeface="+mn-lt"/>
                <a:cs typeface="+mn-lt"/>
              </a:rPr>
              <a:t>como</a:t>
            </a:r>
            <a:r>
              <a:rPr lang="en-US">
                <a:ea typeface="+mn-lt"/>
                <a:cs typeface="+mn-lt"/>
              </a:rPr>
              <a:t> la </a:t>
            </a:r>
            <a:r>
              <a:rPr lang="en-US" err="1">
                <a:ea typeface="+mn-lt"/>
                <a:cs typeface="+mn-lt"/>
              </a:rPr>
              <a:t>promoción</a:t>
            </a:r>
            <a:r>
              <a:rPr lang="en-US">
                <a:ea typeface="+mn-lt"/>
                <a:cs typeface="+mn-lt"/>
              </a:rPr>
              <a:t> de </a:t>
            </a:r>
            <a:r>
              <a:rPr lang="en-US" err="1">
                <a:ea typeface="+mn-lt"/>
                <a:cs typeface="+mn-lt"/>
              </a:rPr>
              <a:t>una</a:t>
            </a:r>
            <a:r>
              <a:rPr lang="en-US">
                <a:ea typeface="+mn-lt"/>
                <a:cs typeface="+mn-lt"/>
              </a:rPr>
              <a:t> </a:t>
            </a:r>
            <a:r>
              <a:rPr lang="en-US" err="1">
                <a:ea typeface="+mn-lt"/>
                <a:cs typeface="+mn-lt"/>
              </a:rPr>
              <a:t>alimentación</a:t>
            </a:r>
            <a:r>
              <a:rPr lang="en-US">
                <a:ea typeface="+mn-lt"/>
                <a:cs typeface="+mn-lt"/>
              </a:rPr>
              <a:t> </a:t>
            </a:r>
            <a:r>
              <a:rPr lang="en-US" err="1">
                <a:ea typeface="+mn-lt"/>
                <a:cs typeface="+mn-lt"/>
              </a:rPr>
              <a:t>sostenible</a:t>
            </a:r>
            <a:r>
              <a:rPr lang="en-US">
                <a:ea typeface="+mn-lt"/>
                <a:cs typeface="+mn-lt"/>
              </a:rPr>
              <a:t> y la </a:t>
            </a:r>
            <a:r>
              <a:rPr lang="en-US" err="1">
                <a:ea typeface="+mn-lt"/>
                <a:cs typeface="+mn-lt"/>
              </a:rPr>
              <a:t>recuperación</a:t>
            </a:r>
            <a:r>
              <a:rPr lang="en-US">
                <a:ea typeface="+mn-lt"/>
                <a:cs typeface="+mn-lt"/>
              </a:rPr>
              <a:t> y </a:t>
            </a:r>
            <a:r>
              <a:rPr lang="en-US" err="1">
                <a:ea typeface="+mn-lt"/>
                <a:cs typeface="+mn-lt"/>
              </a:rPr>
              <a:t>protección</a:t>
            </a:r>
            <a:r>
              <a:rPr lang="en-US">
                <a:ea typeface="+mn-lt"/>
                <a:cs typeface="+mn-lt"/>
              </a:rPr>
              <a:t> de la </a:t>
            </a:r>
            <a:r>
              <a:rPr lang="en-US" err="1">
                <a:ea typeface="+mn-lt"/>
                <a:cs typeface="+mn-lt"/>
              </a:rPr>
              <a:t>biodiversidad</a:t>
            </a:r>
          </a:p>
          <a:p>
            <a:pPr marL="742950" lvl="1" indent="-285750">
              <a:buFont typeface="Calibri"/>
              <a:buChar char="-"/>
            </a:pPr>
            <a:r>
              <a:rPr lang="en-US" err="1">
                <a:ea typeface="+mn-lt"/>
                <a:cs typeface="+mn-lt"/>
              </a:rPr>
              <a:t>Emprendimientos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agroecológicos</a:t>
            </a:r>
            <a:r>
              <a:rPr lang="en-US">
                <a:ea typeface="+mn-lt"/>
                <a:cs typeface="+mn-lt"/>
              </a:rPr>
              <a:t> - </a:t>
            </a:r>
            <a:r>
              <a:rPr lang="en-US" err="1">
                <a:ea typeface="+mn-lt"/>
                <a:cs typeface="+mn-lt"/>
              </a:rPr>
              <a:t>difusión</a:t>
            </a:r>
            <a:r>
              <a:rPr lang="en-US">
                <a:ea typeface="+mn-lt"/>
                <a:cs typeface="+mn-lt"/>
              </a:rPr>
              <a:t> y marketing</a:t>
            </a:r>
          </a:p>
          <a:p>
            <a:pPr marL="742950" lvl="1" indent="-285750">
              <a:buFont typeface="Calibri"/>
              <a:buChar char="-"/>
            </a:pPr>
            <a:endParaRPr lang="en-US">
              <a:ea typeface="+mn-lt"/>
              <a:cs typeface="+mn-lt"/>
            </a:endParaRPr>
          </a:p>
          <a:p>
            <a:pPr marL="742950" lvl="1" indent="-285750">
              <a:buFont typeface="Calibri"/>
              <a:buChar char="-"/>
            </a:pPr>
            <a:r>
              <a:rPr lang="en-US" b="1" err="1">
                <a:ea typeface="+mn-lt"/>
                <a:cs typeface="+mn-lt"/>
              </a:rPr>
              <a:t>Mejora</a:t>
            </a:r>
            <a:r>
              <a:rPr lang="en-US" b="1">
                <a:ea typeface="+mn-lt"/>
                <a:cs typeface="+mn-lt"/>
              </a:rPr>
              <a:t> de </a:t>
            </a:r>
            <a:r>
              <a:rPr lang="en-US" b="1" err="1">
                <a:ea typeface="+mn-lt"/>
                <a:cs typeface="+mn-lt"/>
              </a:rPr>
              <a:t>condiciones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en</a:t>
            </a:r>
            <a:r>
              <a:rPr lang="en-US" b="1">
                <a:ea typeface="+mn-lt"/>
                <a:cs typeface="+mn-lt"/>
              </a:rPr>
              <a:t> la </a:t>
            </a:r>
            <a:r>
              <a:rPr lang="en-US" b="1" err="1">
                <a:ea typeface="+mn-lt"/>
                <a:cs typeface="+mn-lt"/>
              </a:rPr>
              <a:t>agricultura</a:t>
            </a:r>
            <a:endParaRPr lang="en-US" b="1">
              <a:ea typeface="+mn-lt"/>
              <a:cs typeface="+mn-lt"/>
            </a:endParaRPr>
          </a:p>
          <a:p>
            <a:pPr marL="742950" lvl="1" indent="-285750">
              <a:buFont typeface="Calibri"/>
              <a:buChar char="-"/>
            </a:pPr>
            <a:r>
              <a:rPr lang="en-US" err="1">
                <a:ea typeface="+mn-lt"/>
                <a:cs typeface="+mn-lt"/>
              </a:rPr>
              <a:t>Promover</a:t>
            </a:r>
            <a:r>
              <a:rPr lang="en-US">
                <a:ea typeface="+mn-lt"/>
                <a:cs typeface="+mn-lt"/>
              </a:rPr>
              <a:t> la </a:t>
            </a:r>
            <a:r>
              <a:rPr lang="en-US" err="1">
                <a:ea typeface="+mn-lt"/>
                <a:cs typeface="+mn-lt"/>
              </a:rPr>
              <a:t>tecnificación</a:t>
            </a:r>
            <a:r>
              <a:rPr lang="en-US">
                <a:ea typeface="+mn-lt"/>
                <a:cs typeface="+mn-lt"/>
              </a:rPr>
              <a:t> </a:t>
            </a:r>
            <a:r>
              <a:rPr lang="en-US" err="1">
                <a:ea typeface="+mn-lt"/>
                <a:cs typeface="+mn-lt"/>
              </a:rPr>
              <a:t>en</a:t>
            </a:r>
            <a:r>
              <a:rPr lang="en-US">
                <a:ea typeface="+mn-lt"/>
                <a:cs typeface="+mn-lt"/>
              </a:rPr>
              <a:t> las </a:t>
            </a:r>
            <a:r>
              <a:rPr lang="en-US" err="1">
                <a:ea typeface="+mn-lt"/>
                <a:cs typeface="+mn-lt"/>
              </a:rPr>
              <a:t>prácticas</a:t>
            </a:r>
            <a:r>
              <a:rPr lang="en-US">
                <a:ea typeface="+mn-lt"/>
                <a:cs typeface="+mn-lt"/>
              </a:rPr>
              <a:t> </a:t>
            </a:r>
            <a:r>
              <a:rPr lang="en-US" err="1">
                <a:ea typeface="+mn-lt"/>
                <a:cs typeface="+mn-lt"/>
              </a:rPr>
              <a:t>agrícolas</a:t>
            </a:r>
            <a:r>
              <a:rPr lang="en-US">
                <a:ea typeface="+mn-lt"/>
                <a:cs typeface="+mn-lt"/>
              </a:rPr>
              <a:t> y la </a:t>
            </a:r>
            <a:r>
              <a:rPr lang="en-US" err="1">
                <a:ea typeface="+mn-lt"/>
                <a:cs typeface="+mn-lt"/>
              </a:rPr>
              <a:t>integración</a:t>
            </a:r>
            <a:r>
              <a:rPr lang="en-US">
                <a:ea typeface="+mn-lt"/>
                <a:cs typeface="+mn-lt"/>
              </a:rPr>
              <a:t> de </a:t>
            </a:r>
            <a:r>
              <a:rPr lang="en-US" err="1">
                <a:ea typeface="+mn-lt"/>
                <a:cs typeface="+mn-lt"/>
              </a:rPr>
              <a:t>nuevos</a:t>
            </a:r>
            <a:r>
              <a:rPr lang="en-US">
                <a:ea typeface="+mn-lt"/>
                <a:cs typeface="+mn-lt"/>
              </a:rPr>
              <a:t> </a:t>
            </a:r>
            <a:r>
              <a:rPr lang="en-US" err="1">
                <a:ea typeface="+mn-lt"/>
                <a:cs typeface="+mn-lt"/>
              </a:rPr>
              <a:t>conocimientos</a:t>
            </a:r>
            <a:r>
              <a:rPr lang="en-US">
                <a:ea typeface="+mn-lt"/>
                <a:cs typeface="+mn-lt"/>
              </a:rPr>
              <a:t>. </a:t>
            </a:r>
          </a:p>
          <a:p>
            <a:pPr marL="742950" lvl="1" indent="-285750">
              <a:buFont typeface="Calibri"/>
              <a:buChar char="-"/>
            </a:pPr>
            <a:endParaRPr lang="en-US" b="1">
              <a:ea typeface="+mn-lt"/>
              <a:cs typeface="+mn-lt"/>
            </a:endParaRPr>
          </a:p>
          <a:p>
            <a:pPr marL="742950" lvl="1" indent="-285750">
              <a:buFont typeface="Calibri"/>
              <a:buChar char="-"/>
            </a:pPr>
            <a:r>
              <a:rPr lang="en-US" b="1" err="1">
                <a:ea typeface="+mn-lt"/>
                <a:cs typeface="+mn-lt"/>
              </a:rPr>
              <a:t>Participación</a:t>
            </a:r>
            <a:r>
              <a:rPr lang="en-US" b="1">
                <a:ea typeface="+mn-lt"/>
                <a:cs typeface="+mn-lt"/>
              </a:rPr>
              <a:t>/</a:t>
            </a:r>
            <a:r>
              <a:rPr lang="en-US" b="1" err="1">
                <a:ea typeface="+mn-lt"/>
                <a:cs typeface="+mn-lt"/>
              </a:rPr>
              <a:t>vocería</a:t>
            </a:r>
          </a:p>
          <a:p>
            <a:pPr marL="742950" lvl="1" indent="-285750">
              <a:buFont typeface="Calibri"/>
              <a:buChar char="-"/>
            </a:pPr>
            <a:r>
              <a:rPr lang="en-US" err="1">
                <a:ea typeface="+mn-lt"/>
                <a:cs typeface="+mn-lt"/>
              </a:rPr>
              <a:t>Difusión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por</a:t>
            </a:r>
            <a:r>
              <a:rPr lang="en-US">
                <a:ea typeface="+mn-lt"/>
                <a:cs typeface="+mn-lt"/>
              </a:rPr>
              <a:t> redes </a:t>
            </a:r>
            <a:r>
              <a:rPr lang="en-US" err="1">
                <a:ea typeface="+mn-lt"/>
                <a:cs typeface="+mn-lt"/>
              </a:rPr>
              <a:t>sociales</a:t>
            </a:r>
          </a:p>
          <a:p>
            <a:pPr marL="742950" lvl="1" indent="-285750">
              <a:buFont typeface="Calibri"/>
              <a:buChar char="-"/>
            </a:pPr>
            <a:r>
              <a:rPr lang="en-US" err="1">
                <a:ea typeface="+mn-lt"/>
                <a:cs typeface="+mn-lt"/>
              </a:rPr>
              <a:t>Promover</a:t>
            </a:r>
            <a:r>
              <a:rPr lang="en-US">
                <a:ea typeface="+mn-lt"/>
                <a:cs typeface="+mn-lt"/>
              </a:rPr>
              <a:t> la </a:t>
            </a:r>
            <a:r>
              <a:rPr lang="en-US" err="1">
                <a:ea typeface="+mn-lt"/>
                <a:cs typeface="+mn-lt"/>
              </a:rPr>
              <a:t>agroecología</a:t>
            </a:r>
            <a:r>
              <a:rPr lang="en-US">
                <a:ea typeface="+mn-lt"/>
                <a:cs typeface="+mn-lt"/>
              </a:rPr>
              <a:t> </a:t>
            </a:r>
            <a:r>
              <a:rPr lang="en-US" err="1">
                <a:ea typeface="+mn-lt"/>
                <a:cs typeface="+mn-lt"/>
              </a:rPr>
              <a:t>en</a:t>
            </a:r>
            <a:r>
              <a:rPr lang="en-US">
                <a:ea typeface="+mn-lt"/>
                <a:cs typeface="+mn-lt"/>
              </a:rPr>
              <a:t> las </a:t>
            </a:r>
            <a:r>
              <a:rPr lang="en-US" err="1">
                <a:ea typeface="+mn-lt"/>
                <a:cs typeface="+mn-lt"/>
              </a:rPr>
              <a:t>escuelas</a:t>
            </a:r>
          </a:p>
          <a:p>
            <a:pPr marL="742950" lvl="1" indent="-285750">
              <a:buFont typeface="Calibri,Sans-Serif"/>
              <a:buChar char="-"/>
            </a:pPr>
            <a:r>
              <a:rPr lang="en-US">
                <a:ea typeface="+mn-lt"/>
                <a:cs typeface="+mn-lt"/>
              </a:rPr>
              <a:t>"</a:t>
            </a:r>
            <a:r>
              <a:rPr lang="en-US" err="1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Involucrarse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 </a:t>
            </a:r>
            <a:r>
              <a:rPr lang="en-US" err="1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en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 la </a:t>
            </a:r>
            <a:r>
              <a:rPr lang="en-US" err="1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política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 y </a:t>
            </a:r>
            <a:r>
              <a:rPr lang="en-US" err="1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convertirse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 </a:t>
            </a:r>
            <a:r>
              <a:rPr lang="en-US" err="1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en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 personas </a:t>
            </a:r>
            <a:r>
              <a:rPr lang="en-US" err="1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influyentes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 </a:t>
            </a:r>
            <a:r>
              <a:rPr lang="en-US" err="1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en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 ese </a:t>
            </a:r>
            <a:r>
              <a:rPr lang="en-US" err="1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ámbito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, </a:t>
            </a:r>
            <a:r>
              <a:rPr lang="en-US" err="1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tener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 </a:t>
            </a:r>
            <a:r>
              <a:rPr lang="en-US" err="1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autonomía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  </a:t>
            </a:r>
            <a:r>
              <a:rPr lang="en-US" err="1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economica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 y </a:t>
            </a:r>
            <a:r>
              <a:rPr lang="en-US" err="1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tener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 un </a:t>
            </a:r>
            <a:r>
              <a:rPr lang="en-US" err="1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impacto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 </a:t>
            </a:r>
            <a:r>
              <a:rPr lang="en-US" err="1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positivo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 </a:t>
            </a:r>
            <a:r>
              <a:rPr lang="en-US" err="1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en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 la </a:t>
            </a:r>
            <a:r>
              <a:rPr lang="en-US" err="1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sociedad</a:t>
            </a:r>
            <a:r>
              <a:rPr lang="en-US">
                <a:ea typeface="+mn-lt"/>
                <a:cs typeface="+mn-lt"/>
              </a:rPr>
              <a:t>" (Encuentro de </a:t>
            </a:r>
            <a:r>
              <a:rPr lang="en-US" err="1">
                <a:ea typeface="+mn-lt"/>
                <a:cs typeface="+mn-lt"/>
              </a:rPr>
              <a:t>jóvenes</a:t>
            </a:r>
            <a:r>
              <a:rPr lang="en-US">
                <a:ea typeface="+mn-lt"/>
                <a:cs typeface="+mn-lt"/>
              </a:rPr>
              <a:t>, Huaraz 2024) </a:t>
            </a:r>
            <a:endParaRPr lang="en-US" b="1">
              <a:ea typeface="+mn-lt"/>
              <a:cs typeface="+mn-lt"/>
            </a:endParaRPr>
          </a:p>
          <a:p>
            <a:pPr marL="742950" lvl="1" indent="-285750">
              <a:buFont typeface="Calibri,Sans-Serif"/>
              <a:buChar char="-"/>
            </a:pPr>
            <a:endParaRPr lang="en-US" b="1">
              <a:ea typeface="+mn-lt"/>
              <a:cs typeface="+mn-lt"/>
            </a:endParaRPr>
          </a:p>
          <a:p>
            <a:pPr marL="742950" lvl="1" indent="-285750">
              <a:buFont typeface="Calibri,Sans-Serif"/>
              <a:buChar char="-"/>
            </a:pPr>
            <a:r>
              <a:rPr lang="en-US" b="1" err="1">
                <a:ea typeface="+mn-lt"/>
                <a:cs typeface="+mn-lt"/>
              </a:rPr>
              <a:t>Acceso</a:t>
            </a:r>
            <a:r>
              <a:rPr lang="en-US" b="1">
                <a:ea typeface="+mn-lt"/>
                <a:cs typeface="+mn-lt"/>
              </a:rPr>
              <a:t> a </a:t>
            </a:r>
            <a:r>
              <a:rPr lang="en-US" b="1" err="1">
                <a:ea typeface="+mn-lt"/>
                <a:cs typeface="+mn-lt"/>
              </a:rPr>
              <a:t>financiamiento</a:t>
            </a:r>
            <a:endParaRPr lang="en-US" b="1">
              <a:ea typeface="+mn-lt"/>
              <a:cs typeface="+mn-lt"/>
            </a:endParaRPr>
          </a:p>
          <a:p>
            <a:pPr marL="742950" lvl="1" indent="-285750">
              <a:buFont typeface="Calibri"/>
              <a:buChar char="-"/>
            </a:pPr>
            <a:r>
              <a:rPr lang="en-US" err="1">
                <a:ea typeface="+mn-lt"/>
                <a:cs typeface="+mn-lt"/>
              </a:rPr>
              <a:t>Mejorar</a:t>
            </a:r>
            <a:r>
              <a:rPr lang="en-US">
                <a:ea typeface="+mn-lt"/>
                <a:cs typeface="+mn-lt"/>
              </a:rPr>
              <a:t> </a:t>
            </a:r>
            <a:r>
              <a:rPr lang="en-US" err="1">
                <a:ea typeface="+mn-lt"/>
                <a:cs typeface="+mn-lt"/>
              </a:rPr>
              <a:t>acceso</a:t>
            </a:r>
            <a:r>
              <a:rPr lang="en-US">
                <a:ea typeface="+mn-lt"/>
                <a:cs typeface="+mn-lt"/>
              </a:rPr>
              <a:t> a </a:t>
            </a:r>
            <a:r>
              <a:rPr lang="en-US" err="1">
                <a:ea typeface="+mn-lt"/>
                <a:cs typeface="+mn-lt"/>
              </a:rPr>
              <a:t>financiamiento</a:t>
            </a:r>
            <a:r>
              <a:rPr lang="en-US">
                <a:ea typeface="+mn-lt"/>
                <a:cs typeface="+mn-lt"/>
              </a:rPr>
              <a:t> para </a:t>
            </a:r>
            <a:r>
              <a:rPr lang="en-US" err="1">
                <a:ea typeface="+mn-lt"/>
                <a:cs typeface="+mn-lt"/>
              </a:rPr>
              <a:t>jóvenes</a:t>
            </a:r>
            <a:endParaRPr lang="en-US">
              <a:ea typeface="+mn-lt"/>
              <a:cs typeface="+mn-lt"/>
            </a:endParaRPr>
          </a:p>
          <a:p>
            <a:pPr marL="285750" indent="-285750">
              <a:buFont typeface="Calibri"/>
              <a:buChar char="-"/>
            </a:pPr>
            <a:endParaRPr lang="en-US"/>
          </a:p>
          <a:p>
            <a:pPr marL="285750" indent="-285750">
              <a:buFont typeface="Calibri"/>
              <a:buChar char="-"/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6926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6F53082D-06AF-BD44-C212-7E981F78F9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326" b="1867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AF4ECA-E238-5C44-E3B4-A5097AE0D0AE}"/>
              </a:ext>
            </a:extLst>
          </p:cNvPr>
          <p:cNvSpPr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spc="30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rPr>
              <a:t>Gracias</a:t>
            </a:r>
            <a:endParaRPr lang="en-US" sz="3600" b="1" cap="none" spc="300">
              <a:ln w="9525" cmpd="sng">
                <a:solidFill>
                  <a:schemeClr val="accent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+mj-lt"/>
              <a:ea typeface="+mj-ea"/>
              <a:cs typeface="+mj-cs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8496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Custom 11">
      <a:dk1>
        <a:srgbClr val="000000"/>
      </a:dk1>
      <a:lt1>
        <a:srgbClr val="FFFFFF"/>
      </a:lt1>
      <a:dk2>
        <a:srgbClr val="8439BD"/>
      </a:dk2>
      <a:lt2>
        <a:srgbClr val="EBEBEB"/>
      </a:lt2>
      <a:accent1>
        <a:srgbClr val="0EABB7"/>
      </a:accent1>
      <a:accent2>
        <a:srgbClr val="4868E5"/>
      </a:accent2>
      <a:accent3>
        <a:srgbClr val="20A472"/>
      </a:accent3>
      <a:accent4>
        <a:srgbClr val="B13DC8"/>
      </a:accent4>
      <a:accent5>
        <a:srgbClr val="172DA6"/>
      </a:accent5>
      <a:accent6>
        <a:srgbClr val="00B0F0"/>
      </a:accent6>
      <a:hlink>
        <a:srgbClr val="00B0F0"/>
      </a:hlink>
      <a:folHlink>
        <a:srgbClr val="B13DC8"/>
      </a:folHlink>
    </a:clrScheme>
    <a:fontScheme name="Custom 11">
      <a:majorFont>
        <a:latin typeface="Speak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oduct Timeline_WAC_LH - v2" id="{C490F22C-BCE6-4049-96E9-DC11EF4DCC46}" vid="{AA5619E9-B2EB-4B47-8E48-7B1F4A347B9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11">
    <a:dk1>
      <a:srgbClr val="000000"/>
    </a:dk1>
    <a:lt1>
      <a:srgbClr val="FFFFFF"/>
    </a:lt1>
    <a:dk2>
      <a:srgbClr val="8439BD"/>
    </a:dk2>
    <a:lt2>
      <a:srgbClr val="EBEBEB"/>
    </a:lt2>
    <a:accent1>
      <a:srgbClr val="0EABB7"/>
    </a:accent1>
    <a:accent2>
      <a:srgbClr val="4868E5"/>
    </a:accent2>
    <a:accent3>
      <a:srgbClr val="20A472"/>
    </a:accent3>
    <a:accent4>
      <a:srgbClr val="B13DC8"/>
    </a:accent4>
    <a:accent5>
      <a:srgbClr val="172DA6"/>
    </a:accent5>
    <a:accent6>
      <a:srgbClr val="00B0F0"/>
    </a:accent6>
    <a:hlink>
      <a:srgbClr val="00B0F0"/>
    </a:hlink>
    <a:folHlink>
      <a:srgbClr val="B13DC8"/>
    </a:folHlink>
  </a:clrScheme>
</a:themeOverrid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8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C1DAB8B-23BA-4827-9CE8-505DD4A39F0A}">
  <we:reference id="wa104178141" version="4.3.3.0" store="en-US" storeType="OMEX"/>
  <we:alternateReferences>
    <we:reference id="wa104178141" version="4.3.3.0" store="WA104178141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66BA265-3C9C-41FF-80C6-61A7F961C0D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211B2B9-8CE5-4E5A-B70F-6B056FE844E8}">
  <ds:schemaRefs>
    <ds:schemaRef ds:uri="71af3243-3dd4-4a8d-8c0d-dd76da1f02a5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055BC56-8FA3-435B-ACDD-0E8E6241EF63}">
  <ds:schemaRefs>
    <ds:schemaRef ds:uri="16c05727-aa75-4e4a-9b5f-8a80a1165891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1486</Words>
  <Application>Microsoft Office PowerPoint</Application>
  <PresentationFormat>Panorámica</PresentationFormat>
  <Paragraphs>152</Paragraphs>
  <Slides>18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13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32" baseType="lpstr">
      <vt:lpstr>Arial</vt:lpstr>
      <vt:lpstr>Avenir Next LT Pro</vt:lpstr>
      <vt:lpstr>Avenir Next LT Pro Light</vt:lpstr>
      <vt:lpstr>Berlin Sans FB Demi</vt:lpstr>
      <vt:lpstr>Calibri</vt:lpstr>
      <vt:lpstr>Calibri,Sans-Serif</vt:lpstr>
      <vt:lpstr>Courier New</vt:lpstr>
      <vt:lpstr>Open Sans</vt:lpstr>
      <vt:lpstr>Quicksand</vt:lpstr>
      <vt:lpstr>Roboto</vt:lpstr>
      <vt:lpstr>Speak Pro</vt:lpstr>
      <vt:lpstr>Times New Roman</vt:lpstr>
      <vt:lpstr>Wingdings</vt:lpstr>
      <vt:lpstr>2_Office Theme</vt:lpstr>
      <vt:lpstr>Presentación de PowerPoint</vt:lpstr>
      <vt:lpstr>Presentación de PowerPoint</vt:lpstr>
      <vt:lpstr>Presentación de PowerPoint</vt:lpstr>
      <vt:lpstr>¿Qué encontramos en SAMA?</vt:lpstr>
      <vt:lpstr>Estudio sobre jóvenes y encuentro de jóvenes</vt:lpstr>
      <vt:lpstr>Presentación de PowerPoint</vt:lpstr>
      <vt:lpstr>Presentación de PowerPoint</vt:lpstr>
      <vt:lpstr>Presentación de PowerPoint</vt:lpstr>
      <vt:lpstr>Presentación de PowerPoint</vt:lpstr>
      <vt:lpstr>¿Qué encontramos en jóvenes agroecológicos?</vt:lpstr>
      <vt:lpstr>JÓvenes  agroecológicos En ACCIÓN por el perú</vt:lpstr>
      <vt:lpstr>¿Qué dicen los jóvenes rurales sobre las problemáticas que los afectan? ¿Cuáles son sus trayectorias?</vt:lpstr>
      <vt:lpstr>¿QUÉ DICEN LOS JÓVENES RURALES SOBRE LAS PROBLEMÁTICAS QUE LOS  AFECTAN? ¿CUÁLES SON SUS TRAYECTORIAS? </vt:lpstr>
      <vt:lpstr>¿QUÉ DICEN LOS JÓVENES RURALES SOBRE LAS PROBLEMÁTICAS QUE LOS  AFECTAN? ¿CUÁLES SON SUS TRAYECTORIAS? </vt:lpstr>
      <vt:lpstr>Retos para el escalamiento de la agroecología desde las voces juveniles: </vt:lpstr>
      <vt:lpstr>¿Qué estrategias proponen las y los jóvenes?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Diana Carolina Santos Shupingahua</dc:creator>
  <cp:lastModifiedBy>USER</cp:lastModifiedBy>
  <cp:revision>5</cp:revision>
  <dcterms:created xsi:type="dcterms:W3CDTF">2022-07-10T14:56:02Z</dcterms:created>
  <dcterms:modified xsi:type="dcterms:W3CDTF">2024-06-04T17:06:54Z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