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70" r:id="rId2"/>
    <p:sldId id="272" r:id="rId3"/>
    <p:sldId id="1532" r:id="rId4"/>
    <p:sldId id="1533" r:id="rId5"/>
    <p:sldId id="257" r:id="rId6"/>
    <p:sldId id="1536" r:id="rId7"/>
    <p:sldId id="1537" r:id="rId8"/>
    <p:sldId id="1538" r:id="rId9"/>
    <p:sldId id="265" r:id="rId10"/>
    <p:sldId id="266" r:id="rId11"/>
    <p:sldId id="260" r:id="rId12"/>
    <p:sldId id="261" r:id="rId13"/>
    <p:sldId id="262" r:id="rId14"/>
    <p:sldId id="263" r:id="rId15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27F97BB-C833-4FB7-BDE5-3F7075034690}" styleName="Estilo temático 2 - Énfasis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6" autoAdjust="0"/>
    <p:restoredTop sz="94660"/>
  </p:normalViewPr>
  <p:slideViewPr>
    <p:cSldViewPr snapToGrid="0">
      <p:cViewPr varScale="1">
        <p:scale>
          <a:sx n="54" d="100"/>
          <a:sy n="54" d="100"/>
        </p:scale>
        <p:origin x="103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3" d="100"/>
        <a:sy n="103" d="100"/>
      </p:scale>
      <p:origin x="0" y="-42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15CFF3-53D9-4E89-9911-608FDF535FB8}" type="datetimeFigureOut">
              <a:rPr lang="es-PE" smtClean="0"/>
              <a:t>3/12/2023</a:t>
            </a:fld>
            <a:endParaRPr lang="es-P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382152-6ED3-4644-A660-C650C5088ADD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5664703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PE" dirty="0"/>
              <a:t>Incluir porcentaje  en relación a la población total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382152-6ED3-4644-A660-C650C5088ADD}" type="slidenum">
              <a:rPr lang="es-PE" smtClean="0"/>
              <a:t>4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873860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En el caso de tubérculos, en el 2022 se aprecia un cambio y disminución significativa entre las categorías Vendedor, Mercado Feria y Agricultura de la comunidad.</a:t>
            </a:r>
          </a:p>
          <a:p>
            <a:r>
              <a:rPr lang="es-MX" dirty="0"/>
              <a:t>Al 95% se aprecia una disminución significativa respecto al 2017.</a:t>
            </a:r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88D141-AE8C-4650-BB39-DD3F205DB481}" type="slidenum">
              <a:rPr lang="es-PE" smtClean="0"/>
              <a:t>11</a:t>
            </a:fld>
            <a:endParaRPr lang="es-P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En el flujo de la fuente de semilla, se aprecia la disminución de estos grupos respecto al año 2022. El efecto de la interacción del año y la fuente de semilla resulta significativo al 95% de confianza.</a:t>
            </a:r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88D141-AE8C-4650-BB39-DD3F205DB481}" type="slidenum">
              <a:rPr lang="es-PE" smtClean="0"/>
              <a:t>12</a:t>
            </a:fld>
            <a:endParaRPr lang="es-P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En el caso de la fuente de semilla de Granos, vemos que hay un aumento significativo de las categorías FAMILIAR DE LA COMUNIDAD y TIENDA DE INSUMOS en el año 2022. Esta diferencia es significativa al 95% de confianza.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88D141-AE8C-4650-BB39-DD3F205DB481}" type="slidenum">
              <a:rPr lang="es-PE" smtClean="0"/>
              <a:t>13</a:t>
            </a:fld>
            <a:endParaRPr lang="es-P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s-MX" dirty="0"/>
              <a:t>En el flujo de la fuente de semilla, se aprecia un aumento fuerte de estos grupos respecto al año 2022. El efecto de la interacción del año y la fuente de semilla resulta significativo al 95% de confianza.</a:t>
            </a:r>
            <a:endParaRPr lang="es-PE" dirty="0"/>
          </a:p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88D141-AE8C-4650-BB39-DD3F205DB481}" type="slidenum">
              <a:rPr lang="es-PE" smtClean="0"/>
              <a:t>14</a:t>
            </a:fld>
            <a:endParaRPr lang="es-P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4822F2-AC9D-B1FF-9796-F4643D2C0D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1CF53C0-DB4D-446A-2AFC-48CCB32C9E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B6D5C0E-CF8E-B673-E5DC-7AD4DB131F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AC751-7FCC-4FC4-8A8F-82E83B3479C3}" type="datetimeFigureOut">
              <a:rPr lang="es-PE" smtClean="0"/>
              <a:t>27/11/2023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7AB18A2-F5C4-B825-611C-CF9FC2C5F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5C37C63-8C72-02FF-362A-AAE3B32E2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16253-59C5-4CD6-A9A4-E3574ABE510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93047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0938DD-3157-5DB2-F698-D179AB49A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4600320-BDE9-4A25-2AFE-392654EB24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BC208A8-5D09-52FC-9DD6-099FB251A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AC751-7FCC-4FC4-8A8F-82E83B3479C3}" type="datetimeFigureOut">
              <a:rPr lang="es-PE" smtClean="0"/>
              <a:t>27/11/2023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C5E99CE-58A5-7BF7-C888-6A3753BD4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3EEAE65-B63F-1712-D8A5-5092A375C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16253-59C5-4CD6-A9A4-E3574ABE510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076870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EC8310-48E9-409F-CE03-05F88B896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B87F112-1250-CCB3-7F36-C102514B3C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8D8D1FB-8203-A917-59E8-FE001E2C9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AC751-7FCC-4FC4-8A8F-82E83B3479C3}" type="datetimeFigureOut">
              <a:rPr lang="es-PE" smtClean="0"/>
              <a:t>27/11/2023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4D85B5-9462-D277-80CE-7654B0D71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A60B912-81F6-A7C4-EFE6-9AC8BAA93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16253-59C5-4CD6-A9A4-E3574ABE510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99923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48ED48-AC20-903C-1B2F-0E04E3DD5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17989C2-313C-AB1D-6076-876851855E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6369D73-51AA-FDC4-548A-DD2A80BCC4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B8BA3C8-AF47-F765-B59F-62250BB41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AC751-7FCC-4FC4-8A8F-82E83B3479C3}" type="datetimeFigureOut">
              <a:rPr lang="es-PE" smtClean="0"/>
              <a:t>27/11/2023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600A759-8098-BFEC-9D4B-A61A0833A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0244E8C-37F4-43DF-7A72-F5F9E894D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16253-59C5-4CD6-A9A4-E3574ABE510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592201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9F958E-298C-20A8-84A2-E6F728185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42ADD1E-985B-7F14-081B-DF905FF982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BBF5EDE-907E-6064-AD07-FCD079ECCB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505EF8B-2C98-84B1-961D-261B14AF6A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A53D3EF-7456-A5B5-BA4C-8B38E0C5E1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6697882-D8F5-5F91-BDFE-A51D1B573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AC751-7FCC-4FC4-8A8F-82E83B3479C3}" type="datetimeFigureOut">
              <a:rPr lang="es-PE" smtClean="0"/>
              <a:t>27/11/2023</a:t>
            </a:fld>
            <a:endParaRPr lang="es-PE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F5BF21E-DA2E-33E5-BA5D-4F58E66D4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221747D-F1CE-C087-C470-14C51018E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16253-59C5-4CD6-A9A4-E3574ABE510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66052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CDEFF4-B226-F88D-C063-449A6798C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7F78BB9-6712-A246-EFD4-1B2BB3A8E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AC751-7FCC-4FC4-8A8F-82E83B3479C3}" type="datetimeFigureOut">
              <a:rPr lang="es-PE" smtClean="0"/>
              <a:t>27/11/2023</a:t>
            </a:fld>
            <a:endParaRPr lang="es-P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8BE783C-7E52-258C-E3CD-558C74327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0AF8238-CFC0-8B58-44B0-53826871B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16253-59C5-4CD6-A9A4-E3574ABE510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732658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59FC346-25FD-1C1E-E93C-456305CE3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AC751-7FCC-4FC4-8A8F-82E83B3479C3}" type="datetimeFigureOut">
              <a:rPr lang="es-PE" smtClean="0"/>
              <a:t>27/11/2023</a:t>
            </a:fld>
            <a:endParaRPr lang="es-PE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D8FFA34-6384-F4E2-1443-5788B9224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E1BC203-3957-4B9F-8367-7D846022F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16253-59C5-4CD6-A9A4-E3574ABE510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771778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537863-25FA-CD30-5003-10EAD42E4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5138611-4900-6FF3-385E-D64724A741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854FF94-4FAD-81CF-D5D4-52EE218681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B4E1218-0659-169B-DF55-66D2C8DEB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AC751-7FCC-4FC4-8A8F-82E83B3479C3}" type="datetimeFigureOut">
              <a:rPr lang="es-PE" smtClean="0"/>
              <a:t>27/11/2023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4BD51C9-5B08-3BD6-7CD2-565F152F6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378E6BA-EEFC-03C0-9841-A147A4EE2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16253-59C5-4CD6-A9A4-E3574ABE510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9304361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B35F2E-65AE-9B6A-E850-A9AF07A65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D8914C5-0B36-2413-7F0E-EC1674733D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F9063CC-E681-71A5-7193-0B5FF0A170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F137E0F-E0C4-6C21-E947-44425E18B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AC751-7FCC-4FC4-8A8F-82E83B3479C3}" type="datetimeFigureOut">
              <a:rPr lang="es-PE" smtClean="0"/>
              <a:t>27/11/2023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05ABFBE-0250-080D-69A9-6F533012F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BCD420F-5564-E4D8-87A6-FC1C60ABB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16253-59C5-4CD6-A9A4-E3574ABE510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685445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A6D32F-2185-3740-DA22-CE3EC02B6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17C74D9-8187-C99C-49F0-2C265BA9E5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BD79B19-A127-47CD-AAE2-C06A2847B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AC751-7FCC-4FC4-8A8F-82E83B3479C3}" type="datetimeFigureOut">
              <a:rPr lang="es-PE" smtClean="0"/>
              <a:t>27/11/2023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0F4F9FC-E6B1-4D84-2AD3-1A4A36073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67D0DDF-AE73-B1CF-6D50-576A50494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16253-59C5-4CD6-A9A4-E3574ABE510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565339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ED06A6B-DFD9-43B1-052B-C161627594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45E4AC9-70F5-F7BE-968E-D187B58D55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2126D99-067B-2119-99C5-E4460672D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AC751-7FCC-4FC4-8A8F-82E83B3479C3}" type="datetimeFigureOut">
              <a:rPr lang="es-PE" smtClean="0"/>
              <a:t>27/11/2023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CF21B94-69B5-13DF-D78E-01430916E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E7C9B6C-2914-B252-4DB3-3F6A1C63B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16253-59C5-4CD6-A9A4-E3574ABE510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856797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A8EDDEF-2147-8D6D-DF3F-5314070ECF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D516E46-C9DC-81C3-5A56-17DDE41C1F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503ABA7-E515-5C37-81ED-8543FCD2FD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CAC751-7FCC-4FC4-8A8F-82E83B3479C3}" type="datetimeFigureOut">
              <a:rPr lang="es-PE" smtClean="0"/>
              <a:t>27/11/2023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0AAE8FD-DDE5-19D1-8618-F321C2BC87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A92498D-4388-825C-1B40-817A700DA0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E16253-59C5-4CD6-A9A4-E3574ABE510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615233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9827" y="745733"/>
            <a:ext cx="11272345" cy="1888608"/>
          </a:xfrm>
        </p:spPr>
        <p:txBody>
          <a:bodyPr>
            <a:normAutofit fontScale="90000"/>
          </a:bodyPr>
          <a:lstStyle/>
          <a:p>
            <a:br>
              <a:rPr lang="es-PE" b="1" dirty="0">
                <a:solidFill>
                  <a:srgbClr val="002060"/>
                </a:solidFill>
                <a:latin typeface="+mn-lt"/>
              </a:rPr>
            </a:br>
            <a:r>
              <a:rPr lang="es-PE" b="1" dirty="0">
                <a:solidFill>
                  <a:srgbClr val="002060"/>
                </a:solidFill>
                <a:latin typeface="+mn-lt"/>
              </a:rPr>
              <a:t>Midiendo los cambios de la agrobiodiversidad y la diversidad de la dieta</a:t>
            </a:r>
            <a:br>
              <a:rPr lang="es-PE" dirty="0"/>
            </a:br>
            <a:endParaRPr lang="es-PE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3069771"/>
            <a:ext cx="10515600" cy="282653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sz="32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US" sz="32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sz="3200" b="1" dirty="0" err="1">
                <a:solidFill>
                  <a:srgbClr val="002060"/>
                </a:solidFill>
              </a:rPr>
              <a:t>Objetivo</a:t>
            </a:r>
            <a:endParaRPr lang="en-US" sz="3200" b="1" dirty="0">
              <a:solidFill>
                <a:srgbClr val="002060"/>
              </a:solidFill>
            </a:endParaRPr>
          </a:p>
          <a:p>
            <a:r>
              <a:rPr lang="en-US" sz="3200" b="1" dirty="0" err="1">
                <a:solidFill>
                  <a:srgbClr val="002060"/>
                </a:solidFill>
              </a:rPr>
              <a:t>Determinar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los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cambios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en</a:t>
            </a:r>
            <a:r>
              <a:rPr lang="en-US" sz="3200" b="1" dirty="0">
                <a:solidFill>
                  <a:srgbClr val="002060"/>
                </a:solidFill>
              </a:rPr>
              <a:t> la </a:t>
            </a:r>
            <a:r>
              <a:rPr lang="en-US" sz="3200" b="1" dirty="0" err="1">
                <a:solidFill>
                  <a:srgbClr val="002060"/>
                </a:solidFill>
              </a:rPr>
              <a:t>relación</a:t>
            </a:r>
            <a:r>
              <a:rPr lang="en-US" sz="3200" b="1" dirty="0">
                <a:solidFill>
                  <a:srgbClr val="002060"/>
                </a:solidFill>
              </a:rPr>
              <a:t> entre </a:t>
            </a:r>
            <a:r>
              <a:rPr lang="en-US" sz="3200" b="1" dirty="0" err="1">
                <a:solidFill>
                  <a:srgbClr val="002060"/>
                </a:solidFill>
              </a:rPr>
              <a:t>Agrobiodiversidad</a:t>
            </a:r>
            <a:r>
              <a:rPr lang="en-US" sz="3200" b="1" dirty="0">
                <a:solidFill>
                  <a:srgbClr val="002060"/>
                </a:solidFill>
              </a:rPr>
              <a:t> al </a:t>
            </a:r>
            <a:r>
              <a:rPr lang="en-US" sz="3200" b="1" dirty="0" err="1">
                <a:solidFill>
                  <a:srgbClr val="002060"/>
                </a:solidFill>
              </a:rPr>
              <a:t>nivel</a:t>
            </a:r>
            <a:r>
              <a:rPr lang="en-US" sz="3200" b="1" dirty="0">
                <a:solidFill>
                  <a:srgbClr val="002060"/>
                </a:solidFill>
              </a:rPr>
              <a:t> de la </a:t>
            </a:r>
            <a:r>
              <a:rPr lang="en-US" sz="3200" b="1" dirty="0" err="1">
                <a:solidFill>
                  <a:srgbClr val="002060"/>
                </a:solidFill>
              </a:rPr>
              <a:t>granja</a:t>
            </a:r>
            <a:r>
              <a:rPr lang="en-US" sz="3200" b="1" dirty="0">
                <a:solidFill>
                  <a:srgbClr val="002060"/>
                </a:solidFill>
              </a:rPr>
              <a:t> (chacra y </a:t>
            </a:r>
            <a:r>
              <a:rPr lang="en-US" sz="3200" b="1" dirty="0" err="1">
                <a:solidFill>
                  <a:srgbClr val="002060"/>
                </a:solidFill>
              </a:rPr>
              <a:t>huerto</a:t>
            </a:r>
            <a:r>
              <a:rPr lang="en-US" sz="3200" b="1" dirty="0">
                <a:solidFill>
                  <a:srgbClr val="002060"/>
                </a:solidFill>
              </a:rPr>
              <a:t>) y </a:t>
            </a:r>
            <a:r>
              <a:rPr lang="en-US" sz="3200" b="1" dirty="0" err="1">
                <a:solidFill>
                  <a:srgbClr val="002060"/>
                </a:solidFill>
              </a:rPr>
              <a:t>Diversidad</a:t>
            </a:r>
            <a:r>
              <a:rPr lang="en-US" sz="3200" b="1" dirty="0">
                <a:solidFill>
                  <a:srgbClr val="002060"/>
                </a:solidFill>
              </a:rPr>
              <a:t>  y </a:t>
            </a:r>
            <a:r>
              <a:rPr lang="en-US" sz="3200" b="1" dirty="0" err="1">
                <a:solidFill>
                  <a:srgbClr val="002060"/>
                </a:solidFill>
              </a:rPr>
              <a:t>calidad</a:t>
            </a:r>
            <a:r>
              <a:rPr lang="en-US" sz="3200" b="1" dirty="0">
                <a:solidFill>
                  <a:srgbClr val="002060"/>
                </a:solidFill>
              </a:rPr>
              <a:t> de la </a:t>
            </a:r>
            <a:r>
              <a:rPr lang="en-US" sz="3200" b="1" dirty="0" err="1">
                <a:solidFill>
                  <a:srgbClr val="002060"/>
                </a:solidFill>
              </a:rPr>
              <a:t>dieta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en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mujeres</a:t>
            </a:r>
            <a:r>
              <a:rPr lang="en-US" sz="3200" b="1" dirty="0">
                <a:solidFill>
                  <a:srgbClr val="002060"/>
                </a:solidFill>
              </a:rPr>
              <a:t> de </a:t>
            </a:r>
            <a:r>
              <a:rPr lang="en-US" sz="3200" b="1" dirty="0" err="1">
                <a:solidFill>
                  <a:srgbClr val="002060"/>
                </a:solidFill>
              </a:rPr>
              <a:t>familias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agricultoras</a:t>
            </a:r>
            <a:r>
              <a:rPr lang="en-US" sz="3200" b="1" dirty="0">
                <a:solidFill>
                  <a:srgbClr val="002060"/>
                </a:solidFill>
              </a:rPr>
              <a:t>.</a:t>
            </a:r>
          </a:p>
          <a:p>
            <a:pPr marL="457200" lvl="1" indent="0">
              <a:buNone/>
            </a:pPr>
            <a:r>
              <a:rPr lang="es-PE" b="1" dirty="0">
                <a:solidFill>
                  <a:srgbClr val="002060"/>
                </a:solidFill>
              </a:rPr>
              <a:t>								</a:t>
            </a:r>
            <a:endParaRPr lang="en-US" sz="18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s-PE" sz="3200" b="1" dirty="0">
              <a:solidFill>
                <a:srgbClr val="002060"/>
              </a:solidFill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5458999" y="599593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PE" b="1" dirty="0">
                <a:solidFill>
                  <a:srgbClr val="002060"/>
                </a:solidFill>
              </a:rPr>
              <a:t>Estudio IIN- UM- CIP – Penn </a:t>
            </a:r>
            <a:r>
              <a:rPr lang="es-PE" b="1" dirty="0" err="1">
                <a:solidFill>
                  <a:srgbClr val="002060"/>
                </a:solidFill>
              </a:rPr>
              <a:t>State</a:t>
            </a:r>
            <a:r>
              <a:rPr lang="es-PE" b="1" dirty="0">
                <a:solidFill>
                  <a:srgbClr val="002060"/>
                </a:solidFill>
              </a:rPr>
              <a:t> U: </a:t>
            </a:r>
            <a:br>
              <a:rPr lang="es-PE" b="1" dirty="0">
                <a:solidFill>
                  <a:srgbClr val="002060"/>
                </a:solidFill>
              </a:rPr>
            </a:br>
            <a:endParaRPr lang="es-E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es-PE" sz="3200" dirty="0"/>
              <a:t>¿Cómo medimos el cambio?</a:t>
            </a:r>
            <a:endParaRPr lang="es-PE" sz="3200" b="1" dirty="0">
              <a:latin typeface="+mn-lt"/>
            </a:endParaRPr>
          </a:p>
        </p:txBody>
      </p:sp>
      <p:sp>
        <p:nvSpPr>
          <p:cNvPr id="18" name="Marcador de contenido 2"/>
          <p:cNvSpPr>
            <a:spLocks noGrp="1"/>
          </p:cNvSpPr>
          <p:nvPr>
            <p:ph idx="1"/>
          </p:nvPr>
        </p:nvSpPr>
        <p:spPr>
          <a:xfrm>
            <a:off x="838200" y="1825625"/>
            <a:ext cx="4855029" cy="4401004"/>
          </a:xfrm>
        </p:spPr>
        <p:txBody>
          <a:bodyPr>
            <a:normAutofit/>
          </a:bodyPr>
          <a:lstStyle/>
          <a:p>
            <a:r>
              <a:rPr lang="es-PE" sz="2000" b="1" dirty="0">
                <a:latin typeface="+mn-lt"/>
              </a:rPr>
              <a:t>Metodología</a:t>
            </a:r>
            <a:endParaRPr lang="es-PE" sz="1900" b="1" dirty="0"/>
          </a:p>
          <a:p>
            <a:r>
              <a:rPr lang="es-PE" sz="1900" b="1" dirty="0"/>
              <a:t>Estudio longitudinal (2017 y 2022)</a:t>
            </a:r>
          </a:p>
          <a:p>
            <a:r>
              <a:rPr lang="es-PE" sz="1900" b="1" dirty="0"/>
              <a:t>3 Paisajes, diferencias en condiciones agroecológicas, orientación hacia mercados, distancias, elevación, etc. </a:t>
            </a:r>
          </a:p>
          <a:p>
            <a:r>
              <a:rPr lang="es-PE" sz="1900" b="1" dirty="0" err="1"/>
              <a:t>Kichki</a:t>
            </a:r>
            <a:r>
              <a:rPr lang="es-PE" sz="1900" b="1" dirty="0"/>
              <a:t>, Amarilis, Pachitea, 10 comunidades por distrito</a:t>
            </a:r>
          </a:p>
          <a:p>
            <a:r>
              <a:rPr lang="es-PE" sz="1900" b="1" dirty="0"/>
              <a:t>2017 se visitaron 600 hogares, haciendo agricultura.</a:t>
            </a:r>
          </a:p>
          <a:p>
            <a:r>
              <a:rPr lang="es-PE" sz="1900" b="1" dirty="0"/>
              <a:t>2022 se visitaron 607 hogares haciendo agricultura.</a:t>
            </a:r>
          </a:p>
          <a:p>
            <a:pPr marL="0" indent="0">
              <a:buNone/>
            </a:pPr>
            <a:endParaRPr lang="es-PE" sz="1900" dirty="0"/>
          </a:p>
        </p:txBody>
      </p:sp>
      <p:cxnSp>
        <p:nvCxnSpPr>
          <p:cNvPr id="19" name="Straight Connector 18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861462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Marcador de contenido 8">
            <a:extLst>
              <a:ext uri="{FF2B5EF4-FFF2-40B4-BE49-F238E27FC236}">
                <a16:creationId xmlns:a16="http://schemas.microsoft.com/office/drawing/2014/main" id="{4AB8829B-C804-BB5D-02DE-20290E999AC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/>
          <a:srcRect l="4867"/>
          <a:stretch>
            <a:fillRect/>
          </a:stretch>
        </p:blipFill>
        <p:spPr>
          <a:xfrm>
            <a:off x="5693229" y="1295689"/>
            <a:ext cx="6609078" cy="4659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10">
            <a:extLst>
              <a:ext uri="{FF2B5EF4-FFF2-40B4-BE49-F238E27FC236}">
                <a16:creationId xmlns:a16="http://schemas.microsoft.com/office/drawing/2014/main" id="{0550F5B9-399F-4FAD-AE6C-ED65F9A43A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8" name="Rectangle 12">
            <a:extLst>
              <a:ext uri="{FF2B5EF4-FFF2-40B4-BE49-F238E27FC236}">
                <a16:creationId xmlns:a16="http://schemas.microsoft.com/office/drawing/2014/main" id="{C062E60F-5CD4-4268-8359-8076634680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416" y="288350"/>
            <a:ext cx="11167447" cy="2089317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348889C-7D61-FB8F-1500-A151F407F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10047"/>
            <a:ext cx="3300984" cy="1645920"/>
          </a:xfrm>
        </p:spPr>
        <p:txBody>
          <a:bodyPr>
            <a:normAutofit/>
          </a:bodyPr>
          <a:lstStyle/>
          <a:p>
            <a:r>
              <a:rPr lang="es-PE" sz="2800" dirty="0"/>
              <a:t>¿Cómo medimos el cambio?</a:t>
            </a:r>
          </a:p>
        </p:txBody>
      </p:sp>
      <p:sp>
        <p:nvSpPr>
          <p:cNvPr id="29" name="Rectangle 14">
            <a:extLst>
              <a:ext uri="{FF2B5EF4-FFF2-40B4-BE49-F238E27FC236}">
                <a16:creationId xmlns:a16="http://schemas.microsoft.com/office/drawing/2014/main" id="{BB341EC3-1810-4D33-BA3F-E2D0AA0EC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980964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16">
            <a:extLst>
              <a:ext uri="{FF2B5EF4-FFF2-40B4-BE49-F238E27FC236}">
                <a16:creationId xmlns:a16="http://schemas.microsoft.com/office/drawing/2014/main" id="{10127CDE-2B99-47A8-BB3C-7D17519105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610864" y="1323863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17CACCB-DA83-13CC-D13E-E1DE22E827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1144" y="510047"/>
            <a:ext cx="6858000" cy="1645920"/>
          </a:xfrm>
        </p:spPr>
        <p:txBody>
          <a:bodyPr anchor="ctr">
            <a:normAutofit fontScale="70000" lnSpcReduction="20000"/>
          </a:bodyPr>
          <a:lstStyle/>
          <a:p>
            <a:r>
              <a:rPr lang="es-PE" sz="1300" b="1" dirty="0"/>
              <a:t>Metodología mixta:</a:t>
            </a:r>
          </a:p>
          <a:p>
            <a:r>
              <a:rPr lang="es-PE" sz="1300" b="1" dirty="0"/>
              <a:t>Consumo por recordatorio de 24 horas a toda la muestra.</a:t>
            </a:r>
          </a:p>
          <a:p>
            <a:pPr lvl="1"/>
            <a:r>
              <a:rPr lang="es-PE" sz="1300" dirty="0"/>
              <a:t>Todos los alimentos que consumieron el día anterior a la encuesta.</a:t>
            </a:r>
          </a:p>
          <a:p>
            <a:pPr lvl="1"/>
            <a:r>
              <a:rPr lang="es-PE" sz="1300" dirty="0"/>
              <a:t>Pesamos todos los alimentos</a:t>
            </a:r>
          </a:p>
          <a:p>
            <a:pPr lvl="1"/>
            <a:r>
              <a:rPr lang="es-PE" sz="1300" dirty="0"/>
              <a:t>Se estiman los nutrientes a partir de la dieta.</a:t>
            </a:r>
          </a:p>
          <a:p>
            <a:r>
              <a:rPr lang="es-PE" sz="1300" b="1" dirty="0"/>
              <a:t>Sistema de Información geográfico participativa (</a:t>
            </a:r>
            <a:r>
              <a:rPr lang="es-PE" sz="1300" b="1" dirty="0" err="1"/>
              <a:t>pGSIG</a:t>
            </a:r>
            <a:r>
              <a:rPr lang="es-PE" sz="1300" b="1" dirty="0"/>
              <a:t>) en 300 hogares.</a:t>
            </a:r>
          </a:p>
          <a:p>
            <a:r>
              <a:rPr lang="es-PE" sz="1300" b="1" dirty="0"/>
              <a:t>Encuesta de hogares a toda la muestra. </a:t>
            </a:r>
          </a:p>
          <a:p>
            <a:r>
              <a:rPr lang="es-PE" sz="1300" b="1" dirty="0"/>
              <a:t>Parte cualitativa: Entrevistas a profundidad y grupos focales. (percepciones sobre el cambio durante los choques como la pandemia)</a:t>
            </a:r>
          </a:p>
          <a:p>
            <a:endParaRPr lang="es-PE" sz="13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88F47A6-2E72-D731-8CCE-DA36976790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852" r="20195" b="-1"/>
          <a:stretch>
            <a:fillRect/>
          </a:stretch>
        </p:blipFill>
        <p:spPr>
          <a:xfrm>
            <a:off x="557784" y="2639310"/>
            <a:ext cx="3584448" cy="357361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7418DF1-C2A1-06C4-C0D3-519D9A01DFD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71" r="24685" b="-1"/>
          <a:stretch>
            <a:fillRect/>
          </a:stretch>
        </p:blipFill>
        <p:spPr>
          <a:xfrm>
            <a:off x="4347599" y="2700920"/>
            <a:ext cx="3584448" cy="3450396"/>
          </a:xfrm>
          <a:prstGeom prst="rect">
            <a:avLst/>
          </a:prstGeom>
        </p:spPr>
      </p:pic>
      <p:pic>
        <p:nvPicPr>
          <p:cNvPr id="4" name="Imagen 3" descr="C:\Users\Hcreed\Downloads\IMG_20170524_125005630.jpg">
            <a:extLst>
              <a:ext uri="{FF2B5EF4-FFF2-40B4-BE49-F238E27FC236}">
                <a16:creationId xmlns:a16="http://schemas.microsoft.com/office/drawing/2014/main" id="{64648F36-F9AD-1F3D-462D-B4D2502B54B1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61" r="24566"/>
          <a:stretch>
            <a:fillRect/>
          </a:stretch>
        </p:blipFill>
        <p:spPr bwMode="auto">
          <a:xfrm>
            <a:off x="8137415" y="2650404"/>
            <a:ext cx="3584448" cy="35514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69857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Background">
            <a:extLst>
              <a:ext uri="{FF2B5EF4-FFF2-40B4-BE49-F238E27FC236}">
                <a16:creationId xmlns:a16="http://schemas.microsoft.com/office/drawing/2014/main" id="{5F637E18-EF26-4327-9077-7FFC67B98B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4" name="Rectangle 10">
            <a:extLst>
              <a:ext uri="{FF2B5EF4-FFF2-40B4-BE49-F238E27FC236}">
                <a16:creationId xmlns:a16="http://schemas.microsoft.com/office/drawing/2014/main" id="{3EED6667-6BE8-A2AB-422A-5A1D89727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1" cy="1696413"/>
          </a:xfrm>
          <a:prstGeom prst="rect">
            <a:avLst/>
          </a:prstGeom>
          <a:ln>
            <a:noFill/>
          </a:ln>
          <a:effectLst>
            <a:outerShdw blurRad="304800" dist="114300" dir="5460000" sx="92000" sy="92000" algn="t" rotWithShape="0">
              <a:srgbClr val="000000">
                <a:alpha val="14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62DC150-2019-5A20-6223-67CE856D0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58" y="244742"/>
            <a:ext cx="10668250" cy="123522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Resultados: Cambios en la población estudiada (n=600) </a:t>
            </a:r>
            <a:endParaRPr lang="en-US" sz="3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33565AB0-E695-BF8A-6A6B-F94DAA9188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5465143"/>
              </p:ext>
            </p:extLst>
          </p:nvPr>
        </p:nvGraphicFramePr>
        <p:xfrm>
          <a:off x="2541319" y="1669225"/>
          <a:ext cx="6567055" cy="38645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3187">
                  <a:extLst>
                    <a:ext uri="{9D8B030D-6E8A-4147-A177-3AD203B41FA5}">
                      <a16:colId xmlns:a16="http://schemas.microsoft.com/office/drawing/2014/main" val="455246446"/>
                    </a:ext>
                  </a:extLst>
                </a:gridCol>
                <a:gridCol w="1206336">
                  <a:extLst>
                    <a:ext uri="{9D8B030D-6E8A-4147-A177-3AD203B41FA5}">
                      <a16:colId xmlns:a16="http://schemas.microsoft.com/office/drawing/2014/main" val="1015284461"/>
                    </a:ext>
                  </a:extLst>
                </a:gridCol>
                <a:gridCol w="1187532">
                  <a:extLst>
                    <a:ext uri="{9D8B030D-6E8A-4147-A177-3AD203B41FA5}">
                      <a16:colId xmlns:a16="http://schemas.microsoft.com/office/drawing/2014/main" val="1558537312"/>
                    </a:ext>
                  </a:extLst>
                </a:gridCol>
              </a:tblGrid>
              <a:tr h="590550">
                <a:tc>
                  <a:txBody>
                    <a:bodyPr/>
                    <a:lstStyle/>
                    <a:p>
                      <a:pPr algn="l" rtl="0" fontAlgn="b"/>
                      <a:r>
                        <a:rPr lang="es-PE" sz="2500" u="none" strike="noStrike">
                          <a:effectLst/>
                        </a:rPr>
                        <a:t>RAZON DE REEMPLAZOS</a:t>
                      </a:r>
                      <a:endParaRPr lang="es-PE" sz="2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E" sz="2500" u="none" strike="noStrike">
                          <a:effectLst/>
                        </a:rPr>
                        <a:t>N</a:t>
                      </a:r>
                      <a:endParaRPr lang="es-PE" sz="2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E" sz="2500" u="none" strike="noStrike">
                          <a:effectLst/>
                        </a:rPr>
                        <a:t>%</a:t>
                      </a:r>
                      <a:endParaRPr lang="es-PE" sz="2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763565224"/>
                  </a:ext>
                </a:extLst>
              </a:tr>
              <a:tr h="641350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2000" u="none" strike="noStrike">
                          <a:effectLst/>
                        </a:rPr>
                        <a:t>YA NO VIVE EN LA COMUNIDAD</a:t>
                      </a:r>
                      <a:endParaRPr lang="es-E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E" sz="2500" u="none" strike="noStrike">
                          <a:effectLst/>
                        </a:rPr>
                        <a:t>59</a:t>
                      </a:r>
                      <a:endParaRPr lang="es-PE" sz="2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E" sz="2500" u="none" strike="noStrike">
                          <a:effectLst/>
                        </a:rPr>
                        <a:t>9.8</a:t>
                      </a:r>
                      <a:endParaRPr lang="es-PE" sz="2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576705119"/>
                  </a:ext>
                </a:extLst>
              </a:tr>
              <a:tr h="530844">
                <a:tc>
                  <a:txBody>
                    <a:bodyPr/>
                    <a:lstStyle/>
                    <a:p>
                      <a:pPr algn="l" rtl="0" fontAlgn="ctr"/>
                      <a:r>
                        <a:rPr lang="es-PE" sz="2000" u="none" strike="noStrike">
                          <a:effectLst/>
                        </a:rPr>
                        <a:t>NO HAY MUJER INDICE</a:t>
                      </a:r>
                      <a:endParaRPr lang="es-PE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E" sz="2500" u="none" strike="noStrike">
                          <a:effectLst/>
                        </a:rPr>
                        <a:t>29</a:t>
                      </a:r>
                      <a:endParaRPr lang="es-PE" sz="2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E" sz="2500" u="none" strike="noStrike">
                          <a:effectLst/>
                        </a:rPr>
                        <a:t>4.8</a:t>
                      </a:r>
                      <a:endParaRPr lang="es-PE" sz="2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564416579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pPr algn="l" rtl="0" fontAlgn="ctr"/>
                      <a:r>
                        <a:rPr lang="es-PE" sz="2000" u="none" strike="noStrike">
                          <a:effectLst/>
                        </a:rPr>
                        <a:t>NO TIENE CULTIVO</a:t>
                      </a:r>
                      <a:endParaRPr lang="es-PE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E" sz="2500" u="none" strike="noStrike">
                          <a:effectLst/>
                        </a:rPr>
                        <a:t>23</a:t>
                      </a:r>
                      <a:endParaRPr lang="es-PE" sz="2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E" sz="2500" u="none" strike="noStrike">
                          <a:effectLst/>
                        </a:rPr>
                        <a:t>3.8</a:t>
                      </a:r>
                      <a:endParaRPr lang="es-PE" sz="2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245136815"/>
                  </a:ext>
                </a:extLst>
              </a:tr>
              <a:tr h="488950">
                <a:tc>
                  <a:txBody>
                    <a:bodyPr/>
                    <a:lstStyle/>
                    <a:p>
                      <a:pPr algn="l" rtl="0" fontAlgn="ctr"/>
                      <a:r>
                        <a:rPr lang="es-PE" sz="2000" u="none" strike="noStrike">
                          <a:effectLst/>
                        </a:rPr>
                        <a:t>VIAJE/AUSENTE</a:t>
                      </a:r>
                      <a:endParaRPr lang="es-PE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E" sz="2500" u="none" strike="noStrike">
                          <a:effectLst/>
                        </a:rPr>
                        <a:t>14</a:t>
                      </a:r>
                      <a:endParaRPr lang="es-PE" sz="2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E" sz="2500" u="none" strike="noStrike">
                          <a:effectLst/>
                        </a:rPr>
                        <a:t>2.3</a:t>
                      </a:r>
                      <a:endParaRPr lang="es-PE" sz="2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347429817"/>
                  </a:ext>
                </a:extLst>
              </a:tr>
              <a:tr h="527050">
                <a:tc>
                  <a:txBody>
                    <a:bodyPr/>
                    <a:lstStyle/>
                    <a:p>
                      <a:pPr algn="l" rtl="0" fontAlgn="ctr"/>
                      <a:r>
                        <a:rPr lang="es-PE" sz="2000" u="none" strike="noStrike" dirty="0">
                          <a:effectLst/>
                        </a:rPr>
                        <a:t>RECHAZO</a:t>
                      </a:r>
                      <a:endParaRPr lang="es-P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E" sz="2500" u="none" strike="noStrike" dirty="0">
                          <a:effectLst/>
                        </a:rPr>
                        <a:t>13</a:t>
                      </a:r>
                      <a:endParaRPr lang="es-PE" sz="2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E" sz="2500" u="none" strike="noStrike" dirty="0">
                          <a:effectLst/>
                        </a:rPr>
                        <a:t>2.2</a:t>
                      </a:r>
                      <a:endParaRPr lang="es-PE" sz="2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741549648"/>
                  </a:ext>
                </a:extLst>
              </a:tr>
              <a:tr h="527050">
                <a:tc>
                  <a:txBody>
                    <a:bodyPr/>
                    <a:lstStyle/>
                    <a:p>
                      <a:pPr algn="r" rtl="0" fontAlgn="ctr"/>
                      <a:r>
                        <a:rPr lang="es-PE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PERDIDA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E" sz="2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138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E" sz="2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1809456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84160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FDD846DA-A9E6-1212-F92B-DE1A916BEB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7410332"/>
              </p:ext>
            </p:extLst>
          </p:nvPr>
        </p:nvGraphicFramePr>
        <p:xfrm>
          <a:off x="522515" y="1355986"/>
          <a:ext cx="11146970" cy="4819183"/>
        </p:xfrm>
        <a:graphic>
          <a:graphicData uri="http://schemas.openxmlformats.org/drawingml/2006/table">
            <a:tbl>
              <a:tblPr>
                <a:tableStyleId>{46F890A9-2807-4EBB-B81D-B2AA78EC7F39}</a:tableStyleId>
              </a:tblPr>
              <a:tblGrid>
                <a:gridCol w="3265714">
                  <a:extLst>
                    <a:ext uri="{9D8B030D-6E8A-4147-A177-3AD203B41FA5}">
                      <a16:colId xmlns:a16="http://schemas.microsoft.com/office/drawing/2014/main" val="3261246556"/>
                    </a:ext>
                  </a:extLst>
                </a:gridCol>
                <a:gridCol w="674914">
                  <a:extLst>
                    <a:ext uri="{9D8B030D-6E8A-4147-A177-3AD203B41FA5}">
                      <a16:colId xmlns:a16="http://schemas.microsoft.com/office/drawing/2014/main" val="4122128495"/>
                    </a:ext>
                  </a:extLst>
                </a:gridCol>
                <a:gridCol w="74722">
                  <a:extLst>
                    <a:ext uri="{9D8B030D-6E8A-4147-A177-3AD203B41FA5}">
                      <a16:colId xmlns:a16="http://schemas.microsoft.com/office/drawing/2014/main" val="1721724956"/>
                    </a:ext>
                  </a:extLst>
                </a:gridCol>
                <a:gridCol w="959421">
                  <a:extLst>
                    <a:ext uri="{9D8B030D-6E8A-4147-A177-3AD203B41FA5}">
                      <a16:colId xmlns:a16="http://schemas.microsoft.com/office/drawing/2014/main" val="1490574241"/>
                    </a:ext>
                  </a:extLst>
                </a:gridCol>
                <a:gridCol w="1894114">
                  <a:extLst>
                    <a:ext uri="{9D8B030D-6E8A-4147-A177-3AD203B41FA5}">
                      <a16:colId xmlns:a16="http://schemas.microsoft.com/office/drawing/2014/main" val="3336397228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218310500"/>
                    </a:ext>
                  </a:extLst>
                </a:gridCol>
                <a:gridCol w="1777102">
                  <a:extLst>
                    <a:ext uri="{9D8B030D-6E8A-4147-A177-3AD203B41FA5}">
                      <a16:colId xmlns:a16="http://schemas.microsoft.com/office/drawing/2014/main" val="2693052234"/>
                    </a:ext>
                  </a:extLst>
                </a:gridCol>
                <a:gridCol w="1194697">
                  <a:extLst>
                    <a:ext uri="{9D8B030D-6E8A-4147-A177-3AD203B41FA5}">
                      <a16:colId xmlns:a16="http://schemas.microsoft.com/office/drawing/2014/main" val="1840515655"/>
                    </a:ext>
                  </a:extLst>
                </a:gridCol>
              </a:tblGrid>
              <a:tr h="421388">
                <a:tc>
                  <a:txBody>
                    <a:bodyPr/>
                    <a:lstStyle/>
                    <a:p>
                      <a:pPr rtl="0" fontAlgn="b">
                        <a:tabLst>
                          <a:tab pos="2960688" algn="l"/>
                        </a:tabLst>
                      </a:pPr>
                      <a:endParaRPr lang="es-PE" sz="2000" dirty="0">
                        <a:effectLst/>
                      </a:endParaRPr>
                    </a:p>
                  </a:txBody>
                  <a:tcPr marL="24661" marR="24661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es-PE" sz="2000" dirty="0">
                        <a:effectLst/>
                      </a:endParaRPr>
                    </a:p>
                  </a:txBody>
                  <a:tcPr marL="24661" marR="24661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es-PE" sz="2000" dirty="0">
                        <a:effectLst/>
                      </a:endParaRPr>
                    </a:p>
                  </a:txBody>
                  <a:tcPr marL="24661" marR="24661" marT="0" marB="0" anchor="b"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s-PE" sz="2000" dirty="0">
                          <a:effectLst/>
                        </a:rPr>
                        <a:t>2017</a:t>
                      </a:r>
                    </a:p>
                  </a:txBody>
                  <a:tcPr marL="24661" marR="24661" marT="0" marB="0" anchor="b"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s-PE" sz="2000" dirty="0">
                          <a:effectLst/>
                        </a:rPr>
                        <a:t>2022</a:t>
                      </a:r>
                    </a:p>
                  </a:txBody>
                  <a:tcPr marL="24661" marR="24661" marT="0" marB="0" anchor="b"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2000" dirty="0">
                          <a:effectLst/>
                        </a:rPr>
                        <a:t>Valor p</a:t>
                      </a:r>
                    </a:p>
                  </a:txBody>
                  <a:tcPr marL="24661" marR="24661" marT="0" marB="0" anchor="b"/>
                </a:tc>
                <a:extLst>
                  <a:ext uri="{0D108BD9-81ED-4DB2-BD59-A6C34878D82A}">
                    <a16:rowId xmlns:a16="http://schemas.microsoft.com/office/drawing/2014/main" val="1092735100"/>
                  </a:ext>
                </a:extLst>
              </a:tr>
              <a:tr h="421388">
                <a:tc>
                  <a:txBody>
                    <a:bodyPr/>
                    <a:lstStyle/>
                    <a:p>
                      <a:pPr rtl="0" fontAlgn="b"/>
                      <a:endParaRPr lang="es-PE" sz="2000" dirty="0">
                        <a:effectLst/>
                      </a:endParaRPr>
                    </a:p>
                  </a:txBody>
                  <a:tcPr marL="24661" marR="24661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es-PE" sz="2000" dirty="0">
                        <a:effectLst/>
                      </a:endParaRPr>
                    </a:p>
                  </a:txBody>
                  <a:tcPr marL="24661" marR="24661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es-PE" sz="2000" dirty="0">
                        <a:effectLst/>
                      </a:endParaRPr>
                    </a:p>
                  </a:txBody>
                  <a:tcPr marL="24661" marR="24661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E" sz="2000" dirty="0">
                          <a:effectLst/>
                        </a:rPr>
                        <a:t>N</a:t>
                      </a:r>
                    </a:p>
                  </a:txBody>
                  <a:tcPr marL="24661" marR="24661" marT="0" marB="0" anchor="b"/>
                </a:tc>
                <a:tc>
                  <a:txBody>
                    <a:bodyPr/>
                    <a:lstStyle/>
                    <a:p>
                      <a:pPr algn="ctr" rtl="0" fontAlgn="b">
                        <a:tabLst/>
                      </a:pPr>
                      <a:r>
                        <a:rPr lang="es-PE" sz="2000" dirty="0" err="1">
                          <a:effectLst/>
                        </a:rPr>
                        <a:t>Prom</a:t>
                      </a:r>
                      <a:r>
                        <a:rPr lang="es-PE" sz="2000" dirty="0">
                          <a:effectLst/>
                        </a:rPr>
                        <a:t> </a:t>
                      </a:r>
                      <a:r>
                        <a:rPr lang="es-PE" sz="2000" u="sng" dirty="0">
                          <a:effectLst/>
                        </a:rPr>
                        <a:t>+</a:t>
                      </a:r>
                      <a:r>
                        <a:rPr lang="es-PE" sz="2000" u="none" dirty="0">
                          <a:effectLst/>
                        </a:rPr>
                        <a:t> D</a:t>
                      </a:r>
                      <a:r>
                        <a:rPr lang="es-PE" sz="2000" dirty="0">
                          <a:effectLst/>
                        </a:rPr>
                        <a:t>E/ %</a:t>
                      </a:r>
                    </a:p>
                  </a:txBody>
                  <a:tcPr marL="24661" marR="24661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E" sz="2000" dirty="0">
                          <a:effectLst/>
                        </a:rPr>
                        <a:t>N</a:t>
                      </a:r>
                    </a:p>
                  </a:txBody>
                  <a:tcPr marL="24661" marR="24661" marT="0" marB="0" anchor="b"/>
                </a:tc>
                <a:tc>
                  <a:txBody>
                    <a:bodyPr/>
                    <a:lstStyle/>
                    <a:p>
                      <a:pPr algn="ctr" rtl="0" fontAlgn="b">
                        <a:tabLst/>
                      </a:pPr>
                      <a:r>
                        <a:rPr lang="es-PE" sz="2000" dirty="0" err="1">
                          <a:effectLst/>
                        </a:rPr>
                        <a:t>Prom</a:t>
                      </a:r>
                      <a:r>
                        <a:rPr lang="es-PE" sz="2000" dirty="0">
                          <a:effectLst/>
                        </a:rPr>
                        <a:t> </a:t>
                      </a:r>
                      <a:r>
                        <a:rPr lang="es-PE" sz="2000" u="sng" dirty="0">
                          <a:effectLst/>
                        </a:rPr>
                        <a:t>+</a:t>
                      </a:r>
                      <a:r>
                        <a:rPr lang="es-PE" sz="2000" u="none" dirty="0">
                          <a:effectLst/>
                        </a:rPr>
                        <a:t> D</a:t>
                      </a:r>
                      <a:r>
                        <a:rPr lang="es-PE" sz="2000" dirty="0">
                          <a:effectLst/>
                        </a:rPr>
                        <a:t>E/ %</a:t>
                      </a:r>
                    </a:p>
                  </a:txBody>
                  <a:tcPr marL="24661" marR="24661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endParaRPr lang="es-PE" sz="2000" dirty="0">
                        <a:effectLst/>
                      </a:endParaRPr>
                    </a:p>
                  </a:txBody>
                  <a:tcPr marL="24661" marR="24661" marT="0" marB="0" anchor="b"/>
                </a:tc>
                <a:extLst>
                  <a:ext uri="{0D108BD9-81ED-4DB2-BD59-A6C34878D82A}">
                    <a16:rowId xmlns:a16="http://schemas.microsoft.com/office/drawing/2014/main" val="2587220634"/>
                  </a:ext>
                </a:extLst>
              </a:tr>
              <a:tr h="421388">
                <a:tc>
                  <a:txBody>
                    <a:bodyPr/>
                    <a:lstStyle/>
                    <a:p>
                      <a:pPr rtl="0" fontAlgn="b"/>
                      <a:r>
                        <a:rPr lang="es-PE" sz="2000" b="1" dirty="0">
                          <a:effectLst/>
                        </a:rPr>
                        <a:t>Características de la dieta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es-PE" sz="2000" dirty="0">
                        <a:effectLst/>
                      </a:endParaRPr>
                    </a:p>
                  </a:txBody>
                  <a:tcPr marL="24661" marR="24661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es-PE" sz="2000" dirty="0">
                        <a:effectLst/>
                      </a:endParaRPr>
                    </a:p>
                  </a:txBody>
                  <a:tcPr marL="24661" marR="24661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es-PE" sz="2000">
                        <a:effectLst/>
                      </a:endParaRPr>
                    </a:p>
                  </a:txBody>
                  <a:tcPr marL="24661" marR="24661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es-PE" sz="2000" dirty="0">
                        <a:effectLst/>
                      </a:endParaRPr>
                    </a:p>
                  </a:txBody>
                  <a:tcPr marL="24661" marR="24661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es-PE" sz="2000" dirty="0">
                        <a:effectLst/>
                      </a:endParaRPr>
                    </a:p>
                  </a:txBody>
                  <a:tcPr marL="24661" marR="24661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es-PE" sz="2000">
                        <a:effectLst/>
                      </a:endParaRPr>
                    </a:p>
                  </a:txBody>
                  <a:tcPr marL="24661" marR="24661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es-PE" sz="2000" dirty="0">
                        <a:effectLst/>
                      </a:endParaRPr>
                    </a:p>
                  </a:txBody>
                  <a:tcPr marL="24661" marR="24661" marT="0" marB="0" anchor="b"/>
                </a:tc>
                <a:extLst>
                  <a:ext uri="{0D108BD9-81ED-4DB2-BD59-A6C34878D82A}">
                    <a16:rowId xmlns:a16="http://schemas.microsoft.com/office/drawing/2014/main" val="3812331437"/>
                  </a:ext>
                </a:extLst>
              </a:tr>
              <a:tr h="643124">
                <a:tc>
                  <a:txBody>
                    <a:bodyPr/>
                    <a:lstStyle/>
                    <a:p>
                      <a:pPr rtl="0" fontAlgn="b"/>
                      <a:endParaRPr lang="es-PE" sz="2000" dirty="0">
                        <a:effectLst/>
                      </a:endParaRPr>
                    </a:p>
                    <a:p>
                      <a:pPr rtl="0" fontAlgn="b"/>
                      <a:r>
                        <a:rPr lang="es-PE" sz="2000" dirty="0">
                          <a:effectLst/>
                        </a:rPr>
                        <a:t>Puntaje de diversidad dietética</a:t>
                      </a:r>
                    </a:p>
                    <a:p>
                      <a:pPr rtl="0" fontAlgn="b"/>
                      <a:endParaRPr lang="es-PE" sz="2000" dirty="0">
                        <a:effectLst/>
                      </a:endParaRPr>
                    </a:p>
                  </a:txBody>
                  <a:tcPr marL="24661" marR="24661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es-PE" sz="2000" dirty="0">
                        <a:effectLst/>
                      </a:endParaRPr>
                    </a:p>
                  </a:txBody>
                  <a:tcPr marL="24661" marR="24661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es-PE" sz="2000" dirty="0">
                        <a:effectLst/>
                      </a:endParaRPr>
                    </a:p>
                  </a:txBody>
                  <a:tcPr marL="24661" marR="24661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E" sz="2000" dirty="0">
                          <a:effectLst/>
                        </a:rPr>
                        <a:t>462</a:t>
                      </a:r>
                    </a:p>
                    <a:p>
                      <a:pPr algn="ctr" rtl="0" fontAlgn="b"/>
                      <a:endParaRPr lang="es-PE" sz="2000" dirty="0">
                        <a:effectLst/>
                      </a:endParaRPr>
                    </a:p>
                  </a:txBody>
                  <a:tcPr marL="24661" marR="24661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E" sz="2000" dirty="0">
                          <a:effectLst/>
                        </a:rPr>
                        <a:t>4.6 ± 1.5 (1–9)</a:t>
                      </a:r>
                    </a:p>
                    <a:p>
                      <a:pPr algn="ctr" rtl="0" fontAlgn="b"/>
                      <a:endParaRPr lang="es-PE" sz="2000" dirty="0">
                        <a:effectLst/>
                      </a:endParaRPr>
                    </a:p>
                  </a:txBody>
                  <a:tcPr marL="24661" marR="24661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E" sz="2000" dirty="0">
                          <a:effectLst/>
                        </a:rPr>
                        <a:t>462</a:t>
                      </a:r>
                    </a:p>
                    <a:p>
                      <a:pPr algn="ctr" rtl="0" fontAlgn="b"/>
                      <a:endParaRPr lang="es-PE" sz="2000" dirty="0">
                        <a:effectLst/>
                      </a:endParaRPr>
                    </a:p>
                  </a:txBody>
                  <a:tcPr marL="24661" marR="24661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E" sz="2000" dirty="0">
                          <a:effectLst/>
                        </a:rPr>
                        <a:t>4.8 ± 1.5 (1–8)</a:t>
                      </a:r>
                    </a:p>
                    <a:p>
                      <a:pPr algn="ctr" rtl="0" fontAlgn="b"/>
                      <a:endParaRPr lang="es-PE" sz="2000" dirty="0">
                        <a:effectLst/>
                      </a:endParaRPr>
                    </a:p>
                  </a:txBody>
                  <a:tcPr marL="24661" marR="24661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E" sz="2000" dirty="0">
                          <a:effectLst/>
                        </a:rPr>
                        <a:t>0.0007</a:t>
                      </a:r>
                    </a:p>
                    <a:p>
                      <a:pPr algn="ctr" rtl="0" fontAlgn="b"/>
                      <a:endParaRPr lang="es-PE" sz="2000" dirty="0">
                        <a:effectLst/>
                      </a:endParaRPr>
                    </a:p>
                  </a:txBody>
                  <a:tcPr marL="24661" marR="24661" marT="0" marB="0" anchor="b"/>
                </a:tc>
                <a:extLst>
                  <a:ext uri="{0D108BD9-81ED-4DB2-BD59-A6C34878D82A}">
                    <a16:rowId xmlns:a16="http://schemas.microsoft.com/office/drawing/2014/main" val="3985649168"/>
                  </a:ext>
                </a:extLst>
              </a:tr>
              <a:tr h="421388">
                <a:tc>
                  <a:txBody>
                    <a:bodyPr/>
                    <a:lstStyle/>
                    <a:p>
                      <a:pPr algn="just" rtl="0" fontAlgn="b"/>
                      <a:r>
                        <a:rPr lang="es-PE" sz="2000" dirty="0">
                          <a:effectLst/>
                        </a:rPr>
                        <a:t>Porcentaje de mujeres que alcanzaron la diversidad dietética mínima</a:t>
                      </a:r>
                    </a:p>
                  </a:txBody>
                  <a:tcPr marL="24661" marR="24661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es-PE" sz="2000" dirty="0">
                        <a:effectLst/>
                      </a:endParaRPr>
                    </a:p>
                  </a:txBody>
                  <a:tcPr marL="24661" marR="24661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es-PE" sz="2000" dirty="0">
                        <a:effectLst/>
                      </a:endParaRPr>
                    </a:p>
                  </a:txBody>
                  <a:tcPr marL="24661" marR="24661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es-PE" sz="2000">
                        <a:effectLst/>
                      </a:endParaRPr>
                    </a:p>
                  </a:txBody>
                  <a:tcPr marL="24661" marR="24661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es-PE" sz="2000">
                        <a:effectLst/>
                      </a:endParaRPr>
                    </a:p>
                  </a:txBody>
                  <a:tcPr marL="24661" marR="24661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es-PE" sz="2000" dirty="0">
                        <a:effectLst/>
                      </a:endParaRPr>
                    </a:p>
                  </a:txBody>
                  <a:tcPr marL="24661" marR="24661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es-PE" sz="2000" dirty="0">
                        <a:effectLst/>
                      </a:endParaRPr>
                    </a:p>
                  </a:txBody>
                  <a:tcPr marL="24661" marR="24661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es-PE" sz="2000" dirty="0">
                        <a:effectLst/>
                      </a:endParaRPr>
                    </a:p>
                  </a:txBody>
                  <a:tcPr marL="24661" marR="24661" marT="0" marB="0" anchor="b"/>
                </a:tc>
                <a:extLst>
                  <a:ext uri="{0D108BD9-81ED-4DB2-BD59-A6C34878D82A}">
                    <a16:rowId xmlns:a16="http://schemas.microsoft.com/office/drawing/2014/main" val="1526382237"/>
                  </a:ext>
                </a:extLst>
              </a:tr>
              <a:tr h="421388">
                <a:tc>
                  <a:txBody>
                    <a:bodyPr/>
                    <a:lstStyle/>
                    <a:p>
                      <a:pPr rtl="0" fontAlgn="b"/>
                      <a:endParaRPr lang="es-PE" sz="2000" dirty="0">
                        <a:effectLst/>
                      </a:endParaRPr>
                    </a:p>
                  </a:txBody>
                  <a:tcPr marL="24661" marR="24661" marT="0" marB="0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s-PE" sz="2000" dirty="0">
                          <a:effectLst/>
                        </a:rPr>
                        <a:t>Si</a:t>
                      </a:r>
                    </a:p>
                  </a:txBody>
                  <a:tcPr marL="24661" marR="24661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es-PE" sz="2000" dirty="0">
                        <a:effectLst/>
                      </a:endParaRPr>
                    </a:p>
                  </a:txBody>
                  <a:tcPr marL="24661" marR="24661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E" sz="2000" dirty="0">
                          <a:effectLst/>
                        </a:rPr>
                        <a:t>252</a:t>
                      </a:r>
                    </a:p>
                  </a:txBody>
                  <a:tcPr marL="24661" marR="24661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E" sz="2000" dirty="0">
                          <a:effectLst/>
                        </a:rPr>
                        <a:t>45.4</a:t>
                      </a:r>
                    </a:p>
                  </a:txBody>
                  <a:tcPr marL="24661" marR="24661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E" sz="2000" dirty="0">
                          <a:effectLst/>
                        </a:rPr>
                        <a:t>188</a:t>
                      </a:r>
                    </a:p>
                  </a:txBody>
                  <a:tcPr marL="24661" marR="24661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E" sz="2000" dirty="0">
                          <a:effectLst/>
                        </a:rPr>
                        <a:t>40.7</a:t>
                      </a:r>
                    </a:p>
                  </a:txBody>
                  <a:tcPr marL="24661" marR="24661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E" sz="2000" dirty="0">
                          <a:effectLst/>
                        </a:rPr>
                        <a:t>0.001</a:t>
                      </a:r>
                    </a:p>
                  </a:txBody>
                  <a:tcPr marL="24661" marR="24661" marT="0" marB="0" anchor="b"/>
                </a:tc>
                <a:extLst>
                  <a:ext uri="{0D108BD9-81ED-4DB2-BD59-A6C34878D82A}">
                    <a16:rowId xmlns:a16="http://schemas.microsoft.com/office/drawing/2014/main" val="2899795753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rtl="0" fontAlgn="b"/>
                      <a:endParaRPr lang="es-PE" sz="2000" dirty="0">
                        <a:effectLst/>
                      </a:endParaRPr>
                    </a:p>
                  </a:txBody>
                  <a:tcPr marL="24661" marR="24661" marT="0" marB="0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s-PE" sz="2000" b="1" dirty="0">
                          <a:effectLst/>
                        </a:rPr>
                        <a:t>No</a:t>
                      </a:r>
                    </a:p>
                  </a:txBody>
                  <a:tcPr marL="24661" marR="24661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es-PE" sz="2000" b="1" dirty="0">
                        <a:effectLst/>
                      </a:endParaRPr>
                    </a:p>
                  </a:txBody>
                  <a:tcPr marL="24661" marR="24661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E" sz="2000" b="1" dirty="0">
                          <a:effectLst/>
                        </a:rPr>
                        <a:t>210</a:t>
                      </a:r>
                    </a:p>
                  </a:txBody>
                  <a:tcPr marL="24661" marR="24661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E" sz="2000" b="1" dirty="0">
                          <a:effectLst/>
                        </a:rPr>
                        <a:t>54.6</a:t>
                      </a:r>
                    </a:p>
                  </a:txBody>
                  <a:tcPr marL="24661" marR="24661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E" sz="2000" b="1" dirty="0">
                          <a:effectLst/>
                        </a:rPr>
                        <a:t>274</a:t>
                      </a:r>
                    </a:p>
                  </a:txBody>
                  <a:tcPr marL="24661" marR="24661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E" sz="2000" b="1" dirty="0">
                          <a:effectLst/>
                        </a:rPr>
                        <a:t>59.3</a:t>
                      </a:r>
                    </a:p>
                  </a:txBody>
                  <a:tcPr marL="24661" marR="24661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es-PE" sz="2000" dirty="0">
                        <a:effectLst/>
                      </a:endParaRPr>
                    </a:p>
                  </a:txBody>
                  <a:tcPr marL="24661" marR="24661" marT="0" marB="0" anchor="b"/>
                </a:tc>
                <a:extLst>
                  <a:ext uri="{0D108BD9-81ED-4DB2-BD59-A6C34878D82A}">
                    <a16:rowId xmlns:a16="http://schemas.microsoft.com/office/drawing/2014/main" val="3832627306"/>
                  </a:ext>
                </a:extLst>
              </a:tr>
              <a:tr h="353541">
                <a:tc>
                  <a:txBody>
                    <a:bodyPr/>
                    <a:lstStyle/>
                    <a:p>
                      <a:pPr rtl="0" fontAlgn="b"/>
                      <a:endParaRPr lang="es-PE" sz="2000" dirty="0">
                        <a:effectLst/>
                      </a:endParaRPr>
                    </a:p>
                    <a:p>
                      <a:pPr rtl="0" fontAlgn="b"/>
                      <a:r>
                        <a:rPr lang="es-PE" sz="2000" dirty="0">
                          <a:effectLst/>
                        </a:rPr>
                        <a:t>Variedades consumidas</a:t>
                      </a:r>
                    </a:p>
                    <a:p>
                      <a:pPr rtl="0" fontAlgn="b"/>
                      <a:endParaRPr lang="es-PE" sz="2000" dirty="0">
                        <a:effectLst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es-PE" sz="2000" dirty="0">
                        <a:effectLst/>
                      </a:endParaRPr>
                    </a:p>
                  </a:txBody>
                  <a:tcPr marL="24661" marR="24661" marT="0" marB="0" anchor="b"/>
                </a:tc>
                <a:tc>
                  <a:txBody>
                    <a:bodyPr/>
                    <a:lstStyle/>
                    <a:p>
                      <a:pPr rtl="0" fontAlgn="b"/>
                      <a:endParaRPr lang="es-PE" sz="2000" dirty="0">
                        <a:effectLst/>
                      </a:endParaRPr>
                    </a:p>
                  </a:txBody>
                  <a:tcPr marL="24661" marR="24661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E" sz="2000" dirty="0">
                          <a:solidFill>
                            <a:schemeClr val="tx1"/>
                          </a:solidFill>
                          <a:effectLst/>
                        </a:rPr>
                        <a:t>462</a:t>
                      </a:r>
                    </a:p>
                    <a:p>
                      <a:pPr algn="ctr" rtl="0" fontAlgn="b"/>
                      <a:endParaRPr lang="es-PE" sz="20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4661" marR="24661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E" sz="2000" dirty="0">
                          <a:solidFill>
                            <a:schemeClr val="tx1"/>
                          </a:solidFill>
                          <a:effectLst/>
                        </a:rPr>
                        <a:t>17.7 ± 4.6 (6-40)</a:t>
                      </a:r>
                    </a:p>
                    <a:p>
                      <a:pPr algn="ctr" rtl="0" fontAlgn="b"/>
                      <a:endParaRPr lang="es-PE" sz="20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4661" marR="24661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E" sz="2000" dirty="0">
                          <a:solidFill>
                            <a:schemeClr val="tx1"/>
                          </a:solidFill>
                          <a:effectLst/>
                        </a:rPr>
                        <a:t>462</a:t>
                      </a:r>
                    </a:p>
                    <a:p>
                      <a:pPr algn="ctr" rtl="0" fontAlgn="b"/>
                      <a:endParaRPr lang="es-PE" sz="20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4661" marR="24661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E" sz="2000" dirty="0">
                          <a:solidFill>
                            <a:schemeClr val="tx1"/>
                          </a:solidFill>
                          <a:effectLst/>
                        </a:rPr>
                        <a:t>18.3 ± 4.8 (5-33)</a:t>
                      </a:r>
                    </a:p>
                    <a:p>
                      <a:pPr algn="ctr" rtl="0" fontAlgn="b"/>
                      <a:endParaRPr lang="es-PE" sz="20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4661" marR="24661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E" sz="2000" dirty="0">
                          <a:solidFill>
                            <a:schemeClr val="tx1"/>
                          </a:solidFill>
                          <a:effectLst/>
                        </a:rPr>
                        <a:t>0.0173</a:t>
                      </a:r>
                    </a:p>
                    <a:p>
                      <a:pPr algn="ctr" rtl="0" fontAlgn="b"/>
                      <a:endParaRPr lang="es-PE" sz="20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4661" marR="24661" marT="0" marB="0" anchor="b"/>
                </a:tc>
                <a:extLst>
                  <a:ext uri="{0D108BD9-81ED-4DB2-BD59-A6C34878D82A}">
                    <a16:rowId xmlns:a16="http://schemas.microsoft.com/office/drawing/2014/main" val="302701379"/>
                  </a:ext>
                </a:extLst>
              </a:tr>
            </a:tbl>
          </a:graphicData>
        </a:graphic>
      </p:graphicFrame>
      <p:sp>
        <p:nvSpPr>
          <p:cNvPr id="6" name="Título 5">
            <a:extLst>
              <a:ext uri="{FF2B5EF4-FFF2-40B4-BE49-F238E27FC236}">
                <a16:creationId xmlns:a16="http://schemas.microsoft.com/office/drawing/2014/main" id="{C9484B34-4D2A-65DF-3636-A046A6F5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400" b="1" dirty="0" err="1">
                <a:effectLst/>
              </a:rPr>
              <a:t>Cambios</a:t>
            </a:r>
            <a:r>
              <a:rPr lang="en-US" sz="4400" b="1" dirty="0">
                <a:effectLst/>
              </a:rPr>
              <a:t> a </a:t>
            </a:r>
            <a:r>
              <a:rPr lang="en-US" sz="4400" b="1" dirty="0" err="1">
                <a:effectLst/>
              </a:rPr>
              <a:t>nivel</a:t>
            </a:r>
            <a:r>
              <a:rPr lang="en-US" sz="4400" b="1" dirty="0">
                <a:effectLst/>
              </a:rPr>
              <a:t> de la </a:t>
            </a:r>
            <a:r>
              <a:rPr lang="en-US" sz="4400" b="1" dirty="0" err="1">
                <a:effectLst/>
              </a:rPr>
              <a:t>dieta</a:t>
            </a:r>
            <a:r>
              <a:rPr lang="en-US" sz="4400" b="1" dirty="0">
                <a:effectLst/>
              </a:rPr>
              <a:t> entre </a:t>
            </a:r>
            <a:r>
              <a:rPr lang="en-US" sz="4400" b="1" dirty="0" err="1">
                <a:effectLst/>
              </a:rPr>
              <a:t>el</a:t>
            </a:r>
            <a:r>
              <a:rPr lang="en-US" sz="4400" b="1" dirty="0">
                <a:effectLst/>
              </a:rPr>
              <a:t> 2017 y 2022</a:t>
            </a:r>
            <a:br>
              <a:rPr lang="en-US" sz="4400" b="1" dirty="0">
                <a:effectLst/>
              </a:rPr>
            </a:b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30854777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6C562D-8A10-B930-60F3-E81C0AE44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/>
              <a:t>Consumo de energía según procedencia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35760BB-F971-643A-9EDF-E8D5406AE3B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537"/>
          <a:stretch/>
        </p:blipFill>
        <p:spPr>
          <a:xfrm>
            <a:off x="2884049" y="1494022"/>
            <a:ext cx="6423901" cy="3869955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DC131374-209E-5FBE-2C2D-EA17A06BBA42}"/>
              </a:ext>
            </a:extLst>
          </p:cNvPr>
          <p:cNvSpPr txBox="1"/>
          <p:nvPr/>
        </p:nvSpPr>
        <p:spPr>
          <a:xfrm>
            <a:off x="358733" y="5363977"/>
            <a:ext cx="1147453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PE" sz="18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- Hubo</a:t>
            </a:r>
            <a:r>
              <a:rPr lang="es-PE" sz="18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un mayor</a:t>
            </a:r>
            <a:r>
              <a:rPr lang="es-PE" sz="18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aporte </a:t>
            </a:r>
            <a:r>
              <a:rPr lang="es-PE" sz="18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en la proporción de energía de los alimentos provenient</a:t>
            </a:r>
            <a:r>
              <a:rPr lang="es-PE" sz="18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es de la donación o trueque.</a:t>
            </a:r>
          </a:p>
          <a:p>
            <a:pPr algn="just"/>
            <a:r>
              <a:rPr lang="es-PE" dirty="0"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s-PE" sz="18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Al separar los componentes donado y trueque: Trueque aumentó de </a:t>
            </a:r>
            <a:r>
              <a:rPr lang="es-PE" sz="18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0.5 % a 3%, </a:t>
            </a:r>
            <a:r>
              <a:rPr lang="es-PE" sz="18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p= 0.0000.</a:t>
            </a:r>
          </a:p>
          <a:p>
            <a:pPr algn="just"/>
            <a:r>
              <a:rPr lang="es-PE" dirty="0">
                <a:cs typeface="Times New Roman" panose="02020603050405020304" pitchFamily="18" charset="0"/>
              </a:rPr>
              <a:t>- R</a:t>
            </a:r>
            <a:r>
              <a:rPr lang="es-PE" sz="18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especto a los alimentos donados que provienen principalmente de los programas de asistencia alimentaria encontramos que de 2.5% en el 2017  aumentó a 6.1 %, p= 0.0000.</a:t>
            </a:r>
          </a:p>
        </p:txBody>
      </p:sp>
    </p:spTree>
    <p:extLst>
      <p:ext uri="{BB962C8B-B14F-4D97-AF65-F5344CB8AC3E}">
        <p14:creationId xmlns:p14="http://schemas.microsoft.com/office/powerpoint/2010/main" val="26333538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11333B-3BAE-A025-4267-933C9B1F1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PE" dirty="0"/>
              <a:t>Consumo de hierro según procedencia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027A185-5CC4-018D-3F00-83FA13E8FD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968"/>
          <a:stretch>
            <a:fillRect/>
          </a:stretch>
        </p:blipFill>
        <p:spPr>
          <a:xfrm>
            <a:off x="1757676" y="1596370"/>
            <a:ext cx="8866654" cy="4140273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3F15D073-65A8-20B2-9438-1C08A40C5446}"/>
              </a:ext>
            </a:extLst>
          </p:cNvPr>
          <p:cNvSpPr txBox="1"/>
          <p:nvPr/>
        </p:nvSpPr>
        <p:spPr>
          <a:xfrm>
            <a:off x="578923" y="5855393"/>
            <a:ext cx="1116577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PE" sz="18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El hierro total proveniente de donaciones y trueque incrementó significativamente, 4.2% a 9.5%;  p&lt;0.05. En el caso de hierro CPA </a:t>
            </a:r>
            <a:r>
              <a:rPr lang="es-PE" sz="18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no se encontraron diferencias significativas </a:t>
            </a:r>
            <a:r>
              <a:rPr lang="es-PE" sz="18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en los dos años de estudio.</a:t>
            </a:r>
            <a:endParaRPr lang="es-PE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75299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agen 8" descr="Gráfico&#10;&#10;Descripción generada automáticament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1582467"/>
            <a:ext cx="5294716" cy="3693064"/>
          </a:xfrm>
          <a:prstGeom prst="rect">
            <a:avLst/>
          </a:prstGeom>
        </p:spPr>
      </p:pic>
      <p:cxnSp>
        <p:nvCxnSpPr>
          <p:cNvPr id="23" name="Straight Connector 22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6079958" y="1143000"/>
            <a:ext cx="0" cy="4572000"/>
          </a:xfrm>
          <a:prstGeom prst="line">
            <a:avLst/>
          </a:prstGeom>
          <a:ln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n 10" descr="Gráfico&#10;&#10;Descripción generada automáticament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3817" y="1238311"/>
            <a:ext cx="5294715" cy="4381377"/>
          </a:xfrm>
          <a:prstGeom prst="rect">
            <a:avLst/>
          </a:prstGeom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6B5FA267-5F9E-98F0-DD97-35A30A559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8875"/>
            <a:ext cx="10515600" cy="903225"/>
          </a:xfrm>
        </p:spPr>
        <p:txBody>
          <a:bodyPr>
            <a:normAutofit/>
          </a:bodyPr>
          <a:lstStyle/>
          <a:p>
            <a:pPr algn="ctr"/>
            <a:r>
              <a:rPr lang="es-PE" sz="3600" dirty="0"/>
              <a:t>Cambios a nivel de producción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Diversity Data Analysis by Varieties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4654295" y="381000"/>
            <a:ext cx="6894576" cy="20030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Shannon-Weaver Index by Huerto per Zone</a:t>
            </a:r>
          </a:p>
        </p:txBody>
      </p:sp>
      <p:pic>
        <p:nvPicPr>
          <p:cNvPr id="12" name="Imagen 11" descr="Gráfico, Histograma&#10;&#10;Descripción generada automáticamente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85"/>
          <a:stretch>
            <a:fillRect/>
          </a:stretch>
        </p:blipFill>
        <p:spPr>
          <a:xfrm>
            <a:off x="8" y="2668688"/>
            <a:ext cx="5421241" cy="3725604"/>
          </a:xfrm>
          <a:custGeom>
            <a:avLst/>
            <a:gdLst/>
            <a:ahLst/>
            <a:cxnLst/>
            <a:rect l="l" t="t" r="r" b="b"/>
            <a:pathLst>
              <a:path w="6005375" h="4189309">
                <a:moveTo>
                  <a:pt x="5422311" y="873"/>
                </a:moveTo>
                <a:cubicBezTo>
                  <a:pt x="5467738" y="-1249"/>
                  <a:pt x="5513346" y="499"/>
                  <a:pt x="5558643" y="6137"/>
                </a:cubicBezTo>
                <a:cubicBezTo>
                  <a:pt x="5633356" y="13367"/>
                  <a:pt x="5708323" y="18441"/>
                  <a:pt x="5783036" y="26052"/>
                </a:cubicBezTo>
                <a:cubicBezTo>
                  <a:pt x="5816269" y="29477"/>
                  <a:pt x="5849884" y="16792"/>
                  <a:pt x="5882612" y="28462"/>
                </a:cubicBezTo>
                <a:cubicBezTo>
                  <a:pt x="5909726" y="38166"/>
                  <a:pt x="5937089" y="43856"/>
                  <a:pt x="5964555" y="46416"/>
                </a:cubicBezTo>
                <a:lnTo>
                  <a:pt x="5997178" y="46088"/>
                </a:lnTo>
                <a:lnTo>
                  <a:pt x="5995170" y="275470"/>
                </a:lnTo>
                <a:cubicBezTo>
                  <a:pt x="5993432" y="411056"/>
                  <a:pt x="5993035" y="546624"/>
                  <a:pt x="5999656" y="682159"/>
                </a:cubicBezTo>
                <a:cubicBezTo>
                  <a:pt x="6009854" y="891918"/>
                  <a:pt x="6003364" y="1101545"/>
                  <a:pt x="5999656" y="1311172"/>
                </a:cubicBezTo>
                <a:cubicBezTo>
                  <a:pt x="5992506" y="1713210"/>
                  <a:pt x="6003364" y="2114718"/>
                  <a:pt x="5998730" y="2516227"/>
                </a:cubicBezTo>
                <a:cubicBezTo>
                  <a:pt x="5996744" y="2694204"/>
                  <a:pt x="5998994" y="2871916"/>
                  <a:pt x="6003364" y="3049893"/>
                </a:cubicBezTo>
                <a:cubicBezTo>
                  <a:pt x="6009720" y="3304015"/>
                  <a:pt x="5999922" y="3558268"/>
                  <a:pt x="5989196" y="3812257"/>
                </a:cubicBezTo>
                <a:cubicBezTo>
                  <a:pt x="5985594" y="3882097"/>
                  <a:pt x="5984646" y="3952020"/>
                  <a:pt x="5986348" y="4021878"/>
                </a:cubicBezTo>
                <a:lnTo>
                  <a:pt x="5996786" y="4189309"/>
                </a:lnTo>
                <a:lnTo>
                  <a:pt x="0" y="4189309"/>
                </a:lnTo>
                <a:lnTo>
                  <a:pt x="0" y="27247"/>
                </a:lnTo>
                <a:lnTo>
                  <a:pt x="495" y="27408"/>
                </a:lnTo>
                <a:cubicBezTo>
                  <a:pt x="5176" y="27551"/>
                  <a:pt x="10686" y="26465"/>
                  <a:pt x="17314" y="23896"/>
                </a:cubicBezTo>
                <a:cubicBezTo>
                  <a:pt x="33823" y="19050"/>
                  <a:pt x="50862" y="16234"/>
                  <a:pt x="68053" y="15524"/>
                </a:cubicBezTo>
                <a:cubicBezTo>
                  <a:pt x="200481" y="-1093"/>
                  <a:pt x="333037" y="3346"/>
                  <a:pt x="466100" y="8801"/>
                </a:cubicBezTo>
                <a:cubicBezTo>
                  <a:pt x="697850" y="18187"/>
                  <a:pt x="929854" y="29096"/>
                  <a:pt x="1161985" y="25798"/>
                </a:cubicBezTo>
                <a:cubicBezTo>
                  <a:pt x="1397540" y="22373"/>
                  <a:pt x="1632588" y="29604"/>
                  <a:pt x="1867890" y="39117"/>
                </a:cubicBezTo>
                <a:cubicBezTo>
                  <a:pt x="1971017" y="43050"/>
                  <a:pt x="2074779" y="46982"/>
                  <a:pt x="2176256" y="17680"/>
                </a:cubicBezTo>
                <a:cubicBezTo>
                  <a:pt x="2199190" y="12314"/>
                  <a:pt x="2223101" y="12834"/>
                  <a:pt x="2245769" y="19202"/>
                </a:cubicBezTo>
                <a:cubicBezTo>
                  <a:pt x="2359678" y="45713"/>
                  <a:pt x="2474221" y="53578"/>
                  <a:pt x="2589398" y="27447"/>
                </a:cubicBezTo>
                <a:cubicBezTo>
                  <a:pt x="2721802" y="-1220"/>
                  <a:pt x="2858087" y="-7347"/>
                  <a:pt x="2992519" y="9308"/>
                </a:cubicBezTo>
                <a:cubicBezTo>
                  <a:pt x="3115435" y="23008"/>
                  <a:pt x="3238984" y="37849"/>
                  <a:pt x="3362153" y="26813"/>
                </a:cubicBezTo>
                <a:cubicBezTo>
                  <a:pt x="3556737" y="9308"/>
                  <a:pt x="3751067" y="24530"/>
                  <a:pt x="3945651" y="29223"/>
                </a:cubicBezTo>
                <a:cubicBezTo>
                  <a:pt x="4010343" y="30745"/>
                  <a:pt x="4075416" y="44064"/>
                  <a:pt x="4139727" y="32141"/>
                </a:cubicBezTo>
                <a:cubicBezTo>
                  <a:pt x="4241079" y="13367"/>
                  <a:pt x="4341288" y="20597"/>
                  <a:pt x="4442766" y="31126"/>
                </a:cubicBezTo>
                <a:cubicBezTo>
                  <a:pt x="4637096" y="51422"/>
                  <a:pt x="4831299" y="61189"/>
                  <a:pt x="5024742" y="23134"/>
                </a:cubicBezTo>
                <a:cubicBezTo>
                  <a:pt x="5084742" y="11211"/>
                  <a:pt x="5144359" y="4361"/>
                  <a:pt x="5205373" y="20344"/>
                </a:cubicBezTo>
                <a:cubicBezTo>
                  <a:pt x="5232315" y="26496"/>
                  <a:pt x="5260361" y="25976"/>
                  <a:pt x="5287062" y="18822"/>
                </a:cubicBezTo>
                <a:cubicBezTo>
                  <a:pt x="5331637" y="8985"/>
                  <a:pt x="5376883" y="2995"/>
                  <a:pt x="5422311" y="873"/>
                </a:cubicBezTo>
                <a:close/>
              </a:path>
            </a:pathLst>
          </a:custGeom>
        </p:spPr>
      </p:pic>
      <p:pic>
        <p:nvPicPr>
          <p:cNvPr id="10" name="Imagen 9" descr="Gráfico, Gráfico de cajas y bigotes&#10;&#10;Descripción generada automáticamente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6779"/>
          <a:stretch>
            <a:fillRect/>
          </a:stretch>
        </p:blipFill>
        <p:spPr>
          <a:xfrm>
            <a:off x="6019800" y="2657872"/>
            <a:ext cx="5153025" cy="3506582"/>
          </a:xfrm>
          <a:custGeom>
            <a:avLst/>
            <a:gdLst/>
            <a:ahLst/>
            <a:cxnLst/>
            <a:rect l="l" t="t" r="r" b="b"/>
            <a:pathLst>
              <a:path w="6006950" h="4200116">
                <a:moveTo>
                  <a:pt x="1035902" y="878"/>
                </a:moveTo>
                <a:cubicBezTo>
                  <a:pt x="1135908" y="5076"/>
                  <a:pt x="1234824" y="23223"/>
                  <a:pt x="1334526" y="31024"/>
                </a:cubicBezTo>
                <a:cubicBezTo>
                  <a:pt x="1429408" y="38508"/>
                  <a:pt x="1524290" y="49417"/>
                  <a:pt x="1619679" y="34449"/>
                </a:cubicBezTo>
                <a:cubicBezTo>
                  <a:pt x="1713242" y="21726"/>
                  <a:pt x="1807870" y="18745"/>
                  <a:pt x="1902041" y="25570"/>
                </a:cubicBezTo>
                <a:cubicBezTo>
                  <a:pt x="2006183" y="30770"/>
                  <a:pt x="2110071" y="48021"/>
                  <a:pt x="2214847" y="33561"/>
                </a:cubicBezTo>
                <a:cubicBezTo>
                  <a:pt x="2228052" y="32216"/>
                  <a:pt x="2241384" y="33954"/>
                  <a:pt x="2253790" y="38635"/>
                </a:cubicBezTo>
                <a:cubicBezTo>
                  <a:pt x="2294520" y="52169"/>
                  <a:pt x="2338397" y="53007"/>
                  <a:pt x="2379622" y="41045"/>
                </a:cubicBezTo>
                <a:cubicBezTo>
                  <a:pt x="2431756" y="27168"/>
                  <a:pt x="2486503" y="26254"/>
                  <a:pt x="2539069" y="38381"/>
                </a:cubicBezTo>
                <a:cubicBezTo>
                  <a:pt x="2617207" y="55379"/>
                  <a:pt x="2695598" y="72123"/>
                  <a:pt x="2776908" y="58169"/>
                </a:cubicBezTo>
                <a:cubicBezTo>
                  <a:pt x="2824222" y="50178"/>
                  <a:pt x="2868111" y="30770"/>
                  <a:pt x="2914791" y="21637"/>
                </a:cubicBezTo>
                <a:cubicBezTo>
                  <a:pt x="3049249" y="-4620"/>
                  <a:pt x="3184976" y="3244"/>
                  <a:pt x="3320703" y="12124"/>
                </a:cubicBezTo>
                <a:cubicBezTo>
                  <a:pt x="3453259" y="20876"/>
                  <a:pt x="3585179" y="38888"/>
                  <a:pt x="3718496" y="36225"/>
                </a:cubicBezTo>
                <a:cubicBezTo>
                  <a:pt x="3746884" y="36440"/>
                  <a:pt x="3775210" y="38812"/>
                  <a:pt x="3803230" y="43328"/>
                </a:cubicBezTo>
                <a:cubicBezTo>
                  <a:pt x="3907245" y="57028"/>
                  <a:pt x="4011767" y="69966"/>
                  <a:pt x="4114640" y="42313"/>
                </a:cubicBezTo>
                <a:cubicBezTo>
                  <a:pt x="4206871" y="17312"/>
                  <a:pt x="4303111" y="10677"/>
                  <a:pt x="4397891" y="22779"/>
                </a:cubicBezTo>
                <a:cubicBezTo>
                  <a:pt x="4522696" y="39130"/>
                  <a:pt x="4648846" y="42707"/>
                  <a:pt x="4774374" y="33434"/>
                </a:cubicBezTo>
                <a:cubicBezTo>
                  <a:pt x="4813773" y="29515"/>
                  <a:pt x="4853387" y="28107"/>
                  <a:pt x="4892977" y="29248"/>
                </a:cubicBezTo>
                <a:cubicBezTo>
                  <a:pt x="5181681" y="42440"/>
                  <a:pt x="5471273" y="25062"/>
                  <a:pt x="5759471" y="55759"/>
                </a:cubicBezTo>
                <a:cubicBezTo>
                  <a:pt x="5805028" y="61131"/>
                  <a:pt x="5850896" y="61524"/>
                  <a:pt x="5896277" y="57017"/>
                </a:cubicBezTo>
                <a:lnTo>
                  <a:pt x="6006950" y="33749"/>
                </a:lnTo>
                <a:lnTo>
                  <a:pt x="6006950" y="4200116"/>
                </a:lnTo>
                <a:lnTo>
                  <a:pt x="13501" y="4200116"/>
                </a:lnTo>
                <a:lnTo>
                  <a:pt x="28554" y="3862213"/>
                </a:lnTo>
                <a:cubicBezTo>
                  <a:pt x="30457" y="3736758"/>
                  <a:pt x="27411" y="3611386"/>
                  <a:pt x="15626" y="3486312"/>
                </a:cubicBezTo>
                <a:cubicBezTo>
                  <a:pt x="-847" y="3333707"/>
                  <a:pt x="-4304" y="3179990"/>
                  <a:pt x="5296" y="3026802"/>
                </a:cubicBezTo>
                <a:cubicBezTo>
                  <a:pt x="11786" y="2939137"/>
                  <a:pt x="18539" y="2851472"/>
                  <a:pt x="22776" y="2763676"/>
                </a:cubicBezTo>
                <a:cubicBezTo>
                  <a:pt x="28180" y="2638786"/>
                  <a:pt x="25173" y="2513673"/>
                  <a:pt x="13771" y="2389181"/>
                </a:cubicBezTo>
                <a:cubicBezTo>
                  <a:pt x="4237" y="2294247"/>
                  <a:pt x="3177" y="2198663"/>
                  <a:pt x="10593" y="2103543"/>
                </a:cubicBezTo>
                <a:cubicBezTo>
                  <a:pt x="25690" y="1941590"/>
                  <a:pt x="9931" y="1779636"/>
                  <a:pt x="5032" y="1617814"/>
                </a:cubicBezTo>
                <a:cubicBezTo>
                  <a:pt x="-3577" y="1320125"/>
                  <a:pt x="20393" y="1022570"/>
                  <a:pt x="9666" y="724882"/>
                </a:cubicBezTo>
                <a:cubicBezTo>
                  <a:pt x="3841" y="577627"/>
                  <a:pt x="16420" y="430504"/>
                  <a:pt x="9666" y="283249"/>
                </a:cubicBezTo>
                <a:cubicBezTo>
                  <a:pt x="6885" y="230875"/>
                  <a:pt x="4568" y="178502"/>
                  <a:pt x="3409" y="126111"/>
                </a:cubicBezTo>
                <a:lnTo>
                  <a:pt x="3819" y="33427"/>
                </a:lnTo>
                <a:lnTo>
                  <a:pt x="31797" y="28723"/>
                </a:lnTo>
                <a:cubicBezTo>
                  <a:pt x="147177" y="14068"/>
                  <a:pt x="264046" y="13354"/>
                  <a:pt x="379873" y="26711"/>
                </a:cubicBezTo>
                <a:cubicBezTo>
                  <a:pt x="443931" y="35083"/>
                  <a:pt x="508243" y="47768"/>
                  <a:pt x="573442" y="35083"/>
                </a:cubicBezTo>
                <a:cubicBezTo>
                  <a:pt x="579581" y="33992"/>
                  <a:pt x="585759" y="36757"/>
                  <a:pt x="589044" y="42060"/>
                </a:cubicBezTo>
                <a:cubicBezTo>
                  <a:pt x="621264" y="81382"/>
                  <a:pt x="663123" y="80114"/>
                  <a:pt x="705871" y="67429"/>
                </a:cubicBezTo>
                <a:cubicBezTo>
                  <a:pt x="733929" y="58740"/>
                  <a:pt x="761430" y="48326"/>
                  <a:pt x="788194" y="36225"/>
                </a:cubicBezTo>
                <a:cubicBezTo>
                  <a:pt x="835052" y="16792"/>
                  <a:pt x="884827" y="5299"/>
                  <a:pt x="935464" y="2230"/>
                </a:cubicBezTo>
                <a:cubicBezTo>
                  <a:pt x="969111" y="-370"/>
                  <a:pt x="1002567" y="-521"/>
                  <a:pt x="1035902" y="878"/>
                </a:cubicBezTo>
                <a:close/>
              </a:path>
            </a:pathLst>
          </a:cu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Diversity Data Analysis by Varieties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5541263" y="457200"/>
            <a:ext cx="6007608" cy="1929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Shannon-Weaver Index by Field crops per Zone</a:t>
            </a:r>
          </a:p>
        </p:txBody>
      </p:sp>
      <p:pic>
        <p:nvPicPr>
          <p:cNvPr id="15" name="Imagen 14" descr="Gráfico, Histograma&#10;&#10;Descripción generada automáticamente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48"/>
          <a:stretch>
            <a:fillRect/>
          </a:stretch>
        </p:blipFill>
        <p:spPr>
          <a:xfrm>
            <a:off x="523723" y="2569464"/>
            <a:ext cx="5353354" cy="3678936"/>
          </a:xfrm>
          <a:prstGeom prst="rect">
            <a:avLst/>
          </a:prstGeom>
        </p:spPr>
      </p:pic>
      <p:pic>
        <p:nvPicPr>
          <p:cNvPr id="13" name="Imagen 12" descr="Gráfico, Gráfico de cajas y bigotes&#10;&#10;Descripción generada automáticamente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4153"/>
          <a:stretch>
            <a:fillRect/>
          </a:stretch>
        </p:blipFill>
        <p:spPr>
          <a:xfrm>
            <a:off x="6285413" y="2569464"/>
            <a:ext cx="5406278" cy="36789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3200" u="sng" dirty="0"/>
              <a:t>Principal Proveedor de Semilla de Tubérculos y Variación Temporal entre 2017 y 2022</a:t>
            </a:r>
            <a:endParaRPr lang="es-PE" sz="3200" u="sng" dirty="0"/>
          </a:p>
        </p:txBody>
      </p:sp>
      <p:pic>
        <p:nvPicPr>
          <p:cNvPr id="5" name="Imagen 4" descr="Gráfico, Gráfico de cajas y bigotes&#10;&#10;Descripción generada automáticament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2430" y="2009533"/>
            <a:ext cx="6400847" cy="4572033"/>
          </a:xfrm>
          <a:prstGeom prst="rect">
            <a:avLst/>
          </a:prstGeom>
        </p:spPr>
      </p:pic>
      <p:grpSp>
        <p:nvGrpSpPr>
          <p:cNvPr id="16" name="Grupo 15"/>
          <p:cNvGrpSpPr/>
          <p:nvPr/>
        </p:nvGrpSpPr>
        <p:grpSpPr>
          <a:xfrm>
            <a:off x="253351" y="1717193"/>
            <a:ext cx="5262671" cy="2813322"/>
            <a:chOff x="253351" y="2446062"/>
            <a:chExt cx="5262671" cy="2813322"/>
          </a:xfrm>
        </p:grpSpPr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3353" y="2446062"/>
              <a:ext cx="5070541" cy="2801799"/>
            </a:xfrm>
            <a:prstGeom prst="rect">
              <a:avLst/>
            </a:prstGeom>
          </p:spPr>
        </p:pic>
        <p:sp>
          <p:nvSpPr>
            <p:cNvPr id="8" name="CuadroTexto 7"/>
            <p:cNvSpPr txBox="1"/>
            <p:nvPr/>
          </p:nvSpPr>
          <p:spPr>
            <a:xfrm>
              <a:off x="253353" y="4890052"/>
              <a:ext cx="5070541" cy="369332"/>
            </a:xfrm>
            <a:prstGeom prst="rect">
              <a:avLst/>
            </a:prstGeom>
            <a:noFill/>
            <a:ln w="12700">
              <a:solidFill>
                <a:schemeClr val="accent1">
                  <a:lumMod val="50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endParaRPr lang="es-PE" dirty="0"/>
            </a:p>
          </p:txBody>
        </p:sp>
        <p:sp>
          <p:nvSpPr>
            <p:cNvPr id="9" name="CuadroTexto 8"/>
            <p:cNvSpPr txBox="1"/>
            <p:nvPr/>
          </p:nvSpPr>
          <p:spPr>
            <a:xfrm>
              <a:off x="253352" y="3765346"/>
              <a:ext cx="5070541" cy="369332"/>
            </a:xfrm>
            <a:prstGeom prst="rect">
              <a:avLst/>
            </a:prstGeom>
            <a:noFill/>
            <a:ln w="12700">
              <a:solidFill>
                <a:schemeClr val="accent1">
                  <a:lumMod val="50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endParaRPr lang="es-PE" dirty="0"/>
            </a:p>
          </p:txBody>
        </p:sp>
        <p:sp>
          <p:nvSpPr>
            <p:cNvPr id="10" name="CuadroTexto 9"/>
            <p:cNvSpPr txBox="1"/>
            <p:nvPr/>
          </p:nvSpPr>
          <p:spPr>
            <a:xfrm>
              <a:off x="253351" y="2683565"/>
              <a:ext cx="5070541" cy="369332"/>
            </a:xfrm>
            <a:prstGeom prst="rect">
              <a:avLst/>
            </a:prstGeom>
            <a:noFill/>
            <a:ln w="12700">
              <a:solidFill>
                <a:schemeClr val="accent1">
                  <a:lumMod val="50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endParaRPr lang="es-PE" dirty="0"/>
            </a:p>
          </p:txBody>
        </p:sp>
        <p:sp>
          <p:nvSpPr>
            <p:cNvPr id="11" name="Flecha: hacia abajo 10"/>
            <p:cNvSpPr/>
            <p:nvPr/>
          </p:nvSpPr>
          <p:spPr>
            <a:xfrm>
              <a:off x="5302430" y="3875252"/>
              <a:ext cx="185530" cy="195614"/>
            </a:xfrm>
            <a:prstGeom prst="downArrow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4" name="Flecha: hacia abajo 13"/>
            <p:cNvSpPr/>
            <p:nvPr/>
          </p:nvSpPr>
          <p:spPr>
            <a:xfrm>
              <a:off x="5330492" y="4926612"/>
              <a:ext cx="185530" cy="195614"/>
            </a:xfrm>
            <a:prstGeom prst="downArrow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5" name="Flecha: hacia abajo 14"/>
            <p:cNvSpPr/>
            <p:nvPr/>
          </p:nvSpPr>
          <p:spPr>
            <a:xfrm>
              <a:off x="5323892" y="2744078"/>
              <a:ext cx="185530" cy="195614"/>
            </a:xfrm>
            <a:prstGeom prst="downArrow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</p:grpSp>
      <p:sp>
        <p:nvSpPr>
          <p:cNvPr id="17" name="CuadroTexto 16"/>
          <p:cNvSpPr txBox="1"/>
          <p:nvPr/>
        </p:nvSpPr>
        <p:spPr>
          <a:xfrm rot="10800000">
            <a:off x="5868007" y="2469443"/>
            <a:ext cx="1526706" cy="369332"/>
          </a:xfrm>
          <a:prstGeom prst="rect">
            <a:avLst/>
          </a:prstGeom>
          <a:noFill/>
          <a:ln w="12700">
            <a:solidFill>
              <a:schemeClr val="accent1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endParaRPr lang="es-PE" dirty="0"/>
          </a:p>
        </p:txBody>
      </p:sp>
      <p:sp>
        <p:nvSpPr>
          <p:cNvPr id="18" name="CuadroTexto 17"/>
          <p:cNvSpPr txBox="1"/>
          <p:nvPr/>
        </p:nvSpPr>
        <p:spPr>
          <a:xfrm rot="10800000">
            <a:off x="6096000" y="3791851"/>
            <a:ext cx="1298713" cy="369332"/>
          </a:xfrm>
          <a:prstGeom prst="rect">
            <a:avLst/>
          </a:prstGeom>
          <a:noFill/>
          <a:ln w="12700">
            <a:solidFill>
              <a:schemeClr val="accent1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endParaRPr lang="es-PE" dirty="0"/>
          </a:p>
        </p:txBody>
      </p:sp>
      <p:sp>
        <p:nvSpPr>
          <p:cNvPr id="19" name="CuadroTexto 18"/>
          <p:cNvSpPr txBox="1"/>
          <p:nvPr/>
        </p:nvSpPr>
        <p:spPr>
          <a:xfrm rot="10800000">
            <a:off x="5669224" y="5627277"/>
            <a:ext cx="1526705" cy="369332"/>
          </a:xfrm>
          <a:prstGeom prst="rect">
            <a:avLst/>
          </a:prstGeom>
          <a:noFill/>
          <a:ln w="12700">
            <a:solidFill>
              <a:schemeClr val="accent1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endParaRPr lang="es-PE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212021"/>
            <a:ext cx="5854148" cy="4278587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852" y="1300458"/>
            <a:ext cx="5903364" cy="3920899"/>
          </a:xfrm>
          <a:prstGeom prst="rect">
            <a:avLst/>
          </a:prstGeom>
        </p:spPr>
      </p:pic>
      <p:sp>
        <p:nvSpPr>
          <p:cNvPr id="8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s-MX" sz="2400" dirty="0"/>
              <a:t>Flujo de la fuente de semilla (significativos)</a:t>
            </a:r>
            <a:endParaRPr lang="es-PE" sz="2400" dirty="0"/>
          </a:p>
        </p:txBody>
      </p:sp>
      <p:sp>
        <p:nvSpPr>
          <p:cNvPr id="9" name="Título 1"/>
          <p:cNvSpPr txBox="1"/>
          <p:nvPr/>
        </p:nvSpPr>
        <p:spPr>
          <a:xfrm>
            <a:off x="6715540" y="1596941"/>
            <a:ext cx="5141842" cy="7613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2400" dirty="0"/>
              <a:t>Efecto de la interacción año y fuente de semilla</a:t>
            </a:r>
            <a:endParaRPr lang="es-PE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0064" y="2166413"/>
            <a:ext cx="6882665" cy="4691587"/>
          </a:xfrm>
          <a:prstGeom prst="rect">
            <a:avLst/>
          </a:prstGeom>
        </p:spPr>
      </p:pic>
      <p:sp>
        <p:nvSpPr>
          <p:cNvPr id="14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3200" u="sng" dirty="0"/>
              <a:t>Principal Proveedor de Semilla de Granos y Variación temporal</a:t>
            </a:r>
            <a:endParaRPr lang="es-PE" sz="3200" u="sng" dirty="0"/>
          </a:p>
        </p:txBody>
      </p:sp>
      <p:grpSp>
        <p:nvGrpSpPr>
          <p:cNvPr id="17" name="Grupo 16"/>
          <p:cNvGrpSpPr/>
          <p:nvPr/>
        </p:nvGrpSpPr>
        <p:grpSpPr>
          <a:xfrm>
            <a:off x="226847" y="1535145"/>
            <a:ext cx="5517892" cy="2994921"/>
            <a:chOff x="226847" y="1535145"/>
            <a:chExt cx="5517892" cy="2994921"/>
          </a:xfrm>
        </p:grpSpPr>
        <p:pic>
          <p:nvPicPr>
            <p:cNvPr id="11" name="Imagen 1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6847" y="1535145"/>
              <a:ext cx="5276766" cy="2867025"/>
            </a:xfrm>
            <a:prstGeom prst="rect">
              <a:avLst/>
            </a:prstGeom>
          </p:spPr>
        </p:pic>
        <p:sp>
          <p:nvSpPr>
            <p:cNvPr id="12" name="CuadroTexto 11"/>
            <p:cNvSpPr txBox="1"/>
            <p:nvPr/>
          </p:nvSpPr>
          <p:spPr>
            <a:xfrm>
              <a:off x="226847" y="3538678"/>
              <a:ext cx="5276766" cy="369332"/>
            </a:xfrm>
            <a:prstGeom prst="rect">
              <a:avLst/>
            </a:prstGeom>
            <a:noFill/>
            <a:ln w="12700">
              <a:solidFill>
                <a:schemeClr val="accent1">
                  <a:lumMod val="50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endParaRPr lang="es-PE" dirty="0"/>
            </a:p>
          </p:txBody>
        </p:sp>
        <p:sp>
          <p:nvSpPr>
            <p:cNvPr id="13" name="Flecha: hacia abajo 12"/>
            <p:cNvSpPr/>
            <p:nvPr/>
          </p:nvSpPr>
          <p:spPr>
            <a:xfrm rot="10800000">
              <a:off x="5547330" y="4334452"/>
              <a:ext cx="185530" cy="195614"/>
            </a:xfrm>
            <a:prstGeom prst="downArrow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5" name="CuadroTexto 14"/>
            <p:cNvSpPr txBox="1"/>
            <p:nvPr/>
          </p:nvSpPr>
          <p:spPr>
            <a:xfrm>
              <a:off x="226847" y="2713220"/>
              <a:ext cx="5276766" cy="369332"/>
            </a:xfrm>
            <a:prstGeom prst="rect">
              <a:avLst/>
            </a:prstGeom>
            <a:noFill/>
            <a:ln w="12700">
              <a:solidFill>
                <a:schemeClr val="accent1">
                  <a:lumMod val="50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endParaRPr lang="es-PE" dirty="0"/>
            </a:p>
          </p:txBody>
        </p:sp>
        <p:sp>
          <p:nvSpPr>
            <p:cNvPr id="16" name="Flecha: hacia abajo 15"/>
            <p:cNvSpPr/>
            <p:nvPr/>
          </p:nvSpPr>
          <p:spPr>
            <a:xfrm rot="10800000">
              <a:off x="5559209" y="2811418"/>
              <a:ext cx="185530" cy="195614"/>
            </a:xfrm>
            <a:prstGeom prst="downArrow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</p:grpSp>
      <p:sp>
        <p:nvSpPr>
          <p:cNvPr id="18" name="CuadroTexto 17"/>
          <p:cNvSpPr txBox="1"/>
          <p:nvPr/>
        </p:nvSpPr>
        <p:spPr>
          <a:xfrm rot="10800000">
            <a:off x="5744738" y="4217504"/>
            <a:ext cx="1384931" cy="369332"/>
          </a:xfrm>
          <a:prstGeom prst="rect">
            <a:avLst/>
          </a:prstGeom>
          <a:noFill/>
          <a:ln w="12700">
            <a:solidFill>
              <a:schemeClr val="accent1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endParaRPr lang="es-PE" dirty="0"/>
          </a:p>
        </p:txBody>
      </p:sp>
      <p:sp>
        <p:nvSpPr>
          <p:cNvPr id="19" name="CuadroTexto 18"/>
          <p:cNvSpPr txBox="1"/>
          <p:nvPr/>
        </p:nvSpPr>
        <p:spPr>
          <a:xfrm rot="10800000">
            <a:off x="5723605" y="2737093"/>
            <a:ext cx="1406063" cy="369332"/>
          </a:xfrm>
          <a:prstGeom prst="rect">
            <a:avLst/>
          </a:prstGeom>
          <a:noFill/>
          <a:ln w="12700">
            <a:solidFill>
              <a:schemeClr val="accent1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endParaRPr lang="es-PE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Gráfico&#10;&#10;Descripción generada automáticament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9400"/>
            <a:ext cx="6400847" cy="457203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3965" y="2209317"/>
            <a:ext cx="6308035" cy="4378835"/>
          </a:xfrm>
          <a:prstGeom prst="rect">
            <a:avLst/>
          </a:prstGeom>
        </p:spPr>
      </p:pic>
      <p:sp>
        <p:nvSpPr>
          <p:cNvPr id="8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s-MX" sz="2400" dirty="0"/>
              <a:t>Flujo de la fuente de semilla (</a:t>
            </a:r>
            <a:r>
              <a:rPr lang="es-MX" sz="2400" dirty="0" err="1"/>
              <a:t>signif</a:t>
            </a:r>
            <a:r>
              <a:rPr lang="es-MX" sz="2400" dirty="0"/>
              <a:t>. 95%)</a:t>
            </a:r>
            <a:endParaRPr lang="es-PE" sz="2400" dirty="0"/>
          </a:p>
        </p:txBody>
      </p:sp>
      <p:sp>
        <p:nvSpPr>
          <p:cNvPr id="9" name="Título 1"/>
          <p:cNvSpPr txBox="1"/>
          <p:nvPr/>
        </p:nvSpPr>
        <p:spPr>
          <a:xfrm>
            <a:off x="6592957" y="1152160"/>
            <a:ext cx="5141842" cy="7613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2400" dirty="0"/>
              <a:t>Efecto de la interacción año y fuente de semilla (</a:t>
            </a:r>
            <a:r>
              <a:rPr lang="es-MX" sz="2400" dirty="0" err="1"/>
              <a:t>signif</a:t>
            </a:r>
            <a:r>
              <a:rPr lang="es-MX" sz="2400" dirty="0"/>
              <a:t>. 95%)</a:t>
            </a:r>
            <a:endParaRPr lang="es-PE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12797</TotalTime>
  <Words>740</Words>
  <Application>Microsoft Office PowerPoint</Application>
  <PresentationFormat>Panorámica</PresentationFormat>
  <Paragraphs>108</Paragraphs>
  <Slides>14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Tema de Office</vt:lpstr>
      <vt:lpstr> Midiendo los cambios de la agrobiodiversidad y la diversidad de la dieta </vt:lpstr>
      <vt:lpstr>¿Cómo medimos el cambio?</vt:lpstr>
      <vt:lpstr>¿Cómo medimos el cambio?</vt:lpstr>
      <vt:lpstr>Resultados: Cambios en la población estudiada (n=600) </vt:lpstr>
      <vt:lpstr>Cambios a nivel de la dieta entre el 2017 y 2022 </vt:lpstr>
      <vt:lpstr>Consumo de energía según procedencia</vt:lpstr>
      <vt:lpstr>Consumo de hierro según procedencia</vt:lpstr>
      <vt:lpstr>Cambios a nivel de producción</vt:lpstr>
      <vt:lpstr>Diversity Data Analysis by Varieties</vt:lpstr>
      <vt:lpstr>Diversity Data Analysis by Varieties</vt:lpstr>
      <vt:lpstr>Principal Proveedor de Semilla de Tubérculos y Variación Temporal entre 2017 y 2022</vt:lpstr>
      <vt:lpstr>Flujo de la fuente de semilla (significativos)</vt:lpstr>
      <vt:lpstr>Principal Proveedor de Semilla de Granos y Variación temporal</vt:lpstr>
      <vt:lpstr>Flujo de la fuente de semilla (signif. 95%)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Midiendo los cambios de la agrobiodiversidad y la diversidad de la dieta Comprendiendo los caminos de la agrobiodiversidad hacia la diversidad de la dieta 2017 vs 2022</dc:title>
  <dc:creator>Instituto de Investigación Nutricional</dc:creator>
  <cp:lastModifiedBy>Instituto de Investigación Nutricional</cp:lastModifiedBy>
  <cp:revision>7</cp:revision>
  <dcterms:created xsi:type="dcterms:W3CDTF">2023-11-27T16:01:44Z</dcterms:created>
  <dcterms:modified xsi:type="dcterms:W3CDTF">2023-12-06T13:19:21Z</dcterms:modified>
</cp:coreProperties>
</file>