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4"/>
  </p:notesMasterIdLst>
  <p:handoutMasterIdLst>
    <p:handoutMasterId r:id="rId45"/>
  </p:handoutMasterIdLst>
  <p:sldIdLst>
    <p:sldId id="256" r:id="rId5"/>
    <p:sldId id="258" r:id="rId6"/>
    <p:sldId id="257" r:id="rId7"/>
    <p:sldId id="272" r:id="rId8"/>
    <p:sldId id="275" r:id="rId9"/>
    <p:sldId id="277" r:id="rId10"/>
    <p:sldId id="278" r:id="rId11"/>
    <p:sldId id="279" r:id="rId12"/>
    <p:sldId id="273" r:id="rId13"/>
    <p:sldId id="288" r:id="rId14"/>
    <p:sldId id="280" r:id="rId15"/>
    <p:sldId id="274" r:id="rId16"/>
    <p:sldId id="276" r:id="rId17"/>
    <p:sldId id="281" r:id="rId18"/>
    <p:sldId id="282" r:id="rId19"/>
    <p:sldId id="318" r:id="rId20"/>
    <p:sldId id="283" r:id="rId21"/>
    <p:sldId id="331" r:id="rId22"/>
    <p:sldId id="319" r:id="rId23"/>
    <p:sldId id="286" r:id="rId24"/>
    <p:sldId id="291" r:id="rId25"/>
    <p:sldId id="290" r:id="rId26"/>
    <p:sldId id="320" r:id="rId27"/>
    <p:sldId id="321" r:id="rId28"/>
    <p:sldId id="293" r:id="rId29"/>
    <p:sldId id="296" r:id="rId30"/>
    <p:sldId id="302" r:id="rId31"/>
    <p:sldId id="307" r:id="rId32"/>
    <p:sldId id="324" r:id="rId33"/>
    <p:sldId id="308" r:id="rId34"/>
    <p:sldId id="323" r:id="rId35"/>
    <p:sldId id="325" r:id="rId36"/>
    <p:sldId id="315" r:id="rId37"/>
    <p:sldId id="330" r:id="rId38"/>
    <p:sldId id="329" r:id="rId39"/>
    <p:sldId id="327" r:id="rId40"/>
    <p:sldId id="317" r:id="rId41"/>
    <p:sldId id="328" r:id="rId42"/>
    <p:sldId id="284" r:id="rId43"/>
  </p:sldIdLst>
  <p:sldSz cx="12188825" cy="6858000"/>
  <p:notesSz cx="6858000" cy="9144000"/>
  <p:defaultTextStyle>
    <a:defPPr rtl="0">
      <a:defRPr lang="es-e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3" pos="3839">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03447BB-5D67-496B-8E87-E561075AD55C}" styleName="Estilo oscuro 1 - Énfasis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5758FB7-9AC5-4552-8A53-C91805E547FA}" styleName="Estilo temático 1 - Énfasis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515" autoAdjust="0"/>
    <p:restoredTop sz="79216" autoAdjust="0"/>
  </p:normalViewPr>
  <p:slideViewPr>
    <p:cSldViewPr>
      <p:cViewPr varScale="1">
        <p:scale>
          <a:sx n="65" d="100"/>
          <a:sy n="65" d="100"/>
        </p:scale>
        <p:origin x="600" y="53"/>
      </p:cViewPr>
      <p:guideLst>
        <p:guide orient="horz" pos="2160"/>
        <p:guide pos="3839"/>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90" d="100"/>
          <a:sy n="90" d="100"/>
        </p:scale>
        <p:origin x="3024"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oleObject" Target="file:///D:\2024\Art&#237;culo%20productores\EVALUACION%20PROYECTO\PRACTICAS%20PROD\del%20diagn&#243;stico\nuevos%20an&#225;lisis_Pr&#225;cticasProd_final%2030%20entrevista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7.7403831408339618E-2"/>
          <c:y val="3.8980509745127401E-2"/>
          <c:w val="0.92259616859166016"/>
          <c:h val="0.47035881086304288"/>
        </c:manualLayout>
      </c:layout>
      <c:barChart>
        <c:barDir val="col"/>
        <c:grouping val="clustered"/>
        <c:varyColors val="0"/>
        <c:ser>
          <c:idx val="0"/>
          <c:order val="0"/>
          <c:tx>
            <c:strRef>
              <c:f>Porgrupos!$C$2</c:f>
              <c:strCache>
                <c:ptCount val="1"/>
                <c:pt idx="0">
                  <c:v>CONV
n=3</c:v>
                </c:pt>
              </c:strCache>
            </c:strRef>
          </c:tx>
          <c:spPr>
            <a:solidFill>
              <a:schemeClr val="tx1">
                <a:lumMod val="50000"/>
                <a:lumOff val="50000"/>
              </a:schemeClr>
            </a:solidFill>
          </c:spPr>
          <c:invertIfNegative val="0"/>
          <c:cat>
            <c:strRef>
              <c:f>Porgrupos!$B$3:$B$15</c:f>
              <c:strCache>
                <c:ptCount val="13"/>
                <c:pt idx="0">
                  <c:v>Rastrojo</c:v>
                </c:pt>
                <c:pt idx="1">
                  <c:v>Estiércol</c:v>
                </c:pt>
                <c:pt idx="2">
                  <c:v>Rotación</c:v>
                </c:pt>
                <c:pt idx="3">
                  <c:v>Barbecho</c:v>
                </c:pt>
                <c:pt idx="4">
                  <c:v>Cosecha de agua</c:v>
                </c:pt>
                <c:pt idx="5">
                  <c:v>Semilla propia</c:v>
                </c:pt>
                <c:pt idx="6">
                  <c:v>Asociación</c:v>
                </c:pt>
                <c:pt idx="7">
                  <c:v>Labranza mínima</c:v>
                </c:pt>
                <c:pt idx="8">
                  <c:v>Biol, microoganismos, bocashi</c:v>
                </c:pt>
                <c:pt idx="9">
                  <c:v>Caldos Minerales</c:v>
                </c:pt>
                <c:pt idx="10">
                  <c:v>Compost</c:v>
                </c:pt>
                <c:pt idx="11">
                  <c:v>Cobertura</c:v>
                </c:pt>
                <c:pt idx="12">
                  <c:v>Caldos fermentados</c:v>
                </c:pt>
              </c:strCache>
            </c:strRef>
          </c:cat>
          <c:val>
            <c:numRef>
              <c:f>Porgrupos!$C$3:$C$15</c:f>
              <c:numCache>
                <c:formatCode>General</c:formatCode>
                <c:ptCount val="13"/>
                <c:pt idx="0">
                  <c:v>100</c:v>
                </c:pt>
                <c:pt idx="1">
                  <c:v>100</c:v>
                </c:pt>
                <c:pt idx="2" formatCode="0">
                  <c:v>67</c:v>
                </c:pt>
                <c:pt idx="3" formatCode="0">
                  <c:v>67</c:v>
                </c:pt>
                <c:pt idx="4" formatCode="0">
                  <c:v>33</c:v>
                </c:pt>
                <c:pt idx="5">
                  <c:v>0</c:v>
                </c:pt>
                <c:pt idx="6">
                  <c:v>0</c:v>
                </c:pt>
                <c:pt idx="7">
                  <c:v>0</c:v>
                </c:pt>
                <c:pt idx="8">
                  <c:v>0</c:v>
                </c:pt>
                <c:pt idx="9">
                  <c:v>0</c:v>
                </c:pt>
                <c:pt idx="10">
                  <c:v>0</c:v>
                </c:pt>
                <c:pt idx="11">
                  <c:v>0</c:v>
                </c:pt>
                <c:pt idx="12">
                  <c:v>0</c:v>
                </c:pt>
              </c:numCache>
            </c:numRef>
          </c:val>
          <c:extLst>
            <c:ext xmlns:c16="http://schemas.microsoft.com/office/drawing/2014/chart" uri="{C3380CC4-5D6E-409C-BE32-E72D297353CC}">
              <c16:uniqueId val="{00000000-B49C-466F-88C4-42B2BEFF8335}"/>
            </c:ext>
          </c:extLst>
        </c:ser>
        <c:ser>
          <c:idx val="1"/>
          <c:order val="1"/>
          <c:tx>
            <c:strRef>
              <c:f>Porgrupos!$D$2</c:f>
              <c:strCache>
                <c:ptCount val="1"/>
                <c:pt idx="0">
                  <c:v>MIXTOS
n=8</c:v>
                </c:pt>
              </c:strCache>
            </c:strRef>
          </c:tx>
          <c:spPr>
            <a:solidFill>
              <a:schemeClr val="bg2">
                <a:lumMod val="75000"/>
              </a:schemeClr>
            </a:solidFill>
          </c:spPr>
          <c:invertIfNegative val="0"/>
          <c:cat>
            <c:strRef>
              <c:f>Porgrupos!$B$3:$B$15</c:f>
              <c:strCache>
                <c:ptCount val="13"/>
                <c:pt idx="0">
                  <c:v>Rastrojo</c:v>
                </c:pt>
                <c:pt idx="1">
                  <c:v>Estiércol</c:v>
                </c:pt>
                <c:pt idx="2">
                  <c:v>Rotación</c:v>
                </c:pt>
                <c:pt idx="3">
                  <c:v>Barbecho</c:v>
                </c:pt>
                <c:pt idx="4">
                  <c:v>Cosecha de agua</c:v>
                </c:pt>
                <c:pt idx="5">
                  <c:v>Semilla propia</c:v>
                </c:pt>
                <c:pt idx="6">
                  <c:v>Asociación</c:v>
                </c:pt>
                <c:pt idx="7">
                  <c:v>Labranza mínima</c:v>
                </c:pt>
                <c:pt idx="8">
                  <c:v>Biol, microoganismos, bocashi</c:v>
                </c:pt>
                <c:pt idx="9">
                  <c:v>Caldos Minerales</c:v>
                </c:pt>
                <c:pt idx="10">
                  <c:v>Compost</c:v>
                </c:pt>
                <c:pt idx="11">
                  <c:v>Cobertura</c:v>
                </c:pt>
                <c:pt idx="12">
                  <c:v>Caldos fermentados</c:v>
                </c:pt>
              </c:strCache>
            </c:strRef>
          </c:cat>
          <c:val>
            <c:numRef>
              <c:f>Porgrupos!$D$3:$D$15</c:f>
              <c:numCache>
                <c:formatCode>0</c:formatCode>
                <c:ptCount val="13"/>
                <c:pt idx="0">
                  <c:v>100</c:v>
                </c:pt>
                <c:pt idx="1">
                  <c:v>87.5</c:v>
                </c:pt>
                <c:pt idx="2">
                  <c:v>62.5</c:v>
                </c:pt>
                <c:pt idx="3">
                  <c:v>25</c:v>
                </c:pt>
                <c:pt idx="4">
                  <c:v>62.5</c:v>
                </c:pt>
                <c:pt idx="5">
                  <c:v>87.5</c:v>
                </c:pt>
                <c:pt idx="6">
                  <c:v>62.5</c:v>
                </c:pt>
                <c:pt idx="7">
                  <c:v>37.5</c:v>
                </c:pt>
                <c:pt idx="8">
                  <c:v>25</c:v>
                </c:pt>
                <c:pt idx="9">
                  <c:v>25</c:v>
                </c:pt>
                <c:pt idx="10">
                  <c:v>12.5</c:v>
                </c:pt>
                <c:pt idx="11">
                  <c:v>12.5</c:v>
                </c:pt>
                <c:pt idx="12">
                  <c:v>0</c:v>
                </c:pt>
              </c:numCache>
            </c:numRef>
          </c:val>
          <c:extLst>
            <c:ext xmlns:c16="http://schemas.microsoft.com/office/drawing/2014/chart" uri="{C3380CC4-5D6E-409C-BE32-E72D297353CC}">
              <c16:uniqueId val="{00000001-B49C-466F-88C4-42B2BEFF8335}"/>
            </c:ext>
          </c:extLst>
        </c:ser>
        <c:ser>
          <c:idx val="2"/>
          <c:order val="2"/>
          <c:tx>
            <c:strRef>
              <c:f>Porgrupos!$E$2</c:f>
              <c:strCache>
                <c:ptCount val="1"/>
                <c:pt idx="0">
                  <c:v>ECO
n=19</c:v>
                </c:pt>
              </c:strCache>
            </c:strRef>
          </c:tx>
          <c:spPr>
            <a:solidFill>
              <a:schemeClr val="bg2">
                <a:lumMod val="90000"/>
              </a:schemeClr>
            </a:solidFill>
          </c:spPr>
          <c:invertIfNegative val="0"/>
          <c:cat>
            <c:strRef>
              <c:f>Porgrupos!$B$3:$B$15</c:f>
              <c:strCache>
                <c:ptCount val="13"/>
                <c:pt idx="0">
                  <c:v>Rastrojo</c:v>
                </c:pt>
                <c:pt idx="1">
                  <c:v>Estiércol</c:v>
                </c:pt>
                <c:pt idx="2">
                  <c:v>Rotación</c:v>
                </c:pt>
                <c:pt idx="3">
                  <c:v>Barbecho</c:v>
                </c:pt>
                <c:pt idx="4">
                  <c:v>Cosecha de agua</c:v>
                </c:pt>
                <c:pt idx="5">
                  <c:v>Semilla propia</c:v>
                </c:pt>
                <c:pt idx="6">
                  <c:v>Asociación</c:v>
                </c:pt>
                <c:pt idx="7">
                  <c:v>Labranza mínima</c:v>
                </c:pt>
                <c:pt idx="8">
                  <c:v>Biol, microoganismos, bocashi</c:v>
                </c:pt>
                <c:pt idx="9">
                  <c:v>Caldos Minerales</c:v>
                </c:pt>
                <c:pt idx="10">
                  <c:v>Compost</c:v>
                </c:pt>
                <c:pt idx="11">
                  <c:v>Cobertura</c:v>
                </c:pt>
                <c:pt idx="12">
                  <c:v>Caldos fermentados</c:v>
                </c:pt>
              </c:strCache>
            </c:strRef>
          </c:cat>
          <c:val>
            <c:numRef>
              <c:f>Porgrupos!$E$3:$E$15</c:f>
              <c:numCache>
                <c:formatCode>0</c:formatCode>
                <c:ptCount val="13"/>
                <c:pt idx="0">
                  <c:v>68.421052631578945</c:v>
                </c:pt>
                <c:pt idx="1">
                  <c:v>73.68421052631578</c:v>
                </c:pt>
                <c:pt idx="2">
                  <c:v>89.473684210526315</c:v>
                </c:pt>
                <c:pt idx="3">
                  <c:v>21.052631578947366</c:v>
                </c:pt>
                <c:pt idx="4">
                  <c:v>52.631578947368418</c:v>
                </c:pt>
                <c:pt idx="5">
                  <c:v>78.94736842105263</c:v>
                </c:pt>
                <c:pt idx="6">
                  <c:v>84.210526315789465</c:v>
                </c:pt>
                <c:pt idx="7">
                  <c:v>21.052631578947366</c:v>
                </c:pt>
                <c:pt idx="8">
                  <c:v>68.421052631578945</c:v>
                </c:pt>
                <c:pt idx="9">
                  <c:v>47.368421052631575</c:v>
                </c:pt>
                <c:pt idx="10">
                  <c:v>52.631578947368418</c:v>
                </c:pt>
                <c:pt idx="11">
                  <c:v>26.315789473684209</c:v>
                </c:pt>
                <c:pt idx="12">
                  <c:v>57.894736842105267</c:v>
                </c:pt>
              </c:numCache>
            </c:numRef>
          </c:val>
          <c:extLst>
            <c:ext xmlns:c16="http://schemas.microsoft.com/office/drawing/2014/chart" uri="{C3380CC4-5D6E-409C-BE32-E72D297353CC}">
              <c16:uniqueId val="{00000002-B49C-466F-88C4-42B2BEFF8335}"/>
            </c:ext>
          </c:extLst>
        </c:ser>
        <c:dLbls>
          <c:showLegendKey val="0"/>
          <c:showVal val="0"/>
          <c:showCatName val="0"/>
          <c:showSerName val="0"/>
          <c:showPercent val="0"/>
          <c:showBubbleSize val="0"/>
        </c:dLbls>
        <c:gapWidth val="150"/>
        <c:axId val="2122039992"/>
        <c:axId val="-2096258392"/>
      </c:barChart>
      <c:catAx>
        <c:axId val="2122039992"/>
        <c:scaling>
          <c:orientation val="minMax"/>
        </c:scaling>
        <c:delete val="0"/>
        <c:axPos val="b"/>
        <c:title>
          <c:tx>
            <c:rich>
              <a:bodyPr/>
              <a:lstStyle/>
              <a:p>
                <a:pPr>
                  <a:defRPr sz="1600"/>
                </a:pPr>
                <a:r>
                  <a:rPr lang="es-BO" sz="1600"/>
                  <a:t>Prácticas</a:t>
                </a:r>
                <a:r>
                  <a:rPr lang="es-BO" sz="1600" baseline="0"/>
                  <a:t> AE por tipología de productores</a:t>
                </a:r>
                <a:endParaRPr lang="es-BO" sz="1600"/>
              </a:p>
            </c:rich>
          </c:tx>
          <c:layout>
            <c:manualLayout>
              <c:xMode val="edge"/>
              <c:yMode val="edge"/>
              <c:x val="0.27680393694140998"/>
              <c:y val="0.90072904426457345"/>
            </c:manualLayout>
          </c:layout>
          <c:overlay val="0"/>
        </c:title>
        <c:numFmt formatCode="General" sourceLinked="0"/>
        <c:majorTickMark val="out"/>
        <c:minorTickMark val="none"/>
        <c:tickLblPos val="nextTo"/>
        <c:txPr>
          <a:bodyPr/>
          <a:lstStyle/>
          <a:p>
            <a:pPr>
              <a:defRPr sz="1100"/>
            </a:pPr>
            <a:endParaRPr lang="es-BO"/>
          </a:p>
        </c:txPr>
        <c:crossAx val="-2096258392"/>
        <c:crosses val="autoZero"/>
        <c:auto val="1"/>
        <c:lblAlgn val="ctr"/>
        <c:lblOffset val="100"/>
        <c:noMultiLvlLbl val="0"/>
      </c:catAx>
      <c:valAx>
        <c:axId val="-2096258392"/>
        <c:scaling>
          <c:orientation val="minMax"/>
          <c:max val="100"/>
        </c:scaling>
        <c:delete val="0"/>
        <c:axPos val="l"/>
        <c:majorGridlines/>
        <c:title>
          <c:tx>
            <c:rich>
              <a:bodyPr/>
              <a:lstStyle/>
              <a:p>
                <a:pPr>
                  <a:defRPr sz="1600"/>
                </a:pPr>
                <a:r>
                  <a:rPr lang="es-BO" sz="1600" baseline="0" dirty="0"/>
                  <a:t>% de productores</a:t>
                </a:r>
                <a:endParaRPr lang="es-BO" sz="1600" dirty="0"/>
              </a:p>
            </c:rich>
          </c:tx>
          <c:layout>
            <c:manualLayout>
              <c:xMode val="edge"/>
              <c:yMode val="edge"/>
              <c:x val="7.4395267480284657E-3"/>
              <c:y val="4.2009330394688967E-2"/>
            </c:manualLayout>
          </c:layout>
          <c:overlay val="0"/>
        </c:title>
        <c:numFmt formatCode="General" sourceLinked="1"/>
        <c:majorTickMark val="out"/>
        <c:minorTickMark val="none"/>
        <c:tickLblPos val="nextTo"/>
        <c:txPr>
          <a:bodyPr/>
          <a:lstStyle/>
          <a:p>
            <a:pPr>
              <a:defRPr sz="1400"/>
            </a:pPr>
            <a:endParaRPr lang="es-BO"/>
          </a:p>
        </c:txPr>
        <c:crossAx val="2122039992"/>
        <c:crosses val="autoZero"/>
        <c:crossBetween val="between"/>
      </c:valAx>
    </c:plotArea>
    <c:legend>
      <c:legendPos val="r"/>
      <c:layout>
        <c:manualLayout>
          <c:xMode val="edge"/>
          <c:yMode val="edge"/>
          <c:x val="0.24943226406199259"/>
          <c:y val="0.7766336392267269"/>
          <c:w val="0.43382471380985177"/>
          <c:h val="0.10569337378554799"/>
        </c:manualLayout>
      </c:layout>
      <c:overlay val="0"/>
      <c:txPr>
        <a:bodyPr/>
        <a:lstStyle/>
        <a:p>
          <a:pPr>
            <a:defRPr sz="1600"/>
          </a:pPr>
          <a:endParaRPr lang="es-BO"/>
        </a:p>
      </c:txPr>
    </c:legend>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es-ES" dirty="0"/>
          </a:p>
        </p:txBody>
      </p:sp>
      <p:sp>
        <p:nvSpPr>
          <p:cNvPr id="3" name="Marcador de posición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E3CB2973-D336-452B-B4A0-21633269AD61}" type="datetime1">
              <a:rPr lang="es-ES" smtClean="0"/>
              <a:t>02/06/2024</a:t>
            </a:fld>
            <a:endParaRPr lang="es-ES" dirty="0"/>
          </a:p>
        </p:txBody>
      </p:sp>
      <p:sp>
        <p:nvSpPr>
          <p:cNvPr id="4" name="Marcador de posición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es-ES" dirty="0"/>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8E322BB-75AD-4A1E-9661-2724167329F0}" type="slidenum">
              <a:rPr lang="es-ES"/>
              <a:t>‹Nº›</a:t>
            </a:fld>
            <a:endParaRPr lang="es-ES" dirty="0"/>
          </a:p>
        </p:txBody>
      </p:sp>
    </p:spTree>
    <p:extLst>
      <p:ext uri="{BB962C8B-B14F-4D97-AF65-F5344CB8AC3E}">
        <p14:creationId xmlns:p14="http://schemas.microsoft.com/office/powerpoint/2010/main" val="251270579"/>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es-ES" noProof="0" dirty="0"/>
          </a:p>
        </p:txBody>
      </p:sp>
      <p:sp>
        <p:nvSpPr>
          <p:cNvPr id="3" name="Marcador de posición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8E49374-290D-4505-AD62-0903668B55D3}" type="datetime1">
              <a:rPr lang="es-ES" noProof="0" smtClean="0"/>
              <a:pPr/>
              <a:t>02/06/2024</a:t>
            </a:fld>
            <a:endParaRPr lang="es-ES" noProof="0" dirty="0"/>
          </a:p>
        </p:txBody>
      </p:sp>
      <p:sp>
        <p:nvSpPr>
          <p:cNvPr id="4" name="Marcador de posición de imagen de diapositiva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es-ES" noProof="0" dirty="0"/>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es-ES" noProof="0" dirty="0"/>
              <a:t>Haga clic para modificar los estilos de texto del patrón</a:t>
            </a:r>
          </a:p>
          <a:p>
            <a:pPr lvl="1" rtl="0"/>
            <a:r>
              <a:rPr lang="es-ES" noProof="0" dirty="0"/>
              <a:t>Segundo nivel</a:t>
            </a:r>
          </a:p>
          <a:p>
            <a:pPr lvl="2" rtl="0"/>
            <a:r>
              <a:rPr lang="es-ES" noProof="0" dirty="0"/>
              <a:t>Tercer nivel</a:t>
            </a:r>
          </a:p>
          <a:p>
            <a:pPr lvl="3" rtl="0"/>
            <a:r>
              <a:rPr lang="es-ES" noProof="0" dirty="0"/>
              <a:t>Cuarto nivel</a:t>
            </a:r>
          </a:p>
          <a:p>
            <a:pPr lvl="4" rtl="0"/>
            <a:r>
              <a:rPr lang="es-ES" noProof="0" dirty="0"/>
              <a:t>Quinto nivel</a:t>
            </a:r>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es-ES" noProof="0" dirty="0"/>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B045B7DE-1198-4F2F-B574-CA8CAE341642}" type="slidenum">
              <a:rPr lang="es-ES" noProof="0"/>
              <a:t>‹Nº›</a:t>
            </a:fld>
            <a:endParaRPr lang="es-ES" noProof="0" dirty="0"/>
          </a:p>
        </p:txBody>
      </p:sp>
    </p:spTree>
    <p:extLst>
      <p:ext uri="{BB962C8B-B14F-4D97-AF65-F5344CB8AC3E}">
        <p14:creationId xmlns:p14="http://schemas.microsoft.com/office/powerpoint/2010/main" val="1882312455"/>
      </p:ext>
    </p:extLst>
  </p:cSld>
  <p:clrMap bg1="lt1" tx1="dk1" bg2="lt2" tx2="dk2" accent1="accent1" accent2="accent2" accent3="accent3" accent4="accent4" accent5="accent5" accent6="accent6" hlink="hlink" folHlink="folHlink"/>
  <p:hf ftr="0" dt="0"/>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Este proyecto incluyó un componente de consumidores en el mismo contexto, pero el artículo enfoca en los aprendizajes con los productores. </a:t>
            </a:r>
          </a:p>
        </p:txBody>
      </p:sp>
      <p:sp>
        <p:nvSpPr>
          <p:cNvPr id="4" name="Marcador de número de diapositiva 3"/>
          <p:cNvSpPr>
            <a:spLocks noGrp="1"/>
          </p:cNvSpPr>
          <p:nvPr>
            <p:ph type="sldNum" sz="quarter" idx="10"/>
          </p:nvPr>
        </p:nvSpPr>
        <p:spPr/>
        <p:txBody>
          <a:bodyPr/>
          <a:lstStyle/>
          <a:p>
            <a:pPr rtl="0"/>
            <a:fld id="{B045B7DE-1198-4F2F-B574-CA8CAE341642}" type="slidenum">
              <a:rPr lang="es-ES" smtClean="0"/>
              <a:t>1</a:t>
            </a:fld>
            <a:endParaRPr lang="es-ES" dirty="0"/>
          </a:p>
        </p:txBody>
      </p:sp>
      <p:sp>
        <p:nvSpPr>
          <p:cNvPr id="5" name="Marcador de encabezado 4">
            <a:extLst>
              <a:ext uri="{FF2B5EF4-FFF2-40B4-BE49-F238E27FC236}">
                <a16:creationId xmlns:a16="http://schemas.microsoft.com/office/drawing/2014/main" id="{8540231A-79DA-403D-2753-EF16F82C8D02}"/>
              </a:ext>
            </a:extLst>
          </p:cNvPr>
          <p:cNvSpPr>
            <a:spLocks noGrp="1"/>
          </p:cNvSpPr>
          <p:nvPr>
            <p:ph type="hdr" sz="quarter"/>
          </p:nvPr>
        </p:nvSpPr>
        <p:spPr/>
        <p:txBody>
          <a:bodyPr/>
          <a:lstStyle/>
          <a:p>
            <a:pPr rtl="0"/>
            <a:endParaRPr lang="es-ES" noProof="0" dirty="0"/>
          </a:p>
        </p:txBody>
      </p:sp>
    </p:spTree>
    <p:extLst>
      <p:ext uri="{BB962C8B-B14F-4D97-AF65-F5344CB8AC3E}">
        <p14:creationId xmlns:p14="http://schemas.microsoft.com/office/powerpoint/2010/main" val="30607097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pPr rtl="0"/>
            <a:fld id="{B045B7DE-1198-4F2F-B574-CA8CAE341642}" type="slidenum">
              <a:rPr lang="es-ES" smtClean="0"/>
              <a:t>2</a:t>
            </a:fld>
            <a:endParaRPr lang="es-ES" dirty="0"/>
          </a:p>
        </p:txBody>
      </p:sp>
      <p:sp>
        <p:nvSpPr>
          <p:cNvPr id="5" name="Marcador de encabezado 4">
            <a:extLst>
              <a:ext uri="{FF2B5EF4-FFF2-40B4-BE49-F238E27FC236}">
                <a16:creationId xmlns:a16="http://schemas.microsoft.com/office/drawing/2014/main" id="{D5219618-53D3-DE7F-26BE-42A77D25B400}"/>
              </a:ext>
            </a:extLst>
          </p:cNvPr>
          <p:cNvSpPr>
            <a:spLocks noGrp="1"/>
          </p:cNvSpPr>
          <p:nvPr>
            <p:ph type="hdr" sz="quarter"/>
          </p:nvPr>
        </p:nvSpPr>
        <p:spPr/>
        <p:txBody>
          <a:bodyPr/>
          <a:lstStyle/>
          <a:p>
            <a:pPr rtl="0"/>
            <a:endParaRPr lang="es-ES" noProof="0" dirty="0"/>
          </a:p>
        </p:txBody>
      </p:sp>
    </p:spTree>
    <p:extLst>
      <p:ext uri="{BB962C8B-B14F-4D97-AF65-F5344CB8AC3E}">
        <p14:creationId xmlns:p14="http://schemas.microsoft.com/office/powerpoint/2010/main" val="26988492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Consumidores: </a:t>
            </a:r>
            <a:r>
              <a:rPr lang="es-ES" baseline="0" dirty="0"/>
              <a:t>aprender sobre los factores del comportamiento de los consumidores, </a:t>
            </a:r>
            <a:r>
              <a:rPr lang="es-ES" dirty="0"/>
              <a:t>fuerte campaña</a:t>
            </a:r>
            <a:r>
              <a:rPr lang="es-ES" baseline="0" dirty="0"/>
              <a:t> de educación y concientización a consumidores de ferias populares sobre la importancia de los alimentos ecológicos.</a:t>
            </a:r>
            <a:endParaRPr lang="es-ES" dirty="0"/>
          </a:p>
          <a:p>
            <a:r>
              <a:rPr lang="es-ES" dirty="0"/>
              <a:t>Grupo de la sociedad civil que ya formamos en la fase 1, con los que se va a promover acción</a:t>
            </a:r>
            <a:r>
              <a:rPr lang="es-ES" baseline="0" dirty="0"/>
              <a:t> colaborativa</a:t>
            </a:r>
            <a:endParaRPr lang="es-BO" dirty="0"/>
          </a:p>
        </p:txBody>
      </p:sp>
      <p:sp>
        <p:nvSpPr>
          <p:cNvPr id="4" name="Marcador de número de diapositiva 3"/>
          <p:cNvSpPr>
            <a:spLocks noGrp="1"/>
          </p:cNvSpPr>
          <p:nvPr>
            <p:ph type="sldNum" sz="quarter" idx="10"/>
          </p:nvPr>
        </p:nvSpPr>
        <p:spPr/>
        <p:txBody>
          <a:bodyPr/>
          <a:lstStyle/>
          <a:p>
            <a:fld id="{F823F069-E037-4360-8AFD-3BFD91059F91}" type="slidenum">
              <a:rPr lang="es-BO" smtClean="0"/>
              <a:t>3</a:t>
            </a:fld>
            <a:endParaRPr lang="es-BO"/>
          </a:p>
        </p:txBody>
      </p:sp>
    </p:spTree>
    <p:extLst>
      <p:ext uri="{BB962C8B-B14F-4D97-AF65-F5344CB8AC3E}">
        <p14:creationId xmlns:p14="http://schemas.microsoft.com/office/powerpoint/2010/main" val="4177831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BO" dirty="0"/>
              <a:t>RMK: Espacio de planificación y gestión compuesto por 7 municipios: Sacaba, Cochabamba, </a:t>
            </a:r>
            <a:r>
              <a:rPr lang="es-BO" dirty="0" err="1"/>
              <a:t>Colcapirua</a:t>
            </a:r>
            <a:r>
              <a:rPr lang="es-BO" dirty="0"/>
              <a:t>, Tiquipaya, Quillacollo, Vinto y Sipe </a:t>
            </a:r>
            <a:r>
              <a:rPr lang="es-BO" dirty="0" err="1"/>
              <a:t>Sipe</a:t>
            </a:r>
            <a:r>
              <a:rPr lang="es-BO" dirty="0"/>
              <a:t>. </a:t>
            </a:r>
          </a:p>
          <a:p>
            <a:r>
              <a:rPr lang="es-MX" dirty="0"/>
              <a:t>En resumen, la región metropolitana de Kanata es una zona dinámica y en crecimiento, con una economía diversa y una rica vida cultural, pero que también enfrenta desafíos significativos en términos de desarrollo sostenible y gestión urbana.</a:t>
            </a:r>
            <a:endParaRPr lang="es-BO" dirty="0"/>
          </a:p>
        </p:txBody>
      </p:sp>
      <p:sp>
        <p:nvSpPr>
          <p:cNvPr id="4" name="Marcador de número de diapositiva 3"/>
          <p:cNvSpPr>
            <a:spLocks noGrp="1"/>
          </p:cNvSpPr>
          <p:nvPr>
            <p:ph type="sldNum" sz="quarter" idx="5"/>
          </p:nvPr>
        </p:nvSpPr>
        <p:spPr/>
        <p:txBody>
          <a:bodyPr/>
          <a:lstStyle/>
          <a:p>
            <a:pPr rtl="0"/>
            <a:fld id="{B045B7DE-1198-4F2F-B574-CA8CAE341642}" type="slidenum">
              <a:rPr lang="es-ES" noProof="0" smtClean="0"/>
              <a:t>4</a:t>
            </a:fld>
            <a:endParaRPr lang="es-ES" noProof="0" dirty="0"/>
          </a:p>
        </p:txBody>
      </p:sp>
      <p:sp>
        <p:nvSpPr>
          <p:cNvPr id="5" name="Marcador de encabezado 4">
            <a:extLst>
              <a:ext uri="{FF2B5EF4-FFF2-40B4-BE49-F238E27FC236}">
                <a16:creationId xmlns:a16="http://schemas.microsoft.com/office/drawing/2014/main" id="{E727C4FC-1A53-DDAA-911D-710DD11C54E7}"/>
              </a:ext>
            </a:extLst>
          </p:cNvPr>
          <p:cNvSpPr>
            <a:spLocks noGrp="1"/>
          </p:cNvSpPr>
          <p:nvPr>
            <p:ph type="hdr" sz="quarter"/>
          </p:nvPr>
        </p:nvSpPr>
        <p:spPr/>
        <p:txBody>
          <a:bodyPr/>
          <a:lstStyle/>
          <a:p>
            <a:pPr rtl="0"/>
            <a:endParaRPr lang="es-ES" noProof="0" dirty="0"/>
          </a:p>
        </p:txBody>
      </p:sp>
    </p:spTree>
    <p:extLst>
      <p:ext uri="{BB962C8B-B14F-4D97-AF65-F5344CB8AC3E}">
        <p14:creationId xmlns:p14="http://schemas.microsoft.com/office/powerpoint/2010/main" val="38140993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sz="700" b="1" dirty="0"/>
              <a:t>Ley </a:t>
            </a:r>
            <a:r>
              <a:rPr lang="es-MX" sz="700" b="1" dirty="0" err="1"/>
              <a:t>N°</a:t>
            </a:r>
            <a:r>
              <a:rPr lang="es-MX" sz="700" b="1" dirty="0"/>
              <a:t> 3525 (2006)</a:t>
            </a:r>
            <a:r>
              <a:rPr lang="es-MX" sz="700" dirty="0"/>
              <a:t>: Ley de Fomento a la Producción Agropecuaria Ecológica. Esta ley promueve y fomenta la producción agropecuaria ecológica en </a:t>
            </a:r>
            <a:r>
              <a:rPr lang="es-MX" sz="700" dirty="0" err="1"/>
              <a:t>Bolivia.</a:t>
            </a:r>
            <a:r>
              <a:rPr lang="es-MX" sz="700" b="1" dirty="0" err="1"/>
              <a:t>Decreto</a:t>
            </a:r>
            <a:r>
              <a:rPr lang="es-MX" sz="700" b="1" dirty="0"/>
              <a:t> Supremo </a:t>
            </a:r>
            <a:r>
              <a:rPr lang="es-MX" sz="700" b="1" dirty="0" err="1"/>
              <a:t>N°</a:t>
            </a:r>
            <a:r>
              <a:rPr lang="es-MX" sz="700" b="1" dirty="0"/>
              <a:t> 29105 (2007)</a:t>
            </a:r>
            <a:r>
              <a:rPr lang="es-MX" sz="700" dirty="0"/>
              <a:t>: Reglamenta la Ley </a:t>
            </a:r>
            <a:r>
              <a:rPr lang="es-MX" sz="700" dirty="0" err="1"/>
              <a:t>N°</a:t>
            </a:r>
            <a:r>
              <a:rPr lang="es-MX" sz="700" dirty="0"/>
              <a:t> 3525 y establece las bases para la producción, comercialización y certificación de productos </a:t>
            </a:r>
            <a:r>
              <a:rPr lang="es-MX" sz="700" dirty="0" err="1"/>
              <a:t>ecológicos.</a:t>
            </a:r>
            <a:r>
              <a:rPr lang="es-MX" sz="700" b="1" dirty="0" err="1"/>
              <a:t>Ley</a:t>
            </a:r>
            <a:r>
              <a:rPr lang="es-MX" sz="700" b="1" dirty="0"/>
              <a:t> </a:t>
            </a:r>
            <a:r>
              <a:rPr lang="es-MX" sz="700" b="1" dirty="0" err="1"/>
              <a:t>N°</a:t>
            </a:r>
            <a:r>
              <a:rPr lang="es-MX" sz="700" b="1" dirty="0"/>
              <a:t> 144 (2011)</a:t>
            </a:r>
            <a:r>
              <a:rPr lang="es-MX" sz="700" dirty="0"/>
              <a:t>: Ley de la Revolución Productiva Comunitaria Agropecuaria. Esta ley incluye principios de soberanía alimentaria y promoción de prácticas </a:t>
            </a:r>
            <a:r>
              <a:rPr lang="es-MX" sz="700" dirty="0" err="1"/>
              <a:t>agroecológicas.</a:t>
            </a:r>
            <a:r>
              <a:rPr lang="es-MX" sz="700" b="1" dirty="0" err="1"/>
              <a:t>Decreto</a:t>
            </a:r>
            <a:r>
              <a:rPr lang="es-MX" sz="700" b="1" dirty="0"/>
              <a:t> Supremo </a:t>
            </a:r>
            <a:r>
              <a:rPr lang="es-MX" sz="700" b="1" dirty="0" err="1"/>
              <a:t>N°</a:t>
            </a:r>
            <a:r>
              <a:rPr lang="es-MX" sz="700" b="1" dirty="0"/>
              <a:t> 1824 (2013)</a:t>
            </a:r>
            <a:r>
              <a:rPr lang="es-MX" sz="700" dirty="0"/>
              <a:t>: Reglamento de la Ley </a:t>
            </a:r>
            <a:r>
              <a:rPr lang="es-MX" sz="700" dirty="0" err="1"/>
              <a:t>N°</a:t>
            </a:r>
            <a:r>
              <a:rPr lang="es-MX" sz="700" dirty="0"/>
              <a:t> 144, que desarrolla aspectos técnicos y operativos para la implementación de la agricultura comunitaria y </a:t>
            </a:r>
            <a:r>
              <a:rPr lang="es-MX" sz="700" dirty="0" err="1"/>
              <a:t>agroecológica.</a:t>
            </a:r>
            <a:r>
              <a:rPr lang="es-MX" sz="700" b="1" dirty="0" err="1"/>
              <a:t>Ley</a:t>
            </a:r>
            <a:r>
              <a:rPr lang="es-MX" sz="700" b="1" dirty="0"/>
              <a:t> </a:t>
            </a:r>
            <a:r>
              <a:rPr lang="es-MX" sz="700" b="1" dirty="0" err="1"/>
              <a:t>N°</a:t>
            </a:r>
            <a:r>
              <a:rPr lang="es-MX" sz="700" b="1" dirty="0"/>
              <a:t> 622 (2014)</a:t>
            </a:r>
            <a:r>
              <a:rPr lang="es-MX" sz="700" dirty="0"/>
              <a:t>: Ley de Alimentación Escolar en el marco de la soberanía alimentaria y la economía plural, que promueve la incorporación de productos agroecológicos en la alimentación </a:t>
            </a:r>
            <a:r>
              <a:rPr lang="es-MX" sz="700" dirty="0" err="1"/>
              <a:t>escolar.</a:t>
            </a:r>
            <a:r>
              <a:rPr lang="es-MX" sz="700" b="1" dirty="0" err="1"/>
              <a:t>Decreto</a:t>
            </a:r>
            <a:r>
              <a:rPr lang="es-MX" sz="700" b="1" dirty="0"/>
              <a:t> Supremo </a:t>
            </a:r>
            <a:r>
              <a:rPr lang="es-MX" sz="700" b="1" dirty="0" err="1"/>
              <a:t>N°</a:t>
            </a:r>
            <a:r>
              <a:rPr lang="es-MX" sz="700" b="1" dirty="0"/>
              <a:t> 2452 (2015)</a:t>
            </a:r>
            <a:r>
              <a:rPr lang="es-MX" sz="700" dirty="0"/>
              <a:t>: Promueve la producción y consumo de alimentos ecológicos en el marco de la soberanía alimentaria.</a:t>
            </a:r>
            <a:endParaRPr lang="es-BO" sz="700" dirty="0"/>
          </a:p>
        </p:txBody>
      </p:sp>
      <p:sp>
        <p:nvSpPr>
          <p:cNvPr id="4" name="Marcador de número de diapositiva 3"/>
          <p:cNvSpPr>
            <a:spLocks noGrp="1"/>
          </p:cNvSpPr>
          <p:nvPr>
            <p:ph type="sldNum" sz="quarter" idx="5"/>
          </p:nvPr>
        </p:nvSpPr>
        <p:spPr/>
        <p:txBody>
          <a:bodyPr/>
          <a:lstStyle/>
          <a:p>
            <a:pPr rtl="0"/>
            <a:fld id="{B045B7DE-1198-4F2F-B574-CA8CAE341642}" type="slidenum">
              <a:rPr lang="es-ES" noProof="0" smtClean="0"/>
              <a:t>5</a:t>
            </a:fld>
            <a:endParaRPr lang="es-ES" noProof="0" dirty="0"/>
          </a:p>
        </p:txBody>
      </p:sp>
      <p:sp>
        <p:nvSpPr>
          <p:cNvPr id="5" name="Marcador de encabezado 4">
            <a:extLst>
              <a:ext uri="{FF2B5EF4-FFF2-40B4-BE49-F238E27FC236}">
                <a16:creationId xmlns:a16="http://schemas.microsoft.com/office/drawing/2014/main" id="{C2340D91-8C3E-3EA2-5286-E19455AA7534}"/>
              </a:ext>
            </a:extLst>
          </p:cNvPr>
          <p:cNvSpPr>
            <a:spLocks noGrp="1"/>
          </p:cNvSpPr>
          <p:nvPr>
            <p:ph type="hdr" sz="quarter"/>
          </p:nvPr>
        </p:nvSpPr>
        <p:spPr/>
        <p:txBody>
          <a:bodyPr/>
          <a:lstStyle/>
          <a:p>
            <a:pPr rtl="0"/>
            <a:endParaRPr lang="es-ES" noProof="0" dirty="0"/>
          </a:p>
        </p:txBody>
      </p:sp>
    </p:spTree>
    <p:extLst>
      <p:ext uri="{BB962C8B-B14F-4D97-AF65-F5344CB8AC3E}">
        <p14:creationId xmlns:p14="http://schemas.microsoft.com/office/powerpoint/2010/main" val="34841870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a:p>
        </p:txBody>
      </p:sp>
      <p:sp>
        <p:nvSpPr>
          <p:cNvPr id="4" name="Marcador de encabezado 3"/>
          <p:cNvSpPr>
            <a:spLocks noGrp="1"/>
          </p:cNvSpPr>
          <p:nvPr>
            <p:ph type="hdr" sz="quarter"/>
          </p:nvPr>
        </p:nvSpPr>
        <p:spPr/>
        <p:txBody>
          <a:bodyPr/>
          <a:lstStyle/>
          <a:p>
            <a:pPr rtl="0"/>
            <a:endParaRPr lang="es-ES" noProof="0" dirty="0"/>
          </a:p>
        </p:txBody>
      </p:sp>
      <p:sp>
        <p:nvSpPr>
          <p:cNvPr id="5" name="Marcador de número de diapositiva 4"/>
          <p:cNvSpPr>
            <a:spLocks noGrp="1"/>
          </p:cNvSpPr>
          <p:nvPr>
            <p:ph type="sldNum" sz="quarter" idx="5"/>
          </p:nvPr>
        </p:nvSpPr>
        <p:spPr/>
        <p:txBody>
          <a:bodyPr/>
          <a:lstStyle/>
          <a:p>
            <a:pPr rtl="0"/>
            <a:fld id="{B045B7DE-1198-4F2F-B574-CA8CAE341642}" type="slidenum">
              <a:rPr lang="es-ES" noProof="0" smtClean="0"/>
              <a:t>6</a:t>
            </a:fld>
            <a:endParaRPr lang="es-ES" noProof="0" dirty="0"/>
          </a:p>
        </p:txBody>
      </p:sp>
    </p:spTree>
    <p:extLst>
      <p:ext uri="{BB962C8B-B14F-4D97-AF65-F5344CB8AC3E}">
        <p14:creationId xmlns:p14="http://schemas.microsoft.com/office/powerpoint/2010/main" val="29038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a:p>
        </p:txBody>
      </p:sp>
      <p:sp>
        <p:nvSpPr>
          <p:cNvPr id="4" name="Marcador de encabezado 3"/>
          <p:cNvSpPr>
            <a:spLocks noGrp="1"/>
          </p:cNvSpPr>
          <p:nvPr>
            <p:ph type="hdr" sz="quarter"/>
          </p:nvPr>
        </p:nvSpPr>
        <p:spPr/>
        <p:txBody>
          <a:bodyPr/>
          <a:lstStyle/>
          <a:p>
            <a:pPr rtl="0"/>
            <a:endParaRPr lang="es-ES" noProof="0" dirty="0"/>
          </a:p>
        </p:txBody>
      </p:sp>
      <p:sp>
        <p:nvSpPr>
          <p:cNvPr id="5" name="Marcador de número de diapositiva 4"/>
          <p:cNvSpPr>
            <a:spLocks noGrp="1"/>
          </p:cNvSpPr>
          <p:nvPr>
            <p:ph type="sldNum" sz="quarter" idx="5"/>
          </p:nvPr>
        </p:nvSpPr>
        <p:spPr/>
        <p:txBody>
          <a:bodyPr/>
          <a:lstStyle/>
          <a:p>
            <a:pPr rtl="0"/>
            <a:fld id="{B045B7DE-1198-4F2F-B574-CA8CAE341642}" type="slidenum">
              <a:rPr lang="es-ES" noProof="0" smtClean="0"/>
              <a:t>7</a:t>
            </a:fld>
            <a:endParaRPr lang="es-ES" noProof="0" dirty="0"/>
          </a:p>
        </p:txBody>
      </p:sp>
    </p:spTree>
    <p:extLst>
      <p:ext uri="{BB962C8B-B14F-4D97-AF65-F5344CB8AC3E}">
        <p14:creationId xmlns:p14="http://schemas.microsoft.com/office/powerpoint/2010/main" val="5295451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a:p>
        </p:txBody>
      </p:sp>
      <p:sp>
        <p:nvSpPr>
          <p:cNvPr id="4" name="Marcador de encabezado 3"/>
          <p:cNvSpPr>
            <a:spLocks noGrp="1"/>
          </p:cNvSpPr>
          <p:nvPr>
            <p:ph type="hdr" sz="quarter"/>
          </p:nvPr>
        </p:nvSpPr>
        <p:spPr/>
        <p:txBody>
          <a:bodyPr/>
          <a:lstStyle/>
          <a:p>
            <a:pPr rtl="0"/>
            <a:endParaRPr lang="es-ES" noProof="0" dirty="0"/>
          </a:p>
        </p:txBody>
      </p:sp>
      <p:sp>
        <p:nvSpPr>
          <p:cNvPr id="5" name="Marcador de número de diapositiva 4"/>
          <p:cNvSpPr>
            <a:spLocks noGrp="1"/>
          </p:cNvSpPr>
          <p:nvPr>
            <p:ph type="sldNum" sz="quarter" idx="5"/>
          </p:nvPr>
        </p:nvSpPr>
        <p:spPr/>
        <p:txBody>
          <a:bodyPr/>
          <a:lstStyle/>
          <a:p>
            <a:pPr rtl="0"/>
            <a:fld id="{B045B7DE-1198-4F2F-B574-CA8CAE341642}" type="slidenum">
              <a:rPr lang="es-ES" noProof="0" smtClean="0"/>
              <a:t>8</a:t>
            </a:fld>
            <a:endParaRPr lang="es-ES" noProof="0" dirty="0"/>
          </a:p>
        </p:txBody>
      </p:sp>
    </p:spTree>
    <p:extLst>
      <p:ext uri="{BB962C8B-B14F-4D97-AF65-F5344CB8AC3E}">
        <p14:creationId xmlns:p14="http://schemas.microsoft.com/office/powerpoint/2010/main" val="28557982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a:p>
        </p:txBody>
      </p:sp>
      <p:sp>
        <p:nvSpPr>
          <p:cNvPr id="4" name="Marcador de encabezado 3"/>
          <p:cNvSpPr>
            <a:spLocks noGrp="1"/>
          </p:cNvSpPr>
          <p:nvPr>
            <p:ph type="hdr" sz="quarter"/>
          </p:nvPr>
        </p:nvSpPr>
        <p:spPr/>
        <p:txBody>
          <a:bodyPr/>
          <a:lstStyle/>
          <a:p>
            <a:pPr rtl="0"/>
            <a:endParaRPr lang="es-ES" noProof="0" dirty="0"/>
          </a:p>
        </p:txBody>
      </p:sp>
      <p:sp>
        <p:nvSpPr>
          <p:cNvPr id="5" name="Marcador de número de diapositiva 4"/>
          <p:cNvSpPr>
            <a:spLocks noGrp="1"/>
          </p:cNvSpPr>
          <p:nvPr>
            <p:ph type="sldNum" sz="quarter" idx="5"/>
          </p:nvPr>
        </p:nvSpPr>
        <p:spPr/>
        <p:txBody>
          <a:bodyPr/>
          <a:lstStyle/>
          <a:p>
            <a:pPr rtl="0"/>
            <a:fld id="{B045B7DE-1198-4F2F-B574-CA8CAE341642}" type="slidenum">
              <a:rPr lang="es-ES" noProof="0" smtClean="0"/>
              <a:t>9</a:t>
            </a:fld>
            <a:endParaRPr lang="es-ES" noProof="0" dirty="0"/>
          </a:p>
        </p:txBody>
      </p:sp>
    </p:spTree>
    <p:extLst>
      <p:ext uri="{BB962C8B-B14F-4D97-AF65-F5344CB8AC3E}">
        <p14:creationId xmlns:p14="http://schemas.microsoft.com/office/powerpoint/2010/main" val="1242227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a:p>
        </p:txBody>
      </p:sp>
      <p:sp>
        <p:nvSpPr>
          <p:cNvPr id="4" name="Marcador de encabezado 3"/>
          <p:cNvSpPr>
            <a:spLocks noGrp="1"/>
          </p:cNvSpPr>
          <p:nvPr>
            <p:ph type="hdr" sz="quarter"/>
          </p:nvPr>
        </p:nvSpPr>
        <p:spPr/>
        <p:txBody>
          <a:bodyPr/>
          <a:lstStyle/>
          <a:p>
            <a:pPr rtl="0"/>
            <a:endParaRPr lang="es-ES" noProof="0" dirty="0"/>
          </a:p>
        </p:txBody>
      </p:sp>
      <p:sp>
        <p:nvSpPr>
          <p:cNvPr id="5" name="Marcador de número de diapositiva 4"/>
          <p:cNvSpPr>
            <a:spLocks noGrp="1"/>
          </p:cNvSpPr>
          <p:nvPr>
            <p:ph type="sldNum" sz="quarter" idx="5"/>
          </p:nvPr>
        </p:nvSpPr>
        <p:spPr/>
        <p:txBody>
          <a:bodyPr/>
          <a:lstStyle/>
          <a:p>
            <a:pPr rtl="0"/>
            <a:fld id="{B045B7DE-1198-4F2F-B574-CA8CAE341642}" type="slidenum">
              <a:rPr lang="es-ES" noProof="0" smtClean="0"/>
              <a:t>10</a:t>
            </a:fld>
            <a:endParaRPr lang="es-ES" noProof="0" dirty="0"/>
          </a:p>
        </p:txBody>
      </p:sp>
    </p:spTree>
    <p:extLst>
      <p:ext uri="{BB962C8B-B14F-4D97-AF65-F5344CB8AC3E}">
        <p14:creationId xmlns:p14="http://schemas.microsoft.com/office/powerpoint/2010/main" val="35775778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a:p>
        </p:txBody>
      </p:sp>
      <p:sp>
        <p:nvSpPr>
          <p:cNvPr id="4" name="Marcador de encabezado 3"/>
          <p:cNvSpPr>
            <a:spLocks noGrp="1"/>
          </p:cNvSpPr>
          <p:nvPr>
            <p:ph type="hdr" sz="quarter"/>
          </p:nvPr>
        </p:nvSpPr>
        <p:spPr/>
        <p:txBody>
          <a:bodyPr/>
          <a:lstStyle/>
          <a:p>
            <a:pPr rtl="0"/>
            <a:endParaRPr lang="es-ES" noProof="0" dirty="0"/>
          </a:p>
        </p:txBody>
      </p:sp>
      <p:sp>
        <p:nvSpPr>
          <p:cNvPr id="5" name="Marcador de número de diapositiva 4"/>
          <p:cNvSpPr>
            <a:spLocks noGrp="1"/>
          </p:cNvSpPr>
          <p:nvPr>
            <p:ph type="sldNum" sz="quarter" idx="5"/>
          </p:nvPr>
        </p:nvSpPr>
        <p:spPr/>
        <p:txBody>
          <a:bodyPr/>
          <a:lstStyle/>
          <a:p>
            <a:pPr rtl="0"/>
            <a:fld id="{B045B7DE-1198-4F2F-B574-CA8CAE341642}" type="slidenum">
              <a:rPr lang="es-ES" noProof="0" smtClean="0"/>
              <a:t>11</a:t>
            </a:fld>
            <a:endParaRPr lang="es-ES" noProof="0" dirty="0"/>
          </a:p>
        </p:txBody>
      </p:sp>
    </p:spTree>
    <p:extLst>
      <p:ext uri="{BB962C8B-B14F-4D97-AF65-F5344CB8AC3E}">
        <p14:creationId xmlns:p14="http://schemas.microsoft.com/office/powerpoint/2010/main" val="10700956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BO" dirty="0"/>
              <a:t>Lo que refleja también que el avance regulatorio no se refleja en el incremento de la oferta AE desde 2006 a 2018</a:t>
            </a:r>
          </a:p>
        </p:txBody>
      </p:sp>
      <p:sp>
        <p:nvSpPr>
          <p:cNvPr id="4" name="Marcador de número de diapositiva 3"/>
          <p:cNvSpPr>
            <a:spLocks noGrp="1"/>
          </p:cNvSpPr>
          <p:nvPr>
            <p:ph type="sldNum" sz="quarter" idx="5"/>
          </p:nvPr>
        </p:nvSpPr>
        <p:spPr/>
        <p:txBody>
          <a:bodyPr/>
          <a:lstStyle/>
          <a:p>
            <a:pPr rtl="0"/>
            <a:fld id="{B045B7DE-1198-4F2F-B574-CA8CAE341642}" type="slidenum">
              <a:rPr lang="es-ES" noProof="0" smtClean="0"/>
              <a:t>12</a:t>
            </a:fld>
            <a:endParaRPr lang="es-ES" noProof="0" dirty="0"/>
          </a:p>
        </p:txBody>
      </p:sp>
      <p:sp>
        <p:nvSpPr>
          <p:cNvPr id="5" name="Marcador de encabezado 4">
            <a:extLst>
              <a:ext uri="{FF2B5EF4-FFF2-40B4-BE49-F238E27FC236}">
                <a16:creationId xmlns:a16="http://schemas.microsoft.com/office/drawing/2014/main" id="{375C1F31-8F87-5585-40CE-A764B9F06482}"/>
              </a:ext>
            </a:extLst>
          </p:cNvPr>
          <p:cNvSpPr>
            <a:spLocks noGrp="1"/>
          </p:cNvSpPr>
          <p:nvPr>
            <p:ph type="hdr" sz="quarter"/>
          </p:nvPr>
        </p:nvSpPr>
        <p:spPr/>
        <p:txBody>
          <a:bodyPr/>
          <a:lstStyle/>
          <a:p>
            <a:pPr rtl="0"/>
            <a:endParaRPr lang="es-ES" noProof="0" dirty="0"/>
          </a:p>
        </p:txBody>
      </p:sp>
    </p:spTree>
    <p:extLst>
      <p:ext uri="{BB962C8B-B14F-4D97-AF65-F5344CB8AC3E}">
        <p14:creationId xmlns:p14="http://schemas.microsoft.com/office/powerpoint/2010/main" val="30956227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a:p>
        </p:txBody>
      </p:sp>
      <p:sp>
        <p:nvSpPr>
          <p:cNvPr id="4" name="Marcador de encabezado 3"/>
          <p:cNvSpPr>
            <a:spLocks noGrp="1"/>
          </p:cNvSpPr>
          <p:nvPr>
            <p:ph type="hdr" sz="quarter"/>
          </p:nvPr>
        </p:nvSpPr>
        <p:spPr/>
        <p:txBody>
          <a:bodyPr/>
          <a:lstStyle/>
          <a:p>
            <a:pPr rtl="0"/>
            <a:endParaRPr lang="es-ES" noProof="0" dirty="0"/>
          </a:p>
        </p:txBody>
      </p:sp>
      <p:sp>
        <p:nvSpPr>
          <p:cNvPr id="5" name="Marcador de número de diapositiva 4"/>
          <p:cNvSpPr>
            <a:spLocks noGrp="1"/>
          </p:cNvSpPr>
          <p:nvPr>
            <p:ph type="sldNum" sz="quarter" idx="5"/>
          </p:nvPr>
        </p:nvSpPr>
        <p:spPr/>
        <p:txBody>
          <a:bodyPr/>
          <a:lstStyle/>
          <a:p>
            <a:pPr rtl="0"/>
            <a:fld id="{B045B7DE-1198-4F2F-B574-CA8CAE341642}" type="slidenum">
              <a:rPr lang="es-ES" noProof="0" smtClean="0"/>
              <a:t>13</a:t>
            </a:fld>
            <a:endParaRPr lang="es-ES" noProof="0" dirty="0"/>
          </a:p>
        </p:txBody>
      </p:sp>
    </p:spTree>
    <p:extLst>
      <p:ext uri="{BB962C8B-B14F-4D97-AF65-F5344CB8AC3E}">
        <p14:creationId xmlns:p14="http://schemas.microsoft.com/office/powerpoint/2010/main" val="11864808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a:p>
        </p:txBody>
      </p:sp>
      <p:sp>
        <p:nvSpPr>
          <p:cNvPr id="4" name="Marcador de encabezado 3"/>
          <p:cNvSpPr>
            <a:spLocks noGrp="1"/>
          </p:cNvSpPr>
          <p:nvPr>
            <p:ph type="hdr" sz="quarter"/>
          </p:nvPr>
        </p:nvSpPr>
        <p:spPr/>
        <p:txBody>
          <a:bodyPr/>
          <a:lstStyle/>
          <a:p>
            <a:pPr rtl="0"/>
            <a:endParaRPr lang="es-ES" noProof="0" dirty="0"/>
          </a:p>
        </p:txBody>
      </p:sp>
      <p:sp>
        <p:nvSpPr>
          <p:cNvPr id="5" name="Marcador de número de diapositiva 4"/>
          <p:cNvSpPr>
            <a:spLocks noGrp="1"/>
          </p:cNvSpPr>
          <p:nvPr>
            <p:ph type="sldNum" sz="quarter" idx="5"/>
          </p:nvPr>
        </p:nvSpPr>
        <p:spPr/>
        <p:txBody>
          <a:bodyPr/>
          <a:lstStyle/>
          <a:p>
            <a:pPr rtl="0"/>
            <a:fld id="{B045B7DE-1198-4F2F-B574-CA8CAE341642}" type="slidenum">
              <a:rPr lang="es-ES" noProof="0" smtClean="0"/>
              <a:t>14</a:t>
            </a:fld>
            <a:endParaRPr lang="es-ES" noProof="0" dirty="0"/>
          </a:p>
        </p:txBody>
      </p:sp>
    </p:spTree>
    <p:extLst>
      <p:ext uri="{BB962C8B-B14F-4D97-AF65-F5344CB8AC3E}">
        <p14:creationId xmlns:p14="http://schemas.microsoft.com/office/powerpoint/2010/main" val="34019756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err="1">
                <a:solidFill>
                  <a:schemeClr val="tx1"/>
                </a:solidFill>
              </a:rPr>
              <a:t>línea</a:t>
            </a:r>
            <a:r>
              <a:rPr lang="en-US" dirty="0">
                <a:solidFill>
                  <a:schemeClr val="tx1"/>
                </a:solidFill>
              </a:rPr>
              <a:t> </a:t>
            </a:r>
            <a:r>
              <a:rPr lang="en-US" dirty="0" err="1">
                <a:solidFill>
                  <a:schemeClr val="tx1"/>
                </a:solidFill>
              </a:rPr>
              <a:t>inicial</a:t>
            </a:r>
            <a:r>
              <a:rPr lang="en-US" dirty="0">
                <a:solidFill>
                  <a:schemeClr val="tx1"/>
                </a:solidFill>
              </a:rPr>
              <a:t> </a:t>
            </a:r>
            <a:r>
              <a:rPr lang="en-US" dirty="0" err="1">
                <a:solidFill>
                  <a:schemeClr val="tx1"/>
                </a:solidFill>
              </a:rPr>
              <a:t>abril</a:t>
            </a:r>
            <a:r>
              <a:rPr lang="en-US" dirty="0">
                <a:solidFill>
                  <a:schemeClr val="tx1"/>
                </a:solidFill>
              </a:rPr>
              <a:t> y mayo 2021, </a:t>
            </a:r>
            <a:r>
              <a:rPr lang="en-US" dirty="0" err="1">
                <a:solidFill>
                  <a:schemeClr val="tx1"/>
                </a:solidFill>
              </a:rPr>
              <a:t>línea</a:t>
            </a:r>
            <a:r>
              <a:rPr lang="en-US" dirty="0">
                <a:solidFill>
                  <a:schemeClr val="tx1"/>
                </a:solidFill>
              </a:rPr>
              <a:t> final </a:t>
            </a:r>
            <a:r>
              <a:rPr lang="en-US" dirty="0" err="1">
                <a:solidFill>
                  <a:schemeClr val="tx1"/>
                </a:solidFill>
              </a:rPr>
              <a:t>julio</a:t>
            </a:r>
            <a:r>
              <a:rPr lang="en-US" dirty="0">
                <a:solidFill>
                  <a:schemeClr val="tx1"/>
                </a:solidFill>
              </a:rPr>
              <a:t> y Agosto 2023</a:t>
            </a:r>
            <a:endParaRPr lang="es-BO" dirty="0"/>
          </a:p>
        </p:txBody>
      </p:sp>
      <p:sp>
        <p:nvSpPr>
          <p:cNvPr id="4" name="Marcador de número de diapositiva 3"/>
          <p:cNvSpPr>
            <a:spLocks noGrp="1"/>
          </p:cNvSpPr>
          <p:nvPr>
            <p:ph type="sldNum" sz="quarter" idx="5"/>
          </p:nvPr>
        </p:nvSpPr>
        <p:spPr/>
        <p:txBody>
          <a:bodyPr/>
          <a:lstStyle/>
          <a:p>
            <a:pPr rtl="0"/>
            <a:fld id="{B045B7DE-1198-4F2F-B574-CA8CAE341642}" type="slidenum">
              <a:rPr lang="es-ES" noProof="0" smtClean="0"/>
              <a:t>15</a:t>
            </a:fld>
            <a:endParaRPr lang="es-ES" noProof="0" dirty="0"/>
          </a:p>
        </p:txBody>
      </p:sp>
      <p:sp>
        <p:nvSpPr>
          <p:cNvPr id="5" name="Marcador de encabezado 4">
            <a:extLst>
              <a:ext uri="{FF2B5EF4-FFF2-40B4-BE49-F238E27FC236}">
                <a16:creationId xmlns:a16="http://schemas.microsoft.com/office/drawing/2014/main" id="{4F837836-4BDD-14E8-AEB4-34491AC1BC13}"/>
              </a:ext>
            </a:extLst>
          </p:cNvPr>
          <p:cNvSpPr>
            <a:spLocks noGrp="1"/>
          </p:cNvSpPr>
          <p:nvPr>
            <p:ph type="hdr" sz="quarter"/>
          </p:nvPr>
        </p:nvSpPr>
        <p:spPr/>
        <p:txBody>
          <a:bodyPr/>
          <a:lstStyle/>
          <a:p>
            <a:pPr rtl="0"/>
            <a:endParaRPr lang="es-ES" noProof="0" dirty="0"/>
          </a:p>
        </p:txBody>
      </p:sp>
    </p:spTree>
    <p:extLst>
      <p:ext uri="{BB962C8B-B14F-4D97-AF65-F5344CB8AC3E}">
        <p14:creationId xmlns:p14="http://schemas.microsoft.com/office/powerpoint/2010/main" val="11644127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a:p>
        </p:txBody>
      </p:sp>
      <p:sp>
        <p:nvSpPr>
          <p:cNvPr id="4" name="Marcador de encabezado 3"/>
          <p:cNvSpPr>
            <a:spLocks noGrp="1"/>
          </p:cNvSpPr>
          <p:nvPr>
            <p:ph type="hdr" sz="quarter"/>
          </p:nvPr>
        </p:nvSpPr>
        <p:spPr/>
        <p:txBody>
          <a:bodyPr/>
          <a:lstStyle/>
          <a:p>
            <a:pPr rtl="0"/>
            <a:endParaRPr lang="es-ES" noProof="0" dirty="0"/>
          </a:p>
        </p:txBody>
      </p:sp>
      <p:sp>
        <p:nvSpPr>
          <p:cNvPr id="5" name="Marcador de número de diapositiva 4"/>
          <p:cNvSpPr>
            <a:spLocks noGrp="1"/>
          </p:cNvSpPr>
          <p:nvPr>
            <p:ph type="sldNum" sz="quarter" idx="5"/>
          </p:nvPr>
        </p:nvSpPr>
        <p:spPr/>
        <p:txBody>
          <a:bodyPr/>
          <a:lstStyle/>
          <a:p>
            <a:pPr rtl="0"/>
            <a:fld id="{B045B7DE-1198-4F2F-B574-CA8CAE341642}" type="slidenum">
              <a:rPr lang="es-ES" noProof="0" smtClean="0"/>
              <a:t>17</a:t>
            </a:fld>
            <a:endParaRPr lang="es-ES" noProof="0" dirty="0"/>
          </a:p>
        </p:txBody>
      </p:sp>
    </p:spTree>
    <p:extLst>
      <p:ext uri="{BB962C8B-B14F-4D97-AF65-F5344CB8AC3E}">
        <p14:creationId xmlns:p14="http://schemas.microsoft.com/office/powerpoint/2010/main" val="18618074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a:p>
        </p:txBody>
      </p:sp>
      <p:sp>
        <p:nvSpPr>
          <p:cNvPr id="4" name="Marcador de encabezado 3"/>
          <p:cNvSpPr>
            <a:spLocks noGrp="1"/>
          </p:cNvSpPr>
          <p:nvPr>
            <p:ph type="hdr" sz="quarter"/>
          </p:nvPr>
        </p:nvSpPr>
        <p:spPr/>
        <p:txBody>
          <a:bodyPr/>
          <a:lstStyle/>
          <a:p>
            <a:pPr rtl="0"/>
            <a:endParaRPr lang="es-ES" noProof="0" dirty="0"/>
          </a:p>
        </p:txBody>
      </p:sp>
      <p:sp>
        <p:nvSpPr>
          <p:cNvPr id="5" name="Marcador de número de diapositiva 4"/>
          <p:cNvSpPr>
            <a:spLocks noGrp="1"/>
          </p:cNvSpPr>
          <p:nvPr>
            <p:ph type="sldNum" sz="quarter" idx="5"/>
          </p:nvPr>
        </p:nvSpPr>
        <p:spPr/>
        <p:txBody>
          <a:bodyPr/>
          <a:lstStyle/>
          <a:p>
            <a:pPr rtl="0"/>
            <a:fld id="{B045B7DE-1198-4F2F-B574-CA8CAE341642}" type="slidenum">
              <a:rPr lang="es-ES" noProof="0" smtClean="0"/>
              <a:t>20</a:t>
            </a:fld>
            <a:endParaRPr lang="es-ES" noProof="0" dirty="0"/>
          </a:p>
        </p:txBody>
      </p:sp>
    </p:spTree>
    <p:extLst>
      <p:ext uri="{BB962C8B-B14F-4D97-AF65-F5344CB8AC3E}">
        <p14:creationId xmlns:p14="http://schemas.microsoft.com/office/powerpoint/2010/main" val="5357742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a:p>
        </p:txBody>
      </p:sp>
      <p:sp>
        <p:nvSpPr>
          <p:cNvPr id="4" name="Marcador de encabezado 3"/>
          <p:cNvSpPr>
            <a:spLocks noGrp="1"/>
          </p:cNvSpPr>
          <p:nvPr>
            <p:ph type="hdr" sz="quarter"/>
          </p:nvPr>
        </p:nvSpPr>
        <p:spPr/>
        <p:txBody>
          <a:bodyPr/>
          <a:lstStyle/>
          <a:p>
            <a:pPr rtl="0"/>
            <a:endParaRPr lang="es-ES" noProof="0" dirty="0"/>
          </a:p>
        </p:txBody>
      </p:sp>
      <p:sp>
        <p:nvSpPr>
          <p:cNvPr id="5" name="Marcador de número de diapositiva 4"/>
          <p:cNvSpPr>
            <a:spLocks noGrp="1"/>
          </p:cNvSpPr>
          <p:nvPr>
            <p:ph type="sldNum" sz="quarter" idx="5"/>
          </p:nvPr>
        </p:nvSpPr>
        <p:spPr/>
        <p:txBody>
          <a:bodyPr/>
          <a:lstStyle/>
          <a:p>
            <a:pPr rtl="0"/>
            <a:fld id="{B045B7DE-1198-4F2F-B574-CA8CAE341642}" type="slidenum">
              <a:rPr lang="es-ES" noProof="0" smtClean="0"/>
              <a:t>21</a:t>
            </a:fld>
            <a:endParaRPr lang="es-ES" noProof="0" dirty="0"/>
          </a:p>
        </p:txBody>
      </p:sp>
    </p:spTree>
    <p:extLst>
      <p:ext uri="{BB962C8B-B14F-4D97-AF65-F5344CB8AC3E}">
        <p14:creationId xmlns:p14="http://schemas.microsoft.com/office/powerpoint/2010/main" val="88183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l"/>
            <a:r>
              <a:rPr lang="es-MX" sz="1600" b="0" dirty="0">
                <a:solidFill>
                  <a:schemeClr val="tx1"/>
                </a:solidFill>
              </a:rPr>
              <a:t>Producción mixta, oferta convencional 2% (solo 2021), Producción ecológica, oferta mixta 7%, Producción ecológica, oferta convencional 2%  (solo 2023).</a:t>
            </a:r>
          </a:p>
          <a:p>
            <a:pPr algn="l"/>
            <a:r>
              <a:rPr lang="es-MX" sz="1600" b="0" dirty="0">
                <a:solidFill>
                  <a:schemeClr val="tx1"/>
                </a:solidFill>
              </a:rPr>
              <a:t>66% de los convencionales está en la feria de las Ex Rieles, feria interprovincial que reúne a productores de </a:t>
            </a:r>
            <a:r>
              <a:rPr lang="es-MX" sz="1600" b="0" dirty="0" err="1">
                <a:solidFill>
                  <a:schemeClr val="tx1"/>
                </a:solidFill>
              </a:rPr>
              <a:t>aprox</a:t>
            </a:r>
            <a:r>
              <a:rPr lang="es-MX" sz="1600" b="0" dirty="0">
                <a:solidFill>
                  <a:schemeClr val="tx1"/>
                </a:solidFill>
              </a:rPr>
              <a:t> 7 municipios, con la que el proyecto no trabajó.</a:t>
            </a:r>
          </a:p>
          <a:p>
            <a:pPr algn="ctr"/>
            <a:endParaRPr lang="es-MX" sz="1600" b="1" dirty="0">
              <a:solidFill>
                <a:schemeClr val="tx1"/>
              </a:solidFill>
            </a:endParaRPr>
          </a:p>
          <a:p>
            <a:pPr algn="ctr"/>
            <a:endParaRPr lang="es-BO" sz="1600" b="1" dirty="0">
              <a:solidFill>
                <a:schemeClr val="tx1"/>
              </a:solidFill>
            </a:endParaRPr>
          </a:p>
          <a:p>
            <a:endParaRPr lang="es-BO" dirty="0"/>
          </a:p>
        </p:txBody>
      </p:sp>
      <p:sp>
        <p:nvSpPr>
          <p:cNvPr id="4" name="Marcador de número de diapositiva 3"/>
          <p:cNvSpPr>
            <a:spLocks noGrp="1"/>
          </p:cNvSpPr>
          <p:nvPr>
            <p:ph type="sldNum" sz="quarter" idx="5"/>
          </p:nvPr>
        </p:nvSpPr>
        <p:spPr/>
        <p:txBody>
          <a:bodyPr/>
          <a:lstStyle/>
          <a:p>
            <a:pPr rtl="0"/>
            <a:fld id="{B045B7DE-1198-4F2F-B574-CA8CAE341642}" type="slidenum">
              <a:rPr lang="es-ES" noProof="0" smtClean="0"/>
              <a:t>22</a:t>
            </a:fld>
            <a:endParaRPr lang="es-ES" noProof="0" dirty="0"/>
          </a:p>
        </p:txBody>
      </p:sp>
      <p:sp>
        <p:nvSpPr>
          <p:cNvPr id="5" name="Marcador de encabezado 4">
            <a:extLst>
              <a:ext uri="{FF2B5EF4-FFF2-40B4-BE49-F238E27FC236}">
                <a16:creationId xmlns:a16="http://schemas.microsoft.com/office/drawing/2014/main" id="{0657E97E-2660-1ACB-6662-E2E81A18EAAF}"/>
              </a:ext>
            </a:extLst>
          </p:cNvPr>
          <p:cNvSpPr>
            <a:spLocks noGrp="1"/>
          </p:cNvSpPr>
          <p:nvPr>
            <p:ph type="hdr" sz="quarter"/>
          </p:nvPr>
        </p:nvSpPr>
        <p:spPr/>
        <p:txBody>
          <a:bodyPr/>
          <a:lstStyle/>
          <a:p>
            <a:pPr rtl="0"/>
            <a:endParaRPr lang="es-ES" noProof="0" dirty="0"/>
          </a:p>
        </p:txBody>
      </p:sp>
    </p:spTree>
    <p:extLst>
      <p:ext uri="{BB962C8B-B14F-4D97-AF65-F5344CB8AC3E}">
        <p14:creationId xmlns:p14="http://schemas.microsoft.com/office/powerpoint/2010/main" val="8762925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dirty="0"/>
          </a:p>
        </p:txBody>
      </p:sp>
      <p:sp>
        <p:nvSpPr>
          <p:cNvPr id="4" name="Marcador de encabezado 3"/>
          <p:cNvSpPr>
            <a:spLocks noGrp="1"/>
          </p:cNvSpPr>
          <p:nvPr>
            <p:ph type="hdr" sz="quarter"/>
          </p:nvPr>
        </p:nvSpPr>
        <p:spPr/>
        <p:txBody>
          <a:bodyPr/>
          <a:lstStyle/>
          <a:p>
            <a:pPr rtl="0"/>
            <a:endParaRPr lang="es-ES" noProof="0" dirty="0"/>
          </a:p>
        </p:txBody>
      </p:sp>
      <p:sp>
        <p:nvSpPr>
          <p:cNvPr id="5" name="Marcador de número de diapositiva 4"/>
          <p:cNvSpPr>
            <a:spLocks noGrp="1"/>
          </p:cNvSpPr>
          <p:nvPr>
            <p:ph type="sldNum" sz="quarter" idx="5"/>
          </p:nvPr>
        </p:nvSpPr>
        <p:spPr/>
        <p:txBody>
          <a:bodyPr/>
          <a:lstStyle/>
          <a:p>
            <a:pPr rtl="0"/>
            <a:fld id="{B045B7DE-1198-4F2F-B574-CA8CAE341642}" type="slidenum">
              <a:rPr lang="es-ES" noProof="0" smtClean="0"/>
              <a:t>24</a:t>
            </a:fld>
            <a:endParaRPr lang="es-ES" noProof="0" dirty="0"/>
          </a:p>
        </p:txBody>
      </p:sp>
    </p:spTree>
    <p:extLst>
      <p:ext uri="{BB962C8B-B14F-4D97-AF65-F5344CB8AC3E}">
        <p14:creationId xmlns:p14="http://schemas.microsoft.com/office/powerpoint/2010/main" val="28267235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a:p>
        </p:txBody>
      </p:sp>
      <p:sp>
        <p:nvSpPr>
          <p:cNvPr id="4" name="Marcador de encabezado 3"/>
          <p:cNvSpPr>
            <a:spLocks noGrp="1"/>
          </p:cNvSpPr>
          <p:nvPr>
            <p:ph type="hdr" sz="quarter"/>
          </p:nvPr>
        </p:nvSpPr>
        <p:spPr/>
        <p:txBody>
          <a:bodyPr/>
          <a:lstStyle/>
          <a:p>
            <a:pPr rtl="0"/>
            <a:endParaRPr lang="es-ES" noProof="0" dirty="0"/>
          </a:p>
        </p:txBody>
      </p:sp>
      <p:sp>
        <p:nvSpPr>
          <p:cNvPr id="5" name="Marcador de número de diapositiva 4"/>
          <p:cNvSpPr>
            <a:spLocks noGrp="1"/>
          </p:cNvSpPr>
          <p:nvPr>
            <p:ph type="sldNum" sz="quarter" idx="5"/>
          </p:nvPr>
        </p:nvSpPr>
        <p:spPr/>
        <p:txBody>
          <a:bodyPr/>
          <a:lstStyle/>
          <a:p>
            <a:pPr rtl="0"/>
            <a:fld id="{B045B7DE-1198-4F2F-B574-CA8CAE341642}" type="slidenum">
              <a:rPr lang="es-ES" noProof="0" smtClean="0"/>
              <a:t>25</a:t>
            </a:fld>
            <a:endParaRPr lang="es-ES" noProof="0" dirty="0"/>
          </a:p>
        </p:txBody>
      </p:sp>
    </p:spTree>
    <p:extLst>
      <p:ext uri="{BB962C8B-B14F-4D97-AF65-F5344CB8AC3E}">
        <p14:creationId xmlns:p14="http://schemas.microsoft.com/office/powerpoint/2010/main" val="39992720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a:p>
        </p:txBody>
      </p:sp>
      <p:sp>
        <p:nvSpPr>
          <p:cNvPr id="4" name="Marcador de encabezado 3"/>
          <p:cNvSpPr>
            <a:spLocks noGrp="1"/>
          </p:cNvSpPr>
          <p:nvPr>
            <p:ph type="hdr" sz="quarter"/>
          </p:nvPr>
        </p:nvSpPr>
        <p:spPr/>
        <p:txBody>
          <a:bodyPr/>
          <a:lstStyle/>
          <a:p>
            <a:pPr rtl="0"/>
            <a:endParaRPr lang="es-ES" noProof="0" dirty="0"/>
          </a:p>
        </p:txBody>
      </p:sp>
      <p:sp>
        <p:nvSpPr>
          <p:cNvPr id="5" name="Marcador de número de diapositiva 4"/>
          <p:cNvSpPr>
            <a:spLocks noGrp="1"/>
          </p:cNvSpPr>
          <p:nvPr>
            <p:ph type="sldNum" sz="quarter" idx="5"/>
          </p:nvPr>
        </p:nvSpPr>
        <p:spPr/>
        <p:txBody>
          <a:bodyPr/>
          <a:lstStyle/>
          <a:p>
            <a:pPr rtl="0"/>
            <a:fld id="{B045B7DE-1198-4F2F-B574-CA8CAE341642}" type="slidenum">
              <a:rPr lang="es-ES" noProof="0" smtClean="0"/>
              <a:t>26</a:t>
            </a:fld>
            <a:endParaRPr lang="es-ES" noProof="0" dirty="0"/>
          </a:p>
        </p:txBody>
      </p:sp>
    </p:spTree>
    <p:extLst>
      <p:ext uri="{BB962C8B-B14F-4D97-AF65-F5344CB8AC3E}">
        <p14:creationId xmlns:p14="http://schemas.microsoft.com/office/powerpoint/2010/main" val="14945921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a:p>
        </p:txBody>
      </p:sp>
      <p:sp>
        <p:nvSpPr>
          <p:cNvPr id="4" name="Marcador de encabezado 3"/>
          <p:cNvSpPr>
            <a:spLocks noGrp="1"/>
          </p:cNvSpPr>
          <p:nvPr>
            <p:ph type="hdr" sz="quarter"/>
          </p:nvPr>
        </p:nvSpPr>
        <p:spPr/>
        <p:txBody>
          <a:bodyPr/>
          <a:lstStyle/>
          <a:p>
            <a:pPr rtl="0"/>
            <a:endParaRPr lang="es-ES" noProof="0" dirty="0"/>
          </a:p>
        </p:txBody>
      </p:sp>
      <p:sp>
        <p:nvSpPr>
          <p:cNvPr id="5" name="Marcador de número de diapositiva 4"/>
          <p:cNvSpPr>
            <a:spLocks noGrp="1"/>
          </p:cNvSpPr>
          <p:nvPr>
            <p:ph type="sldNum" sz="quarter" idx="5"/>
          </p:nvPr>
        </p:nvSpPr>
        <p:spPr/>
        <p:txBody>
          <a:bodyPr/>
          <a:lstStyle/>
          <a:p>
            <a:pPr rtl="0"/>
            <a:fld id="{B045B7DE-1198-4F2F-B574-CA8CAE341642}" type="slidenum">
              <a:rPr lang="es-ES" noProof="0" smtClean="0"/>
              <a:t>27</a:t>
            </a:fld>
            <a:endParaRPr lang="es-ES" noProof="0" dirty="0"/>
          </a:p>
        </p:txBody>
      </p:sp>
    </p:spTree>
    <p:extLst>
      <p:ext uri="{BB962C8B-B14F-4D97-AF65-F5344CB8AC3E}">
        <p14:creationId xmlns:p14="http://schemas.microsoft.com/office/powerpoint/2010/main" val="13535980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a:p>
        </p:txBody>
      </p:sp>
      <p:sp>
        <p:nvSpPr>
          <p:cNvPr id="4" name="Marcador de encabezado 3"/>
          <p:cNvSpPr>
            <a:spLocks noGrp="1"/>
          </p:cNvSpPr>
          <p:nvPr>
            <p:ph type="hdr" sz="quarter"/>
          </p:nvPr>
        </p:nvSpPr>
        <p:spPr/>
        <p:txBody>
          <a:bodyPr/>
          <a:lstStyle/>
          <a:p>
            <a:pPr rtl="0"/>
            <a:endParaRPr lang="es-ES" noProof="0" dirty="0"/>
          </a:p>
        </p:txBody>
      </p:sp>
      <p:sp>
        <p:nvSpPr>
          <p:cNvPr id="5" name="Marcador de número de diapositiva 4"/>
          <p:cNvSpPr>
            <a:spLocks noGrp="1"/>
          </p:cNvSpPr>
          <p:nvPr>
            <p:ph type="sldNum" sz="quarter" idx="5"/>
          </p:nvPr>
        </p:nvSpPr>
        <p:spPr/>
        <p:txBody>
          <a:bodyPr/>
          <a:lstStyle/>
          <a:p>
            <a:pPr rtl="0"/>
            <a:fld id="{B045B7DE-1198-4F2F-B574-CA8CAE341642}" type="slidenum">
              <a:rPr lang="es-ES" noProof="0" smtClean="0"/>
              <a:t>28</a:t>
            </a:fld>
            <a:endParaRPr lang="es-ES" noProof="0" dirty="0"/>
          </a:p>
        </p:txBody>
      </p:sp>
    </p:spTree>
    <p:extLst>
      <p:ext uri="{BB962C8B-B14F-4D97-AF65-F5344CB8AC3E}">
        <p14:creationId xmlns:p14="http://schemas.microsoft.com/office/powerpoint/2010/main" val="35646429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a:p>
        </p:txBody>
      </p:sp>
      <p:sp>
        <p:nvSpPr>
          <p:cNvPr id="4" name="Marcador de encabezado 3"/>
          <p:cNvSpPr>
            <a:spLocks noGrp="1"/>
          </p:cNvSpPr>
          <p:nvPr>
            <p:ph type="hdr" sz="quarter"/>
          </p:nvPr>
        </p:nvSpPr>
        <p:spPr/>
        <p:txBody>
          <a:bodyPr/>
          <a:lstStyle/>
          <a:p>
            <a:pPr rtl="0"/>
            <a:endParaRPr lang="es-ES" noProof="0" dirty="0"/>
          </a:p>
        </p:txBody>
      </p:sp>
      <p:sp>
        <p:nvSpPr>
          <p:cNvPr id="5" name="Marcador de número de diapositiva 4"/>
          <p:cNvSpPr>
            <a:spLocks noGrp="1"/>
          </p:cNvSpPr>
          <p:nvPr>
            <p:ph type="sldNum" sz="quarter" idx="5"/>
          </p:nvPr>
        </p:nvSpPr>
        <p:spPr/>
        <p:txBody>
          <a:bodyPr/>
          <a:lstStyle/>
          <a:p>
            <a:pPr rtl="0"/>
            <a:fld id="{B045B7DE-1198-4F2F-B574-CA8CAE341642}" type="slidenum">
              <a:rPr lang="es-ES" noProof="0" smtClean="0"/>
              <a:t>30</a:t>
            </a:fld>
            <a:endParaRPr lang="es-ES" noProof="0" dirty="0"/>
          </a:p>
        </p:txBody>
      </p:sp>
    </p:spTree>
    <p:extLst>
      <p:ext uri="{BB962C8B-B14F-4D97-AF65-F5344CB8AC3E}">
        <p14:creationId xmlns:p14="http://schemas.microsoft.com/office/powerpoint/2010/main" val="33615893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a:p>
        </p:txBody>
      </p:sp>
      <p:sp>
        <p:nvSpPr>
          <p:cNvPr id="4" name="Marcador de encabezado 3"/>
          <p:cNvSpPr>
            <a:spLocks noGrp="1"/>
          </p:cNvSpPr>
          <p:nvPr>
            <p:ph type="hdr" sz="quarter"/>
          </p:nvPr>
        </p:nvSpPr>
        <p:spPr/>
        <p:txBody>
          <a:bodyPr/>
          <a:lstStyle/>
          <a:p>
            <a:pPr rtl="0"/>
            <a:endParaRPr lang="es-ES" noProof="0" dirty="0"/>
          </a:p>
        </p:txBody>
      </p:sp>
      <p:sp>
        <p:nvSpPr>
          <p:cNvPr id="5" name="Marcador de número de diapositiva 4"/>
          <p:cNvSpPr>
            <a:spLocks noGrp="1"/>
          </p:cNvSpPr>
          <p:nvPr>
            <p:ph type="sldNum" sz="quarter" idx="5"/>
          </p:nvPr>
        </p:nvSpPr>
        <p:spPr/>
        <p:txBody>
          <a:bodyPr/>
          <a:lstStyle/>
          <a:p>
            <a:pPr rtl="0"/>
            <a:fld id="{B045B7DE-1198-4F2F-B574-CA8CAE341642}" type="slidenum">
              <a:rPr lang="es-ES" noProof="0" smtClean="0"/>
              <a:t>33</a:t>
            </a:fld>
            <a:endParaRPr lang="es-ES" noProof="0" dirty="0"/>
          </a:p>
        </p:txBody>
      </p:sp>
    </p:spTree>
    <p:extLst>
      <p:ext uri="{BB962C8B-B14F-4D97-AF65-F5344CB8AC3E}">
        <p14:creationId xmlns:p14="http://schemas.microsoft.com/office/powerpoint/2010/main" val="36153473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a:p>
        </p:txBody>
      </p:sp>
      <p:sp>
        <p:nvSpPr>
          <p:cNvPr id="4" name="Marcador de encabezado 3"/>
          <p:cNvSpPr>
            <a:spLocks noGrp="1"/>
          </p:cNvSpPr>
          <p:nvPr>
            <p:ph type="hdr" sz="quarter"/>
          </p:nvPr>
        </p:nvSpPr>
        <p:spPr/>
        <p:txBody>
          <a:bodyPr/>
          <a:lstStyle/>
          <a:p>
            <a:pPr rtl="0"/>
            <a:endParaRPr lang="es-ES" noProof="0" dirty="0"/>
          </a:p>
        </p:txBody>
      </p:sp>
      <p:sp>
        <p:nvSpPr>
          <p:cNvPr id="5" name="Marcador de número de diapositiva 4"/>
          <p:cNvSpPr>
            <a:spLocks noGrp="1"/>
          </p:cNvSpPr>
          <p:nvPr>
            <p:ph type="sldNum" sz="quarter" idx="5"/>
          </p:nvPr>
        </p:nvSpPr>
        <p:spPr/>
        <p:txBody>
          <a:bodyPr/>
          <a:lstStyle/>
          <a:p>
            <a:pPr rtl="0"/>
            <a:fld id="{B045B7DE-1198-4F2F-B574-CA8CAE341642}" type="slidenum">
              <a:rPr lang="es-ES" noProof="0" smtClean="0"/>
              <a:t>37</a:t>
            </a:fld>
            <a:endParaRPr lang="es-ES" noProof="0" dirty="0"/>
          </a:p>
        </p:txBody>
      </p:sp>
    </p:spTree>
    <p:extLst>
      <p:ext uri="{BB962C8B-B14F-4D97-AF65-F5344CB8AC3E}">
        <p14:creationId xmlns:p14="http://schemas.microsoft.com/office/powerpoint/2010/main" val="32480758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dirty="0"/>
          </a:p>
        </p:txBody>
      </p:sp>
      <p:sp>
        <p:nvSpPr>
          <p:cNvPr id="4" name="Marcador de número de diapositiva 3"/>
          <p:cNvSpPr>
            <a:spLocks noGrp="1"/>
          </p:cNvSpPr>
          <p:nvPr>
            <p:ph type="sldNum" sz="quarter" idx="5"/>
          </p:nvPr>
        </p:nvSpPr>
        <p:spPr/>
        <p:txBody>
          <a:bodyPr/>
          <a:lstStyle/>
          <a:p>
            <a:pPr rtl="0"/>
            <a:fld id="{B045B7DE-1198-4F2F-B574-CA8CAE341642}" type="slidenum">
              <a:rPr lang="es-ES" noProof="0" smtClean="0"/>
              <a:t>39</a:t>
            </a:fld>
            <a:endParaRPr lang="es-ES" noProof="0" dirty="0"/>
          </a:p>
        </p:txBody>
      </p:sp>
      <p:sp>
        <p:nvSpPr>
          <p:cNvPr id="5" name="Marcador de encabezado 4">
            <a:extLst>
              <a:ext uri="{FF2B5EF4-FFF2-40B4-BE49-F238E27FC236}">
                <a16:creationId xmlns:a16="http://schemas.microsoft.com/office/drawing/2014/main" id="{6579914F-D1AE-6E0C-401D-CF6F7402473C}"/>
              </a:ext>
            </a:extLst>
          </p:cNvPr>
          <p:cNvSpPr>
            <a:spLocks noGrp="1"/>
          </p:cNvSpPr>
          <p:nvPr>
            <p:ph type="hdr" sz="quarter"/>
          </p:nvPr>
        </p:nvSpPr>
        <p:spPr/>
        <p:txBody>
          <a:bodyPr/>
          <a:lstStyle/>
          <a:p>
            <a:pPr rtl="0"/>
            <a:endParaRPr lang="es-ES" noProof="0" dirty="0"/>
          </a:p>
        </p:txBody>
      </p:sp>
    </p:spTree>
    <p:extLst>
      <p:ext uri="{BB962C8B-B14F-4D97-AF65-F5344CB8AC3E}">
        <p14:creationId xmlns:p14="http://schemas.microsoft.com/office/powerpoint/2010/main" val="15523919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7" name="cuadrados"/>
          <p:cNvGrpSpPr/>
          <p:nvPr/>
        </p:nvGrpSpPr>
        <p:grpSpPr>
          <a:xfrm>
            <a:off x="0" y="1135743"/>
            <a:ext cx="1622332" cy="799981"/>
            <a:chOff x="0" y="452558"/>
            <a:chExt cx="914400" cy="524182"/>
          </a:xfrm>
        </p:grpSpPr>
        <p:sp>
          <p:nvSpPr>
            <p:cNvPr id="8" name="Rectángulo redondeado 7"/>
            <p:cNvSpPr/>
            <p:nvPr/>
          </p:nvSpPr>
          <p:spPr>
            <a:xfrm>
              <a:off x="591671" y="452558"/>
              <a:ext cx="322729" cy="5241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
          <p:nvSpPr>
            <p:cNvPr id="9" name="Rectángulo redondeado 8"/>
            <p:cNvSpPr/>
            <p:nvPr/>
          </p:nvSpPr>
          <p:spPr>
            <a:xfrm>
              <a:off x="215154" y="452558"/>
              <a:ext cx="322729" cy="52418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
          <p:nvSpPr>
            <p:cNvPr id="10" name="Rectángulo con las esquinas de un lado redondeadas 9"/>
            <p:cNvSpPr/>
            <p:nvPr/>
          </p:nvSpPr>
          <p:spPr>
            <a:xfrm rot="5400000">
              <a:off x="-181408" y="633966"/>
              <a:ext cx="524182" cy="161366"/>
            </a:xfrm>
            <a:prstGeom prst="round2SameRect">
              <a:avLst>
                <a:gd name="adj1" fmla="val 29167"/>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grpSp>
      <p:sp>
        <p:nvSpPr>
          <p:cNvPr id="2" name="Título 1"/>
          <p:cNvSpPr>
            <a:spLocks noGrp="1"/>
          </p:cNvSpPr>
          <p:nvPr>
            <p:ph type="ctrTitle"/>
          </p:nvPr>
        </p:nvSpPr>
        <p:spPr>
          <a:xfrm>
            <a:off x="1828324" y="362396"/>
            <a:ext cx="9141619" cy="1676400"/>
          </a:xfrm>
        </p:spPr>
        <p:txBody>
          <a:bodyPr rtlCol="0">
            <a:noAutofit/>
          </a:bodyPr>
          <a:lstStyle>
            <a:lvl1pPr>
              <a:lnSpc>
                <a:spcPct val="100000"/>
              </a:lnSpc>
              <a:defRPr sz="6000"/>
            </a:lvl1pPr>
          </a:lstStyle>
          <a:p>
            <a:pPr rtl="0"/>
            <a:r>
              <a:rPr lang="es-MX" noProof="0"/>
              <a:t>Haz clic para modificar el estilo de título del patrón</a:t>
            </a:r>
            <a:endParaRPr lang="es-ES" noProof="0" dirty="0"/>
          </a:p>
        </p:txBody>
      </p:sp>
      <p:sp>
        <p:nvSpPr>
          <p:cNvPr id="3" name="Subtítulo 2"/>
          <p:cNvSpPr>
            <a:spLocks noGrp="1"/>
          </p:cNvSpPr>
          <p:nvPr>
            <p:ph type="subTitle" idx="1"/>
          </p:nvPr>
        </p:nvSpPr>
        <p:spPr>
          <a:xfrm>
            <a:off x="1828324" y="2089595"/>
            <a:ext cx="9141619" cy="886344"/>
          </a:xfrm>
        </p:spPr>
        <p:txBody>
          <a:bodyPr rtlCol="0">
            <a:normAutofit/>
          </a:bodyPr>
          <a:lstStyle>
            <a:lvl1pPr marL="0" indent="0" algn="l">
              <a:buNone/>
              <a:defRPr sz="2800">
                <a:solidFill>
                  <a:schemeClr val="accent1">
                    <a:lumMod val="75000"/>
                  </a:schemeClr>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pPr rtl="0"/>
            <a:r>
              <a:rPr lang="es-MX" noProof="0"/>
              <a:t>Haz clic para editar el estilo de subtítulo del patrón</a:t>
            </a:r>
            <a:endParaRPr lang="es-ES" noProof="0" dirty="0"/>
          </a:p>
        </p:txBody>
      </p:sp>
      <p:sp>
        <p:nvSpPr>
          <p:cNvPr id="5" name="Marcador de pie de página 4"/>
          <p:cNvSpPr>
            <a:spLocks noGrp="1"/>
          </p:cNvSpPr>
          <p:nvPr>
            <p:ph type="ftr" sz="quarter" idx="11"/>
          </p:nvPr>
        </p:nvSpPr>
        <p:spPr/>
        <p:txBody>
          <a:bodyPr rtlCol="0"/>
          <a:lstStyle/>
          <a:p>
            <a:pPr rtl="0"/>
            <a:r>
              <a:rPr lang="es-ES" noProof="0" dirty="0"/>
              <a:t>Agregar un pie de página</a:t>
            </a:r>
          </a:p>
        </p:txBody>
      </p:sp>
      <p:sp>
        <p:nvSpPr>
          <p:cNvPr id="4" name="Marcador de posición de fecha 3"/>
          <p:cNvSpPr>
            <a:spLocks noGrp="1"/>
          </p:cNvSpPr>
          <p:nvPr>
            <p:ph type="dt" sz="half" idx="10"/>
          </p:nvPr>
        </p:nvSpPr>
        <p:spPr/>
        <p:txBody>
          <a:bodyPr rtlCol="0"/>
          <a:lstStyle>
            <a:lvl1pPr>
              <a:defRPr/>
            </a:lvl1pPr>
          </a:lstStyle>
          <a:p>
            <a:fld id="{AA4C951F-3B9C-425E-9DD8-327B34527B11}" type="datetime1">
              <a:rPr lang="es-ES" noProof="0" smtClean="0"/>
              <a:pPr/>
              <a:t>02/06/2024</a:t>
            </a:fld>
            <a:endParaRPr lang="es-ES" noProof="0" dirty="0"/>
          </a:p>
        </p:txBody>
      </p:sp>
      <p:sp>
        <p:nvSpPr>
          <p:cNvPr id="6" name="Marcador de posición de número de diapositiva 5"/>
          <p:cNvSpPr>
            <a:spLocks noGrp="1"/>
          </p:cNvSpPr>
          <p:nvPr>
            <p:ph type="sldNum" sz="quarter" idx="12"/>
          </p:nvPr>
        </p:nvSpPr>
        <p:spPr/>
        <p:txBody>
          <a:bodyPr rtlCol="0"/>
          <a:lstStyle/>
          <a:p>
            <a:pPr rtl="0"/>
            <a:fld id="{34C99D79-8A4B-4031-B1E0-AF26F8EDF2BC}" type="slidenum">
              <a:rPr lang="es-ES" noProof="0"/>
              <a:t>‹Nº›</a:t>
            </a:fld>
            <a:endParaRPr lang="es-ES" noProof="0" dirty="0"/>
          </a:p>
        </p:txBody>
      </p:sp>
    </p:spTree>
    <p:extLst>
      <p:ext uri="{BB962C8B-B14F-4D97-AF65-F5344CB8AC3E}">
        <p14:creationId xmlns:p14="http://schemas.microsoft.com/office/powerpoint/2010/main" val="3887510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MX" noProof="0"/>
              <a:t>Haz clic para modificar el estilo de título del patrón</a:t>
            </a:r>
            <a:endParaRPr lang="es-ES" noProof="0" dirty="0"/>
          </a:p>
        </p:txBody>
      </p:sp>
      <p:sp>
        <p:nvSpPr>
          <p:cNvPr id="3" name="Marcador de contenido 2"/>
          <p:cNvSpPr>
            <a:spLocks noGrp="1"/>
          </p:cNvSpPr>
          <p:nvPr>
            <p:ph idx="1"/>
          </p:nvPr>
        </p:nvSpPr>
        <p:spPr/>
        <p:txBody>
          <a:bodyPr rtlCol="0"/>
          <a:lstStyle>
            <a:lvl5pPr>
              <a:defRPr/>
            </a:lvl5pPr>
            <a:lvl6pPr>
              <a:defRPr/>
            </a:lvl6pPr>
            <a:lvl7pPr>
              <a:defRPr/>
            </a:lvl7pPr>
            <a:lvl8pPr>
              <a:defRPr/>
            </a:lvl8pPr>
            <a:lvl9pPr>
              <a:defRPr/>
            </a:lvl9pPr>
          </a:lstStyle>
          <a:p>
            <a:pPr lvl="0" rtl="0"/>
            <a:r>
              <a:rPr lang="es-MX" noProof="0"/>
              <a:t>Haga clic para modificar los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endParaRPr lang="es-ES" noProof="0" dirty="0"/>
          </a:p>
        </p:txBody>
      </p:sp>
      <p:sp>
        <p:nvSpPr>
          <p:cNvPr id="5" name="Marcador de pie de página 4"/>
          <p:cNvSpPr>
            <a:spLocks noGrp="1"/>
          </p:cNvSpPr>
          <p:nvPr>
            <p:ph type="ftr" sz="quarter" idx="11"/>
          </p:nvPr>
        </p:nvSpPr>
        <p:spPr/>
        <p:txBody>
          <a:bodyPr rtlCol="0"/>
          <a:lstStyle/>
          <a:p>
            <a:pPr rtl="0"/>
            <a:r>
              <a:rPr lang="es-ES" noProof="0" dirty="0"/>
              <a:t>Agregar un pie de página</a:t>
            </a:r>
          </a:p>
        </p:txBody>
      </p:sp>
      <p:sp>
        <p:nvSpPr>
          <p:cNvPr id="4" name="Marcador de posición de fecha 3"/>
          <p:cNvSpPr>
            <a:spLocks noGrp="1"/>
          </p:cNvSpPr>
          <p:nvPr>
            <p:ph type="dt" sz="half" idx="10"/>
          </p:nvPr>
        </p:nvSpPr>
        <p:spPr/>
        <p:txBody>
          <a:bodyPr rtlCol="0"/>
          <a:lstStyle>
            <a:lvl1pPr>
              <a:defRPr/>
            </a:lvl1pPr>
          </a:lstStyle>
          <a:p>
            <a:fld id="{E7F16B97-2C80-4474-AC9F-E613C3D14EDF}" type="datetime1">
              <a:rPr lang="es-ES" noProof="0" smtClean="0"/>
              <a:pPr/>
              <a:t>02/06/2024</a:t>
            </a:fld>
            <a:endParaRPr lang="es-ES" noProof="0" dirty="0"/>
          </a:p>
        </p:txBody>
      </p:sp>
      <p:sp>
        <p:nvSpPr>
          <p:cNvPr id="6" name="Marcador de posición de número de diapositiva 5"/>
          <p:cNvSpPr>
            <a:spLocks noGrp="1"/>
          </p:cNvSpPr>
          <p:nvPr>
            <p:ph type="sldNum" sz="quarter" idx="12"/>
          </p:nvPr>
        </p:nvSpPr>
        <p:spPr/>
        <p:txBody>
          <a:bodyPr rtlCol="0"/>
          <a:lstStyle/>
          <a:p>
            <a:pPr rtl="0"/>
            <a:fld id="{34C99D79-8A4B-4031-B1E0-AF26F8EDF2BC}" type="slidenum">
              <a:rPr lang="es-ES" noProof="0"/>
              <a:t>‹Nº›</a:t>
            </a:fld>
            <a:endParaRPr lang="es-ES" noProof="0" dirty="0"/>
          </a:p>
        </p:txBody>
      </p:sp>
    </p:spTree>
    <p:extLst>
      <p:ext uri="{BB962C8B-B14F-4D97-AF65-F5344CB8AC3E}">
        <p14:creationId xmlns:p14="http://schemas.microsoft.com/office/powerpoint/2010/main" val="3435150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grpSp>
        <p:nvGrpSpPr>
          <p:cNvPr id="7" name="cuadrados"/>
          <p:cNvGrpSpPr/>
          <p:nvPr/>
        </p:nvGrpSpPr>
        <p:grpSpPr>
          <a:xfrm>
            <a:off x="0" y="3124415"/>
            <a:ext cx="1622332" cy="805061"/>
            <a:chOff x="0" y="2343311"/>
            <a:chExt cx="1217066" cy="603796"/>
          </a:xfrm>
        </p:grpSpPr>
        <p:sp>
          <p:nvSpPr>
            <p:cNvPr id="8" name="Rectángulo redondeado 7"/>
            <p:cNvSpPr/>
            <p:nvPr/>
          </p:nvSpPr>
          <p:spPr>
            <a:xfrm>
              <a:off x="787514" y="2347123"/>
              <a:ext cx="429552" cy="599984"/>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
          <p:nvSpPr>
            <p:cNvPr id="9" name="Rectángulo redondeado 8"/>
            <p:cNvSpPr/>
            <p:nvPr/>
          </p:nvSpPr>
          <p:spPr>
            <a:xfrm>
              <a:off x="286370" y="2347123"/>
              <a:ext cx="429552" cy="59998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
          <p:nvSpPr>
            <p:cNvPr id="10" name="Rectángulo con las esquinas de un lado redondeadas 9"/>
            <p:cNvSpPr/>
            <p:nvPr/>
          </p:nvSpPr>
          <p:spPr>
            <a:xfrm rot="5400000">
              <a:off x="-192604" y="2535915"/>
              <a:ext cx="599986" cy="214778"/>
            </a:xfrm>
            <a:prstGeom prst="round2SameRect">
              <a:avLst>
                <a:gd name="adj1" fmla="val 29167"/>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grpSp>
      <p:grpSp>
        <p:nvGrpSpPr>
          <p:cNvPr id="19" name="gráfico de la parte inferior"/>
          <p:cNvGrpSpPr/>
          <p:nvPr/>
        </p:nvGrpSpPr>
        <p:grpSpPr>
          <a:xfrm>
            <a:off x="0" y="5409216"/>
            <a:ext cx="12188825" cy="1462483"/>
            <a:chOff x="0" y="4056912"/>
            <a:chExt cx="9144000" cy="1096862"/>
          </a:xfrm>
        </p:grpSpPr>
        <p:sp>
          <p:nvSpPr>
            <p:cNvPr id="20" name="Forma libre 19"/>
            <p:cNvSpPr/>
            <p:nvPr/>
          </p:nvSpPr>
          <p:spPr bwMode="ltGray">
            <a:xfrm rot="5400000">
              <a:off x="4119794" y="119293"/>
              <a:ext cx="904412" cy="9144000"/>
            </a:xfrm>
            <a:custGeom>
              <a:avLst/>
              <a:gdLst/>
              <a:ahLst/>
              <a:cxnLst/>
              <a:rect l="l" t="t" r="r" b="b"/>
              <a:pathLst>
                <a:path w="904412" h="9144000">
                  <a:moveTo>
                    <a:pt x="0" y="0"/>
                  </a:moveTo>
                  <a:lnTo>
                    <a:pt x="904412" y="0"/>
                  </a:lnTo>
                  <a:lnTo>
                    <a:pt x="904412" y="9144000"/>
                  </a:lnTo>
                  <a:lnTo>
                    <a:pt x="391235" y="9144000"/>
                  </a:lnTo>
                  <a:cubicBezTo>
                    <a:pt x="445385" y="6730684"/>
                    <a:pt x="250230" y="1995757"/>
                    <a:pt x="0" y="0"/>
                  </a:cubicBezTo>
                  <a:close/>
                </a:path>
              </a:pathLst>
            </a:custGeom>
            <a:solidFill>
              <a:schemeClr val="tx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
          <p:nvSpPr>
            <p:cNvPr id="21" name="Rectángulo 72"/>
            <p:cNvSpPr/>
            <p:nvPr/>
          </p:nvSpPr>
          <p:spPr bwMode="ltGray">
            <a:xfrm rot="5400000">
              <a:off x="4023569" y="33343"/>
              <a:ext cx="1096862" cy="9144000"/>
            </a:xfrm>
            <a:custGeom>
              <a:avLst/>
              <a:gdLst/>
              <a:ahLst/>
              <a:cxnLst/>
              <a:rect l="l" t="t" r="r" b="b"/>
              <a:pathLst>
                <a:path w="1096862" h="9144000">
                  <a:moveTo>
                    <a:pt x="1096861" y="9136375"/>
                  </a:moveTo>
                  <a:lnTo>
                    <a:pt x="1096861" y="0"/>
                  </a:lnTo>
                  <a:lnTo>
                    <a:pt x="1096862" y="0"/>
                  </a:lnTo>
                  <a:lnTo>
                    <a:pt x="1096862" y="9136375"/>
                  </a:lnTo>
                  <a:close/>
                  <a:moveTo>
                    <a:pt x="0" y="0"/>
                  </a:moveTo>
                  <a:lnTo>
                    <a:pt x="142171" y="0"/>
                  </a:lnTo>
                  <a:cubicBezTo>
                    <a:pt x="214017" y="532804"/>
                    <a:pt x="281641" y="1260834"/>
                    <a:pt x="340913" y="2087809"/>
                  </a:cubicBezTo>
                  <a:cubicBezTo>
                    <a:pt x="492781" y="4358443"/>
                    <a:pt x="587048" y="7374964"/>
                    <a:pt x="547354" y="9144000"/>
                  </a:cubicBezTo>
                  <a:lnTo>
                    <a:pt x="452132" y="9144000"/>
                  </a:lnTo>
                  <a:cubicBezTo>
                    <a:pt x="484963" y="4670358"/>
                    <a:pt x="240277" y="2482661"/>
                    <a:pt x="0" y="0"/>
                  </a:cubicBez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es-ES" noProof="0" dirty="0"/>
            </a:p>
          </p:txBody>
        </p:sp>
      </p:grpSp>
      <p:sp>
        <p:nvSpPr>
          <p:cNvPr id="2" name="Título 1"/>
          <p:cNvSpPr>
            <a:spLocks noGrp="1"/>
          </p:cNvSpPr>
          <p:nvPr>
            <p:ph type="title"/>
          </p:nvPr>
        </p:nvSpPr>
        <p:spPr>
          <a:xfrm>
            <a:off x="1828324" y="1932518"/>
            <a:ext cx="9141619" cy="2105367"/>
          </a:xfrm>
        </p:spPr>
        <p:txBody>
          <a:bodyPr rtlCol="0" anchor="b">
            <a:normAutofit/>
          </a:bodyPr>
          <a:lstStyle>
            <a:lvl1pPr algn="l">
              <a:defRPr sz="6000" b="0" cap="none" baseline="0"/>
            </a:lvl1pPr>
          </a:lstStyle>
          <a:p>
            <a:pPr rtl="0"/>
            <a:r>
              <a:rPr lang="es-MX" noProof="0"/>
              <a:t>Haz clic para modificar el estilo de título del patrón</a:t>
            </a:r>
            <a:endParaRPr lang="es-ES" noProof="0" dirty="0"/>
          </a:p>
        </p:txBody>
      </p:sp>
      <p:sp>
        <p:nvSpPr>
          <p:cNvPr id="3" name="Marcador de texto 2"/>
          <p:cNvSpPr>
            <a:spLocks noGrp="1"/>
          </p:cNvSpPr>
          <p:nvPr>
            <p:ph type="body" idx="1"/>
          </p:nvPr>
        </p:nvSpPr>
        <p:spPr>
          <a:xfrm>
            <a:off x="1828324" y="4084264"/>
            <a:ext cx="9141619" cy="933297"/>
          </a:xfrm>
        </p:spPr>
        <p:txBody>
          <a:bodyPr rtlCol="0" anchor="t">
            <a:normAutofit/>
          </a:bodyPr>
          <a:lstStyle>
            <a:lvl1pPr marL="0" indent="0">
              <a:buNone/>
              <a:defRPr sz="2800">
                <a:solidFill>
                  <a:schemeClr val="accent1">
                    <a:lumMod val="75000"/>
                  </a:schemeClr>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rtl="0"/>
            <a:r>
              <a:rPr lang="es-MX" noProof="0"/>
              <a:t>Haga clic para modificar los estilos de texto del patrón</a:t>
            </a:r>
          </a:p>
        </p:txBody>
      </p:sp>
      <p:sp>
        <p:nvSpPr>
          <p:cNvPr id="5" name="Marcador de posición de pie de página 4"/>
          <p:cNvSpPr>
            <a:spLocks noGrp="1"/>
          </p:cNvSpPr>
          <p:nvPr>
            <p:ph type="ftr" sz="quarter" idx="11"/>
          </p:nvPr>
        </p:nvSpPr>
        <p:spPr/>
        <p:txBody>
          <a:bodyPr rtlCol="0"/>
          <a:lstStyle/>
          <a:p>
            <a:pPr rtl="0"/>
            <a:r>
              <a:rPr lang="es-ES" noProof="0" dirty="0"/>
              <a:t>Agregar un pie de página</a:t>
            </a:r>
          </a:p>
        </p:txBody>
      </p:sp>
      <p:sp>
        <p:nvSpPr>
          <p:cNvPr id="4" name="Marcador de posición de fecha 3"/>
          <p:cNvSpPr>
            <a:spLocks noGrp="1"/>
          </p:cNvSpPr>
          <p:nvPr>
            <p:ph type="dt" sz="half" idx="10"/>
          </p:nvPr>
        </p:nvSpPr>
        <p:spPr/>
        <p:txBody>
          <a:bodyPr rtlCol="0"/>
          <a:lstStyle>
            <a:lvl1pPr>
              <a:defRPr/>
            </a:lvl1pPr>
          </a:lstStyle>
          <a:p>
            <a:fld id="{9865AD35-AD62-477B-90DE-02A8AF84A389}" type="datetime1">
              <a:rPr lang="es-ES" noProof="0" smtClean="0"/>
              <a:pPr/>
              <a:t>02/06/2024</a:t>
            </a:fld>
            <a:endParaRPr lang="es-ES" noProof="0" dirty="0"/>
          </a:p>
        </p:txBody>
      </p:sp>
      <p:sp>
        <p:nvSpPr>
          <p:cNvPr id="6" name="Marcador de posición de número de diapositiva 5"/>
          <p:cNvSpPr>
            <a:spLocks noGrp="1"/>
          </p:cNvSpPr>
          <p:nvPr>
            <p:ph type="sldNum" sz="quarter" idx="12"/>
          </p:nvPr>
        </p:nvSpPr>
        <p:spPr/>
        <p:txBody>
          <a:bodyPr rtlCol="0"/>
          <a:lstStyle/>
          <a:p>
            <a:pPr rtl="0"/>
            <a:fld id="{34C99D79-8A4B-4031-B1E0-AF26F8EDF2BC}" type="slidenum">
              <a:rPr lang="es-ES" noProof="0"/>
              <a:t>‹Nº›</a:t>
            </a:fld>
            <a:endParaRPr lang="es-ES" noProof="0" dirty="0"/>
          </a:p>
        </p:txBody>
      </p:sp>
    </p:spTree>
    <p:extLst>
      <p:ext uri="{BB962C8B-B14F-4D97-AF65-F5344CB8AC3E}">
        <p14:creationId xmlns:p14="http://schemas.microsoft.com/office/powerpoint/2010/main" val="1435693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a:xfrm>
            <a:off x="1141412" y="152400"/>
            <a:ext cx="9751060" cy="1295400"/>
          </a:xfrm>
        </p:spPr>
        <p:txBody>
          <a:bodyPr rtlCol="0"/>
          <a:lstStyle/>
          <a:p>
            <a:pPr rtl="0"/>
            <a:r>
              <a:rPr lang="es-MX" noProof="0"/>
              <a:t>Haz clic para modificar el estilo de título del patrón</a:t>
            </a:r>
            <a:endParaRPr lang="es-ES" noProof="0" dirty="0"/>
          </a:p>
        </p:txBody>
      </p:sp>
      <p:sp>
        <p:nvSpPr>
          <p:cNvPr id="3" name="Marcador de contenido 2"/>
          <p:cNvSpPr>
            <a:spLocks noGrp="1"/>
          </p:cNvSpPr>
          <p:nvPr>
            <p:ph sz="half" idx="1"/>
          </p:nvPr>
        </p:nvSpPr>
        <p:spPr>
          <a:xfrm>
            <a:off x="1141412" y="1600200"/>
            <a:ext cx="4875530" cy="4572000"/>
          </a:xfrm>
        </p:spPr>
        <p:txBody>
          <a:bodyPr rtlCol="0">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rtl="0"/>
            <a:r>
              <a:rPr lang="es-MX" noProof="0"/>
              <a:t>Haga clic para modificar los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endParaRPr lang="es-ES" noProof="0" dirty="0"/>
          </a:p>
        </p:txBody>
      </p:sp>
      <p:sp>
        <p:nvSpPr>
          <p:cNvPr id="4" name="Marcador de posición de contenido 3"/>
          <p:cNvSpPr>
            <a:spLocks noGrp="1"/>
          </p:cNvSpPr>
          <p:nvPr>
            <p:ph sz="half" idx="2"/>
          </p:nvPr>
        </p:nvSpPr>
        <p:spPr>
          <a:xfrm>
            <a:off x="6094412" y="1600200"/>
            <a:ext cx="4875530" cy="4572000"/>
          </a:xfrm>
        </p:spPr>
        <p:txBody>
          <a:bodyPr rtlCol="0">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rtl="0"/>
            <a:r>
              <a:rPr lang="es-MX" noProof="0"/>
              <a:t>Haga clic para modificar los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endParaRPr lang="es-ES" noProof="0" dirty="0"/>
          </a:p>
        </p:txBody>
      </p:sp>
      <p:sp>
        <p:nvSpPr>
          <p:cNvPr id="6" name="Marcador de pie de página 5"/>
          <p:cNvSpPr>
            <a:spLocks noGrp="1"/>
          </p:cNvSpPr>
          <p:nvPr>
            <p:ph type="ftr" sz="quarter" idx="11"/>
          </p:nvPr>
        </p:nvSpPr>
        <p:spPr/>
        <p:txBody>
          <a:bodyPr rtlCol="0"/>
          <a:lstStyle/>
          <a:p>
            <a:pPr rtl="0"/>
            <a:r>
              <a:rPr lang="es-ES" noProof="0" dirty="0"/>
              <a:t>Agregar un pie de página</a:t>
            </a:r>
          </a:p>
        </p:txBody>
      </p:sp>
      <p:sp>
        <p:nvSpPr>
          <p:cNvPr id="5" name="Marcador de posición de fecha 4"/>
          <p:cNvSpPr>
            <a:spLocks noGrp="1"/>
          </p:cNvSpPr>
          <p:nvPr>
            <p:ph type="dt" sz="half" idx="10"/>
          </p:nvPr>
        </p:nvSpPr>
        <p:spPr/>
        <p:txBody>
          <a:bodyPr rtlCol="0"/>
          <a:lstStyle>
            <a:lvl1pPr>
              <a:defRPr/>
            </a:lvl1pPr>
          </a:lstStyle>
          <a:p>
            <a:fld id="{B37F741B-C8D3-4A24-ACF1-9BF4C6246480}" type="datetime1">
              <a:rPr lang="es-ES" noProof="0" smtClean="0"/>
              <a:pPr/>
              <a:t>02/06/2024</a:t>
            </a:fld>
            <a:endParaRPr lang="es-ES" noProof="0" dirty="0"/>
          </a:p>
        </p:txBody>
      </p:sp>
      <p:sp>
        <p:nvSpPr>
          <p:cNvPr id="7" name="Marcador de posición de número de diapositiva 6"/>
          <p:cNvSpPr>
            <a:spLocks noGrp="1"/>
          </p:cNvSpPr>
          <p:nvPr>
            <p:ph type="sldNum" sz="quarter" idx="12"/>
          </p:nvPr>
        </p:nvSpPr>
        <p:spPr/>
        <p:txBody>
          <a:bodyPr rtlCol="0"/>
          <a:lstStyle/>
          <a:p>
            <a:pPr rtl="0"/>
            <a:fld id="{34C99D79-8A4B-4031-B1E0-AF26F8EDF2BC}" type="slidenum">
              <a:rPr lang="es-ES" noProof="0"/>
              <a:t>‹Nº›</a:t>
            </a:fld>
            <a:endParaRPr lang="es-ES" noProof="0" dirty="0"/>
          </a:p>
        </p:txBody>
      </p:sp>
    </p:spTree>
    <p:extLst>
      <p:ext uri="{BB962C8B-B14F-4D97-AF65-F5344CB8AC3E}">
        <p14:creationId xmlns:p14="http://schemas.microsoft.com/office/powerpoint/2010/main" val="1297796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1141412" y="152400"/>
            <a:ext cx="9751060" cy="1295400"/>
          </a:xfrm>
        </p:spPr>
        <p:txBody>
          <a:bodyPr rtlCol="0"/>
          <a:lstStyle>
            <a:lvl1pPr>
              <a:defRPr/>
            </a:lvl1pPr>
          </a:lstStyle>
          <a:p>
            <a:pPr rtl="0"/>
            <a:r>
              <a:rPr lang="es-MX" noProof="0"/>
              <a:t>Haz clic para modificar el estilo de título del patrón</a:t>
            </a:r>
            <a:endParaRPr lang="es-ES" noProof="0" dirty="0"/>
          </a:p>
        </p:txBody>
      </p:sp>
      <p:sp>
        <p:nvSpPr>
          <p:cNvPr id="3" name="Marcador de texto 2"/>
          <p:cNvSpPr>
            <a:spLocks noGrp="1"/>
          </p:cNvSpPr>
          <p:nvPr>
            <p:ph type="body" idx="1"/>
          </p:nvPr>
        </p:nvSpPr>
        <p:spPr>
          <a:xfrm>
            <a:off x="1141412" y="1524000"/>
            <a:ext cx="4875530" cy="816429"/>
          </a:xfrm>
        </p:spPr>
        <p:txBody>
          <a:bodyPr rtlCol="0" anchor="ctr">
            <a:normAutofit/>
          </a:bodyPr>
          <a:lstStyle>
            <a:lvl1pPr marL="0" indent="0">
              <a:buNone/>
              <a:defRPr sz="2800" b="0">
                <a:solidFill>
                  <a:schemeClr val="accent1">
                    <a:lumMod val="75000"/>
                  </a:schemeClr>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rtl="0"/>
            <a:r>
              <a:rPr lang="es-MX" noProof="0"/>
              <a:t>Haga clic para modificar los estilos de texto del patrón</a:t>
            </a:r>
          </a:p>
        </p:txBody>
      </p:sp>
      <p:sp>
        <p:nvSpPr>
          <p:cNvPr id="4" name="Marcador de posición de contenido 3"/>
          <p:cNvSpPr>
            <a:spLocks noGrp="1"/>
          </p:cNvSpPr>
          <p:nvPr>
            <p:ph sz="half" idx="2"/>
          </p:nvPr>
        </p:nvSpPr>
        <p:spPr>
          <a:xfrm>
            <a:off x="1141412" y="2413000"/>
            <a:ext cx="4875530" cy="3759199"/>
          </a:xfrm>
        </p:spPr>
        <p:txBody>
          <a:bodyPr rtlCol="0">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baseline="0"/>
            </a:lvl8pPr>
            <a:lvl9pPr>
              <a:defRPr sz="2000" baseline="0"/>
            </a:lvl9pPr>
          </a:lstStyle>
          <a:p>
            <a:pPr lvl="0" rtl="0"/>
            <a:r>
              <a:rPr lang="es-MX" noProof="0"/>
              <a:t>Haga clic para modificar los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endParaRPr lang="es-ES" noProof="0" dirty="0"/>
          </a:p>
        </p:txBody>
      </p:sp>
      <p:sp>
        <p:nvSpPr>
          <p:cNvPr id="5" name="Marcador de posición de texto 4"/>
          <p:cNvSpPr>
            <a:spLocks noGrp="1"/>
          </p:cNvSpPr>
          <p:nvPr>
            <p:ph type="body" sz="quarter" idx="3"/>
          </p:nvPr>
        </p:nvSpPr>
        <p:spPr>
          <a:xfrm>
            <a:off x="6094412" y="1524000"/>
            <a:ext cx="4875530" cy="816429"/>
          </a:xfrm>
        </p:spPr>
        <p:txBody>
          <a:bodyPr rtlCol="0" anchor="ctr">
            <a:normAutofit/>
          </a:bodyPr>
          <a:lstStyle>
            <a:lvl1pPr marL="0" indent="0">
              <a:buNone/>
              <a:defRPr sz="2800" b="0">
                <a:solidFill>
                  <a:schemeClr val="accent1">
                    <a:lumMod val="75000"/>
                  </a:schemeClr>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rtl="0"/>
            <a:r>
              <a:rPr lang="es-MX" noProof="0"/>
              <a:t>Haga clic para modificar los estilos de texto del patrón</a:t>
            </a:r>
          </a:p>
        </p:txBody>
      </p:sp>
      <p:sp>
        <p:nvSpPr>
          <p:cNvPr id="6" name="Marcador de posición de contenido 5"/>
          <p:cNvSpPr>
            <a:spLocks noGrp="1"/>
          </p:cNvSpPr>
          <p:nvPr>
            <p:ph sz="quarter" idx="4"/>
          </p:nvPr>
        </p:nvSpPr>
        <p:spPr>
          <a:xfrm>
            <a:off x="6094412" y="2413000"/>
            <a:ext cx="4875530" cy="3759199"/>
          </a:xfrm>
        </p:spPr>
        <p:txBody>
          <a:bodyPr rtlCol="0">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baseline="0"/>
            </a:lvl8pPr>
            <a:lvl9pPr>
              <a:defRPr sz="2000" baseline="0"/>
            </a:lvl9pPr>
          </a:lstStyle>
          <a:p>
            <a:pPr lvl="0" rtl="0"/>
            <a:r>
              <a:rPr lang="es-MX" noProof="0"/>
              <a:t>Haga clic para modificar los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endParaRPr lang="es-ES" noProof="0" dirty="0"/>
          </a:p>
        </p:txBody>
      </p:sp>
      <p:sp>
        <p:nvSpPr>
          <p:cNvPr id="8" name="Marcador de pie de página 7"/>
          <p:cNvSpPr>
            <a:spLocks noGrp="1"/>
          </p:cNvSpPr>
          <p:nvPr>
            <p:ph type="ftr" sz="quarter" idx="11"/>
          </p:nvPr>
        </p:nvSpPr>
        <p:spPr/>
        <p:txBody>
          <a:bodyPr rtlCol="0"/>
          <a:lstStyle/>
          <a:p>
            <a:pPr rtl="0"/>
            <a:r>
              <a:rPr lang="es-ES" noProof="0" dirty="0"/>
              <a:t>Agregar un pie de página</a:t>
            </a:r>
          </a:p>
        </p:txBody>
      </p:sp>
      <p:sp>
        <p:nvSpPr>
          <p:cNvPr id="7" name="Marcador de posición de fecha 6"/>
          <p:cNvSpPr>
            <a:spLocks noGrp="1"/>
          </p:cNvSpPr>
          <p:nvPr>
            <p:ph type="dt" sz="half" idx="10"/>
          </p:nvPr>
        </p:nvSpPr>
        <p:spPr/>
        <p:txBody>
          <a:bodyPr rtlCol="0"/>
          <a:lstStyle>
            <a:lvl1pPr>
              <a:defRPr/>
            </a:lvl1pPr>
          </a:lstStyle>
          <a:p>
            <a:fld id="{0431DDD2-8E64-4FC3-A335-AF2EF394E5BE}" type="datetime1">
              <a:rPr lang="es-ES" noProof="0" smtClean="0"/>
              <a:pPr/>
              <a:t>02/06/2024</a:t>
            </a:fld>
            <a:endParaRPr lang="es-ES" noProof="0" dirty="0"/>
          </a:p>
        </p:txBody>
      </p:sp>
      <p:sp>
        <p:nvSpPr>
          <p:cNvPr id="9" name="Marcador de posición de número de diapositiva 8"/>
          <p:cNvSpPr>
            <a:spLocks noGrp="1"/>
          </p:cNvSpPr>
          <p:nvPr>
            <p:ph type="sldNum" sz="quarter" idx="12"/>
          </p:nvPr>
        </p:nvSpPr>
        <p:spPr/>
        <p:txBody>
          <a:bodyPr rtlCol="0"/>
          <a:lstStyle/>
          <a:p>
            <a:pPr rtl="0"/>
            <a:fld id="{34C99D79-8A4B-4031-B1E0-AF26F8EDF2BC}" type="slidenum">
              <a:rPr lang="es-ES" noProof="0"/>
              <a:t>‹Nº›</a:t>
            </a:fld>
            <a:endParaRPr lang="es-ES" noProof="0" dirty="0"/>
          </a:p>
        </p:txBody>
      </p:sp>
    </p:spTree>
    <p:extLst>
      <p:ext uri="{BB962C8B-B14F-4D97-AF65-F5344CB8AC3E}">
        <p14:creationId xmlns:p14="http://schemas.microsoft.com/office/powerpoint/2010/main" val="487039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MX" noProof="0"/>
              <a:t>Haz clic para modificar el estilo de título del patrón</a:t>
            </a:r>
            <a:endParaRPr lang="es-ES" noProof="0" dirty="0"/>
          </a:p>
        </p:txBody>
      </p:sp>
      <p:sp>
        <p:nvSpPr>
          <p:cNvPr id="4" name="Marcador de pie de página 3"/>
          <p:cNvSpPr>
            <a:spLocks noGrp="1"/>
          </p:cNvSpPr>
          <p:nvPr>
            <p:ph type="ftr" sz="quarter" idx="11"/>
          </p:nvPr>
        </p:nvSpPr>
        <p:spPr/>
        <p:txBody>
          <a:bodyPr rtlCol="0"/>
          <a:lstStyle/>
          <a:p>
            <a:pPr rtl="0"/>
            <a:r>
              <a:rPr lang="es-ES" noProof="0" dirty="0"/>
              <a:t>Agregar un pie de página</a:t>
            </a:r>
          </a:p>
        </p:txBody>
      </p:sp>
      <p:sp>
        <p:nvSpPr>
          <p:cNvPr id="3" name="Marcador de posición de fecha 2"/>
          <p:cNvSpPr>
            <a:spLocks noGrp="1"/>
          </p:cNvSpPr>
          <p:nvPr>
            <p:ph type="dt" sz="half" idx="10"/>
          </p:nvPr>
        </p:nvSpPr>
        <p:spPr/>
        <p:txBody>
          <a:bodyPr rtlCol="0"/>
          <a:lstStyle>
            <a:lvl1pPr>
              <a:defRPr/>
            </a:lvl1pPr>
          </a:lstStyle>
          <a:p>
            <a:fld id="{2B28FCF6-46E4-41BD-AD14-76583AC6225D}" type="datetime1">
              <a:rPr lang="es-ES" noProof="0" smtClean="0"/>
              <a:pPr/>
              <a:t>02/06/2024</a:t>
            </a:fld>
            <a:endParaRPr lang="es-ES" noProof="0" dirty="0"/>
          </a:p>
        </p:txBody>
      </p:sp>
      <p:sp>
        <p:nvSpPr>
          <p:cNvPr id="5" name="Marcador de posición de número de diapositiva 4"/>
          <p:cNvSpPr>
            <a:spLocks noGrp="1"/>
          </p:cNvSpPr>
          <p:nvPr>
            <p:ph type="sldNum" sz="quarter" idx="12"/>
          </p:nvPr>
        </p:nvSpPr>
        <p:spPr/>
        <p:txBody>
          <a:bodyPr rtlCol="0"/>
          <a:lstStyle/>
          <a:p>
            <a:pPr rtl="0"/>
            <a:fld id="{34C99D79-8A4B-4031-B1E0-AF26F8EDF2BC}" type="slidenum">
              <a:rPr lang="es-ES" noProof="0"/>
              <a:t>‹Nº›</a:t>
            </a:fld>
            <a:endParaRPr lang="es-ES" noProof="0" dirty="0"/>
          </a:p>
        </p:txBody>
      </p:sp>
    </p:spTree>
    <p:extLst>
      <p:ext uri="{BB962C8B-B14F-4D97-AF65-F5344CB8AC3E}">
        <p14:creationId xmlns:p14="http://schemas.microsoft.com/office/powerpoint/2010/main" val="96903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grpSp>
        <p:nvGrpSpPr>
          <p:cNvPr id="8" name="gráfico de la parte inferior"/>
          <p:cNvGrpSpPr/>
          <p:nvPr/>
        </p:nvGrpSpPr>
        <p:grpSpPr>
          <a:xfrm>
            <a:off x="0" y="5409216"/>
            <a:ext cx="12188825" cy="1462483"/>
            <a:chOff x="0" y="4056912"/>
            <a:chExt cx="9144000" cy="1096862"/>
          </a:xfrm>
        </p:grpSpPr>
        <p:sp>
          <p:nvSpPr>
            <p:cNvPr id="9" name="Forma libre 8"/>
            <p:cNvSpPr/>
            <p:nvPr/>
          </p:nvSpPr>
          <p:spPr bwMode="ltGray">
            <a:xfrm rot="5400000">
              <a:off x="4119794" y="119293"/>
              <a:ext cx="904412" cy="9144000"/>
            </a:xfrm>
            <a:custGeom>
              <a:avLst/>
              <a:gdLst/>
              <a:ahLst/>
              <a:cxnLst/>
              <a:rect l="l" t="t" r="r" b="b"/>
              <a:pathLst>
                <a:path w="904412" h="9144000">
                  <a:moveTo>
                    <a:pt x="0" y="0"/>
                  </a:moveTo>
                  <a:lnTo>
                    <a:pt x="904412" y="0"/>
                  </a:lnTo>
                  <a:lnTo>
                    <a:pt x="904412" y="9144000"/>
                  </a:lnTo>
                  <a:lnTo>
                    <a:pt x="391235" y="9144000"/>
                  </a:lnTo>
                  <a:cubicBezTo>
                    <a:pt x="445385" y="6730684"/>
                    <a:pt x="250230" y="1995757"/>
                    <a:pt x="0" y="0"/>
                  </a:cubicBezTo>
                  <a:close/>
                </a:path>
              </a:pathLst>
            </a:custGeom>
            <a:solidFill>
              <a:schemeClr val="tx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
          <p:nvSpPr>
            <p:cNvPr id="10" name="Rectángulo 72"/>
            <p:cNvSpPr/>
            <p:nvPr/>
          </p:nvSpPr>
          <p:spPr bwMode="ltGray">
            <a:xfrm rot="5400000">
              <a:off x="4023569" y="33343"/>
              <a:ext cx="1096862" cy="9144000"/>
            </a:xfrm>
            <a:custGeom>
              <a:avLst/>
              <a:gdLst/>
              <a:ahLst/>
              <a:cxnLst/>
              <a:rect l="l" t="t" r="r" b="b"/>
              <a:pathLst>
                <a:path w="1096862" h="9144000">
                  <a:moveTo>
                    <a:pt x="1096861" y="9136375"/>
                  </a:moveTo>
                  <a:lnTo>
                    <a:pt x="1096861" y="0"/>
                  </a:lnTo>
                  <a:lnTo>
                    <a:pt x="1096862" y="0"/>
                  </a:lnTo>
                  <a:lnTo>
                    <a:pt x="1096862" y="9136375"/>
                  </a:lnTo>
                  <a:close/>
                  <a:moveTo>
                    <a:pt x="0" y="0"/>
                  </a:moveTo>
                  <a:lnTo>
                    <a:pt x="142171" y="0"/>
                  </a:lnTo>
                  <a:cubicBezTo>
                    <a:pt x="214017" y="532804"/>
                    <a:pt x="281641" y="1260834"/>
                    <a:pt x="340913" y="2087809"/>
                  </a:cubicBezTo>
                  <a:cubicBezTo>
                    <a:pt x="492781" y="4358443"/>
                    <a:pt x="587048" y="7374964"/>
                    <a:pt x="547354" y="9144000"/>
                  </a:cubicBezTo>
                  <a:lnTo>
                    <a:pt x="452132" y="9144000"/>
                  </a:lnTo>
                  <a:cubicBezTo>
                    <a:pt x="484963" y="4670358"/>
                    <a:pt x="240277" y="2482661"/>
                    <a:pt x="0" y="0"/>
                  </a:cubicBez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es-ES" noProof="0" dirty="0"/>
            </a:p>
          </p:txBody>
        </p:sp>
      </p:grpSp>
      <p:sp>
        <p:nvSpPr>
          <p:cNvPr id="3" name="Marcador de posición de pie de página 2"/>
          <p:cNvSpPr>
            <a:spLocks noGrp="1"/>
          </p:cNvSpPr>
          <p:nvPr>
            <p:ph type="ftr" sz="quarter" idx="11"/>
          </p:nvPr>
        </p:nvSpPr>
        <p:spPr/>
        <p:txBody>
          <a:bodyPr rtlCol="0"/>
          <a:lstStyle/>
          <a:p>
            <a:pPr rtl="0"/>
            <a:r>
              <a:rPr lang="es-ES" noProof="0" dirty="0"/>
              <a:t>Agregar un pie de página</a:t>
            </a:r>
          </a:p>
        </p:txBody>
      </p:sp>
      <p:sp>
        <p:nvSpPr>
          <p:cNvPr id="2" name="Marcador de posición de fecha 1"/>
          <p:cNvSpPr>
            <a:spLocks noGrp="1"/>
          </p:cNvSpPr>
          <p:nvPr>
            <p:ph type="dt" sz="half" idx="10"/>
          </p:nvPr>
        </p:nvSpPr>
        <p:spPr/>
        <p:txBody>
          <a:bodyPr rtlCol="0"/>
          <a:lstStyle>
            <a:lvl1pPr>
              <a:defRPr/>
            </a:lvl1pPr>
          </a:lstStyle>
          <a:p>
            <a:fld id="{6E0A4CFF-CF1D-4571-B388-3A8F6E2AB4C8}" type="datetime1">
              <a:rPr lang="es-ES" smtClean="0"/>
              <a:pPr/>
              <a:t>02/06/2024</a:t>
            </a:fld>
            <a:endParaRPr lang="es-ES" dirty="0"/>
          </a:p>
        </p:txBody>
      </p:sp>
      <p:sp>
        <p:nvSpPr>
          <p:cNvPr id="4" name="Marcador de posición de número de diapositiva 3"/>
          <p:cNvSpPr>
            <a:spLocks noGrp="1"/>
          </p:cNvSpPr>
          <p:nvPr>
            <p:ph type="sldNum" sz="quarter" idx="12"/>
          </p:nvPr>
        </p:nvSpPr>
        <p:spPr/>
        <p:txBody>
          <a:bodyPr rtlCol="0"/>
          <a:lstStyle/>
          <a:p>
            <a:pPr rtl="0"/>
            <a:fld id="{34C99D79-8A4B-4031-B1E0-AF26F8EDF2BC}" type="slidenum">
              <a:rPr lang="es-ES" noProof="0"/>
              <a:t>‹Nº›</a:t>
            </a:fld>
            <a:endParaRPr lang="es-ES" noProof="0" dirty="0"/>
          </a:p>
        </p:txBody>
      </p:sp>
    </p:spTree>
    <p:extLst>
      <p:ext uri="{BB962C8B-B14F-4D97-AF65-F5344CB8AC3E}">
        <p14:creationId xmlns:p14="http://schemas.microsoft.com/office/powerpoint/2010/main" val="2225395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nchor="b">
            <a:normAutofit/>
          </a:bodyPr>
          <a:lstStyle>
            <a:lvl1pPr algn="l">
              <a:defRPr sz="3600" b="0"/>
            </a:lvl1pPr>
          </a:lstStyle>
          <a:p>
            <a:pPr rtl="0"/>
            <a:r>
              <a:rPr lang="es-MX" noProof="0"/>
              <a:t>Haz clic para modificar el estilo de título del patrón</a:t>
            </a:r>
            <a:endParaRPr lang="es-ES" noProof="0" dirty="0"/>
          </a:p>
        </p:txBody>
      </p:sp>
      <p:sp>
        <p:nvSpPr>
          <p:cNvPr id="3" name="Marcador de posición de contenido 2"/>
          <p:cNvSpPr>
            <a:spLocks noGrp="1"/>
          </p:cNvSpPr>
          <p:nvPr>
            <p:ph idx="1"/>
          </p:nvPr>
        </p:nvSpPr>
        <p:spPr>
          <a:xfrm>
            <a:off x="4875530" y="1600200"/>
            <a:ext cx="6094413" cy="4572000"/>
          </a:xfrm>
        </p:spPr>
        <p:txBody>
          <a:bodyPr rtlCol="0">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rtl="0"/>
            <a:r>
              <a:rPr lang="es-MX" noProof="0"/>
              <a:t>Haga clic para modificar los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endParaRPr lang="es-ES" noProof="0" dirty="0"/>
          </a:p>
        </p:txBody>
      </p:sp>
      <p:sp>
        <p:nvSpPr>
          <p:cNvPr id="4" name="Marcador de texto 3"/>
          <p:cNvSpPr>
            <a:spLocks noGrp="1"/>
          </p:cNvSpPr>
          <p:nvPr>
            <p:ph type="body" sz="half" idx="2"/>
          </p:nvPr>
        </p:nvSpPr>
        <p:spPr>
          <a:xfrm>
            <a:off x="1218883" y="1600202"/>
            <a:ext cx="3453500" cy="4571999"/>
          </a:xfrm>
        </p:spPr>
        <p:txBody>
          <a:bodyPr rtlCol="0">
            <a:normAutofit/>
          </a:bodyPr>
          <a:lstStyle>
            <a:lvl1pPr marL="0" indent="0">
              <a:buNone/>
              <a:defRPr sz="2800">
                <a:solidFill>
                  <a:schemeClr val="accent1">
                    <a:lumMod val="75000"/>
                  </a:schemeClr>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rtl="0"/>
            <a:r>
              <a:rPr lang="es-MX" noProof="0"/>
              <a:t>Haga clic para modificar los estilos de texto del patrón</a:t>
            </a:r>
          </a:p>
        </p:txBody>
      </p:sp>
      <p:sp>
        <p:nvSpPr>
          <p:cNvPr id="6" name="Marcador de pie de página 5"/>
          <p:cNvSpPr>
            <a:spLocks noGrp="1"/>
          </p:cNvSpPr>
          <p:nvPr>
            <p:ph type="ftr" sz="quarter" idx="11"/>
          </p:nvPr>
        </p:nvSpPr>
        <p:spPr/>
        <p:txBody>
          <a:bodyPr rtlCol="0"/>
          <a:lstStyle/>
          <a:p>
            <a:pPr rtl="0"/>
            <a:r>
              <a:rPr lang="es-ES" noProof="0" dirty="0"/>
              <a:t>Agregar un pie de página</a:t>
            </a:r>
          </a:p>
        </p:txBody>
      </p:sp>
      <p:sp>
        <p:nvSpPr>
          <p:cNvPr id="5" name="Marcador de posición de fecha 4"/>
          <p:cNvSpPr>
            <a:spLocks noGrp="1"/>
          </p:cNvSpPr>
          <p:nvPr>
            <p:ph type="dt" sz="half" idx="10"/>
          </p:nvPr>
        </p:nvSpPr>
        <p:spPr/>
        <p:txBody>
          <a:bodyPr rtlCol="0"/>
          <a:lstStyle>
            <a:lvl1pPr>
              <a:defRPr/>
            </a:lvl1pPr>
          </a:lstStyle>
          <a:p>
            <a:fld id="{06A70FE6-92D4-4980-AB39-764E33E298B9}" type="datetime1">
              <a:rPr lang="es-ES" noProof="0" smtClean="0"/>
              <a:pPr/>
              <a:t>02/06/2024</a:t>
            </a:fld>
            <a:endParaRPr lang="es-ES" noProof="0" dirty="0"/>
          </a:p>
        </p:txBody>
      </p:sp>
      <p:sp>
        <p:nvSpPr>
          <p:cNvPr id="7" name="Marcador de posición de número de diapositiva 6"/>
          <p:cNvSpPr>
            <a:spLocks noGrp="1"/>
          </p:cNvSpPr>
          <p:nvPr>
            <p:ph type="sldNum" sz="quarter" idx="12"/>
          </p:nvPr>
        </p:nvSpPr>
        <p:spPr/>
        <p:txBody>
          <a:bodyPr rtlCol="0"/>
          <a:lstStyle/>
          <a:p>
            <a:pPr rtl="0"/>
            <a:fld id="{34C99D79-8A4B-4031-B1E0-AF26F8EDF2BC}" type="slidenum">
              <a:rPr lang="es-ES" noProof="0"/>
              <a:t>‹Nº›</a:t>
            </a:fld>
            <a:endParaRPr lang="es-ES" noProof="0" dirty="0"/>
          </a:p>
        </p:txBody>
      </p:sp>
    </p:spTree>
    <p:extLst>
      <p:ext uri="{BB962C8B-B14F-4D97-AF65-F5344CB8AC3E}">
        <p14:creationId xmlns:p14="http://schemas.microsoft.com/office/powerpoint/2010/main" val="3483960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leyenda">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nchor="b">
            <a:normAutofit/>
          </a:bodyPr>
          <a:lstStyle>
            <a:lvl1pPr algn="l">
              <a:defRPr sz="3600" b="0"/>
            </a:lvl1pPr>
          </a:lstStyle>
          <a:p>
            <a:pPr rtl="0"/>
            <a:r>
              <a:rPr lang="es-MX" noProof="0"/>
              <a:t>Haz clic para modificar el estilo de título del patrón</a:t>
            </a:r>
            <a:endParaRPr lang="es-ES" noProof="0" dirty="0"/>
          </a:p>
        </p:txBody>
      </p:sp>
      <p:sp>
        <p:nvSpPr>
          <p:cNvPr id="3" name="Marcador de posición de imagen 2" descr="Marcador de posición vacío para agregar una imagen. Haga clic en el marcador de posición y seleccione la imagen que desee agregar"/>
          <p:cNvSpPr>
            <a:spLocks noGrp="1"/>
          </p:cNvSpPr>
          <p:nvPr>
            <p:ph type="pic" idx="1"/>
          </p:nvPr>
        </p:nvSpPr>
        <p:spPr>
          <a:xfrm>
            <a:off x="1218887" y="1600200"/>
            <a:ext cx="6703850" cy="3657600"/>
          </a:xfrm>
          <a:prstGeom prst="roundRect">
            <a:avLst>
              <a:gd name="adj" fmla="val 3098"/>
            </a:avLst>
          </a:prstGeom>
        </p:spPr>
        <p:txBody>
          <a:bodyPr rtlCol="0">
            <a:normAutofit/>
          </a:bodyPr>
          <a:lstStyle>
            <a:lvl1pPr marL="0" indent="0">
              <a:buNone/>
              <a:defRPr sz="27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pPr rtl="0"/>
            <a:r>
              <a:rPr lang="es-MX" noProof="0"/>
              <a:t>Haz clic en el icono para agregar una imagen</a:t>
            </a:r>
            <a:endParaRPr lang="es-ES" noProof="0" dirty="0"/>
          </a:p>
        </p:txBody>
      </p:sp>
      <p:sp>
        <p:nvSpPr>
          <p:cNvPr id="4" name="Marcador de posición de texto 3"/>
          <p:cNvSpPr>
            <a:spLocks noGrp="1"/>
          </p:cNvSpPr>
          <p:nvPr>
            <p:ph type="body" sz="half" idx="2"/>
          </p:nvPr>
        </p:nvSpPr>
        <p:spPr>
          <a:xfrm>
            <a:off x="8125883" y="1600200"/>
            <a:ext cx="2844059" cy="3759200"/>
          </a:xfrm>
        </p:spPr>
        <p:txBody>
          <a:bodyPr rtlCol="0" anchor="b">
            <a:normAutofit/>
          </a:bodyPr>
          <a:lstStyle>
            <a:lvl1pPr marL="0" indent="0">
              <a:buNone/>
              <a:defRPr sz="2800">
                <a:solidFill>
                  <a:schemeClr val="accent1">
                    <a:lumMod val="75000"/>
                  </a:schemeClr>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rtl="0"/>
            <a:r>
              <a:rPr lang="es-MX" noProof="0"/>
              <a:t>Haga clic para modificar los estilos de texto del patrón</a:t>
            </a:r>
          </a:p>
        </p:txBody>
      </p:sp>
      <p:sp>
        <p:nvSpPr>
          <p:cNvPr id="6" name="Marcador de pie de página 5"/>
          <p:cNvSpPr>
            <a:spLocks noGrp="1"/>
          </p:cNvSpPr>
          <p:nvPr>
            <p:ph type="ftr" sz="quarter" idx="11"/>
          </p:nvPr>
        </p:nvSpPr>
        <p:spPr/>
        <p:txBody>
          <a:bodyPr rtlCol="0"/>
          <a:lstStyle/>
          <a:p>
            <a:pPr rtl="0"/>
            <a:r>
              <a:rPr lang="es-ES" noProof="0" dirty="0"/>
              <a:t>Agregar un pie de página</a:t>
            </a:r>
          </a:p>
        </p:txBody>
      </p:sp>
      <p:sp>
        <p:nvSpPr>
          <p:cNvPr id="5" name="Marcador de posición de fecha 4"/>
          <p:cNvSpPr>
            <a:spLocks noGrp="1"/>
          </p:cNvSpPr>
          <p:nvPr>
            <p:ph type="dt" sz="half" idx="10"/>
          </p:nvPr>
        </p:nvSpPr>
        <p:spPr/>
        <p:txBody>
          <a:bodyPr rtlCol="0"/>
          <a:lstStyle>
            <a:lvl1pPr>
              <a:defRPr/>
            </a:lvl1pPr>
          </a:lstStyle>
          <a:p>
            <a:fld id="{74A03E11-FE9E-49AC-947B-236D0B46C2BE}" type="datetime1">
              <a:rPr lang="es-ES" noProof="0" smtClean="0"/>
              <a:pPr/>
              <a:t>02/06/2024</a:t>
            </a:fld>
            <a:endParaRPr lang="es-ES" noProof="0" dirty="0"/>
          </a:p>
        </p:txBody>
      </p:sp>
      <p:sp>
        <p:nvSpPr>
          <p:cNvPr id="7" name="Marcador de posición de número de diapositiva 6"/>
          <p:cNvSpPr>
            <a:spLocks noGrp="1"/>
          </p:cNvSpPr>
          <p:nvPr>
            <p:ph type="sldNum" sz="quarter" idx="12"/>
          </p:nvPr>
        </p:nvSpPr>
        <p:spPr/>
        <p:txBody>
          <a:bodyPr rtlCol="0"/>
          <a:lstStyle/>
          <a:p>
            <a:pPr rtl="0"/>
            <a:fld id="{34C99D79-8A4B-4031-B1E0-AF26F8EDF2BC}" type="slidenum">
              <a:rPr lang="es-ES" noProof="0"/>
              <a:t>‹Nº›</a:t>
            </a:fld>
            <a:endParaRPr lang="es-ES" noProof="0" dirty="0"/>
          </a:p>
        </p:txBody>
      </p:sp>
    </p:spTree>
    <p:extLst>
      <p:ext uri="{BB962C8B-B14F-4D97-AF65-F5344CB8AC3E}">
        <p14:creationId xmlns:p14="http://schemas.microsoft.com/office/powerpoint/2010/main" val="1442985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MX" noProof="0"/>
              <a:t>Haz clic para modificar el estilo de título del patrón</a:t>
            </a:r>
            <a:endParaRPr lang="es-ES" noProof="0" dirty="0"/>
          </a:p>
        </p:txBody>
      </p:sp>
      <p:sp>
        <p:nvSpPr>
          <p:cNvPr id="3" name="Marcador de posición de texto vertical 2"/>
          <p:cNvSpPr>
            <a:spLocks noGrp="1"/>
          </p:cNvSpPr>
          <p:nvPr>
            <p:ph type="body" orient="vert" idx="1"/>
          </p:nvPr>
        </p:nvSpPr>
        <p:spPr/>
        <p:txBody>
          <a:bodyPr vert="eaVert" rtlCol="0"/>
          <a:lstStyle>
            <a:lvl5pPr>
              <a:defRPr/>
            </a:lvl5pPr>
            <a:lvl6pPr>
              <a:defRPr/>
            </a:lvl6pPr>
            <a:lvl7pPr>
              <a:defRPr/>
            </a:lvl7pPr>
            <a:lvl8pPr>
              <a:defRPr baseline="0"/>
            </a:lvl8pPr>
            <a:lvl9pPr>
              <a:defRPr baseline="0"/>
            </a:lvl9pPr>
          </a:lstStyle>
          <a:p>
            <a:pPr lvl="0" rtl="0"/>
            <a:r>
              <a:rPr lang="es-MX" noProof="0"/>
              <a:t>Haga clic para modificar los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endParaRPr lang="es-ES" noProof="0" dirty="0"/>
          </a:p>
        </p:txBody>
      </p:sp>
      <p:sp>
        <p:nvSpPr>
          <p:cNvPr id="5" name="Marcador de pie de página 4"/>
          <p:cNvSpPr>
            <a:spLocks noGrp="1"/>
          </p:cNvSpPr>
          <p:nvPr>
            <p:ph type="ftr" sz="quarter" idx="11"/>
          </p:nvPr>
        </p:nvSpPr>
        <p:spPr/>
        <p:txBody>
          <a:bodyPr rtlCol="0"/>
          <a:lstStyle/>
          <a:p>
            <a:pPr rtl="0"/>
            <a:r>
              <a:rPr lang="es-ES" noProof="0" dirty="0"/>
              <a:t>Agregar un pie de página</a:t>
            </a:r>
          </a:p>
        </p:txBody>
      </p:sp>
      <p:sp>
        <p:nvSpPr>
          <p:cNvPr id="4" name="Marcador de posición de fecha 3"/>
          <p:cNvSpPr>
            <a:spLocks noGrp="1"/>
          </p:cNvSpPr>
          <p:nvPr>
            <p:ph type="dt" sz="half" idx="10"/>
          </p:nvPr>
        </p:nvSpPr>
        <p:spPr/>
        <p:txBody>
          <a:bodyPr rtlCol="0"/>
          <a:lstStyle>
            <a:lvl1pPr>
              <a:defRPr/>
            </a:lvl1pPr>
          </a:lstStyle>
          <a:p>
            <a:fld id="{E6EEB1CD-E5DE-41D9-A4E4-E66759A01C8F}" type="datetime1">
              <a:rPr lang="es-ES" noProof="0" smtClean="0"/>
              <a:pPr/>
              <a:t>02/06/2024</a:t>
            </a:fld>
            <a:endParaRPr lang="es-ES" noProof="0" dirty="0"/>
          </a:p>
        </p:txBody>
      </p:sp>
      <p:sp>
        <p:nvSpPr>
          <p:cNvPr id="6" name="Marcador de posición de número de diapositiva 5"/>
          <p:cNvSpPr>
            <a:spLocks noGrp="1"/>
          </p:cNvSpPr>
          <p:nvPr>
            <p:ph type="sldNum" sz="quarter" idx="12"/>
          </p:nvPr>
        </p:nvSpPr>
        <p:spPr/>
        <p:txBody>
          <a:bodyPr rtlCol="0"/>
          <a:lstStyle/>
          <a:p>
            <a:pPr rtl="0"/>
            <a:fld id="{34C99D79-8A4B-4031-B1E0-AF26F8EDF2BC}" type="slidenum">
              <a:rPr lang="es-ES" noProof="0"/>
              <a:t>‹Nº›</a:t>
            </a:fld>
            <a:endParaRPr lang="es-ES" noProof="0" dirty="0"/>
          </a:p>
        </p:txBody>
      </p:sp>
    </p:spTree>
    <p:extLst>
      <p:ext uri="{BB962C8B-B14F-4D97-AF65-F5344CB8AC3E}">
        <p14:creationId xmlns:p14="http://schemas.microsoft.com/office/powerpoint/2010/main" val="264082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grpSp>
        <p:nvGrpSpPr>
          <p:cNvPr id="7" name="cuadrados"/>
          <p:cNvGrpSpPr/>
          <p:nvPr/>
        </p:nvGrpSpPr>
        <p:grpSpPr>
          <a:xfrm rot="5400000">
            <a:off x="9583007" y="233864"/>
            <a:ext cx="1063300" cy="524046"/>
            <a:chOff x="0" y="452558"/>
            <a:chExt cx="914400" cy="524182"/>
          </a:xfrm>
        </p:grpSpPr>
        <p:sp>
          <p:nvSpPr>
            <p:cNvPr id="8" name="Rectángulo redondeado 7"/>
            <p:cNvSpPr/>
            <p:nvPr/>
          </p:nvSpPr>
          <p:spPr>
            <a:xfrm>
              <a:off x="591671" y="452558"/>
              <a:ext cx="322729" cy="5241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
          <p:nvSpPr>
            <p:cNvPr id="9" name="Rectángulo redondeado 8"/>
            <p:cNvSpPr/>
            <p:nvPr/>
          </p:nvSpPr>
          <p:spPr>
            <a:xfrm>
              <a:off x="215154" y="452558"/>
              <a:ext cx="322729" cy="52418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
          <p:nvSpPr>
            <p:cNvPr id="10" name="Rectángulo con las esquinas de un lado redondeadas 9"/>
            <p:cNvSpPr/>
            <p:nvPr/>
          </p:nvSpPr>
          <p:spPr>
            <a:xfrm rot="5400000">
              <a:off x="-181408" y="633966"/>
              <a:ext cx="524182" cy="161366"/>
            </a:xfrm>
            <a:prstGeom prst="round2SameRect">
              <a:avLst>
                <a:gd name="adj1" fmla="val 29167"/>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grpSp>
      <p:grpSp>
        <p:nvGrpSpPr>
          <p:cNvPr id="15" name="gráfico de la parte inferior"/>
          <p:cNvGrpSpPr/>
          <p:nvPr/>
        </p:nvGrpSpPr>
        <p:grpSpPr>
          <a:xfrm>
            <a:off x="0" y="5395517"/>
            <a:ext cx="12188825" cy="1462483"/>
            <a:chOff x="0" y="4046638"/>
            <a:chExt cx="9144000" cy="1096862"/>
          </a:xfrm>
        </p:grpSpPr>
        <p:sp>
          <p:nvSpPr>
            <p:cNvPr id="16" name="Forma libre 15"/>
            <p:cNvSpPr/>
            <p:nvPr/>
          </p:nvSpPr>
          <p:spPr bwMode="ltGray">
            <a:xfrm rot="5400000">
              <a:off x="4119794" y="119293"/>
              <a:ext cx="904412" cy="9144000"/>
            </a:xfrm>
            <a:custGeom>
              <a:avLst/>
              <a:gdLst/>
              <a:ahLst/>
              <a:cxnLst/>
              <a:rect l="l" t="t" r="r" b="b"/>
              <a:pathLst>
                <a:path w="904412" h="9144000">
                  <a:moveTo>
                    <a:pt x="0" y="0"/>
                  </a:moveTo>
                  <a:lnTo>
                    <a:pt x="904412" y="0"/>
                  </a:lnTo>
                  <a:lnTo>
                    <a:pt x="904412" y="9144000"/>
                  </a:lnTo>
                  <a:lnTo>
                    <a:pt x="391235" y="9144000"/>
                  </a:lnTo>
                  <a:cubicBezTo>
                    <a:pt x="445385" y="6730684"/>
                    <a:pt x="250230" y="1995757"/>
                    <a:pt x="0" y="0"/>
                  </a:cubicBezTo>
                  <a:close/>
                </a:path>
              </a:pathLst>
            </a:custGeom>
            <a:solidFill>
              <a:schemeClr val="tx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
          <p:nvSpPr>
            <p:cNvPr id="17" name="Rectángulo 72"/>
            <p:cNvSpPr/>
            <p:nvPr/>
          </p:nvSpPr>
          <p:spPr bwMode="ltGray">
            <a:xfrm rot="5400000">
              <a:off x="4023569" y="23069"/>
              <a:ext cx="1096862" cy="9144000"/>
            </a:xfrm>
            <a:custGeom>
              <a:avLst/>
              <a:gdLst/>
              <a:ahLst/>
              <a:cxnLst/>
              <a:rect l="l" t="t" r="r" b="b"/>
              <a:pathLst>
                <a:path w="1096862" h="9144000">
                  <a:moveTo>
                    <a:pt x="1096861" y="9136375"/>
                  </a:moveTo>
                  <a:lnTo>
                    <a:pt x="1096861" y="0"/>
                  </a:lnTo>
                  <a:lnTo>
                    <a:pt x="1096862" y="0"/>
                  </a:lnTo>
                  <a:lnTo>
                    <a:pt x="1096862" y="9136375"/>
                  </a:lnTo>
                  <a:close/>
                  <a:moveTo>
                    <a:pt x="0" y="0"/>
                  </a:moveTo>
                  <a:lnTo>
                    <a:pt x="142171" y="0"/>
                  </a:lnTo>
                  <a:cubicBezTo>
                    <a:pt x="214017" y="532804"/>
                    <a:pt x="281641" y="1260834"/>
                    <a:pt x="340913" y="2087809"/>
                  </a:cubicBezTo>
                  <a:cubicBezTo>
                    <a:pt x="492781" y="4358443"/>
                    <a:pt x="587048" y="7374964"/>
                    <a:pt x="547354" y="9144000"/>
                  </a:cubicBezTo>
                  <a:lnTo>
                    <a:pt x="452132" y="9144000"/>
                  </a:lnTo>
                  <a:cubicBezTo>
                    <a:pt x="484963" y="4670358"/>
                    <a:pt x="240277" y="2482661"/>
                    <a:pt x="0" y="0"/>
                  </a:cubicBez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es-ES" noProof="0" dirty="0"/>
            </a:p>
          </p:txBody>
        </p:sp>
      </p:grpSp>
      <p:sp>
        <p:nvSpPr>
          <p:cNvPr id="2" name="Título vertical 1"/>
          <p:cNvSpPr>
            <a:spLocks noGrp="1"/>
          </p:cNvSpPr>
          <p:nvPr>
            <p:ph type="title" orient="vert"/>
          </p:nvPr>
        </p:nvSpPr>
        <p:spPr>
          <a:xfrm>
            <a:off x="9751060" y="1150514"/>
            <a:ext cx="1828324" cy="5021685"/>
          </a:xfrm>
        </p:spPr>
        <p:txBody>
          <a:bodyPr vert="eaVert" rtlCol="0"/>
          <a:lstStyle/>
          <a:p>
            <a:pPr rtl="0"/>
            <a:r>
              <a:rPr lang="es-MX" noProof="0"/>
              <a:t>Haz clic para modificar el estilo de título del patrón</a:t>
            </a:r>
            <a:endParaRPr lang="es-ES" noProof="0" dirty="0"/>
          </a:p>
        </p:txBody>
      </p:sp>
      <p:sp>
        <p:nvSpPr>
          <p:cNvPr id="3" name="Marcador de texto vertical 2"/>
          <p:cNvSpPr>
            <a:spLocks noGrp="1"/>
          </p:cNvSpPr>
          <p:nvPr>
            <p:ph type="body" orient="vert" idx="1"/>
          </p:nvPr>
        </p:nvSpPr>
        <p:spPr>
          <a:xfrm>
            <a:off x="1218882" y="1150514"/>
            <a:ext cx="8227457" cy="5021685"/>
          </a:xfrm>
        </p:spPr>
        <p:txBody>
          <a:bodyPr vert="eaVert" rtlCol="0"/>
          <a:lstStyle>
            <a:lvl5pPr>
              <a:defRPr/>
            </a:lvl5pPr>
            <a:lvl6pPr>
              <a:defRPr/>
            </a:lvl6pPr>
            <a:lvl7pPr>
              <a:defRPr/>
            </a:lvl7pPr>
            <a:lvl8pPr>
              <a:defRPr baseline="0"/>
            </a:lvl8pPr>
            <a:lvl9pPr>
              <a:defRPr baseline="0"/>
            </a:lvl9pPr>
          </a:lstStyle>
          <a:p>
            <a:pPr lvl="0" rtl="0"/>
            <a:r>
              <a:rPr lang="es-MX" noProof="0"/>
              <a:t>Haga clic para modificar los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endParaRPr lang="es-ES" noProof="0" dirty="0"/>
          </a:p>
        </p:txBody>
      </p:sp>
      <p:sp>
        <p:nvSpPr>
          <p:cNvPr id="5" name="Marcador de pie de página 4"/>
          <p:cNvSpPr>
            <a:spLocks noGrp="1"/>
          </p:cNvSpPr>
          <p:nvPr>
            <p:ph type="ftr" sz="quarter" idx="11"/>
          </p:nvPr>
        </p:nvSpPr>
        <p:spPr/>
        <p:txBody>
          <a:bodyPr rtlCol="0"/>
          <a:lstStyle/>
          <a:p>
            <a:pPr rtl="0"/>
            <a:r>
              <a:rPr lang="es-ES" noProof="0" dirty="0"/>
              <a:t>Agregar un pie de página</a:t>
            </a:r>
          </a:p>
        </p:txBody>
      </p:sp>
      <p:sp>
        <p:nvSpPr>
          <p:cNvPr id="4" name="Marcador de posición de fecha 3"/>
          <p:cNvSpPr>
            <a:spLocks noGrp="1"/>
          </p:cNvSpPr>
          <p:nvPr>
            <p:ph type="dt" sz="half" idx="10"/>
          </p:nvPr>
        </p:nvSpPr>
        <p:spPr/>
        <p:txBody>
          <a:bodyPr rtlCol="0"/>
          <a:lstStyle>
            <a:lvl1pPr>
              <a:defRPr/>
            </a:lvl1pPr>
          </a:lstStyle>
          <a:p>
            <a:fld id="{9743458B-2432-4352-9935-B96DA5E96F0D}" type="datetime1">
              <a:rPr lang="es-ES" noProof="0" smtClean="0"/>
              <a:pPr/>
              <a:t>02/06/2024</a:t>
            </a:fld>
            <a:endParaRPr lang="es-ES" noProof="0" dirty="0"/>
          </a:p>
        </p:txBody>
      </p:sp>
      <p:sp>
        <p:nvSpPr>
          <p:cNvPr id="6" name="Marcador de posición de número de diapositiva 5"/>
          <p:cNvSpPr>
            <a:spLocks noGrp="1"/>
          </p:cNvSpPr>
          <p:nvPr>
            <p:ph type="sldNum" sz="quarter" idx="12"/>
          </p:nvPr>
        </p:nvSpPr>
        <p:spPr/>
        <p:txBody>
          <a:bodyPr rtlCol="0"/>
          <a:lstStyle/>
          <a:p>
            <a:pPr rtl="0"/>
            <a:fld id="{34C99D79-8A4B-4031-B1E0-AF26F8EDF2BC}" type="slidenum">
              <a:rPr lang="es-ES" noProof="0"/>
              <a:t>‹Nº›</a:t>
            </a:fld>
            <a:endParaRPr lang="es-ES" noProof="0" dirty="0"/>
          </a:p>
        </p:txBody>
      </p:sp>
    </p:spTree>
    <p:extLst>
      <p:ext uri="{BB962C8B-B14F-4D97-AF65-F5344CB8AC3E}">
        <p14:creationId xmlns:p14="http://schemas.microsoft.com/office/powerpoint/2010/main" val="81644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1" name="gráfico de la parte inferior"/>
          <p:cNvGrpSpPr/>
          <p:nvPr/>
        </p:nvGrpSpPr>
        <p:grpSpPr>
          <a:xfrm>
            <a:off x="0" y="5409216"/>
            <a:ext cx="12188825" cy="1462483"/>
            <a:chOff x="0" y="4056912"/>
            <a:chExt cx="9144000" cy="1096862"/>
          </a:xfrm>
        </p:grpSpPr>
        <p:sp>
          <p:nvSpPr>
            <p:cNvPr id="21" name="Forma libre 20"/>
            <p:cNvSpPr/>
            <p:nvPr/>
          </p:nvSpPr>
          <p:spPr bwMode="ltGray">
            <a:xfrm rot="5400000">
              <a:off x="4119794" y="119293"/>
              <a:ext cx="904412" cy="9144000"/>
            </a:xfrm>
            <a:custGeom>
              <a:avLst/>
              <a:gdLst/>
              <a:ahLst/>
              <a:cxnLst/>
              <a:rect l="l" t="t" r="r" b="b"/>
              <a:pathLst>
                <a:path w="904412" h="9144000">
                  <a:moveTo>
                    <a:pt x="0" y="0"/>
                  </a:moveTo>
                  <a:lnTo>
                    <a:pt x="904412" y="0"/>
                  </a:lnTo>
                  <a:lnTo>
                    <a:pt x="904412" y="9144000"/>
                  </a:lnTo>
                  <a:lnTo>
                    <a:pt x="391235" y="9144000"/>
                  </a:lnTo>
                  <a:cubicBezTo>
                    <a:pt x="445385" y="6730684"/>
                    <a:pt x="250230" y="1995757"/>
                    <a:pt x="0" y="0"/>
                  </a:cubicBezTo>
                  <a:close/>
                </a:path>
              </a:pathLst>
            </a:custGeom>
            <a:solidFill>
              <a:schemeClr val="tx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
          <p:nvSpPr>
            <p:cNvPr id="18" name="Rectángulo 72"/>
            <p:cNvSpPr/>
            <p:nvPr/>
          </p:nvSpPr>
          <p:spPr bwMode="ltGray">
            <a:xfrm rot="5400000">
              <a:off x="4023569" y="33343"/>
              <a:ext cx="1096862" cy="9144000"/>
            </a:xfrm>
            <a:custGeom>
              <a:avLst/>
              <a:gdLst/>
              <a:ahLst/>
              <a:cxnLst/>
              <a:rect l="l" t="t" r="r" b="b"/>
              <a:pathLst>
                <a:path w="1096862" h="9144000">
                  <a:moveTo>
                    <a:pt x="1096861" y="9136375"/>
                  </a:moveTo>
                  <a:lnTo>
                    <a:pt x="1096861" y="0"/>
                  </a:lnTo>
                  <a:lnTo>
                    <a:pt x="1096862" y="0"/>
                  </a:lnTo>
                  <a:lnTo>
                    <a:pt x="1096862" y="9136375"/>
                  </a:lnTo>
                  <a:close/>
                  <a:moveTo>
                    <a:pt x="0" y="0"/>
                  </a:moveTo>
                  <a:lnTo>
                    <a:pt x="142171" y="0"/>
                  </a:lnTo>
                  <a:cubicBezTo>
                    <a:pt x="214017" y="532804"/>
                    <a:pt x="281641" y="1260834"/>
                    <a:pt x="340913" y="2087809"/>
                  </a:cubicBezTo>
                  <a:cubicBezTo>
                    <a:pt x="492781" y="4358443"/>
                    <a:pt x="587048" y="7374964"/>
                    <a:pt x="547354" y="9144000"/>
                  </a:cubicBezTo>
                  <a:lnTo>
                    <a:pt x="452132" y="9144000"/>
                  </a:lnTo>
                  <a:cubicBezTo>
                    <a:pt x="484963" y="4670358"/>
                    <a:pt x="240277" y="2482661"/>
                    <a:pt x="0" y="0"/>
                  </a:cubicBez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es-ES" noProof="0" dirty="0"/>
            </a:p>
          </p:txBody>
        </p:sp>
      </p:grpSp>
      <p:grpSp>
        <p:nvGrpSpPr>
          <p:cNvPr id="7" name="cuadrados"/>
          <p:cNvGrpSpPr/>
          <p:nvPr/>
        </p:nvGrpSpPr>
        <p:grpSpPr>
          <a:xfrm>
            <a:off x="1" y="800551"/>
            <a:ext cx="1063023" cy="524183"/>
            <a:chOff x="0" y="452558"/>
            <a:chExt cx="914400" cy="524182"/>
          </a:xfrm>
        </p:grpSpPr>
        <p:sp>
          <p:nvSpPr>
            <p:cNvPr id="8" name="Rectángulo redondeado 7"/>
            <p:cNvSpPr/>
            <p:nvPr/>
          </p:nvSpPr>
          <p:spPr>
            <a:xfrm>
              <a:off x="591671" y="452558"/>
              <a:ext cx="322729" cy="5241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
          <p:nvSpPr>
            <p:cNvPr id="9" name="Rectángulo redondeado 8"/>
            <p:cNvSpPr/>
            <p:nvPr/>
          </p:nvSpPr>
          <p:spPr>
            <a:xfrm>
              <a:off x="215154" y="452558"/>
              <a:ext cx="322729" cy="52418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
          <p:nvSpPr>
            <p:cNvPr id="10" name="Rectángulo con las esquinas de un lado redondeadas 9"/>
            <p:cNvSpPr/>
            <p:nvPr/>
          </p:nvSpPr>
          <p:spPr>
            <a:xfrm rot="5400000">
              <a:off x="-181408" y="633966"/>
              <a:ext cx="524182" cy="161366"/>
            </a:xfrm>
            <a:prstGeom prst="round2SameRect">
              <a:avLst>
                <a:gd name="adj1" fmla="val 29167"/>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grpSp>
      <p:sp>
        <p:nvSpPr>
          <p:cNvPr id="2" name="Marcador de posición de título 1"/>
          <p:cNvSpPr>
            <a:spLocks noGrp="1"/>
          </p:cNvSpPr>
          <p:nvPr>
            <p:ph type="title"/>
          </p:nvPr>
        </p:nvSpPr>
        <p:spPr>
          <a:xfrm>
            <a:off x="1218883" y="152400"/>
            <a:ext cx="9751060" cy="1295400"/>
          </a:xfrm>
          <a:prstGeom prst="rect">
            <a:avLst/>
          </a:prstGeom>
        </p:spPr>
        <p:txBody>
          <a:bodyPr vert="horz" lIns="121899" tIns="60949" rIns="121899" bIns="60949" rtlCol="0" anchor="b">
            <a:normAutofit/>
          </a:bodyPr>
          <a:lstStyle/>
          <a:p>
            <a:pPr rtl="0"/>
            <a:r>
              <a:rPr lang="es-ES" noProof="0" dirty="0"/>
              <a:t>Haga clic para modificar el estilo de título del patrón</a:t>
            </a:r>
          </a:p>
        </p:txBody>
      </p:sp>
      <p:sp>
        <p:nvSpPr>
          <p:cNvPr id="3" name="Marcador de texto 2"/>
          <p:cNvSpPr>
            <a:spLocks noGrp="1"/>
          </p:cNvSpPr>
          <p:nvPr>
            <p:ph type="body" idx="1"/>
          </p:nvPr>
        </p:nvSpPr>
        <p:spPr>
          <a:xfrm>
            <a:off x="1218883" y="1600200"/>
            <a:ext cx="9751060" cy="4572000"/>
          </a:xfrm>
          <a:prstGeom prst="rect">
            <a:avLst/>
          </a:prstGeom>
        </p:spPr>
        <p:txBody>
          <a:bodyPr vert="horz" lIns="121899" tIns="60949" rIns="121899" bIns="60949" rtlCol="0">
            <a:normAutofit/>
          </a:bodyPr>
          <a:lstStyle/>
          <a:p>
            <a:pPr lvl="0" rtl="0"/>
            <a:r>
              <a:rPr lang="es-ES" noProof="0" dirty="0"/>
              <a:t>Haga clic para modificar los estilos de texto del patrón</a:t>
            </a:r>
          </a:p>
          <a:p>
            <a:pPr lvl="1" rtl="0"/>
            <a:r>
              <a:rPr lang="es-ES" noProof="0" dirty="0"/>
              <a:t>Segundo nivel</a:t>
            </a:r>
          </a:p>
          <a:p>
            <a:pPr lvl="2" rtl="0"/>
            <a:r>
              <a:rPr lang="es-ES" noProof="0" dirty="0"/>
              <a:t>Tercer nivel</a:t>
            </a:r>
          </a:p>
          <a:p>
            <a:pPr lvl="3" rtl="0"/>
            <a:r>
              <a:rPr lang="es-ES" noProof="0" dirty="0"/>
              <a:t>Cuarto nivel</a:t>
            </a:r>
          </a:p>
          <a:p>
            <a:pPr lvl="4" rtl="0"/>
            <a:r>
              <a:rPr lang="es-ES" noProof="0" dirty="0"/>
              <a:t>Quinto nivel</a:t>
            </a:r>
          </a:p>
        </p:txBody>
      </p:sp>
      <p:sp>
        <p:nvSpPr>
          <p:cNvPr id="5" name="Marcador de pie de página 4"/>
          <p:cNvSpPr>
            <a:spLocks noGrp="1"/>
          </p:cNvSpPr>
          <p:nvPr>
            <p:ph type="ftr" sz="quarter" idx="3"/>
          </p:nvPr>
        </p:nvSpPr>
        <p:spPr>
          <a:xfrm>
            <a:off x="1218883" y="6448425"/>
            <a:ext cx="8288401" cy="180976"/>
          </a:xfrm>
          <a:prstGeom prst="rect">
            <a:avLst/>
          </a:prstGeom>
        </p:spPr>
        <p:txBody>
          <a:bodyPr vert="horz" lIns="121899" tIns="60949" rIns="121899" bIns="60949" rtlCol="0" anchor="ctr"/>
          <a:lstStyle>
            <a:lvl1pPr algn="l">
              <a:defRPr sz="1200">
                <a:solidFill>
                  <a:schemeClr val="tx1"/>
                </a:solidFill>
              </a:defRPr>
            </a:lvl1pPr>
          </a:lstStyle>
          <a:p>
            <a:pPr rtl="0"/>
            <a:r>
              <a:rPr lang="es-ES" noProof="0" dirty="0"/>
              <a:t>Agregar un pie de página</a:t>
            </a:r>
          </a:p>
        </p:txBody>
      </p:sp>
      <p:sp>
        <p:nvSpPr>
          <p:cNvPr id="4" name="Marcador de posición de fecha 3"/>
          <p:cNvSpPr>
            <a:spLocks noGrp="1"/>
          </p:cNvSpPr>
          <p:nvPr>
            <p:ph type="dt" sz="half" idx="2"/>
          </p:nvPr>
        </p:nvSpPr>
        <p:spPr>
          <a:xfrm>
            <a:off x="9547913" y="6448425"/>
            <a:ext cx="1422030" cy="180976"/>
          </a:xfrm>
          <a:prstGeom prst="rect">
            <a:avLst/>
          </a:prstGeom>
        </p:spPr>
        <p:txBody>
          <a:bodyPr vert="horz" lIns="121899" tIns="60949" rIns="121899" bIns="60949" rtlCol="0" anchor="ctr"/>
          <a:lstStyle>
            <a:lvl1pPr algn="r">
              <a:defRPr sz="1200">
                <a:solidFill>
                  <a:schemeClr val="tx1"/>
                </a:solidFill>
              </a:defRPr>
            </a:lvl1pPr>
          </a:lstStyle>
          <a:p>
            <a:fld id="{967241A0-795B-43A4-BD95-E0D3C99F7642}" type="datetime1">
              <a:rPr lang="es-ES" noProof="0" smtClean="0"/>
              <a:pPr/>
              <a:t>02/06/2024</a:t>
            </a:fld>
            <a:endParaRPr lang="es-ES" noProof="0" dirty="0"/>
          </a:p>
        </p:txBody>
      </p:sp>
      <p:sp>
        <p:nvSpPr>
          <p:cNvPr id="6" name="Marcador de posición de número de diapositiva 5"/>
          <p:cNvSpPr>
            <a:spLocks noGrp="1"/>
          </p:cNvSpPr>
          <p:nvPr>
            <p:ph type="sldNum" sz="quarter" idx="4"/>
          </p:nvPr>
        </p:nvSpPr>
        <p:spPr>
          <a:xfrm>
            <a:off x="11071516" y="6448425"/>
            <a:ext cx="812588" cy="180976"/>
          </a:xfrm>
          <a:prstGeom prst="rect">
            <a:avLst/>
          </a:prstGeom>
        </p:spPr>
        <p:txBody>
          <a:bodyPr vert="horz" lIns="121899" tIns="60949" rIns="121899" bIns="60949" rtlCol="0" anchor="ctr"/>
          <a:lstStyle>
            <a:lvl1pPr algn="r">
              <a:defRPr sz="1200">
                <a:solidFill>
                  <a:schemeClr val="tx1"/>
                </a:solidFill>
              </a:defRPr>
            </a:lvl1pPr>
          </a:lstStyle>
          <a:p>
            <a:pPr rtl="0"/>
            <a:fld id="{34C99D79-8A4B-4031-B1E0-AF26F8EDF2BC}" type="slidenum">
              <a:rPr lang="es-ES" noProof="0"/>
              <a:pPr rtl="0"/>
              <a:t>‹Nº›</a:t>
            </a:fld>
            <a:endParaRPr lang="es-ES" noProof="0" dirty="0"/>
          </a:p>
        </p:txBody>
      </p:sp>
    </p:spTree>
    <p:extLst>
      <p:ext uri="{BB962C8B-B14F-4D97-AF65-F5344CB8AC3E}">
        <p14:creationId xmlns:p14="http://schemas.microsoft.com/office/powerpoint/2010/main" val="17826826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spcBef>
          <a:spcPct val="0"/>
        </a:spcBef>
        <a:buNone/>
        <a:defRPr sz="3600" kern="1200">
          <a:solidFill>
            <a:schemeClr val="tx1"/>
          </a:solidFill>
          <a:latin typeface="+mj-lt"/>
          <a:ea typeface="+mj-ea"/>
          <a:cs typeface="+mj-cs"/>
        </a:defRPr>
      </a:lvl1pPr>
    </p:titleStyle>
    <p:bodyStyle>
      <a:lvl1pPr marL="304747" indent="-304747" algn="l" defTabSz="1218987" rtl="0" eaLnBrk="1" latinLnBrk="0" hangingPunct="1">
        <a:lnSpc>
          <a:spcPct val="90000"/>
        </a:lnSpc>
        <a:spcBef>
          <a:spcPts val="1800"/>
        </a:spcBef>
        <a:buClr>
          <a:schemeClr val="accent1">
            <a:lumMod val="75000"/>
          </a:schemeClr>
        </a:buClr>
        <a:buFont typeface="Arial" pitchFamily="34" charset="0"/>
        <a:buChar char="•"/>
        <a:defRPr sz="2800" kern="1200">
          <a:solidFill>
            <a:schemeClr val="tx1"/>
          </a:solidFill>
          <a:latin typeface="+mn-lt"/>
          <a:ea typeface="+mn-ea"/>
          <a:cs typeface="+mn-cs"/>
        </a:defRPr>
      </a:lvl1pPr>
      <a:lvl2pPr marL="755772" indent="-304747" algn="l" defTabSz="1218987" rtl="0" eaLnBrk="1" latinLnBrk="0" hangingPunct="1">
        <a:lnSpc>
          <a:spcPct val="90000"/>
        </a:lnSpc>
        <a:spcBef>
          <a:spcPts val="1200"/>
        </a:spcBef>
        <a:buClr>
          <a:schemeClr val="accent1">
            <a:lumMod val="75000"/>
          </a:schemeClr>
        </a:buClr>
        <a:buFont typeface="Arial" pitchFamily="34" charset="0"/>
        <a:buChar char="–"/>
        <a:defRPr sz="2400" kern="1200">
          <a:solidFill>
            <a:schemeClr val="tx1"/>
          </a:solidFill>
          <a:latin typeface="+mn-lt"/>
          <a:ea typeface="+mn-ea"/>
          <a:cs typeface="+mn-cs"/>
        </a:defRPr>
      </a:lvl2pPr>
      <a:lvl3pPr marL="1206797" indent="-304747" algn="l" defTabSz="1218987" rtl="0" eaLnBrk="1" latinLnBrk="0" hangingPunct="1">
        <a:lnSpc>
          <a:spcPct val="90000"/>
        </a:lnSpc>
        <a:spcBef>
          <a:spcPts val="800"/>
        </a:spcBef>
        <a:buClr>
          <a:schemeClr val="accent1">
            <a:lumMod val="75000"/>
          </a:schemeClr>
        </a:buClr>
        <a:buFont typeface="Arial" pitchFamily="34" charset="0"/>
        <a:buChar char="•"/>
        <a:defRPr sz="2000" kern="1200">
          <a:solidFill>
            <a:schemeClr val="tx1"/>
          </a:solidFill>
          <a:latin typeface="+mn-lt"/>
          <a:ea typeface="+mn-ea"/>
          <a:cs typeface="+mn-cs"/>
        </a:defRPr>
      </a:lvl3pPr>
      <a:lvl4pPr marL="1657822" indent="-304747" algn="l" defTabSz="1218987" rtl="0" eaLnBrk="1" latinLnBrk="0" hangingPunct="1">
        <a:lnSpc>
          <a:spcPct val="90000"/>
        </a:lnSpc>
        <a:spcBef>
          <a:spcPts val="800"/>
        </a:spcBef>
        <a:buClr>
          <a:schemeClr val="accent1">
            <a:lumMod val="75000"/>
          </a:schemeClr>
        </a:buClr>
        <a:buFont typeface="Arial" pitchFamily="34" charset="0"/>
        <a:buChar char="•"/>
        <a:defRPr sz="2000" kern="1200">
          <a:solidFill>
            <a:schemeClr val="tx1"/>
          </a:solidFill>
          <a:latin typeface="+mn-lt"/>
          <a:ea typeface="+mn-ea"/>
          <a:cs typeface="+mn-cs"/>
        </a:defRPr>
      </a:lvl4pPr>
      <a:lvl5pPr marL="2108847" indent="-304747" algn="l" defTabSz="1218987" rtl="0" eaLnBrk="1" latinLnBrk="0" hangingPunct="1">
        <a:lnSpc>
          <a:spcPct val="90000"/>
        </a:lnSpc>
        <a:spcBef>
          <a:spcPts val="800"/>
        </a:spcBef>
        <a:buClr>
          <a:schemeClr val="accent1">
            <a:lumMod val="75000"/>
          </a:schemeClr>
        </a:buClr>
        <a:buFont typeface="Arial" pitchFamily="34" charset="0"/>
        <a:buChar char="•"/>
        <a:defRPr sz="2000" kern="1200">
          <a:solidFill>
            <a:schemeClr val="tx1"/>
          </a:solidFill>
          <a:latin typeface="+mn-lt"/>
          <a:ea typeface="+mn-ea"/>
          <a:cs typeface="+mn-cs"/>
        </a:defRPr>
      </a:lvl5pPr>
      <a:lvl6pPr marL="2559872"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6pPr>
      <a:lvl7pPr marL="3010897"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7pPr>
      <a:lvl8pPr marL="3461922"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8pPr>
      <a:lvl9pPr marL="3912947"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010678" y="332656"/>
            <a:ext cx="10170744" cy="2448272"/>
          </a:xfrm>
        </p:spPr>
        <p:txBody>
          <a:bodyPr rtlCol="0"/>
          <a:lstStyle/>
          <a:p>
            <a:pPr rtl="0"/>
            <a:r>
              <a:rPr lang="es-BO" sz="3600" b="1" kern="100" cap="none" dirty="0">
                <a:solidFill>
                  <a:srgbClr val="2F5496"/>
                </a:solidFill>
                <a:effectLst/>
                <a:latin typeface="Calibri" panose="020F0502020204030204" pitchFamily="34" charset="0"/>
                <a:ea typeface="Calibri" panose="020F0502020204030204" pitchFamily="34" charset="0"/>
              </a:rPr>
              <a:t>La aversión al riesgo, el tamaño de la parcela y la tradición familiar como </a:t>
            </a:r>
            <a:r>
              <a:rPr lang="es-BO" sz="3600" b="1" kern="100" dirty="0">
                <a:solidFill>
                  <a:srgbClr val="2F5496"/>
                </a:solidFill>
                <a:latin typeface="Calibri" panose="020F0502020204030204" pitchFamily="34" charset="0"/>
                <a:ea typeface="Calibri" panose="020F0502020204030204" pitchFamily="34" charset="0"/>
              </a:rPr>
              <a:t>factore</a:t>
            </a:r>
            <a:r>
              <a:rPr lang="es-BO" sz="3600" b="1" kern="100" cap="none" dirty="0">
                <a:solidFill>
                  <a:srgbClr val="2F5496"/>
                </a:solidFill>
                <a:effectLst/>
                <a:latin typeface="Calibri" panose="020F0502020204030204" pitchFamily="34" charset="0"/>
                <a:ea typeface="Calibri" panose="020F0502020204030204" pitchFamily="34" charset="0"/>
              </a:rPr>
              <a:t>s que dificultan o promueven las </a:t>
            </a:r>
            <a:r>
              <a:rPr lang="es-BO" sz="3600" b="1" kern="100" cap="none" dirty="0" err="1">
                <a:solidFill>
                  <a:srgbClr val="2F5496"/>
                </a:solidFill>
                <a:effectLst/>
                <a:latin typeface="Calibri" panose="020F0502020204030204" pitchFamily="34" charset="0"/>
                <a:ea typeface="Calibri" panose="020F0502020204030204" pitchFamily="34" charset="0"/>
              </a:rPr>
              <a:t>TAEs</a:t>
            </a:r>
            <a:r>
              <a:rPr lang="es-BO" sz="3600" b="1" kern="100" cap="none" dirty="0">
                <a:solidFill>
                  <a:srgbClr val="2F5496"/>
                </a:solidFill>
                <a:effectLst/>
                <a:latin typeface="Calibri" panose="020F0502020204030204" pitchFamily="34" charset="0"/>
                <a:ea typeface="Calibri" panose="020F0502020204030204" pitchFamily="34" charset="0"/>
              </a:rPr>
              <a:t>: lecciones de un estudio con productores bolivianos </a:t>
            </a:r>
            <a:endParaRPr lang="es-ES" sz="3600" dirty="0"/>
          </a:p>
        </p:txBody>
      </p:sp>
      <p:pic>
        <p:nvPicPr>
          <p:cNvPr id="5" name="Imagen 4">
            <a:extLst>
              <a:ext uri="{FF2B5EF4-FFF2-40B4-BE49-F238E27FC236}">
                <a16:creationId xmlns:a16="http://schemas.microsoft.com/office/drawing/2014/main" id="{EB8747EA-B518-9ACD-B073-2193A2AC65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9904" y="2708920"/>
            <a:ext cx="5436096" cy="4077072"/>
          </a:xfrm>
          <a:prstGeom prst="rect">
            <a:avLst/>
          </a:prstGeom>
        </p:spPr>
      </p:pic>
      <p:sp>
        <p:nvSpPr>
          <p:cNvPr id="6" name="Rectángulo 5">
            <a:extLst>
              <a:ext uri="{FF2B5EF4-FFF2-40B4-BE49-F238E27FC236}">
                <a16:creationId xmlns:a16="http://schemas.microsoft.com/office/drawing/2014/main" id="{C3EE4F25-3087-C962-3C77-2D49C2126B0B}"/>
              </a:ext>
            </a:extLst>
          </p:cNvPr>
          <p:cNvSpPr/>
          <p:nvPr/>
        </p:nvSpPr>
        <p:spPr>
          <a:xfrm>
            <a:off x="7071634" y="2708920"/>
            <a:ext cx="4752528" cy="4077072"/>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r>
              <a:rPr lang="es-BO" sz="2800" kern="100" cap="none" dirty="0">
                <a:solidFill>
                  <a:schemeClr val="tx1"/>
                </a:solidFill>
                <a:ea typeface="Calibri" panose="020F0502020204030204" pitchFamily="34" charset="0"/>
              </a:rPr>
              <a:t>María Omonte</a:t>
            </a:r>
          </a:p>
          <a:p>
            <a:pPr algn="ctr"/>
            <a:r>
              <a:rPr lang="es-BO" sz="2800" kern="100" cap="none" dirty="0">
                <a:solidFill>
                  <a:schemeClr val="tx1"/>
                </a:solidFill>
                <a:ea typeface="Calibri" panose="020F0502020204030204" pitchFamily="34" charset="0"/>
              </a:rPr>
              <a:t>Romina De </a:t>
            </a:r>
            <a:r>
              <a:rPr lang="es-BO" sz="2800" kern="100" cap="none" dirty="0" err="1">
                <a:solidFill>
                  <a:schemeClr val="tx1"/>
                </a:solidFill>
                <a:ea typeface="Calibri" panose="020F0502020204030204" pitchFamily="34" charset="0"/>
              </a:rPr>
              <a:t>Angelis</a:t>
            </a:r>
            <a:r>
              <a:rPr lang="es-BO" sz="2800" kern="100" cap="none" dirty="0">
                <a:solidFill>
                  <a:schemeClr val="tx1"/>
                </a:solidFill>
                <a:ea typeface="Calibri" panose="020F0502020204030204" pitchFamily="34" charset="0"/>
              </a:rPr>
              <a:t> </a:t>
            </a:r>
          </a:p>
          <a:p>
            <a:pPr algn="ctr"/>
            <a:r>
              <a:rPr lang="es-BO" sz="2800" kern="100" cap="none" dirty="0">
                <a:solidFill>
                  <a:schemeClr val="tx1"/>
                </a:solidFill>
                <a:ea typeface="Calibri" panose="020F0502020204030204" pitchFamily="34" charset="0"/>
              </a:rPr>
              <a:t>Israel Navarrete </a:t>
            </a:r>
          </a:p>
          <a:p>
            <a:pPr algn="ctr"/>
            <a:r>
              <a:rPr lang="es-BO" sz="2800" kern="100" cap="none" dirty="0">
                <a:solidFill>
                  <a:schemeClr val="tx1"/>
                </a:solidFill>
                <a:ea typeface="Calibri" panose="020F0502020204030204" pitchFamily="34" charset="0"/>
              </a:rPr>
              <a:t>Mariana Alem</a:t>
            </a:r>
            <a:endParaRPr lang="es-ES" sz="2800" dirty="0"/>
          </a:p>
          <a:p>
            <a:pPr algn="ctr"/>
            <a:endParaRPr lang="es-BO" dirty="0"/>
          </a:p>
        </p:txBody>
      </p:sp>
    </p:spTree>
    <p:extLst>
      <p:ext uri="{BB962C8B-B14F-4D97-AF65-F5344CB8AC3E}">
        <p14:creationId xmlns:p14="http://schemas.microsoft.com/office/powerpoint/2010/main" val="2801835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rtlCol="0"/>
          <a:lstStyle/>
          <a:p>
            <a:pPr rtl="0"/>
            <a:r>
              <a:rPr lang="es-ES" dirty="0"/>
              <a:t>Índice de la presentación:</a:t>
            </a:r>
          </a:p>
        </p:txBody>
      </p:sp>
      <p:sp>
        <p:nvSpPr>
          <p:cNvPr id="6" name="Marcador de contenido 5"/>
          <p:cNvSpPr>
            <a:spLocks noGrp="1"/>
          </p:cNvSpPr>
          <p:nvPr>
            <p:ph idx="1"/>
          </p:nvPr>
        </p:nvSpPr>
        <p:spPr/>
        <p:txBody>
          <a:bodyPr rtlCol="0"/>
          <a:lstStyle/>
          <a:p>
            <a:pPr rtl="0"/>
            <a:r>
              <a:rPr lang="es-ES" dirty="0"/>
              <a:t>Contexto y revisión de literatura</a:t>
            </a:r>
          </a:p>
          <a:p>
            <a:pPr rtl="0"/>
            <a:r>
              <a:rPr lang="es-ES" dirty="0"/>
              <a:t>Objetivos</a:t>
            </a:r>
          </a:p>
          <a:p>
            <a:pPr rtl="0"/>
            <a:r>
              <a:rPr lang="es-ES" dirty="0"/>
              <a:t>Metodología</a:t>
            </a:r>
          </a:p>
          <a:p>
            <a:pPr rtl="0"/>
            <a:r>
              <a:rPr lang="es-ES" dirty="0"/>
              <a:t>Resultados</a:t>
            </a:r>
          </a:p>
          <a:p>
            <a:pPr rtl="0"/>
            <a:r>
              <a:rPr lang="es-ES" dirty="0"/>
              <a:t>Conclusiones e implicancias </a:t>
            </a:r>
          </a:p>
          <a:p>
            <a:pPr rtl="0"/>
            <a:r>
              <a:rPr lang="es-ES" dirty="0"/>
              <a:t>Preguntas, diálogo abierto</a:t>
            </a:r>
          </a:p>
        </p:txBody>
      </p:sp>
    </p:spTree>
    <p:extLst>
      <p:ext uri="{BB962C8B-B14F-4D97-AF65-F5344CB8AC3E}">
        <p14:creationId xmlns:p14="http://schemas.microsoft.com/office/powerpoint/2010/main" val="2041341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37934" y="674008"/>
            <a:ext cx="8909366" cy="721370"/>
          </a:xfrm>
        </p:spPr>
        <p:txBody>
          <a:bodyPr/>
          <a:lstStyle/>
          <a:p>
            <a:r>
              <a:rPr lang="es-ES" dirty="0"/>
              <a:t>Proyecto EcoConsumo 2</a:t>
            </a:r>
            <a:endParaRPr lang="es-BO" dirty="0"/>
          </a:p>
        </p:txBody>
      </p:sp>
      <p:sp>
        <p:nvSpPr>
          <p:cNvPr id="3" name="Marcador de contenido 2"/>
          <p:cNvSpPr>
            <a:spLocks noGrp="1"/>
          </p:cNvSpPr>
          <p:nvPr>
            <p:ph idx="1"/>
          </p:nvPr>
        </p:nvSpPr>
        <p:spPr>
          <a:xfrm>
            <a:off x="1626671" y="1730302"/>
            <a:ext cx="10562154" cy="4638525"/>
          </a:xfrm>
        </p:spPr>
        <p:txBody>
          <a:bodyPr/>
          <a:lstStyle/>
          <a:p>
            <a:r>
              <a:rPr lang="es-ES" sz="2399" b="1" dirty="0"/>
              <a:t>Tres componentes:</a:t>
            </a:r>
          </a:p>
          <a:p>
            <a:pPr lvl="1"/>
            <a:endParaRPr lang="es-ES" dirty="0"/>
          </a:p>
          <a:p>
            <a:endParaRPr lang="es-BO" dirty="0"/>
          </a:p>
        </p:txBody>
      </p:sp>
      <p:sp>
        <p:nvSpPr>
          <p:cNvPr id="4" name="Lágrima 3"/>
          <p:cNvSpPr/>
          <p:nvPr/>
        </p:nvSpPr>
        <p:spPr>
          <a:xfrm>
            <a:off x="463317" y="3789040"/>
            <a:ext cx="2872439" cy="1895542"/>
          </a:xfrm>
          <a:prstGeom prst="teardrop">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a:t>PRODUCTORES</a:t>
            </a:r>
            <a:endParaRPr lang="es-BO" sz="2000" dirty="0"/>
          </a:p>
        </p:txBody>
      </p:sp>
      <p:sp>
        <p:nvSpPr>
          <p:cNvPr id="5" name="Lágrima 4"/>
          <p:cNvSpPr/>
          <p:nvPr/>
        </p:nvSpPr>
        <p:spPr>
          <a:xfrm>
            <a:off x="8693985" y="3789040"/>
            <a:ext cx="3031521" cy="1895542"/>
          </a:xfrm>
          <a:prstGeom prst="teardrop">
            <a:avLst/>
          </a:prstGeom>
          <a:solidFill>
            <a:srgbClr val="A37417"/>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ES" sz="2000" dirty="0"/>
              <a:t>GRUPO IMPULSOR ECO CONSUMO</a:t>
            </a:r>
            <a:endParaRPr lang="es-BO" sz="2399" dirty="0"/>
          </a:p>
        </p:txBody>
      </p:sp>
      <p:sp>
        <p:nvSpPr>
          <p:cNvPr id="7" name="Lágrima 6"/>
          <p:cNvSpPr/>
          <p:nvPr/>
        </p:nvSpPr>
        <p:spPr>
          <a:xfrm>
            <a:off x="4658192" y="3789040"/>
            <a:ext cx="2872439" cy="1895542"/>
          </a:xfrm>
          <a:prstGeom prst="teardrop">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ES" sz="1800" dirty="0"/>
              <a:t>CONSUMIDORES</a:t>
            </a:r>
            <a:endParaRPr lang="es-BO" sz="1800" dirty="0"/>
          </a:p>
        </p:txBody>
      </p:sp>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30141" y="93989"/>
            <a:ext cx="2395365" cy="26027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05929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B21919-77B7-1A63-A66F-401D844CBD6E}"/>
              </a:ext>
            </a:extLst>
          </p:cNvPr>
          <p:cNvSpPr>
            <a:spLocks noGrp="1"/>
          </p:cNvSpPr>
          <p:nvPr>
            <p:ph type="title"/>
          </p:nvPr>
        </p:nvSpPr>
        <p:spPr>
          <a:xfrm>
            <a:off x="1218883" y="152400"/>
            <a:ext cx="9751060" cy="1295400"/>
          </a:xfrm>
        </p:spPr>
        <p:txBody>
          <a:bodyPr anchor="b">
            <a:normAutofit/>
          </a:bodyPr>
          <a:lstStyle/>
          <a:p>
            <a:r>
              <a:rPr lang="es-BO" dirty="0"/>
              <a:t>Contexto y revisión de literatura</a:t>
            </a:r>
          </a:p>
        </p:txBody>
      </p:sp>
      <p:pic>
        <p:nvPicPr>
          <p:cNvPr id="1026" name="Picture 2">
            <a:extLst>
              <a:ext uri="{FF2B5EF4-FFF2-40B4-BE49-F238E27FC236}">
                <a16:creationId xmlns:a16="http://schemas.microsoft.com/office/drawing/2014/main" id="{8002EE98-75E0-53DE-9F6E-9DB6FAE86EF6}"/>
              </a:ext>
            </a:extLst>
          </p:cNvPr>
          <p:cNvPicPr>
            <a:picLocks noGrp="1" noChangeAspect="1" noChangeArrowheads="1"/>
          </p:cNvPicPr>
          <p:nvPr>
            <p:ph type="pic" idx="1"/>
          </p:nvPr>
        </p:nvPicPr>
        <p:blipFill rotWithShape="1">
          <a:blip r:embed="rId3">
            <a:extLst>
              <a:ext uri="{28A0092B-C50C-407E-A947-70E740481C1C}">
                <a14:useLocalDpi xmlns:a14="http://schemas.microsoft.com/office/drawing/2010/main" val="0"/>
              </a:ext>
            </a:extLst>
          </a:blip>
          <a:srcRect l="51264"/>
          <a:stretch/>
        </p:blipFill>
        <p:spPr bwMode="auto">
          <a:xfrm>
            <a:off x="333772" y="1443338"/>
            <a:ext cx="6480083" cy="4853136"/>
          </a:xfrm>
          <a:prstGeom prst="rect">
            <a:avLst/>
          </a:prstGeom>
          <a:solidFill>
            <a:srgbClr val="FFFFFF"/>
          </a:solidFill>
        </p:spPr>
      </p:pic>
      <p:sp>
        <p:nvSpPr>
          <p:cNvPr id="3" name="Marcador de contenido 2">
            <a:extLst>
              <a:ext uri="{FF2B5EF4-FFF2-40B4-BE49-F238E27FC236}">
                <a16:creationId xmlns:a16="http://schemas.microsoft.com/office/drawing/2014/main" id="{D6B3CBDD-096F-A9AF-B901-8CA53DCB1143}"/>
              </a:ext>
            </a:extLst>
          </p:cNvPr>
          <p:cNvSpPr>
            <a:spLocks noGrp="1"/>
          </p:cNvSpPr>
          <p:nvPr>
            <p:ph type="body" sz="half" idx="2"/>
          </p:nvPr>
        </p:nvSpPr>
        <p:spPr>
          <a:xfrm>
            <a:off x="7318548" y="1916832"/>
            <a:ext cx="3348115" cy="3759200"/>
          </a:xfrm>
        </p:spPr>
        <p:txBody>
          <a:bodyPr anchor="b">
            <a:normAutofit/>
          </a:bodyPr>
          <a:lstStyle/>
          <a:p>
            <a:r>
              <a:rPr lang="es-BO" dirty="0"/>
              <a:t>El estudio se realizó en ferias populares de la Región Metropolitana Kanata, Cochabamba</a:t>
            </a:r>
          </a:p>
        </p:txBody>
      </p:sp>
    </p:spTree>
    <p:extLst>
      <p:ext uri="{BB962C8B-B14F-4D97-AF65-F5344CB8AC3E}">
        <p14:creationId xmlns:p14="http://schemas.microsoft.com/office/powerpoint/2010/main" val="1844365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A377F5-9118-6F40-2455-BAEF77C41BF8}"/>
              </a:ext>
            </a:extLst>
          </p:cNvPr>
          <p:cNvSpPr>
            <a:spLocks noGrp="1"/>
          </p:cNvSpPr>
          <p:nvPr>
            <p:ph type="title"/>
          </p:nvPr>
        </p:nvSpPr>
        <p:spPr/>
        <p:txBody>
          <a:bodyPr/>
          <a:lstStyle/>
          <a:p>
            <a:r>
              <a:rPr lang="es-BO" dirty="0"/>
              <a:t>Contexto y revisión de literatura</a:t>
            </a:r>
          </a:p>
        </p:txBody>
      </p:sp>
      <p:sp>
        <p:nvSpPr>
          <p:cNvPr id="3" name="Marcador de contenido 2">
            <a:extLst>
              <a:ext uri="{FF2B5EF4-FFF2-40B4-BE49-F238E27FC236}">
                <a16:creationId xmlns:a16="http://schemas.microsoft.com/office/drawing/2014/main" id="{22667EEA-59CB-A552-8512-9ABAC39614D4}"/>
              </a:ext>
            </a:extLst>
          </p:cNvPr>
          <p:cNvSpPr>
            <a:spLocks noGrp="1"/>
          </p:cNvSpPr>
          <p:nvPr>
            <p:ph idx="1"/>
          </p:nvPr>
        </p:nvSpPr>
        <p:spPr/>
        <p:txBody>
          <a:bodyPr>
            <a:normAutofit fontScale="92500" lnSpcReduction="10000"/>
          </a:bodyPr>
          <a:lstStyle/>
          <a:p>
            <a:r>
              <a:rPr lang="es-BO" dirty="0"/>
              <a:t>Censo Nacional Agropecuario (2013), 95% de </a:t>
            </a:r>
            <a:r>
              <a:rPr lang="es-BO" dirty="0" err="1"/>
              <a:t>UPAs</a:t>
            </a:r>
            <a:r>
              <a:rPr lang="es-BO" dirty="0"/>
              <a:t> pertenecen a la agricultura familiar. La AE está básicamente ligada a la agricultura familiar, particularmente mujeres (Llanque et al, 2018).</a:t>
            </a:r>
          </a:p>
          <a:p>
            <a:r>
              <a:rPr lang="es-BO" dirty="0"/>
              <a:t>Impacto político, leyes y regulaciones en relación con la producción y consumo AE desde 2006, pero su importancia relativa en las acciones ha disminuido frente a los agroindustriales (Terán, 2020). </a:t>
            </a:r>
          </a:p>
          <a:p>
            <a:r>
              <a:rPr lang="es-BO" dirty="0"/>
              <a:t>En los valles y altiplano de Bolivia, la producción AE ha sido impulsada por instituciones y municipios para (i) generar canales de comercialización, (</a:t>
            </a:r>
            <a:r>
              <a:rPr lang="es-BO" dirty="0" err="1"/>
              <a:t>ii</a:t>
            </a:r>
            <a:r>
              <a:rPr lang="es-BO" dirty="0"/>
              <a:t>) garantizar la alimentación familiar (</a:t>
            </a:r>
            <a:r>
              <a:rPr lang="es-BO" dirty="0" err="1"/>
              <a:t>MDRyT</a:t>
            </a:r>
            <a:r>
              <a:rPr lang="es-BO" dirty="0"/>
              <a:t>, </a:t>
            </a:r>
            <a:r>
              <a:rPr lang="es-BO" dirty="0" err="1"/>
              <a:t>Agrecol</a:t>
            </a:r>
            <a:r>
              <a:rPr lang="es-BO" dirty="0"/>
              <a:t>, 2018)</a:t>
            </a:r>
          </a:p>
          <a:p>
            <a:endParaRPr lang="es-BO" dirty="0"/>
          </a:p>
        </p:txBody>
      </p:sp>
    </p:spTree>
    <p:extLst>
      <p:ext uri="{BB962C8B-B14F-4D97-AF65-F5344CB8AC3E}">
        <p14:creationId xmlns:p14="http://schemas.microsoft.com/office/powerpoint/2010/main" val="1033876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130A5AF-2EF9-9675-BB12-BE4A1F831878}"/>
              </a:ext>
            </a:extLst>
          </p:cNvPr>
          <p:cNvSpPr>
            <a:spLocks noGrp="1"/>
          </p:cNvSpPr>
          <p:nvPr>
            <p:ph type="title"/>
          </p:nvPr>
        </p:nvSpPr>
        <p:spPr/>
        <p:txBody>
          <a:bodyPr/>
          <a:lstStyle/>
          <a:p>
            <a:r>
              <a:rPr lang="es-BO" dirty="0"/>
              <a:t>Contexto y revisión de literatura</a:t>
            </a:r>
          </a:p>
        </p:txBody>
      </p:sp>
      <p:sp>
        <p:nvSpPr>
          <p:cNvPr id="3" name="Marcador de contenido 2">
            <a:extLst>
              <a:ext uri="{FF2B5EF4-FFF2-40B4-BE49-F238E27FC236}">
                <a16:creationId xmlns:a16="http://schemas.microsoft.com/office/drawing/2014/main" id="{F094071F-8E85-4CC0-066C-6E3E113386EB}"/>
              </a:ext>
            </a:extLst>
          </p:cNvPr>
          <p:cNvSpPr>
            <a:spLocks noGrp="1"/>
          </p:cNvSpPr>
          <p:nvPr>
            <p:ph idx="1"/>
          </p:nvPr>
        </p:nvSpPr>
        <p:spPr/>
        <p:txBody>
          <a:bodyPr>
            <a:normAutofit lnSpcReduction="10000"/>
          </a:bodyPr>
          <a:lstStyle/>
          <a:p>
            <a:r>
              <a:rPr lang="es-BO" dirty="0"/>
              <a:t>En Cochabamba, existen 6200 productores ecológicos, aportan el 2,1% de la producción total de alimentos, y solo el 0,02% está acreditada por el SPG (Alem et al, 2018). </a:t>
            </a:r>
          </a:p>
          <a:p>
            <a:pPr algn="l" rtl="0" fontAlgn="base">
              <a:buFont typeface="Arial" panose="020B0604020202020204" pitchFamily="34" charset="0"/>
              <a:buChar char="•"/>
            </a:pPr>
            <a:r>
              <a:rPr lang="es-BO" sz="2800" b="0" i="0" u="none" strike="noStrike" dirty="0">
                <a:solidFill>
                  <a:srgbClr val="000000"/>
                </a:solidFill>
                <a:effectLst/>
              </a:rPr>
              <a:t>En un contexto LA donde la AE ha surgido como un enfoque transformador de la Agricultura y ha crecido de la mano de movimientos sociales que promueven la soberanía alimentaria, derechos indígenas y las reformas agrarias (Altieri y Toledo, 2011).</a:t>
            </a:r>
            <a:r>
              <a:rPr lang="en-US" sz="2800" b="0" i="0" dirty="0">
                <a:solidFill>
                  <a:srgbClr val="000000"/>
                </a:solidFill>
                <a:effectLst/>
              </a:rPr>
              <a:t>​</a:t>
            </a:r>
          </a:p>
          <a:p>
            <a:pPr algn="l" rtl="0" fontAlgn="base">
              <a:buFont typeface="Arial" panose="020B0604020202020204" pitchFamily="34" charset="0"/>
              <a:buChar char="•"/>
            </a:pPr>
            <a:r>
              <a:rPr lang="es-BO" sz="2800" b="0" i="0" u="none" strike="noStrike" dirty="0">
                <a:solidFill>
                  <a:srgbClr val="000000"/>
                </a:solidFill>
                <a:effectLst/>
              </a:rPr>
              <a:t>Específicamente en sud América, donde surgieron y se difundieron los </a:t>
            </a:r>
            <a:r>
              <a:rPr lang="es-BO" sz="2800" b="0" i="0" u="none" strike="noStrike" dirty="0" err="1">
                <a:solidFill>
                  <a:srgbClr val="000000"/>
                </a:solidFill>
                <a:effectLst/>
              </a:rPr>
              <a:t>SPGs</a:t>
            </a:r>
            <a:r>
              <a:rPr lang="es-BO" sz="2800" b="0" i="0" u="none" strike="noStrike" dirty="0">
                <a:solidFill>
                  <a:srgbClr val="000000"/>
                </a:solidFill>
                <a:effectLst/>
              </a:rPr>
              <a:t> en Brasil, Ecuador, </a:t>
            </a:r>
            <a:r>
              <a:rPr lang="es-BO" sz="2800" b="0" i="0" u="none" strike="noStrike" dirty="0" err="1">
                <a:solidFill>
                  <a:srgbClr val="000000"/>
                </a:solidFill>
                <a:effectLst/>
              </a:rPr>
              <a:t>Perú,Chile</a:t>
            </a:r>
            <a:r>
              <a:rPr lang="es-BO" sz="2800" b="0" i="0" u="none" strike="noStrike" dirty="0">
                <a:solidFill>
                  <a:srgbClr val="000000"/>
                </a:solidFill>
                <a:effectLst/>
              </a:rPr>
              <a:t>, Colombia  y Bolivia. </a:t>
            </a:r>
            <a:endParaRPr lang="es-BO" dirty="0"/>
          </a:p>
        </p:txBody>
      </p:sp>
    </p:spTree>
    <p:extLst>
      <p:ext uri="{BB962C8B-B14F-4D97-AF65-F5344CB8AC3E}">
        <p14:creationId xmlns:p14="http://schemas.microsoft.com/office/powerpoint/2010/main" val="306272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BB451F-A65E-E15B-6E7D-AF1A86AA12F1}"/>
              </a:ext>
            </a:extLst>
          </p:cNvPr>
          <p:cNvSpPr>
            <a:spLocks noGrp="1"/>
          </p:cNvSpPr>
          <p:nvPr>
            <p:ph type="title"/>
          </p:nvPr>
        </p:nvSpPr>
        <p:spPr/>
        <p:txBody>
          <a:bodyPr/>
          <a:lstStyle/>
          <a:p>
            <a:r>
              <a:rPr lang="es-BO" dirty="0"/>
              <a:t>Contexto y revisión de literatura</a:t>
            </a:r>
          </a:p>
        </p:txBody>
      </p:sp>
      <p:sp>
        <p:nvSpPr>
          <p:cNvPr id="3" name="Marcador de contenido 2">
            <a:extLst>
              <a:ext uri="{FF2B5EF4-FFF2-40B4-BE49-F238E27FC236}">
                <a16:creationId xmlns:a16="http://schemas.microsoft.com/office/drawing/2014/main" id="{1DEA3518-27D6-7782-ADCC-6F4A89175641}"/>
              </a:ext>
            </a:extLst>
          </p:cNvPr>
          <p:cNvSpPr>
            <a:spLocks noGrp="1"/>
          </p:cNvSpPr>
          <p:nvPr>
            <p:ph idx="1"/>
          </p:nvPr>
        </p:nvSpPr>
        <p:spPr/>
        <p:txBody>
          <a:bodyPr>
            <a:normAutofit/>
          </a:bodyPr>
          <a:lstStyle/>
          <a:p>
            <a:r>
              <a:rPr lang="es-BO" dirty="0"/>
              <a:t>Las </a:t>
            </a:r>
            <a:r>
              <a:rPr lang="es-BO" dirty="0" err="1"/>
              <a:t>TAEs</a:t>
            </a:r>
            <a:r>
              <a:rPr lang="es-BO" dirty="0"/>
              <a:t> se entienden como los cambios en percepciones, actitudes y comportamientos que ocurren en los productores y en otros actores del sistema alimentario, y a  múltiples niveles (productor, parcela, comunidad en general, paisaje e instituciones) (</a:t>
            </a:r>
            <a:r>
              <a:rPr lang="es-BO" dirty="0" err="1"/>
              <a:t>Tittonell</a:t>
            </a:r>
            <a:r>
              <a:rPr lang="es-BO" dirty="0"/>
              <a:t>, 2019).</a:t>
            </a:r>
          </a:p>
          <a:p>
            <a:r>
              <a:rPr lang="es-BO" dirty="0"/>
              <a:t>El poder de la demanda de consumidores, en las </a:t>
            </a:r>
            <a:r>
              <a:rPr lang="es-BO" dirty="0" err="1"/>
              <a:t>TAEs</a:t>
            </a:r>
            <a:r>
              <a:rPr lang="es-BO" dirty="0"/>
              <a:t>, motivada por sus beneficios para la salud, creencias, normas y valores culturales y sostenibilidad ambiental (</a:t>
            </a:r>
            <a:r>
              <a:rPr lang="es-BO" dirty="0" err="1"/>
              <a:t>Tandon</a:t>
            </a:r>
            <a:r>
              <a:rPr lang="es-BO" dirty="0"/>
              <a:t> et al, 2021), además de relaciones de confianza con productores y trazabilidad de los alimentos (</a:t>
            </a:r>
            <a:r>
              <a:rPr lang="es-BO" dirty="0" err="1"/>
              <a:t>Blare</a:t>
            </a:r>
            <a:r>
              <a:rPr lang="es-BO" dirty="0"/>
              <a:t> et al, 2023).</a:t>
            </a:r>
          </a:p>
        </p:txBody>
      </p:sp>
    </p:spTree>
    <p:extLst>
      <p:ext uri="{BB962C8B-B14F-4D97-AF65-F5344CB8AC3E}">
        <p14:creationId xmlns:p14="http://schemas.microsoft.com/office/powerpoint/2010/main" val="3163890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1537A5-D74A-2BA8-377E-A16BF04F56DC}"/>
              </a:ext>
            </a:extLst>
          </p:cNvPr>
          <p:cNvSpPr>
            <a:spLocks noGrp="1"/>
          </p:cNvSpPr>
          <p:nvPr>
            <p:ph type="title"/>
          </p:nvPr>
        </p:nvSpPr>
        <p:spPr/>
        <p:txBody>
          <a:bodyPr/>
          <a:lstStyle/>
          <a:p>
            <a:r>
              <a:rPr lang="es-BO" dirty="0"/>
              <a:t>Contexto y revisión de literatura</a:t>
            </a:r>
          </a:p>
        </p:txBody>
      </p:sp>
      <p:sp>
        <p:nvSpPr>
          <p:cNvPr id="3" name="Marcador de contenido 2">
            <a:extLst>
              <a:ext uri="{FF2B5EF4-FFF2-40B4-BE49-F238E27FC236}">
                <a16:creationId xmlns:a16="http://schemas.microsoft.com/office/drawing/2014/main" id="{6734D5B5-9A2A-E5AB-BDF3-B5FACB355686}"/>
              </a:ext>
            </a:extLst>
          </p:cNvPr>
          <p:cNvSpPr>
            <a:spLocks noGrp="1"/>
          </p:cNvSpPr>
          <p:nvPr>
            <p:ph idx="1"/>
          </p:nvPr>
        </p:nvSpPr>
        <p:spPr/>
        <p:txBody>
          <a:bodyPr>
            <a:normAutofit fontScale="92500"/>
          </a:bodyPr>
          <a:lstStyle/>
          <a:p>
            <a:r>
              <a:rPr lang="es-BO" dirty="0"/>
              <a:t>Garantizar los ingresos económicos para el productor es un factor crucial en la introducción de prácticas AE, así como para dedicarse a la agricultura convencional (Van </a:t>
            </a:r>
            <a:r>
              <a:rPr lang="es-BO" dirty="0" err="1"/>
              <a:t>der</a:t>
            </a:r>
            <a:r>
              <a:rPr lang="es-BO" dirty="0"/>
              <a:t> </a:t>
            </a:r>
            <a:r>
              <a:rPr lang="es-BO" dirty="0" err="1"/>
              <a:t>Ploeg</a:t>
            </a:r>
            <a:r>
              <a:rPr lang="es-BO" dirty="0"/>
              <a:t>, 2008).</a:t>
            </a:r>
          </a:p>
          <a:p>
            <a:r>
              <a:rPr lang="es-BO" dirty="0"/>
              <a:t>Tipología en Bangladesh, los que no usan pesticidas (AE), los que usan antes o después del ataque de plagas (mixtos), y los que siempre usan (convencionales). Factores predisponen al uso de pesticidas son aversión al riesgo, minimizar pérdidas productivas y disponibilidad de efectivo (Robinson et al, 2007).</a:t>
            </a:r>
          </a:p>
          <a:p>
            <a:r>
              <a:rPr lang="es-BO" dirty="0"/>
              <a:t>Entre los principales desafíos para la adopción de prácticas AE están el acceso limitado a la tierra, los recursos y el apoyo técnico (Rosset, 2008).</a:t>
            </a:r>
          </a:p>
        </p:txBody>
      </p:sp>
    </p:spTree>
    <p:extLst>
      <p:ext uri="{BB962C8B-B14F-4D97-AF65-F5344CB8AC3E}">
        <p14:creationId xmlns:p14="http://schemas.microsoft.com/office/powerpoint/2010/main" val="2750194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69739BD-E0CB-DDA3-7E4B-5A3DBA65675D}"/>
              </a:ext>
            </a:extLst>
          </p:cNvPr>
          <p:cNvSpPr>
            <a:spLocks noGrp="1"/>
          </p:cNvSpPr>
          <p:nvPr>
            <p:ph sz="half" idx="1"/>
          </p:nvPr>
        </p:nvSpPr>
        <p:spPr>
          <a:xfrm>
            <a:off x="405780" y="1916832"/>
            <a:ext cx="5555786" cy="5148808"/>
          </a:xfrm>
        </p:spPr>
        <p:txBody>
          <a:bodyPr>
            <a:noAutofit/>
          </a:bodyPr>
          <a:lstStyle/>
          <a:p>
            <a:pPr marL="0" indent="0">
              <a:buNone/>
            </a:pPr>
            <a:r>
              <a:rPr lang="es-BO" b="1" dirty="0"/>
              <a:t>Objetivo del componente de productores del proyecto: </a:t>
            </a:r>
          </a:p>
          <a:p>
            <a:pPr marL="0" indent="0">
              <a:buNone/>
            </a:pPr>
            <a:r>
              <a:rPr lang="es-BO" dirty="0"/>
              <a:t>Fortalecer la oferta de alimentos AE en las ferias populares, a través de eventos de capacitación e intercambios de experiencias.</a:t>
            </a:r>
          </a:p>
        </p:txBody>
      </p:sp>
      <p:sp>
        <p:nvSpPr>
          <p:cNvPr id="4" name="Marcador de contenido 3">
            <a:extLst>
              <a:ext uri="{FF2B5EF4-FFF2-40B4-BE49-F238E27FC236}">
                <a16:creationId xmlns:a16="http://schemas.microsoft.com/office/drawing/2014/main" id="{9AB28AC1-E873-B26B-7B06-1CF78C4D64B0}"/>
              </a:ext>
            </a:extLst>
          </p:cNvPr>
          <p:cNvSpPr>
            <a:spLocks noGrp="1"/>
          </p:cNvSpPr>
          <p:nvPr>
            <p:ph sz="half" idx="2"/>
          </p:nvPr>
        </p:nvSpPr>
        <p:spPr>
          <a:xfrm>
            <a:off x="6033574" y="831559"/>
            <a:ext cx="5904656" cy="5652864"/>
          </a:xfrm>
        </p:spPr>
        <p:txBody>
          <a:bodyPr>
            <a:normAutofit/>
          </a:bodyPr>
          <a:lstStyle/>
          <a:p>
            <a:r>
              <a:rPr lang="es-MX" sz="3600" b="1" dirty="0"/>
              <a:t>Preguntas de investigación:</a:t>
            </a:r>
          </a:p>
          <a:p>
            <a:r>
              <a:rPr lang="es-MX" sz="3600" dirty="0"/>
              <a:t>¿Cómo se puede promover procesos de transición agroecológica en productores de las ferias populares?</a:t>
            </a:r>
          </a:p>
          <a:p>
            <a:endParaRPr lang="es-BO" dirty="0"/>
          </a:p>
        </p:txBody>
      </p:sp>
      <p:sp>
        <p:nvSpPr>
          <p:cNvPr id="2" name="CuadroTexto 1">
            <a:extLst>
              <a:ext uri="{FF2B5EF4-FFF2-40B4-BE49-F238E27FC236}">
                <a16:creationId xmlns:a16="http://schemas.microsoft.com/office/drawing/2014/main" id="{638D6B1C-8428-325D-DCFB-47B9DCCC5909}"/>
              </a:ext>
            </a:extLst>
          </p:cNvPr>
          <p:cNvSpPr txBox="1"/>
          <p:nvPr/>
        </p:nvSpPr>
        <p:spPr>
          <a:xfrm>
            <a:off x="981844" y="764704"/>
            <a:ext cx="5688632" cy="646331"/>
          </a:xfrm>
          <a:prstGeom prst="rect">
            <a:avLst/>
          </a:prstGeom>
          <a:noFill/>
        </p:spPr>
        <p:txBody>
          <a:bodyPr wrap="square" rtlCol="0">
            <a:spAutoFit/>
          </a:bodyPr>
          <a:lstStyle/>
          <a:p>
            <a:r>
              <a:rPr lang="es-BO" sz="3600" dirty="0"/>
              <a:t>Objetivos</a:t>
            </a:r>
            <a:endParaRPr lang="es-BO" dirty="0"/>
          </a:p>
        </p:txBody>
      </p:sp>
    </p:spTree>
    <p:extLst>
      <p:ext uri="{BB962C8B-B14F-4D97-AF65-F5344CB8AC3E}">
        <p14:creationId xmlns:p14="http://schemas.microsoft.com/office/powerpoint/2010/main" val="2685498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E385D0-E9AC-69B3-C291-14A3558382DE}"/>
              </a:ext>
            </a:extLst>
          </p:cNvPr>
          <p:cNvSpPr>
            <a:spLocks noGrp="1"/>
          </p:cNvSpPr>
          <p:nvPr>
            <p:ph type="title"/>
          </p:nvPr>
        </p:nvSpPr>
        <p:spPr/>
        <p:txBody>
          <a:bodyPr/>
          <a:lstStyle/>
          <a:p>
            <a:endParaRPr lang="es-BO"/>
          </a:p>
        </p:txBody>
      </p:sp>
      <p:sp>
        <p:nvSpPr>
          <p:cNvPr id="3" name="Marcador de contenido 2">
            <a:extLst>
              <a:ext uri="{FF2B5EF4-FFF2-40B4-BE49-F238E27FC236}">
                <a16:creationId xmlns:a16="http://schemas.microsoft.com/office/drawing/2014/main" id="{62565925-D453-70EC-9203-2A7ED20E325F}"/>
              </a:ext>
            </a:extLst>
          </p:cNvPr>
          <p:cNvSpPr>
            <a:spLocks noGrp="1"/>
          </p:cNvSpPr>
          <p:nvPr>
            <p:ph sz="half" idx="1"/>
          </p:nvPr>
        </p:nvSpPr>
        <p:spPr>
          <a:xfrm>
            <a:off x="333772" y="1600200"/>
            <a:ext cx="5683170" cy="4572000"/>
          </a:xfrm>
        </p:spPr>
        <p:txBody>
          <a:bodyPr>
            <a:normAutofit/>
          </a:bodyPr>
          <a:lstStyle/>
          <a:p>
            <a:r>
              <a:rPr lang="es-BO" b="1" dirty="0"/>
              <a:t>Objetivo del artículo: </a:t>
            </a:r>
            <a:r>
              <a:rPr lang="es-BO" dirty="0"/>
              <a:t>Compartir la tipología de productores en las ferias populares, construida en base a sus prácticas productivas y sus motivaciones, y los factores comunes que impactan  a los productores en sus procesos de TAE, en sus perspectivas y comportamientos. </a:t>
            </a:r>
          </a:p>
        </p:txBody>
      </p:sp>
      <p:pic>
        <p:nvPicPr>
          <p:cNvPr id="6" name="Marcador de contenido 5">
            <a:extLst>
              <a:ext uri="{FF2B5EF4-FFF2-40B4-BE49-F238E27FC236}">
                <a16:creationId xmlns:a16="http://schemas.microsoft.com/office/drawing/2014/main" id="{5FA653F6-12BB-9DDA-918A-CF15129B1806}"/>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7174532" y="476672"/>
            <a:ext cx="4532708" cy="6043611"/>
          </a:xfrm>
        </p:spPr>
      </p:pic>
    </p:spTree>
    <p:extLst>
      <p:ext uri="{BB962C8B-B14F-4D97-AF65-F5344CB8AC3E}">
        <p14:creationId xmlns:p14="http://schemas.microsoft.com/office/powerpoint/2010/main" val="4124164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1863C3-5A4B-499E-570F-FEFB1C142C09}"/>
              </a:ext>
            </a:extLst>
          </p:cNvPr>
          <p:cNvSpPr>
            <a:spLocks noGrp="1"/>
          </p:cNvSpPr>
          <p:nvPr>
            <p:ph type="title"/>
          </p:nvPr>
        </p:nvSpPr>
        <p:spPr>
          <a:xfrm>
            <a:off x="1218883" y="152400"/>
            <a:ext cx="9751060" cy="458947"/>
          </a:xfrm>
        </p:spPr>
        <p:txBody>
          <a:bodyPr>
            <a:normAutofit fontScale="90000"/>
          </a:bodyPr>
          <a:lstStyle/>
          <a:p>
            <a:r>
              <a:rPr lang="es-BO" dirty="0"/>
              <a:t>Metodología</a:t>
            </a:r>
          </a:p>
        </p:txBody>
      </p:sp>
      <p:grpSp>
        <p:nvGrpSpPr>
          <p:cNvPr id="3" name="Grupo 2">
            <a:extLst>
              <a:ext uri="{FF2B5EF4-FFF2-40B4-BE49-F238E27FC236}">
                <a16:creationId xmlns:a16="http://schemas.microsoft.com/office/drawing/2014/main" id="{83DD46B8-093A-41A2-69A6-30510BE6CB9A}"/>
              </a:ext>
            </a:extLst>
          </p:cNvPr>
          <p:cNvGrpSpPr/>
          <p:nvPr/>
        </p:nvGrpSpPr>
        <p:grpSpPr>
          <a:xfrm>
            <a:off x="765820" y="440691"/>
            <a:ext cx="11306736" cy="6033370"/>
            <a:chOff x="1427415" y="-76745"/>
            <a:chExt cx="10924106" cy="6244273"/>
          </a:xfrm>
        </p:grpSpPr>
        <p:sp>
          <p:nvSpPr>
            <p:cNvPr id="4" name="Rectángulo: esquinas redondeadas 3">
              <a:extLst>
                <a:ext uri="{FF2B5EF4-FFF2-40B4-BE49-F238E27FC236}">
                  <a16:creationId xmlns:a16="http://schemas.microsoft.com/office/drawing/2014/main" id="{0C75B1FD-CEB5-3BED-33E6-D5CB6402106A}"/>
                </a:ext>
              </a:extLst>
            </p:cNvPr>
            <p:cNvSpPr/>
            <p:nvPr/>
          </p:nvSpPr>
          <p:spPr>
            <a:xfrm>
              <a:off x="1940600" y="106586"/>
              <a:ext cx="2290274" cy="1449482"/>
            </a:xfrm>
            <a:prstGeom prst="round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BO" b="1" dirty="0"/>
                <a:t>1ra etapa:</a:t>
              </a:r>
            </a:p>
            <a:p>
              <a:pPr algn="ctr"/>
              <a:r>
                <a:rPr lang="es-BO" b="1" dirty="0"/>
                <a:t>Diagnóstico</a:t>
              </a:r>
            </a:p>
            <a:p>
              <a:pPr algn="ctr"/>
              <a:r>
                <a:rPr lang="es-BO" b="1" dirty="0"/>
                <a:t>2020</a:t>
              </a:r>
            </a:p>
          </p:txBody>
        </p:sp>
        <p:sp>
          <p:nvSpPr>
            <p:cNvPr id="5" name="Rectángulo: esquinas redondeadas 4">
              <a:extLst>
                <a:ext uri="{FF2B5EF4-FFF2-40B4-BE49-F238E27FC236}">
                  <a16:creationId xmlns:a16="http://schemas.microsoft.com/office/drawing/2014/main" id="{CB9ABE08-92F8-CD5E-93CB-DF3C67EC7AF9}"/>
                </a:ext>
              </a:extLst>
            </p:cNvPr>
            <p:cNvSpPr/>
            <p:nvPr/>
          </p:nvSpPr>
          <p:spPr>
            <a:xfrm>
              <a:off x="7288675" y="-76745"/>
              <a:ext cx="4741995" cy="1747583"/>
            </a:xfrm>
            <a:prstGeom prst="round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BO" b="1" dirty="0"/>
                <a:t>2da etapa:</a:t>
              </a:r>
            </a:p>
            <a:p>
              <a:pPr algn="ctr"/>
              <a:r>
                <a:rPr lang="es-BO" b="1" dirty="0"/>
                <a:t>Diseño e implementación de la estrategia de intervención</a:t>
              </a:r>
            </a:p>
            <a:p>
              <a:pPr algn="ctr"/>
              <a:r>
                <a:rPr lang="es-BO" b="1" dirty="0"/>
                <a:t>2021 - 2023</a:t>
              </a:r>
            </a:p>
          </p:txBody>
        </p:sp>
        <p:sp>
          <p:nvSpPr>
            <p:cNvPr id="6" name="Rectángulo: esquinas redondeadas 5">
              <a:extLst>
                <a:ext uri="{FF2B5EF4-FFF2-40B4-BE49-F238E27FC236}">
                  <a16:creationId xmlns:a16="http://schemas.microsoft.com/office/drawing/2014/main" id="{DE736273-06C1-DE85-675B-A9B4EA8F52C2}"/>
                </a:ext>
              </a:extLst>
            </p:cNvPr>
            <p:cNvSpPr/>
            <p:nvPr/>
          </p:nvSpPr>
          <p:spPr>
            <a:xfrm>
              <a:off x="1427415" y="3539371"/>
              <a:ext cx="3528391" cy="2628157"/>
            </a:xfrm>
            <a:prstGeom prst="round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BO" dirty="0">
                  <a:solidFill>
                    <a:schemeClr val="tx1"/>
                  </a:solidFill>
                </a:rPr>
                <a:t>Análisis de los tipos de productores, 13 prácticas productivas y motivaciones – entrevistas semiestructuradas</a:t>
              </a:r>
            </a:p>
          </p:txBody>
        </p:sp>
        <p:sp>
          <p:nvSpPr>
            <p:cNvPr id="7" name="Elipse 6">
              <a:extLst>
                <a:ext uri="{FF2B5EF4-FFF2-40B4-BE49-F238E27FC236}">
                  <a16:creationId xmlns:a16="http://schemas.microsoft.com/office/drawing/2014/main" id="{64AAEB2E-BA87-559E-9F46-7311B3A0488C}"/>
                </a:ext>
              </a:extLst>
            </p:cNvPr>
            <p:cNvSpPr/>
            <p:nvPr/>
          </p:nvSpPr>
          <p:spPr>
            <a:xfrm>
              <a:off x="1567107" y="1660453"/>
              <a:ext cx="3037259" cy="1758162"/>
            </a:xfrm>
            <a:prstGeom prst="ellipse">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BO" dirty="0">
                  <a:solidFill>
                    <a:schemeClr val="tx1"/>
                  </a:solidFill>
                </a:rPr>
                <a:t>30 productores</a:t>
              </a:r>
            </a:p>
          </p:txBody>
        </p:sp>
        <p:sp>
          <p:nvSpPr>
            <p:cNvPr id="8" name="Elipse 7">
              <a:extLst>
                <a:ext uri="{FF2B5EF4-FFF2-40B4-BE49-F238E27FC236}">
                  <a16:creationId xmlns:a16="http://schemas.microsoft.com/office/drawing/2014/main" id="{9FEE38BB-15EE-A993-70B1-C8A15E3BEFC7}"/>
                </a:ext>
              </a:extLst>
            </p:cNvPr>
            <p:cNvSpPr/>
            <p:nvPr/>
          </p:nvSpPr>
          <p:spPr>
            <a:xfrm>
              <a:off x="6096000" y="1865671"/>
              <a:ext cx="2821725" cy="1113115"/>
            </a:xfrm>
            <a:prstGeom prst="ellips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BO" dirty="0">
                  <a:solidFill>
                    <a:schemeClr val="tx1"/>
                  </a:solidFill>
                </a:rPr>
                <a:t>Línea base: 2021</a:t>
              </a:r>
            </a:p>
          </p:txBody>
        </p:sp>
        <p:sp>
          <p:nvSpPr>
            <p:cNvPr id="9" name="Elipse 8">
              <a:extLst>
                <a:ext uri="{FF2B5EF4-FFF2-40B4-BE49-F238E27FC236}">
                  <a16:creationId xmlns:a16="http://schemas.microsoft.com/office/drawing/2014/main" id="{55D01519-6C6A-8BF5-8B9B-F21FE3B1244C}"/>
                </a:ext>
              </a:extLst>
            </p:cNvPr>
            <p:cNvSpPr/>
            <p:nvPr/>
          </p:nvSpPr>
          <p:spPr>
            <a:xfrm>
              <a:off x="9472429" y="1860531"/>
              <a:ext cx="2821725" cy="1113115"/>
            </a:xfrm>
            <a:prstGeom prst="ellips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BO" dirty="0">
                  <a:solidFill>
                    <a:schemeClr val="tx1"/>
                  </a:solidFill>
                </a:rPr>
                <a:t>Línea final: 2023</a:t>
              </a:r>
            </a:p>
          </p:txBody>
        </p:sp>
        <p:sp>
          <p:nvSpPr>
            <p:cNvPr id="11" name="Rectángulo: esquinas redondeadas 10">
              <a:extLst>
                <a:ext uri="{FF2B5EF4-FFF2-40B4-BE49-F238E27FC236}">
                  <a16:creationId xmlns:a16="http://schemas.microsoft.com/office/drawing/2014/main" id="{EDC36F43-7F7F-DFEB-757F-BC24ABB8D91C}"/>
                </a:ext>
              </a:extLst>
            </p:cNvPr>
            <p:cNvSpPr/>
            <p:nvPr/>
          </p:nvSpPr>
          <p:spPr>
            <a:xfrm>
              <a:off x="5965273" y="4509336"/>
              <a:ext cx="2988589" cy="1658192"/>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BO" sz="2000" dirty="0">
                  <a:solidFill>
                    <a:schemeClr val="tx1"/>
                  </a:solidFill>
                </a:rPr>
                <a:t>38 encuestas sobre 4 prácticas productivas AE</a:t>
              </a:r>
            </a:p>
          </p:txBody>
        </p:sp>
        <p:sp>
          <p:nvSpPr>
            <p:cNvPr id="12" name="Rectángulo: esquinas redondeadas 11">
              <a:extLst>
                <a:ext uri="{FF2B5EF4-FFF2-40B4-BE49-F238E27FC236}">
                  <a16:creationId xmlns:a16="http://schemas.microsoft.com/office/drawing/2014/main" id="{44B7B629-B79F-0BE4-22A7-7B0FD50AAA1B}"/>
                </a:ext>
              </a:extLst>
            </p:cNvPr>
            <p:cNvSpPr/>
            <p:nvPr/>
          </p:nvSpPr>
          <p:spPr>
            <a:xfrm>
              <a:off x="5987987" y="3201388"/>
              <a:ext cx="3037750" cy="800552"/>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BO" dirty="0">
                  <a:solidFill>
                    <a:schemeClr val="tx1"/>
                  </a:solidFill>
                </a:rPr>
                <a:t> 411 encuestas en 7 ferias populares</a:t>
              </a:r>
            </a:p>
          </p:txBody>
        </p:sp>
        <p:sp>
          <p:nvSpPr>
            <p:cNvPr id="13" name="Rectángulo: esquinas redondeadas 12">
              <a:extLst>
                <a:ext uri="{FF2B5EF4-FFF2-40B4-BE49-F238E27FC236}">
                  <a16:creationId xmlns:a16="http://schemas.microsoft.com/office/drawing/2014/main" id="{3487AE5A-8FD3-2E49-250E-F455E5EDD3B3}"/>
                </a:ext>
              </a:extLst>
            </p:cNvPr>
            <p:cNvSpPr/>
            <p:nvPr/>
          </p:nvSpPr>
          <p:spPr>
            <a:xfrm>
              <a:off x="9313770" y="3177713"/>
              <a:ext cx="3037750" cy="800552"/>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BO" dirty="0">
                  <a:solidFill>
                    <a:schemeClr val="tx1"/>
                  </a:solidFill>
                </a:rPr>
                <a:t>416 encuestas en 7 ferias populares </a:t>
              </a:r>
            </a:p>
          </p:txBody>
        </p:sp>
        <p:sp>
          <p:nvSpPr>
            <p:cNvPr id="14" name="Rectángulo: esquinas redondeadas 13">
              <a:extLst>
                <a:ext uri="{FF2B5EF4-FFF2-40B4-BE49-F238E27FC236}">
                  <a16:creationId xmlns:a16="http://schemas.microsoft.com/office/drawing/2014/main" id="{81F654D1-BCCB-20A4-7315-40844BE17ABF}"/>
                </a:ext>
              </a:extLst>
            </p:cNvPr>
            <p:cNvSpPr/>
            <p:nvPr/>
          </p:nvSpPr>
          <p:spPr>
            <a:xfrm>
              <a:off x="9025738" y="4509336"/>
              <a:ext cx="3325783" cy="1658192"/>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BO" sz="2000" dirty="0">
                  <a:solidFill>
                    <a:schemeClr val="tx1"/>
                  </a:solidFill>
                </a:rPr>
                <a:t>36 entrevistas guiadas sobre 4 prácticas productivas AE,  motivaciones, experiencias de </a:t>
              </a:r>
              <a:r>
                <a:rPr lang="es-BO" sz="2000" dirty="0" err="1">
                  <a:solidFill>
                    <a:schemeClr val="tx1"/>
                  </a:solidFill>
                </a:rPr>
                <a:t>TAEs</a:t>
              </a:r>
              <a:r>
                <a:rPr lang="es-BO" sz="2000" dirty="0">
                  <a:solidFill>
                    <a:schemeClr val="tx1"/>
                  </a:solidFill>
                </a:rPr>
                <a:t>.</a:t>
              </a:r>
            </a:p>
          </p:txBody>
        </p:sp>
        <p:sp>
          <p:nvSpPr>
            <p:cNvPr id="15" name="Flecha: a la derecha 14">
              <a:extLst>
                <a:ext uri="{FF2B5EF4-FFF2-40B4-BE49-F238E27FC236}">
                  <a16:creationId xmlns:a16="http://schemas.microsoft.com/office/drawing/2014/main" id="{764AAC64-76F8-4A38-1789-C0AD65442FAF}"/>
                </a:ext>
              </a:extLst>
            </p:cNvPr>
            <p:cNvSpPr/>
            <p:nvPr/>
          </p:nvSpPr>
          <p:spPr>
            <a:xfrm>
              <a:off x="4886632" y="825910"/>
              <a:ext cx="1641987" cy="403122"/>
            </a:xfrm>
            <a:prstGeom prst="rightArrow">
              <a:avLst/>
            </a:prstGeom>
            <a:solidFill>
              <a:schemeClr val="bg1">
                <a:lumMod val="6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grpSp>
      <p:sp>
        <p:nvSpPr>
          <p:cNvPr id="19" name="Elipse 18">
            <a:extLst>
              <a:ext uri="{FF2B5EF4-FFF2-40B4-BE49-F238E27FC236}">
                <a16:creationId xmlns:a16="http://schemas.microsoft.com/office/drawing/2014/main" id="{DCEA9461-C6CB-826B-B075-DEFE2BAB4616}"/>
              </a:ext>
            </a:extLst>
          </p:cNvPr>
          <p:cNvSpPr/>
          <p:nvPr/>
        </p:nvSpPr>
        <p:spPr>
          <a:xfrm>
            <a:off x="1557908" y="476672"/>
            <a:ext cx="1905594" cy="1688558"/>
          </a:xfrm>
          <a:prstGeom prst="ellipse">
            <a:avLst/>
          </a:prstGeom>
          <a:noFill/>
          <a:ln w="38100">
            <a:solidFill>
              <a:schemeClr val="accent5"/>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es-BO"/>
          </a:p>
        </p:txBody>
      </p:sp>
    </p:spTree>
    <p:extLst>
      <p:ext uri="{BB962C8B-B14F-4D97-AF65-F5344CB8AC3E}">
        <p14:creationId xmlns:p14="http://schemas.microsoft.com/office/powerpoint/2010/main" val="3544450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BBB6131-69BB-AF66-3849-BF9E7473CFB4}"/>
              </a:ext>
            </a:extLst>
          </p:cNvPr>
          <p:cNvSpPr>
            <a:spLocks noGrp="1"/>
          </p:cNvSpPr>
          <p:nvPr>
            <p:ph type="title"/>
          </p:nvPr>
        </p:nvSpPr>
        <p:spPr>
          <a:xfrm>
            <a:off x="1141412" y="152400"/>
            <a:ext cx="9751060" cy="1188368"/>
          </a:xfrm>
        </p:spPr>
        <p:txBody>
          <a:bodyPr/>
          <a:lstStyle/>
          <a:p>
            <a:r>
              <a:rPr lang="es-BO" dirty="0"/>
              <a:t>Metodología</a:t>
            </a:r>
          </a:p>
        </p:txBody>
      </p:sp>
      <p:graphicFrame>
        <p:nvGraphicFramePr>
          <p:cNvPr id="5" name="Marcador de contenido 4">
            <a:extLst>
              <a:ext uri="{FF2B5EF4-FFF2-40B4-BE49-F238E27FC236}">
                <a16:creationId xmlns:a16="http://schemas.microsoft.com/office/drawing/2014/main" id="{6E8DFD5B-F7DC-331D-D427-D8EB17640123}"/>
              </a:ext>
            </a:extLst>
          </p:cNvPr>
          <p:cNvGraphicFramePr>
            <a:graphicFrameLocks noGrp="1"/>
          </p:cNvGraphicFramePr>
          <p:nvPr>
            <p:ph sz="half" idx="1"/>
            <p:extLst>
              <p:ext uri="{D42A27DB-BD31-4B8C-83A1-F6EECF244321}">
                <p14:modId xmlns:p14="http://schemas.microsoft.com/office/powerpoint/2010/main" val="723217724"/>
              </p:ext>
            </p:extLst>
          </p:nvPr>
        </p:nvGraphicFramePr>
        <p:xfrm>
          <a:off x="477788" y="1340769"/>
          <a:ext cx="5184576" cy="5517556"/>
        </p:xfrm>
        <a:graphic>
          <a:graphicData uri="http://schemas.openxmlformats.org/drawingml/2006/table">
            <a:tbl>
              <a:tblPr>
                <a:tableStyleId>{08FB837D-C827-4EFA-A057-4D05807E0F7C}</a:tableStyleId>
              </a:tblPr>
              <a:tblGrid>
                <a:gridCol w="1568018">
                  <a:extLst>
                    <a:ext uri="{9D8B030D-6E8A-4147-A177-3AD203B41FA5}">
                      <a16:colId xmlns:a16="http://schemas.microsoft.com/office/drawing/2014/main" val="1056554540"/>
                    </a:ext>
                  </a:extLst>
                </a:gridCol>
                <a:gridCol w="3616558">
                  <a:extLst>
                    <a:ext uri="{9D8B030D-6E8A-4147-A177-3AD203B41FA5}">
                      <a16:colId xmlns:a16="http://schemas.microsoft.com/office/drawing/2014/main" val="1509855136"/>
                    </a:ext>
                  </a:extLst>
                </a:gridCol>
              </a:tblGrid>
              <a:tr h="616897">
                <a:tc>
                  <a:txBody>
                    <a:bodyPr/>
                    <a:lstStyle/>
                    <a:p>
                      <a:pPr algn="ctr" fontAlgn="ctr"/>
                      <a:r>
                        <a:rPr lang="es-BO" sz="2000" b="1" u="none" strike="noStrike" dirty="0">
                          <a:solidFill>
                            <a:schemeClr val="tx1"/>
                          </a:solidFill>
                          <a:effectLst/>
                        </a:rPr>
                        <a:t>Nro.</a:t>
                      </a:r>
                      <a:endParaRPr lang="es-BO" sz="2000" b="1" i="0" u="none" strike="noStrike" dirty="0">
                        <a:solidFill>
                          <a:schemeClr val="tx1"/>
                        </a:solidFill>
                        <a:effectLst/>
                        <a:latin typeface="Calibri" panose="020F0502020204030204" pitchFamily="34" charset="0"/>
                      </a:endParaRPr>
                    </a:p>
                  </a:txBody>
                  <a:tcPr marL="7620" marR="7620" marT="7620" marB="0" anchor="ctr"/>
                </a:tc>
                <a:tc>
                  <a:txBody>
                    <a:bodyPr/>
                    <a:lstStyle/>
                    <a:p>
                      <a:pPr algn="ctr" fontAlgn="ctr"/>
                      <a:r>
                        <a:rPr lang="es-BO" sz="2000" b="1" u="none" strike="noStrike" dirty="0">
                          <a:solidFill>
                            <a:schemeClr val="tx1"/>
                          </a:solidFill>
                          <a:effectLst/>
                        </a:rPr>
                        <a:t>Prácticas productivas </a:t>
                      </a:r>
                    </a:p>
                    <a:p>
                      <a:pPr algn="ctr" fontAlgn="ctr"/>
                      <a:r>
                        <a:rPr lang="es-BO" sz="2000" b="1" u="none" strike="noStrike" dirty="0">
                          <a:solidFill>
                            <a:schemeClr val="tx1"/>
                          </a:solidFill>
                          <a:effectLst/>
                        </a:rPr>
                        <a:t>(Altieri y Rosset, 1996)</a:t>
                      </a:r>
                      <a:endParaRPr lang="es-BO" sz="2000" b="1" i="0" u="none" strike="noStrike" dirty="0">
                        <a:solidFill>
                          <a:schemeClr val="tx1"/>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792620293"/>
                  </a:ext>
                </a:extLst>
              </a:tr>
              <a:tr h="354716">
                <a:tc>
                  <a:txBody>
                    <a:bodyPr/>
                    <a:lstStyle/>
                    <a:p>
                      <a:pPr algn="ctr" fontAlgn="ctr"/>
                      <a:r>
                        <a:rPr lang="es-BO" sz="2000" u="none" strike="noStrike">
                          <a:solidFill>
                            <a:schemeClr val="tx1"/>
                          </a:solidFill>
                          <a:effectLst/>
                        </a:rPr>
                        <a:t>1</a:t>
                      </a:r>
                      <a:endParaRPr lang="es-BO" sz="2000" b="1" i="0" u="none" strike="noStrike">
                        <a:solidFill>
                          <a:schemeClr val="tx1"/>
                        </a:solidFill>
                        <a:effectLst/>
                        <a:latin typeface="Calibri" panose="020F0502020204030204" pitchFamily="34" charset="0"/>
                      </a:endParaRPr>
                    </a:p>
                  </a:txBody>
                  <a:tcPr marL="7620" marR="7620" marT="7620" marB="0" anchor="ctr"/>
                </a:tc>
                <a:tc>
                  <a:txBody>
                    <a:bodyPr/>
                    <a:lstStyle/>
                    <a:p>
                      <a:pPr algn="l" fontAlgn="ctr"/>
                      <a:r>
                        <a:rPr lang="es-BO" sz="1800" u="none" strike="noStrike" dirty="0">
                          <a:solidFill>
                            <a:schemeClr val="tx1"/>
                          </a:solidFill>
                          <a:effectLst/>
                        </a:rPr>
                        <a:t>Rotación de cultivos</a:t>
                      </a:r>
                      <a:endParaRPr lang="es-BO" sz="1800" b="1" i="0" u="none" strike="noStrike" dirty="0">
                        <a:solidFill>
                          <a:schemeClr val="tx1"/>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2076112147"/>
                  </a:ext>
                </a:extLst>
              </a:tr>
              <a:tr h="354716">
                <a:tc>
                  <a:txBody>
                    <a:bodyPr/>
                    <a:lstStyle/>
                    <a:p>
                      <a:pPr algn="ctr" fontAlgn="ctr"/>
                      <a:r>
                        <a:rPr lang="es-BO" sz="2000" u="none" strike="noStrike">
                          <a:solidFill>
                            <a:schemeClr val="tx1"/>
                          </a:solidFill>
                          <a:effectLst/>
                        </a:rPr>
                        <a:t>2</a:t>
                      </a:r>
                      <a:endParaRPr lang="es-BO" sz="2000" b="1" i="0" u="none" strike="noStrike">
                        <a:solidFill>
                          <a:schemeClr val="tx1"/>
                        </a:solidFill>
                        <a:effectLst/>
                        <a:latin typeface="Calibri" panose="020F0502020204030204" pitchFamily="34" charset="0"/>
                      </a:endParaRPr>
                    </a:p>
                  </a:txBody>
                  <a:tcPr marL="7620" marR="7620" marT="7620" marB="0" anchor="ctr"/>
                </a:tc>
                <a:tc>
                  <a:txBody>
                    <a:bodyPr/>
                    <a:lstStyle/>
                    <a:p>
                      <a:pPr algn="l" fontAlgn="ctr"/>
                      <a:r>
                        <a:rPr lang="es-BO" sz="1800" u="none" strike="noStrike" dirty="0">
                          <a:solidFill>
                            <a:schemeClr val="tx1"/>
                          </a:solidFill>
                          <a:effectLst/>
                        </a:rPr>
                        <a:t>Aplicación de estiércol</a:t>
                      </a:r>
                      <a:endParaRPr lang="es-BO" sz="1800" b="1" i="0" u="none" strike="noStrike" dirty="0">
                        <a:solidFill>
                          <a:schemeClr val="tx1"/>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526107910"/>
                  </a:ext>
                </a:extLst>
              </a:tr>
              <a:tr h="354716">
                <a:tc>
                  <a:txBody>
                    <a:bodyPr/>
                    <a:lstStyle/>
                    <a:p>
                      <a:pPr algn="ctr" fontAlgn="ctr"/>
                      <a:r>
                        <a:rPr lang="es-BO" sz="2000" u="none" strike="noStrike">
                          <a:solidFill>
                            <a:schemeClr val="tx1"/>
                          </a:solidFill>
                          <a:effectLst/>
                        </a:rPr>
                        <a:t>3</a:t>
                      </a:r>
                      <a:endParaRPr lang="es-BO" sz="2000" b="1" i="0" u="none" strike="noStrike">
                        <a:solidFill>
                          <a:schemeClr val="tx1"/>
                        </a:solidFill>
                        <a:effectLst/>
                        <a:latin typeface="Calibri" panose="020F0502020204030204" pitchFamily="34" charset="0"/>
                      </a:endParaRPr>
                    </a:p>
                  </a:txBody>
                  <a:tcPr marL="7620" marR="7620" marT="7620" marB="0" anchor="ctr"/>
                </a:tc>
                <a:tc>
                  <a:txBody>
                    <a:bodyPr/>
                    <a:lstStyle/>
                    <a:p>
                      <a:pPr algn="l" fontAlgn="ctr"/>
                      <a:r>
                        <a:rPr lang="es-BO" sz="1800" u="none" strike="noStrike">
                          <a:solidFill>
                            <a:schemeClr val="tx1"/>
                          </a:solidFill>
                          <a:effectLst/>
                        </a:rPr>
                        <a:t>Asociación de cultivos</a:t>
                      </a:r>
                      <a:endParaRPr lang="es-BO" sz="1800" b="1" i="0" u="none" strike="noStrike">
                        <a:solidFill>
                          <a:schemeClr val="tx1"/>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1938316474"/>
                  </a:ext>
                </a:extLst>
              </a:tr>
              <a:tr h="354716">
                <a:tc>
                  <a:txBody>
                    <a:bodyPr/>
                    <a:lstStyle/>
                    <a:p>
                      <a:pPr algn="ctr" fontAlgn="ctr"/>
                      <a:r>
                        <a:rPr lang="es-BO" sz="2000" u="none" strike="noStrike">
                          <a:solidFill>
                            <a:schemeClr val="tx1"/>
                          </a:solidFill>
                          <a:effectLst/>
                        </a:rPr>
                        <a:t>4</a:t>
                      </a:r>
                      <a:endParaRPr lang="es-BO" sz="2000" b="1" i="0" u="none" strike="noStrike">
                        <a:solidFill>
                          <a:schemeClr val="tx1"/>
                        </a:solidFill>
                        <a:effectLst/>
                        <a:latin typeface="Calibri" panose="020F0502020204030204" pitchFamily="34" charset="0"/>
                      </a:endParaRPr>
                    </a:p>
                  </a:txBody>
                  <a:tcPr marL="7620" marR="7620" marT="7620" marB="0" anchor="ctr"/>
                </a:tc>
                <a:tc>
                  <a:txBody>
                    <a:bodyPr/>
                    <a:lstStyle/>
                    <a:p>
                      <a:pPr algn="l" fontAlgn="ctr"/>
                      <a:r>
                        <a:rPr lang="es-BO" sz="1800" u="none" strike="noStrike" dirty="0">
                          <a:solidFill>
                            <a:schemeClr val="tx1"/>
                          </a:solidFill>
                          <a:effectLst/>
                        </a:rPr>
                        <a:t>Compost</a:t>
                      </a:r>
                      <a:endParaRPr lang="es-BO" sz="1800" b="1" i="0" u="none" strike="noStrike" dirty="0">
                        <a:solidFill>
                          <a:schemeClr val="tx1"/>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611466756"/>
                  </a:ext>
                </a:extLst>
              </a:tr>
              <a:tr h="643744">
                <a:tc>
                  <a:txBody>
                    <a:bodyPr/>
                    <a:lstStyle/>
                    <a:p>
                      <a:pPr algn="ctr" fontAlgn="ctr"/>
                      <a:r>
                        <a:rPr lang="es-BO" sz="2000" u="none" strike="noStrike">
                          <a:solidFill>
                            <a:schemeClr val="tx1"/>
                          </a:solidFill>
                          <a:effectLst/>
                        </a:rPr>
                        <a:t>5</a:t>
                      </a:r>
                      <a:endParaRPr lang="es-BO" sz="2000" b="1" i="0" u="none" strike="noStrike">
                        <a:solidFill>
                          <a:schemeClr val="tx1"/>
                        </a:solidFill>
                        <a:effectLst/>
                        <a:latin typeface="Calibri" panose="020F0502020204030204" pitchFamily="34" charset="0"/>
                      </a:endParaRPr>
                    </a:p>
                  </a:txBody>
                  <a:tcPr marL="7620" marR="7620" marT="7620" marB="0" anchor="ctr"/>
                </a:tc>
                <a:tc>
                  <a:txBody>
                    <a:bodyPr/>
                    <a:lstStyle/>
                    <a:p>
                      <a:pPr algn="l" fontAlgn="ctr"/>
                      <a:r>
                        <a:rPr lang="es-MX" sz="1800" u="none" strike="noStrike" dirty="0">
                          <a:solidFill>
                            <a:schemeClr val="tx1"/>
                          </a:solidFill>
                          <a:effectLst/>
                        </a:rPr>
                        <a:t>Uso de semilla propia y comprada</a:t>
                      </a:r>
                      <a:endParaRPr lang="es-MX" sz="1800" b="1" i="0" u="none" strike="noStrike" dirty="0">
                        <a:solidFill>
                          <a:schemeClr val="tx1"/>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1182191935"/>
                  </a:ext>
                </a:extLst>
              </a:tr>
              <a:tr h="354716">
                <a:tc>
                  <a:txBody>
                    <a:bodyPr/>
                    <a:lstStyle/>
                    <a:p>
                      <a:pPr algn="ctr" fontAlgn="ctr"/>
                      <a:r>
                        <a:rPr lang="es-BO" sz="2000" u="none" strike="noStrike">
                          <a:solidFill>
                            <a:schemeClr val="tx1"/>
                          </a:solidFill>
                          <a:effectLst/>
                        </a:rPr>
                        <a:t>6</a:t>
                      </a:r>
                      <a:endParaRPr lang="es-BO" sz="2000" b="1" i="0" u="none" strike="noStrike">
                        <a:solidFill>
                          <a:schemeClr val="tx1"/>
                        </a:solidFill>
                        <a:effectLst/>
                        <a:latin typeface="Calibri" panose="020F0502020204030204" pitchFamily="34" charset="0"/>
                      </a:endParaRPr>
                    </a:p>
                  </a:txBody>
                  <a:tcPr marL="7620" marR="7620" marT="7620" marB="0" anchor="ctr"/>
                </a:tc>
                <a:tc>
                  <a:txBody>
                    <a:bodyPr/>
                    <a:lstStyle/>
                    <a:p>
                      <a:pPr algn="l" fontAlgn="ctr"/>
                      <a:r>
                        <a:rPr lang="es-BO" sz="1800" u="none" strike="noStrike">
                          <a:solidFill>
                            <a:schemeClr val="tx1"/>
                          </a:solidFill>
                          <a:effectLst/>
                        </a:rPr>
                        <a:t>Rastrojo </a:t>
                      </a:r>
                      <a:endParaRPr lang="es-BO" sz="1800" b="1" i="0" u="none" strike="noStrike">
                        <a:solidFill>
                          <a:schemeClr val="tx1"/>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2337824215"/>
                  </a:ext>
                </a:extLst>
              </a:tr>
              <a:tr h="354716">
                <a:tc>
                  <a:txBody>
                    <a:bodyPr/>
                    <a:lstStyle/>
                    <a:p>
                      <a:pPr algn="ctr" fontAlgn="ctr"/>
                      <a:r>
                        <a:rPr lang="es-BO" sz="2000" u="none" strike="noStrike">
                          <a:solidFill>
                            <a:schemeClr val="tx1"/>
                          </a:solidFill>
                          <a:effectLst/>
                        </a:rPr>
                        <a:t>7</a:t>
                      </a:r>
                      <a:endParaRPr lang="es-BO" sz="2000" b="1" i="0" u="none" strike="noStrike">
                        <a:solidFill>
                          <a:schemeClr val="tx1"/>
                        </a:solidFill>
                        <a:effectLst/>
                        <a:latin typeface="Calibri" panose="020F0502020204030204" pitchFamily="34" charset="0"/>
                      </a:endParaRPr>
                    </a:p>
                  </a:txBody>
                  <a:tcPr marL="7620" marR="7620" marT="7620" marB="0" anchor="ctr"/>
                </a:tc>
                <a:tc>
                  <a:txBody>
                    <a:bodyPr/>
                    <a:lstStyle/>
                    <a:p>
                      <a:pPr algn="l" fontAlgn="ctr"/>
                      <a:r>
                        <a:rPr lang="es-MX" sz="1800" u="none" strike="noStrike" dirty="0">
                          <a:solidFill>
                            <a:schemeClr val="tx1"/>
                          </a:solidFill>
                          <a:effectLst/>
                        </a:rPr>
                        <a:t>Manejo de agua de riego</a:t>
                      </a:r>
                      <a:endParaRPr lang="es-MX" sz="1800" b="1" i="0" u="none" strike="noStrike" dirty="0">
                        <a:solidFill>
                          <a:schemeClr val="tx1"/>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1073345129"/>
                  </a:ext>
                </a:extLst>
              </a:tr>
              <a:tr h="354716">
                <a:tc>
                  <a:txBody>
                    <a:bodyPr/>
                    <a:lstStyle/>
                    <a:p>
                      <a:pPr algn="ctr" fontAlgn="ctr"/>
                      <a:r>
                        <a:rPr lang="es-BO" sz="2000" u="none" strike="noStrike">
                          <a:solidFill>
                            <a:schemeClr val="tx1"/>
                          </a:solidFill>
                          <a:effectLst/>
                        </a:rPr>
                        <a:t>8</a:t>
                      </a:r>
                      <a:endParaRPr lang="es-BO" sz="2000" b="1" i="0" u="none" strike="noStrike">
                        <a:solidFill>
                          <a:schemeClr val="tx1"/>
                        </a:solidFill>
                        <a:effectLst/>
                        <a:latin typeface="Calibri" panose="020F0502020204030204" pitchFamily="34" charset="0"/>
                      </a:endParaRPr>
                    </a:p>
                  </a:txBody>
                  <a:tcPr marL="7620" marR="7620" marT="7620" marB="0" anchor="ctr"/>
                </a:tc>
                <a:tc>
                  <a:txBody>
                    <a:bodyPr/>
                    <a:lstStyle/>
                    <a:p>
                      <a:pPr algn="l" fontAlgn="ctr"/>
                      <a:r>
                        <a:rPr lang="es-BO" sz="1800" u="none" strike="noStrike">
                          <a:solidFill>
                            <a:schemeClr val="tx1"/>
                          </a:solidFill>
                          <a:effectLst/>
                        </a:rPr>
                        <a:t>Labranza mínima</a:t>
                      </a:r>
                      <a:endParaRPr lang="es-BO" sz="1800" b="1" i="0" u="none" strike="noStrike">
                        <a:solidFill>
                          <a:schemeClr val="tx1"/>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1289151186"/>
                  </a:ext>
                </a:extLst>
              </a:tr>
              <a:tr h="354716">
                <a:tc>
                  <a:txBody>
                    <a:bodyPr/>
                    <a:lstStyle/>
                    <a:p>
                      <a:pPr algn="ctr" fontAlgn="ctr"/>
                      <a:r>
                        <a:rPr lang="es-BO" sz="2000" u="none" strike="noStrike">
                          <a:solidFill>
                            <a:schemeClr val="tx1"/>
                          </a:solidFill>
                          <a:effectLst/>
                        </a:rPr>
                        <a:t>9</a:t>
                      </a:r>
                      <a:endParaRPr lang="es-BO" sz="2000" b="1" i="0" u="none" strike="noStrike">
                        <a:solidFill>
                          <a:schemeClr val="tx1"/>
                        </a:solidFill>
                        <a:effectLst/>
                        <a:latin typeface="Calibri" panose="020F0502020204030204" pitchFamily="34" charset="0"/>
                      </a:endParaRPr>
                    </a:p>
                  </a:txBody>
                  <a:tcPr marL="7620" marR="7620" marT="7620" marB="0" anchor="ctr"/>
                </a:tc>
                <a:tc>
                  <a:txBody>
                    <a:bodyPr/>
                    <a:lstStyle/>
                    <a:p>
                      <a:pPr algn="l" fontAlgn="ctr"/>
                      <a:r>
                        <a:rPr lang="es-BO" sz="1800" u="none" strike="noStrike">
                          <a:solidFill>
                            <a:schemeClr val="tx1"/>
                          </a:solidFill>
                          <a:effectLst/>
                        </a:rPr>
                        <a:t>Barbecho</a:t>
                      </a:r>
                      <a:endParaRPr lang="es-BO" sz="1800" b="1" i="0" u="none" strike="noStrike">
                        <a:solidFill>
                          <a:schemeClr val="tx1"/>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2206965489"/>
                  </a:ext>
                </a:extLst>
              </a:tr>
              <a:tr h="354716">
                <a:tc>
                  <a:txBody>
                    <a:bodyPr/>
                    <a:lstStyle/>
                    <a:p>
                      <a:pPr algn="ctr" fontAlgn="ctr"/>
                      <a:r>
                        <a:rPr lang="es-BO" sz="2000" u="none" strike="noStrike">
                          <a:solidFill>
                            <a:schemeClr val="tx1"/>
                          </a:solidFill>
                          <a:effectLst/>
                        </a:rPr>
                        <a:t>10</a:t>
                      </a:r>
                      <a:endParaRPr lang="es-BO" sz="2000" b="1" i="0" u="none" strike="noStrike">
                        <a:solidFill>
                          <a:schemeClr val="tx1"/>
                        </a:solidFill>
                        <a:effectLst/>
                        <a:latin typeface="Calibri" panose="020F0502020204030204" pitchFamily="34" charset="0"/>
                      </a:endParaRPr>
                    </a:p>
                  </a:txBody>
                  <a:tcPr marL="7620" marR="7620" marT="7620" marB="0" anchor="ctr"/>
                </a:tc>
                <a:tc>
                  <a:txBody>
                    <a:bodyPr/>
                    <a:lstStyle/>
                    <a:p>
                      <a:pPr algn="l" fontAlgn="ctr"/>
                      <a:r>
                        <a:rPr lang="es-BO" sz="1800" u="none" strike="noStrike" dirty="0">
                          <a:solidFill>
                            <a:schemeClr val="tx1"/>
                          </a:solidFill>
                          <a:effectLst/>
                        </a:rPr>
                        <a:t>Cultivos de cobertura</a:t>
                      </a:r>
                      <a:endParaRPr lang="es-BO" sz="1800" b="1" i="0" u="none" strike="noStrike" dirty="0">
                        <a:solidFill>
                          <a:schemeClr val="tx1"/>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1108166168"/>
                  </a:ext>
                </a:extLst>
              </a:tr>
              <a:tr h="354716">
                <a:tc>
                  <a:txBody>
                    <a:bodyPr/>
                    <a:lstStyle/>
                    <a:p>
                      <a:pPr algn="ctr" fontAlgn="ctr"/>
                      <a:r>
                        <a:rPr lang="es-BO" sz="2000" u="none" strike="noStrike">
                          <a:solidFill>
                            <a:schemeClr val="tx1"/>
                          </a:solidFill>
                          <a:effectLst/>
                        </a:rPr>
                        <a:t>11</a:t>
                      </a:r>
                      <a:endParaRPr lang="es-BO" sz="2000" b="1" i="0" u="none" strike="noStrike">
                        <a:solidFill>
                          <a:schemeClr val="tx1"/>
                        </a:solidFill>
                        <a:effectLst/>
                        <a:latin typeface="Calibri" panose="020F0502020204030204" pitchFamily="34" charset="0"/>
                      </a:endParaRPr>
                    </a:p>
                  </a:txBody>
                  <a:tcPr marL="7620" marR="7620" marT="7620" marB="0" anchor="ctr"/>
                </a:tc>
                <a:tc>
                  <a:txBody>
                    <a:bodyPr/>
                    <a:lstStyle/>
                    <a:p>
                      <a:pPr algn="l" fontAlgn="ctr"/>
                      <a:r>
                        <a:rPr lang="es-BO" sz="1800" u="none" strike="noStrike">
                          <a:solidFill>
                            <a:schemeClr val="tx1"/>
                          </a:solidFill>
                          <a:effectLst/>
                        </a:rPr>
                        <a:t>Caldos Minerales</a:t>
                      </a:r>
                      <a:endParaRPr lang="es-BO" sz="1800" b="1" i="0" u="none" strike="noStrike">
                        <a:solidFill>
                          <a:schemeClr val="tx1"/>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556013837"/>
                  </a:ext>
                </a:extLst>
              </a:tr>
              <a:tr h="354716">
                <a:tc>
                  <a:txBody>
                    <a:bodyPr/>
                    <a:lstStyle/>
                    <a:p>
                      <a:pPr algn="ctr" fontAlgn="ctr"/>
                      <a:r>
                        <a:rPr lang="es-BO" sz="2000" u="none" strike="noStrike">
                          <a:solidFill>
                            <a:schemeClr val="tx1"/>
                          </a:solidFill>
                          <a:effectLst/>
                        </a:rPr>
                        <a:t>12</a:t>
                      </a:r>
                      <a:endParaRPr lang="es-BO" sz="2000" b="1" i="0" u="none" strike="noStrike">
                        <a:solidFill>
                          <a:schemeClr val="tx1"/>
                        </a:solidFill>
                        <a:effectLst/>
                        <a:latin typeface="Calibri" panose="020F0502020204030204" pitchFamily="34" charset="0"/>
                      </a:endParaRPr>
                    </a:p>
                  </a:txBody>
                  <a:tcPr marL="7620" marR="7620" marT="7620" marB="0" anchor="ctr"/>
                </a:tc>
                <a:tc>
                  <a:txBody>
                    <a:bodyPr/>
                    <a:lstStyle/>
                    <a:p>
                      <a:pPr algn="l" fontAlgn="ctr"/>
                      <a:r>
                        <a:rPr lang="es-BO" sz="1800" u="none" strike="noStrike">
                          <a:solidFill>
                            <a:schemeClr val="tx1"/>
                          </a:solidFill>
                          <a:effectLst/>
                        </a:rPr>
                        <a:t>Biol y microoganismos</a:t>
                      </a:r>
                      <a:endParaRPr lang="es-BO" sz="1800" b="1" i="0" u="none" strike="noStrike">
                        <a:solidFill>
                          <a:schemeClr val="tx1"/>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2433372114"/>
                  </a:ext>
                </a:extLst>
              </a:tr>
              <a:tr h="354716">
                <a:tc>
                  <a:txBody>
                    <a:bodyPr/>
                    <a:lstStyle/>
                    <a:p>
                      <a:pPr algn="ctr" fontAlgn="ctr"/>
                      <a:r>
                        <a:rPr lang="es-BO" sz="2000" u="none" strike="noStrike">
                          <a:solidFill>
                            <a:schemeClr val="tx1"/>
                          </a:solidFill>
                          <a:effectLst/>
                        </a:rPr>
                        <a:t>13</a:t>
                      </a:r>
                      <a:endParaRPr lang="es-BO" sz="2000" b="1" i="0" u="none" strike="noStrike">
                        <a:solidFill>
                          <a:schemeClr val="tx1"/>
                        </a:solidFill>
                        <a:effectLst/>
                        <a:latin typeface="Calibri" panose="020F0502020204030204" pitchFamily="34" charset="0"/>
                      </a:endParaRPr>
                    </a:p>
                  </a:txBody>
                  <a:tcPr marL="7620" marR="7620" marT="7620" marB="0" anchor="ctr"/>
                </a:tc>
                <a:tc>
                  <a:txBody>
                    <a:bodyPr/>
                    <a:lstStyle/>
                    <a:p>
                      <a:pPr algn="l" fontAlgn="ctr"/>
                      <a:r>
                        <a:rPr lang="es-BO" sz="1800" u="none" strike="noStrike" dirty="0">
                          <a:solidFill>
                            <a:schemeClr val="tx1"/>
                          </a:solidFill>
                          <a:effectLst/>
                        </a:rPr>
                        <a:t>Caldos fermentados</a:t>
                      </a:r>
                      <a:endParaRPr lang="es-BO" sz="1800" b="1" i="0" u="none" strike="noStrike" dirty="0">
                        <a:solidFill>
                          <a:schemeClr val="tx1"/>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2222520525"/>
                  </a:ext>
                </a:extLst>
              </a:tr>
            </a:tbl>
          </a:graphicData>
        </a:graphic>
      </p:graphicFrame>
      <p:pic>
        <p:nvPicPr>
          <p:cNvPr id="7" name="Marcador de contenido 6">
            <a:extLst>
              <a:ext uri="{FF2B5EF4-FFF2-40B4-BE49-F238E27FC236}">
                <a16:creationId xmlns:a16="http://schemas.microsoft.com/office/drawing/2014/main" id="{867E282E-EF4D-F01E-8206-8B521D168E13}"/>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878388" y="2276872"/>
            <a:ext cx="5954127" cy="2846816"/>
          </a:xfrm>
        </p:spPr>
      </p:pic>
    </p:spTree>
    <p:extLst>
      <p:ext uri="{BB962C8B-B14F-4D97-AF65-F5344CB8AC3E}">
        <p14:creationId xmlns:p14="http://schemas.microsoft.com/office/powerpoint/2010/main" val="3102697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129751-46F8-899F-6B8F-C7427A534586}"/>
              </a:ext>
            </a:extLst>
          </p:cNvPr>
          <p:cNvSpPr>
            <a:spLocks noGrp="1"/>
          </p:cNvSpPr>
          <p:nvPr>
            <p:ph type="title"/>
          </p:nvPr>
        </p:nvSpPr>
        <p:spPr/>
        <p:txBody>
          <a:bodyPr/>
          <a:lstStyle/>
          <a:p>
            <a:r>
              <a:rPr lang="es-BO" dirty="0"/>
              <a:t>Diagnóstico:</a:t>
            </a:r>
          </a:p>
        </p:txBody>
      </p:sp>
      <p:sp>
        <p:nvSpPr>
          <p:cNvPr id="3" name="Marcador de contenido 2">
            <a:extLst>
              <a:ext uri="{FF2B5EF4-FFF2-40B4-BE49-F238E27FC236}">
                <a16:creationId xmlns:a16="http://schemas.microsoft.com/office/drawing/2014/main" id="{A9CE8605-6655-9CB3-1765-E1EE6FAA55AA}"/>
              </a:ext>
            </a:extLst>
          </p:cNvPr>
          <p:cNvSpPr>
            <a:spLocks noGrp="1"/>
          </p:cNvSpPr>
          <p:nvPr>
            <p:ph idx="1"/>
          </p:nvPr>
        </p:nvSpPr>
        <p:spPr>
          <a:xfrm>
            <a:off x="1218883" y="1600200"/>
            <a:ext cx="9751060" cy="4925144"/>
          </a:xfrm>
        </p:spPr>
        <p:txBody>
          <a:bodyPr>
            <a:normAutofit/>
          </a:bodyPr>
          <a:lstStyle/>
          <a:p>
            <a:r>
              <a:rPr lang="es-BO" dirty="0">
                <a:solidFill>
                  <a:schemeClr val="tx1"/>
                </a:solidFill>
              </a:rPr>
              <a:t>6 en campo, 24 por teléfono (COVID) </a:t>
            </a:r>
          </a:p>
          <a:p>
            <a:r>
              <a:rPr lang="es-BO" dirty="0">
                <a:solidFill>
                  <a:schemeClr val="tx1"/>
                </a:solidFill>
              </a:rPr>
              <a:t>Entrevistas semiestructuradas grabadas, transcripción solo de testimonios relevantes a los temas de la investigación.</a:t>
            </a:r>
          </a:p>
          <a:p>
            <a:r>
              <a:rPr lang="es-BO" dirty="0">
                <a:solidFill>
                  <a:schemeClr val="tx1"/>
                </a:solidFill>
              </a:rPr>
              <a:t>Prácticas productivas y motivaciones de sus sistemas productivos. </a:t>
            </a:r>
          </a:p>
          <a:p>
            <a:r>
              <a:rPr lang="es-BO" dirty="0"/>
              <a:t>S</a:t>
            </a:r>
            <a:r>
              <a:rPr lang="es-BO" dirty="0">
                <a:solidFill>
                  <a:schemeClr val="tx1"/>
                </a:solidFill>
              </a:rPr>
              <a:t>aturación de datos para parar las entrevistas en 30. Datos en hojas Excel</a:t>
            </a:r>
            <a:r>
              <a:rPr lang="es-BO" dirty="0"/>
              <a:t>, se analizaron por la metodología del análisis temático.</a:t>
            </a:r>
          </a:p>
          <a:p>
            <a:r>
              <a:rPr lang="es-BO" dirty="0">
                <a:solidFill>
                  <a:schemeClr val="tx1"/>
                </a:solidFill>
              </a:rPr>
              <a:t>19 AE (9 auto, 10 </a:t>
            </a:r>
            <a:r>
              <a:rPr lang="es-BO" dirty="0" err="1">
                <a:solidFill>
                  <a:schemeClr val="tx1"/>
                </a:solidFill>
              </a:rPr>
              <a:t>spg</a:t>
            </a:r>
            <a:r>
              <a:rPr lang="es-BO" dirty="0">
                <a:solidFill>
                  <a:schemeClr val="tx1"/>
                </a:solidFill>
              </a:rPr>
              <a:t>), 8 mixtos, 3 </a:t>
            </a:r>
            <a:r>
              <a:rPr lang="es-BO" dirty="0" err="1">
                <a:solidFill>
                  <a:schemeClr val="tx1"/>
                </a:solidFill>
              </a:rPr>
              <a:t>conv</a:t>
            </a:r>
            <a:r>
              <a:rPr lang="es-BO" dirty="0">
                <a:solidFill>
                  <a:schemeClr val="tx1"/>
                </a:solidFill>
              </a:rPr>
              <a:t>, 19 mujeres, 11 varones.</a:t>
            </a:r>
          </a:p>
          <a:p>
            <a:endParaRPr lang="es-BO" dirty="0">
              <a:solidFill>
                <a:schemeClr val="tx1"/>
              </a:solidFill>
            </a:endParaRPr>
          </a:p>
          <a:p>
            <a:endParaRPr lang="es-BO" dirty="0"/>
          </a:p>
        </p:txBody>
      </p:sp>
    </p:spTree>
    <p:extLst>
      <p:ext uri="{BB962C8B-B14F-4D97-AF65-F5344CB8AC3E}">
        <p14:creationId xmlns:p14="http://schemas.microsoft.com/office/powerpoint/2010/main" val="613913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1863C3-5A4B-499E-570F-FEFB1C142C09}"/>
              </a:ext>
            </a:extLst>
          </p:cNvPr>
          <p:cNvSpPr>
            <a:spLocks noGrp="1"/>
          </p:cNvSpPr>
          <p:nvPr>
            <p:ph type="title"/>
          </p:nvPr>
        </p:nvSpPr>
        <p:spPr>
          <a:xfrm>
            <a:off x="1218883" y="152400"/>
            <a:ext cx="9751060" cy="458947"/>
          </a:xfrm>
        </p:spPr>
        <p:txBody>
          <a:bodyPr>
            <a:normAutofit fontScale="90000"/>
          </a:bodyPr>
          <a:lstStyle/>
          <a:p>
            <a:r>
              <a:rPr lang="es-BO" dirty="0"/>
              <a:t>Metodología</a:t>
            </a:r>
          </a:p>
        </p:txBody>
      </p:sp>
      <p:grpSp>
        <p:nvGrpSpPr>
          <p:cNvPr id="3" name="Grupo 2">
            <a:extLst>
              <a:ext uri="{FF2B5EF4-FFF2-40B4-BE49-F238E27FC236}">
                <a16:creationId xmlns:a16="http://schemas.microsoft.com/office/drawing/2014/main" id="{83DD46B8-093A-41A2-69A6-30510BE6CB9A}"/>
              </a:ext>
            </a:extLst>
          </p:cNvPr>
          <p:cNvGrpSpPr/>
          <p:nvPr/>
        </p:nvGrpSpPr>
        <p:grpSpPr>
          <a:xfrm>
            <a:off x="764341" y="476671"/>
            <a:ext cx="11382838" cy="6033370"/>
            <a:chOff x="1427415" y="-76745"/>
            <a:chExt cx="11068121" cy="6244273"/>
          </a:xfrm>
        </p:grpSpPr>
        <p:sp>
          <p:nvSpPr>
            <p:cNvPr id="4" name="Rectángulo: esquinas redondeadas 3">
              <a:extLst>
                <a:ext uri="{FF2B5EF4-FFF2-40B4-BE49-F238E27FC236}">
                  <a16:creationId xmlns:a16="http://schemas.microsoft.com/office/drawing/2014/main" id="{0C75B1FD-CEB5-3BED-33E6-D5CB6402106A}"/>
                </a:ext>
              </a:extLst>
            </p:cNvPr>
            <p:cNvSpPr/>
            <p:nvPr/>
          </p:nvSpPr>
          <p:spPr>
            <a:xfrm>
              <a:off x="1940600" y="106586"/>
              <a:ext cx="2290274" cy="1449482"/>
            </a:xfrm>
            <a:prstGeom prst="round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BO" b="1" dirty="0"/>
                <a:t>1ra etapa:</a:t>
              </a:r>
            </a:p>
            <a:p>
              <a:pPr algn="ctr"/>
              <a:r>
                <a:rPr lang="es-BO" b="1" dirty="0"/>
                <a:t>Diagnóstico</a:t>
              </a:r>
            </a:p>
            <a:p>
              <a:pPr algn="ctr"/>
              <a:r>
                <a:rPr lang="es-BO" b="1" dirty="0"/>
                <a:t>2020</a:t>
              </a:r>
            </a:p>
          </p:txBody>
        </p:sp>
        <p:sp>
          <p:nvSpPr>
            <p:cNvPr id="5" name="Rectángulo: esquinas redondeadas 4">
              <a:extLst>
                <a:ext uri="{FF2B5EF4-FFF2-40B4-BE49-F238E27FC236}">
                  <a16:creationId xmlns:a16="http://schemas.microsoft.com/office/drawing/2014/main" id="{CB9ABE08-92F8-CD5E-93CB-DF3C67EC7AF9}"/>
                </a:ext>
              </a:extLst>
            </p:cNvPr>
            <p:cNvSpPr/>
            <p:nvPr/>
          </p:nvSpPr>
          <p:spPr>
            <a:xfrm>
              <a:off x="7288675" y="-76745"/>
              <a:ext cx="4741995" cy="1747583"/>
            </a:xfrm>
            <a:prstGeom prst="round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BO" b="1" dirty="0"/>
                <a:t>2da etapa:</a:t>
              </a:r>
            </a:p>
            <a:p>
              <a:pPr algn="ctr"/>
              <a:r>
                <a:rPr lang="es-BO" b="1" dirty="0"/>
                <a:t>Diseño e implementación de la estrategia de intervención</a:t>
              </a:r>
            </a:p>
            <a:p>
              <a:pPr algn="ctr"/>
              <a:r>
                <a:rPr lang="es-BO" b="1" dirty="0"/>
                <a:t>2021 - 2023</a:t>
              </a:r>
            </a:p>
          </p:txBody>
        </p:sp>
        <p:sp>
          <p:nvSpPr>
            <p:cNvPr id="6" name="Rectángulo: esquinas redondeadas 5">
              <a:extLst>
                <a:ext uri="{FF2B5EF4-FFF2-40B4-BE49-F238E27FC236}">
                  <a16:creationId xmlns:a16="http://schemas.microsoft.com/office/drawing/2014/main" id="{DE736273-06C1-DE85-675B-A9B4EA8F52C2}"/>
                </a:ext>
              </a:extLst>
            </p:cNvPr>
            <p:cNvSpPr/>
            <p:nvPr/>
          </p:nvSpPr>
          <p:spPr>
            <a:xfrm>
              <a:off x="1427415" y="3539371"/>
              <a:ext cx="3528391" cy="2628157"/>
            </a:xfrm>
            <a:prstGeom prst="round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BO" dirty="0">
                  <a:solidFill>
                    <a:schemeClr val="tx1"/>
                  </a:solidFill>
                </a:rPr>
                <a:t>Análisis de la tipología y entrevistas semiestructuradas acerca de 13 prácticas productivas AE y motivaciones </a:t>
              </a:r>
            </a:p>
          </p:txBody>
        </p:sp>
        <p:sp>
          <p:nvSpPr>
            <p:cNvPr id="7" name="Elipse 6">
              <a:extLst>
                <a:ext uri="{FF2B5EF4-FFF2-40B4-BE49-F238E27FC236}">
                  <a16:creationId xmlns:a16="http://schemas.microsoft.com/office/drawing/2014/main" id="{64AAEB2E-BA87-559E-9F46-7311B3A0488C}"/>
                </a:ext>
              </a:extLst>
            </p:cNvPr>
            <p:cNvSpPr/>
            <p:nvPr/>
          </p:nvSpPr>
          <p:spPr>
            <a:xfrm>
              <a:off x="1567107" y="1660453"/>
              <a:ext cx="3037259" cy="1758162"/>
            </a:xfrm>
            <a:prstGeom prst="ellipse">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BO" dirty="0">
                  <a:solidFill>
                    <a:schemeClr val="tx1"/>
                  </a:solidFill>
                </a:rPr>
                <a:t>30 productores</a:t>
              </a:r>
            </a:p>
          </p:txBody>
        </p:sp>
        <p:sp>
          <p:nvSpPr>
            <p:cNvPr id="8" name="Elipse 7">
              <a:extLst>
                <a:ext uri="{FF2B5EF4-FFF2-40B4-BE49-F238E27FC236}">
                  <a16:creationId xmlns:a16="http://schemas.microsoft.com/office/drawing/2014/main" id="{9FEE38BB-15EE-A993-70B1-C8A15E3BEFC7}"/>
                </a:ext>
              </a:extLst>
            </p:cNvPr>
            <p:cNvSpPr/>
            <p:nvPr/>
          </p:nvSpPr>
          <p:spPr>
            <a:xfrm>
              <a:off x="6096000" y="1865671"/>
              <a:ext cx="2821725" cy="1113115"/>
            </a:xfrm>
            <a:prstGeom prst="ellips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BO" dirty="0">
                  <a:solidFill>
                    <a:schemeClr val="tx1"/>
                  </a:solidFill>
                </a:rPr>
                <a:t>Línea base: 2021</a:t>
              </a:r>
            </a:p>
          </p:txBody>
        </p:sp>
        <p:sp>
          <p:nvSpPr>
            <p:cNvPr id="9" name="Elipse 8">
              <a:extLst>
                <a:ext uri="{FF2B5EF4-FFF2-40B4-BE49-F238E27FC236}">
                  <a16:creationId xmlns:a16="http://schemas.microsoft.com/office/drawing/2014/main" id="{55D01519-6C6A-8BF5-8B9B-F21FE3B1244C}"/>
                </a:ext>
              </a:extLst>
            </p:cNvPr>
            <p:cNvSpPr/>
            <p:nvPr/>
          </p:nvSpPr>
          <p:spPr>
            <a:xfrm>
              <a:off x="9472429" y="1860531"/>
              <a:ext cx="2821725" cy="1113115"/>
            </a:xfrm>
            <a:prstGeom prst="ellips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BO" dirty="0">
                  <a:solidFill>
                    <a:schemeClr val="tx1"/>
                  </a:solidFill>
                </a:rPr>
                <a:t>Línea final: 2023</a:t>
              </a:r>
            </a:p>
          </p:txBody>
        </p:sp>
        <p:sp>
          <p:nvSpPr>
            <p:cNvPr id="11" name="Rectángulo: esquinas redondeadas 10">
              <a:extLst>
                <a:ext uri="{FF2B5EF4-FFF2-40B4-BE49-F238E27FC236}">
                  <a16:creationId xmlns:a16="http://schemas.microsoft.com/office/drawing/2014/main" id="{EDC36F43-7F7F-DFEB-757F-BC24ABB8D91C}"/>
                </a:ext>
              </a:extLst>
            </p:cNvPr>
            <p:cNvSpPr/>
            <p:nvPr/>
          </p:nvSpPr>
          <p:spPr>
            <a:xfrm>
              <a:off x="6037148" y="4404251"/>
              <a:ext cx="2988589" cy="1454822"/>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BO" sz="2000" dirty="0">
                  <a:solidFill>
                    <a:schemeClr val="tx1"/>
                  </a:solidFill>
                </a:rPr>
                <a:t>38 encuestas sobre 4 prácticas productivas AE</a:t>
              </a:r>
            </a:p>
          </p:txBody>
        </p:sp>
        <p:sp>
          <p:nvSpPr>
            <p:cNvPr id="12" name="Rectángulo: esquinas redondeadas 11">
              <a:extLst>
                <a:ext uri="{FF2B5EF4-FFF2-40B4-BE49-F238E27FC236}">
                  <a16:creationId xmlns:a16="http://schemas.microsoft.com/office/drawing/2014/main" id="{44B7B629-B79F-0BE4-22A7-7B0FD50AAA1B}"/>
                </a:ext>
              </a:extLst>
            </p:cNvPr>
            <p:cNvSpPr/>
            <p:nvPr/>
          </p:nvSpPr>
          <p:spPr>
            <a:xfrm>
              <a:off x="5987987" y="3032063"/>
              <a:ext cx="3037750" cy="1222894"/>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BO" dirty="0">
                  <a:solidFill>
                    <a:schemeClr val="tx1"/>
                  </a:solidFill>
                </a:rPr>
                <a:t>411 encuestas – tipologías en 7 ferias populares</a:t>
              </a:r>
            </a:p>
          </p:txBody>
        </p:sp>
        <p:sp>
          <p:nvSpPr>
            <p:cNvPr id="13" name="Rectángulo: esquinas redondeadas 12">
              <a:extLst>
                <a:ext uri="{FF2B5EF4-FFF2-40B4-BE49-F238E27FC236}">
                  <a16:creationId xmlns:a16="http://schemas.microsoft.com/office/drawing/2014/main" id="{3487AE5A-8FD3-2E49-250E-F455E5EDD3B3}"/>
                </a:ext>
              </a:extLst>
            </p:cNvPr>
            <p:cNvSpPr/>
            <p:nvPr/>
          </p:nvSpPr>
          <p:spPr>
            <a:xfrm>
              <a:off x="9313770" y="3068370"/>
              <a:ext cx="3037750" cy="1222894"/>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BO" dirty="0">
                  <a:solidFill>
                    <a:schemeClr val="tx1"/>
                  </a:solidFill>
                </a:rPr>
                <a:t>416 encuestas – tipologías en 7 ferias populares </a:t>
              </a:r>
            </a:p>
          </p:txBody>
        </p:sp>
        <p:sp>
          <p:nvSpPr>
            <p:cNvPr id="14" name="Rectángulo: esquinas redondeadas 13">
              <a:extLst>
                <a:ext uri="{FF2B5EF4-FFF2-40B4-BE49-F238E27FC236}">
                  <a16:creationId xmlns:a16="http://schemas.microsoft.com/office/drawing/2014/main" id="{81F654D1-BCCB-20A4-7315-40844BE17ABF}"/>
                </a:ext>
              </a:extLst>
            </p:cNvPr>
            <p:cNvSpPr/>
            <p:nvPr/>
          </p:nvSpPr>
          <p:spPr>
            <a:xfrm>
              <a:off x="9169753" y="4404251"/>
              <a:ext cx="3325783" cy="1454824"/>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BO" sz="2000" dirty="0">
                  <a:solidFill>
                    <a:schemeClr val="tx1"/>
                  </a:solidFill>
                </a:rPr>
                <a:t>36 entrevistas guiadas sobre 4 prácticas productivas AE, motivaciones, experiencias </a:t>
              </a:r>
              <a:r>
                <a:rPr lang="es-BO" sz="2000" dirty="0" err="1">
                  <a:solidFill>
                    <a:schemeClr val="tx1"/>
                  </a:solidFill>
                </a:rPr>
                <a:t>TAEs</a:t>
              </a:r>
              <a:endParaRPr lang="es-BO" sz="2000" dirty="0">
                <a:solidFill>
                  <a:schemeClr val="tx1"/>
                </a:solidFill>
              </a:endParaRPr>
            </a:p>
          </p:txBody>
        </p:sp>
        <p:sp>
          <p:nvSpPr>
            <p:cNvPr id="15" name="Flecha: a la derecha 14">
              <a:extLst>
                <a:ext uri="{FF2B5EF4-FFF2-40B4-BE49-F238E27FC236}">
                  <a16:creationId xmlns:a16="http://schemas.microsoft.com/office/drawing/2014/main" id="{764AAC64-76F8-4A38-1789-C0AD65442FAF}"/>
                </a:ext>
              </a:extLst>
            </p:cNvPr>
            <p:cNvSpPr/>
            <p:nvPr/>
          </p:nvSpPr>
          <p:spPr>
            <a:xfrm>
              <a:off x="4886632" y="825910"/>
              <a:ext cx="1641987" cy="403122"/>
            </a:xfrm>
            <a:prstGeom prst="rightArrow">
              <a:avLst/>
            </a:prstGeom>
            <a:solidFill>
              <a:schemeClr val="bg1">
                <a:lumMod val="6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grpSp>
      <p:sp>
        <p:nvSpPr>
          <p:cNvPr id="16" name="Elipse 15">
            <a:extLst>
              <a:ext uri="{FF2B5EF4-FFF2-40B4-BE49-F238E27FC236}">
                <a16:creationId xmlns:a16="http://schemas.microsoft.com/office/drawing/2014/main" id="{982B5240-7969-9A71-0E87-F23E961D94CD}"/>
              </a:ext>
            </a:extLst>
          </p:cNvPr>
          <p:cNvSpPr/>
          <p:nvPr/>
        </p:nvSpPr>
        <p:spPr>
          <a:xfrm>
            <a:off x="6814492" y="332656"/>
            <a:ext cx="4680520" cy="1863276"/>
          </a:xfrm>
          <a:prstGeom prst="ellipse">
            <a:avLst/>
          </a:prstGeom>
          <a:noFill/>
          <a:ln w="38100">
            <a:solidFill>
              <a:schemeClr val="accent5"/>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es-BO"/>
          </a:p>
        </p:txBody>
      </p:sp>
    </p:spTree>
    <p:extLst>
      <p:ext uri="{BB962C8B-B14F-4D97-AF65-F5344CB8AC3E}">
        <p14:creationId xmlns:p14="http://schemas.microsoft.com/office/powerpoint/2010/main" val="2344158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867723-BCDE-B3D6-99A7-C5EFABE31C10}"/>
              </a:ext>
            </a:extLst>
          </p:cNvPr>
          <p:cNvSpPr>
            <a:spLocks noGrp="1"/>
          </p:cNvSpPr>
          <p:nvPr>
            <p:ph type="title"/>
          </p:nvPr>
        </p:nvSpPr>
        <p:spPr>
          <a:xfrm>
            <a:off x="1218883" y="152400"/>
            <a:ext cx="9751060" cy="1295400"/>
          </a:xfrm>
        </p:spPr>
        <p:txBody>
          <a:bodyPr anchor="b">
            <a:normAutofit/>
          </a:bodyPr>
          <a:lstStyle/>
          <a:p>
            <a:r>
              <a:rPr lang="es-BO" dirty="0"/>
              <a:t>Encuesta de oferentes de alimentos frescos, 2021 y 2023</a:t>
            </a:r>
          </a:p>
        </p:txBody>
      </p:sp>
      <p:pic>
        <p:nvPicPr>
          <p:cNvPr id="8" name="Marcador de contenido 7">
            <a:extLst>
              <a:ext uri="{FF2B5EF4-FFF2-40B4-BE49-F238E27FC236}">
                <a16:creationId xmlns:a16="http://schemas.microsoft.com/office/drawing/2014/main" id="{618383BE-2203-EA00-E22C-F45AB7742E90}"/>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26"/>
          <a:stretch/>
        </p:blipFill>
        <p:spPr>
          <a:xfrm>
            <a:off x="4875530" y="1600200"/>
            <a:ext cx="6094413" cy="4572000"/>
          </a:xfrm>
          <a:prstGeom prst="rect">
            <a:avLst/>
          </a:prstGeom>
          <a:noFill/>
        </p:spPr>
      </p:pic>
      <p:sp>
        <p:nvSpPr>
          <p:cNvPr id="13" name="Text Placeholder 3">
            <a:extLst>
              <a:ext uri="{FF2B5EF4-FFF2-40B4-BE49-F238E27FC236}">
                <a16:creationId xmlns:a16="http://schemas.microsoft.com/office/drawing/2014/main" id="{835C0324-7D8D-1B8D-6958-2B1C6C4E40B8}"/>
              </a:ext>
            </a:extLst>
          </p:cNvPr>
          <p:cNvSpPr>
            <a:spLocks noGrp="1"/>
          </p:cNvSpPr>
          <p:nvPr>
            <p:ph type="body" sz="half" idx="2"/>
          </p:nvPr>
        </p:nvSpPr>
        <p:spPr>
          <a:xfrm>
            <a:off x="549796" y="1600202"/>
            <a:ext cx="4122587" cy="4571999"/>
          </a:xfrm>
        </p:spPr>
        <p:txBody>
          <a:bodyPr>
            <a:normAutofit/>
          </a:bodyPr>
          <a:lstStyle/>
          <a:p>
            <a:r>
              <a:rPr lang="en-US" dirty="0" err="1">
                <a:solidFill>
                  <a:schemeClr val="tx1"/>
                </a:solidFill>
              </a:rPr>
              <a:t>Datos</a:t>
            </a:r>
            <a:r>
              <a:rPr lang="en-US" dirty="0">
                <a:solidFill>
                  <a:schemeClr val="tx1"/>
                </a:solidFill>
              </a:rPr>
              <a:t> </a:t>
            </a:r>
            <a:r>
              <a:rPr lang="en-US" dirty="0" err="1">
                <a:solidFill>
                  <a:schemeClr val="tx1"/>
                </a:solidFill>
              </a:rPr>
              <a:t>en</a:t>
            </a:r>
            <a:r>
              <a:rPr lang="en-US" dirty="0">
                <a:solidFill>
                  <a:schemeClr val="tx1"/>
                </a:solidFill>
              </a:rPr>
              <a:t> hojas excel, </a:t>
            </a:r>
            <a:r>
              <a:rPr lang="en-US" dirty="0" err="1">
                <a:solidFill>
                  <a:schemeClr val="tx1"/>
                </a:solidFill>
              </a:rPr>
              <a:t>análisis</a:t>
            </a:r>
            <a:r>
              <a:rPr lang="en-US" dirty="0">
                <a:solidFill>
                  <a:schemeClr val="tx1"/>
                </a:solidFill>
              </a:rPr>
              <a:t> </a:t>
            </a:r>
            <a:r>
              <a:rPr lang="en-US" dirty="0" err="1">
                <a:solidFill>
                  <a:schemeClr val="tx1"/>
                </a:solidFill>
              </a:rPr>
              <a:t>temático</a:t>
            </a:r>
            <a:r>
              <a:rPr lang="en-US" dirty="0">
                <a:solidFill>
                  <a:schemeClr val="tx1"/>
                </a:solidFill>
              </a:rPr>
              <a:t> de </a:t>
            </a:r>
            <a:r>
              <a:rPr lang="en-US" dirty="0" err="1">
                <a:solidFill>
                  <a:schemeClr val="tx1"/>
                </a:solidFill>
              </a:rPr>
              <a:t>características</a:t>
            </a:r>
            <a:r>
              <a:rPr lang="en-US" dirty="0">
                <a:solidFill>
                  <a:schemeClr val="tx1"/>
                </a:solidFill>
              </a:rPr>
              <a:t> de </a:t>
            </a:r>
            <a:r>
              <a:rPr lang="en-US" dirty="0" err="1">
                <a:solidFill>
                  <a:schemeClr val="tx1"/>
                </a:solidFill>
              </a:rPr>
              <a:t>cada</a:t>
            </a:r>
            <a:r>
              <a:rPr lang="en-US" dirty="0">
                <a:solidFill>
                  <a:schemeClr val="tx1"/>
                </a:solidFill>
              </a:rPr>
              <a:t> productor, </a:t>
            </a:r>
            <a:r>
              <a:rPr lang="en-US" dirty="0" err="1">
                <a:solidFill>
                  <a:schemeClr val="tx1"/>
                </a:solidFill>
              </a:rPr>
              <a:t>categorías</a:t>
            </a:r>
            <a:r>
              <a:rPr lang="en-US" dirty="0">
                <a:solidFill>
                  <a:schemeClr val="tx1"/>
                </a:solidFill>
              </a:rPr>
              <a:t>, </a:t>
            </a:r>
            <a:r>
              <a:rPr lang="en-US" dirty="0" err="1">
                <a:solidFill>
                  <a:schemeClr val="tx1"/>
                </a:solidFill>
              </a:rPr>
              <a:t>composición</a:t>
            </a:r>
            <a:r>
              <a:rPr lang="en-US" dirty="0">
                <a:solidFill>
                  <a:schemeClr val="tx1"/>
                </a:solidFill>
              </a:rPr>
              <a:t> de las ferias</a:t>
            </a:r>
          </a:p>
          <a:p>
            <a:r>
              <a:rPr lang="en-US" dirty="0">
                <a:solidFill>
                  <a:schemeClr val="tx1"/>
                </a:solidFill>
              </a:rPr>
              <a:t>7 ferias </a:t>
            </a:r>
            <a:r>
              <a:rPr lang="en-US" dirty="0" err="1">
                <a:solidFill>
                  <a:schemeClr val="tx1"/>
                </a:solidFill>
              </a:rPr>
              <a:t>populares</a:t>
            </a:r>
            <a:endParaRPr lang="en-US" dirty="0"/>
          </a:p>
        </p:txBody>
      </p:sp>
    </p:spTree>
    <p:extLst>
      <p:ext uri="{BB962C8B-B14F-4D97-AF65-F5344CB8AC3E}">
        <p14:creationId xmlns:p14="http://schemas.microsoft.com/office/powerpoint/2010/main" val="1865282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2C082C-D36D-6EC9-5746-7BCA2F500BCC}"/>
              </a:ext>
            </a:extLst>
          </p:cNvPr>
          <p:cNvSpPr>
            <a:spLocks noGrp="1"/>
          </p:cNvSpPr>
          <p:nvPr>
            <p:ph type="title"/>
          </p:nvPr>
        </p:nvSpPr>
        <p:spPr/>
        <p:txBody>
          <a:bodyPr/>
          <a:lstStyle/>
          <a:p>
            <a:r>
              <a:rPr lang="es-BO" dirty="0"/>
              <a:t>Estrategia de intervención a través del fortalecimiento de capacidades:</a:t>
            </a:r>
          </a:p>
        </p:txBody>
      </p:sp>
      <p:sp>
        <p:nvSpPr>
          <p:cNvPr id="3" name="Marcador de contenido 2">
            <a:extLst>
              <a:ext uri="{FF2B5EF4-FFF2-40B4-BE49-F238E27FC236}">
                <a16:creationId xmlns:a16="http://schemas.microsoft.com/office/drawing/2014/main" id="{2EFDD574-4A68-3194-EF7A-83C9A3B33170}"/>
              </a:ext>
            </a:extLst>
          </p:cNvPr>
          <p:cNvSpPr>
            <a:spLocks noGrp="1"/>
          </p:cNvSpPr>
          <p:nvPr>
            <p:ph sz="half" idx="1"/>
          </p:nvPr>
        </p:nvSpPr>
        <p:spPr>
          <a:xfrm>
            <a:off x="1141412" y="1916832"/>
            <a:ext cx="4520952" cy="3629000"/>
          </a:xfrm>
        </p:spPr>
        <p:txBody>
          <a:bodyPr/>
          <a:lstStyle/>
          <a:p>
            <a:r>
              <a:rPr lang="es-BO" dirty="0"/>
              <a:t>Eventos de capacitación </a:t>
            </a:r>
          </a:p>
          <a:p>
            <a:r>
              <a:rPr lang="es-BO" dirty="0"/>
              <a:t>Intercambios de experiencias</a:t>
            </a:r>
          </a:p>
          <a:p>
            <a:r>
              <a:rPr lang="es-BO" dirty="0"/>
              <a:t>Visitas a parcelas</a:t>
            </a:r>
          </a:p>
          <a:p>
            <a:endParaRPr lang="es-BO" dirty="0"/>
          </a:p>
        </p:txBody>
      </p:sp>
      <p:sp>
        <p:nvSpPr>
          <p:cNvPr id="5" name="Marcador de contenido 2">
            <a:extLst>
              <a:ext uri="{FF2B5EF4-FFF2-40B4-BE49-F238E27FC236}">
                <a16:creationId xmlns:a16="http://schemas.microsoft.com/office/drawing/2014/main" id="{1552F462-1498-F2BB-D4C0-7E00A144C7F8}"/>
              </a:ext>
            </a:extLst>
          </p:cNvPr>
          <p:cNvSpPr>
            <a:spLocks noGrp="1"/>
          </p:cNvSpPr>
          <p:nvPr>
            <p:ph sz="half" idx="2"/>
          </p:nvPr>
        </p:nvSpPr>
        <p:spPr>
          <a:xfrm>
            <a:off x="6099356" y="1916832"/>
            <a:ext cx="5611679" cy="4572000"/>
          </a:xfrm>
        </p:spPr>
        <p:txBody>
          <a:bodyPr>
            <a:normAutofit/>
          </a:bodyPr>
          <a:lstStyle/>
          <a:p>
            <a:r>
              <a:rPr lang="es-BO" dirty="0">
                <a:solidFill>
                  <a:schemeClr val="accent1">
                    <a:lumMod val="75000"/>
                  </a:schemeClr>
                </a:solidFill>
              </a:rPr>
              <a:t>Cobertura vegetal</a:t>
            </a:r>
          </a:p>
          <a:p>
            <a:r>
              <a:rPr lang="es-BO" dirty="0">
                <a:solidFill>
                  <a:schemeClr val="accent1">
                    <a:lumMod val="75000"/>
                  </a:schemeClr>
                </a:solidFill>
              </a:rPr>
              <a:t>Elaboración y aplicación de </a:t>
            </a:r>
            <a:r>
              <a:rPr lang="es-BO" dirty="0" err="1">
                <a:solidFill>
                  <a:schemeClr val="accent1">
                    <a:lumMod val="75000"/>
                  </a:schemeClr>
                </a:solidFill>
              </a:rPr>
              <a:t>bioinsumos</a:t>
            </a:r>
            <a:endParaRPr lang="es-BO" dirty="0">
              <a:solidFill>
                <a:schemeClr val="accent1">
                  <a:lumMod val="75000"/>
                </a:schemeClr>
              </a:solidFill>
            </a:endParaRPr>
          </a:p>
          <a:p>
            <a:r>
              <a:rPr lang="es-BO" dirty="0">
                <a:solidFill>
                  <a:schemeClr val="accent1">
                    <a:lumMod val="75000"/>
                  </a:schemeClr>
                </a:solidFill>
              </a:rPr>
              <a:t>Rotación de cultivos </a:t>
            </a:r>
          </a:p>
          <a:p>
            <a:r>
              <a:rPr lang="es-BO" dirty="0">
                <a:solidFill>
                  <a:schemeClr val="accent1">
                    <a:lumMod val="75000"/>
                  </a:schemeClr>
                </a:solidFill>
              </a:rPr>
              <a:t>Asociación de cultivos </a:t>
            </a:r>
          </a:p>
          <a:p>
            <a:r>
              <a:rPr lang="es-BO" dirty="0"/>
              <a:t>Prácticas débiles, aplicadas de forma inadecuada o con potencial principalmente en el cuidado del suelo.</a:t>
            </a:r>
          </a:p>
        </p:txBody>
      </p:sp>
    </p:spTree>
    <p:extLst>
      <p:ext uri="{BB962C8B-B14F-4D97-AF65-F5344CB8AC3E}">
        <p14:creationId xmlns:p14="http://schemas.microsoft.com/office/powerpoint/2010/main" val="263925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43939A-1181-AFDE-FBC0-89452EB17756}"/>
              </a:ext>
            </a:extLst>
          </p:cNvPr>
          <p:cNvSpPr>
            <a:spLocks noGrp="1"/>
          </p:cNvSpPr>
          <p:nvPr>
            <p:ph type="title"/>
          </p:nvPr>
        </p:nvSpPr>
        <p:spPr/>
        <p:txBody>
          <a:bodyPr/>
          <a:lstStyle/>
          <a:p>
            <a:endParaRPr lang="es-BO" dirty="0"/>
          </a:p>
        </p:txBody>
      </p:sp>
      <p:sp>
        <p:nvSpPr>
          <p:cNvPr id="4" name="Marcador de texto 3">
            <a:extLst>
              <a:ext uri="{FF2B5EF4-FFF2-40B4-BE49-F238E27FC236}">
                <a16:creationId xmlns:a16="http://schemas.microsoft.com/office/drawing/2014/main" id="{57E7A410-3D48-0E48-86A6-D49BD7E5380D}"/>
              </a:ext>
            </a:extLst>
          </p:cNvPr>
          <p:cNvSpPr>
            <a:spLocks noGrp="1"/>
          </p:cNvSpPr>
          <p:nvPr>
            <p:ph type="body" sz="half" idx="2"/>
          </p:nvPr>
        </p:nvSpPr>
        <p:spPr/>
        <p:txBody>
          <a:bodyPr/>
          <a:lstStyle/>
          <a:p>
            <a:endParaRPr lang="es-BO" dirty="0"/>
          </a:p>
        </p:txBody>
      </p:sp>
      <p:pic>
        <p:nvPicPr>
          <p:cNvPr id="12" name="Marcador de contenido 11">
            <a:extLst>
              <a:ext uri="{FF2B5EF4-FFF2-40B4-BE49-F238E27FC236}">
                <a16:creationId xmlns:a16="http://schemas.microsoft.com/office/drawing/2014/main" id="{212E9E75-0C7C-EADC-C6D5-5E9F4AF9498C}"/>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845940" y="608134"/>
            <a:ext cx="7416824" cy="5564067"/>
          </a:xfrm>
        </p:spPr>
      </p:pic>
    </p:spTree>
    <p:extLst>
      <p:ext uri="{BB962C8B-B14F-4D97-AF65-F5344CB8AC3E}">
        <p14:creationId xmlns:p14="http://schemas.microsoft.com/office/powerpoint/2010/main" val="2361291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D70E80-56E1-A885-E32A-72FC901017EA}"/>
              </a:ext>
            </a:extLst>
          </p:cNvPr>
          <p:cNvSpPr>
            <a:spLocks noGrp="1"/>
          </p:cNvSpPr>
          <p:nvPr>
            <p:ph type="title"/>
          </p:nvPr>
        </p:nvSpPr>
        <p:spPr/>
        <p:txBody>
          <a:bodyPr/>
          <a:lstStyle/>
          <a:p>
            <a:endParaRPr lang="es-BO"/>
          </a:p>
        </p:txBody>
      </p:sp>
      <p:pic>
        <p:nvPicPr>
          <p:cNvPr id="5" name="Marcador de contenido 4">
            <a:extLst>
              <a:ext uri="{FF2B5EF4-FFF2-40B4-BE49-F238E27FC236}">
                <a16:creationId xmlns:a16="http://schemas.microsoft.com/office/drawing/2014/main" id="{EA5D2FA9-CB67-6EF0-E83E-50FDCB612C3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73932" y="152400"/>
            <a:ext cx="7786059" cy="5839544"/>
          </a:xfrm>
        </p:spPr>
      </p:pic>
    </p:spTree>
    <p:extLst>
      <p:ext uri="{BB962C8B-B14F-4D97-AF65-F5344CB8AC3E}">
        <p14:creationId xmlns:p14="http://schemas.microsoft.com/office/powerpoint/2010/main" val="1075316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8EDC9D-8B4C-8806-86FC-8D15EFE9C0BC}"/>
              </a:ext>
            </a:extLst>
          </p:cNvPr>
          <p:cNvSpPr>
            <a:spLocks noGrp="1"/>
          </p:cNvSpPr>
          <p:nvPr>
            <p:ph type="title"/>
          </p:nvPr>
        </p:nvSpPr>
        <p:spPr/>
        <p:txBody>
          <a:bodyPr/>
          <a:lstStyle/>
          <a:p>
            <a:endParaRPr lang="es-BO"/>
          </a:p>
        </p:txBody>
      </p:sp>
      <p:pic>
        <p:nvPicPr>
          <p:cNvPr id="8" name="Marcador de contenido 7">
            <a:extLst>
              <a:ext uri="{FF2B5EF4-FFF2-40B4-BE49-F238E27FC236}">
                <a16:creationId xmlns:a16="http://schemas.microsoft.com/office/drawing/2014/main" id="{EDE57284-7C9E-FA59-DD31-DA9F8A2DC31C}"/>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01924" y="591834"/>
            <a:ext cx="7440488" cy="5580366"/>
          </a:xfrm>
          <a:prstGeom prst="rect">
            <a:avLst/>
          </a:prstGeom>
        </p:spPr>
      </p:pic>
    </p:spTree>
    <p:extLst>
      <p:ext uri="{BB962C8B-B14F-4D97-AF65-F5344CB8AC3E}">
        <p14:creationId xmlns:p14="http://schemas.microsoft.com/office/powerpoint/2010/main" val="1096458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76A3B4-71FC-C483-3A39-1B3CC4959991}"/>
              </a:ext>
            </a:extLst>
          </p:cNvPr>
          <p:cNvSpPr>
            <a:spLocks noGrp="1"/>
          </p:cNvSpPr>
          <p:nvPr>
            <p:ph type="title"/>
          </p:nvPr>
        </p:nvSpPr>
        <p:spPr/>
        <p:txBody>
          <a:bodyPr/>
          <a:lstStyle/>
          <a:p>
            <a:endParaRPr lang="es-BO"/>
          </a:p>
        </p:txBody>
      </p:sp>
      <p:pic>
        <p:nvPicPr>
          <p:cNvPr id="6" name="Marcador de contenido 5">
            <a:extLst>
              <a:ext uri="{FF2B5EF4-FFF2-40B4-BE49-F238E27FC236}">
                <a16:creationId xmlns:a16="http://schemas.microsoft.com/office/drawing/2014/main" id="{25EC3AA1-E6FF-734A-161D-84A12C98DF1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8882" y="711804"/>
            <a:ext cx="10007600" cy="4842246"/>
          </a:xfrm>
        </p:spPr>
      </p:pic>
      <p:sp>
        <p:nvSpPr>
          <p:cNvPr id="4" name="Marcador de texto 3">
            <a:extLst>
              <a:ext uri="{FF2B5EF4-FFF2-40B4-BE49-F238E27FC236}">
                <a16:creationId xmlns:a16="http://schemas.microsoft.com/office/drawing/2014/main" id="{5C58DF1A-6D73-7959-8807-54F670411878}"/>
              </a:ext>
            </a:extLst>
          </p:cNvPr>
          <p:cNvSpPr>
            <a:spLocks noGrp="1"/>
          </p:cNvSpPr>
          <p:nvPr>
            <p:ph type="body" sz="half" idx="2"/>
          </p:nvPr>
        </p:nvSpPr>
        <p:spPr/>
        <p:txBody>
          <a:bodyPr/>
          <a:lstStyle/>
          <a:p>
            <a:endParaRPr lang="es-BO"/>
          </a:p>
        </p:txBody>
      </p:sp>
    </p:spTree>
    <p:extLst>
      <p:ext uri="{BB962C8B-B14F-4D97-AF65-F5344CB8AC3E}">
        <p14:creationId xmlns:p14="http://schemas.microsoft.com/office/powerpoint/2010/main" val="2631562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DD947F-733B-78CE-0D26-7E02FE33E332}"/>
              </a:ext>
            </a:extLst>
          </p:cNvPr>
          <p:cNvSpPr>
            <a:spLocks noGrp="1"/>
          </p:cNvSpPr>
          <p:nvPr>
            <p:ph type="title"/>
          </p:nvPr>
        </p:nvSpPr>
        <p:spPr/>
        <p:txBody>
          <a:bodyPr/>
          <a:lstStyle/>
          <a:p>
            <a:r>
              <a:rPr lang="es-BO" dirty="0"/>
              <a:t>Resultados</a:t>
            </a:r>
          </a:p>
        </p:txBody>
      </p:sp>
      <p:sp>
        <p:nvSpPr>
          <p:cNvPr id="7" name="CuadroTexto 6">
            <a:extLst>
              <a:ext uri="{FF2B5EF4-FFF2-40B4-BE49-F238E27FC236}">
                <a16:creationId xmlns:a16="http://schemas.microsoft.com/office/drawing/2014/main" id="{5CC655A6-59C6-4692-DA30-6D5D83BD161A}"/>
              </a:ext>
            </a:extLst>
          </p:cNvPr>
          <p:cNvSpPr txBox="1"/>
          <p:nvPr/>
        </p:nvSpPr>
        <p:spPr>
          <a:xfrm>
            <a:off x="1413892" y="1772816"/>
            <a:ext cx="8496944" cy="2554545"/>
          </a:xfrm>
          <a:prstGeom prst="rect">
            <a:avLst/>
          </a:prstGeom>
          <a:noFill/>
        </p:spPr>
        <p:txBody>
          <a:bodyPr wrap="square" rtlCol="0">
            <a:spAutoFit/>
          </a:bodyPr>
          <a:lstStyle/>
          <a:p>
            <a:pPr marL="457200" indent="-457200">
              <a:buFont typeface="+mj-lt"/>
              <a:buAutoNum type="arabicPeriod"/>
            </a:pPr>
            <a:r>
              <a:rPr lang="es-BO" sz="3200" dirty="0"/>
              <a:t>Composición de las ferias: Tipología</a:t>
            </a:r>
          </a:p>
          <a:p>
            <a:endParaRPr lang="es-BO" sz="3200" dirty="0"/>
          </a:p>
          <a:p>
            <a:r>
              <a:rPr lang="es-BO" sz="3200" dirty="0"/>
              <a:t>2. Prácticas y motivaciones según la tipología</a:t>
            </a:r>
          </a:p>
          <a:p>
            <a:endParaRPr lang="es-BO" sz="3200" dirty="0"/>
          </a:p>
          <a:p>
            <a:r>
              <a:rPr lang="es-BO" sz="3200" dirty="0"/>
              <a:t>3. Factores que facilitan o limitan las </a:t>
            </a:r>
            <a:r>
              <a:rPr lang="es-BO" sz="3200" dirty="0" err="1"/>
              <a:t>TAEs</a:t>
            </a:r>
            <a:endParaRPr lang="es-BO" sz="3200" dirty="0"/>
          </a:p>
        </p:txBody>
      </p:sp>
    </p:spTree>
    <p:extLst>
      <p:ext uri="{BB962C8B-B14F-4D97-AF65-F5344CB8AC3E}">
        <p14:creationId xmlns:p14="http://schemas.microsoft.com/office/powerpoint/2010/main" val="4185170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91BB884B-3084-DFD8-2CF0-6BF338A9C271}"/>
              </a:ext>
            </a:extLst>
          </p:cNvPr>
          <p:cNvSpPr/>
          <p:nvPr/>
        </p:nvSpPr>
        <p:spPr>
          <a:xfrm>
            <a:off x="1496397" y="778078"/>
            <a:ext cx="9999034" cy="1282770"/>
          </a:xfrm>
          <a:prstGeom prst="rect">
            <a:avLst/>
          </a:prstGeom>
          <a:noFill/>
          <a:ln w="317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599" b="1" dirty="0">
                <a:solidFill>
                  <a:schemeClr val="tx1"/>
                </a:solidFill>
              </a:rPr>
              <a:t>Tipología de productores en ferias populares</a:t>
            </a:r>
          </a:p>
        </p:txBody>
      </p:sp>
      <p:sp>
        <p:nvSpPr>
          <p:cNvPr id="5" name="Elipse 4">
            <a:extLst>
              <a:ext uri="{FF2B5EF4-FFF2-40B4-BE49-F238E27FC236}">
                <a16:creationId xmlns:a16="http://schemas.microsoft.com/office/drawing/2014/main" id="{21DC0967-9E9D-FB66-94D5-CDEF208A7179}"/>
              </a:ext>
            </a:extLst>
          </p:cNvPr>
          <p:cNvSpPr/>
          <p:nvPr/>
        </p:nvSpPr>
        <p:spPr>
          <a:xfrm>
            <a:off x="8027860" y="4346659"/>
            <a:ext cx="3130913" cy="1602621"/>
          </a:xfrm>
          <a:prstGeom prst="ellipse">
            <a:avLst/>
          </a:prstGeom>
          <a:solidFill>
            <a:schemeClr val="accent1">
              <a:lumMod val="75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b="1" dirty="0">
                <a:solidFill>
                  <a:schemeClr val="tx1"/>
                </a:solidFill>
              </a:rPr>
              <a:t>Producción  y oferta agroecológica</a:t>
            </a:r>
          </a:p>
          <a:p>
            <a:pPr algn="ctr"/>
            <a:r>
              <a:rPr lang="es-ES" sz="2000" b="1" dirty="0">
                <a:solidFill>
                  <a:schemeClr val="tx1"/>
                </a:solidFill>
              </a:rPr>
              <a:t>14%</a:t>
            </a:r>
            <a:endParaRPr lang="es-BO" sz="2000" b="1" dirty="0">
              <a:solidFill>
                <a:schemeClr val="tx1"/>
              </a:solidFill>
            </a:endParaRPr>
          </a:p>
        </p:txBody>
      </p:sp>
      <p:sp>
        <p:nvSpPr>
          <p:cNvPr id="8" name="Datos almacenados 29">
            <a:extLst>
              <a:ext uri="{FF2B5EF4-FFF2-40B4-BE49-F238E27FC236}">
                <a16:creationId xmlns:a16="http://schemas.microsoft.com/office/drawing/2014/main" id="{F7B85F5A-82E3-3BF6-C3D7-5F1AC040A55F}"/>
              </a:ext>
            </a:extLst>
          </p:cNvPr>
          <p:cNvSpPr/>
          <p:nvPr/>
        </p:nvSpPr>
        <p:spPr>
          <a:xfrm>
            <a:off x="21040" y="2470614"/>
            <a:ext cx="3684775" cy="1743286"/>
          </a:xfrm>
          <a:prstGeom prst="flowChartOnlineStorage">
            <a:avLst/>
          </a:prstGeom>
          <a:gradFill>
            <a:gsLst>
              <a:gs pos="1000">
                <a:srgbClr val="FF0000"/>
              </a:gs>
              <a:gs pos="89000">
                <a:srgbClr val="FFC000"/>
              </a:gs>
            </a:gsLst>
            <a:lin ang="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399" b="1" dirty="0"/>
              <a:t>Convencionales</a:t>
            </a:r>
            <a:endParaRPr lang="es-BO" sz="2399" b="1" dirty="0"/>
          </a:p>
        </p:txBody>
      </p:sp>
      <p:sp>
        <p:nvSpPr>
          <p:cNvPr id="9" name="Datos almacenados 30">
            <a:extLst>
              <a:ext uri="{FF2B5EF4-FFF2-40B4-BE49-F238E27FC236}">
                <a16:creationId xmlns:a16="http://schemas.microsoft.com/office/drawing/2014/main" id="{A31925D9-BEC9-48EA-2F47-DFADB0DBA484}"/>
              </a:ext>
            </a:extLst>
          </p:cNvPr>
          <p:cNvSpPr/>
          <p:nvPr/>
        </p:nvSpPr>
        <p:spPr>
          <a:xfrm>
            <a:off x="3450348" y="2527421"/>
            <a:ext cx="4366544" cy="1743286"/>
          </a:xfrm>
          <a:prstGeom prst="flowChartOnlineStorage">
            <a:avLst/>
          </a:prstGeom>
          <a:gradFill>
            <a:gsLst>
              <a:gs pos="1000">
                <a:srgbClr val="FF0000"/>
              </a:gs>
              <a:gs pos="100000">
                <a:schemeClr val="accent1"/>
              </a:gs>
              <a:gs pos="21000">
                <a:srgbClr val="FFC000"/>
              </a:gs>
            </a:gsLst>
            <a:lin ang="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399" b="1" dirty="0"/>
              <a:t>Mixtos</a:t>
            </a:r>
            <a:endParaRPr lang="es-BO" sz="2399" b="1" dirty="0"/>
          </a:p>
        </p:txBody>
      </p:sp>
      <p:sp>
        <p:nvSpPr>
          <p:cNvPr id="10" name="Datos almacenados 31">
            <a:extLst>
              <a:ext uri="{FF2B5EF4-FFF2-40B4-BE49-F238E27FC236}">
                <a16:creationId xmlns:a16="http://schemas.microsoft.com/office/drawing/2014/main" id="{A9776D8A-EC30-2548-0C70-4E20559B6045}"/>
              </a:ext>
            </a:extLst>
          </p:cNvPr>
          <p:cNvSpPr/>
          <p:nvPr/>
        </p:nvSpPr>
        <p:spPr>
          <a:xfrm>
            <a:off x="7584662" y="2555825"/>
            <a:ext cx="4627401" cy="1743286"/>
          </a:xfrm>
          <a:prstGeom prst="flowChartOnlineStorage">
            <a:avLst/>
          </a:prstGeom>
          <a:gradFill>
            <a:gsLst>
              <a:gs pos="4000">
                <a:srgbClr val="FFC000"/>
              </a:gs>
              <a:gs pos="48000">
                <a:srgbClr val="10BC31"/>
              </a:gs>
            </a:gsLst>
            <a:lin ang="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399" b="1" dirty="0"/>
              <a:t>Ecológicos</a:t>
            </a:r>
            <a:endParaRPr lang="es-BO" sz="2399" b="1" dirty="0"/>
          </a:p>
        </p:txBody>
      </p:sp>
      <p:sp>
        <p:nvSpPr>
          <p:cNvPr id="11" name="Elipse 10">
            <a:extLst>
              <a:ext uri="{FF2B5EF4-FFF2-40B4-BE49-F238E27FC236}">
                <a16:creationId xmlns:a16="http://schemas.microsoft.com/office/drawing/2014/main" id="{AF773878-DBF3-D163-C4E6-17A940F9CE0C}"/>
              </a:ext>
            </a:extLst>
          </p:cNvPr>
          <p:cNvSpPr/>
          <p:nvPr/>
        </p:nvSpPr>
        <p:spPr>
          <a:xfrm>
            <a:off x="297969" y="4240216"/>
            <a:ext cx="3130915" cy="2073054"/>
          </a:xfrm>
          <a:prstGeom prst="ellipse">
            <a:avLst/>
          </a:prstGeom>
          <a:solidFill>
            <a:srgbClr val="FF0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999" b="1" dirty="0">
                <a:solidFill>
                  <a:schemeClr val="tx1"/>
                </a:solidFill>
              </a:rPr>
              <a:t>Producción y oferta  totalmente convencional</a:t>
            </a:r>
          </a:p>
          <a:p>
            <a:pPr algn="ctr"/>
            <a:r>
              <a:rPr lang="es-ES" sz="1999" b="1" dirty="0">
                <a:solidFill>
                  <a:schemeClr val="tx1"/>
                </a:solidFill>
              </a:rPr>
              <a:t>53%</a:t>
            </a:r>
            <a:endParaRPr lang="es-BO" sz="1999" b="1" dirty="0">
              <a:solidFill>
                <a:schemeClr val="tx1"/>
              </a:solidFill>
            </a:endParaRPr>
          </a:p>
        </p:txBody>
      </p:sp>
      <p:sp>
        <p:nvSpPr>
          <p:cNvPr id="13" name="Elipse 12">
            <a:extLst>
              <a:ext uri="{FF2B5EF4-FFF2-40B4-BE49-F238E27FC236}">
                <a16:creationId xmlns:a16="http://schemas.microsoft.com/office/drawing/2014/main" id="{1C7C8B8E-5192-A630-CAE3-557DE53C4C37}"/>
              </a:ext>
            </a:extLst>
          </p:cNvPr>
          <p:cNvSpPr/>
          <p:nvPr/>
        </p:nvSpPr>
        <p:spPr>
          <a:xfrm>
            <a:off x="4325722" y="4360589"/>
            <a:ext cx="3130914" cy="1832308"/>
          </a:xfrm>
          <a:prstGeom prst="ellipse">
            <a:avLst/>
          </a:prstGeom>
          <a:solidFill>
            <a:srgbClr val="FFFF00"/>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999" b="1" dirty="0">
                <a:solidFill>
                  <a:schemeClr val="tx1"/>
                </a:solidFill>
              </a:rPr>
              <a:t>Producción y oferta mixta</a:t>
            </a:r>
          </a:p>
          <a:p>
            <a:pPr algn="ctr"/>
            <a:r>
              <a:rPr lang="es-ES" sz="1999" b="1" dirty="0">
                <a:solidFill>
                  <a:schemeClr val="tx1"/>
                </a:solidFill>
              </a:rPr>
              <a:t>24%</a:t>
            </a:r>
            <a:endParaRPr lang="es-BO" sz="1999" b="1" dirty="0">
              <a:solidFill>
                <a:schemeClr val="tx1"/>
              </a:solidFill>
            </a:endParaRPr>
          </a:p>
        </p:txBody>
      </p:sp>
      <p:sp>
        <p:nvSpPr>
          <p:cNvPr id="2" name="Elipse 1">
            <a:extLst>
              <a:ext uri="{FF2B5EF4-FFF2-40B4-BE49-F238E27FC236}">
                <a16:creationId xmlns:a16="http://schemas.microsoft.com/office/drawing/2014/main" id="{B1CD0441-A7EF-3A36-0613-D28D056C5042}"/>
              </a:ext>
            </a:extLst>
          </p:cNvPr>
          <p:cNvSpPr/>
          <p:nvPr/>
        </p:nvSpPr>
        <p:spPr>
          <a:xfrm>
            <a:off x="3142084" y="5661248"/>
            <a:ext cx="1728192" cy="1196752"/>
          </a:xfrm>
          <a:prstGeom prst="ellips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BO" sz="1600" dirty="0">
                <a:solidFill>
                  <a:schemeClr val="tx1"/>
                </a:solidFill>
              </a:rPr>
              <a:t>Producción mixta, oferta </a:t>
            </a:r>
            <a:r>
              <a:rPr lang="es-BO" sz="1600" dirty="0" err="1">
                <a:solidFill>
                  <a:schemeClr val="tx1"/>
                </a:solidFill>
              </a:rPr>
              <a:t>conv</a:t>
            </a:r>
            <a:r>
              <a:rPr lang="es-BO" sz="1600" dirty="0">
                <a:solidFill>
                  <a:schemeClr val="tx1"/>
                </a:solidFill>
              </a:rPr>
              <a:t> 2%</a:t>
            </a:r>
          </a:p>
        </p:txBody>
      </p:sp>
      <p:sp>
        <p:nvSpPr>
          <p:cNvPr id="4" name="Elipse 3">
            <a:extLst>
              <a:ext uri="{FF2B5EF4-FFF2-40B4-BE49-F238E27FC236}">
                <a16:creationId xmlns:a16="http://schemas.microsoft.com/office/drawing/2014/main" id="{39332113-CD30-E694-E4C0-206191617F40}"/>
              </a:ext>
            </a:extLst>
          </p:cNvPr>
          <p:cNvSpPr/>
          <p:nvPr/>
        </p:nvSpPr>
        <p:spPr>
          <a:xfrm>
            <a:off x="10483871" y="5589240"/>
            <a:ext cx="1728192" cy="1196752"/>
          </a:xfrm>
          <a:prstGeom prst="ellipse">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BO" sz="1600" dirty="0">
                <a:solidFill>
                  <a:schemeClr val="tx1"/>
                </a:solidFill>
              </a:rPr>
              <a:t>Producción AE, oferta </a:t>
            </a:r>
            <a:r>
              <a:rPr lang="es-BO" sz="1600" dirty="0" err="1">
                <a:solidFill>
                  <a:schemeClr val="tx1"/>
                </a:solidFill>
              </a:rPr>
              <a:t>conv</a:t>
            </a:r>
            <a:r>
              <a:rPr lang="es-BO" sz="1600" dirty="0">
                <a:solidFill>
                  <a:schemeClr val="tx1"/>
                </a:solidFill>
              </a:rPr>
              <a:t> 2% </a:t>
            </a:r>
          </a:p>
        </p:txBody>
      </p:sp>
      <p:sp>
        <p:nvSpPr>
          <p:cNvPr id="6" name="Elipse 5">
            <a:extLst>
              <a:ext uri="{FF2B5EF4-FFF2-40B4-BE49-F238E27FC236}">
                <a16:creationId xmlns:a16="http://schemas.microsoft.com/office/drawing/2014/main" id="{2A514B63-92A9-6CF2-3E8C-7D31813A8A49}"/>
              </a:ext>
            </a:extLst>
          </p:cNvPr>
          <p:cNvSpPr/>
          <p:nvPr/>
        </p:nvSpPr>
        <p:spPr>
          <a:xfrm>
            <a:off x="6974570" y="5661248"/>
            <a:ext cx="1728192" cy="1196752"/>
          </a:xfrm>
          <a:prstGeom prst="ellipse">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BO" sz="1600" dirty="0">
                <a:solidFill>
                  <a:schemeClr val="tx1"/>
                </a:solidFill>
              </a:rPr>
              <a:t>Producción AE, oferta mixta 7%</a:t>
            </a:r>
          </a:p>
        </p:txBody>
      </p:sp>
    </p:spTree>
    <p:extLst>
      <p:ext uri="{BB962C8B-B14F-4D97-AF65-F5344CB8AC3E}">
        <p14:creationId xmlns:p14="http://schemas.microsoft.com/office/powerpoint/2010/main" val="3962853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FDCA86DC-E991-4E92-F1EA-60BA29E079FE}"/>
              </a:ext>
            </a:extLst>
          </p:cNvPr>
          <p:cNvGraphicFramePr>
            <a:graphicFrameLocks noGrp="1"/>
          </p:cNvGraphicFramePr>
          <p:nvPr>
            <p:ph idx="1"/>
            <p:extLst>
              <p:ext uri="{D42A27DB-BD31-4B8C-83A1-F6EECF244321}">
                <p14:modId xmlns:p14="http://schemas.microsoft.com/office/powerpoint/2010/main" val="4017057618"/>
              </p:ext>
            </p:extLst>
          </p:nvPr>
        </p:nvGraphicFramePr>
        <p:xfrm>
          <a:off x="261764" y="44624"/>
          <a:ext cx="11593288" cy="7268419"/>
        </p:xfrm>
        <a:graphic>
          <a:graphicData uri="http://schemas.openxmlformats.org/drawingml/2006/table">
            <a:tbl>
              <a:tblPr firstRow="1" bandRow="1">
                <a:tableStyleId>{5C22544A-7EE6-4342-B048-85BDC9FD1C3A}</a:tableStyleId>
              </a:tblPr>
              <a:tblGrid>
                <a:gridCol w="2304256">
                  <a:extLst>
                    <a:ext uri="{9D8B030D-6E8A-4147-A177-3AD203B41FA5}">
                      <a16:colId xmlns:a16="http://schemas.microsoft.com/office/drawing/2014/main" val="2649118769"/>
                    </a:ext>
                  </a:extLst>
                </a:gridCol>
                <a:gridCol w="2736304">
                  <a:extLst>
                    <a:ext uri="{9D8B030D-6E8A-4147-A177-3AD203B41FA5}">
                      <a16:colId xmlns:a16="http://schemas.microsoft.com/office/drawing/2014/main" val="1393119183"/>
                    </a:ext>
                  </a:extLst>
                </a:gridCol>
                <a:gridCol w="3654406">
                  <a:extLst>
                    <a:ext uri="{9D8B030D-6E8A-4147-A177-3AD203B41FA5}">
                      <a16:colId xmlns:a16="http://schemas.microsoft.com/office/drawing/2014/main" val="1035659573"/>
                    </a:ext>
                  </a:extLst>
                </a:gridCol>
                <a:gridCol w="2898322">
                  <a:extLst>
                    <a:ext uri="{9D8B030D-6E8A-4147-A177-3AD203B41FA5}">
                      <a16:colId xmlns:a16="http://schemas.microsoft.com/office/drawing/2014/main" val="3239055448"/>
                    </a:ext>
                  </a:extLst>
                </a:gridCol>
              </a:tblGrid>
              <a:tr h="420826">
                <a:tc>
                  <a:txBody>
                    <a:bodyPr/>
                    <a:lstStyle/>
                    <a:p>
                      <a:endParaRPr lang="es-BO" dirty="0"/>
                    </a:p>
                  </a:txBody>
                  <a:tcPr/>
                </a:tc>
                <a:tc>
                  <a:txBody>
                    <a:bodyPr/>
                    <a:lstStyle/>
                    <a:p>
                      <a:r>
                        <a:rPr lang="es-BO" dirty="0"/>
                        <a:t>Convencionales</a:t>
                      </a:r>
                    </a:p>
                  </a:txBody>
                  <a:tcPr/>
                </a:tc>
                <a:tc>
                  <a:txBody>
                    <a:bodyPr/>
                    <a:lstStyle/>
                    <a:p>
                      <a:r>
                        <a:rPr lang="es-BO" sz="2400" dirty="0"/>
                        <a:t>Mixtos</a:t>
                      </a:r>
                    </a:p>
                  </a:txBody>
                  <a:tcPr/>
                </a:tc>
                <a:tc>
                  <a:txBody>
                    <a:bodyPr/>
                    <a:lstStyle/>
                    <a:p>
                      <a:r>
                        <a:rPr lang="es-BO" dirty="0"/>
                        <a:t>AE</a:t>
                      </a:r>
                    </a:p>
                  </a:txBody>
                  <a:tcPr/>
                </a:tc>
                <a:extLst>
                  <a:ext uri="{0D108BD9-81ED-4DB2-BD59-A6C34878D82A}">
                    <a16:rowId xmlns:a16="http://schemas.microsoft.com/office/drawing/2014/main" val="3014045355"/>
                  </a:ext>
                </a:extLst>
              </a:tr>
              <a:tr h="3295575">
                <a:tc>
                  <a:txBody>
                    <a:bodyPr/>
                    <a:lstStyle/>
                    <a:p>
                      <a:r>
                        <a:rPr lang="es-BO" b="1" dirty="0"/>
                        <a:t>Prácticas productivas</a:t>
                      </a:r>
                    </a:p>
                  </a:txBody>
                  <a:tcPr/>
                </a:tc>
                <a:tc>
                  <a: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s-BO" sz="1800" dirty="0"/>
                        <a:t>5 de 13: </a:t>
                      </a:r>
                    </a:p>
                    <a:p>
                      <a:pPr marL="285750" marR="0" lvl="0" indent="-285750" algn="l" defTabSz="1218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BO" sz="1800" b="1" dirty="0"/>
                        <a:t>Uso de estiércol </a:t>
                      </a:r>
                    </a:p>
                    <a:p>
                      <a:pPr marL="285750" marR="0" lvl="0" indent="-285750" algn="l" defTabSz="1218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BO" sz="1800" b="1" dirty="0"/>
                        <a:t>Rotación de cultivos</a:t>
                      </a:r>
                    </a:p>
                    <a:p>
                      <a:pPr marL="285750" marR="0" lvl="0" indent="-285750" algn="l" defTabSz="1218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BO" sz="1800" b="1" dirty="0"/>
                        <a:t>Barbecho</a:t>
                      </a:r>
                    </a:p>
                    <a:p>
                      <a:pPr marL="285750" marR="0" lvl="0" indent="-285750" algn="l" defTabSz="1218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BO" sz="1800" b="1" dirty="0"/>
                        <a:t>Cosecha de agua, </a:t>
                      </a:r>
                      <a:r>
                        <a:rPr lang="es-BO" sz="1800" dirty="0"/>
                        <a:t>influidas fuertemente por la tradición familiar.</a:t>
                      </a:r>
                    </a:p>
                  </a:txBody>
                  <a:tcPr/>
                </a:tc>
                <a:tc>
                  <a:txBody>
                    <a:bodyPr/>
                    <a:lstStyle/>
                    <a:p>
                      <a:r>
                        <a:rPr lang="es-BO" sz="1800" dirty="0">
                          <a:solidFill>
                            <a:srgbClr val="000000"/>
                          </a:solidFill>
                          <a:effectLst/>
                          <a:ea typeface="Calibri" panose="020F0502020204030204" pitchFamily="34" charset="0"/>
                        </a:rPr>
                        <a:t>Más del 60%: </a:t>
                      </a:r>
                    </a:p>
                    <a:p>
                      <a:pPr marL="285750" indent="-285750">
                        <a:buFont typeface="Arial" panose="020B0604020202020204" pitchFamily="34" charset="0"/>
                        <a:buChar char="•"/>
                      </a:pPr>
                      <a:r>
                        <a:rPr lang="es-BO" sz="1800" b="1" dirty="0">
                          <a:solidFill>
                            <a:srgbClr val="000000"/>
                          </a:solidFill>
                          <a:effectLst/>
                          <a:ea typeface="Calibri" panose="020F0502020204030204" pitchFamily="34" charset="0"/>
                        </a:rPr>
                        <a:t>Estiércol, rastrojo </a:t>
                      </a:r>
                    </a:p>
                    <a:p>
                      <a:pPr marL="285750" indent="-285750">
                        <a:buFont typeface="Arial" panose="020B0604020202020204" pitchFamily="34" charset="0"/>
                        <a:buChar char="•"/>
                      </a:pPr>
                      <a:r>
                        <a:rPr lang="es-BO" sz="1800" b="1" dirty="0">
                          <a:solidFill>
                            <a:srgbClr val="000000"/>
                          </a:solidFill>
                          <a:effectLst/>
                          <a:ea typeface="Calibri" panose="020F0502020204030204" pitchFamily="34" charset="0"/>
                        </a:rPr>
                        <a:t>Rotación, y,  cosecha de agua</a:t>
                      </a:r>
                      <a:r>
                        <a:rPr lang="es-BO" sz="1800" dirty="0">
                          <a:solidFill>
                            <a:srgbClr val="000000"/>
                          </a:solidFill>
                          <a:effectLst/>
                          <a:ea typeface="Calibri" panose="020F0502020204030204" pitchFamily="34" charset="0"/>
                        </a:rPr>
                        <a:t>, similar a los convencionales.</a:t>
                      </a:r>
                    </a:p>
                    <a:p>
                      <a:pPr marL="285750" indent="-285750">
                        <a:buFont typeface="Arial" panose="020B0604020202020204" pitchFamily="34" charset="0"/>
                        <a:buChar char="•"/>
                      </a:pPr>
                      <a:r>
                        <a:rPr lang="es-BO" sz="1800" b="1" dirty="0">
                          <a:solidFill>
                            <a:srgbClr val="000000"/>
                          </a:solidFill>
                          <a:effectLst/>
                          <a:ea typeface="Calibri" panose="020F0502020204030204" pitchFamily="34" charset="0"/>
                        </a:rPr>
                        <a:t>Prácticas menos aplicadas: barbecho, porque sus tierras son de menor tamaño, compost, cobertura  y </a:t>
                      </a:r>
                      <a:r>
                        <a:rPr lang="es-BO" sz="1800" b="1" dirty="0" err="1">
                          <a:solidFill>
                            <a:srgbClr val="000000"/>
                          </a:solidFill>
                          <a:effectLst/>
                          <a:ea typeface="Calibri" panose="020F0502020204030204" pitchFamily="34" charset="0"/>
                        </a:rPr>
                        <a:t>bioinsumos</a:t>
                      </a:r>
                      <a:r>
                        <a:rPr lang="es-BO" sz="1800" b="1" dirty="0">
                          <a:solidFill>
                            <a:srgbClr val="000000"/>
                          </a:solidFill>
                          <a:effectLst/>
                          <a:ea typeface="Calibri" panose="020F0502020204030204" pitchFamily="34" charset="0"/>
                        </a:rPr>
                        <a:t>. </a:t>
                      </a:r>
                    </a:p>
                    <a:p>
                      <a:pPr marL="285750" indent="-285750">
                        <a:buFont typeface="Wingdings" panose="05000000000000000000" pitchFamily="2" charset="2"/>
                        <a:buChar char="ü"/>
                      </a:pPr>
                      <a:r>
                        <a:rPr lang="es-BO" sz="1800" dirty="0">
                          <a:solidFill>
                            <a:srgbClr val="000000"/>
                          </a:solidFill>
                          <a:effectLst/>
                          <a:ea typeface="Calibri" panose="020F0502020204030204" pitchFamily="34" charset="0"/>
                        </a:rPr>
                        <a:t>Productores con menos inversión - Uso de semillas propia</a:t>
                      </a:r>
                    </a:p>
                    <a:p>
                      <a:pPr marL="285750" indent="-285750">
                        <a:buFont typeface="Wingdings" panose="05000000000000000000" pitchFamily="2" charset="2"/>
                        <a:buChar char="ü"/>
                      </a:pPr>
                      <a:r>
                        <a:rPr lang="es-BO" sz="1800" dirty="0">
                          <a:solidFill>
                            <a:srgbClr val="000000"/>
                          </a:solidFill>
                          <a:effectLst/>
                          <a:ea typeface="Calibri" panose="020F0502020204030204" pitchFamily="34" charset="0"/>
                        </a:rPr>
                        <a:t>Mayor asociación de cultivos (consumo)</a:t>
                      </a:r>
                      <a:endParaRPr lang="es-BO" sz="1800" dirty="0"/>
                    </a:p>
                  </a:txBody>
                  <a:tcPr/>
                </a:tc>
                <a:tc>
                  <a:txBody>
                    <a:bodyPr/>
                    <a:lstStyle/>
                    <a:p>
                      <a:pPr marL="342900" indent="-342900">
                        <a:buFont typeface="Arial" panose="020B0604020202020204" pitchFamily="34" charset="0"/>
                        <a:buChar char="•"/>
                      </a:pPr>
                      <a:r>
                        <a:rPr lang="es-BO" sz="2000" dirty="0"/>
                        <a:t>Implementaron todas las prácticas AE, excepto </a:t>
                      </a:r>
                      <a:r>
                        <a:rPr lang="es-BO" sz="2000" b="1" dirty="0"/>
                        <a:t>Barbecho, labranza mínima</a:t>
                      </a:r>
                      <a:r>
                        <a:rPr lang="es-BO" sz="2000" dirty="0"/>
                        <a:t>, cobertura y </a:t>
                      </a:r>
                      <a:r>
                        <a:rPr lang="es-BO" sz="2000" dirty="0" err="1"/>
                        <a:t>bioinsumos</a:t>
                      </a:r>
                      <a:r>
                        <a:rPr lang="es-BO" sz="2000" dirty="0"/>
                        <a:t>.</a:t>
                      </a:r>
                    </a:p>
                    <a:p>
                      <a:pPr marL="342900" indent="-342900">
                        <a:buFont typeface="Arial" panose="020B0604020202020204" pitchFamily="34" charset="0"/>
                        <a:buChar char="•"/>
                      </a:pPr>
                      <a:r>
                        <a:rPr lang="es-BO" sz="2000" dirty="0"/>
                        <a:t>Parcelas pequeñas y porque el cultivo de hortalizas requiere remoción del suelo. </a:t>
                      </a:r>
                    </a:p>
                  </a:txBody>
                  <a:tcPr/>
                </a:tc>
                <a:extLst>
                  <a:ext uri="{0D108BD9-81ED-4DB2-BD59-A6C34878D82A}">
                    <a16:rowId xmlns:a16="http://schemas.microsoft.com/office/drawing/2014/main" val="1328487541"/>
                  </a:ext>
                </a:extLst>
              </a:tr>
              <a:tr h="420826">
                <a:tc>
                  <a:txBody>
                    <a:bodyPr/>
                    <a:lstStyle/>
                    <a:p>
                      <a:r>
                        <a:rPr lang="es-BO" b="1" dirty="0"/>
                        <a:t>Tamaño de parcela</a:t>
                      </a:r>
                    </a:p>
                  </a:txBody>
                  <a:tcPr/>
                </a:tc>
                <a:tc>
                  <a:txBody>
                    <a:bodyPr/>
                    <a:lstStyle/>
                    <a:p>
                      <a:r>
                        <a:rPr lang="es-BO" dirty="0"/>
                        <a:t>5-10 has</a:t>
                      </a:r>
                    </a:p>
                  </a:txBody>
                  <a:tcPr/>
                </a:tc>
                <a:tc>
                  <a:txBody>
                    <a:bodyPr/>
                    <a:lstStyle/>
                    <a:p>
                      <a:r>
                        <a:rPr lang="es-BO" dirty="0"/>
                        <a:t>2-5 has</a:t>
                      </a:r>
                    </a:p>
                  </a:txBody>
                  <a:tcPr/>
                </a:tc>
                <a:tc>
                  <a:txBody>
                    <a:bodyPr/>
                    <a:lstStyle/>
                    <a:p>
                      <a:r>
                        <a:rPr lang="es-BO" dirty="0"/>
                        <a:t>50 m – 1 ha</a:t>
                      </a:r>
                    </a:p>
                  </a:txBody>
                  <a:tcPr/>
                </a:tc>
                <a:extLst>
                  <a:ext uri="{0D108BD9-81ED-4DB2-BD59-A6C34878D82A}">
                    <a16:rowId xmlns:a16="http://schemas.microsoft.com/office/drawing/2014/main" val="3466053519"/>
                  </a:ext>
                </a:extLst>
              </a:tr>
              <a:tr h="1599139">
                <a:tc>
                  <a:txBody>
                    <a:bodyPr/>
                    <a:lstStyle/>
                    <a:p>
                      <a:r>
                        <a:rPr lang="es-BO" b="1" dirty="0"/>
                        <a:t>Sus prácticas se centran en:</a:t>
                      </a:r>
                    </a:p>
                  </a:txBody>
                  <a:tcPr/>
                </a:tc>
                <a:tc>
                  <a: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s-BO" dirty="0"/>
                        <a:t>La planta, pero también en el cuidado del suelo </a:t>
                      </a:r>
                    </a:p>
                  </a:txBody>
                  <a:tcPr/>
                </a:tc>
                <a:tc>
                  <a:txBody>
                    <a:bodyPr/>
                    <a:lstStyle/>
                    <a:p>
                      <a:pPr marL="285750" indent="-285750">
                        <a:buFont typeface="Arial" panose="020B0604020202020204" pitchFamily="34" charset="0"/>
                        <a:buChar char="•"/>
                      </a:pPr>
                      <a:r>
                        <a:rPr lang="es-BO" sz="1800" dirty="0"/>
                        <a:t>En la planta, pero también en el suelo.</a:t>
                      </a:r>
                    </a:p>
                    <a:p>
                      <a:pPr marL="285750" indent="-285750">
                        <a:buFont typeface="Arial" panose="020B0604020202020204" pitchFamily="34" charset="0"/>
                        <a:buChar char="•"/>
                      </a:pPr>
                      <a:r>
                        <a:rPr lang="es-BO" sz="1800" dirty="0"/>
                        <a:t>MIP (ahorro económico) y mayor diversidad productiva, (para el consumo)</a:t>
                      </a:r>
                    </a:p>
                  </a:txBody>
                  <a:tcPr/>
                </a:tc>
                <a:tc>
                  <a:txBody>
                    <a:bodyPr/>
                    <a:lstStyle/>
                    <a:p>
                      <a:r>
                        <a:rPr lang="es-BO" dirty="0"/>
                        <a:t>En la planta, pero requieren fortalecer el cuidado del suelo.</a:t>
                      </a:r>
                    </a:p>
                  </a:txBody>
                  <a:tcPr/>
                </a:tc>
                <a:extLst>
                  <a:ext uri="{0D108BD9-81ED-4DB2-BD59-A6C34878D82A}">
                    <a16:rowId xmlns:a16="http://schemas.microsoft.com/office/drawing/2014/main" val="28581924"/>
                  </a:ext>
                </a:extLst>
              </a:tr>
              <a:tr h="420826">
                <a:tc>
                  <a:txBody>
                    <a:bodyPr/>
                    <a:lstStyle/>
                    <a:p>
                      <a:endParaRPr lang="es-BO" dirty="0"/>
                    </a:p>
                  </a:txBody>
                  <a:tcPr/>
                </a:tc>
                <a:tc>
                  <a:txBody>
                    <a:bodyPr/>
                    <a:lstStyle/>
                    <a:p>
                      <a:endParaRPr lang="es-BO" dirty="0"/>
                    </a:p>
                  </a:txBody>
                  <a:tcPr/>
                </a:tc>
                <a:tc>
                  <a:txBody>
                    <a:bodyPr/>
                    <a:lstStyle/>
                    <a:p>
                      <a:endParaRPr lang="es-BO" dirty="0"/>
                    </a:p>
                  </a:txBody>
                  <a:tcPr/>
                </a:tc>
                <a:tc>
                  <a:txBody>
                    <a:bodyPr/>
                    <a:lstStyle/>
                    <a:p>
                      <a:endParaRPr lang="es-BO" dirty="0"/>
                    </a:p>
                  </a:txBody>
                  <a:tcPr/>
                </a:tc>
                <a:extLst>
                  <a:ext uri="{0D108BD9-81ED-4DB2-BD59-A6C34878D82A}">
                    <a16:rowId xmlns:a16="http://schemas.microsoft.com/office/drawing/2014/main" val="3191692384"/>
                  </a:ext>
                </a:extLst>
              </a:tr>
            </a:tbl>
          </a:graphicData>
        </a:graphic>
      </p:graphicFrame>
    </p:spTree>
    <p:extLst>
      <p:ext uri="{BB962C8B-B14F-4D97-AF65-F5344CB8AC3E}">
        <p14:creationId xmlns:p14="http://schemas.microsoft.com/office/powerpoint/2010/main" val="524933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467038-0F74-A4C8-15C5-9D88C5C5C1AF}"/>
              </a:ext>
            </a:extLst>
          </p:cNvPr>
          <p:cNvSpPr>
            <a:spLocks noGrp="1"/>
          </p:cNvSpPr>
          <p:nvPr>
            <p:ph type="title"/>
          </p:nvPr>
        </p:nvSpPr>
        <p:spPr/>
        <p:txBody>
          <a:bodyPr/>
          <a:lstStyle/>
          <a:p>
            <a:endParaRPr lang="es-BO"/>
          </a:p>
        </p:txBody>
      </p:sp>
      <p:graphicFrame>
        <p:nvGraphicFramePr>
          <p:cNvPr id="4" name="Marcador de contenido 3">
            <a:extLst>
              <a:ext uri="{FF2B5EF4-FFF2-40B4-BE49-F238E27FC236}">
                <a16:creationId xmlns:a16="http://schemas.microsoft.com/office/drawing/2014/main" id="{1C08EC78-7C42-1FC1-86FB-B75FAD7C5C35}"/>
              </a:ext>
            </a:extLst>
          </p:cNvPr>
          <p:cNvGraphicFramePr>
            <a:graphicFrameLocks noGrp="1"/>
          </p:cNvGraphicFramePr>
          <p:nvPr>
            <p:ph idx="1"/>
            <p:extLst>
              <p:ext uri="{D42A27DB-BD31-4B8C-83A1-F6EECF244321}">
                <p14:modId xmlns:p14="http://schemas.microsoft.com/office/powerpoint/2010/main" val="1939381729"/>
              </p:ext>
            </p:extLst>
          </p:nvPr>
        </p:nvGraphicFramePr>
        <p:xfrm>
          <a:off x="261764" y="720816"/>
          <a:ext cx="11593288" cy="6000020"/>
        </p:xfrm>
        <a:graphic>
          <a:graphicData uri="http://schemas.openxmlformats.org/drawingml/2006/table">
            <a:tbl>
              <a:tblPr firstRow="1" bandRow="1">
                <a:tableStyleId>{5C22544A-7EE6-4342-B048-85BDC9FD1C3A}</a:tableStyleId>
              </a:tblPr>
              <a:tblGrid>
                <a:gridCol w="2898322">
                  <a:extLst>
                    <a:ext uri="{9D8B030D-6E8A-4147-A177-3AD203B41FA5}">
                      <a16:colId xmlns:a16="http://schemas.microsoft.com/office/drawing/2014/main" val="3234054762"/>
                    </a:ext>
                  </a:extLst>
                </a:gridCol>
                <a:gridCol w="2898322">
                  <a:extLst>
                    <a:ext uri="{9D8B030D-6E8A-4147-A177-3AD203B41FA5}">
                      <a16:colId xmlns:a16="http://schemas.microsoft.com/office/drawing/2014/main" val="3104096108"/>
                    </a:ext>
                  </a:extLst>
                </a:gridCol>
                <a:gridCol w="2898322">
                  <a:extLst>
                    <a:ext uri="{9D8B030D-6E8A-4147-A177-3AD203B41FA5}">
                      <a16:colId xmlns:a16="http://schemas.microsoft.com/office/drawing/2014/main" val="2211206746"/>
                    </a:ext>
                  </a:extLst>
                </a:gridCol>
                <a:gridCol w="2898322">
                  <a:extLst>
                    <a:ext uri="{9D8B030D-6E8A-4147-A177-3AD203B41FA5}">
                      <a16:colId xmlns:a16="http://schemas.microsoft.com/office/drawing/2014/main" val="1611252921"/>
                    </a:ext>
                  </a:extLst>
                </a:gridCol>
              </a:tblGrid>
              <a:tr h="502923">
                <a:tc>
                  <a:txBody>
                    <a:bodyPr/>
                    <a:lstStyle/>
                    <a:p>
                      <a:endParaRPr lang="es-BO" b="1" dirty="0"/>
                    </a:p>
                  </a:txBody>
                  <a:tcPr/>
                </a:tc>
                <a:tc>
                  <a:txBody>
                    <a:bodyPr/>
                    <a:lstStyle/>
                    <a:p>
                      <a:r>
                        <a:rPr lang="es-BO" sz="2800" dirty="0"/>
                        <a:t>Convencionales</a:t>
                      </a:r>
                    </a:p>
                  </a:txBody>
                  <a:tcPr/>
                </a:tc>
                <a:tc>
                  <a:txBody>
                    <a:bodyPr/>
                    <a:lstStyle/>
                    <a:p>
                      <a:r>
                        <a:rPr lang="es-BO" sz="2800" dirty="0"/>
                        <a:t>Mixtos</a:t>
                      </a:r>
                    </a:p>
                  </a:txBody>
                  <a:tcPr/>
                </a:tc>
                <a:tc>
                  <a:txBody>
                    <a:bodyPr/>
                    <a:lstStyle/>
                    <a:p>
                      <a:r>
                        <a:rPr lang="es-BO" sz="2800" dirty="0"/>
                        <a:t>AE</a:t>
                      </a:r>
                    </a:p>
                  </a:txBody>
                  <a:tcPr/>
                </a:tc>
                <a:extLst>
                  <a:ext uri="{0D108BD9-81ED-4DB2-BD59-A6C34878D82A}">
                    <a16:rowId xmlns:a16="http://schemas.microsoft.com/office/drawing/2014/main" val="3666339271"/>
                  </a:ext>
                </a:extLst>
              </a:tr>
              <a:tr h="4626891">
                <a:tc>
                  <a:txBody>
                    <a:bodyPr/>
                    <a:lstStyle/>
                    <a:p>
                      <a:r>
                        <a:rPr lang="es-BO" b="1" dirty="0"/>
                        <a:t>Motivaciones</a:t>
                      </a:r>
                    </a:p>
                  </a:txBody>
                  <a:tcPr/>
                </a:tc>
                <a:tc>
                  <a: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s-BO" sz="2000" dirty="0"/>
                        <a:t>Garantizar la producción, venta e ingresos – uso de agroquímicos, con la justificación de que la fertilidad del suelo es pobre, que hay cultivos que no producen sin agroquímicos y que en terrenos grandes el ataque de plagas y enfermedades requiere acciones inmediatas.</a:t>
                      </a:r>
                    </a:p>
                    <a:p>
                      <a:pPr marL="0" marR="0" lvl="0" indent="0" algn="l" defTabSz="1218987" rtl="0" eaLnBrk="1" fontAlgn="auto" latinLnBrk="0" hangingPunct="1">
                        <a:lnSpc>
                          <a:spcPct val="100000"/>
                        </a:lnSpc>
                        <a:spcBef>
                          <a:spcPts val="0"/>
                        </a:spcBef>
                        <a:spcAft>
                          <a:spcPts val="0"/>
                        </a:spcAft>
                        <a:buClrTx/>
                        <a:buSzTx/>
                        <a:buFontTx/>
                        <a:buNone/>
                        <a:tabLst/>
                        <a:defRPr/>
                      </a:pPr>
                      <a:endParaRPr lang="es-BO" sz="2000" dirty="0"/>
                    </a:p>
                  </a:txBody>
                  <a:tcPr/>
                </a:tc>
                <a:tc>
                  <a:txBody>
                    <a:bodyPr/>
                    <a:lstStyle/>
                    <a:p>
                      <a:pPr marL="342900" marR="0" lvl="0" indent="-342900" algn="l" defTabSz="1218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BO" sz="2000" dirty="0"/>
                        <a:t>Garantizar la producción, venta e ingresos – uso de agroquímicos, con la misma justificación que los convencionales.</a:t>
                      </a:r>
                    </a:p>
                    <a:p>
                      <a:pPr marL="0" marR="0" lvl="0" indent="0" algn="l" defTabSz="1218987" rtl="0" eaLnBrk="1" fontAlgn="auto" latinLnBrk="0" hangingPunct="1">
                        <a:lnSpc>
                          <a:spcPct val="100000"/>
                        </a:lnSpc>
                        <a:spcBef>
                          <a:spcPts val="0"/>
                        </a:spcBef>
                        <a:spcAft>
                          <a:spcPts val="0"/>
                        </a:spcAft>
                        <a:buClrTx/>
                        <a:buSzTx/>
                        <a:buFontTx/>
                        <a:buNone/>
                        <a:tabLst/>
                        <a:defRPr/>
                      </a:pPr>
                      <a:r>
                        <a:rPr lang="es-BO" sz="2000" dirty="0"/>
                        <a:t>Además:</a:t>
                      </a:r>
                    </a:p>
                    <a:p>
                      <a:pPr marL="342900" marR="0" lvl="0" indent="-342900" algn="l" defTabSz="1218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BO" sz="2000" dirty="0"/>
                        <a:t>Consumo familiar</a:t>
                      </a:r>
                    </a:p>
                    <a:p>
                      <a:pPr marL="342900" lvl="0" indent="-342900">
                        <a:buFont typeface="Arial" panose="020B0604020202020204" pitchFamily="34" charset="0"/>
                        <a:buChar char="•"/>
                      </a:pPr>
                      <a:r>
                        <a:rPr lang="es-BO" sz="2000" dirty="0"/>
                        <a:t>Ahorro en costos de producción</a:t>
                      </a:r>
                    </a:p>
                    <a:p>
                      <a:pPr marL="342900" lvl="0" indent="-342900">
                        <a:buFont typeface="Arial" panose="020B0604020202020204" pitchFamily="34" charset="0"/>
                        <a:buChar char="•"/>
                      </a:pPr>
                      <a:r>
                        <a:rPr lang="es-BO" sz="2000" dirty="0"/>
                        <a:t>Salud familiar</a:t>
                      </a:r>
                    </a:p>
                  </a:txBody>
                  <a:tcPr/>
                </a:tc>
                <a:tc>
                  <a:txBody>
                    <a:bodyPr/>
                    <a:lstStyle/>
                    <a:p>
                      <a:pPr marL="285750" marR="0" lvl="0" indent="-285750" algn="l" defTabSz="1218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BO" sz="2000" b="1" dirty="0"/>
                        <a:t>Consumo  y salud familiar </a:t>
                      </a:r>
                    </a:p>
                    <a:p>
                      <a:pPr marL="285750" marR="0" lvl="0" indent="-285750" algn="l" defTabSz="1218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BO" sz="2000" dirty="0"/>
                        <a:t>Ingreso familiar (para el 95% no es su ingreso principal, sí el de las mujeres, a quienes da independencia económica)</a:t>
                      </a:r>
                    </a:p>
                    <a:p>
                      <a:pPr marL="285750" marR="0" lvl="0" indent="-285750" algn="l" defTabSz="1218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BO" sz="2000" dirty="0"/>
                        <a:t>Sabor y durabilidad</a:t>
                      </a:r>
                    </a:p>
                    <a:p>
                      <a:pPr marL="285750" marR="0" lvl="0" indent="-285750" algn="l" defTabSz="1218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BO" sz="2000" dirty="0"/>
                        <a:t>Mayor tiempo con niños</a:t>
                      </a:r>
                    </a:p>
                    <a:p>
                      <a:pPr marL="285750" indent="-285750">
                        <a:buFont typeface="Arial" panose="020B0604020202020204" pitchFamily="34" charset="0"/>
                        <a:buChar char="•"/>
                      </a:pPr>
                      <a:r>
                        <a:rPr lang="es-BO" sz="2000" dirty="0"/>
                        <a:t>Cuidado del suelo</a:t>
                      </a:r>
                    </a:p>
                    <a:p>
                      <a:pPr marL="285750" indent="-285750">
                        <a:buFont typeface="Arial" panose="020B0604020202020204" pitchFamily="34" charset="0"/>
                        <a:buChar char="•"/>
                      </a:pPr>
                      <a:r>
                        <a:rPr lang="es-BO" sz="2000" dirty="0"/>
                        <a:t>Tradición familiar</a:t>
                      </a:r>
                    </a:p>
                  </a:txBody>
                  <a:tcPr/>
                </a:tc>
                <a:extLst>
                  <a:ext uri="{0D108BD9-81ED-4DB2-BD59-A6C34878D82A}">
                    <a16:rowId xmlns:a16="http://schemas.microsoft.com/office/drawing/2014/main" val="1841130732"/>
                  </a:ext>
                </a:extLst>
              </a:tr>
              <a:tr h="854969">
                <a:tc>
                  <a:txBody>
                    <a:bodyPr/>
                    <a:lstStyle/>
                    <a:p>
                      <a:r>
                        <a:rPr lang="es-BO" sz="2400" b="1" dirty="0"/>
                        <a:t>Destino de la producción</a:t>
                      </a:r>
                    </a:p>
                  </a:txBody>
                  <a:tcPr/>
                </a:tc>
                <a:tc>
                  <a: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s-BO" sz="2000" dirty="0"/>
                        <a:t>Venta </a:t>
                      </a:r>
                    </a:p>
                  </a:txBody>
                  <a:tcPr/>
                </a:tc>
                <a:tc>
                  <a:txBody>
                    <a:bodyPr/>
                    <a:lstStyle/>
                    <a:p>
                      <a:r>
                        <a:rPr lang="es-BO" sz="2000" dirty="0"/>
                        <a:t>Consumo familiar y venta</a:t>
                      </a:r>
                    </a:p>
                  </a:txBody>
                  <a:tcPr/>
                </a:tc>
                <a:tc>
                  <a:txBody>
                    <a:bodyPr/>
                    <a:lstStyle/>
                    <a:p>
                      <a:r>
                        <a:rPr lang="es-BO" sz="2000" dirty="0"/>
                        <a:t>Consumo familiar y venta</a:t>
                      </a:r>
                    </a:p>
                  </a:txBody>
                  <a:tcPr/>
                </a:tc>
                <a:extLst>
                  <a:ext uri="{0D108BD9-81ED-4DB2-BD59-A6C34878D82A}">
                    <a16:rowId xmlns:a16="http://schemas.microsoft.com/office/drawing/2014/main" val="1423786654"/>
                  </a:ext>
                </a:extLst>
              </a:tr>
            </a:tbl>
          </a:graphicData>
        </a:graphic>
      </p:graphicFrame>
    </p:spTree>
    <p:extLst>
      <p:ext uri="{BB962C8B-B14F-4D97-AF65-F5344CB8AC3E}">
        <p14:creationId xmlns:p14="http://schemas.microsoft.com/office/powerpoint/2010/main" val="3833174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01A73B-9EED-4332-8D9D-CBA70913D0E8}"/>
              </a:ext>
            </a:extLst>
          </p:cNvPr>
          <p:cNvSpPr>
            <a:spLocks noGrp="1"/>
          </p:cNvSpPr>
          <p:nvPr>
            <p:ph type="title"/>
          </p:nvPr>
        </p:nvSpPr>
        <p:spPr/>
        <p:txBody>
          <a:bodyPr/>
          <a:lstStyle/>
          <a:p>
            <a:r>
              <a:rPr lang="es-BO" dirty="0"/>
              <a:t>Productores convencionales - testimonios</a:t>
            </a:r>
          </a:p>
        </p:txBody>
      </p:sp>
      <p:sp>
        <p:nvSpPr>
          <p:cNvPr id="3" name="Marcador de contenido 2">
            <a:extLst>
              <a:ext uri="{FF2B5EF4-FFF2-40B4-BE49-F238E27FC236}">
                <a16:creationId xmlns:a16="http://schemas.microsoft.com/office/drawing/2014/main" id="{D5C4C551-3A58-44D5-7EF1-94BA104ECB63}"/>
              </a:ext>
            </a:extLst>
          </p:cNvPr>
          <p:cNvSpPr>
            <a:spLocks noGrp="1"/>
          </p:cNvSpPr>
          <p:nvPr>
            <p:ph sz="half" idx="1"/>
          </p:nvPr>
        </p:nvSpPr>
        <p:spPr>
          <a:xfrm>
            <a:off x="477788" y="1600200"/>
            <a:ext cx="5539154" cy="4572000"/>
          </a:xfrm>
        </p:spPr>
        <p:txBody>
          <a:bodyPr>
            <a:normAutofit/>
          </a:bodyPr>
          <a:lstStyle/>
          <a:p>
            <a:r>
              <a:rPr lang="es-BO" i="1" dirty="0">
                <a:solidFill>
                  <a:srgbClr val="000000"/>
                </a:solidFill>
                <a:effectLst/>
                <a:ea typeface="Calibri" panose="020F0502020204030204" pitchFamily="34" charset="0"/>
              </a:rPr>
              <a:t>"En realidad, no escuchamos mucho sobre la agricultura de EA, porque aquí ya no se produce bien si no se usan agroquímicos, sí o sí hay que poner (...) Sí, yo sé que ellos (los agroquímicos) no nos hacen bien, pero es como una necesidad que hay que hacer sí o sí, porque si no lo pones, no produce…” (Productora convencional, </a:t>
            </a:r>
            <a:r>
              <a:rPr lang="es-BO" i="1" dirty="0" err="1">
                <a:solidFill>
                  <a:srgbClr val="000000"/>
                </a:solidFill>
                <a:effectLst/>
                <a:ea typeface="Calibri" panose="020F0502020204030204" pitchFamily="34" charset="0"/>
              </a:rPr>
              <a:t>Omereque</a:t>
            </a:r>
            <a:r>
              <a:rPr lang="es-BO" i="1" dirty="0">
                <a:solidFill>
                  <a:srgbClr val="000000"/>
                </a:solidFill>
                <a:effectLst/>
                <a:ea typeface="Calibri" panose="020F0502020204030204" pitchFamily="34" charset="0"/>
              </a:rPr>
              <a:t>) </a:t>
            </a:r>
            <a:endParaRPr lang="es-BO" sz="4000" dirty="0"/>
          </a:p>
        </p:txBody>
      </p:sp>
      <p:sp>
        <p:nvSpPr>
          <p:cNvPr id="4" name="Marcador de contenido 3">
            <a:extLst>
              <a:ext uri="{FF2B5EF4-FFF2-40B4-BE49-F238E27FC236}">
                <a16:creationId xmlns:a16="http://schemas.microsoft.com/office/drawing/2014/main" id="{6558DF8B-2B3A-E33F-16BC-51769D4588E3}"/>
              </a:ext>
            </a:extLst>
          </p:cNvPr>
          <p:cNvSpPr>
            <a:spLocks noGrp="1"/>
          </p:cNvSpPr>
          <p:nvPr>
            <p:ph sz="half" idx="2"/>
          </p:nvPr>
        </p:nvSpPr>
        <p:spPr/>
        <p:txBody>
          <a:bodyPr>
            <a:normAutofit/>
          </a:bodyPr>
          <a:lstStyle/>
          <a:p>
            <a:r>
              <a:rPr lang="es-BO" i="1" kern="100" dirty="0">
                <a:solidFill>
                  <a:srgbClr val="000000"/>
                </a:solidFill>
                <a:effectLst/>
                <a:ea typeface="Calibri" panose="020F0502020204030204" pitchFamily="34" charset="0"/>
              </a:rPr>
              <a:t>"No creo que el </a:t>
            </a:r>
            <a:r>
              <a:rPr lang="es-BO" i="1" kern="100" dirty="0" err="1">
                <a:solidFill>
                  <a:srgbClr val="000000"/>
                </a:solidFill>
                <a:effectLst/>
                <a:ea typeface="Calibri" panose="020F0502020204030204" pitchFamily="34" charset="0"/>
              </a:rPr>
              <a:t>jampi</a:t>
            </a:r>
            <a:r>
              <a:rPr lang="es-BO" i="1" kern="100" dirty="0">
                <a:solidFill>
                  <a:srgbClr val="000000"/>
                </a:solidFill>
                <a:effectLst/>
                <a:ea typeface="Calibri" panose="020F0502020204030204" pitchFamily="34" charset="0"/>
              </a:rPr>
              <a:t> (herbicida) sea veneno, solo mata las malas hierbas. Tampoco pasa nada con los otros </a:t>
            </a:r>
            <a:r>
              <a:rPr lang="es-BO" i="1" kern="100" dirty="0" err="1">
                <a:solidFill>
                  <a:srgbClr val="000000"/>
                </a:solidFill>
                <a:effectLst/>
                <a:ea typeface="Calibri" panose="020F0502020204030204" pitchFamily="34" charset="0"/>
              </a:rPr>
              <a:t>jampis</a:t>
            </a:r>
            <a:r>
              <a:rPr lang="es-BO" i="1" kern="100" dirty="0">
                <a:solidFill>
                  <a:srgbClr val="000000"/>
                </a:solidFill>
                <a:effectLst/>
                <a:ea typeface="Calibri" panose="020F0502020204030204" pitchFamily="34" charset="0"/>
              </a:rPr>
              <a:t> (insecticidas o fungicidas)" </a:t>
            </a:r>
            <a:r>
              <a:rPr lang="es-BO" kern="100" dirty="0">
                <a:solidFill>
                  <a:srgbClr val="000000"/>
                </a:solidFill>
                <a:effectLst/>
                <a:ea typeface="Calibri" panose="020F0502020204030204" pitchFamily="34" charset="0"/>
              </a:rPr>
              <a:t>(productor convencional de Azul </a:t>
            </a:r>
            <a:r>
              <a:rPr lang="es-BO" kern="100" dirty="0" err="1">
                <a:solidFill>
                  <a:srgbClr val="000000"/>
                </a:solidFill>
                <a:effectLst/>
                <a:ea typeface="Calibri" panose="020F0502020204030204" pitchFamily="34" charset="0"/>
              </a:rPr>
              <a:t>Qhocha</a:t>
            </a:r>
            <a:r>
              <a:rPr lang="es-BO" kern="100" dirty="0">
                <a:solidFill>
                  <a:srgbClr val="000000"/>
                </a:solidFill>
                <a:effectLst/>
                <a:ea typeface="Calibri" panose="020F0502020204030204" pitchFamily="34" charset="0"/>
              </a:rPr>
              <a:t>, Totora). </a:t>
            </a:r>
          </a:p>
          <a:p>
            <a:endParaRPr lang="es-BO" dirty="0"/>
          </a:p>
        </p:txBody>
      </p:sp>
    </p:spTree>
    <p:extLst>
      <p:ext uri="{BB962C8B-B14F-4D97-AF65-F5344CB8AC3E}">
        <p14:creationId xmlns:p14="http://schemas.microsoft.com/office/powerpoint/2010/main" val="3606328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89C2AF9-B969-9D86-FBCB-EBA5204FA8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2444" y="0"/>
            <a:ext cx="5160645" cy="6858000"/>
          </a:xfrm>
          <a:prstGeom prst="rect">
            <a:avLst/>
          </a:prstGeom>
        </p:spPr>
      </p:pic>
      <p:sp>
        <p:nvSpPr>
          <p:cNvPr id="4" name="CuadroTexto 3">
            <a:extLst>
              <a:ext uri="{FF2B5EF4-FFF2-40B4-BE49-F238E27FC236}">
                <a16:creationId xmlns:a16="http://schemas.microsoft.com/office/drawing/2014/main" id="{AAEE9005-B803-6E8D-4337-B2744010EF30}"/>
              </a:ext>
            </a:extLst>
          </p:cNvPr>
          <p:cNvSpPr txBox="1"/>
          <p:nvPr/>
        </p:nvSpPr>
        <p:spPr>
          <a:xfrm>
            <a:off x="645735" y="764704"/>
            <a:ext cx="5160645" cy="4832092"/>
          </a:xfrm>
          <a:prstGeom prst="rect">
            <a:avLst/>
          </a:prstGeom>
          <a:noFill/>
        </p:spPr>
        <p:txBody>
          <a:bodyPr wrap="square" rtlCol="0">
            <a:spAutoFit/>
          </a:bodyPr>
          <a:lstStyle/>
          <a:p>
            <a:r>
              <a:rPr lang="es-BO" sz="2800" dirty="0"/>
              <a:t>Productor mixto </a:t>
            </a:r>
          </a:p>
          <a:p>
            <a:r>
              <a:rPr lang="es-BO" sz="2800" dirty="0"/>
              <a:t>Fue el primero en elaborar todos los </a:t>
            </a:r>
            <a:r>
              <a:rPr lang="es-BO" sz="2800" dirty="0" err="1"/>
              <a:t>bioinsumos</a:t>
            </a:r>
            <a:r>
              <a:rPr lang="es-BO" sz="2800" dirty="0"/>
              <a:t> promovidos por el proyecto. Su motivación: preocupación por su salud, y reducir el alto costo por la compra de agroquímicos. </a:t>
            </a:r>
          </a:p>
          <a:p>
            <a:r>
              <a:rPr lang="es-BO" sz="2800" dirty="0"/>
              <a:t>Al final del proyecto, disminuyó sus costos en 40% al reducir la comprar de agroquímicos y reemplazarlos por </a:t>
            </a:r>
            <a:r>
              <a:rPr lang="es-BO" sz="2800" dirty="0" err="1"/>
              <a:t>bioinsumos</a:t>
            </a:r>
            <a:r>
              <a:rPr lang="es-BO" sz="2800" dirty="0"/>
              <a:t>.</a:t>
            </a:r>
          </a:p>
        </p:txBody>
      </p:sp>
    </p:spTree>
    <p:extLst>
      <p:ext uri="{BB962C8B-B14F-4D97-AF65-F5344CB8AC3E}">
        <p14:creationId xmlns:p14="http://schemas.microsoft.com/office/powerpoint/2010/main" val="3524471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E1AE14-59E4-B2A3-3894-708AAB1BB1D5}"/>
              </a:ext>
            </a:extLst>
          </p:cNvPr>
          <p:cNvSpPr>
            <a:spLocks noGrp="1"/>
          </p:cNvSpPr>
          <p:nvPr>
            <p:ph type="title"/>
          </p:nvPr>
        </p:nvSpPr>
        <p:spPr/>
        <p:txBody>
          <a:bodyPr>
            <a:normAutofit/>
          </a:bodyPr>
          <a:lstStyle/>
          <a:p>
            <a:br>
              <a:rPr lang="es-BO" dirty="0"/>
            </a:br>
            <a:r>
              <a:rPr lang="es-BO" dirty="0"/>
              <a:t>AE - testimonio</a:t>
            </a:r>
          </a:p>
        </p:txBody>
      </p:sp>
      <p:sp>
        <p:nvSpPr>
          <p:cNvPr id="3" name="Marcador de contenido 2">
            <a:extLst>
              <a:ext uri="{FF2B5EF4-FFF2-40B4-BE49-F238E27FC236}">
                <a16:creationId xmlns:a16="http://schemas.microsoft.com/office/drawing/2014/main" id="{47CB1E57-A9EF-8FE1-ABC7-995D23A4AF32}"/>
              </a:ext>
            </a:extLst>
          </p:cNvPr>
          <p:cNvSpPr>
            <a:spLocks noGrp="1"/>
          </p:cNvSpPr>
          <p:nvPr>
            <p:ph sz="half" idx="1"/>
          </p:nvPr>
        </p:nvSpPr>
        <p:spPr/>
        <p:txBody>
          <a:bodyPr>
            <a:normAutofit/>
          </a:bodyPr>
          <a:lstStyle/>
          <a:p>
            <a:r>
              <a:rPr lang="es-BO" sz="2400" i="1" dirty="0">
                <a:solidFill>
                  <a:srgbClr val="000000"/>
                </a:solidFill>
                <a:effectLst/>
                <a:ea typeface="Calibri" panose="020F0502020204030204" pitchFamily="34" charset="0"/>
              </a:rPr>
              <a:t>"Esta producción de EA, más allá de la recompensa económica que puedas tener, es que sabes que estás comiendo sano, tu familia, tus hijos están comiendo sano. Es la mayor compensación. Vas a tu huerto, cosechas y comes (…) sabes que vas a consumir sano” </a:t>
            </a:r>
            <a:r>
              <a:rPr lang="es-BO" sz="2400" dirty="0">
                <a:solidFill>
                  <a:srgbClr val="000000"/>
                </a:solidFill>
                <a:effectLst/>
                <a:ea typeface="Calibri" panose="020F0502020204030204" pitchFamily="34" charset="0"/>
              </a:rPr>
              <a:t>(</a:t>
            </a:r>
            <a:r>
              <a:rPr lang="es-BO" sz="2400" dirty="0">
                <a:solidFill>
                  <a:srgbClr val="000000"/>
                </a:solidFill>
                <a:ea typeface="Calibri" panose="020F0502020204030204" pitchFamily="34" charset="0"/>
              </a:rPr>
              <a:t>Productora AE </a:t>
            </a:r>
            <a:r>
              <a:rPr lang="es-BO" sz="2400" dirty="0" err="1">
                <a:solidFill>
                  <a:srgbClr val="000000"/>
                </a:solidFill>
                <a:ea typeface="Calibri" panose="020F0502020204030204" pitchFamily="34" charset="0"/>
              </a:rPr>
              <a:t>a</a:t>
            </a:r>
            <a:r>
              <a:rPr lang="es-BO" sz="2400" dirty="0" err="1">
                <a:solidFill>
                  <a:srgbClr val="000000"/>
                </a:solidFill>
                <a:effectLst/>
                <a:ea typeface="Calibri" panose="020F0502020204030204" pitchFamily="34" charset="0"/>
              </a:rPr>
              <a:t>utodeclarada</a:t>
            </a:r>
            <a:r>
              <a:rPr lang="es-BO" sz="2400" dirty="0">
                <a:solidFill>
                  <a:srgbClr val="000000"/>
                </a:solidFill>
                <a:effectLst/>
                <a:ea typeface="Calibri" panose="020F0502020204030204" pitchFamily="34" charset="0"/>
              </a:rPr>
              <a:t>, Feria de Quillacollo). </a:t>
            </a:r>
            <a:endParaRPr lang="es-BO" sz="3600" dirty="0"/>
          </a:p>
        </p:txBody>
      </p:sp>
      <p:pic>
        <p:nvPicPr>
          <p:cNvPr id="6" name="Marcador de contenido 5">
            <a:extLst>
              <a:ext uri="{FF2B5EF4-FFF2-40B4-BE49-F238E27FC236}">
                <a16:creationId xmlns:a16="http://schemas.microsoft.com/office/drawing/2014/main" id="{26A0665D-964B-4887-C978-55429DDEA69E}"/>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7030516" y="242392"/>
            <a:ext cx="4104456" cy="5472608"/>
          </a:xfrm>
        </p:spPr>
      </p:pic>
    </p:spTree>
    <p:extLst>
      <p:ext uri="{BB962C8B-B14F-4D97-AF65-F5344CB8AC3E}">
        <p14:creationId xmlns:p14="http://schemas.microsoft.com/office/powerpoint/2010/main" val="1813172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8283F5-5D6A-5ED6-5069-224ED9370214}"/>
              </a:ext>
            </a:extLst>
          </p:cNvPr>
          <p:cNvSpPr>
            <a:spLocks noGrp="1"/>
          </p:cNvSpPr>
          <p:nvPr>
            <p:ph type="title"/>
          </p:nvPr>
        </p:nvSpPr>
        <p:spPr/>
        <p:txBody>
          <a:bodyPr/>
          <a:lstStyle/>
          <a:p>
            <a:r>
              <a:rPr lang="es-BO" dirty="0"/>
              <a:t>Factores que influyen a las </a:t>
            </a:r>
            <a:r>
              <a:rPr lang="es-BO" dirty="0" err="1"/>
              <a:t>TAEs</a:t>
            </a:r>
            <a:endParaRPr lang="es-BO" dirty="0"/>
          </a:p>
        </p:txBody>
      </p:sp>
      <p:sp>
        <p:nvSpPr>
          <p:cNvPr id="3" name="Marcador de contenido 2">
            <a:extLst>
              <a:ext uri="{FF2B5EF4-FFF2-40B4-BE49-F238E27FC236}">
                <a16:creationId xmlns:a16="http://schemas.microsoft.com/office/drawing/2014/main" id="{75FB39AA-A1D5-E46E-BDE3-5A0EDB5D89CA}"/>
              </a:ext>
            </a:extLst>
          </p:cNvPr>
          <p:cNvSpPr>
            <a:spLocks noGrp="1"/>
          </p:cNvSpPr>
          <p:nvPr>
            <p:ph idx="1"/>
          </p:nvPr>
        </p:nvSpPr>
        <p:spPr/>
        <p:txBody>
          <a:bodyPr>
            <a:normAutofit/>
          </a:bodyPr>
          <a:lstStyle/>
          <a:p>
            <a:r>
              <a:rPr lang="es-BO" b="1" dirty="0">
                <a:solidFill>
                  <a:srgbClr val="0070C0"/>
                </a:solidFill>
              </a:rPr>
              <a:t>Enfoque Productivo Comercial con Aversión al Riesgo </a:t>
            </a:r>
          </a:p>
          <a:p>
            <a:r>
              <a:rPr lang="es-BO" dirty="0"/>
              <a:t>Si la producción es su principal fuente de ingresos o no, lo que a su vez define si invertirán o no en ella. </a:t>
            </a:r>
          </a:p>
          <a:p>
            <a:r>
              <a:rPr lang="es-BO" b="1" dirty="0"/>
              <a:t>Convencionales</a:t>
            </a:r>
          </a:p>
          <a:p>
            <a:r>
              <a:rPr lang="es-BO" dirty="0"/>
              <a:t>Principal ingreso económico es la producción agrícola – asegurar sus ingresos porque es “su negocio”. </a:t>
            </a:r>
          </a:p>
          <a:p>
            <a:r>
              <a:rPr lang="es-BO" dirty="0"/>
              <a:t>Mirada de la producción casi empresarial.</a:t>
            </a:r>
          </a:p>
          <a:p>
            <a:endParaRPr lang="es-BO" dirty="0"/>
          </a:p>
        </p:txBody>
      </p:sp>
    </p:spTree>
    <p:extLst>
      <p:ext uri="{BB962C8B-B14F-4D97-AF65-F5344CB8AC3E}">
        <p14:creationId xmlns:p14="http://schemas.microsoft.com/office/powerpoint/2010/main" val="2180530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46D4E4-D739-03FE-9A26-3A6C95C75469}"/>
              </a:ext>
            </a:extLst>
          </p:cNvPr>
          <p:cNvSpPr>
            <a:spLocks noGrp="1"/>
          </p:cNvSpPr>
          <p:nvPr>
            <p:ph type="title"/>
          </p:nvPr>
        </p:nvSpPr>
        <p:spPr/>
        <p:txBody>
          <a:bodyPr/>
          <a:lstStyle/>
          <a:p>
            <a:endParaRPr lang="es-BO"/>
          </a:p>
        </p:txBody>
      </p:sp>
      <p:sp>
        <p:nvSpPr>
          <p:cNvPr id="3" name="Marcador de contenido 2">
            <a:extLst>
              <a:ext uri="{FF2B5EF4-FFF2-40B4-BE49-F238E27FC236}">
                <a16:creationId xmlns:a16="http://schemas.microsoft.com/office/drawing/2014/main" id="{0D93119B-8D73-949D-D6EB-86A5143A1265}"/>
              </a:ext>
            </a:extLst>
          </p:cNvPr>
          <p:cNvSpPr>
            <a:spLocks noGrp="1"/>
          </p:cNvSpPr>
          <p:nvPr>
            <p:ph idx="1"/>
          </p:nvPr>
        </p:nvSpPr>
        <p:spPr/>
        <p:txBody>
          <a:bodyPr>
            <a:normAutofit fontScale="92500" lnSpcReduction="10000"/>
          </a:bodyPr>
          <a:lstStyle/>
          <a:p>
            <a:r>
              <a:rPr lang="es-BO" b="1" dirty="0"/>
              <a:t>Mixtos</a:t>
            </a:r>
          </a:p>
          <a:p>
            <a:r>
              <a:rPr lang="es-BO" dirty="0">
                <a:solidFill>
                  <a:srgbClr val="000000"/>
                </a:solidFill>
                <a:ea typeface="Calibri" panose="020F0502020204030204" pitchFamily="34" charset="0"/>
              </a:rPr>
              <a:t>S</a:t>
            </a:r>
            <a:r>
              <a:rPr lang="es-BO" sz="2800" dirty="0">
                <a:solidFill>
                  <a:srgbClr val="000000"/>
                </a:solidFill>
                <a:effectLst/>
                <a:ea typeface="Calibri" panose="020F0502020204030204" pitchFamily="34" charset="0"/>
              </a:rPr>
              <a:t>u aversión al riesgo es alta en parcelas grandes orientadas al mercado, que constituyen una </a:t>
            </a:r>
            <a:r>
              <a:rPr lang="es-BO" dirty="0">
                <a:solidFill>
                  <a:srgbClr val="000000"/>
                </a:solidFill>
                <a:ea typeface="Calibri" panose="020F0502020204030204" pitchFamily="34" charset="0"/>
              </a:rPr>
              <a:t>fuente importante de ingresos económicos. </a:t>
            </a:r>
          </a:p>
          <a:p>
            <a:r>
              <a:rPr lang="es-BO" b="1" dirty="0"/>
              <a:t>AE</a:t>
            </a:r>
          </a:p>
          <a:p>
            <a:r>
              <a:rPr lang="es-BO" dirty="0"/>
              <a:t>Producción AE fuente secundaria de ingresos, solo para el 5% es la principal fuente, pero no la única y les brinda beneficios adicionales para la familia como el empoderamiento de las mujeres, tiempo con los niños e ingresos prescindibles pero importante para ellas. </a:t>
            </a:r>
          </a:p>
          <a:p>
            <a:r>
              <a:rPr lang="es-BO" dirty="0"/>
              <a:t>No existe demasiada preocupación familiar por los riesgos.</a:t>
            </a:r>
          </a:p>
          <a:p>
            <a:endParaRPr lang="es-BO" dirty="0"/>
          </a:p>
        </p:txBody>
      </p:sp>
    </p:spTree>
    <p:extLst>
      <p:ext uri="{BB962C8B-B14F-4D97-AF65-F5344CB8AC3E}">
        <p14:creationId xmlns:p14="http://schemas.microsoft.com/office/powerpoint/2010/main" val="3798244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9CBBC6-8626-7BAD-36F5-ED6F11F7842E}"/>
              </a:ext>
            </a:extLst>
          </p:cNvPr>
          <p:cNvSpPr>
            <a:spLocks noGrp="1"/>
          </p:cNvSpPr>
          <p:nvPr>
            <p:ph type="title"/>
          </p:nvPr>
        </p:nvSpPr>
        <p:spPr/>
        <p:txBody>
          <a:bodyPr/>
          <a:lstStyle/>
          <a:p>
            <a:endParaRPr lang="es-BO" dirty="0"/>
          </a:p>
        </p:txBody>
      </p:sp>
      <p:sp>
        <p:nvSpPr>
          <p:cNvPr id="3" name="Marcador de contenido 2">
            <a:extLst>
              <a:ext uri="{FF2B5EF4-FFF2-40B4-BE49-F238E27FC236}">
                <a16:creationId xmlns:a16="http://schemas.microsoft.com/office/drawing/2014/main" id="{FFCA1FE7-2C2C-C987-CDED-849E62631172}"/>
              </a:ext>
            </a:extLst>
          </p:cNvPr>
          <p:cNvSpPr>
            <a:spLocks noGrp="1"/>
          </p:cNvSpPr>
          <p:nvPr>
            <p:ph idx="1"/>
          </p:nvPr>
        </p:nvSpPr>
        <p:spPr>
          <a:xfrm>
            <a:off x="1218882" y="1600200"/>
            <a:ext cx="9844081" cy="4572000"/>
          </a:xfrm>
        </p:spPr>
        <p:txBody>
          <a:bodyPr>
            <a:normAutofit/>
          </a:bodyPr>
          <a:lstStyle/>
          <a:p>
            <a:pPr marL="9525" indent="-6350">
              <a:lnSpc>
                <a:spcPct val="100000"/>
              </a:lnSpc>
              <a:spcAft>
                <a:spcPts val="1240"/>
              </a:spcAft>
            </a:pPr>
            <a:r>
              <a:rPr lang="es-BO" b="1" i="1" kern="100" dirty="0">
                <a:solidFill>
                  <a:srgbClr val="0070C0"/>
                </a:solidFill>
                <a:effectLst/>
                <a:ea typeface="Calibri" panose="020F0502020204030204" pitchFamily="34" charset="0"/>
              </a:rPr>
              <a:t> </a:t>
            </a:r>
            <a:r>
              <a:rPr lang="es-BO" sz="3000" b="1" dirty="0">
                <a:solidFill>
                  <a:srgbClr val="0070C0"/>
                </a:solidFill>
              </a:rPr>
              <a:t>Tamaño de la parcela</a:t>
            </a:r>
            <a:endParaRPr lang="es-BO" sz="3000" b="1" i="1" kern="100" dirty="0">
              <a:solidFill>
                <a:srgbClr val="0070C0"/>
              </a:solidFill>
              <a:effectLst/>
              <a:ea typeface="Calibri" panose="020F0502020204030204" pitchFamily="34" charset="0"/>
            </a:endParaRPr>
          </a:p>
          <a:p>
            <a:pPr marL="9525" marR="328930" indent="-6350" algn="just">
              <a:lnSpc>
                <a:spcPct val="100000"/>
              </a:lnSpc>
              <a:spcAft>
                <a:spcPts val="790"/>
              </a:spcAft>
            </a:pPr>
            <a:r>
              <a:rPr lang="es-BO" sz="3000" kern="100" dirty="0">
                <a:solidFill>
                  <a:srgbClr val="000000"/>
                </a:solidFill>
                <a:effectLst/>
                <a:ea typeface="Calibri" panose="020F0502020204030204" pitchFamily="34" charset="0"/>
              </a:rPr>
              <a:t>El tamaño de sus tierras productivas define la planificación de la producción y las principales prácticas agrícolas: convencionales y mixtos versus AE. </a:t>
            </a:r>
          </a:p>
          <a:p>
            <a:pPr marL="9525" indent="-6350">
              <a:lnSpc>
                <a:spcPct val="100000"/>
              </a:lnSpc>
              <a:spcAft>
                <a:spcPts val="1240"/>
              </a:spcAft>
            </a:pPr>
            <a:r>
              <a:rPr lang="es-BO" sz="3000" b="1" kern="100" dirty="0">
                <a:solidFill>
                  <a:srgbClr val="2F5496"/>
                </a:solidFill>
                <a:effectLst/>
                <a:ea typeface="Calibri" panose="020F0502020204030204" pitchFamily="34" charset="0"/>
              </a:rPr>
              <a:t>Tradición familiar </a:t>
            </a:r>
          </a:p>
          <a:p>
            <a:pPr marL="9525" marR="328930" indent="-6350">
              <a:lnSpc>
                <a:spcPct val="100000"/>
              </a:lnSpc>
              <a:spcAft>
                <a:spcPts val="995"/>
              </a:spcAft>
            </a:pPr>
            <a:r>
              <a:rPr lang="es-BO" sz="3000" kern="100" dirty="0">
                <a:solidFill>
                  <a:srgbClr val="000000"/>
                </a:solidFill>
                <a:effectLst/>
                <a:ea typeface="Calibri" panose="020F0502020204030204" pitchFamily="34" charset="0"/>
              </a:rPr>
              <a:t>Las prácticas productivas que las </a:t>
            </a:r>
            <a:r>
              <a:rPr lang="es-BO" sz="3000" kern="100" dirty="0">
                <a:solidFill>
                  <a:srgbClr val="000000"/>
                </a:solidFill>
                <a:ea typeface="Calibri" panose="020F0502020204030204" pitchFamily="34" charset="0"/>
              </a:rPr>
              <a:t>familias heredaron de sus antepasados. </a:t>
            </a:r>
            <a:endParaRPr lang="es-BO" sz="3000" kern="100" dirty="0">
              <a:solidFill>
                <a:srgbClr val="000000"/>
              </a:solidFill>
              <a:effectLst/>
              <a:ea typeface="Calibri" panose="020F0502020204030204" pitchFamily="34" charset="0"/>
            </a:endParaRPr>
          </a:p>
          <a:p>
            <a:pPr marL="9525" marR="328930" indent="-6350" algn="just">
              <a:lnSpc>
                <a:spcPct val="100000"/>
              </a:lnSpc>
              <a:spcAft>
                <a:spcPts val="790"/>
              </a:spcAft>
            </a:pPr>
            <a:endParaRPr lang="es-BO" kern="100" dirty="0">
              <a:solidFill>
                <a:srgbClr val="000000"/>
              </a:solidFill>
              <a:effectLst/>
              <a:ea typeface="Calibri" panose="020F0502020204030204" pitchFamily="34" charset="0"/>
            </a:endParaRPr>
          </a:p>
          <a:p>
            <a:endParaRPr lang="es-BO" dirty="0"/>
          </a:p>
        </p:txBody>
      </p:sp>
    </p:spTree>
    <p:extLst>
      <p:ext uri="{BB962C8B-B14F-4D97-AF65-F5344CB8AC3E}">
        <p14:creationId xmlns:p14="http://schemas.microsoft.com/office/powerpoint/2010/main" val="1149887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9B35E1-6004-52D6-C2DF-B1DB2C1306F4}"/>
              </a:ext>
            </a:extLst>
          </p:cNvPr>
          <p:cNvSpPr>
            <a:spLocks noGrp="1"/>
          </p:cNvSpPr>
          <p:nvPr>
            <p:ph type="title"/>
          </p:nvPr>
        </p:nvSpPr>
        <p:spPr/>
        <p:txBody>
          <a:bodyPr/>
          <a:lstStyle/>
          <a:p>
            <a:endParaRPr lang="es-BO"/>
          </a:p>
        </p:txBody>
      </p:sp>
      <p:sp>
        <p:nvSpPr>
          <p:cNvPr id="3" name="Marcador de contenido 2">
            <a:extLst>
              <a:ext uri="{FF2B5EF4-FFF2-40B4-BE49-F238E27FC236}">
                <a16:creationId xmlns:a16="http://schemas.microsoft.com/office/drawing/2014/main" id="{93D13A58-D1FD-8E9E-3BE0-5482202E0516}"/>
              </a:ext>
            </a:extLst>
          </p:cNvPr>
          <p:cNvSpPr>
            <a:spLocks noGrp="1"/>
          </p:cNvSpPr>
          <p:nvPr>
            <p:ph idx="1"/>
          </p:nvPr>
        </p:nvSpPr>
        <p:spPr>
          <a:xfrm>
            <a:off x="1218883" y="1600200"/>
            <a:ext cx="9751060" cy="5257800"/>
          </a:xfrm>
        </p:spPr>
        <p:txBody>
          <a:bodyPr>
            <a:normAutofit fontScale="92500" lnSpcReduction="10000"/>
          </a:bodyPr>
          <a:lstStyle/>
          <a:p>
            <a:r>
              <a:rPr lang="es-BO" b="1" dirty="0"/>
              <a:t>Convencionales:</a:t>
            </a:r>
          </a:p>
          <a:p>
            <a:r>
              <a:rPr lang="es-BO" sz="2800" kern="100" dirty="0">
                <a:solidFill>
                  <a:srgbClr val="000000"/>
                </a:solidFill>
                <a:effectLst/>
                <a:ea typeface="Calibri" panose="020F0502020204030204" pitchFamily="34" charset="0"/>
              </a:rPr>
              <a:t>La rotación de cultivos, rastrojo, la aplicación de estiércol, y barbecho, que </a:t>
            </a:r>
            <a:r>
              <a:rPr lang="es-BO" dirty="0"/>
              <a:t>están ligadas a la tradición familiar más que a las capacitaciones o experiencias previas en AE.</a:t>
            </a:r>
          </a:p>
          <a:p>
            <a:r>
              <a:rPr lang="es-BO" dirty="0"/>
              <a:t>Estas prácticas están determinadas por el tamaño de parcelas –  monocultivos orientados al mercado, pero que fortalecen la fertilidad del suelo. </a:t>
            </a:r>
          </a:p>
          <a:p>
            <a:r>
              <a:rPr lang="es-BO" dirty="0"/>
              <a:t>Su conocimiento sobre riesgos del uso de pesticidas no influye en sus prácticas, y en algunos casos tampoco en sus percepciones. </a:t>
            </a:r>
          </a:p>
          <a:p>
            <a:r>
              <a:rPr lang="es-BO" b="1" dirty="0"/>
              <a:t>Mixtos</a:t>
            </a:r>
          </a:p>
          <a:p>
            <a:r>
              <a:rPr lang="es-BO" dirty="0"/>
              <a:t>Prácticas AE para maximizar su producción, el cuidado del suelo, </a:t>
            </a:r>
            <a:r>
              <a:rPr lang="es-BO" b="1" dirty="0"/>
              <a:t>el ahorro y la salud humana. </a:t>
            </a:r>
          </a:p>
          <a:p>
            <a:endParaRPr lang="es-BO" dirty="0"/>
          </a:p>
          <a:p>
            <a:endParaRPr lang="es-BO" dirty="0"/>
          </a:p>
          <a:p>
            <a:endParaRPr lang="es-BO" dirty="0"/>
          </a:p>
        </p:txBody>
      </p:sp>
    </p:spTree>
    <p:extLst>
      <p:ext uri="{BB962C8B-B14F-4D97-AF65-F5344CB8AC3E}">
        <p14:creationId xmlns:p14="http://schemas.microsoft.com/office/powerpoint/2010/main" val="2216103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44B1D0-F8E6-541A-F760-85BE6C07DF42}"/>
              </a:ext>
            </a:extLst>
          </p:cNvPr>
          <p:cNvSpPr>
            <a:spLocks noGrp="1"/>
          </p:cNvSpPr>
          <p:nvPr>
            <p:ph type="title"/>
          </p:nvPr>
        </p:nvSpPr>
        <p:spPr/>
        <p:txBody>
          <a:bodyPr/>
          <a:lstStyle/>
          <a:p>
            <a:endParaRPr lang="es-BO"/>
          </a:p>
        </p:txBody>
      </p:sp>
      <p:sp>
        <p:nvSpPr>
          <p:cNvPr id="3" name="Marcador de contenido 2">
            <a:extLst>
              <a:ext uri="{FF2B5EF4-FFF2-40B4-BE49-F238E27FC236}">
                <a16:creationId xmlns:a16="http://schemas.microsoft.com/office/drawing/2014/main" id="{F49B0DAF-8DB9-837A-93DA-47E75D637D81}"/>
              </a:ext>
            </a:extLst>
          </p:cNvPr>
          <p:cNvSpPr>
            <a:spLocks noGrp="1"/>
          </p:cNvSpPr>
          <p:nvPr>
            <p:ph idx="1"/>
          </p:nvPr>
        </p:nvSpPr>
        <p:spPr/>
        <p:txBody>
          <a:bodyPr>
            <a:normAutofit/>
          </a:bodyPr>
          <a:lstStyle/>
          <a:p>
            <a:r>
              <a:rPr lang="es-BO" b="1" dirty="0"/>
              <a:t>AE</a:t>
            </a:r>
          </a:p>
          <a:p>
            <a:r>
              <a:rPr lang="es-BO" dirty="0"/>
              <a:t>Las prácticas más fuertes en los AE son las relacionadas con la tradición familiar: rastrojo, rotación de cultivos, estiércol, asociación de cultivos, semilla propia y </a:t>
            </a:r>
            <a:r>
              <a:rPr lang="es-BO" dirty="0" err="1"/>
              <a:t>bioinsumos</a:t>
            </a:r>
            <a:r>
              <a:rPr lang="es-BO" dirty="0"/>
              <a:t>.</a:t>
            </a:r>
          </a:p>
          <a:p>
            <a:r>
              <a:rPr lang="es-BO" dirty="0"/>
              <a:t>No “aprendieron a usar agroquímicos”, no saben como hacerlo y no lo hacen.</a:t>
            </a:r>
          </a:p>
          <a:p>
            <a:r>
              <a:rPr lang="es-BO" dirty="0"/>
              <a:t>Valoración del suelo, de la salud.</a:t>
            </a:r>
          </a:p>
          <a:p>
            <a:endParaRPr lang="es-BO" dirty="0"/>
          </a:p>
        </p:txBody>
      </p:sp>
    </p:spTree>
    <p:extLst>
      <p:ext uri="{BB962C8B-B14F-4D97-AF65-F5344CB8AC3E}">
        <p14:creationId xmlns:p14="http://schemas.microsoft.com/office/powerpoint/2010/main" val="2260150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6EFF25-3A2F-F4F3-92B4-00F1343F97C6}"/>
              </a:ext>
            </a:extLst>
          </p:cNvPr>
          <p:cNvSpPr>
            <a:spLocks noGrp="1"/>
          </p:cNvSpPr>
          <p:nvPr>
            <p:ph type="title"/>
          </p:nvPr>
        </p:nvSpPr>
        <p:spPr/>
        <p:txBody>
          <a:bodyPr/>
          <a:lstStyle/>
          <a:p>
            <a:r>
              <a:rPr lang="es-BO" dirty="0"/>
              <a:t>Conclusiones e implicancias</a:t>
            </a:r>
          </a:p>
        </p:txBody>
      </p:sp>
      <p:sp>
        <p:nvSpPr>
          <p:cNvPr id="3" name="Marcador de contenido 2">
            <a:extLst>
              <a:ext uri="{FF2B5EF4-FFF2-40B4-BE49-F238E27FC236}">
                <a16:creationId xmlns:a16="http://schemas.microsoft.com/office/drawing/2014/main" id="{BE5E9D8E-3599-1071-730B-F15D31654B01}"/>
              </a:ext>
            </a:extLst>
          </p:cNvPr>
          <p:cNvSpPr>
            <a:spLocks noGrp="1"/>
          </p:cNvSpPr>
          <p:nvPr>
            <p:ph idx="1"/>
          </p:nvPr>
        </p:nvSpPr>
        <p:spPr/>
        <p:txBody>
          <a:bodyPr>
            <a:normAutofit/>
          </a:bodyPr>
          <a:lstStyle/>
          <a:p>
            <a:r>
              <a:rPr lang="es-BO" dirty="0"/>
              <a:t>Tipología de productores, prácticas y motivaciones, puede apoyar a enfocar mejor las acciones de los proyectos.</a:t>
            </a:r>
          </a:p>
          <a:p>
            <a:r>
              <a:rPr lang="es-BO" dirty="0"/>
              <a:t>Debe abordarse la aversión al riesgo como factor determinante de las </a:t>
            </a:r>
            <a:r>
              <a:rPr lang="es-BO" dirty="0" err="1"/>
              <a:t>TAEs</a:t>
            </a:r>
            <a:r>
              <a:rPr lang="es-BO" dirty="0"/>
              <a:t>, y probar que la reducción del uso de pesticidas no equivale necesariamente a reducir los ingresos (Indonesia, </a:t>
            </a:r>
            <a:r>
              <a:rPr lang="es-BO" dirty="0" err="1"/>
              <a:t>Kishi</a:t>
            </a:r>
            <a:r>
              <a:rPr lang="es-BO" dirty="0"/>
              <a:t>, 2002) – Metodología de proceso es muy importante (mediano plazo). </a:t>
            </a:r>
          </a:p>
          <a:p>
            <a:r>
              <a:rPr lang="es-BO" dirty="0"/>
              <a:t>La aversión al riesgo puede ser más fuerte que el conocimiento sobre peligros en el uso de pesticidas (Uganda, </a:t>
            </a:r>
            <a:r>
              <a:rPr lang="es-BO" dirty="0" err="1"/>
              <a:t>Muleme</a:t>
            </a:r>
            <a:r>
              <a:rPr lang="es-BO" dirty="0"/>
              <a:t> et al, 2017, Dunn et al, 2023)</a:t>
            </a:r>
          </a:p>
          <a:p>
            <a:endParaRPr lang="es-BO" dirty="0"/>
          </a:p>
          <a:p>
            <a:endParaRPr lang="es-BO" dirty="0"/>
          </a:p>
          <a:p>
            <a:endParaRPr lang="es-BO" dirty="0"/>
          </a:p>
        </p:txBody>
      </p:sp>
    </p:spTree>
    <p:extLst>
      <p:ext uri="{BB962C8B-B14F-4D97-AF65-F5344CB8AC3E}">
        <p14:creationId xmlns:p14="http://schemas.microsoft.com/office/powerpoint/2010/main" val="2848757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73A4F1-81E1-1A87-FBC9-07AE7DA20333}"/>
              </a:ext>
            </a:extLst>
          </p:cNvPr>
          <p:cNvSpPr>
            <a:spLocks noGrp="1"/>
          </p:cNvSpPr>
          <p:nvPr>
            <p:ph type="title"/>
          </p:nvPr>
        </p:nvSpPr>
        <p:spPr/>
        <p:txBody>
          <a:bodyPr/>
          <a:lstStyle/>
          <a:p>
            <a:r>
              <a:rPr lang="es-BO" dirty="0"/>
              <a:t>Conclusiones e implicancias</a:t>
            </a:r>
          </a:p>
        </p:txBody>
      </p:sp>
      <p:sp>
        <p:nvSpPr>
          <p:cNvPr id="3" name="Marcador de contenido 2">
            <a:extLst>
              <a:ext uri="{FF2B5EF4-FFF2-40B4-BE49-F238E27FC236}">
                <a16:creationId xmlns:a16="http://schemas.microsoft.com/office/drawing/2014/main" id="{F1285D0A-740A-42F2-AD15-7C00D608BF89}"/>
              </a:ext>
            </a:extLst>
          </p:cNvPr>
          <p:cNvSpPr>
            <a:spLocks noGrp="1"/>
          </p:cNvSpPr>
          <p:nvPr>
            <p:ph idx="1"/>
          </p:nvPr>
        </p:nvSpPr>
        <p:spPr/>
        <p:txBody>
          <a:bodyPr>
            <a:normAutofit fontScale="92500"/>
          </a:bodyPr>
          <a:lstStyle/>
          <a:p>
            <a:r>
              <a:rPr lang="es-BO" dirty="0"/>
              <a:t>Enfatizar en el ahorro económico que supone implementar las prácticas AE (corto plazo) y la maximización de beneficios, reduciendo el uso excesivo de pesticidas (China, Pan et al, 2020).</a:t>
            </a:r>
          </a:p>
          <a:p>
            <a:r>
              <a:rPr lang="es-BO" dirty="0"/>
              <a:t>Reconocer y aprovechar el importante papel de la tradición familiar para influir en la adopción de prácticas AE en el trabajo con productores. Eliminación o reducción de pesticidas puede ser un punto de entrada a la TAE, basados en tradiciones locales que los conecta con sus antepasados (nuestro estudio con productores mixtos, </a:t>
            </a:r>
            <a:r>
              <a:rPr lang="es-BO" dirty="0" err="1"/>
              <a:t>Belmain</a:t>
            </a:r>
            <a:r>
              <a:rPr lang="es-BO" dirty="0"/>
              <a:t> et al, 2022). </a:t>
            </a:r>
          </a:p>
          <a:p>
            <a:r>
              <a:rPr lang="es-MX" dirty="0"/>
              <a:t>Investigar y entender la complejidad del contexto y los factores para mejorar el apoyo a las </a:t>
            </a:r>
            <a:r>
              <a:rPr lang="es-MX" dirty="0" err="1"/>
              <a:t>TAEs</a:t>
            </a:r>
            <a:r>
              <a:rPr lang="es-MX" dirty="0"/>
              <a:t> es importante.</a:t>
            </a:r>
            <a:endParaRPr lang="es-BO" dirty="0"/>
          </a:p>
          <a:p>
            <a:endParaRPr lang="es-BO" dirty="0"/>
          </a:p>
          <a:p>
            <a:endParaRPr lang="es-BO" dirty="0"/>
          </a:p>
        </p:txBody>
      </p:sp>
    </p:spTree>
    <p:extLst>
      <p:ext uri="{BB962C8B-B14F-4D97-AF65-F5344CB8AC3E}">
        <p14:creationId xmlns:p14="http://schemas.microsoft.com/office/powerpoint/2010/main" val="1529080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0C6117-B8A2-9198-5727-B3F1077435CD}"/>
              </a:ext>
            </a:extLst>
          </p:cNvPr>
          <p:cNvSpPr>
            <a:spLocks noGrp="1"/>
          </p:cNvSpPr>
          <p:nvPr>
            <p:ph type="title"/>
          </p:nvPr>
        </p:nvSpPr>
        <p:spPr/>
        <p:txBody>
          <a:bodyPr/>
          <a:lstStyle/>
          <a:p>
            <a:r>
              <a:rPr lang="es-BO" dirty="0"/>
              <a:t>Conclusiones e implicancias</a:t>
            </a:r>
          </a:p>
        </p:txBody>
      </p:sp>
      <p:sp>
        <p:nvSpPr>
          <p:cNvPr id="3" name="Marcador de contenido 2">
            <a:extLst>
              <a:ext uri="{FF2B5EF4-FFF2-40B4-BE49-F238E27FC236}">
                <a16:creationId xmlns:a16="http://schemas.microsoft.com/office/drawing/2014/main" id="{927DA836-1D34-837B-0F2F-3F26DE97413B}"/>
              </a:ext>
            </a:extLst>
          </p:cNvPr>
          <p:cNvSpPr>
            <a:spLocks noGrp="1"/>
          </p:cNvSpPr>
          <p:nvPr>
            <p:ph idx="1"/>
          </p:nvPr>
        </p:nvSpPr>
        <p:spPr/>
        <p:txBody>
          <a:bodyPr>
            <a:normAutofit fontScale="92500"/>
          </a:bodyPr>
          <a:lstStyle/>
          <a:p>
            <a:r>
              <a:rPr lang="es-BO" dirty="0"/>
              <a:t>El papel de las mujeres en la reducción del uso de pesticidas, en relación a los varones (Irán, </a:t>
            </a:r>
            <a:r>
              <a:rPr lang="es-BO" dirty="0" err="1"/>
              <a:t>Abdollahzadeh</a:t>
            </a:r>
            <a:r>
              <a:rPr lang="es-BO" dirty="0"/>
              <a:t>, 2016), y por la reinversión de ingresos en el bienestar familiar, sistema productivo, salud y educación de hijos (Daza et al, 2020, nuestro estudio).</a:t>
            </a:r>
          </a:p>
          <a:p>
            <a:r>
              <a:rPr lang="es-BO" dirty="0"/>
              <a:t>La mujer en el cuidado no solo de familias, pero también de suelo , agua y aire (Ecuador y México, Pérez e Izurieta, 2022).</a:t>
            </a:r>
          </a:p>
          <a:p>
            <a:r>
              <a:rPr lang="es-BO" dirty="0"/>
              <a:t>El conocimiento no siempre se traduce en cambios de comportamiento (nuestro estudio, Uganda, </a:t>
            </a:r>
            <a:r>
              <a:rPr lang="es-BO" dirty="0" err="1"/>
              <a:t>Muleme</a:t>
            </a:r>
            <a:r>
              <a:rPr lang="es-BO" dirty="0"/>
              <a:t> et al, 2017), a diferencia de Robinson et al, 2007, quienes lo destacan como factor fundamental. </a:t>
            </a:r>
          </a:p>
          <a:p>
            <a:endParaRPr lang="es-BO" dirty="0"/>
          </a:p>
          <a:p>
            <a:endParaRPr lang="es-BO" dirty="0"/>
          </a:p>
          <a:p>
            <a:endParaRPr lang="es-BO" dirty="0"/>
          </a:p>
        </p:txBody>
      </p:sp>
    </p:spTree>
    <p:extLst>
      <p:ext uri="{BB962C8B-B14F-4D97-AF65-F5344CB8AC3E}">
        <p14:creationId xmlns:p14="http://schemas.microsoft.com/office/powerpoint/2010/main" val="4207407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ED1C5C-9FC9-6AD1-CF88-54202C87EB11}"/>
              </a:ext>
            </a:extLst>
          </p:cNvPr>
          <p:cNvSpPr>
            <a:spLocks noGrp="1"/>
          </p:cNvSpPr>
          <p:nvPr>
            <p:ph type="title"/>
          </p:nvPr>
        </p:nvSpPr>
        <p:spPr/>
        <p:txBody>
          <a:bodyPr/>
          <a:lstStyle/>
          <a:p>
            <a:r>
              <a:rPr lang="es-BO" dirty="0"/>
              <a:t>Conclusiones e implicancias</a:t>
            </a:r>
          </a:p>
        </p:txBody>
      </p:sp>
      <p:sp>
        <p:nvSpPr>
          <p:cNvPr id="3" name="Marcador de contenido 2">
            <a:extLst>
              <a:ext uri="{FF2B5EF4-FFF2-40B4-BE49-F238E27FC236}">
                <a16:creationId xmlns:a16="http://schemas.microsoft.com/office/drawing/2014/main" id="{62DE8687-624D-3EBC-C4CB-6208AC7241E6}"/>
              </a:ext>
            </a:extLst>
          </p:cNvPr>
          <p:cNvSpPr>
            <a:spLocks noGrp="1"/>
          </p:cNvSpPr>
          <p:nvPr>
            <p:ph idx="1"/>
          </p:nvPr>
        </p:nvSpPr>
        <p:spPr/>
        <p:txBody>
          <a:bodyPr/>
          <a:lstStyle/>
          <a:p>
            <a:r>
              <a:rPr lang="es-BO" dirty="0"/>
              <a:t>Otros factores:</a:t>
            </a:r>
          </a:p>
          <a:p>
            <a:r>
              <a:rPr lang="es-BO" dirty="0"/>
              <a:t>Incentivos desde el mercado puede tener mayor impacto que las  leyes y  regulaciones (China, Zhao et al, 2017).</a:t>
            </a:r>
          </a:p>
          <a:p>
            <a:r>
              <a:rPr lang="es-BO" dirty="0"/>
              <a:t>Fortalecer a los productores, pero también a sus organizaciones (Ecuador, Borja et al, 2024).</a:t>
            </a:r>
          </a:p>
        </p:txBody>
      </p:sp>
    </p:spTree>
    <p:extLst>
      <p:ext uri="{BB962C8B-B14F-4D97-AF65-F5344CB8AC3E}">
        <p14:creationId xmlns:p14="http://schemas.microsoft.com/office/powerpoint/2010/main" val="3813358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1F8D1A-9CA6-B442-1EFB-35816302A505}"/>
              </a:ext>
            </a:extLst>
          </p:cNvPr>
          <p:cNvSpPr>
            <a:spLocks noGrp="1"/>
          </p:cNvSpPr>
          <p:nvPr>
            <p:ph type="title"/>
          </p:nvPr>
        </p:nvSpPr>
        <p:spPr/>
        <p:txBody>
          <a:bodyPr/>
          <a:lstStyle/>
          <a:p>
            <a:endParaRPr lang="es-BO"/>
          </a:p>
        </p:txBody>
      </p:sp>
      <p:sp>
        <p:nvSpPr>
          <p:cNvPr id="3" name="Marcador de contenido 2">
            <a:extLst>
              <a:ext uri="{FF2B5EF4-FFF2-40B4-BE49-F238E27FC236}">
                <a16:creationId xmlns:a16="http://schemas.microsoft.com/office/drawing/2014/main" id="{9671C5BB-D1F8-951F-5F02-8EBBF06440DF}"/>
              </a:ext>
            </a:extLst>
          </p:cNvPr>
          <p:cNvSpPr>
            <a:spLocks noGrp="1"/>
          </p:cNvSpPr>
          <p:nvPr>
            <p:ph sz="half" idx="1"/>
          </p:nvPr>
        </p:nvSpPr>
        <p:spPr>
          <a:xfrm>
            <a:off x="261764" y="2492896"/>
            <a:ext cx="4875530" cy="3854760"/>
          </a:xfrm>
        </p:spPr>
        <p:txBody>
          <a:bodyPr/>
          <a:lstStyle/>
          <a:p>
            <a:r>
              <a:rPr lang="es-BO" dirty="0"/>
              <a:t>¿Preguntas, comentarios? </a:t>
            </a:r>
          </a:p>
        </p:txBody>
      </p:sp>
      <p:pic>
        <p:nvPicPr>
          <p:cNvPr id="10" name="Imagen 9">
            <a:extLst>
              <a:ext uri="{FF2B5EF4-FFF2-40B4-BE49-F238E27FC236}">
                <a16:creationId xmlns:a16="http://schemas.microsoft.com/office/drawing/2014/main" id="{D93331ED-7B23-44C6-7624-842AF3FB5F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41825" y="1775656"/>
            <a:ext cx="5628117" cy="4221088"/>
          </a:xfrm>
          <a:prstGeom prst="rect">
            <a:avLst/>
          </a:prstGeom>
        </p:spPr>
      </p:pic>
      <p:sp>
        <p:nvSpPr>
          <p:cNvPr id="12" name="Marcador de contenido 11">
            <a:extLst>
              <a:ext uri="{FF2B5EF4-FFF2-40B4-BE49-F238E27FC236}">
                <a16:creationId xmlns:a16="http://schemas.microsoft.com/office/drawing/2014/main" id="{34E33CDE-8D4F-CF7B-D57B-435040EB188B}"/>
              </a:ext>
            </a:extLst>
          </p:cNvPr>
          <p:cNvSpPr>
            <a:spLocks noGrp="1"/>
          </p:cNvSpPr>
          <p:nvPr>
            <p:ph sz="half" idx="2"/>
          </p:nvPr>
        </p:nvSpPr>
        <p:spPr/>
        <p:txBody>
          <a:bodyPr/>
          <a:lstStyle/>
          <a:p>
            <a:endParaRPr lang="es-BO" dirty="0"/>
          </a:p>
        </p:txBody>
      </p:sp>
    </p:spTree>
    <p:extLst>
      <p:ext uri="{BB962C8B-B14F-4D97-AF65-F5344CB8AC3E}">
        <p14:creationId xmlns:p14="http://schemas.microsoft.com/office/powerpoint/2010/main" val="818142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237886-090C-23CB-EC1D-2091B8142090}"/>
              </a:ext>
            </a:extLst>
          </p:cNvPr>
          <p:cNvSpPr>
            <a:spLocks noGrp="1"/>
          </p:cNvSpPr>
          <p:nvPr>
            <p:ph type="title"/>
          </p:nvPr>
        </p:nvSpPr>
        <p:spPr/>
        <p:txBody>
          <a:bodyPr/>
          <a:lstStyle/>
          <a:p>
            <a:endParaRPr lang="es-BO"/>
          </a:p>
        </p:txBody>
      </p:sp>
      <p:sp>
        <p:nvSpPr>
          <p:cNvPr id="3" name="Marcador de contenido 2">
            <a:extLst>
              <a:ext uri="{FF2B5EF4-FFF2-40B4-BE49-F238E27FC236}">
                <a16:creationId xmlns:a16="http://schemas.microsoft.com/office/drawing/2014/main" id="{37E22C77-B4FD-01CA-4BA3-A8E30DE5A2D6}"/>
              </a:ext>
            </a:extLst>
          </p:cNvPr>
          <p:cNvSpPr>
            <a:spLocks noGrp="1"/>
          </p:cNvSpPr>
          <p:nvPr>
            <p:ph idx="1"/>
          </p:nvPr>
        </p:nvSpPr>
        <p:spPr/>
        <p:txBody>
          <a:bodyPr/>
          <a:lstStyle/>
          <a:p>
            <a:r>
              <a:rPr lang="es-BO" dirty="0"/>
              <a:t>Barreras: falta de tiempo, apoyo técnico permanente y disponibilidad de insumos.</a:t>
            </a:r>
          </a:p>
          <a:p>
            <a:endParaRPr lang="es-BO" dirty="0"/>
          </a:p>
        </p:txBody>
      </p:sp>
    </p:spTree>
    <p:extLst>
      <p:ext uri="{BB962C8B-B14F-4D97-AF65-F5344CB8AC3E}">
        <p14:creationId xmlns:p14="http://schemas.microsoft.com/office/powerpoint/2010/main" val="3564923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B0F618-FFFF-BDC7-C690-AC43F13FF980}"/>
              </a:ext>
            </a:extLst>
          </p:cNvPr>
          <p:cNvSpPr>
            <a:spLocks noGrp="1"/>
          </p:cNvSpPr>
          <p:nvPr>
            <p:ph type="title"/>
          </p:nvPr>
        </p:nvSpPr>
        <p:spPr/>
        <p:txBody>
          <a:bodyPr/>
          <a:lstStyle/>
          <a:p>
            <a:r>
              <a:rPr lang="es-BO" dirty="0"/>
              <a:t>Prácticas productivas</a:t>
            </a:r>
          </a:p>
        </p:txBody>
      </p:sp>
      <p:graphicFrame>
        <p:nvGraphicFramePr>
          <p:cNvPr id="7" name="Marcador de contenido 6">
            <a:extLst>
              <a:ext uri="{FF2B5EF4-FFF2-40B4-BE49-F238E27FC236}">
                <a16:creationId xmlns:a16="http://schemas.microsoft.com/office/drawing/2014/main" id="{00000000-0008-0000-0400-000003000000}"/>
              </a:ext>
            </a:extLst>
          </p:cNvPr>
          <p:cNvGraphicFramePr>
            <a:graphicFrameLocks noGrp="1"/>
          </p:cNvGraphicFramePr>
          <p:nvPr>
            <p:ph idx="1"/>
          </p:nvPr>
        </p:nvGraphicFramePr>
        <p:xfrm>
          <a:off x="189756" y="1336358"/>
          <a:ext cx="11890774" cy="536483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58820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ocina 16x9">
  <a:themeElements>
    <a:clrScheme name="Cooking_16x9">
      <a:dk1>
        <a:srgbClr val="000000"/>
      </a:dk1>
      <a:lt1>
        <a:sysClr val="window" lastClr="FFFFFF"/>
      </a:lt1>
      <a:dk2>
        <a:srgbClr val="7F7F7F"/>
      </a:dk2>
      <a:lt2>
        <a:srgbClr val="E6E6E6"/>
      </a:lt2>
      <a:accent1>
        <a:srgbClr val="89C01C"/>
      </a:accent1>
      <a:accent2>
        <a:srgbClr val="FCB22C"/>
      </a:accent2>
      <a:accent3>
        <a:srgbClr val="FE750E"/>
      </a:accent3>
      <a:accent4>
        <a:srgbClr val="F23610"/>
      </a:accent4>
      <a:accent5>
        <a:srgbClr val="7C283A"/>
      </a:accent5>
      <a:accent6>
        <a:srgbClr val="3E7520"/>
      </a:accent6>
      <a:hlink>
        <a:srgbClr val="89C01C"/>
      </a:hlink>
      <a:folHlink>
        <a:srgbClr val="A6A6A6"/>
      </a:folHlink>
    </a:clrScheme>
    <a:fontScheme name="Constantia">
      <a:maj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1Subtle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gradFill rotWithShape="1">
          <a:gsLst>
            <a:gs pos="0">
              <a:schemeClr val="phClr">
                <a:tint val="50000"/>
                <a:satMod val="180000"/>
              </a:schemeClr>
            </a:gs>
            <a:gs pos="100000">
              <a:schemeClr val="phClr">
                <a:shade val="45000"/>
                <a:satMod val="120000"/>
              </a:schemeClr>
            </a:gs>
          </a:gsLst>
          <a:path path="circle">
            <a:fillToRect l="180000" t="50000" b="50000"/>
          </a:path>
        </a:gradFill>
      </a:bgFillStyleLst>
    </a:fmtScheme>
  </a:themeElements>
  <a:objectDefaults/>
  <a:extraClrSchemeLst/>
  <a:extLst>
    <a:ext uri="{05A4C25C-085E-4340-85A3-A5531E510DB2}">
      <thm15:themeFamily xmlns:thm15="http://schemas.microsoft.com/office/thememl/2012/main" name="Office_14352745_TF02787942.potx" id="{A91EF631-4122-4EBA-8019-60FC57DF5C6B}" vid="{1917DBFF-73CC-407A-A7A2-17BBCF700EC6}"/>
    </a:ext>
  </a:extLst>
</a:theme>
</file>

<file path=ppt/theme/theme2.xml><?xml version="1.0" encoding="utf-8"?>
<a:theme xmlns:a="http://schemas.openxmlformats.org/drawingml/2006/main" name="Tema de Office">
  <a:themeElements>
    <a:clrScheme name="Cooking_16x9">
      <a:dk1>
        <a:srgbClr val="000000"/>
      </a:dk1>
      <a:lt1>
        <a:sysClr val="window" lastClr="FFFFFF"/>
      </a:lt1>
      <a:dk2>
        <a:srgbClr val="7F7F7F"/>
      </a:dk2>
      <a:lt2>
        <a:srgbClr val="E6E6E6"/>
      </a:lt2>
      <a:accent1>
        <a:srgbClr val="89C01C"/>
      </a:accent1>
      <a:accent2>
        <a:srgbClr val="FCB22C"/>
      </a:accent2>
      <a:accent3>
        <a:srgbClr val="FE750E"/>
      </a:accent3>
      <a:accent4>
        <a:srgbClr val="F23610"/>
      </a:accent4>
      <a:accent5>
        <a:srgbClr val="7C283A"/>
      </a:accent5>
      <a:accent6>
        <a:srgbClr val="3E7520"/>
      </a:accent6>
      <a:hlink>
        <a:srgbClr val="89C01C"/>
      </a:hlink>
      <a:folHlink>
        <a:srgbClr val="A6A6A6"/>
      </a:folHlink>
    </a:clrScheme>
    <a:fontScheme name="Constantia">
      <a:maj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1Subtle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gradFill rotWithShape="1">
          <a:gsLst>
            <a:gs pos="0">
              <a:schemeClr val="phClr">
                <a:tint val="50000"/>
                <a:satMod val="180000"/>
              </a:schemeClr>
            </a:gs>
            <a:gs pos="100000">
              <a:schemeClr val="phClr">
                <a:shade val="45000"/>
                <a:satMod val="120000"/>
              </a:schemeClr>
            </a:gs>
          </a:gsLst>
          <a:path path="circle">
            <a:fillToRect l="180000" t="50000" b="50000"/>
          </a:path>
        </a:gradFill>
      </a:bgFillStyleLst>
    </a:fmtScheme>
  </a:themeElements>
  <a:objectDefaults/>
  <a:extraClrSchemeLst/>
</a:theme>
</file>

<file path=ppt/theme/theme3.xml><?xml version="1.0" encoding="utf-8"?>
<a:theme xmlns:a="http://schemas.openxmlformats.org/drawingml/2006/main" name="Tema de Office">
  <a:themeElements>
    <a:clrScheme name="Cooking_16x9">
      <a:dk1>
        <a:srgbClr val="000000"/>
      </a:dk1>
      <a:lt1>
        <a:sysClr val="window" lastClr="FFFFFF"/>
      </a:lt1>
      <a:dk2>
        <a:srgbClr val="7F7F7F"/>
      </a:dk2>
      <a:lt2>
        <a:srgbClr val="E6E6E6"/>
      </a:lt2>
      <a:accent1>
        <a:srgbClr val="89C01C"/>
      </a:accent1>
      <a:accent2>
        <a:srgbClr val="FCB22C"/>
      </a:accent2>
      <a:accent3>
        <a:srgbClr val="FE750E"/>
      </a:accent3>
      <a:accent4>
        <a:srgbClr val="F23610"/>
      </a:accent4>
      <a:accent5>
        <a:srgbClr val="7C283A"/>
      </a:accent5>
      <a:accent6>
        <a:srgbClr val="3E7520"/>
      </a:accent6>
      <a:hlink>
        <a:srgbClr val="89C01C"/>
      </a:hlink>
      <a:folHlink>
        <a:srgbClr val="A6A6A6"/>
      </a:folHlink>
    </a:clrScheme>
    <a:fontScheme name="Constantia">
      <a:maj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1Subtle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gradFill rotWithShape="1">
          <a:gsLst>
            <a:gs pos="0">
              <a:schemeClr val="phClr">
                <a:tint val="50000"/>
                <a:satMod val="180000"/>
              </a:schemeClr>
            </a:gs>
            <a:gs pos="100000">
              <a:schemeClr val="phClr">
                <a:shade val="45000"/>
                <a:satMod val="120000"/>
              </a:schemeClr>
            </a:gs>
          </a:gsLst>
          <a:path path="circle">
            <a:fillToRect l="180000" t="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Props1.xml><?xml version="1.0" encoding="utf-8"?>
<ds:datastoreItem xmlns:ds="http://schemas.openxmlformats.org/officeDocument/2006/customXml" ds:itemID="{308942AA-0721-4324-BC2C-A3CB43F24E71}">
  <ds:schemaRefs>
    <ds:schemaRef ds:uri="http://schemas.microsoft.com/sharepoint/v3/contenttype/forms"/>
  </ds:schemaRefs>
</ds:datastoreItem>
</file>

<file path=customXml/itemProps2.xml><?xml version="1.0" encoding="utf-8"?>
<ds:datastoreItem xmlns:ds="http://schemas.openxmlformats.org/officeDocument/2006/customXml" ds:itemID="{FB14945D-DABB-422F-9B28-D299995C922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E700CCB-20BA-4760-AB9F-AC3B63ED32E0}">
  <ds:schemaRefs>
    <ds:schemaRef ds:uri="http://schemas.microsoft.com/office/2006/documentManagement/types"/>
    <ds:schemaRef ds:uri="http://schemas.microsoft.com/office/2006/metadata/properties"/>
    <ds:schemaRef ds:uri="http://schemas.microsoft.com/office/infopath/2007/PartnerControls"/>
    <ds:schemaRef ds:uri="a4f35948-e619-41b3-aa29-22878b09cfd2"/>
    <ds:schemaRef ds:uri="http://purl.org/dc/dcmitype/"/>
    <ds:schemaRef ds:uri="http://purl.org/dc/elements/1.1/"/>
    <ds:schemaRef ds:uri="http://www.w3.org/XML/1998/namespace"/>
    <ds:schemaRef ds:uri="http://schemas.openxmlformats.org/package/2006/metadata/core-properties"/>
    <ds:schemaRef ds:uri="40262f94-9f35-4ac3-9a90-690165a166b7"/>
    <ds:schemaRef ds:uri="http://purl.org/dc/terms/"/>
  </ds:schemaRefs>
</ds:datastoreItem>
</file>

<file path=docProps/app.xml><?xml version="1.0" encoding="utf-8"?>
<Properties xmlns="http://schemas.openxmlformats.org/officeDocument/2006/extended-properties" xmlns:vt="http://schemas.openxmlformats.org/officeDocument/2006/docPropsVTypes">
  <Template>Presentación con alimentos frescos (panorámica)</Template>
  <TotalTime>2442</TotalTime>
  <Words>2872</Words>
  <Application>Microsoft Office PowerPoint</Application>
  <PresentationFormat>Personalizado</PresentationFormat>
  <Paragraphs>279</Paragraphs>
  <Slides>39</Slides>
  <Notes>28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39</vt:i4>
      </vt:variant>
    </vt:vector>
  </HeadingPairs>
  <TitlesOfParts>
    <vt:vector size="44" baseType="lpstr">
      <vt:lpstr>Arial</vt:lpstr>
      <vt:lpstr>Calibri</vt:lpstr>
      <vt:lpstr>Constantia</vt:lpstr>
      <vt:lpstr>Wingdings</vt:lpstr>
      <vt:lpstr>Cocina 16x9</vt:lpstr>
      <vt:lpstr>La aversión al riesgo, el tamaño de la parcela y la tradición familiar como factores que dificultan o promueven las TAEs: lecciones de un estudio con productores bolivianos </vt:lpstr>
      <vt:lpstr>Índice de la presentación:</vt:lpstr>
      <vt:lpstr>Proyecto EcoConsumo 2</vt:lpstr>
      <vt:lpstr>Contexto y revisión de literatura</vt:lpstr>
      <vt:lpstr>Contexto y revisión de literatura</vt:lpstr>
      <vt:lpstr>Contexto y revisión de literatura</vt:lpstr>
      <vt:lpstr>Contexto y revisión de literatura</vt:lpstr>
      <vt:lpstr>Contexto y revisión de literatura</vt:lpstr>
      <vt:lpstr>Presentación de PowerPoint</vt:lpstr>
      <vt:lpstr>Presentación de PowerPoint</vt:lpstr>
      <vt:lpstr>Metodología</vt:lpstr>
      <vt:lpstr>Metodología</vt:lpstr>
      <vt:lpstr>Diagnóstico:</vt:lpstr>
      <vt:lpstr>Metodología</vt:lpstr>
      <vt:lpstr>Encuesta de oferentes de alimentos frescos, 2021 y 2023</vt:lpstr>
      <vt:lpstr>Estrategia de intervención a través del fortalecimiento de capacidades:</vt:lpstr>
      <vt:lpstr>Presentación de PowerPoint</vt:lpstr>
      <vt:lpstr>Presentación de PowerPoint</vt:lpstr>
      <vt:lpstr>Presentación de PowerPoint</vt:lpstr>
      <vt:lpstr>Presentación de PowerPoint</vt:lpstr>
      <vt:lpstr>Resultados</vt:lpstr>
      <vt:lpstr>Presentación de PowerPoint</vt:lpstr>
      <vt:lpstr>Presentación de PowerPoint</vt:lpstr>
      <vt:lpstr>Presentación de PowerPoint</vt:lpstr>
      <vt:lpstr>Productores convencionales - testimonios</vt:lpstr>
      <vt:lpstr>Presentación de PowerPoint</vt:lpstr>
      <vt:lpstr> AE - testimonio</vt:lpstr>
      <vt:lpstr>Factores que influyen a las TAEs</vt:lpstr>
      <vt:lpstr>Presentación de PowerPoint</vt:lpstr>
      <vt:lpstr>Presentación de PowerPoint</vt:lpstr>
      <vt:lpstr>Presentación de PowerPoint</vt:lpstr>
      <vt:lpstr>Presentación de PowerPoint</vt:lpstr>
      <vt:lpstr>Conclusiones e implicancias</vt:lpstr>
      <vt:lpstr>Conclusiones e implicancias</vt:lpstr>
      <vt:lpstr>Conclusiones e implicancias</vt:lpstr>
      <vt:lpstr>Conclusiones e implicancias</vt:lpstr>
      <vt:lpstr>Presentación de PowerPoint</vt:lpstr>
      <vt:lpstr>Presentación de PowerPoint</vt:lpstr>
      <vt:lpstr>Prácticas productivas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aversión al riesgo, el tamaño de la parcela y la tradición familiar como aspectos que dificultan y promueven las transiciones agroecológicas: lecciones de un estudio con productores bolivianos </dc:title>
  <dc:creator>Maria Cristina Omonte Ferrufino</dc:creator>
  <cp:lastModifiedBy>Maria Cristina Omonte Ferrufino</cp:lastModifiedBy>
  <cp:revision>10</cp:revision>
  <cp:lastPrinted>2024-05-30T23:56:12Z</cp:lastPrinted>
  <dcterms:created xsi:type="dcterms:W3CDTF">2024-05-29T13:54:27Z</dcterms:created>
  <dcterms:modified xsi:type="dcterms:W3CDTF">2024-06-03T23:15:32Z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