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7" r:id="rId2"/>
    <p:sldId id="288" r:id="rId3"/>
    <p:sldId id="256" r:id="rId4"/>
    <p:sldId id="289" r:id="rId5"/>
    <p:sldId id="285" r:id="rId6"/>
    <p:sldId id="286" r:id="rId7"/>
    <p:sldId id="258" r:id="rId8"/>
    <p:sldId id="292" r:id="rId9"/>
    <p:sldId id="276" r:id="rId10"/>
    <p:sldId id="272" r:id="rId11"/>
    <p:sldId id="273" r:id="rId12"/>
    <p:sldId id="279" r:id="rId13"/>
    <p:sldId id="280" r:id="rId14"/>
    <p:sldId id="293" r:id="rId15"/>
    <p:sldId id="282" r:id="rId16"/>
    <p:sldId id="290" r:id="rId17"/>
  </p:sldIdLst>
  <p:sldSz cx="18288000" cy="10287000"/>
  <p:notesSz cx="6858000" cy="9144000"/>
  <p:embeddedFontLst>
    <p:embeddedFont>
      <p:font typeface="Codec Pro ExtraBold" panose="020B0604020202020204" charset="0"/>
      <p:regular r:id="rId18"/>
    </p:embeddedFont>
    <p:embeddedFont>
      <p:font typeface="Garamond" panose="02020404030301010803" pitchFamily="18" charset="0"/>
      <p:regular r:id="rId19"/>
      <p:bold r:id="rId20"/>
      <p:italic r:id="rId21"/>
    </p:embeddedFont>
    <p:embeddedFont>
      <p:font typeface="Open Sauce" panose="020B0604020202020204" charset="0"/>
      <p:regular r:id="rId22"/>
    </p:embeddedFont>
    <p:embeddedFont>
      <p:font typeface="Open Sauce Bold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4" d="100"/>
          <a:sy n="54" d="100"/>
        </p:scale>
        <p:origin x="7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4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4T14:18:24.72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4T14:17:54.96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24575,'2'2'0,"0"0"0,0 0 0,1 0 0,-1-1 0,1 1 0,-1 0 0,1-1 0,-1 0 0,1 0 0,5 2 0,10 3 0,431 193 0,-245-107 0,89 46-279,385 246 1,-164-68 278,21-36 0,-312-176 0,611 260 0,-104-122 0,-414-165 0,281 79 0,11-5 0,8-61 0,8-52 138,1-40 298,-244-2-453,1386 4 17,-728-44 0,-487-31 0,-238 27 0,39-9 0,-1 0 0,425-99 0,-438 51 0,-118 33 0,-43 21 0,-56 19 0,-2-6 0,129-60 0,-117 35 0,236-120 0,-348 172 0,484-286 0,-388 223 0,-57 38 0,-1-3 0,103-90 0,-152 120 0,1 1 0,0-1 0,1 1 0,0 1 0,0 0 0,0 1 0,1 0 0,0 1 0,0 0 0,13-3 0,60-16 0,99-33 0,-171 51 0,0-1 0,-1 0 0,0-1 0,13-11 0,-15 11 0,1 0 0,-1 1 0,2 0 0,-1 1 0,17-7 0,29-8 0,-1 0 0,1 3 0,64-13 0,-88 27-1365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4T14:17:56.47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24575,'7'1'0,"1"0"0,-1 0 0,0 0 0,0 1 0,0 0 0,7 4 0,15 3 0,-6-3 0,525 149 0,-441-116 0,44 13 0,-134-48 0,1 1 0,-1 1 0,1 1 0,-2 1 0,23 12 0,-34-16 0,1 0 0,-1 0 0,0 1 0,0 0 0,0 0 0,-1 0 0,0 0 0,0 1 0,0 0 0,0 0 0,-1 0 0,0 0 0,0 0 0,-1 1 0,0-1 0,0 1 0,1 8 0,2 25 0,-3 1 0,-1 0 0,-5 52 0,1-12 0,2-52 0,-2 0 0,-1 1 0,-1-1 0,-1-1 0,-1 1 0,-2-1 0,-1 0 0,-1-1 0,-2 0 0,-27 44 0,-33 31 0,54-78 0,0 2 0,1-1 0,2 2 0,-21 46 0,25-39-91,5-15-164,1-1 0,-2 0 1,-1 0-1,-11 19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4T14:18:03.98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3042 24575,'199'-2'0,"314"-44"0,346-126 0,-308 8 0,-475 139 0,20-11 0,-2-3 0,-2-5 0,-1-4 0,103-73 0,411-247 0,-100 120 0,-420 204 0,151-87 0,264-162 0,-444 262 0,21-6 0,2 3 0,83-24 0,-115 44 0,75-11 0,26-7 0,108-30 0,-107 24 0,-32 9 0,-70 19 0,71-26 0,-51 14 0,-46 16 0,-1-1 0,0 0 0,28-15 0,-42 18 0,0 0 0,0 0 0,-1 0 0,1-1 0,-1 1 0,0-1 0,0-1 0,-1 1 0,0-1 0,0 0 0,0 0 0,0 0 0,-1 0 0,4-11 0,4-20 0,-2-2 0,-2 1 0,-1-1 0,-1 0 0,-3-66 0,2 5 0,14-38 123,-1 5-1611,-15 98-5338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4T14:18:05.93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1 160 24575,'38'0'0,"1"-1"0,0-2 0,38-8 0,-22 2 0,84-3 0,-58 6 0,-42 1 0,-1-2 0,61-20 0,-64 17 0,1 0 0,-1 3 0,48-5 0,-50 8 0,52-11 0,-52 8 0,53-5 0,-82 12 0,10-1 0,0 0 0,1 1 0,25 4 0,-35-3 0,-1 0 0,1 0 0,-1 1 0,0 0 0,1 0 0,-1 0 0,0 0 0,0 1 0,0-1 0,-1 1 0,1 0 0,0 0 0,-1 0 0,0 1 0,5 6 0,11 16 0,-2 2 0,-1-1 0,-1 2 0,-2 0 0,14 39 0,3 59 0,-22-93-196,-2 0-1,-1 1 0,-2-1 1,-2 59-1,-1-80-185,0 26-6444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4T14:18:09.0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3326 24575,'3'-3'0,"0"0"0,0 1 0,1-1 0,-1 1 0,1-1 0,0 1 0,7-3 0,12-5 0,437-254-973,-6-34-1502,-70 45 2524,528-282-1143,-707 432 730,5 10 0,359-109-1,140 51-95,15 73-563,737 48-573,-1384 30 1590,596 3-540,75 2-1732,93 0 1050,84-4-108,1035-50 166,-12-104 184,-1147 45 890,-126-20 226,-118-13 70,-118-3 471,-105 8-164,-21-23 1124,-251 121-232,-2-3 1,90-78-1,-142 111-973,0 0 1,0 1-1,1 0 0,0 1 1,0-1-1,1 2 0,0-1 1,0 1-1,0 1 0,1 0 1,-1 0-1,1 1 1,0 1-1,0-1 0,11 1 1,43 0 221,-1 2 1,102 15-1,-58-4-441,864 10-207,-634-24 0,793 3 0,-1069 1 0,1 2 0,0 3 0,-1 3 0,0 3 0,73 23 0,-39-6 0,1 0 0,170 74 0,-59-20 0,-32-16 0,-133-48 0,0-2 0,0-1 0,2-3 0,-1-2 0,76 10 0,-110-20 57,-1-1 0,0 0 0,1 0 0,-1-1 0,18-4 0,-23 4-179,1-1 0,-1 1 0,1-1 0,-1 0 0,0-1 0,1 1 0,-1-1 0,-1 1 0,1-1 1,0-1-1,-1 1 0,1 0 0,2-5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4T14:18:10.87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537 0 24575,'2'5'0,"0"0"0,-1-1 0,2 1 0,-1-1 0,0 0 0,1 0 0,0 0 0,0 0 0,0 0 0,0 0 0,1-1 0,5 5 0,-1 0 0,34 36 0,-14-17 0,-2 2 0,30 41 0,-13-11 0,-22-33 0,33 58 0,-40-60 0,1-1 0,25 30 0,-26-37 0,-2 1 0,1 0 0,-2 1 0,0 0 0,12 31 0,-13-27 0,1 0 0,1-1 0,1-1 0,1 0 0,0-1 0,31 32 0,3 4 0,-41-47 0,13 17 0,0 1 0,16 29 0,-31-45 0,1 1 0,-2 0 0,1 0 0,-2 1 0,0-1 0,0 1 0,-1 0 0,2 23 0,-3-29 0,-1-1 0,0 1 0,0-1 0,-1 1 0,1-1 0,-1 1 0,0-1 0,-1 0 0,1 1 0,-1-1 0,0 0 0,-1 0 0,1 0 0,-1 0 0,0-1 0,0 1 0,0-1 0,-1 1 0,1-1 0,-1 0 0,0 0 0,0-1 0,-1 1 0,1-1 0,-1 0 0,0 0 0,0-1 0,-7 4 0,-14 5 0,0 0 0,0-2 0,-1-1 0,0-1 0,-1-1 0,-32 3 0,-9-4 0,0 4 0,0 3 0,1 3 0,1 2 0,-104 43 0,157-54 0,-109 51 0,5 3 0,101-53 0,-1 0 0,-1-1 0,1-1 0,-37 5 0,46-9-136,0 1-1,0 0 1,0 0-1,0 1 1,0 0-1,1 0 1,-1 1-1,1 0 0,-10 7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3T21:08:17.76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4345 822 24575,'-29'-26'0,"-2"0"0,-40-24 0,31 22 0,-51-35 0,-3 3 0,-3 5 0,-1 3 0,-195-70 0,234 103 0,-64-20 0,-170-79 0,236 90 0,0 3 0,-1 2 0,-1 2 0,-2 4 0,1 2 0,-2 2 0,0 4 0,-85-3 0,-456 12 0,233 3 0,358-3 0,0 0 0,0 2 0,1-1 0,-1 1 0,1 1 0,-1 0 0,1 1 0,0 0 0,0 1 0,-13 7 0,10-3 0,1 1 0,0 0 0,0 1 0,1 0 0,0 1 0,-18 23 0,-44 63 0,-47 58 0,92-124 0,-1 0 0,-54 43 0,-89 45 0,149-105 0,-34 28 0,43-31 0,-1 0 0,0-1 0,-1-1 0,-22 11 0,19-13 0,-11 4 0,1 2 0,1 0 0,-54 37 0,51-28 0,9-7 0,1 1 0,0 0 0,2 2 0,0 0 0,-24 30 0,33-33 0,0 0 0,1 1 0,1 0 0,0 0 0,-6 22 0,4-7 0,2 0 0,1 0 0,1 0 0,2 1 0,-1 46 0,5 314 0,3-178 0,-1-182 0,2 0 0,1 0 0,1 0 0,10 32 0,51 124 0,-46-146 0,1-2 0,39 55 0,-10-17 0,34 74 0,57 89 0,-94-166 0,15 21 0,-52-84 0,0-1 0,1 0 0,0 0 0,25 19 0,-14-12 0,0 1 0,-2 1 0,0 0 0,22 32 0,-21-25 0,1-2 0,41 38 0,-34-41 0,1-1 0,1-2 0,1-1 0,42 18 0,140 49 0,-199-81 0,116 41 0,243 51 0,7 5 0,-294-75 0,-52-18 0,0-2 0,1-1 0,59 2 0,110-9 0,-101-1 0,750 0 0,-791-1 0,1-3 0,97-22 0,-143 23 0,-1-1 0,1 0 0,-1-1 0,-1-1 0,1 0 0,-1-2 0,-1 0 0,0 0 0,0-1 0,-1-1 0,-1-1 0,0 0 0,0 0 0,17-25 0,5-14 0,-2-1 0,49-109 0,-4 1 0,48-106 0,-115 237 0,0-1 0,-2 1 0,-1-2 0,-2 1 0,4-61 0,-12-163 0,-2 99 0,4-410 0,-1 538 0,-1 1 0,-1 0 0,-1 0 0,-9-29 0,-40-100 0,32 97 0,10 23 0,-9-58 0,6 25 0,6 32 0,1 5 0,-20-56 0,24 78 0,-2 0 0,1 1 0,-2 0 0,1 0 0,-1 0 0,0 1 0,-1 0 0,0 0 0,-14-12 0,-5-2-1365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3T21:08:20.75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4553 85 24575,'-215'-16'0,"66"1"0,-819 3 0,606 15 0,137-4 0,-237 3 0,357 6 0,-127 27 0,81-10 0,67-12 0,-158 44 0,205-45 0,-31 10 0,-127 60 0,148-58 0,-257 149 0,289-162 0,1 0 0,0 1 0,0 1 0,1 0 0,-21 28 0,-46 84 0,19-27 0,-32 23 0,-7 13 0,-14 11 0,86-112 0,14-16 0,1 1 0,1 1 0,1-1 0,0 2 0,2-1 0,0 2 0,1-1 0,-8 36 0,7-15 0,3 1 0,1 0 0,1 67 0,9 708 0,-6-802 0,1-1 0,1 1 0,0-1 0,1 1 0,1-1 0,0 0 0,1 0 0,0 0 0,1 0 0,1-1 0,0 0 0,1 0 0,0 0 0,1-1 0,0 0 0,14 14 0,25 27 0,118 121 0,-135-146 0,2-1 0,0-2 0,67 39 0,238 116 0,-236-131 0,3-4 0,165 49 0,-225-83 0,0-2 0,1-2 0,68 3 0,138-13 0,-101-1 0,1022 4 0,-1092-5 0,-1-3 0,1-3 0,85-25 0,-132 29 0,24-9 0,-1-3 0,-1-3 0,89-48 0,-10 5 0,-57 32 0,-7 3 0,109-63 0,-119 56 0,102-69 0,-128 81 0,-1-1 0,46-48 0,-16 6 0,-3-2 0,-3-3 0,-4-2 0,-3-3 0,-3-2 0,54-129 0,-72 146 0,58-96 0,-50 97 0,40-91 0,-32 8 0,-16 46 0,-14 47 0,-1-2 0,-3 1 0,-3-2 0,-1 1 0,-3-102 0,-4 42 0,1 16 0,-14-108 0,9 176 0,-1 1 0,-1 0 0,-2 1 0,-1-1 0,-1 1 0,-1 1 0,-1 0 0,-19-28 0,11 26 0,-45-47 0,26 32 0,21 23 0,-1 1 0,-1 0 0,0 1 0,-2 2 0,0 0 0,-1 1 0,-1 1 0,0 1 0,-1 2 0,-1 0 0,0 2 0,0 0 0,-1 2 0,0 1 0,0 1 0,-47-4 0,-247 7 52,173 5-1469,113-2-5409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3T21:08:24.40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24575,'21'1'0,"1"0"0,0 2 0,-1 1 0,0 0 0,21 9 0,101 43 0,-64-20 0,114 75 0,65 64 0,-177-113 0,104 107 0,-149-135 0,29 31 0,80 70 0,376 244 0,-309-266 0,-52-31 0,-93-44 0,2-3 0,1-3 0,1-3 0,76 19 0,-106-34 0,0 1 0,-1 2 0,-1 1 0,44 29 0,-31-17 0,76 30 0,-80-41 0,34 12 0,-2 2 0,113 67 0,-169-85 0,1-1 0,0-2 0,1 0 0,48 15 0,-40-17-105,-9-2-315,1-1 0,52 7 0,-47-12-6406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3T21:08:25.9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1592 24575,'89'4'0,"-1"3"0,147 31 0,-144-23 0,1-3 0,181-3 0,-225-9 0,-12 0 0,64-7 0,-89 6 0,0-1 0,-1-1 0,1 0 0,-1-1 0,1 0 0,-1 0 0,0-1 0,0-1 0,-1 1 0,11-10 0,-3 0 0,0-1 0,-2 0 0,0-2 0,-1 1 0,-1-2 0,15-26 0,56-129 0,-52 102 0,-2 8 0,-6 18 0,-3 0 0,-2-2 0,-2 0 0,15-65 0,39-252 0,-54 205 0,-1 4 0,4 15-1365,-17 102-5461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3T21:08:27.69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4491 0 24575,'-11'1'0,"0"0"0,0 1 0,0 0 0,0 1 0,-17 6 0,5-1 0,-860 242 0,452-128 0,12 33 0,243-85 0,-2-7 0,-315 68 0,-286 81 0,437-126 0,-9 4 0,288-67 0,42-14 0,-2-1 0,1-1 0,-1 0 0,0-2 0,-34 3 0,38-7-341,0 2 0,0 0-1,-25 7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3T21:08:29.60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579 1 24575,'-1'7'0,"-1"1"0,0-1 0,0 0 0,-1 0 0,0 0 0,0 0 0,0-1 0,-1 1 0,0-1 0,-7 9 0,-1 3 0,-7 13 0,-2 0 0,-1-2 0,-38 39 0,33-37 0,0 2 0,2 0 0,2 1 0,-28 55 0,6-12 0,21-32 0,-34 89 0,40-87 0,-36 122 0,25-72 0,22-73 0,2-1 0,0 1 0,1 0 0,1 0 0,2 0 0,0 0 0,4 30 0,-3-51 0,0 0 0,1 1 0,-1-1 0,1 0 0,0 0 0,0 1 0,1-1 0,-1 0 0,1 0 0,-1 0 0,1 0 0,0-1 0,0 1 0,0 0 0,0-1 0,1 1 0,-1-1 0,1 0 0,-1 0 0,1 0 0,0 0 0,0 0 0,0-1 0,0 1 0,0-1 0,0 0 0,0 0 0,0 0 0,5 1 0,8 0 0,0-1 0,-1 0 0,1-1 0,0 0 0,16-4 0,-14 2 0,85-11 0,99-27 0,67-11 0,-205 41 0,73-23 0,-83 19 0,0 1 0,76-6 0,-1 15 0,-71 4 0,103-14 0,-82 2 24,104-2-1,81 14-276,-128 1-906,-100-1-5667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4.png"/><Relationship Id="rId3" Type="http://schemas.openxmlformats.org/officeDocument/2006/relationships/image" Target="../media/image18.svg"/><Relationship Id="rId7" Type="http://schemas.openxmlformats.org/officeDocument/2006/relationships/image" Target="../media/image21.png"/><Relationship Id="rId12" Type="http://schemas.openxmlformats.org/officeDocument/2006/relationships/customXml" Target="../ink/ink5.xml"/><Relationship Id="rId17" Type="http://schemas.openxmlformats.org/officeDocument/2006/relationships/image" Target="../media/image26.png"/><Relationship Id="rId2" Type="http://schemas.openxmlformats.org/officeDocument/2006/relationships/image" Target="../media/image17.png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23.png"/><Relationship Id="rId5" Type="http://schemas.openxmlformats.org/officeDocument/2006/relationships/image" Target="../media/image20.jpeg"/><Relationship Id="rId15" Type="http://schemas.openxmlformats.org/officeDocument/2006/relationships/image" Target="../media/image25.png"/><Relationship Id="rId10" Type="http://schemas.openxmlformats.org/officeDocument/2006/relationships/customXml" Target="../ink/ink4.xml"/><Relationship Id="rId4" Type="http://schemas.openxmlformats.org/officeDocument/2006/relationships/image" Target="../media/image19.jpeg"/><Relationship Id="rId9" Type="http://schemas.openxmlformats.org/officeDocument/2006/relationships/image" Target="../media/image22.png"/><Relationship Id="rId14" Type="http://schemas.openxmlformats.org/officeDocument/2006/relationships/customXml" Target="../ink/ink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customXml" Target="../ink/ink12.xml"/><Relationship Id="rId3" Type="http://schemas.openxmlformats.org/officeDocument/2006/relationships/image" Target="../media/image28.jpeg"/><Relationship Id="rId7" Type="http://schemas.openxmlformats.org/officeDocument/2006/relationships/customXml" Target="../ink/ink9.xml"/><Relationship Id="rId12" Type="http://schemas.openxmlformats.org/officeDocument/2006/relationships/image" Target="../media/image33.png"/><Relationship Id="rId2" Type="http://schemas.openxmlformats.org/officeDocument/2006/relationships/image" Target="../media/image27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5" Type="http://schemas.openxmlformats.org/officeDocument/2006/relationships/customXml" Target="../ink/ink13.xml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customXml" Target="../ink/ink10.xml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060227" y="-506450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384715" y="9009597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2269706" y="-578780"/>
            <a:ext cx="19329933" cy="11299900"/>
            <a:chOff x="0" y="0"/>
            <a:chExt cx="812800" cy="29761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7773" y="4163622"/>
            <a:ext cx="110236" cy="2818996"/>
            <a:chOff x="0" y="0"/>
            <a:chExt cx="26312" cy="6728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-2777871" y="-20707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BA23DEE-A382-CB57-35A5-EA606F965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174" y="-92405"/>
            <a:ext cx="771525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6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060227" y="-506450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384715" y="9009597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2269706" y="-20075"/>
            <a:ext cx="3086100" cy="11299900"/>
            <a:chOff x="0" y="0"/>
            <a:chExt cx="812800" cy="29761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7773" y="4163622"/>
            <a:ext cx="110236" cy="2818996"/>
            <a:chOff x="0" y="0"/>
            <a:chExt cx="26312" cy="6728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-2777871" y="-20707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BA23DEE-A382-CB57-35A5-EA606F965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696" y="1153796"/>
            <a:ext cx="5984555" cy="7979407"/>
          </a:xfrm>
          <a:prstGeom prst="rect">
            <a:avLst/>
          </a:prstGeom>
        </p:spPr>
      </p:pic>
      <p:sp>
        <p:nvSpPr>
          <p:cNvPr id="12" name="Freeform 14">
            <a:extLst>
              <a:ext uri="{FF2B5EF4-FFF2-40B4-BE49-F238E27FC236}">
                <a16:creationId xmlns:a16="http://schemas.microsoft.com/office/drawing/2014/main" id="{F04762B6-F9FF-F7E7-CFBD-79F29BB5B63B}"/>
              </a:ext>
            </a:extLst>
          </p:cNvPr>
          <p:cNvSpPr/>
          <p:nvPr/>
        </p:nvSpPr>
        <p:spPr>
          <a:xfrm>
            <a:off x="8548416" y="1879093"/>
            <a:ext cx="7148784" cy="6160008"/>
          </a:xfrm>
          <a:custGeom>
            <a:avLst/>
            <a:gdLst/>
            <a:ahLst/>
            <a:cxnLst/>
            <a:rect l="l" t="t" r="r" b="b"/>
            <a:pathLst>
              <a:path w="2856629" h="2428135">
                <a:moveTo>
                  <a:pt x="0" y="0"/>
                </a:moveTo>
                <a:lnTo>
                  <a:pt x="2856629" y="0"/>
                </a:lnTo>
                <a:lnTo>
                  <a:pt x="2856629" y="2428135"/>
                </a:lnTo>
                <a:lnTo>
                  <a:pt x="0" y="24281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63460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74764" y="-207071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384715" y="9009597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7773" y="4163622"/>
            <a:ext cx="110236" cy="2818996"/>
            <a:chOff x="0" y="0"/>
            <a:chExt cx="26312" cy="6728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2035106" y="1126898"/>
            <a:ext cx="373090" cy="373090"/>
          </a:xfrm>
          <a:custGeom>
            <a:avLst/>
            <a:gdLst/>
            <a:ahLst/>
            <a:cxnLst/>
            <a:rect l="l" t="t" r="r" b="b"/>
            <a:pathLst>
              <a:path w="373090" h="373090">
                <a:moveTo>
                  <a:pt x="0" y="0"/>
                </a:moveTo>
                <a:lnTo>
                  <a:pt x="373090" y="0"/>
                </a:lnTo>
                <a:lnTo>
                  <a:pt x="373090" y="373090"/>
                </a:lnTo>
                <a:lnTo>
                  <a:pt x="0" y="3730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2777871" y="-20707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362436" y="834545"/>
            <a:ext cx="6310756" cy="8273610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1" y="0"/>
                </a:lnTo>
                <a:lnTo>
                  <a:pt x="5783221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35106" y="3081957"/>
            <a:ext cx="9573274" cy="373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4200" dirty="0">
                <a:solidFill>
                  <a:srgbClr val="1C5739"/>
                </a:solidFill>
                <a:latin typeface="Codec Pro ExtraBold"/>
              </a:rPr>
              <a:t>ECONOMÍA PLURAL Y COMUNITARIA</a:t>
            </a:r>
          </a:p>
          <a:p>
            <a:pPr>
              <a:lnSpc>
                <a:spcPts val="5040"/>
              </a:lnSpc>
            </a:pPr>
            <a:r>
              <a:rPr lang="en-US" sz="4200" dirty="0">
                <a:solidFill>
                  <a:srgbClr val="1C5739"/>
                </a:solidFill>
                <a:latin typeface="Codec Pro ExtraBold"/>
              </a:rPr>
              <a:t>DESDE UNA VISIÓN ENDÓGENA ANDINA.</a:t>
            </a:r>
          </a:p>
          <a:p>
            <a:pPr>
              <a:lnSpc>
                <a:spcPts val="5040"/>
              </a:lnSpc>
            </a:pPr>
            <a:r>
              <a:rPr lang="en-US" sz="4200" dirty="0">
                <a:solidFill>
                  <a:srgbClr val="1C5739"/>
                </a:solidFill>
                <a:latin typeface="Codec Pro ExtraBold"/>
              </a:rPr>
              <a:t>ESTUDIO EN MERCADOS CAMPESINOS DE BOLIVIA</a:t>
            </a:r>
          </a:p>
          <a:p>
            <a:pPr>
              <a:lnSpc>
                <a:spcPts val="4029"/>
              </a:lnSpc>
            </a:pPr>
            <a:endParaRPr lang="en-US" sz="4200" dirty="0">
              <a:solidFill>
                <a:srgbClr val="1C5739"/>
              </a:solidFill>
              <a:latin typeface="Codec Pro Extra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544815" y="9191625"/>
            <a:ext cx="8553855" cy="50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5"/>
              </a:lnSpc>
            </a:pPr>
            <a:r>
              <a:rPr lang="en-US" sz="3089" spc="154" dirty="0">
                <a:solidFill>
                  <a:srgbClr val="1C5739"/>
                </a:solidFill>
                <a:latin typeface="Open Sauce"/>
              </a:rPr>
              <a:t>Claudia Pozo, Mariana </a:t>
            </a:r>
            <a:r>
              <a:rPr lang="en-US" sz="3089" spc="154" dirty="0" err="1">
                <a:solidFill>
                  <a:srgbClr val="1C5739"/>
                </a:solidFill>
                <a:latin typeface="Open Sauce"/>
              </a:rPr>
              <a:t>Alem</a:t>
            </a:r>
            <a:r>
              <a:rPr lang="en-US" sz="3089" spc="154" dirty="0">
                <a:solidFill>
                  <a:srgbClr val="1C5739"/>
                </a:solidFill>
                <a:latin typeface="Open Sauce"/>
              </a:rPr>
              <a:t>, Trent Blare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6D091DD7-A7B0-0777-BAE3-3B708BD96E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1919" y="8239125"/>
            <a:ext cx="1905000" cy="1905000"/>
          </a:xfrm>
          <a:prstGeom prst="rect">
            <a:avLst/>
          </a:prstGeom>
        </p:spPr>
      </p:pic>
      <p:pic>
        <p:nvPicPr>
          <p:cNvPr id="2050" name="Picture 2" descr="FUNDACIÓN AGRECOL Andes">
            <a:extLst>
              <a:ext uri="{FF2B5EF4-FFF2-40B4-BE49-F238E27FC236}">
                <a16:creationId xmlns:a16="http://schemas.microsoft.com/office/drawing/2014/main" id="{8D913A52-09CD-A0EA-E176-AB0A52B26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8542" y="5898771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77800" y="342900"/>
            <a:ext cx="4724400" cy="9448800"/>
            <a:chOff x="0" y="0"/>
            <a:chExt cx="1424588" cy="21015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4588" cy="2101578"/>
            </a:xfrm>
            <a:custGeom>
              <a:avLst/>
              <a:gdLst/>
              <a:ahLst/>
              <a:cxnLst/>
              <a:rect l="l" t="t" r="r" b="b"/>
              <a:pathLst>
                <a:path w="1424588" h="2101578">
                  <a:moveTo>
                    <a:pt x="0" y="0"/>
                  </a:moveTo>
                  <a:lnTo>
                    <a:pt x="1424588" y="0"/>
                  </a:lnTo>
                  <a:lnTo>
                    <a:pt x="1424588" y="2101578"/>
                  </a:lnTo>
                  <a:lnTo>
                    <a:pt x="0" y="2101578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424588" cy="21206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F9A6E-8D18-FFBC-0889-245AB09F3F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063" b="25727"/>
          <a:stretch/>
        </p:blipFill>
        <p:spPr>
          <a:xfrm>
            <a:off x="8863441" y="1790700"/>
            <a:ext cx="8028717" cy="7640515"/>
          </a:xfrm>
          <a:prstGeom prst="rect">
            <a:avLst/>
          </a:prstGeom>
        </p:spPr>
      </p:pic>
      <p:sp>
        <p:nvSpPr>
          <p:cNvPr id="4" name="TextBox 13">
            <a:extLst>
              <a:ext uri="{FF2B5EF4-FFF2-40B4-BE49-F238E27FC236}">
                <a16:creationId xmlns:a16="http://schemas.microsoft.com/office/drawing/2014/main" id="{259DFF11-E72F-EC0B-2F4E-6460FC334726}"/>
              </a:ext>
            </a:extLst>
          </p:cNvPr>
          <p:cNvSpPr txBox="1"/>
          <p:nvPr/>
        </p:nvSpPr>
        <p:spPr>
          <a:xfrm>
            <a:off x="1800724" y="1104900"/>
            <a:ext cx="9332053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BO" sz="5400" spc="771" dirty="0">
                <a:solidFill>
                  <a:srgbClr val="231F20"/>
                </a:solidFill>
                <a:latin typeface="Codec Pro ExtraBold"/>
              </a:rPr>
              <a:t>N</a:t>
            </a:r>
            <a:r>
              <a:rPr lang="en-US" sz="5400" spc="771" dirty="0" err="1">
                <a:solidFill>
                  <a:srgbClr val="231F20"/>
                </a:solidFill>
                <a:latin typeface="Codec Pro ExtraBold"/>
              </a:rPr>
              <a:t>osotros</a:t>
            </a:r>
            <a:r>
              <a:rPr lang="en-US" sz="5400" spc="771" dirty="0">
                <a:solidFill>
                  <a:srgbClr val="231F20"/>
                </a:solidFill>
                <a:latin typeface="Codec Pro ExtraBold"/>
              </a:rPr>
              <a:t> no </a:t>
            </a:r>
            <a:r>
              <a:rPr lang="en-US" sz="5400" spc="771" dirty="0" err="1">
                <a:solidFill>
                  <a:srgbClr val="231F20"/>
                </a:solidFill>
                <a:latin typeface="Codec Pro ExtraBold"/>
              </a:rPr>
              <a:t>somos</a:t>
            </a:r>
            <a:r>
              <a:rPr lang="en-US" sz="5400" spc="771" dirty="0">
                <a:solidFill>
                  <a:srgbClr val="231F20"/>
                </a:solidFill>
                <a:latin typeface="Codec Pro ExtraBold"/>
              </a:rPr>
              <a:t> </a:t>
            </a:r>
            <a:r>
              <a:rPr lang="en-US" sz="5400" spc="771" dirty="0" err="1">
                <a:solidFill>
                  <a:srgbClr val="231F20"/>
                </a:solidFill>
                <a:latin typeface="Codec Pro ExtraBold"/>
              </a:rPr>
              <a:t>pobres</a:t>
            </a:r>
            <a:r>
              <a:rPr lang="en-US" sz="5400" spc="771" dirty="0">
                <a:solidFill>
                  <a:srgbClr val="231F20"/>
                </a:solidFill>
                <a:latin typeface="Codec Pro ExtraBold"/>
              </a:rPr>
              <a:t>, temenos </a:t>
            </a:r>
            <a:r>
              <a:rPr lang="en-US" sz="5400" spc="771" dirty="0" err="1">
                <a:solidFill>
                  <a:srgbClr val="231F20"/>
                </a:solidFill>
                <a:latin typeface="Codec Pro ExtraBold"/>
              </a:rPr>
              <a:t>más</a:t>
            </a:r>
            <a:r>
              <a:rPr lang="en-US" sz="5400" spc="771" dirty="0">
                <a:solidFill>
                  <a:srgbClr val="231F20"/>
                </a:solidFill>
                <a:latin typeface="Codec Pro ExtraBold"/>
              </a:rPr>
              <a:t> de 3600 </a:t>
            </a:r>
            <a:r>
              <a:rPr lang="en-US" sz="5400" spc="771" dirty="0" err="1">
                <a:solidFill>
                  <a:srgbClr val="231F20"/>
                </a:solidFill>
                <a:latin typeface="Codec Pro ExtraBold"/>
              </a:rPr>
              <a:t>variedades</a:t>
            </a:r>
            <a:r>
              <a:rPr lang="en-US" sz="5400" spc="771" dirty="0">
                <a:solidFill>
                  <a:srgbClr val="231F20"/>
                </a:solidFill>
                <a:latin typeface="Codec Pro ExtraBold"/>
              </a:rPr>
              <a:t> de papa.</a:t>
            </a:r>
            <a:br>
              <a:rPr lang="en-US" sz="5400" spc="771" dirty="0">
                <a:solidFill>
                  <a:srgbClr val="231F20"/>
                </a:solidFill>
                <a:latin typeface="Codec Pro ExtraBold"/>
              </a:rPr>
            </a:br>
            <a:endParaRPr lang="en-US" sz="5400" spc="771" dirty="0">
              <a:solidFill>
                <a:srgbClr val="231F20"/>
              </a:solidFill>
              <a:latin typeface="Codec Pro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722835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-232650" y="-518855"/>
            <a:ext cx="1314450" cy="11299900"/>
            <a:chOff x="0" y="0"/>
            <a:chExt cx="812800" cy="29761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5" name="TextBox 46">
            <a:extLst>
              <a:ext uri="{FF2B5EF4-FFF2-40B4-BE49-F238E27FC236}">
                <a16:creationId xmlns:a16="http://schemas.microsoft.com/office/drawing/2014/main" id="{E75E722B-0A81-85CE-345D-54D455735C62}"/>
              </a:ext>
            </a:extLst>
          </p:cNvPr>
          <p:cNvSpPr txBox="1"/>
          <p:nvPr/>
        </p:nvSpPr>
        <p:spPr>
          <a:xfrm>
            <a:off x="2134157" y="2755972"/>
            <a:ext cx="125730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4800" b="1" dirty="0">
                <a:solidFill>
                  <a:srgbClr val="000000"/>
                </a:solidFill>
                <a:latin typeface="Open Sauce"/>
              </a:rPr>
              <a:t>BOLIVIA UN 62% SE AUTODENOMINA INDIGENA</a:t>
            </a:r>
          </a:p>
        </p:txBody>
      </p:sp>
      <p:sp>
        <p:nvSpPr>
          <p:cNvPr id="12" name="TextBox 46">
            <a:extLst>
              <a:ext uri="{FF2B5EF4-FFF2-40B4-BE49-F238E27FC236}">
                <a16:creationId xmlns:a16="http://schemas.microsoft.com/office/drawing/2014/main" id="{8564C200-F936-3D52-7677-9C7A87B8CE4F}"/>
              </a:ext>
            </a:extLst>
          </p:cNvPr>
          <p:cNvSpPr txBox="1"/>
          <p:nvPr/>
        </p:nvSpPr>
        <p:spPr>
          <a:xfrm>
            <a:off x="8491664" y="4110385"/>
            <a:ext cx="8686800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Open Sauce"/>
              </a:rPr>
              <a:t>36 NACIONES O PUEBLOS INDIGENAS ORIGINARIOS </a:t>
            </a:r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D7DF6C11-B27A-7FFB-B849-CDE96DC40267}"/>
              </a:ext>
            </a:extLst>
          </p:cNvPr>
          <p:cNvSpPr/>
          <p:nvPr/>
        </p:nvSpPr>
        <p:spPr>
          <a:xfrm>
            <a:off x="1498040" y="723900"/>
            <a:ext cx="7157674" cy="1575131"/>
          </a:xfrm>
          <a:custGeom>
            <a:avLst/>
            <a:gdLst/>
            <a:ahLst/>
            <a:cxnLst/>
            <a:rect l="l" t="t" r="r" b="b"/>
            <a:pathLst>
              <a:path w="8920975" h="1963166">
                <a:moveTo>
                  <a:pt x="7771050" y="0"/>
                </a:moveTo>
                <a:lnTo>
                  <a:pt x="0" y="0"/>
                </a:lnTo>
                <a:lnTo>
                  <a:pt x="1007084" y="837565"/>
                </a:lnTo>
                <a:cubicBezTo>
                  <a:pt x="1054561" y="877062"/>
                  <a:pt x="1078986" y="929386"/>
                  <a:pt x="1078986" y="981583"/>
                </a:cubicBezTo>
                <a:cubicBezTo>
                  <a:pt x="1078986" y="1033780"/>
                  <a:pt x="1055324" y="1085596"/>
                  <a:pt x="1007084" y="1125601"/>
                </a:cubicBezTo>
                <a:lnTo>
                  <a:pt x="763" y="1963166"/>
                </a:lnTo>
                <a:lnTo>
                  <a:pt x="7770440" y="1963166"/>
                </a:lnTo>
                <a:lnTo>
                  <a:pt x="8920975" y="981583"/>
                </a:lnTo>
                <a:lnTo>
                  <a:pt x="7771050" y="0"/>
                </a:lnTo>
                <a:close/>
              </a:path>
            </a:pathLst>
          </a:custGeom>
          <a:solidFill>
            <a:srgbClr val="1C5739"/>
          </a:solidFill>
        </p:spPr>
      </p:sp>
      <p:sp>
        <p:nvSpPr>
          <p:cNvPr id="20" name="TextBox 38">
            <a:extLst>
              <a:ext uri="{FF2B5EF4-FFF2-40B4-BE49-F238E27FC236}">
                <a16:creationId xmlns:a16="http://schemas.microsoft.com/office/drawing/2014/main" id="{8249F41B-9AF5-8ED9-D55E-568C840C7417}"/>
              </a:ext>
            </a:extLst>
          </p:cNvPr>
          <p:cNvSpPr txBox="1"/>
          <p:nvPr/>
        </p:nvSpPr>
        <p:spPr>
          <a:xfrm>
            <a:off x="2624264" y="1082214"/>
            <a:ext cx="4543644" cy="85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1"/>
              </a:lnSpc>
              <a:spcBef>
                <a:spcPct val="0"/>
              </a:spcBef>
            </a:pPr>
            <a:r>
              <a:rPr lang="en-US" sz="4000" spc="235" dirty="0">
                <a:solidFill>
                  <a:srgbClr val="FFFFFF"/>
                </a:solidFill>
                <a:latin typeface="Open Sauce"/>
              </a:rPr>
              <a:t>Economía de Mercado .</a:t>
            </a:r>
          </a:p>
        </p:txBody>
      </p:sp>
      <p:sp>
        <p:nvSpPr>
          <p:cNvPr id="21" name="TextBox 46">
            <a:extLst>
              <a:ext uri="{FF2B5EF4-FFF2-40B4-BE49-F238E27FC236}">
                <a16:creationId xmlns:a16="http://schemas.microsoft.com/office/drawing/2014/main" id="{B2E8928F-BDB4-CEF6-8C70-33AD673A02DB}"/>
              </a:ext>
            </a:extLst>
          </p:cNvPr>
          <p:cNvSpPr txBox="1"/>
          <p:nvPr/>
        </p:nvSpPr>
        <p:spPr>
          <a:xfrm>
            <a:off x="9083678" y="1082214"/>
            <a:ext cx="3751386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Open Sauce"/>
              </a:rPr>
              <a:t>UNIDIMENSION </a:t>
            </a:r>
          </a:p>
        </p:txBody>
      </p:sp>
      <p:pic>
        <p:nvPicPr>
          <p:cNvPr id="22" name="Picture 2" descr="Diseño De Gráfico De Crecimiento De Economía Azul Con Papel Moneda Y  Monedas De Oro PNG ,dibujos Lucro, Economia Crecer, Gráfico De Crecimiento  De La Economía PNG y Vector para Descargar Gratis |">
            <a:extLst>
              <a:ext uri="{FF2B5EF4-FFF2-40B4-BE49-F238E27FC236}">
                <a16:creationId xmlns:a16="http://schemas.microsoft.com/office/drawing/2014/main" id="{01124BC0-7F5B-5629-CE2C-FFAF63D33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0568" y="-2931"/>
            <a:ext cx="3028342" cy="302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Flecha: doblada hacia arriba 22">
            <a:extLst>
              <a:ext uri="{FF2B5EF4-FFF2-40B4-BE49-F238E27FC236}">
                <a16:creationId xmlns:a16="http://schemas.microsoft.com/office/drawing/2014/main" id="{77B399B9-C181-A944-0EB0-D874AA814A53}"/>
              </a:ext>
            </a:extLst>
          </p:cNvPr>
          <p:cNvSpPr/>
          <p:nvPr/>
        </p:nvSpPr>
        <p:spPr>
          <a:xfrm rot="5400000">
            <a:off x="1846334" y="4880095"/>
            <a:ext cx="2057400" cy="1680310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15">
            <a:extLst>
              <a:ext uri="{FF2B5EF4-FFF2-40B4-BE49-F238E27FC236}">
                <a16:creationId xmlns:a16="http://schemas.microsoft.com/office/drawing/2014/main" id="{F9AD4D08-8E3D-8A39-9DC6-7C542FE5120F}"/>
              </a:ext>
            </a:extLst>
          </p:cNvPr>
          <p:cNvSpPr/>
          <p:nvPr/>
        </p:nvSpPr>
        <p:spPr>
          <a:xfrm>
            <a:off x="3544170" y="5693423"/>
            <a:ext cx="5686644" cy="1575131"/>
          </a:xfrm>
          <a:custGeom>
            <a:avLst/>
            <a:gdLst/>
            <a:ahLst/>
            <a:cxnLst/>
            <a:rect l="l" t="t" r="r" b="b"/>
            <a:pathLst>
              <a:path w="8920975" h="1963166">
                <a:moveTo>
                  <a:pt x="7771050" y="0"/>
                </a:moveTo>
                <a:lnTo>
                  <a:pt x="0" y="0"/>
                </a:lnTo>
                <a:lnTo>
                  <a:pt x="1007084" y="837565"/>
                </a:lnTo>
                <a:cubicBezTo>
                  <a:pt x="1054561" y="877062"/>
                  <a:pt x="1078986" y="929386"/>
                  <a:pt x="1078986" y="981583"/>
                </a:cubicBezTo>
                <a:cubicBezTo>
                  <a:pt x="1078986" y="1033780"/>
                  <a:pt x="1055324" y="1085596"/>
                  <a:pt x="1007084" y="1125601"/>
                </a:cubicBezTo>
                <a:lnTo>
                  <a:pt x="763" y="1963166"/>
                </a:lnTo>
                <a:lnTo>
                  <a:pt x="7770440" y="1963166"/>
                </a:lnTo>
                <a:lnTo>
                  <a:pt x="8920975" y="981583"/>
                </a:lnTo>
                <a:lnTo>
                  <a:pt x="7771050" y="0"/>
                </a:lnTo>
                <a:close/>
              </a:path>
            </a:pathLst>
          </a:custGeom>
          <a:solidFill>
            <a:srgbClr val="1C5739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5" name="TextBox 38">
            <a:extLst>
              <a:ext uri="{FF2B5EF4-FFF2-40B4-BE49-F238E27FC236}">
                <a16:creationId xmlns:a16="http://schemas.microsoft.com/office/drawing/2014/main" id="{FBB5FBA9-C60C-B8EF-B6C3-1793EA520163}"/>
              </a:ext>
            </a:extLst>
          </p:cNvPr>
          <p:cNvSpPr txBox="1"/>
          <p:nvPr/>
        </p:nvSpPr>
        <p:spPr>
          <a:xfrm>
            <a:off x="4419600" y="6275727"/>
            <a:ext cx="4543644" cy="435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1"/>
              </a:lnSpc>
              <a:spcBef>
                <a:spcPct val="0"/>
              </a:spcBef>
            </a:pPr>
            <a:r>
              <a:rPr lang="es-BO" sz="4000" spc="235" dirty="0">
                <a:solidFill>
                  <a:srgbClr val="FFFFFF"/>
                </a:solidFill>
                <a:latin typeface="Open Sauce"/>
              </a:rPr>
              <a:t>p</a:t>
            </a:r>
            <a:r>
              <a:rPr lang="en-US" sz="4000" spc="235" dirty="0" err="1">
                <a:solidFill>
                  <a:srgbClr val="FFFFFF"/>
                </a:solidFill>
                <a:latin typeface="Open Sauce"/>
              </a:rPr>
              <a:t>luriculturalidad</a:t>
            </a:r>
            <a:endParaRPr lang="en-US" sz="4000" spc="235" dirty="0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26" name="Flecha: doblada hacia arriba 25">
            <a:extLst>
              <a:ext uri="{FF2B5EF4-FFF2-40B4-BE49-F238E27FC236}">
                <a16:creationId xmlns:a16="http://schemas.microsoft.com/office/drawing/2014/main" id="{7A7ED5B2-CDD6-18C8-E950-9B7CDA7759F1}"/>
              </a:ext>
            </a:extLst>
          </p:cNvPr>
          <p:cNvSpPr/>
          <p:nvPr/>
        </p:nvSpPr>
        <p:spPr>
          <a:xfrm rot="5400000">
            <a:off x="6006248" y="7603891"/>
            <a:ext cx="2057400" cy="1680310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15">
            <a:extLst>
              <a:ext uri="{FF2B5EF4-FFF2-40B4-BE49-F238E27FC236}">
                <a16:creationId xmlns:a16="http://schemas.microsoft.com/office/drawing/2014/main" id="{BA6D10E9-D5B0-C643-2275-F8AB238CF2D0}"/>
              </a:ext>
            </a:extLst>
          </p:cNvPr>
          <p:cNvSpPr/>
          <p:nvPr/>
        </p:nvSpPr>
        <p:spPr>
          <a:xfrm>
            <a:off x="7567007" y="8417220"/>
            <a:ext cx="5686644" cy="1575131"/>
          </a:xfrm>
          <a:custGeom>
            <a:avLst/>
            <a:gdLst/>
            <a:ahLst/>
            <a:cxnLst/>
            <a:rect l="l" t="t" r="r" b="b"/>
            <a:pathLst>
              <a:path w="8920975" h="1963166">
                <a:moveTo>
                  <a:pt x="7771050" y="0"/>
                </a:moveTo>
                <a:lnTo>
                  <a:pt x="0" y="0"/>
                </a:lnTo>
                <a:lnTo>
                  <a:pt x="1007084" y="837565"/>
                </a:lnTo>
                <a:cubicBezTo>
                  <a:pt x="1054561" y="877062"/>
                  <a:pt x="1078986" y="929386"/>
                  <a:pt x="1078986" y="981583"/>
                </a:cubicBezTo>
                <a:cubicBezTo>
                  <a:pt x="1078986" y="1033780"/>
                  <a:pt x="1055324" y="1085596"/>
                  <a:pt x="1007084" y="1125601"/>
                </a:cubicBezTo>
                <a:lnTo>
                  <a:pt x="763" y="1963166"/>
                </a:lnTo>
                <a:lnTo>
                  <a:pt x="7770440" y="1963166"/>
                </a:lnTo>
                <a:lnTo>
                  <a:pt x="8920975" y="981583"/>
                </a:lnTo>
                <a:lnTo>
                  <a:pt x="7771050" y="0"/>
                </a:lnTo>
                <a:close/>
              </a:path>
            </a:pathLst>
          </a:custGeom>
          <a:solidFill>
            <a:srgbClr val="1C5739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8" name="TextBox 38">
            <a:extLst>
              <a:ext uri="{FF2B5EF4-FFF2-40B4-BE49-F238E27FC236}">
                <a16:creationId xmlns:a16="http://schemas.microsoft.com/office/drawing/2014/main" id="{C000F628-4982-9FB7-879F-DA277A2E4948}"/>
              </a:ext>
            </a:extLst>
          </p:cNvPr>
          <p:cNvSpPr txBox="1"/>
          <p:nvPr/>
        </p:nvSpPr>
        <p:spPr>
          <a:xfrm>
            <a:off x="8710007" y="9037434"/>
            <a:ext cx="4543644" cy="85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1"/>
              </a:lnSpc>
              <a:spcBef>
                <a:spcPct val="0"/>
              </a:spcBef>
            </a:pPr>
            <a:r>
              <a:rPr lang="es-BO" sz="4000" spc="235" dirty="0">
                <a:solidFill>
                  <a:srgbClr val="FFFFFF"/>
                </a:solidFill>
                <a:latin typeface="Open Sauce"/>
              </a:rPr>
              <a:t>Economía </a:t>
            </a:r>
          </a:p>
          <a:p>
            <a:pPr marL="0" lvl="0" indent="0" algn="l">
              <a:lnSpc>
                <a:spcPts val="3311"/>
              </a:lnSpc>
              <a:spcBef>
                <a:spcPct val="0"/>
              </a:spcBef>
            </a:pPr>
            <a:r>
              <a:rPr lang="es-BO" sz="4000" spc="235" dirty="0">
                <a:solidFill>
                  <a:srgbClr val="FFFFFF"/>
                </a:solidFill>
                <a:latin typeface="Open Sauce"/>
              </a:rPr>
              <a:t>Plural</a:t>
            </a:r>
            <a:endParaRPr lang="en-US" sz="4000" spc="235" dirty="0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29" name="TextBox 46">
            <a:extLst>
              <a:ext uri="{FF2B5EF4-FFF2-40B4-BE49-F238E27FC236}">
                <a16:creationId xmlns:a16="http://schemas.microsoft.com/office/drawing/2014/main" id="{B782D881-BE6D-0E05-D8A6-CFFC1E15D22D}"/>
              </a:ext>
            </a:extLst>
          </p:cNvPr>
          <p:cNvSpPr txBox="1"/>
          <p:nvPr/>
        </p:nvSpPr>
        <p:spPr>
          <a:xfrm>
            <a:off x="13456032" y="9074878"/>
            <a:ext cx="454364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BO" sz="3200" b="1" dirty="0">
                <a:solidFill>
                  <a:srgbClr val="000000"/>
                </a:solidFill>
                <a:latin typeface="Open Sauce"/>
              </a:rPr>
              <a:t>M</a:t>
            </a:r>
            <a:r>
              <a:rPr lang="en-US" sz="3200" b="1" dirty="0">
                <a:solidFill>
                  <a:srgbClr val="000000"/>
                </a:solidFill>
                <a:latin typeface="Open Sauce"/>
              </a:rPr>
              <a:t>ULTIDIMENSIONAL</a:t>
            </a:r>
          </a:p>
        </p:txBody>
      </p:sp>
    </p:spTree>
    <p:extLst>
      <p:ext uri="{BB962C8B-B14F-4D97-AF65-F5344CB8AC3E}">
        <p14:creationId xmlns:p14="http://schemas.microsoft.com/office/powerpoint/2010/main" val="557867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-535099" y="-506450"/>
            <a:ext cx="1314450" cy="11299900"/>
            <a:chOff x="0" y="0"/>
            <a:chExt cx="812800" cy="29761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037605" y="216867"/>
            <a:ext cx="7825820" cy="9677400"/>
            <a:chOff x="0" y="0"/>
            <a:chExt cx="1424588" cy="21015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4588" cy="2101578"/>
            </a:xfrm>
            <a:custGeom>
              <a:avLst/>
              <a:gdLst/>
              <a:ahLst/>
              <a:cxnLst/>
              <a:rect l="l" t="t" r="r" b="b"/>
              <a:pathLst>
                <a:path w="1424588" h="2101578">
                  <a:moveTo>
                    <a:pt x="0" y="0"/>
                  </a:moveTo>
                  <a:lnTo>
                    <a:pt x="1424588" y="0"/>
                  </a:lnTo>
                  <a:lnTo>
                    <a:pt x="1424588" y="2101578"/>
                  </a:lnTo>
                  <a:lnTo>
                    <a:pt x="0" y="2101578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424588" cy="21206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62059B5-8B71-B9F1-C165-8C42552E1506}"/>
              </a:ext>
            </a:extLst>
          </p:cNvPr>
          <p:cNvSpPr/>
          <p:nvPr/>
        </p:nvSpPr>
        <p:spPr>
          <a:xfrm>
            <a:off x="1255958" y="3162300"/>
            <a:ext cx="7888042" cy="5286667"/>
          </a:xfrm>
          <a:custGeom>
            <a:avLst/>
            <a:gdLst/>
            <a:ahLst/>
            <a:cxnLst/>
            <a:rect l="l" t="t" r="r" b="b"/>
            <a:pathLst>
              <a:path w="7888042" h="5286667">
                <a:moveTo>
                  <a:pt x="0" y="0"/>
                </a:moveTo>
                <a:lnTo>
                  <a:pt x="7888043" y="0"/>
                </a:lnTo>
                <a:lnTo>
                  <a:pt x="7888043" y="5286667"/>
                </a:lnTo>
                <a:lnTo>
                  <a:pt x="0" y="52866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cxnSp>
        <p:nvCxnSpPr>
          <p:cNvPr id="18" name="Conector: angular 17">
            <a:extLst>
              <a:ext uri="{FF2B5EF4-FFF2-40B4-BE49-F238E27FC236}">
                <a16:creationId xmlns:a16="http://schemas.microsoft.com/office/drawing/2014/main" id="{ADB58517-097A-95D4-E409-A3CD70375C9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924300" y="2743200"/>
            <a:ext cx="2362200" cy="1981200"/>
          </a:xfrm>
          <a:prstGeom prst="bentConnector3">
            <a:avLst>
              <a:gd name="adj1" fmla="val 101411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ángulo 28">
            <a:extLst>
              <a:ext uri="{FF2B5EF4-FFF2-40B4-BE49-F238E27FC236}">
                <a16:creationId xmlns:a16="http://schemas.microsoft.com/office/drawing/2014/main" id="{6118DA32-E527-9848-7C8C-35ACA982FF61}"/>
              </a:ext>
            </a:extLst>
          </p:cNvPr>
          <p:cNvSpPr/>
          <p:nvPr/>
        </p:nvSpPr>
        <p:spPr>
          <a:xfrm>
            <a:off x="6096000" y="1838033"/>
            <a:ext cx="2876011" cy="12239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3200" dirty="0"/>
              <a:t>Economía Pública</a:t>
            </a:r>
            <a:endParaRPr lang="en-US" sz="3200" dirty="0"/>
          </a:p>
        </p:txBody>
      </p:sp>
      <p:pic>
        <p:nvPicPr>
          <p:cNvPr id="2050" name="Picture 2" descr="Dibujo De Símbolo Garabateado Un Signo Interrogación Para Obtener Ayuda  Vector PNG ,dibujos Dibujo De Signo De Interrogación, Ilustración, Mano PNG  y Vector para Descargar Gratis | Pngtree">
            <a:extLst>
              <a:ext uri="{FF2B5EF4-FFF2-40B4-BE49-F238E27FC236}">
                <a16:creationId xmlns:a16="http://schemas.microsoft.com/office/drawing/2014/main" id="{F9AFB0F4-C7A6-B2A1-0965-F44763D6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6550" y="67437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0" name="Entrada de lápiz 29">
                <a:extLst>
                  <a:ext uri="{FF2B5EF4-FFF2-40B4-BE49-F238E27FC236}">
                    <a16:creationId xmlns:a16="http://schemas.microsoft.com/office/drawing/2014/main" id="{2E887F45-BBF1-F815-A7A9-71FAA0A33E35}"/>
                  </a:ext>
                </a:extLst>
              </p14:cNvPr>
              <p14:cNvContentPartPr/>
              <p14:nvPr/>
            </p14:nvContentPartPr>
            <p14:xfrm>
              <a:off x="8179942" y="7610647"/>
              <a:ext cx="360" cy="360"/>
            </p14:xfrm>
          </p:contentPart>
        </mc:Choice>
        <mc:Fallback>
          <p:pic>
            <p:nvPicPr>
              <p:cNvPr id="30" name="Entrada de lápiz 29">
                <a:extLst>
                  <a:ext uri="{FF2B5EF4-FFF2-40B4-BE49-F238E27FC236}">
                    <a16:creationId xmlns:a16="http://schemas.microsoft.com/office/drawing/2014/main" id="{2E887F45-BBF1-F815-A7A9-71FAA0A33E3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43942" y="7574647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Rectángulo 30">
            <a:extLst>
              <a:ext uri="{FF2B5EF4-FFF2-40B4-BE49-F238E27FC236}">
                <a16:creationId xmlns:a16="http://schemas.microsoft.com/office/drawing/2014/main" id="{3D90D4F5-5133-F324-F61A-F59EEE3F4818}"/>
              </a:ext>
            </a:extLst>
          </p:cNvPr>
          <p:cNvSpPr/>
          <p:nvPr/>
        </p:nvSpPr>
        <p:spPr>
          <a:xfrm>
            <a:off x="11074504" y="1842795"/>
            <a:ext cx="4394096" cy="12239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3200" dirty="0"/>
              <a:t>Propiedad estatal (Desarrollo del Estado)</a:t>
            </a:r>
            <a:endParaRPr lang="en-US" sz="3200" dirty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C7D4CFCE-416D-B2DF-E30A-62841685324C}"/>
              </a:ext>
            </a:extLst>
          </p:cNvPr>
          <p:cNvSpPr/>
          <p:nvPr/>
        </p:nvSpPr>
        <p:spPr>
          <a:xfrm>
            <a:off x="11074504" y="3352799"/>
            <a:ext cx="4394096" cy="12239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3200" dirty="0"/>
              <a:t>Propiedad privada (obtención de lucro)</a:t>
            </a:r>
            <a:endParaRPr lang="en-US" sz="3200" dirty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60B9FD15-1442-C973-896C-B8777575A209}"/>
              </a:ext>
            </a:extLst>
          </p:cNvPr>
          <p:cNvSpPr/>
          <p:nvPr/>
        </p:nvSpPr>
        <p:spPr>
          <a:xfrm>
            <a:off x="11074504" y="5011706"/>
            <a:ext cx="4394096" cy="12239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2400" dirty="0"/>
              <a:t>Trabajo solidario y de cooperación </a:t>
            </a:r>
          </a:p>
          <a:p>
            <a:pPr algn="ctr"/>
            <a:r>
              <a:rPr lang="es-BO" sz="2400" dirty="0"/>
              <a:t>(fines de lucro distributivo)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55055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6949" y="7315158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611600" y="6134100"/>
            <a:ext cx="2085109" cy="208510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449381" y="853038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A241B61-5D50-EDFF-3F44-3EE1935EE93E}"/>
              </a:ext>
            </a:extLst>
          </p:cNvPr>
          <p:cNvSpPr txBox="1"/>
          <p:nvPr/>
        </p:nvSpPr>
        <p:spPr>
          <a:xfrm>
            <a:off x="3413005" y="1876189"/>
            <a:ext cx="13387436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s-ES" sz="4000" b="0" i="0" u="none" strike="noStrike" baseline="0" dirty="0">
                <a:latin typeface="Garamond" panose="02020404030301010803" pitchFamily="18" charset="0"/>
              </a:rPr>
              <a:t>Comprende los sistemas de producción y </a:t>
            </a:r>
            <a:r>
              <a:rPr lang="es-ES" sz="4000" b="1" i="0" u="none" strike="noStrike" baseline="0" dirty="0">
                <a:latin typeface="Garamond" panose="02020404030301010803" pitchFamily="18" charset="0"/>
              </a:rPr>
              <a:t>reproducción de la vida social, </a:t>
            </a:r>
            <a:r>
              <a:rPr lang="es-ES" sz="4000" b="0" i="0" u="none" strike="noStrike" baseline="0" dirty="0">
                <a:latin typeface="Garamond" panose="02020404030301010803" pitchFamily="18" charset="0"/>
              </a:rPr>
              <a:t>fundados en los </a:t>
            </a:r>
            <a:r>
              <a:rPr lang="es-ES" sz="4000" b="1" i="0" u="none" strike="noStrike" baseline="0" dirty="0">
                <a:latin typeface="Garamond" panose="02020404030301010803" pitchFamily="18" charset="0"/>
              </a:rPr>
              <a:t>principios y visión propios </a:t>
            </a:r>
            <a:r>
              <a:rPr lang="es-ES" sz="4000" b="0" i="0" u="none" strike="noStrike" baseline="0" dirty="0">
                <a:latin typeface="Garamond" panose="02020404030301010803" pitchFamily="18" charset="0"/>
              </a:rPr>
              <a:t>de las naciones y pueblos </a:t>
            </a:r>
            <a:r>
              <a:rPr lang="en-US" sz="4000" b="0" i="0" u="none" strike="noStrike" baseline="0" dirty="0" err="1">
                <a:latin typeface="Garamond" panose="02020404030301010803" pitchFamily="18" charset="0"/>
              </a:rPr>
              <a:t>indígena</a:t>
            </a:r>
            <a:r>
              <a:rPr lang="en-US" sz="40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4000" b="0" i="0" u="none" strike="noStrike" baseline="0" dirty="0" err="1">
                <a:latin typeface="Garamond" panose="02020404030301010803" pitchFamily="18" charset="0"/>
              </a:rPr>
              <a:t>originario</a:t>
            </a:r>
            <a:r>
              <a:rPr lang="en-US" sz="4000" b="0" i="0" u="none" strike="noStrike" baseline="0" dirty="0">
                <a:latin typeface="Garamond" panose="02020404030301010803" pitchFamily="18" charset="0"/>
              </a:rPr>
              <a:t> campesinos.</a:t>
            </a:r>
          </a:p>
          <a:p>
            <a:pPr algn="l"/>
            <a:endParaRPr lang="en-US" sz="4000" b="0" i="0" u="none" strike="noStrike" baseline="0" dirty="0">
              <a:latin typeface="Garamond" panose="02020404030301010803" pitchFamily="18" charset="0"/>
            </a:endParaRPr>
          </a:p>
          <a:p>
            <a:pPr algn="l"/>
            <a:r>
              <a:rPr lang="es-ES" sz="4000" b="0" i="0" u="none" strike="noStrike" baseline="0" dirty="0">
                <a:latin typeface="Garamond" panose="02020404030301010803" pitchFamily="18" charset="0"/>
              </a:rPr>
              <a:t>Constituye un </a:t>
            </a:r>
            <a:r>
              <a:rPr lang="es-ES" sz="4000" b="1" i="0" u="none" strike="noStrike" baseline="0" dirty="0">
                <a:latin typeface="Garamond" panose="02020404030301010803" pitchFamily="18" charset="0"/>
              </a:rPr>
              <a:t>modelo de desarrollo </a:t>
            </a:r>
            <a:r>
              <a:rPr lang="es-ES" sz="4000" b="0" i="0" u="none" strike="noStrike" baseline="0" dirty="0">
                <a:latin typeface="Garamond" panose="02020404030301010803" pitchFamily="18" charset="0"/>
              </a:rPr>
              <a:t>que comprende sistemas de</a:t>
            </a:r>
          </a:p>
          <a:p>
            <a:pPr algn="l"/>
            <a:r>
              <a:rPr lang="es-ES" sz="4000" b="0" i="0" u="none" strike="noStrike" baseline="0" dirty="0">
                <a:latin typeface="Garamond" panose="02020404030301010803" pitchFamily="18" charset="0"/>
              </a:rPr>
              <a:t>planificación, organización, producción, generación de excedentes y su distribución para el bienestar común; </a:t>
            </a:r>
            <a:r>
              <a:rPr lang="es-ES" sz="4000" b="1" i="0" u="none" strike="noStrike" baseline="0" dirty="0">
                <a:latin typeface="Garamond" panose="02020404030301010803" pitchFamily="18" charset="0"/>
              </a:rPr>
              <a:t>basado en la cosmovisión </a:t>
            </a:r>
            <a:r>
              <a:rPr lang="es-ES" sz="4000" b="0" i="0" u="none" strike="noStrike" baseline="0" dirty="0">
                <a:latin typeface="Garamond" panose="02020404030301010803" pitchFamily="18" charset="0"/>
              </a:rPr>
              <a:t>de los pueblos indígena originario campesinos, comunidades interculturales y afro-bolivianas, quienes administran su territorio, recursos y tienen sus propias formas de organización en armonía y equilibrio con la Madre </a:t>
            </a:r>
            <a:r>
              <a:rPr lang="en-US" sz="4000" b="0" i="0" u="none" strike="noStrike" baseline="0" dirty="0">
                <a:latin typeface="Garamond" panose="02020404030301010803" pitchFamily="18" charset="0"/>
              </a:rPr>
              <a:t>Tierra.</a:t>
            </a:r>
          </a:p>
          <a:p>
            <a:pPr algn="l"/>
            <a:endParaRPr lang="en-US" sz="40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l"/>
            <a:r>
              <a:rPr lang="en-US" sz="2000" b="1" dirty="0" err="1">
                <a:solidFill>
                  <a:srgbClr val="000000"/>
                </a:solidFill>
                <a:latin typeface="Garamond" panose="02020404030301010803" pitchFamily="18" charset="0"/>
              </a:rPr>
              <a:t>Vacaflores</a:t>
            </a:r>
            <a:r>
              <a:rPr lang="en-US" sz="2000" b="1" dirty="0">
                <a:solidFill>
                  <a:srgbClr val="000000"/>
                </a:solidFill>
                <a:latin typeface="Garamond" panose="02020404030301010803" pitchFamily="18" charset="0"/>
              </a:rPr>
              <a:t> 2017, CPE</a:t>
            </a:r>
            <a:endParaRPr lang="en-US" sz="2000" b="1" dirty="0">
              <a:solidFill>
                <a:srgbClr val="000000"/>
              </a:solidFill>
              <a:latin typeface="Open Sauce"/>
            </a:endParaRPr>
          </a:p>
        </p:txBody>
      </p:sp>
      <p:grpSp>
        <p:nvGrpSpPr>
          <p:cNvPr id="52" name="Group 7"/>
          <p:cNvGrpSpPr/>
          <p:nvPr/>
        </p:nvGrpSpPr>
        <p:grpSpPr>
          <a:xfrm>
            <a:off x="-2299445" y="-5441197"/>
            <a:ext cx="8166845" cy="7841497"/>
            <a:chOff x="0" y="0"/>
            <a:chExt cx="812800" cy="812800"/>
          </a:xfrm>
        </p:grpSpPr>
        <p:sp>
          <p:nvSpPr>
            <p:cNvPr id="53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54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5" name="TextBox 38">
            <a:extLst>
              <a:ext uri="{FF2B5EF4-FFF2-40B4-BE49-F238E27FC236}">
                <a16:creationId xmlns:a16="http://schemas.microsoft.com/office/drawing/2014/main" id="{97E74CFD-E6A9-4984-0265-FB93C43EB376}"/>
              </a:ext>
            </a:extLst>
          </p:cNvPr>
          <p:cNvSpPr txBox="1"/>
          <p:nvPr/>
        </p:nvSpPr>
        <p:spPr>
          <a:xfrm>
            <a:off x="894279" y="744972"/>
            <a:ext cx="4543644" cy="85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1"/>
              </a:lnSpc>
              <a:spcBef>
                <a:spcPct val="0"/>
              </a:spcBef>
            </a:pPr>
            <a:r>
              <a:rPr lang="es-BO" sz="4000" spc="235" dirty="0">
                <a:solidFill>
                  <a:srgbClr val="FFFFFF"/>
                </a:solidFill>
                <a:latin typeface="Open Sauce"/>
              </a:rPr>
              <a:t>Economía </a:t>
            </a:r>
          </a:p>
          <a:p>
            <a:pPr marL="0" lvl="0" indent="0" algn="l">
              <a:lnSpc>
                <a:spcPts val="3311"/>
              </a:lnSpc>
              <a:spcBef>
                <a:spcPct val="0"/>
              </a:spcBef>
            </a:pPr>
            <a:r>
              <a:rPr lang="es-BO" sz="4000" spc="235" dirty="0">
                <a:solidFill>
                  <a:srgbClr val="FFFFFF"/>
                </a:solidFill>
                <a:latin typeface="Open Sauce"/>
              </a:rPr>
              <a:t>Comunitaria</a:t>
            </a:r>
            <a:endParaRPr lang="en-US" sz="4000" spc="235" dirty="0">
              <a:solidFill>
                <a:srgbClr val="FFFFFF"/>
              </a:solidFill>
              <a:latin typeface="Open Sauc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39781" y="6819900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306800" y="6134100"/>
            <a:ext cx="2085109" cy="208510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449381" y="853038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074" name="Picture 2" descr="UNIVERSIDAD MAYOR DE SAN SIMON FACULTAD DE CIENCIAS AGRICOLAS Y PECUARIAS  Dr. MARTIN CARDENAS - PDF Descargar libre">
            <a:extLst>
              <a:ext uri="{FF2B5EF4-FFF2-40B4-BE49-F238E27FC236}">
                <a16:creationId xmlns:a16="http://schemas.microsoft.com/office/drawing/2014/main" id="{C752B9B1-BCB5-84BD-5627-63885609A9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4" t="8031" r="18952" b="9228"/>
          <a:stretch/>
        </p:blipFill>
        <p:spPr bwMode="auto">
          <a:xfrm>
            <a:off x="2738497" y="2178264"/>
            <a:ext cx="7964471" cy="712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oup 7"/>
          <p:cNvGrpSpPr/>
          <p:nvPr/>
        </p:nvGrpSpPr>
        <p:grpSpPr>
          <a:xfrm>
            <a:off x="-2209800" y="-6064524"/>
            <a:ext cx="8166845" cy="7841497"/>
            <a:chOff x="0" y="0"/>
            <a:chExt cx="812800" cy="812800"/>
          </a:xfrm>
        </p:grpSpPr>
        <p:sp>
          <p:nvSpPr>
            <p:cNvPr id="53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54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5" name="TextBox 38">
            <a:extLst>
              <a:ext uri="{FF2B5EF4-FFF2-40B4-BE49-F238E27FC236}">
                <a16:creationId xmlns:a16="http://schemas.microsoft.com/office/drawing/2014/main" id="{97E74CFD-E6A9-4984-0265-FB93C43EB376}"/>
              </a:ext>
            </a:extLst>
          </p:cNvPr>
          <p:cNvSpPr txBox="1"/>
          <p:nvPr/>
        </p:nvSpPr>
        <p:spPr>
          <a:xfrm>
            <a:off x="827036" y="423785"/>
            <a:ext cx="4543644" cy="85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1"/>
              </a:lnSpc>
              <a:spcBef>
                <a:spcPct val="0"/>
              </a:spcBef>
            </a:pPr>
            <a:r>
              <a:rPr lang="es-BO" sz="4000" spc="235" dirty="0">
                <a:solidFill>
                  <a:srgbClr val="FFFFFF"/>
                </a:solidFill>
                <a:latin typeface="Open Sauce"/>
              </a:rPr>
              <a:t>Economía </a:t>
            </a:r>
          </a:p>
          <a:p>
            <a:pPr marL="0" lvl="0" indent="0" algn="l">
              <a:lnSpc>
                <a:spcPts val="3311"/>
              </a:lnSpc>
              <a:spcBef>
                <a:spcPct val="0"/>
              </a:spcBef>
            </a:pPr>
            <a:r>
              <a:rPr lang="es-BO" sz="4000" spc="235" dirty="0">
                <a:solidFill>
                  <a:srgbClr val="FFFFFF"/>
                </a:solidFill>
                <a:latin typeface="Open Sauce"/>
              </a:rPr>
              <a:t>Comunitaria</a:t>
            </a:r>
            <a:endParaRPr lang="en-US" sz="4000" spc="235" dirty="0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56" name="Freeform 15">
            <a:extLst>
              <a:ext uri="{FF2B5EF4-FFF2-40B4-BE49-F238E27FC236}">
                <a16:creationId xmlns:a16="http://schemas.microsoft.com/office/drawing/2014/main" id="{8F9BCB5B-F7A3-EF53-7DBC-D7E822536835}"/>
              </a:ext>
            </a:extLst>
          </p:cNvPr>
          <p:cNvSpPr/>
          <p:nvPr/>
        </p:nvSpPr>
        <p:spPr>
          <a:xfrm>
            <a:off x="-909194" y="2061754"/>
            <a:ext cx="5506686" cy="1371600"/>
          </a:xfrm>
          <a:custGeom>
            <a:avLst/>
            <a:gdLst/>
            <a:ahLst/>
            <a:cxnLst/>
            <a:rect l="l" t="t" r="r" b="b"/>
            <a:pathLst>
              <a:path w="8920975" h="1963166">
                <a:moveTo>
                  <a:pt x="7771050" y="0"/>
                </a:moveTo>
                <a:lnTo>
                  <a:pt x="0" y="0"/>
                </a:lnTo>
                <a:lnTo>
                  <a:pt x="1007084" y="837565"/>
                </a:lnTo>
                <a:cubicBezTo>
                  <a:pt x="1054561" y="877062"/>
                  <a:pt x="1078986" y="929386"/>
                  <a:pt x="1078986" y="981583"/>
                </a:cubicBezTo>
                <a:cubicBezTo>
                  <a:pt x="1078986" y="1033780"/>
                  <a:pt x="1055324" y="1085596"/>
                  <a:pt x="1007084" y="1125601"/>
                </a:cubicBezTo>
                <a:lnTo>
                  <a:pt x="763" y="1963166"/>
                </a:lnTo>
                <a:lnTo>
                  <a:pt x="7770440" y="1963166"/>
                </a:lnTo>
                <a:lnTo>
                  <a:pt x="8920975" y="981583"/>
                </a:lnTo>
                <a:lnTo>
                  <a:pt x="7771050" y="0"/>
                </a:lnTo>
                <a:close/>
              </a:path>
            </a:pathLst>
          </a:custGeom>
          <a:solidFill>
            <a:srgbClr val="1C5739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7" name="TextBox 38">
            <a:extLst>
              <a:ext uri="{FF2B5EF4-FFF2-40B4-BE49-F238E27FC236}">
                <a16:creationId xmlns:a16="http://schemas.microsoft.com/office/drawing/2014/main" id="{37F44B92-7AA9-2667-97E7-842E04545CA0}"/>
              </a:ext>
            </a:extLst>
          </p:cNvPr>
          <p:cNvSpPr txBox="1"/>
          <p:nvPr/>
        </p:nvSpPr>
        <p:spPr>
          <a:xfrm>
            <a:off x="105803" y="2296226"/>
            <a:ext cx="4543644" cy="79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1"/>
              </a:lnSpc>
              <a:spcBef>
                <a:spcPct val="0"/>
              </a:spcBef>
            </a:pPr>
            <a:r>
              <a:rPr lang="es-BO" sz="2000" spc="235" dirty="0">
                <a:solidFill>
                  <a:srgbClr val="FFFFFF"/>
                </a:solidFill>
                <a:latin typeface="Open Sauce"/>
              </a:rPr>
              <a:t>Cosmovisión Andina (racionalidad andina)</a:t>
            </a:r>
            <a:endParaRPr lang="en-US" sz="2000" spc="235" dirty="0">
              <a:solidFill>
                <a:srgbClr val="FFFFFF"/>
              </a:solidFill>
              <a:latin typeface="Open Sauce"/>
            </a:endParaRPr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9D0D494B-B6E9-6DBB-71E5-A073BB97CF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0345" r="-253" b="11004"/>
          <a:stretch/>
        </p:blipFill>
        <p:spPr>
          <a:xfrm>
            <a:off x="10681543" y="1178245"/>
            <a:ext cx="7581460" cy="7930509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6FF29BA3-A5D7-4D89-BFE1-1E9C1F0B77A4}"/>
              </a:ext>
            </a:extLst>
          </p:cNvPr>
          <p:cNvGrpSpPr/>
          <p:nvPr/>
        </p:nvGrpSpPr>
        <p:grpSpPr>
          <a:xfrm>
            <a:off x="6692625" y="7132567"/>
            <a:ext cx="6265800" cy="956520"/>
            <a:chOff x="6692625" y="7132567"/>
            <a:chExt cx="6265800" cy="95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Entrada de lápiz 6">
                  <a:extLst>
                    <a:ext uri="{FF2B5EF4-FFF2-40B4-BE49-F238E27FC236}">
                      <a16:creationId xmlns:a16="http://schemas.microsoft.com/office/drawing/2014/main" id="{6DCC9D30-6910-0FD5-5658-B869CE265158}"/>
                    </a:ext>
                  </a:extLst>
                </p14:cNvPr>
                <p14:cNvContentPartPr/>
                <p14:nvPr/>
              </p14:nvContentPartPr>
              <p14:xfrm>
                <a:off x="6692625" y="7132567"/>
                <a:ext cx="6106680" cy="956520"/>
              </p14:xfrm>
            </p:contentPart>
          </mc:Choice>
          <mc:Fallback>
            <p:pic>
              <p:nvPicPr>
                <p:cNvPr id="7" name="Entrada de lápiz 6">
                  <a:extLst>
                    <a:ext uri="{FF2B5EF4-FFF2-40B4-BE49-F238E27FC236}">
                      <a16:creationId xmlns:a16="http://schemas.microsoft.com/office/drawing/2014/main" id="{6DCC9D30-6910-0FD5-5658-B869CE26515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656985" y="7096927"/>
                  <a:ext cx="6178320" cy="10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8" name="Entrada de lápiz 7">
                  <a:extLst>
                    <a:ext uri="{FF2B5EF4-FFF2-40B4-BE49-F238E27FC236}">
                      <a16:creationId xmlns:a16="http://schemas.microsoft.com/office/drawing/2014/main" id="{1C280C16-38F3-13E1-1314-9A40F5B3CC30}"/>
                    </a:ext>
                  </a:extLst>
                </p14:cNvPr>
                <p14:cNvContentPartPr/>
                <p14:nvPr/>
              </p14:nvContentPartPr>
              <p14:xfrm>
                <a:off x="12555945" y="7175767"/>
                <a:ext cx="402480" cy="542160"/>
              </p14:xfrm>
            </p:contentPart>
          </mc:Choice>
          <mc:Fallback>
            <p:pic>
              <p:nvPicPr>
                <p:cNvPr id="8" name="Entrada de lápiz 7">
                  <a:extLst>
                    <a:ext uri="{FF2B5EF4-FFF2-40B4-BE49-F238E27FC236}">
                      <a16:creationId xmlns:a16="http://schemas.microsoft.com/office/drawing/2014/main" id="{1C280C16-38F3-13E1-1314-9A40F5B3CC3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519945" y="7139767"/>
                  <a:ext cx="474120" cy="61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DC86394-1BDF-6681-BB6D-EF6B4151BF9D}"/>
              </a:ext>
            </a:extLst>
          </p:cNvPr>
          <p:cNvGrpSpPr/>
          <p:nvPr/>
        </p:nvGrpSpPr>
        <p:grpSpPr>
          <a:xfrm>
            <a:off x="9154665" y="5055007"/>
            <a:ext cx="2548440" cy="1195920"/>
            <a:chOff x="9154665" y="5055007"/>
            <a:chExt cx="2548440" cy="119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FD450146-EE46-ED04-01FF-28CBDFE6FBC0}"/>
                    </a:ext>
                  </a:extLst>
                </p14:cNvPr>
                <p14:cNvContentPartPr/>
                <p14:nvPr/>
              </p14:nvContentPartPr>
              <p14:xfrm>
                <a:off x="9154665" y="5155807"/>
                <a:ext cx="2306160" cy="1095120"/>
              </p14:xfrm>
            </p:contentPart>
          </mc:Choice>
          <mc:Fallback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FD450146-EE46-ED04-01FF-28CBDFE6FBC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118665" y="5119807"/>
                  <a:ext cx="2377800" cy="11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86D534A6-621C-9546-3807-956F641D4B6A}"/>
                    </a:ext>
                  </a:extLst>
                </p14:cNvPr>
                <p14:cNvContentPartPr/>
                <p14:nvPr/>
              </p14:nvContentPartPr>
              <p14:xfrm>
                <a:off x="11203785" y="5055007"/>
                <a:ext cx="499320" cy="239400"/>
              </p14:xfrm>
            </p:contentPart>
          </mc:Choice>
          <mc:Fallback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86D534A6-621C-9546-3807-956F641D4B6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168145" y="5019007"/>
                  <a:ext cx="570960" cy="31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532AC2CD-695A-3A79-EF2E-A7FED7A559A7}"/>
              </a:ext>
            </a:extLst>
          </p:cNvPr>
          <p:cNvGrpSpPr/>
          <p:nvPr/>
        </p:nvGrpSpPr>
        <p:grpSpPr>
          <a:xfrm>
            <a:off x="7631865" y="2280847"/>
            <a:ext cx="7772400" cy="1295280"/>
            <a:chOff x="7631865" y="2280847"/>
            <a:chExt cx="7772400" cy="129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A623CA1C-E8DC-5F40-D3DB-18084506B646}"/>
                    </a:ext>
                  </a:extLst>
                </p14:cNvPr>
                <p14:cNvContentPartPr/>
                <p14:nvPr/>
              </p14:nvContentPartPr>
              <p14:xfrm>
                <a:off x="7631865" y="2378407"/>
                <a:ext cx="7734240" cy="1197720"/>
              </p14:xfrm>
            </p:contentPart>
          </mc:Choice>
          <mc:Fallback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A623CA1C-E8DC-5F40-D3DB-18084506B64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596225" y="2342767"/>
                  <a:ext cx="7805880" cy="12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Entrada de lápiz 13">
                  <a:extLst>
                    <a:ext uri="{FF2B5EF4-FFF2-40B4-BE49-F238E27FC236}">
                      <a16:creationId xmlns:a16="http://schemas.microsoft.com/office/drawing/2014/main" id="{B20B642D-6275-C730-2DBF-F47F471466EC}"/>
                    </a:ext>
                  </a:extLst>
                </p14:cNvPr>
                <p14:cNvContentPartPr/>
                <p14:nvPr/>
              </p14:nvContentPartPr>
              <p14:xfrm>
                <a:off x="14938065" y="2280847"/>
                <a:ext cx="466200" cy="581760"/>
              </p14:xfrm>
            </p:contentPart>
          </mc:Choice>
          <mc:Fallback>
            <p:pic>
              <p:nvPicPr>
                <p:cNvPr id="14" name="Entrada de lápiz 13">
                  <a:extLst>
                    <a:ext uri="{FF2B5EF4-FFF2-40B4-BE49-F238E27FC236}">
                      <a16:creationId xmlns:a16="http://schemas.microsoft.com/office/drawing/2014/main" id="{B20B642D-6275-C730-2DBF-F47F471466E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4902065" y="2244847"/>
                  <a:ext cx="537840" cy="653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58875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33448" y="374453"/>
            <a:ext cx="17021103" cy="1561306"/>
            <a:chOff x="0" y="0"/>
            <a:chExt cx="4482924" cy="4112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82924" cy="411208"/>
            </a:xfrm>
            <a:custGeom>
              <a:avLst/>
              <a:gdLst/>
              <a:ahLst/>
              <a:cxnLst/>
              <a:rect l="l" t="t" r="r" b="b"/>
              <a:pathLst>
                <a:path w="4482924" h="411208">
                  <a:moveTo>
                    <a:pt x="0" y="0"/>
                  </a:moveTo>
                  <a:lnTo>
                    <a:pt x="4482924" y="0"/>
                  </a:lnTo>
                  <a:lnTo>
                    <a:pt x="4482924" y="411208"/>
                  </a:lnTo>
                  <a:lnTo>
                    <a:pt x="0" y="411208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482924" cy="4302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67020" y="395051"/>
            <a:ext cx="16933642" cy="1540708"/>
          </a:xfrm>
          <a:custGeom>
            <a:avLst/>
            <a:gdLst/>
            <a:ahLst/>
            <a:cxnLst/>
            <a:rect l="l" t="t" r="r" b="b"/>
            <a:pathLst>
              <a:path w="16933642" h="1540708">
                <a:moveTo>
                  <a:pt x="0" y="0"/>
                </a:moveTo>
                <a:lnTo>
                  <a:pt x="16933643" y="0"/>
                </a:lnTo>
                <a:lnTo>
                  <a:pt x="16933643" y="1540708"/>
                </a:lnTo>
                <a:lnTo>
                  <a:pt x="0" y="15407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238185" b="-394535"/>
            </a:stretch>
          </a:blipFill>
        </p:spPr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925070F5-C227-AB12-7C91-216C9E7D86C0}"/>
              </a:ext>
            </a:extLst>
          </p:cNvPr>
          <p:cNvSpPr txBox="1"/>
          <p:nvPr/>
        </p:nvSpPr>
        <p:spPr>
          <a:xfrm>
            <a:off x="3962400" y="501423"/>
            <a:ext cx="10668000" cy="1367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498"/>
              </a:lnSpc>
              <a:spcBef>
                <a:spcPct val="0"/>
              </a:spcBef>
            </a:pP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Caso de </a:t>
            </a: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estudio</a:t>
            </a: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: </a:t>
            </a: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circuito</a:t>
            </a: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 de mercado de </a:t>
            </a: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productores</a:t>
            </a: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 </a:t>
            </a: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familiares</a:t>
            </a:r>
            <a:endParaRPr lang="en-US" sz="3984" spc="390" dirty="0">
              <a:solidFill>
                <a:srgbClr val="FFFFFF"/>
              </a:solidFill>
              <a:latin typeface="Codec Pro ExtraBold"/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7314A44E-0BA1-1A82-7445-132A2071BA32}"/>
              </a:ext>
            </a:extLst>
          </p:cNvPr>
          <p:cNvSpPr/>
          <p:nvPr/>
        </p:nvSpPr>
        <p:spPr>
          <a:xfrm>
            <a:off x="3244687" y="3180205"/>
            <a:ext cx="11658600" cy="5486400"/>
          </a:xfrm>
          <a:custGeom>
            <a:avLst/>
            <a:gdLst/>
            <a:ahLst/>
            <a:cxnLst/>
            <a:rect l="l" t="t" r="r" b="b"/>
            <a:pathLst>
              <a:path w="15194301" h="6437280">
                <a:moveTo>
                  <a:pt x="0" y="0"/>
                </a:moveTo>
                <a:lnTo>
                  <a:pt x="15194301" y="0"/>
                </a:lnTo>
                <a:lnTo>
                  <a:pt x="15194301" y="6437280"/>
                </a:lnTo>
                <a:lnTo>
                  <a:pt x="0" y="6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472BB6D4-A54D-A41B-E0F6-CC8A430910BB}"/>
              </a:ext>
            </a:extLst>
          </p:cNvPr>
          <p:cNvGrpSpPr/>
          <p:nvPr/>
        </p:nvGrpSpPr>
        <p:grpSpPr>
          <a:xfrm>
            <a:off x="3282787" y="3203570"/>
            <a:ext cx="4736160" cy="2982240"/>
            <a:chOff x="3848655" y="2874890"/>
            <a:chExt cx="4736160" cy="298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7" name="Entrada de lápiz 16">
                  <a:extLst>
                    <a:ext uri="{FF2B5EF4-FFF2-40B4-BE49-F238E27FC236}">
                      <a16:creationId xmlns:a16="http://schemas.microsoft.com/office/drawing/2014/main" id="{22BAFD41-8072-4E8D-5E99-9823215D0F5F}"/>
                    </a:ext>
                  </a:extLst>
                </p14:cNvPr>
                <p14:cNvContentPartPr/>
                <p14:nvPr/>
              </p14:nvContentPartPr>
              <p14:xfrm>
                <a:off x="3848655" y="4394090"/>
                <a:ext cx="1655280" cy="1463040"/>
              </p14:xfrm>
            </p:contentPart>
          </mc:Choice>
          <mc:Fallback>
            <p:pic>
              <p:nvPicPr>
                <p:cNvPr id="17" name="Entrada de lápiz 16">
                  <a:extLst>
                    <a:ext uri="{FF2B5EF4-FFF2-40B4-BE49-F238E27FC236}">
                      <a16:creationId xmlns:a16="http://schemas.microsoft.com/office/drawing/2014/main" id="{22BAFD41-8072-4E8D-5E99-9823215D0F5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812655" y="4358450"/>
                  <a:ext cx="1726920" cy="153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8" name="Entrada de lápiz 17">
                  <a:extLst>
                    <a:ext uri="{FF2B5EF4-FFF2-40B4-BE49-F238E27FC236}">
                      <a16:creationId xmlns:a16="http://schemas.microsoft.com/office/drawing/2014/main" id="{C84436C3-CEE2-7318-2487-198188015496}"/>
                    </a:ext>
                  </a:extLst>
                </p14:cNvPr>
                <p14:cNvContentPartPr/>
                <p14:nvPr/>
              </p14:nvContentPartPr>
              <p14:xfrm>
                <a:off x="6605535" y="2874890"/>
                <a:ext cx="1979280" cy="1272600"/>
              </p14:xfrm>
            </p:contentPart>
          </mc:Choice>
          <mc:Fallback>
            <p:pic>
              <p:nvPicPr>
                <p:cNvPr id="18" name="Entrada de lápiz 17">
                  <a:extLst>
                    <a:ext uri="{FF2B5EF4-FFF2-40B4-BE49-F238E27FC236}">
                      <a16:creationId xmlns:a16="http://schemas.microsoft.com/office/drawing/2014/main" id="{C84436C3-CEE2-7318-2487-19818801549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569535" y="2838890"/>
                  <a:ext cx="2050920" cy="134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967ADF56-513F-F707-00EB-A223500B179E}"/>
              </a:ext>
            </a:extLst>
          </p:cNvPr>
          <p:cNvGrpSpPr/>
          <p:nvPr/>
        </p:nvGrpSpPr>
        <p:grpSpPr>
          <a:xfrm>
            <a:off x="1850753" y="4096010"/>
            <a:ext cx="1533960" cy="900720"/>
            <a:chOff x="2330175" y="3864170"/>
            <a:chExt cx="1533960" cy="90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0" name="Entrada de lápiz 19">
                  <a:extLst>
                    <a:ext uri="{FF2B5EF4-FFF2-40B4-BE49-F238E27FC236}">
                      <a16:creationId xmlns:a16="http://schemas.microsoft.com/office/drawing/2014/main" id="{4E8FB088-1F48-ADED-339C-4AF8B16DA219}"/>
                    </a:ext>
                  </a:extLst>
                </p14:cNvPr>
                <p14:cNvContentPartPr/>
                <p14:nvPr/>
              </p14:nvContentPartPr>
              <p14:xfrm>
                <a:off x="2330175" y="3864170"/>
                <a:ext cx="1385280" cy="767520"/>
              </p14:xfrm>
            </p:contentPart>
          </mc:Choice>
          <mc:Fallback>
            <p:pic>
              <p:nvPicPr>
                <p:cNvPr id="20" name="Entrada de lápiz 19">
                  <a:extLst>
                    <a:ext uri="{FF2B5EF4-FFF2-40B4-BE49-F238E27FC236}">
                      <a16:creationId xmlns:a16="http://schemas.microsoft.com/office/drawing/2014/main" id="{4E8FB088-1F48-ADED-339C-4AF8B16DA21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294535" y="3828530"/>
                  <a:ext cx="1456920" cy="83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75D4B081-12D8-9DD6-E191-EF49E52B9BE3}"/>
                    </a:ext>
                  </a:extLst>
                </p14:cNvPr>
                <p14:cNvContentPartPr/>
                <p14:nvPr/>
              </p14:nvContentPartPr>
              <p14:xfrm>
                <a:off x="3258975" y="4160810"/>
                <a:ext cx="605160" cy="60408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75D4B081-12D8-9DD6-E191-EF49E52B9BE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223335" y="4124810"/>
                  <a:ext cx="676800" cy="67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A081415A-6CDA-4AB0-8F02-C76F636BB493}"/>
              </a:ext>
            </a:extLst>
          </p:cNvPr>
          <p:cNvGrpSpPr/>
          <p:nvPr/>
        </p:nvGrpSpPr>
        <p:grpSpPr>
          <a:xfrm>
            <a:off x="8493375" y="2389250"/>
            <a:ext cx="1830600" cy="662040"/>
            <a:chOff x="8493375" y="2389250"/>
            <a:chExt cx="1830600" cy="66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3" name="Entrada de lápiz 22">
                  <a:extLst>
                    <a:ext uri="{FF2B5EF4-FFF2-40B4-BE49-F238E27FC236}">
                      <a16:creationId xmlns:a16="http://schemas.microsoft.com/office/drawing/2014/main" id="{D55D875B-4E76-A1F0-EC8B-E729D58F31CC}"/>
                    </a:ext>
                  </a:extLst>
                </p14:cNvPr>
                <p14:cNvContentPartPr/>
                <p14:nvPr/>
              </p14:nvContentPartPr>
              <p14:xfrm>
                <a:off x="8707215" y="2389250"/>
                <a:ext cx="1616760" cy="464400"/>
              </p14:xfrm>
            </p:contentPart>
          </mc:Choice>
          <mc:Fallback>
            <p:pic>
              <p:nvPicPr>
                <p:cNvPr id="23" name="Entrada de lápiz 22">
                  <a:extLst>
                    <a:ext uri="{FF2B5EF4-FFF2-40B4-BE49-F238E27FC236}">
                      <a16:creationId xmlns:a16="http://schemas.microsoft.com/office/drawing/2014/main" id="{D55D875B-4E76-A1F0-EC8B-E729D58F31C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671215" y="2353250"/>
                  <a:ext cx="1688400" cy="53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E5B4F7BE-73EE-E66E-E29B-B60453453911}"/>
                    </a:ext>
                  </a:extLst>
                </p14:cNvPr>
                <p14:cNvContentPartPr/>
                <p14:nvPr/>
              </p14:nvContentPartPr>
              <p14:xfrm>
                <a:off x="8493375" y="2566010"/>
                <a:ext cx="812160" cy="485280"/>
              </p14:xfrm>
            </p:contentPart>
          </mc:Choice>
          <mc:Fallback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E5B4F7BE-73EE-E66E-E29B-B6045345391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457375" y="2530370"/>
                  <a:ext cx="883800" cy="5569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87962" y="5985119"/>
            <a:ext cx="2085109" cy="208510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449381" y="853038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182460" y="1710860"/>
            <a:ext cx="12049262" cy="7577371"/>
          </a:xfrm>
          <a:custGeom>
            <a:avLst/>
            <a:gdLst/>
            <a:ahLst/>
            <a:cxnLst/>
            <a:rect l="l" t="t" r="r" b="b"/>
            <a:pathLst>
              <a:path w="12049262" h="7577371">
                <a:moveTo>
                  <a:pt x="0" y="0"/>
                </a:moveTo>
                <a:lnTo>
                  <a:pt x="12049262" y="0"/>
                </a:lnTo>
                <a:lnTo>
                  <a:pt x="12049262" y="7577371"/>
                </a:lnTo>
                <a:lnTo>
                  <a:pt x="0" y="75773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9352617" y="833988"/>
            <a:ext cx="8327750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uce"/>
              </a:rPr>
              <a:t>“La anterior semana vino mi tía a vender, porque también tenían productos, ahora he salido yo, con los productos de ellos y mis abuelos” (Rocio Delgadillo, Comarapa BMX)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52617" y="3407967"/>
            <a:ext cx="8337774" cy="1464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240">
                <a:solidFill>
                  <a:srgbClr val="000000"/>
                </a:solidFill>
                <a:latin typeface="Open Sauce"/>
              </a:rPr>
              <a:t>“Si algún vecino está saliendo a vender sus productos, a veces mandamos con ellos lo nuestro, porque no siempre queremos salir a vender, o ellos conocen mejor cómo vender” (Emilia Perez, Omereque BMX)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92743" y="7008624"/>
            <a:ext cx="7579756" cy="1668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7"/>
              </a:lnSpc>
              <a:spcBef>
                <a:spcPct val="0"/>
              </a:spcBef>
            </a:pPr>
            <a:r>
              <a:rPr lang="en-US" sz="2036">
                <a:solidFill>
                  <a:srgbClr val="000000"/>
                </a:solidFill>
                <a:latin typeface="Open Sauce"/>
              </a:rPr>
              <a:t>“A veces nos organizamos con el sindicato, y dependiendo quien tiene mayor producción para vender, puede salir a vender al mercado, y aprovechamos para que saque nuestros productos si tenemos algo” (Albina Camacho, Pocona BMX)</a:t>
            </a:r>
          </a:p>
        </p:txBody>
      </p:sp>
      <p:grpSp>
        <p:nvGrpSpPr>
          <p:cNvPr id="14" name="Group 6"/>
          <p:cNvGrpSpPr/>
          <p:nvPr/>
        </p:nvGrpSpPr>
        <p:grpSpPr>
          <a:xfrm>
            <a:off x="-2120947" y="-4497776"/>
            <a:ext cx="7041791" cy="7041791"/>
            <a:chOff x="0" y="0"/>
            <a:chExt cx="812800" cy="812800"/>
          </a:xfrm>
        </p:grpSpPr>
        <p:sp>
          <p:nvSpPr>
            <p:cNvPr id="15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0"/>
          <p:cNvSpPr txBox="1"/>
          <p:nvPr/>
        </p:nvSpPr>
        <p:spPr>
          <a:xfrm>
            <a:off x="225814" y="69901"/>
            <a:ext cx="3960637" cy="1432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98"/>
              </a:lnSpc>
              <a:spcBef>
                <a:spcPct val="0"/>
              </a:spcBef>
            </a:pP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Relaciones</a:t>
            </a: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 </a:t>
            </a: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comunitarias</a:t>
            </a: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87962" y="5985119"/>
            <a:ext cx="2085109" cy="208510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449381" y="853038"/>
            <a:ext cx="4687320" cy="4687320"/>
          </a:xfrm>
          <a:custGeom>
            <a:avLst/>
            <a:gdLst/>
            <a:ahLst/>
            <a:cxnLst/>
            <a:rect l="l" t="t" r="r" b="b"/>
            <a:pathLst>
              <a:path w="4687320" h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17789" y="468378"/>
            <a:ext cx="14141212" cy="9323322"/>
          </a:xfrm>
          <a:custGeom>
            <a:avLst/>
            <a:gdLst/>
            <a:ahLst/>
            <a:cxnLst/>
            <a:rect l="l" t="t" r="r" b="b"/>
            <a:pathLst>
              <a:path w="15979341" h="9323322">
                <a:moveTo>
                  <a:pt x="0" y="0"/>
                </a:moveTo>
                <a:lnTo>
                  <a:pt x="15979341" y="0"/>
                </a:lnTo>
                <a:lnTo>
                  <a:pt x="15979341" y="9323321"/>
                </a:lnTo>
                <a:lnTo>
                  <a:pt x="0" y="93233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" t="-529" r="-12963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2626617" y="-4458137"/>
            <a:ext cx="7041791" cy="7041791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5739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25814" y="69901"/>
            <a:ext cx="3960637" cy="1432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98"/>
              </a:lnSpc>
              <a:spcBef>
                <a:spcPct val="0"/>
              </a:spcBef>
            </a:pPr>
            <a:r>
              <a:rPr lang="en-US" sz="3984" spc="390">
                <a:solidFill>
                  <a:srgbClr val="FFFFFF"/>
                </a:solidFill>
                <a:latin typeface="Codec Pro ExtraBold"/>
              </a:rPr>
              <a:t>Tipología de vendedores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4287" y="5691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33448" y="374453"/>
            <a:ext cx="17021103" cy="1561306"/>
            <a:chOff x="0" y="0"/>
            <a:chExt cx="4482924" cy="4112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82924" cy="411208"/>
            </a:xfrm>
            <a:custGeom>
              <a:avLst/>
              <a:gdLst/>
              <a:ahLst/>
              <a:cxnLst/>
              <a:rect l="l" t="t" r="r" b="b"/>
              <a:pathLst>
                <a:path w="4482924" h="411208">
                  <a:moveTo>
                    <a:pt x="0" y="0"/>
                  </a:moveTo>
                  <a:lnTo>
                    <a:pt x="4482924" y="0"/>
                  </a:lnTo>
                  <a:lnTo>
                    <a:pt x="4482924" y="411208"/>
                  </a:lnTo>
                  <a:lnTo>
                    <a:pt x="0" y="411208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482924" cy="4302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67020" y="395051"/>
            <a:ext cx="16933642" cy="1540708"/>
          </a:xfrm>
          <a:custGeom>
            <a:avLst/>
            <a:gdLst/>
            <a:ahLst/>
            <a:cxnLst/>
            <a:rect l="l" t="t" r="r" b="b"/>
            <a:pathLst>
              <a:path w="16933642" h="1540708">
                <a:moveTo>
                  <a:pt x="0" y="0"/>
                </a:moveTo>
                <a:lnTo>
                  <a:pt x="16933643" y="0"/>
                </a:lnTo>
                <a:lnTo>
                  <a:pt x="16933643" y="1540708"/>
                </a:lnTo>
                <a:lnTo>
                  <a:pt x="0" y="15407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238185" b="-39453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1375" y="2147044"/>
            <a:ext cx="1038048" cy="998413"/>
          </a:xfrm>
          <a:custGeom>
            <a:avLst/>
            <a:gdLst/>
            <a:ahLst/>
            <a:cxnLst/>
            <a:rect l="l" t="t" r="r" b="b"/>
            <a:pathLst>
              <a:path w="1038048" h="998413">
                <a:moveTo>
                  <a:pt x="0" y="0"/>
                </a:moveTo>
                <a:lnTo>
                  <a:pt x="1038048" y="0"/>
                </a:lnTo>
                <a:lnTo>
                  <a:pt x="1038048" y="998413"/>
                </a:lnTo>
                <a:lnTo>
                  <a:pt x="0" y="9984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19925" y="3232297"/>
            <a:ext cx="3261390" cy="1575844"/>
          </a:xfrm>
          <a:custGeom>
            <a:avLst/>
            <a:gdLst/>
            <a:ahLst/>
            <a:cxnLst/>
            <a:rect l="l" t="t" r="r" b="b"/>
            <a:pathLst>
              <a:path w="2944507" h="1453133">
                <a:moveTo>
                  <a:pt x="0" y="0"/>
                </a:moveTo>
                <a:lnTo>
                  <a:pt x="2944507" y="0"/>
                </a:lnTo>
                <a:lnTo>
                  <a:pt x="2944507" y="1453133"/>
                </a:lnTo>
                <a:lnTo>
                  <a:pt x="0" y="14531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124302" y="2799861"/>
            <a:ext cx="2396133" cy="432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Open Sauce Bold"/>
              </a:rPr>
              <a:t>ayni y yunapa </a:t>
            </a:r>
          </a:p>
        </p:txBody>
      </p:sp>
      <p:sp>
        <p:nvSpPr>
          <p:cNvPr id="11" name="Freeform 11"/>
          <p:cNvSpPr/>
          <p:nvPr/>
        </p:nvSpPr>
        <p:spPr>
          <a:xfrm>
            <a:off x="4535836" y="2646250"/>
            <a:ext cx="3348207" cy="768232"/>
          </a:xfrm>
          <a:custGeom>
            <a:avLst/>
            <a:gdLst/>
            <a:ahLst/>
            <a:cxnLst/>
            <a:rect l="l" t="t" r="r" b="b"/>
            <a:pathLst>
              <a:path w="3348207" h="768232">
                <a:moveTo>
                  <a:pt x="0" y="0"/>
                </a:moveTo>
                <a:lnTo>
                  <a:pt x="3348207" y="0"/>
                </a:lnTo>
                <a:lnTo>
                  <a:pt x="3348207" y="768232"/>
                </a:lnTo>
                <a:lnTo>
                  <a:pt x="0" y="7682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229503" r="-142987" b="-376509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105142" y="2504527"/>
            <a:ext cx="9154158" cy="183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9"/>
              </a:lnSpc>
              <a:spcBef>
                <a:spcPct val="0"/>
              </a:spcBef>
            </a:pP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coordinar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con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los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familiares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cercanos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lejanos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vecinos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y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parte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la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comunidad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; para la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organización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la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venta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los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productos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diferentes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mercados. En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estas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negociaciones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se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coordinan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: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quienes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van a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salir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a vender,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donde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irán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a vender y a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qué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precio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lo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harán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35836" y="5362662"/>
            <a:ext cx="3573066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uce Bold"/>
              </a:rPr>
              <a:t>El trueque o intercambio</a:t>
            </a:r>
          </a:p>
        </p:txBody>
      </p:sp>
      <p:sp>
        <p:nvSpPr>
          <p:cNvPr id="14" name="Freeform 14"/>
          <p:cNvSpPr/>
          <p:nvPr/>
        </p:nvSpPr>
        <p:spPr>
          <a:xfrm>
            <a:off x="4100861" y="5130880"/>
            <a:ext cx="3678124" cy="843930"/>
          </a:xfrm>
          <a:custGeom>
            <a:avLst/>
            <a:gdLst/>
            <a:ahLst/>
            <a:cxnLst/>
            <a:rect l="l" t="t" r="r" b="b"/>
            <a:pathLst>
              <a:path w="3678124" h="843930">
                <a:moveTo>
                  <a:pt x="0" y="0"/>
                </a:moveTo>
                <a:lnTo>
                  <a:pt x="3678124" y="0"/>
                </a:lnTo>
                <a:lnTo>
                  <a:pt x="3678124" y="843930"/>
                </a:lnTo>
                <a:lnTo>
                  <a:pt x="0" y="84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229503" r="-142987" b="-376509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252598" y="4896500"/>
            <a:ext cx="9764719" cy="2203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Open Sauce"/>
              </a:rPr>
              <a:t>se da con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trueque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servicios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y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productos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la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negociación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con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los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transportistas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comunarios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, se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han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manejado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desde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hace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mucho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tiempo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trueque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favores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es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decir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transportista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lleva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insumos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agrícolas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a la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comunidad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con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objetivo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que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los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productores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puedan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tener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insumos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y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momento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sacar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su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producción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contraten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sus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servicios</a:t>
            </a:r>
            <a:endParaRPr lang="en-US" sz="2199" dirty="0">
              <a:solidFill>
                <a:srgbClr val="000000"/>
              </a:solidFill>
              <a:latin typeface="Open Sauce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437754" y="5974810"/>
            <a:ext cx="5124846" cy="3377036"/>
          </a:xfrm>
          <a:custGeom>
            <a:avLst/>
            <a:gdLst/>
            <a:ahLst/>
            <a:cxnLst/>
            <a:rect l="l" t="t" r="r" b="b"/>
            <a:pathLst>
              <a:path w="4855067" h="3053186">
                <a:moveTo>
                  <a:pt x="0" y="0"/>
                </a:moveTo>
                <a:lnTo>
                  <a:pt x="4855067" y="0"/>
                </a:lnTo>
                <a:lnTo>
                  <a:pt x="4855067" y="3053186"/>
                </a:lnTo>
                <a:lnTo>
                  <a:pt x="0" y="30531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219C2146-8B2C-8F3A-FFC7-6CC234D55544}"/>
              </a:ext>
            </a:extLst>
          </p:cNvPr>
          <p:cNvSpPr txBox="1"/>
          <p:nvPr/>
        </p:nvSpPr>
        <p:spPr>
          <a:xfrm>
            <a:off x="3962400" y="501423"/>
            <a:ext cx="10668000" cy="1367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498"/>
              </a:lnSpc>
              <a:spcBef>
                <a:spcPct val="0"/>
              </a:spcBef>
            </a:pP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Practicas</a:t>
            </a: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 </a:t>
            </a: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culturales</a:t>
            </a: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 </a:t>
            </a: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en</a:t>
            </a: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 la </a:t>
            </a: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intermediaci</a:t>
            </a:r>
            <a:r>
              <a:rPr lang="es-BO" sz="3984" spc="390" dirty="0" err="1">
                <a:solidFill>
                  <a:srgbClr val="FFFFFF"/>
                </a:solidFill>
                <a:latin typeface="Codec Pro ExtraBold"/>
              </a:rPr>
              <a:t>ón</a:t>
            </a:r>
            <a:r>
              <a:rPr lang="es-BO" sz="3984" spc="390" dirty="0">
                <a:solidFill>
                  <a:srgbClr val="FFFFFF"/>
                </a:solidFill>
                <a:latin typeface="Codec Pro ExtraBold"/>
              </a:rPr>
              <a:t> comunitaria</a:t>
            </a:r>
            <a:endParaRPr lang="en-US" sz="3984" spc="390" dirty="0">
              <a:solidFill>
                <a:srgbClr val="FFFFFF"/>
              </a:solidFill>
              <a:latin typeface="Codec Pro Extra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33448" y="374453"/>
            <a:ext cx="17021103" cy="1561306"/>
            <a:chOff x="0" y="0"/>
            <a:chExt cx="4482924" cy="4112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82924" cy="411208"/>
            </a:xfrm>
            <a:custGeom>
              <a:avLst/>
              <a:gdLst/>
              <a:ahLst/>
              <a:cxnLst/>
              <a:rect l="l" t="t" r="r" b="b"/>
              <a:pathLst>
                <a:path w="4482924" h="411208">
                  <a:moveTo>
                    <a:pt x="0" y="0"/>
                  </a:moveTo>
                  <a:lnTo>
                    <a:pt x="4482924" y="0"/>
                  </a:lnTo>
                  <a:lnTo>
                    <a:pt x="4482924" y="411208"/>
                  </a:lnTo>
                  <a:lnTo>
                    <a:pt x="0" y="411208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482924" cy="4302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41374" y="437789"/>
            <a:ext cx="16933642" cy="1540708"/>
          </a:xfrm>
          <a:custGeom>
            <a:avLst/>
            <a:gdLst/>
            <a:ahLst/>
            <a:cxnLst/>
            <a:rect l="l" t="t" r="r" b="b"/>
            <a:pathLst>
              <a:path w="16933642" h="1540708">
                <a:moveTo>
                  <a:pt x="0" y="0"/>
                </a:moveTo>
                <a:lnTo>
                  <a:pt x="16933643" y="0"/>
                </a:lnTo>
                <a:lnTo>
                  <a:pt x="16933643" y="1540708"/>
                </a:lnTo>
                <a:lnTo>
                  <a:pt x="0" y="15407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238185" b="-39453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1375" y="2147044"/>
            <a:ext cx="1038048" cy="998413"/>
          </a:xfrm>
          <a:custGeom>
            <a:avLst/>
            <a:gdLst/>
            <a:ahLst/>
            <a:cxnLst/>
            <a:rect l="l" t="t" r="r" b="b"/>
            <a:pathLst>
              <a:path w="1038048" h="998413">
                <a:moveTo>
                  <a:pt x="0" y="0"/>
                </a:moveTo>
                <a:lnTo>
                  <a:pt x="1038048" y="0"/>
                </a:lnTo>
                <a:lnTo>
                  <a:pt x="1038048" y="998413"/>
                </a:lnTo>
                <a:lnTo>
                  <a:pt x="0" y="9984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19925" y="3355007"/>
            <a:ext cx="2944507" cy="1453133"/>
          </a:xfrm>
          <a:custGeom>
            <a:avLst/>
            <a:gdLst/>
            <a:ahLst/>
            <a:cxnLst/>
            <a:rect l="l" t="t" r="r" b="b"/>
            <a:pathLst>
              <a:path w="2944507" h="1453133">
                <a:moveTo>
                  <a:pt x="0" y="0"/>
                </a:moveTo>
                <a:lnTo>
                  <a:pt x="2944507" y="0"/>
                </a:lnTo>
                <a:lnTo>
                  <a:pt x="2944507" y="1453133"/>
                </a:lnTo>
                <a:lnTo>
                  <a:pt x="0" y="14531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124302" y="2799861"/>
            <a:ext cx="2396133" cy="432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Open Sauce Bold"/>
              </a:rPr>
              <a:t>ayni y yunapa </a:t>
            </a:r>
          </a:p>
        </p:txBody>
      </p:sp>
      <p:sp>
        <p:nvSpPr>
          <p:cNvPr id="11" name="Freeform 11"/>
          <p:cNvSpPr/>
          <p:nvPr/>
        </p:nvSpPr>
        <p:spPr>
          <a:xfrm>
            <a:off x="4535836" y="2646250"/>
            <a:ext cx="3348207" cy="768232"/>
          </a:xfrm>
          <a:custGeom>
            <a:avLst/>
            <a:gdLst/>
            <a:ahLst/>
            <a:cxnLst/>
            <a:rect l="l" t="t" r="r" b="b"/>
            <a:pathLst>
              <a:path w="3348207" h="768232">
                <a:moveTo>
                  <a:pt x="0" y="0"/>
                </a:moveTo>
                <a:lnTo>
                  <a:pt x="3348207" y="0"/>
                </a:lnTo>
                <a:lnTo>
                  <a:pt x="3348207" y="768232"/>
                </a:lnTo>
                <a:lnTo>
                  <a:pt x="0" y="7682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229503" r="-142987" b="-376509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105142" y="2504527"/>
            <a:ext cx="9154158" cy="145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Open Sauce"/>
              </a:rPr>
              <a:t>se dan al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momento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definir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quien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estará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en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puesto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venta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ya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habiendo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esto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definido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la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comunidad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podemos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encontrar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desde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familiares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cercanos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hasta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representantes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la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comunidad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un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trabajo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venta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por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colaboración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11718" y="4953317"/>
            <a:ext cx="3573066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uce Bold"/>
              </a:rPr>
              <a:t>El trueque o intercambio</a:t>
            </a:r>
          </a:p>
        </p:txBody>
      </p:sp>
      <p:sp>
        <p:nvSpPr>
          <p:cNvPr id="14" name="Freeform 14"/>
          <p:cNvSpPr/>
          <p:nvPr/>
        </p:nvSpPr>
        <p:spPr>
          <a:xfrm>
            <a:off x="4159189" y="4671782"/>
            <a:ext cx="3678124" cy="843930"/>
          </a:xfrm>
          <a:custGeom>
            <a:avLst/>
            <a:gdLst/>
            <a:ahLst/>
            <a:cxnLst/>
            <a:rect l="l" t="t" r="r" b="b"/>
            <a:pathLst>
              <a:path w="3678124" h="843930">
                <a:moveTo>
                  <a:pt x="0" y="0"/>
                </a:moveTo>
                <a:lnTo>
                  <a:pt x="3678124" y="0"/>
                </a:lnTo>
                <a:lnTo>
                  <a:pt x="3678124" y="843930"/>
                </a:lnTo>
                <a:lnTo>
                  <a:pt x="0" y="84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229503" r="-142987" b="-376509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232070" y="4233545"/>
            <a:ext cx="9764719" cy="183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Open Sauce"/>
              </a:rPr>
              <a:t>se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ve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préstamo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puestos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en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los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mercados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ya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que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puesto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puede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ser de un productor o de un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transportista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pero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este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puesto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esta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abierto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a que lo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utilicen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los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su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comunidad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sin que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esto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involucre un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pago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por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ello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. De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esta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manera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se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mantiene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una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oferta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más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continua de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productos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la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comunidad</a:t>
            </a:r>
            <a:endParaRPr lang="en-US" sz="2199" dirty="0">
              <a:solidFill>
                <a:srgbClr val="000000"/>
              </a:solidFill>
              <a:latin typeface="Open Sauce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83596" y="5600700"/>
            <a:ext cx="3580836" cy="3135097"/>
          </a:xfrm>
          <a:custGeom>
            <a:avLst/>
            <a:gdLst/>
            <a:ahLst/>
            <a:cxnLst/>
            <a:rect l="l" t="t" r="r" b="b"/>
            <a:pathLst>
              <a:path w="4940706" h="2882709">
                <a:moveTo>
                  <a:pt x="0" y="0"/>
                </a:moveTo>
                <a:lnTo>
                  <a:pt x="4940706" y="0"/>
                </a:lnTo>
                <a:lnTo>
                  <a:pt x="4940706" y="2882709"/>
                </a:lnTo>
                <a:lnTo>
                  <a:pt x="0" y="28827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3105" r="-103698" b="-6945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5354510" y="6692369"/>
            <a:ext cx="1935718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Open Sauce Bold"/>
              </a:rPr>
              <a:t>reciprocidad</a:t>
            </a:r>
          </a:p>
        </p:txBody>
      </p:sp>
      <p:sp>
        <p:nvSpPr>
          <p:cNvPr id="18" name="Freeform 18"/>
          <p:cNvSpPr/>
          <p:nvPr/>
        </p:nvSpPr>
        <p:spPr>
          <a:xfrm>
            <a:off x="5191210" y="6592037"/>
            <a:ext cx="2692834" cy="617859"/>
          </a:xfrm>
          <a:custGeom>
            <a:avLst/>
            <a:gdLst/>
            <a:ahLst/>
            <a:cxnLst/>
            <a:rect l="l" t="t" r="r" b="b"/>
            <a:pathLst>
              <a:path w="2692834" h="617859">
                <a:moveTo>
                  <a:pt x="0" y="0"/>
                </a:moveTo>
                <a:lnTo>
                  <a:pt x="2692833" y="0"/>
                </a:lnTo>
                <a:lnTo>
                  <a:pt x="2692833" y="617860"/>
                </a:lnTo>
                <a:lnTo>
                  <a:pt x="0" y="6178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229503" r="-142987" b="-376509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8105142" y="6572987"/>
            <a:ext cx="9549410" cy="2203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9"/>
              </a:lnSpc>
              <a:spcBef>
                <a:spcPct val="0"/>
              </a:spcBef>
            </a:pP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Micromovimientos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mercancías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dentro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un mercado con la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finalidad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apoyarse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por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un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lado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, y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por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otro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lado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tener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una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variedad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productos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para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ofrecer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a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los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consumidores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. Podemos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nombrar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a las </a:t>
            </a:r>
            <a:r>
              <a:rPr lang="en-US" sz="2199" dirty="0" err="1">
                <a:solidFill>
                  <a:srgbClr val="000000"/>
                </a:solidFill>
                <a:latin typeface="Open Sauce"/>
              </a:rPr>
              <a:t>autonombradas</a:t>
            </a:r>
            <a:r>
              <a:rPr lang="en-US" sz="2199" dirty="0">
                <a:solidFill>
                  <a:srgbClr val="000000"/>
                </a:solidFill>
                <a:latin typeface="Open Sauce"/>
              </a:rPr>
              <a:t> ”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medianeras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”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quienes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tienen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un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rol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interesante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en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los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mercados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en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temas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reciprocidad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según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investigador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 lo </a:t>
            </a:r>
            <a:r>
              <a:rPr lang="en-US" sz="2199" b="1" dirty="0" err="1">
                <a:solidFill>
                  <a:srgbClr val="000000"/>
                </a:solidFill>
                <a:latin typeface="Open Sauce"/>
              </a:rPr>
              <a:t>manifiesta</a:t>
            </a:r>
            <a:r>
              <a:rPr lang="en-US" sz="2199" b="1" dirty="0">
                <a:solidFill>
                  <a:srgbClr val="000000"/>
                </a:solidFill>
                <a:latin typeface="Open Sauce"/>
              </a:rPr>
              <a:t>. (Contreras 2017)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83539E35-A0E2-AE05-8B04-B34EE740745D}"/>
              </a:ext>
            </a:extLst>
          </p:cNvPr>
          <p:cNvSpPr txBox="1"/>
          <p:nvPr/>
        </p:nvSpPr>
        <p:spPr>
          <a:xfrm>
            <a:off x="3962400" y="501423"/>
            <a:ext cx="10668000" cy="1367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498"/>
              </a:lnSpc>
              <a:spcBef>
                <a:spcPct val="0"/>
              </a:spcBef>
            </a:pP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Prácticas</a:t>
            </a: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 </a:t>
            </a: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culturales</a:t>
            </a: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 </a:t>
            </a: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en</a:t>
            </a:r>
            <a:r>
              <a:rPr lang="en-US" sz="3984" spc="390" dirty="0">
                <a:solidFill>
                  <a:srgbClr val="FFFFFF"/>
                </a:solidFill>
                <a:latin typeface="Codec Pro ExtraBold"/>
              </a:rPr>
              <a:t> la </a:t>
            </a:r>
            <a:r>
              <a:rPr lang="en-US" sz="3984" spc="390" dirty="0" err="1">
                <a:solidFill>
                  <a:srgbClr val="FFFFFF"/>
                </a:solidFill>
                <a:latin typeface="Codec Pro ExtraBold"/>
              </a:rPr>
              <a:t>intermediaci</a:t>
            </a:r>
            <a:r>
              <a:rPr lang="es-BO" sz="3984" spc="390" dirty="0" err="1">
                <a:solidFill>
                  <a:srgbClr val="FFFFFF"/>
                </a:solidFill>
                <a:latin typeface="Codec Pro ExtraBold"/>
              </a:rPr>
              <a:t>ón</a:t>
            </a:r>
            <a:r>
              <a:rPr lang="es-BO" sz="3984" spc="390" dirty="0">
                <a:solidFill>
                  <a:srgbClr val="FFFFFF"/>
                </a:solidFill>
                <a:latin typeface="Codec Pro ExtraBold"/>
              </a:rPr>
              <a:t> comunitaria</a:t>
            </a:r>
            <a:endParaRPr lang="en-US" sz="3984" spc="390" dirty="0">
              <a:solidFill>
                <a:srgbClr val="FFFFFF"/>
              </a:solidFill>
              <a:latin typeface="Codec Pro Extra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33448" y="374453"/>
            <a:ext cx="17021103" cy="1561306"/>
            <a:chOff x="0" y="0"/>
            <a:chExt cx="4482924" cy="4112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82924" cy="411208"/>
            </a:xfrm>
            <a:custGeom>
              <a:avLst/>
              <a:gdLst/>
              <a:ahLst/>
              <a:cxnLst/>
              <a:rect l="l" t="t" r="r" b="b"/>
              <a:pathLst>
                <a:path w="4482924" h="411208">
                  <a:moveTo>
                    <a:pt x="0" y="0"/>
                  </a:moveTo>
                  <a:lnTo>
                    <a:pt x="4482924" y="0"/>
                  </a:lnTo>
                  <a:lnTo>
                    <a:pt x="4482924" y="411208"/>
                  </a:lnTo>
                  <a:lnTo>
                    <a:pt x="0" y="411208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482924" cy="4302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41374" y="437789"/>
            <a:ext cx="16933642" cy="1540708"/>
          </a:xfrm>
          <a:custGeom>
            <a:avLst/>
            <a:gdLst/>
            <a:ahLst/>
            <a:cxnLst/>
            <a:rect l="l" t="t" r="r" b="b"/>
            <a:pathLst>
              <a:path w="16933642" h="1540708">
                <a:moveTo>
                  <a:pt x="0" y="0"/>
                </a:moveTo>
                <a:lnTo>
                  <a:pt x="16933643" y="0"/>
                </a:lnTo>
                <a:lnTo>
                  <a:pt x="16933643" y="1540708"/>
                </a:lnTo>
                <a:lnTo>
                  <a:pt x="0" y="15407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238185" b="-394535"/>
            </a:stretch>
          </a:blipFill>
        </p:spPr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2A02CA6-C9BA-7543-AE4F-3246E16880E4}"/>
              </a:ext>
            </a:extLst>
          </p:cNvPr>
          <p:cNvSpPr txBox="1"/>
          <p:nvPr/>
        </p:nvSpPr>
        <p:spPr>
          <a:xfrm>
            <a:off x="3962400" y="501423"/>
            <a:ext cx="10668000" cy="6622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498"/>
              </a:lnSpc>
              <a:spcBef>
                <a:spcPct val="0"/>
              </a:spcBef>
            </a:pPr>
            <a:r>
              <a:rPr lang="es-BO" sz="3984" spc="390" dirty="0">
                <a:solidFill>
                  <a:srgbClr val="FFFFFF"/>
                </a:solidFill>
                <a:latin typeface="Codec Pro ExtraBold"/>
              </a:rPr>
              <a:t>Aprendizaje y conclusiones</a:t>
            </a:r>
            <a:endParaRPr lang="en-US" sz="3984" spc="390" dirty="0">
              <a:solidFill>
                <a:srgbClr val="FFFFFF"/>
              </a:solidFill>
              <a:latin typeface="Codec Pro ExtraBold"/>
            </a:endParaRP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27637188-2992-9BB5-5AC1-23B3262BA8F3}"/>
              </a:ext>
            </a:extLst>
          </p:cNvPr>
          <p:cNvSpPr txBox="1"/>
          <p:nvPr/>
        </p:nvSpPr>
        <p:spPr>
          <a:xfrm>
            <a:off x="1066800" y="2071425"/>
            <a:ext cx="15011400" cy="7437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285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0000"/>
                </a:solidFill>
                <a:latin typeface="Open Sauce"/>
              </a:rPr>
              <a:t>Nueva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propuesta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metodologia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contrarestando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enfoque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de 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economia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ortodoxa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occidental (unidimensional).</a:t>
            </a:r>
          </a:p>
          <a:p>
            <a:pPr marL="457200" indent="-457200">
              <a:lnSpc>
                <a:spcPts val="285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sz="2800" dirty="0">
              <a:solidFill>
                <a:srgbClr val="000000"/>
              </a:solidFill>
              <a:latin typeface="Open Sauce"/>
            </a:endParaRPr>
          </a:p>
          <a:p>
            <a:pPr marL="457200" indent="-457200">
              <a:lnSpc>
                <a:spcPts val="285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Visibilizar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revalorar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racionalidad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andina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para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manejo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de Desarrollo communal (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existen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expertos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invetigadores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etc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dentro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de las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comunidades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)</a:t>
            </a:r>
          </a:p>
          <a:p>
            <a:pPr marL="457200" indent="-457200">
              <a:lnSpc>
                <a:spcPts val="285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sz="2800" dirty="0">
              <a:solidFill>
                <a:srgbClr val="000000"/>
              </a:solidFill>
              <a:latin typeface="Open Sauce"/>
            </a:endParaRPr>
          </a:p>
          <a:p>
            <a:pPr marL="457200" indent="-457200">
              <a:lnSpc>
                <a:spcPts val="285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Desatanizar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al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intermediario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pudiendo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ser un actor que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tiene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filosifia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que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considera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bien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estar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de la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comunidad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bajo las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relaciones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justas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comunitarias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.</a:t>
            </a:r>
          </a:p>
          <a:p>
            <a:pPr marL="457200" indent="-457200">
              <a:lnSpc>
                <a:spcPts val="285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sz="2800" dirty="0">
              <a:solidFill>
                <a:srgbClr val="000000"/>
              </a:solidFill>
              <a:latin typeface="Open Sauce"/>
            </a:endParaRPr>
          </a:p>
          <a:p>
            <a:pPr marL="457200" indent="-457200">
              <a:lnSpc>
                <a:spcPts val="285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0000"/>
                </a:solidFill>
                <a:latin typeface="Open Sauce"/>
              </a:rPr>
              <a:t>La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economia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comunitaria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es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forma de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apalancamiento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para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optimizar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circuitos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comercializacion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del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sistema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agroecológico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, bajo las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practicas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comunitarias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andinas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.</a:t>
            </a:r>
          </a:p>
          <a:p>
            <a:pPr>
              <a:lnSpc>
                <a:spcPts val="285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Open Sauce"/>
            </a:endParaRPr>
          </a:p>
          <a:p>
            <a:pPr marL="457200" indent="-457200">
              <a:lnSpc>
                <a:spcPts val="285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0000"/>
                </a:solidFill>
                <a:latin typeface="Open Sauce"/>
              </a:rPr>
              <a:t>Una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cambio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paradigma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creer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que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productor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agroecologico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debe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estar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todo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el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circuito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alimentario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s-BO" sz="2800" dirty="0">
                <a:solidFill>
                  <a:srgbClr val="000000"/>
                </a:solidFill>
                <a:latin typeface="Open Sauce"/>
              </a:rPr>
              <a:t>(existen percepciones del porqué prefieren estar en sus parcelas)</a:t>
            </a:r>
          </a:p>
          <a:p>
            <a:pPr marL="457200" indent="-457200">
              <a:lnSpc>
                <a:spcPts val="285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sz="2800" dirty="0">
              <a:solidFill>
                <a:srgbClr val="000000"/>
              </a:solidFill>
              <a:latin typeface="Open Sauce"/>
            </a:endParaRPr>
          </a:p>
          <a:p>
            <a:pPr marL="457200" indent="-457200">
              <a:lnSpc>
                <a:spcPts val="285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Estos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intermediarios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comunitarios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(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medianeros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)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pueden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ser un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impulso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para la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participación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 Jovenes de las </a:t>
            </a:r>
            <a:r>
              <a:rPr lang="en-US" sz="2800" dirty="0" err="1">
                <a:solidFill>
                  <a:srgbClr val="000000"/>
                </a:solidFill>
                <a:latin typeface="Open Sauce"/>
              </a:rPr>
              <a:t>comunidades</a:t>
            </a:r>
            <a:r>
              <a:rPr lang="en-US" sz="2800" dirty="0">
                <a:solidFill>
                  <a:srgbClr val="000000"/>
                </a:solidFill>
                <a:latin typeface="Open Sauce"/>
              </a:rPr>
              <a:t>.</a:t>
            </a:r>
          </a:p>
          <a:p>
            <a:pPr>
              <a:lnSpc>
                <a:spcPts val="285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Open Sauc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1928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 rot="773821">
            <a:off x="1095070" y="1068677"/>
            <a:ext cx="313833" cy="8482349"/>
            <a:chOff x="0" y="0"/>
            <a:chExt cx="82656" cy="223403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close/>
                </a:path>
              </a:pathLst>
            </a:custGeom>
            <a:solidFill>
              <a:srgbClr val="397D5A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82656" cy="2253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586181" y="1790700"/>
            <a:ext cx="6272125" cy="2428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71"/>
              </a:lnSpc>
            </a:pPr>
            <a:r>
              <a:rPr lang="en-US" sz="9431" spc="1018" dirty="0">
                <a:solidFill>
                  <a:srgbClr val="231F20"/>
                </a:solidFill>
                <a:latin typeface="Codec Pro ExtraBold"/>
              </a:rPr>
              <a:t>MUCHAS GRACIAS</a:t>
            </a:r>
          </a:p>
        </p:txBody>
      </p:sp>
      <p:pic>
        <p:nvPicPr>
          <p:cNvPr id="15" name="VID-20231004-WA0051">
            <a:hlinkClick r:id="" action="ppaction://media"/>
            <a:extLst>
              <a:ext uri="{FF2B5EF4-FFF2-40B4-BE49-F238E27FC236}">
                <a16:creationId xmlns:a16="http://schemas.microsoft.com/office/drawing/2014/main" id="{0AAC25A5-61C7-9017-EDB1-252B43DDC8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77400" y="1414796"/>
            <a:ext cx="5715000" cy="8337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4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C5DABB9-265F-9363-5F81-9A27E1F83E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3" t="23334" r="18333" b="50000"/>
          <a:stretch/>
        </p:blipFill>
        <p:spPr>
          <a:xfrm>
            <a:off x="228600" y="964602"/>
            <a:ext cx="8763000" cy="16370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735B3CB-FBCE-42BD-F5DA-A9F44079FC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64" t="41242" r="18409" b="28625"/>
          <a:stretch/>
        </p:blipFill>
        <p:spPr>
          <a:xfrm>
            <a:off x="383458" y="2754389"/>
            <a:ext cx="8763000" cy="241737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036B0D4-5324-13C9-5A38-5A3020C392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98" t="42941" r="6249" b="32745"/>
          <a:stretch/>
        </p:blipFill>
        <p:spPr>
          <a:xfrm>
            <a:off x="8534400" y="2601646"/>
            <a:ext cx="9525000" cy="142644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058BC24-F99D-3BA1-9DAA-F55932D487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94" t="34540" r="8075" b="10724"/>
          <a:stretch/>
        </p:blipFill>
        <p:spPr>
          <a:xfrm>
            <a:off x="7553632" y="5981700"/>
            <a:ext cx="10744200" cy="391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98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6074</TotalTime>
  <Words>778</Words>
  <Application>Microsoft Office PowerPoint</Application>
  <PresentationFormat>Personalizado</PresentationFormat>
  <Paragraphs>61</Paragraphs>
  <Slides>16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Open Sauce Bold</vt:lpstr>
      <vt:lpstr>Arial</vt:lpstr>
      <vt:lpstr>Calibri</vt:lpstr>
      <vt:lpstr>Open Sauce</vt:lpstr>
      <vt:lpstr>Codec Pro ExtraBold</vt:lpstr>
      <vt:lpstr>Wingdings</vt:lpstr>
      <vt:lpstr>Garamond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Presentacion resumen de proyecto de la empresa corporativo profesional verde</dc:title>
  <dc:creator>Claudia Pozo</dc:creator>
  <cp:lastModifiedBy>Claudia Pozo</cp:lastModifiedBy>
  <cp:revision>21</cp:revision>
  <dcterms:created xsi:type="dcterms:W3CDTF">2006-08-16T00:00:00Z</dcterms:created>
  <dcterms:modified xsi:type="dcterms:W3CDTF">2024-06-06T14:01:03Z</dcterms:modified>
  <dc:identifier>DAFzH8Lp-Uw</dc:identifier>
</cp:coreProperties>
</file>