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19"/>
  </p:notesMasterIdLst>
  <p:sldIdLst>
    <p:sldId id="256" r:id="rId3"/>
    <p:sldId id="280" r:id="rId4"/>
    <p:sldId id="344" r:id="rId5"/>
    <p:sldId id="257" r:id="rId6"/>
    <p:sldId id="259" r:id="rId7"/>
    <p:sldId id="260" r:id="rId8"/>
    <p:sldId id="261" r:id="rId9"/>
    <p:sldId id="263" r:id="rId10"/>
    <p:sldId id="345" r:id="rId11"/>
    <p:sldId id="264" r:id="rId12"/>
    <p:sldId id="265" r:id="rId13"/>
    <p:sldId id="272" r:id="rId14"/>
    <p:sldId id="283" r:id="rId15"/>
    <p:sldId id="346" r:id="rId16"/>
    <p:sldId id="347" r:id="rId17"/>
    <p:sldId id="348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CB8C87F-6052-435C-B405-460ECE6072B4}">
  <a:tblStyle styleId="{8CB8C87F-6052-435C-B405-460ECE6072B4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0" autoAdjust="0"/>
    <p:restoredTop sz="94238" autoAdjust="0"/>
  </p:normalViewPr>
  <p:slideViewPr>
    <p:cSldViewPr snapToGrid="0">
      <p:cViewPr>
        <p:scale>
          <a:sx n="70" d="100"/>
          <a:sy n="70" d="100"/>
        </p:scale>
        <p:origin x="2712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sjvan\Documents\Yanapai\CoPs\CdeP19_LaPaz\Animales_reformulacion_2018_202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Animales_reformulacion!$D$4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Animales_reformulacion!$B$5:$C$16</c:f>
              <c:multiLvlStrCache>
                <c:ptCount val="12"/>
                <c:lvl>
                  <c:pt idx="0">
                    <c:v>Vacas</c:v>
                  </c:pt>
                  <c:pt idx="1">
                    <c:v>Ovejas</c:v>
                  </c:pt>
                  <c:pt idx="2">
                    <c:v>Pollos</c:v>
                  </c:pt>
                  <c:pt idx="3">
                    <c:v>Cuyes</c:v>
                  </c:pt>
                  <c:pt idx="4">
                    <c:v>Vacas</c:v>
                  </c:pt>
                  <c:pt idx="5">
                    <c:v>Ovejas</c:v>
                  </c:pt>
                  <c:pt idx="6">
                    <c:v>Pollos</c:v>
                  </c:pt>
                  <c:pt idx="7">
                    <c:v>Cuyes</c:v>
                  </c:pt>
                  <c:pt idx="8">
                    <c:v>Vacas</c:v>
                  </c:pt>
                  <c:pt idx="9">
                    <c:v>Ovejas</c:v>
                  </c:pt>
                  <c:pt idx="10">
                    <c:v>Pollos</c:v>
                  </c:pt>
                  <c:pt idx="11">
                    <c:v>Cuyes</c:v>
                  </c:pt>
                </c:lvl>
                <c:lvl>
                  <c:pt idx="0">
                    <c:v>Ayacucho</c:v>
                  </c:pt>
                  <c:pt idx="4">
                    <c:v>Huancavelica</c:v>
                  </c:pt>
                  <c:pt idx="8">
                    <c:v>Junín</c:v>
                  </c:pt>
                </c:lvl>
              </c:multiLvlStrCache>
            </c:multiLvlStrRef>
          </c:cat>
          <c:val>
            <c:numRef>
              <c:f>Animales_reformulacion!$D$5:$D$16</c:f>
              <c:numCache>
                <c:formatCode>General</c:formatCode>
                <c:ptCount val="12"/>
                <c:pt idx="0">
                  <c:v>2.7</c:v>
                </c:pt>
                <c:pt idx="1">
                  <c:v>27</c:v>
                </c:pt>
                <c:pt idx="2">
                  <c:v>7</c:v>
                </c:pt>
                <c:pt idx="3">
                  <c:v>11</c:v>
                </c:pt>
                <c:pt idx="4">
                  <c:v>3.1</c:v>
                </c:pt>
                <c:pt idx="5">
                  <c:v>18.5</c:v>
                </c:pt>
                <c:pt idx="6">
                  <c:v>6</c:v>
                </c:pt>
                <c:pt idx="7">
                  <c:v>10.5</c:v>
                </c:pt>
                <c:pt idx="8">
                  <c:v>2.17</c:v>
                </c:pt>
                <c:pt idx="9">
                  <c:v>40.5</c:v>
                </c:pt>
                <c:pt idx="10">
                  <c:v>6</c:v>
                </c:pt>
                <c:pt idx="1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17-4103-8BF4-95A9732C4CF1}"/>
            </c:ext>
          </c:extLst>
        </c:ser>
        <c:ser>
          <c:idx val="1"/>
          <c:order val="1"/>
          <c:tx>
            <c:strRef>
              <c:f>Animales_reformulacion!$E$4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Animales_reformulacion!$B$5:$C$16</c:f>
              <c:multiLvlStrCache>
                <c:ptCount val="12"/>
                <c:lvl>
                  <c:pt idx="0">
                    <c:v>Vacas</c:v>
                  </c:pt>
                  <c:pt idx="1">
                    <c:v>Ovejas</c:v>
                  </c:pt>
                  <c:pt idx="2">
                    <c:v>Pollos</c:v>
                  </c:pt>
                  <c:pt idx="3">
                    <c:v>Cuyes</c:v>
                  </c:pt>
                  <c:pt idx="4">
                    <c:v>Vacas</c:v>
                  </c:pt>
                  <c:pt idx="5">
                    <c:v>Ovejas</c:v>
                  </c:pt>
                  <c:pt idx="6">
                    <c:v>Pollos</c:v>
                  </c:pt>
                  <c:pt idx="7">
                    <c:v>Cuyes</c:v>
                  </c:pt>
                  <c:pt idx="8">
                    <c:v>Vacas</c:v>
                  </c:pt>
                  <c:pt idx="9">
                    <c:v>Ovejas</c:v>
                  </c:pt>
                  <c:pt idx="10">
                    <c:v>Pollos</c:v>
                  </c:pt>
                  <c:pt idx="11">
                    <c:v>Cuyes</c:v>
                  </c:pt>
                </c:lvl>
                <c:lvl>
                  <c:pt idx="0">
                    <c:v>Ayacucho</c:v>
                  </c:pt>
                  <c:pt idx="4">
                    <c:v>Huancavelica</c:v>
                  </c:pt>
                  <c:pt idx="8">
                    <c:v>Junín</c:v>
                  </c:pt>
                </c:lvl>
              </c:multiLvlStrCache>
            </c:multiLvlStrRef>
          </c:cat>
          <c:val>
            <c:numRef>
              <c:f>Animales_reformulacion!$E$5:$E$16</c:f>
              <c:numCache>
                <c:formatCode>General</c:formatCode>
                <c:ptCount val="12"/>
                <c:pt idx="0">
                  <c:v>5.38</c:v>
                </c:pt>
                <c:pt idx="1">
                  <c:v>12.2</c:v>
                </c:pt>
                <c:pt idx="2">
                  <c:v>11.7</c:v>
                </c:pt>
                <c:pt idx="3">
                  <c:v>23.8</c:v>
                </c:pt>
                <c:pt idx="4">
                  <c:v>3.37</c:v>
                </c:pt>
                <c:pt idx="5">
                  <c:v>22.6</c:v>
                </c:pt>
                <c:pt idx="6">
                  <c:v>6.5</c:v>
                </c:pt>
                <c:pt idx="7">
                  <c:v>19.8</c:v>
                </c:pt>
                <c:pt idx="8">
                  <c:v>2.57</c:v>
                </c:pt>
                <c:pt idx="9">
                  <c:v>37.700000000000003</c:v>
                </c:pt>
                <c:pt idx="10">
                  <c:v>4.125</c:v>
                </c:pt>
                <c:pt idx="11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17-4103-8BF4-95A9732C4C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63943952"/>
        <c:axId val="1542270576"/>
      </c:barChart>
      <c:catAx>
        <c:axId val="1463943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en-US"/>
          </a:p>
        </c:txPr>
        <c:crossAx val="1542270576"/>
        <c:crosses val="autoZero"/>
        <c:auto val="1"/>
        <c:lblAlgn val="ctr"/>
        <c:lblOffset val="100"/>
        <c:noMultiLvlLbl val="0"/>
      </c:catAx>
      <c:valAx>
        <c:axId val="154227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394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a18b472ea0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a18b472ea0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g2a18b472ea0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4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can we use this to extrapolate to area?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divide by region? </a:t>
            </a:r>
            <a:endParaRPr/>
          </a:p>
        </p:txBody>
      </p:sp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s-ES"/>
              <a:t>this should just be 3 groups, only observed - 3 levels 1) only observation 2) meetings with and without observation and 3) trials (can also include meetings and observations) - i.e., combine last two columns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s-ES"/>
              <a:t>what if we look at these three groups for all participants in the 2022 survey?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s-ES"/>
              <a:t>it would be nice to see sample size (n) for each group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perhaps just focus on the difference between the increase and decrease (net change) - increase = 1, same = 0, decrease = -1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0" i="0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standardized measure used to compare and assess the livestock carrying capacity of different types of animals in tropical regions</a:t>
            </a:r>
            <a:endParaRPr b="0" i="0">
              <a:solidFill>
                <a:srgbClr val="0F0F0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tlu per animal for the paper</a:t>
            </a:r>
            <a:endParaRPr>
              <a:solidFill>
                <a:srgbClr val="0F0F0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10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average changes across communities, and pairing into same family.  change per family , restar la cnstidsd de animales </a:t>
            </a:r>
            <a:endParaRPr/>
          </a:p>
        </p:txBody>
      </p:sp>
      <p:sp>
        <p:nvSpPr>
          <p:cNvPr id="169" name="Google Shape;16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49240-752F-5FCE-B3EF-277C1BFE9A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FC21F0-9DC1-19F4-1C4C-3BFA1EEC1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9B6829-32CB-B40A-FB4F-282AC74FE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E7EAF-0A6A-4523-90BE-3AFDC48760A5}" type="datetimeFigureOut">
              <a:rPr lang="es-ES" smtClean="0"/>
              <a:t>05/12/2023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F25E1-34BA-5A1D-28FC-40A86D524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F15EA1-502B-F2F0-ED89-3290854F8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5B0B8-D2C7-436D-803D-3B459DFE560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11730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6939F-C7DE-F569-3CFA-A38DEFBA6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EDEC0-AD49-A247-2791-CA3849C3DA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19A0EE-973C-A0CC-0269-608F5CEBE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E7EAF-0A6A-4523-90BE-3AFDC48760A5}" type="datetimeFigureOut">
              <a:rPr lang="es-ES" smtClean="0"/>
              <a:t>05/12/2023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E07CD-9EDB-E207-B350-96D3576E8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ED0BF2-0495-37B7-BE36-816143E1F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5B0B8-D2C7-436D-803D-3B459DFE560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15021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B4707-F626-0E32-BA6B-C189111B1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44735-E5C6-6289-90DA-5CA5BD9155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045894-C5E2-A93E-BEC6-6A82B3A87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E7EAF-0A6A-4523-90BE-3AFDC48760A5}" type="datetimeFigureOut">
              <a:rPr lang="es-ES" smtClean="0"/>
              <a:t>05/12/2023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8B842-74C0-E896-9240-0B6B47E71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3325F1-3375-3491-5F10-5675C97B6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5B0B8-D2C7-436D-803D-3B459DFE560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82283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09206-BE44-C86D-94B5-CA05980CE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1D57A-5BA3-94DB-76B4-5765220E4D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957481-9B73-4FAD-E5C7-BC6EB38E4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2296BB-B05C-CDD2-5019-015CBC2FF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E7EAF-0A6A-4523-90BE-3AFDC48760A5}" type="datetimeFigureOut">
              <a:rPr lang="es-ES" smtClean="0"/>
              <a:t>05/12/2023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AA3E3C-D2E7-E521-CF40-27DFBA573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58B1B2-0FD7-2221-5101-5BBE899EC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5B0B8-D2C7-436D-803D-3B459DFE560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74655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951F7-4210-F709-06E1-F9802DE43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AED72A-C570-2C4A-8285-69D75E259A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67E27A-D644-FC54-ED33-8EBFFE1B8D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B59ED7-1194-61A8-297F-D4A59BE394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2C9BA9-F145-89F9-C3D2-CAB7E5179B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C1492B-DFE0-FFBC-521A-5A04A6111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E7EAF-0A6A-4523-90BE-3AFDC48760A5}" type="datetimeFigureOut">
              <a:rPr lang="es-ES" smtClean="0"/>
              <a:t>05/12/2023</a:t>
            </a:fld>
            <a:endParaRPr lang="es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44EF45-D29F-3E89-D65A-448C084BE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C3C133-D4D5-5907-D72E-53A6A0C46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5B0B8-D2C7-436D-803D-3B459DFE560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6120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680B6-2844-071F-CA1B-982C79267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117E73-7515-C566-5075-04F13E6F6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E7EAF-0A6A-4523-90BE-3AFDC48760A5}" type="datetimeFigureOut">
              <a:rPr lang="es-ES" smtClean="0"/>
              <a:t>05/12/2023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D9BB51-1663-74AB-6BC0-3B041695D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CEE7F1-7B55-130D-482F-56CC2D778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5B0B8-D2C7-436D-803D-3B459DFE560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68362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518CEB-729A-90BA-452A-45E22FDDD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E7EAF-0A6A-4523-90BE-3AFDC48760A5}" type="datetimeFigureOut">
              <a:rPr lang="es-ES" smtClean="0"/>
              <a:t>05/12/2023</a:t>
            </a:fld>
            <a:endParaRPr lang="es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EE7158-8863-03ED-936B-E3F84C2D6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6559E0-8081-1D2A-E7A7-A5D8B7C78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5B0B8-D2C7-436D-803D-3B459DFE560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28493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BDD62-751D-F2FD-8104-001B329B1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2D045-4F90-3BD8-DB95-447B5D1CA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1CE110-B7D9-E341-61B8-64469D24FB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37B1A4-C14A-0243-C923-538FFB479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E7EAF-0A6A-4523-90BE-3AFDC48760A5}" type="datetimeFigureOut">
              <a:rPr lang="es-ES" smtClean="0"/>
              <a:t>05/12/2023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6B344-77D1-1C59-5976-81F57F97B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A7702E-FBD5-4BE6-7042-3B0D7CD8D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5B0B8-D2C7-436D-803D-3B459DFE560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81087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0ECAE-A9C8-8933-AF95-4D47509EF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3E246B-613A-9283-2330-29EC76CDF4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77AE9-C564-CD47-23C4-437E21D483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C8A9D7-AFB2-FEC2-28BE-C64DE74EE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E7EAF-0A6A-4523-90BE-3AFDC48760A5}" type="datetimeFigureOut">
              <a:rPr lang="es-ES" smtClean="0"/>
              <a:t>05/12/2023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EEBD30-CAC0-D553-ED4D-A0A8710B0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DEAD69-6C9F-2DF9-D771-F46B758A6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5B0B8-D2C7-436D-803D-3B459DFE560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62302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90470-5C3D-42E7-AEF3-2880B9897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D6FF03-A332-9471-344D-C6B089C371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721884-D1EF-AF60-F7B3-1D560BE3F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E7EAF-0A6A-4523-90BE-3AFDC48760A5}" type="datetimeFigureOut">
              <a:rPr lang="es-ES" smtClean="0"/>
              <a:t>05/12/2023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09F76-82F5-9458-811D-06E8BD022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EF7FC9-1A27-8F71-F61D-7E00F5183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5B0B8-D2C7-436D-803D-3B459DFE560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08687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A5AB3A-F261-C860-AB54-F6CB364738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C69CF9-CF66-4966-CC62-AB89DC936A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5C134-E63C-593E-1B76-A77E1D7D0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E7EAF-0A6A-4523-90BE-3AFDC48760A5}" type="datetimeFigureOut">
              <a:rPr lang="es-ES" smtClean="0"/>
              <a:t>05/12/2023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9C7EA-66CA-BC78-26C9-788B1F137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47D8B6-F1B4-8414-DD87-D46AC3B17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5B0B8-D2C7-436D-803D-3B459DFE560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395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35B9FB-12AB-B4E7-AC0C-5B0D030C3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6EA758-D4F3-B8CE-6825-2CA6823172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2B066-0B8E-3F0A-E4CD-F5703AF1E0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E7EAF-0A6A-4523-90BE-3AFDC48760A5}" type="datetimeFigureOut">
              <a:rPr lang="es-ES" smtClean="0"/>
              <a:t>05/12/2023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88F4C2-DEC6-0764-1C29-8F5E7A3916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421211-9541-A867-A02C-CC463FF692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5B0B8-D2C7-436D-803D-3B459DFE560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3067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>
            <a:spLocks noGrp="1"/>
          </p:cNvSpPr>
          <p:nvPr>
            <p:ph type="ctrTitle"/>
          </p:nvPr>
        </p:nvSpPr>
        <p:spPr>
          <a:xfrm>
            <a:off x="1070406" y="4207336"/>
            <a:ext cx="8687744" cy="1279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s-ES" sz="4400" dirty="0"/>
              <a:t>Analizando Cambio en Comunidades de la Sierra Central Peruana</a:t>
            </a:r>
            <a:endParaRPr sz="4400" dirty="0"/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1"/>
          </p:nvPr>
        </p:nvSpPr>
        <p:spPr>
          <a:xfrm>
            <a:off x="1070406" y="5486400"/>
            <a:ext cx="9144000" cy="1275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ES" dirty="0"/>
              <a:t>Exploración inicial de sobre prácticas de descanso 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ES" dirty="0"/>
              <a:t>y economía familiar ganadero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1800" dirty="0"/>
              <a:t>Katherin Meza, Steven Vanek, Jhon </a:t>
            </a:r>
            <a:r>
              <a:rPr lang="en-US" sz="1800" dirty="0" err="1"/>
              <a:t>Huaraca</a:t>
            </a:r>
            <a:r>
              <a:rPr lang="en-US" sz="1800" dirty="0"/>
              <a:t>, Nori Gonzales, 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1800" dirty="0"/>
              <a:t>Steve Fonte, José </a:t>
            </a:r>
            <a:r>
              <a:rPr lang="en-US" sz="1800" dirty="0" err="1"/>
              <a:t>Loayza</a:t>
            </a:r>
            <a:r>
              <a:rPr lang="en-US" sz="1800" dirty="0"/>
              <a:t>, Samuel Palomino</a:t>
            </a:r>
            <a:endParaRPr sz="1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DFF1F3-5CFC-0456-65C7-2345B44D7C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78" r="-962"/>
          <a:stretch/>
        </p:blipFill>
        <p:spPr>
          <a:xfrm>
            <a:off x="1313344" y="96468"/>
            <a:ext cx="8792309" cy="4110868"/>
          </a:xfrm>
          <a:prstGeom prst="rect">
            <a:avLst/>
          </a:prstGeom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F3381DA9-4ACE-9E7E-94A8-028F3FAFC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54724" y="2975523"/>
            <a:ext cx="1134588" cy="113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>
            <a:extLst>
              <a:ext uri="{FF2B5EF4-FFF2-40B4-BE49-F238E27FC236}">
                <a16:creationId xmlns:a16="http://schemas.microsoft.com/office/drawing/2014/main" id="{7FFC133A-DF8D-066D-A109-F9E9E5A501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53157" y="4285448"/>
            <a:ext cx="1447480" cy="112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2">
            <a:extLst>
              <a:ext uri="{FF2B5EF4-FFF2-40B4-BE49-F238E27FC236}">
                <a16:creationId xmlns:a16="http://schemas.microsoft.com/office/drawing/2014/main" id="{F2A4A699-D3D4-F239-B973-DA6F41104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82150" y="5573027"/>
            <a:ext cx="879736" cy="1101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Block Arc 21">
            <a:extLst>
              <a:ext uri="{FF2B5EF4-FFF2-40B4-BE49-F238E27FC236}">
                <a16:creationId xmlns:a16="http://schemas.microsoft.com/office/drawing/2014/main" id="{B1236054-9615-4F63-8871-1DB061D51C49}"/>
              </a:ext>
            </a:extLst>
          </p:cNvPr>
          <p:cNvSpPr/>
          <p:nvPr/>
        </p:nvSpPr>
        <p:spPr>
          <a:xfrm rot="18664698">
            <a:off x="3639840" y="1273577"/>
            <a:ext cx="3617552" cy="3636162"/>
          </a:xfrm>
          <a:prstGeom prst="blockArc">
            <a:avLst>
              <a:gd name="adj1" fmla="val 6770088"/>
              <a:gd name="adj2" fmla="val 19076234"/>
              <a:gd name="adj3" fmla="val 19110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823460-D7C4-4818-840A-8435042DC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8579" y="130468"/>
            <a:ext cx="9997854" cy="793115"/>
          </a:xfrm>
        </p:spPr>
        <p:txBody>
          <a:bodyPr>
            <a:normAutofit/>
          </a:bodyPr>
          <a:lstStyle/>
          <a:p>
            <a:r>
              <a:rPr lang="en-US" sz="4300" b="1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Orientación</a:t>
            </a:r>
            <a:r>
              <a:rPr lang="en-US" sz="43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al </a:t>
            </a:r>
            <a:r>
              <a:rPr lang="en-US" sz="4300" b="1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proyecto</a:t>
            </a:r>
            <a:endParaRPr lang="en-US" sz="43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9281F8A5-5873-48E2-8B4F-C20269AD212B}"/>
              </a:ext>
            </a:extLst>
          </p:cNvPr>
          <p:cNvSpPr txBox="1"/>
          <p:nvPr/>
        </p:nvSpPr>
        <p:spPr>
          <a:xfrm>
            <a:off x="324176" y="5716886"/>
            <a:ext cx="116686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223838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>
                    <a:lumMod val="50000"/>
                  </a:schemeClr>
                </a:solidFill>
              </a:rPr>
              <a:t>La reducción de los periodos de descansos no da tiempo suficiente para la recuperación de la salud de los suelos y no proporcionan forraje. </a:t>
            </a:r>
            <a:endParaRPr lang="es-ES_tradnl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8A00E14A-4CC9-4F2A-8E71-BFEF17506223}"/>
              </a:ext>
            </a:extLst>
          </p:cNvPr>
          <p:cNvSpPr txBox="1"/>
          <p:nvPr/>
        </p:nvSpPr>
        <p:spPr>
          <a:xfrm>
            <a:off x="8914670" y="2441408"/>
            <a:ext cx="22040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Rotación </a:t>
            </a:r>
          </a:p>
          <a:p>
            <a:pPr algn="ctr"/>
            <a:r>
              <a:rPr lang="es-ES_tradnl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acortada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95A831-2D68-49E6-B8AB-3E2FCB43C646}"/>
              </a:ext>
            </a:extLst>
          </p:cNvPr>
          <p:cNvSpPr txBox="1"/>
          <p:nvPr/>
        </p:nvSpPr>
        <p:spPr>
          <a:xfrm>
            <a:off x="4546437" y="2431024"/>
            <a:ext cx="22040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Rotación </a:t>
            </a:r>
          </a:p>
          <a:p>
            <a:pPr algn="ctr"/>
            <a:r>
              <a:rPr lang="es-ES_tradnl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Tradicional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BC70C083-17C8-43FB-9FED-C9E70559E97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529" y="3333886"/>
            <a:ext cx="2705062" cy="2027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Block Arc 6">
            <a:extLst>
              <a:ext uri="{FF2B5EF4-FFF2-40B4-BE49-F238E27FC236}">
                <a16:creationId xmlns:a16="http://schemas.microsoft.com/office/drawing/2014/main" id="{BBBFFE8C-E8E2-4641-AC66-C1E2A202FD26}"/>
              </a:ext>
            </a:extLst>
          </p:cNvPr>
          <p:cNvSpPr/>
          <p:nvPr/>
        </p:nvSpPr>
        <p:spPr>
          <a:xfrm rot="18664698">
            <a:off x="7932798" y="1117653"/>
            <a:ext cx="4072670" cy="3818421"/>
          </a:xfrm>
          <a:prstGeom prst="blockArc">
            <a:avLst>
              <a:gd name="adj1" fmla="val 11483675"/>
              <a:gd name="adj2" fmla="val 18370149"/>
              <a:gd name="adj3" fmla="val 2238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5" name="Group 22">
            <a:extLst>
              <a:ext uri="{FF2B5EF4-FFF2-40B4-BE49-F238E27FC236}">
                <a16:creationId xmlns:a16="http://schemas.microsoft.com/office/drawing/2014/main" id="{876D7F77-CE51-450F-9E38-8E9176F73B54}"/>
              </a:ext>
            </a:extLst>
          </p:cNvPr>
          <p:cNvGrpSpPr/>
          <p:nvPr/>
        </p:nvGrpSpPr>
        <p:grpSpPr>
          <a:xfrm>
            <a:off x="3635163" y="1427762"/>
            <a:ext cx="3930202" cy="3327792"/>
            <a:chOff x="1082797" y="2779481"/>
            <a:chExt cx="3930202" cy="3327792"/>
          </a:xfrm>
        </p:grpSpPr>
        <p:sp>
          <p:nvSpPr>
            <p:cNvPr id="16" name="Freeform: Shape 24">
              <a:extLst>
                <a:ext uri="{FF2B5EF4-FFF2-40B4-BE49-F238E27FC236}">
                  <a16:creationId xmlns:a16="http://schemas.microsoft.com/office/drawing/2014/main" id="{1778CA66-264F-44B3-83A2-563DC336A915}"/>
                </a:ext>
              </a:extLst>
            </p:cNvPr>
            <p:cNvSpPr/>
            <p:nvPr/>
          </p:nvSpPr>
          <p:spPr>
            <a:xfrm>
              <a:off x="3059499" y="2779481"/>
              <a:ext cx="700843" cy="473888"/>
            </a:xfrm>
            <a:custGeom>
              <a:avLst/>
              <a:gdLst>
                <a:gd name="connsiteX0" fmla="*/ 0 w 700843"/>
                <a:gd name="connsiteY0" fmla="*/ 0 h 473888"/>
                <a:gd name="connsiteX1" fmla="*/ 700843 w 700843"/>
                <a:gd name="connsiteY1" fmla="*/ 0 h 473888"/>
                <a:gd name="connsiteX2" fmla="*/ 700843 w 700843"/>
                <a:gd name="connsiteY2" fmla="*/ 473888 h 473888"/>
                <a:gd name="connsiteX3" fmla="*/ 0 w 700843"/>
                <a:gd name="connsiteY3" fmla="*/ 473888 h 473888"/>
                <a:gd name="connsiteX4" fmla="*/ 0 w 700843"/>
                <a:gd name="connsiteY4" fmla="*/ 0 h 473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843" h="473888">
                  <a:moveTo>
                    <a:pt x="0" y="0"/>
                  </a:moveTo>
                  <a:lnTo>
                    <a:pt x="700843" y="0"/>
                  </a:lnTo>
                  <a:lnTo>
                    <a:pt x="700843" y="473888"/>
                  </a:lnTo>
                  <a:lnTo>
                    <a:pt x="0" y="47388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666750" rtl="0">
                <a:lnSpc>
                  <a:spcPts val="11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500" b="1" kern="1200" dirty="0" err="1">
                  <a:solidFill>
                    <a:srgbClr val="A10309"/>
                  </a:solidFill>
                  <a:latin typeface="Calibri" panose="020F0502020204030204"/>
                  <a:ea typeface="+mn-ea"/>
                  <a:cs typeface="+mn-cs"/>
                </a:rPr>
                <a:t>Año</a:t>
              </a:r>
              <a:r>
                <a:rPr lang="en-US" sz="1500" b="1" kern="1200" dirty="0">
                  <a:solidFill>
                    <a:srgbClr val="A10309"/>
                  </a:solidFill>
                  <a:latin typeface="Calibri" panose="020F0502020204030204"/>
                  <a:ea typeface="+mn-ea"/>
                  <a:cs typeface="+mn-cs"/>
                </a:rPr>
                <a:t> 1 Papa</a:t>
              </a:r>
            </a:p>
          </p:txBody>
        </p:sp>
        <p:sp>
          <p:nvSpPr>
            <p:cNvPr id="17" name="Arrow: Circular 25">
              <a:extLst>
                <a:ext uri="{FF2B5EF4-FFF2-40B4-BE49-F238E27FC236}">
                  <a16:creationId xmlns:a16="http://schemas.microsoft.com/office/drawing/2014/main" id="{44D29EB1-62E2-4ADE-82E1-A3F366512A74}"/>
                </a:ext>
              </a:extLst>
            </p:cNvPr>
            <p:cNvSpPr/>
            <p:nvPr/>
          </p:nvSpPr>
          <p:spPr>
            <a:xfrm>
              <a:off x="1335274" y="2827585"/>
              <a:ext cx="3142853" cy="3142853"/>
            </a:xfrm>
            <a:prstGeom prst="circularArrow">
              <a:avLst>
                <a:gd name="adj1" fmla="val 2940"/>
                <a:gd name="adj2" fmla="val 179948"/>
                <a:gd name="adj3" fmla="val 18937288"/>
                <a:gd name="adj4" fmla="val 18327829"/>
                <a:gd name="adj5" fmla="val 3430"/>
              </a:avLst>
            </a:prstGeom>
            <a:solidFill>
              <a:srgbClr val="0070C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Freeform: Shape 26">
              <a:extLst>
                <a:ext uri="{FF2B5EF4-FFF2-40B4-BE49-F238E27FC236}">
                  <a16:creationId xmlns:a16="http://schemas.microsoft.com/office/drawing/2014/main" id="{8D350C7B-97E5-4A0F-995E-9BE417921F08}"/>
                </a:ext>
              </a:extLst>
            </p:cNvPr>
            <p:cNvSpPr/>
            <p:nvPr/>
          </p:nvSpPr>
          <p:spPr>
            <a:xfrm>
              <a:off x="3890837" y="3426408"/>
              <a:ext cx="580124" cy="473888"/>
            </a:xfrm>
            <a:custGeom>
              <a:avLst/>
              <a:gdLst>
                <a:gd name="connsiteX0" fmla="*/ 0 w 580124"/>
                <a:gd name="connsiteY0" fmla="*/ 0 h 473888"/>
                <a:gd name="connsiteX1" fmla="*/ 580124 w 580124"/>
                <a:gd name="connsiteY1" fmla="*/ 0 h 473888"/>
                <a:gd name="connsiteX2" fmla="*/ 580124 w 580124"/>
                <a:gd name="connsiteY2" fmla="*/ 473888 h 473888"/>
                <a:gd name="connsiteX3" fmla="*/ 0 w 580124"/>
                <a:gd name="connsiteY3" fmla="*/ 473888 h 473888"/>
                <a:gd name="connsiteX4" fmla="*/ 0 w 580124"/>
                <a:gd name="connsiteY4" fmla="*/ 0 h 473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0124" h="473888">
                  <a:moveTo>
                    <a:pt x="0" y="0"/>
                  </a:moveTo>
                  <a:lnTo>
                    <a:pt x="580124" y="0"/>
                  </a:lnTo>
                  <a:lnTo>
                    <a:pt x="580124" y="473888"/>
                  </a:lnTo>
                  <a:lnTo>
                    <a:pt x="0" y="47388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ts val="11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500" b="1" kern="1200" dirty="0" err="1">
                  <a:solidFill>
                    <a:srgbClr val="A10309"/>
                  </a:solidFill>
                  <a:latin typeface="Calibri" panose="020F0502020204030204"/>
                  <a:ea typeface="+mn-ea"/>
                  <a:cs typeface="+mn-cs"/>
                </a:rPr>
                <a:t>Año</a:t>
              </a:r>
              <a:r>
                <a:rPr lang="en-US" sz="1500" b="1" kern="1200" dirty="0">
                  <a:solidFill>
                    <a:srgbClr val="A10309"/>
                  </a:solidFill>
                  <a:latin typeface="Calibri" panose="020F0502020204030204"/>
                  <a:ea typeface="+mn-ea"/>
                  <a:cs typeface="+mn-cs"/>
                </a:rPr>
                <a:t> 2</a:t>
              </a:r>
            </a:p>
            <a:p>
              <a:pPr marL="0" lvl="0" indent="0" algn="ctr" defTabSz="666750">
                <a:lnSpc>
                  <a:spcPts val="11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500" b="1" kern="1200" dirty="0">
                  <a:solidFill>
                    <a:srgbClr val="A10309"/>
                  </a:solidFill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lang="en-US" sz="1500" b="1" kern="1200" dirty="0" err="1">
                  <a:solidFill>
                    <a:srgbClr val="A10309"/>
                  </a:solidFill>
                  <a:latin typeface="Calibri" panose="020F0502020204030204"/>
                  <a:ea typeface="+mn-ea"/>
                  <a:cs typeface="+mn-cs"/>
                </a:rPr>
                <a:t>Maíz</a:t>
              </a:r>
              <a:endParaRPr lang="en-US" sz="1500" b="1" kern="1200" dirty="0">
                <a:solidFill>
                  <a:srgbClr val="A1030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Arrow: Circular 27">
              <a:extLst>
                <a:ext uri="{FF2B5EF4-FFF2-40B4-BE49-F238E27FC236}">
                  <a16:creationId xmlns:a16="http://schemas.microsoft.com/office/drawing/2014/main" id="{9A09EB95-103C-4614-87EC-8BDDE68D7C9A}"/>
                </a:ext>
              </a:extLst>
            </p:cNvPr>
            <p:cNvSpPr/>
            <p:nvPr/>
          </p:nvSpPr>
          <p:spPr>
            <a:xfrm>
              <a:off x="1335274" y="2827585"/>
              <a:ext cx="3142853" cy="3142853"/>
            </a:xfrm>
            <a:prstGeom prst="circularArrow">
              <a:avLst>
                <a:gd name="adj1" fmla="val 2940"/>
                <a:gd name="adj2" fmla="val 179948"/>
                <a:gd name="adj3" fmla="val 21463390"/>
                <a:gd name="adj4" fmla="val 20411197"/>
                <a:gd name="adj5" fmla="val 3430"/>
              </a:avLst>
            </a:prstGeom>
            <a:solidFill>
              <a:srgbClr val="0070C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Freeform: Shape 28">
              <a:extLst>
                <a:ext uri="{FF2B5EF4-FFF2-40B4-BE49-F238E27FC236}">
                  <a16:creationId xmlns:a16="http://schemas.microsoft.com/office/drawing/2014/main" id="{2F04C975-71EC-479C-9B5C-196F8C57DD97}"/>
                </a:ext>
              </a:extLst>
            </p:cNvPr>
            <p:cNvSpPr/>
            <p:nvPr/>
          </p:nvSpPr>
          <p:spPr>
            <a:xfrm>
              <a:off x="3698333" y="4417559"/>
              <a:ext cx="1314666" cy="473888"/>
            </a:xfrm>
            <a:custGeom>
              <a:avLst/>
              <a:gdLst>
                <a:gd name="connsiteX0" fmla="*/ 0 w 1314666"/>
                <a:gd name="connsiteY0" fmla="*/ 0 h 473888"/>
                <a:gd name="connsiteX1" fmla="*/ 1314666 w 1314666"/>
                <a:gd name="connsiteY1" fmla="*/ 0 h 473888"/>
                <a:gd name="connsiteX2" fmla="*/ 1314666 w 1314666"/>
                <a:gd name="connsiteY2" fmla="*/ 473888 h 473888"/>
                <a:gd name="connsiteX3" fmla="*/ 0 w 1314666"/>
                <a:gd name="connsiteY3" fmla="*/ 473888 h 473888"/>
                <a:gd name="connsiteX4" fmla="*/ 0 w 1314666"/>
                <a:gd name="connsiteY4" fmla="*/ 0 h 473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4666" h="473888">
                  <a:moveTo>
                    <a:pt x="0" y="0"/>
                  </a:moveTo>
                  <a:lnTo>
                    <a:pt x="1314666" y="0"/>
                  </a:lnTo>
                  <a:lnTo>
                    <a:pt x="1314666" y="473888"/>
                  </a:lnTo>
                  <a:lnTo>
                    <a:pt x="0" y="47388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ts val="11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500" b="1" kern="1200" dirty="0">
                  <a:solidFill>
                    <a:srgbClr val="A10309"/>
                  </a:solidFill>
                </a:rPr>
                <a:t>Año</a:t>
              </a:r>
              <a:r>
                <a:rPr lang="en-US" sz="1500" b="1" kern="1200" dirty="0">
                  <a:solidFill>
                    <a:srgbClr val="C00000"/>
                  </a:solidFill>
                  <a:latin typeface="+mn-lt"/>
                </a:rPr>
                <a:t> 3 </a:t>
              </a:r>
            </a:p>
            <a:p>
              <a:pPr marL="0" lvl="0" indent="0" algn="ctr" defTabSz="666750">
                <a:lnSpc>
                  <a:spcPts val="11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500" b="1" kern="1200" dirty="0" err="1">
                  <a:solidFill>
                    <a:srgbClr val="C00000"/>
                  </a:solidFill>
                  <a:latin typeface="+mn-lt"/>
                </a:rPr>
                <a:t>Cebada</a:t>
              </a:r>
              <a:r>
                <a:rPr lang="en-US" sz="1500" b="1" kern="1200" dirty="0">
                  <a:solidFill>
                    <a:srgbClr val="C00000"/>
                  </a:solidFill>
                  <a:latin typeface="+mn-lt"/>
                </a:rPr>
                <a:t>/oca</a:t>
              </a:r>
            </a:p>
          </p:txBody>
        </p:sp>
        <p:sp>
          <p:nvSpPr>
            <p:cNvPr id="21" name="Arrow: Circular 29">
              <a:extLst>
                <a:ext uri="{FF2B5EF4-FFF2-40B4-BE49-F238E27FC236}">
                  <a16:creationId xmlns:a16="http://schemas.microsoft.com/office/drawing/2014/main" id="{0035CD48-C042-410A-9E14-3DC187ED7D71}"/>
                </a:ext>
              </a:extLst>
            </p:cNvPr>
            <p:cNvSpPr/>
            <p:nvPr/>
          </p:nvSpPr>
          <p:spPr>
            <a:xfrm>
              <a:off x="1381930" y="2807156"/>
              <a:ext cx="2988256" cy="3142853"/>
            </a:xfrm>
            <a:prstGeom prst="circularArrow">
              <a:avLst>
                <a:gd name="adj1" fmla="val 2940"/>
                <a:gd name="adj2" fmla="val 179948"/>
                <a:gd name="adj3" fmla="val 2053792"/>
                <a:gd name="adj4" fmla="val 1173223"/>
                <a:gd name="adj5" fmla="val 3430"/>
              </a:avLst>
            </a:prstGeom>
            <a:solidFill>
              <a:srgbClr val="0070C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Freeform: Shape 30">
              <a:extLst>
                <a:ext uri="{FF2B5EF4-FFF2-40B4-BE49-F238E27FC236}">
                  <a16:creationId xmlns:a16="http://schemas.microsoft.com/office/drawing/2014/main" id="{1E1EE6F7-B494-4672-8F06-C11BF6BE8C03}"/>
                </a:ext>
              </a:extLst>
            </p:cNvPr>
            <p:cNvSpPr/>
            <p:nvPr/>
          </p:nvSpPr>
          <p:spPr>
            <a:xfrm>
              <a:off x="3471937" y="5289162"/>
              <a:ext cx="761017" cy="473888"/>
            </a:xfrm>
            <a:custGeom>
              <a:avLst/>
              <a:gdLst>
                <a:gd name="connsiteX0" fmla="*/ 0 w 761017"/>
                <a:gd name="connsiteY0" fmla="*/ 0 h 473888"/>
                <a:gd name="connsiteX1" fmla="*/ 761017 w 761017"/>
                <a:gd name="connsiteY1" fmla="*/ 0 h 473888"/>
                <a:gd name="connsiteX2" fmla="*/ 761017 w 761017"/>
                <a:gd name="connsiteY2" fmla="*/ 473888 h 473888"/>
                <a:gd name="connsiteX3" fmla="*/ 0 w 761017"/>
                <a:gd name="connsiteY3" fmla="*/ 473888 h 473888"/>
                <a:gd name="connsiteX4" fmla="*/ 0 w 761017"/>
                <a:gd name="connsiteY4" fmla="*/ 0 h 473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1017" h="473888">
                  <a:moveTo>
                    <a:pt x="0" y="0"/>
                  </a:moveTo>
                  <a:lnTo>
                    <a:pt x="761017" y="0"/>
                  </a:lnTo>
                  <a:lnTo>
                    <a:pt x="761017" y="473888"/>
                  </a:lnTo>
                  <a:lnTo>
                    <a:pt x="0" y="47388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ts val="11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500" b="1" kern="1200" dirty="0" err="1">
                  <a:solidFill>
                    <a:srgbClr val="A10309"/>
                  </a:solidFill>
                  <a:latin typeface="Calibri" panose="020F0502020204030204"/>
                  <a:ea typeface="+mn-ea"/>
                  <a:cs typeface="+mn-cs"/>
                </a:rPr>
                <a:t>Año</a:t>
              </a:r>
              <a:r>
                <a:rPr lang="en-US" sz="1500" b="1" kern="1200" dirty="0">
                  <a:solidFill>
                    <a:srgbClr val="A10309"/>
                  </a:solidFill>
                  <a:latin typeface="Calibri" panose="020F0502020204030204"/>
                  <a:ea typeface="+mn-ea"/>
                  <a:cs typeface="+mn-cs"/>
                </a:rPr>
                <a:t> 4 </a:t>
              </a:r>
            </a:p>
            <a:p>
              <a:pPr marL="0" lvl="0" indent="0" algn="ctr" defTabSz="666750">
                <a:lnSpc>
                  <a:spcPts val="11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500" b="1" kern="1200" dirty="0" err="1">
                  <a:solidFill>
                    <a:srgbClr val="A10309"/>
                  </a:solidFill>
                  <a:latin typeface="Calibri" panose="020F0502020204030204"/>
                  <a:ea typeface="+mn-ea"/>
                  <a:cs typeface="+mn-cs"/>
                </a:rPr>
                <a:t>Haba</a:t>
              </a:r>
              <a:endParaRPr lang="en-US" sz="1500" b="1" kern="1200" dirty="0">
                <a:solidFill>
                  <a:srgbClr val="A1030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Arrow: Circular 31">
              <a:extLst>
                <a:ext uri="{FF2B5EF4-FFF2-40B4-BE49-F238E27FC236}">
                  <a16:creationId xmlns:a16="http://schemas.microsoft.com/office/drawing/2014/main" id="{A1F0F9F9-D17C-4D0B-8E6A-40535C69B44B}"/>
                </a:ext>
              </a:extLst>
            </p:cNvPr>
            <p:cNvSpPr/>
            <p:nvPr/>
          </p:nvSpPr>
          <p:spPr>
            <a:xfrm>
              <a:off x="1335274" y="2827585"/>
              <a:ext cx="3142853" cy="3142853"/>
            </a:xfrm>
            <a:prstGeom prst="circularArrow">
              <a:avLst>
                <a:gd name="adj1" fmla="val 2940"/>
                <a:gd name="adj2" fmla="val 179948"/>
                <a:gd name="adj3" fmla="val 4349959"/>
                <a:gd name="adj4" fmla="val 4044467"/>
                <a:gd name="adj5" fmla="val 3430"/>
              </a:avLst>
            </a:prstGeom>
            <a:solidFill>
              <a:srgbClr val="0070C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Freeform: Shape 32">
              <a:extLst>
                <a:ext uri="{FF2B5EF4-FFF2-40B4-BE49-F238E27FC236}">
                  <a16:creationId xmlns:a16="http://schemas.microsoft.com/office/drawing/2014/main" id="{66EB638A-77AD-41F7-B707-EB35AEF07CB1}"/>
                </a:ext>
              </a:extLst>
            </p:cNvPr>
            <p:cNvSpPr/>
            <p:nvPr/>
          </p:nvSpPr>
          <p:spPr>
            <a:xfrm>
              <a:off x="2538274" y="5633385"/>
              <a:ext cx="736853" cy="473888"/>
            </a:xfrm>
            <a:custGeom>
              <a:avLst/>
              <a:gdLst>
                <a:gd name="connsiteX0" fmla="*/ 0 w 736853"/>
                <a:gd name="connsiteY0" fmla="*/ 0 h 473888"/>
                <a:gd name="connsiteX1" fmla="*/ 736853 w 736853"/>
                <a:gd name="connsiteY1" fmla="*/ 0 h 473888"/>
                <a:gd name="connsiteX2" fmla="*/ 736853 w 736853"/>
                <a:gd name="connsiteY2" fmla="*/ 473888 h 473888"/>
                <a:gd name="connsiteX3" fmla="*/ 0 w 736853"/>
                <a:gd name="connsiteY3" fmla="*/ 473888 h 473888"/>
                <a:gd name="connsiteX4" fmla="*/ 0 w 736853"/>
                <a:gd name="connsiteY4" fmla="*/ 0 h 473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6853" h="473888">
                  <a:moveTo>
                    <a:pt x="0" y="0"/>
                  </a:moveTo>
                  <a:lnTo>
                    <a:pt x="736853" y="0"/>
                  </a:lnTo>
                  <a:lnTo>
                    <a:pt x="736853" y="473888"/>
                  </a:lnTo>
                  <a:lnTo>
                    <a:pt x="0" y="47388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b="1" kern="1200" dirty="0" err="1">
                  <a:solidFill>
                    <a:schemeClr val="tx1"/>
                  </a:solidFill>
                </a:rPr>
                <a:t>Año</a:t>
              </a:r>
              <a:r>
                <a:rPr lang="en-US" sz="1400" b="1" kern="1200" dirty="0">
                  <a:solidFill>
                    <a:schemeClr val="tx1"/>
                  </a:solidFill>
                </a:rPr>
                <a:t> </a:t>
              </a:r>
              <a:r>
                <a:rPr lang="en-US" sz="1400" b="1" kern="1200" dirty="0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5 Descanso</a:t>
              </a:r>
            </a:p>
          </p:txBody>
        </p:sp>
        <p:sp>
          <p:nvSpPr>
            <p:cNvPr id="25" name="Arrow: Circular 33">
              <a:extLst>
                <a:ext uri="{FF2B5EF4-FFF2-40B4-BE49-F238E27FC236}">
                  <a16:creationId xmlns:a16="http://schemas.microsoft.com/office/drawing/2014/main" id="{0F4DF3C0-8C01-42B3-B0DC-E563F60835A5}"/>
                </a:ext>
              </a:extLst>
            </p:cNvPr>
            <p:cNvSpPr/>
            <p:nvPr/>
          </p:nvSpPr>
          <p:spPr>
            <a:xfrm>
              <a:off x="1335274" y="2827585"/>
              <a:ext cx="3142853" cy="3142853"/>
            </a:xfrm>
            <a:prstGeom prst="circularArrow">
              <a:avLst>
                <a:gd name="adj1" fmla="val 2940"/>
                <a:gd name="adj2" fmla="val 179948"/>
                <a:gd name="adj3" fmla="val 6585269"/>
                <a:gd name="adj4" fmla="val 6270093"/>
                <a:gd name="adj5" fmla="val 3430"/>
              </a:avLst>
            </a:prstGeom>
            <a:solidFill>
              <a:srgbClr val="0070C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Freeform: Shape 34">
              <a:extLst>
                <a:ext uri="{FF2B5EF4-FFF2-40B4-BE49-F238E27FC236}">
                  <a16:creationId xmlns:a16="http://schemas.microsoft.com/office/drawing/2014/main" id="{975FF8C9-9E57-40FB-AA06-A50CEC5CF18B}"/>
                </a:ext>
              </a:extLst>
            </p:cNvPr>
            <p:cNvSpPr/>
            <p:nvPr/>
          </p:nvSpPr>
          <p:spPr>
            <a:xfrm>
              <a:off x="1584271" y="5289162"/>
              <a:ext cx="753368" cy="473888"/>
            </a:xfrm>
            <a:custGeom>
              <a:avLst/>
              <a:gdLst>
                <a:gd name="connsiteX0" fmla="*/ 0 w 753368"/>
                <a:gd name="connsiteY0" fmla="*/ 0 h 473888"/>
                <a:gd name="connsiteX1" fmla="*/ 753368 w 753368"/>
                <a:gd name="connsiteY1" fmla="*/ 0 h 473888"/>
                <a:gd name="connsiteX2" fmla="*/ 753368 w 753368"/>
                <a:gd name="connsiteY2" fmla="*/ 473888 h 473888"/>
                <a:gd name="connsiteX3" fmla="*/ 0 w 753368"/>
                <a:gd name="connsiteY3" fmla="*/ 473888 h 473888"/>
                <a:gd name="connsiteX4" fmla="*/ 0 w 753368"/>
                <a:gd name="connsiteY4" fmla="*/ 0 h 473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3368" h="473888">
                  <a:moveTo>
                    <a:pt x="0" y="0"/>
                  </a:moveTo>
                  <a:lnTo>
                    <a:pt x="753368" y="0"/>
                  </a:lnTo>
                  <a:lnTo>
                    <a:pt x="753368" y="473888"/>
                  </a:lnTo>
                  <a:lnTo>
                    <a:pt x="0" y="47388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b="1" kern="1200" dirty="0" err="1">
                  <a:solidFill>
                    <a:schemeClr val="tx1"/>
                  </a:solidFill>
                </a:rPr>
                <a:t>Año</a:t>
              </a:r>
              <a:r>
                <a:rPr lang="en-US" sz="1400" b="1" kern="1200" dirty="0">
                  <a:solidFill>
                    <a:schemeClr val="tx1"/>
                  </a:solidFill>
                </a:rPr>
                <a:t> </a:t>
              </a:r>
              <a:r>
                <a:rPr lang="en-US" sz="1400" b="1" kern="1200" dirty="0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6 Descanso</a:t>
              </a:r>
            </a:p>
          </p:txBody>
        </p:sp>
        <p:sp>
          <p:nvSpPr>
            <p:cNvPr id="27" name="Arrow: Circular 35">
              <a:extLst>
                <a:ext uri="{FF2B5EF4-FFF2-40B4-BE49-F238E27FC236}">
                  <a16:creationId xmlns:a16="http://schemas.microsoft.com/office/drawing/2014/main" id="{1C2B6737-66D1-4501-9AB0-2CF074A7EFF2}"/>
                </a:ext>
              </a:extLst>
            </p:cNvPr>
            <p:cNvSpPr/>
            <p:nvPr/>
          </p:nvSpPr>
          <p:spPr>
            <a:xfrm>
              <a:off x="1335274" y="2827585"/>
              <a:ext cx="3142853" cy="3142853"/>
            </a:xfrm>
            <a:prstGeom prst="circularArrow">
              <a:avLst>
                <a:gd name="adj1" fmla="val 2940"/>
                <a:gd name="adj2" fmla="val 179948"/>
                <a:gd name="adj3" fmla="val 9446830"/>
                <a:gd name="adj4" fmla="val 8566260"/>
                <a:gd name="adj5" fmla="val 3430"/>
              </a:avLst>
            </a:prstGeom>
            <a:solidFill>
              <a:srgbClr val="0070C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Freeform: Shape 36">
              <a:extLst>
                <a:ext uri="{FF2B5EF4-FFF2-40B4-BE49-F238E27FC236}">
                  <a16:creationId xmlns:a16="http://schemas.microsoft.com/office/drawing/2014/main" id="{3E54417D-EBEB-4FC9-932F-490F4BE5F9FF}"/>
                </a:ext>
              </a:extLst>
            </p:cNvPr>
            <p:cNvSpPr/>
            <p:nvPr/>
          </p:nvSpPr>
          <p:spPr>
            <a:xfrm>
              <a:off x="1082797" y="4417559"/>
              <a:ext cx="749876" cy="473888"/>
            </a:xfrm>
            <a:custGeom>
              <a:avLst/>
              <a:gdLst>
                <a:gd name="connsiteX0" fmla="*/ 0 w 749876"/>
                <a:gd name="connsiteY0" fmla="*/ 0 h 473888"/>
                <a:gd name="connsiteX1" fmla="*/ 749876 w 749876"/>
                <a:gd name="connsiteY1" fmla="*/ 0 h 473888"/>
                <a:gd name="connsiteX2" fmla="*/ 749876 w 749876"/>
                <a:gd name="connsiteY2" fmla="*/ 473888 h 473888"/>
                <a:gd name="connsiteX3" fmla="*/ 0 w 749876"/>
                <a:gd name="connsiteY3" fmla="*/ 473888 h 473888"/>
                <a:gd name="connsiteX4" fmla="*/ 0 w 749876"/>
                <a:gd name="connsiteY4" fmla="*/ 0 h 473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9876" h="473888">
                  <a:moveTo>
                    <a:pt x="0" y="0"/>
                  </a:moveTo>
                  <a:lnTo>
                    <a:pt x="749876" y="0"/>
                  </a:lnTo>
                  <a:lnTo>
                    <a:pt x="749876" y="473888"/>
                  </a:lnTo>
                  <a:lnTo>
                    <a:pt x="0" y="47388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b="1" kern="1200" dirty="0" err="1">
                  <a:solidFill>
                    <a:schemeClr val="tx1"/>
                  </a:solidFill>
                </a:rPr>
                <a:t>Año</a:t>
              </a:r>
              <a:r>
                <a:rPr lang="en-US" sz="1400" b="1" kern="1200" dirty="0">
                  <a:solidFill>
                    <a:schemeClr val="tx1"/>
                  </a:solidFill>
                </a:rPr>
                <a:t> </a:t>
              </a:r>
              <a:r>
                <a:rPr lang="en-US" sz="1400" b="1" kern="1200" dirty="0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7 Descanso</a:t>
              </a:r>
            </a:p>
          </p:txBody>
        </p:sp>
        <p:sp>
          <p:nvSpPr>
            <p:cNvPr id="29" name="Arrow: Circular 37">
              <a:extLst>
                <a:ext uri="{FF2B5EF4-FFF2-40B4-BE49-F238E27FC236}">
                  <a16:creationId xmlns:a16="http://schemas.microsoft.com/office/drawing/2014/main" id="{6CD04BDF-82C5-45EB-B168-EC2852ADEB4F}"/>
                </a:ext>
              </a:extLst>
            </p:cNvPr>
            <p:cNvSpPr/>
            <p:nvPr/>
          </p:nvSpPr>
          <p:spPr>
            <a:xfrm>
              <a:off x="1335274" y="2827585"/>
              <a:ext cx="3142853" cy="3142853"/>
            </a:xfrm>
            <a:prstGeom prst="circularArrow">
              <a:avLst>
                <a:gd name="adj1" fmla="val 2940"/>
                <a:gd name="adj2" fmla="val 179948"/>
                <a:gd name="adj3" fmla="val 11808856"/>
                <a:gd name="adj4" fmla="val 10756663"/>
                <a:gd name="adj5" fmla="val 3430"/>
              </a:avLst>
            </a:prstGeom>
            <a:solidFill>
              <a:srgbClr val="0070C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Freeform: Shape 38">
              <a:extLst>
                <a:ext uri="{FF2B5EF4-FFF2-40B4-BE49-F238E27FC236}">
                  <a16:creationId xmlns:a16="http://schemas.microsoft.com/office/drawing/2014/main" id="{DC6543F7-E532-43A4-8575-FE8DF4A815DE}"/>
                </a:ext>
              </a:extLst>
            </p:cNvPr>
            <p:cNvSpPr/>
            <p:nvPr/>
          </p:nvSpPr>
          <p:spPr>
            <a:xfrm>
              <a:off x="1227863" y="3426408"/>
              <a:ext cx="809278" cy="473888"/>
            </a:xfrm>
            <a:custGeom>
              <a:avLst/>
              <a:gdLst>
                <a:gd name="connsiteX0" fmla="*/ 0 w 809278"/>
                <a:gd name="connsiteY0" fmla="*/ 0 h 473888"/>
                <a:gd name="connsiteX1" fmla="*/ 809278 w 809278"/>
                <a:gd name="connsiteY1" fmla="*/ 0 h 473888"/>
                <a:gd name="connsiteX2" fmla="*/ 809278 w 809278"/>
                <a:gd name="connsiteY2" fmla="*/ 473888 h 473888"/>
                <a:gd name="connsiteX3" fmla="*/ 0 w 809278"/>
                <a:gd name="connsiteY3" fmla="*/ 473888 h 473888"/>
                <a:gd name="connsiteX4" fmla="*/ 0 w 809278"/>
                <a:gd name="connsiteY4" fmla="*/ 0 h 473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9278" h="473888">
                  <a:moveTo>
                    <a:pt x="0" y="0"/>
                  </a:moveTo>
                  <a:lnTo>
                    <a:pt x="809278" y="0"/>
                  </a:lnTo>
                  <a:lnTo>
                    <a:pt x="809278" y="473888"/>
                  </a:lnTo>
                  <a:lnTo>
                    <a:pt x="0" y="47388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b="1" kern="1200" dirty="0" err="1">
                  <a:solidFill>
                    <a:schemeClr val="tx1"/>
                  </a:solidFill>
                </a:rPr>
                <a:t>Año</a:t>
              </a:r>
              <a:r>
                <a:rPr lang="en-US" sz="1400" b="1" kern="1200" dirty="0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 8 Descanso</a:t>
              </a:r>
            </a:p>
          </p:txBody>
        </p:sp>
        <p:sp>
          <p:nvSpPr>
            <p:cNvPr id="31" name="Arrow: Circular 39">
              <a:extLst>
                <a:ext uri="{FF2B5EF4-FFF2-40B4-BE49-F238E27FC236}">
                  <a16:creationId xmlns:a16="http://schemas.microsoft.com/office/drawing/2014/main" id="{21B322C5-0C5B-4212-A150-668C9015E150}"/>
                </a:ext>
              </a:extLst>
            </p:cNvPr>
            <p:cNvSpPr/>
            <p:nvPr/>
          </p:nvSpPr>
          <p:spPr>
            <a:xfrm>
              <a:off x="1335274" y="2827585"/>
              <a:ext cx="3142853" cy="3142853"/>
            </a:xfrm>
            <a:prstGeom prst="circularArrow">
              <a:avLst>
                <a:gd name="adj1" fmla="val 2940"/>
                <a:gd name="adj2" fmla="val 179948"/>
                <a:gd name="adj3" fmla="val 13825161"/>
                <a:gd name="adj4" fmla="val 13282764"/>
                <a:gd name="adj5" fmla="val 3430"/>
              </a:avLst>
            </a:prstGeom>
            <a:solidFill>
              <a:srgbClr val="0070C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2" name="Freeform: Shape 40">
              <a:extLst>
                <a:ext uri="{FF2B5EF4-FFF2-40B4-BE49-F238E27FC236}">
                  <a16:creationId xmlns:a16="http://schemas.microsoft.com/office/drawing/2014/main" id="{27A8A5F7-D1EA-49FC-AD61-3F0F73C06D9B}"/>
                </a:ext>
              </a:extLst>
            </p:cNvPr>
            <p:cNvSpPr/>
            <p:nvPr/>
          </p:nvSpPr>
          <p:spPr>
            <a:xfrm>
              <a:off x="2029845" y="2779481"/>
              <a:ext cx="747269" cy="473888"/>
            </a:xfrm>
            <a:custGeom>
              <a:avLst/>
              <a:gdLst>
                <a:gd name="connsiteX0" fmla="*/ 0 w 747269"/>
                <a:gd name="connsiteY0" fmla="*/ 0 h 473888"/>
                <a:gd name="connsiteX1" fmla="*/ 747269 w 747269"/>
                <a:gd name="connsiteY1" fmla="*/ 0 h 473888"/>
                <a:gd name="connsiteX2" fmla="*/ 747269 w 747269"/>
                <a:gd name="connsiteY2" fmla="*/ 473888 h 473888"/>
                <a:gd name="connsiteX3" fmla="*/ 0 w 747269"/>
                <a:gd name="connsiteY3" fmla="*/ 473888 h 473888"/>
                <a:gd name="connsiteX4" fmla="*/ 0 w 747269"/>
                <a:gd name="connsiteY4" fmla="*/ 0 h 473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7269" h="473888">
                  <a:moveTo>
                    <a:pt x="0" y="0"/>
                  </a:moveTo>
                  <a:lnTo>
                    <a:pt x="747269" y="0"/>
                  </a:lnTo>
                  <a:lnTo>
                    <a:pt x="747269" y="473888"/>
                  </a:lnTo>
                  <a:lnTo>
                    <a:pt x="0" y="47388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b="1" kern="1200" dirty="0" err="1">
                  <a:solidFill>
                    <a:srgbClr val="70AD47">
                      <a:lumMod val="50000"/>
                    </a:srgbClr>
                  </a:solidFill>
                  <a:latin typeface="Calibri" panose="020F0502020204030204"/>
                  <a:ea typeface="+mn-ea"/>
                  <a:cs typeface="+mn-cs"/>
                </a:rPr>
                <a:t>Año</a:t>
              </a:r>
              <a:r>
                <a:rPr lang="en-US" sz="1400" b="1" kern="1200" dirty="0">
                  <a:solidFill>
                    <a:srgbClr val="70AD47">
                      <a:lumMod val="50000"/>
                    </a:srgbClr>
                  </a:solidFill>
                  <a:latin typeface="Calibri" panose="020F0502020204030204"/>
                  <a:ea typeface="+mn-ea"/>
                  <a:cs typeface="+mn-cs"/>
                </a:rPr>
                <a:t> 9 Descanso</a:t>
              </a:r>
            </a:p>
          </p:txBody>
        </p:sp>
        <p:sp>
          <p:nvSpPr>
            <p:cNvPr id="33" name="Arrow: Circular 41">
              <a:extLst>
                <a:ext uri="{FF2B5EF4-FFF2-40B4-BE49-F238E27FC236}">
                  <a16:creationId xmlns:a16="http://schemas.microsoft.com/office/drawing/2014/main" id="{550C0F1B-5E1D-43E6-A1FA-E65982C72F5E}"/>
                </a:ext>
              </a:extLst>
            </p:cNvPr>
            <p:cNvSpPr/>
            <p:nvPr/>
          </p:nvSpPr>
          <p:spPr>
            <a:xfrm>
              <a:off x="1335274" y="2827585"/>
              <a:ext cx="3142853" cy="3142853"/>
            </a:xfrm>
            <a:prstGeom prst="circularArrow">
              <a:avLst>
                <a:gd name="adj1" fmla="val 2940"/>
                <a:gd name="adj2" fmla="val 179948"/>
                <a:gd name="adj3" fmla="val 16377713"/>
                <a:gd name="adj4" fmla="val 15896830"/>
                <a:gd name="adj5" fmla="val 3430"/>
              </a:avLst>
            </a:prstGeom>
            <a:solidFill>
              <a:srgbClr val="0070C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7">
            <a:extLst>
              <a:ext uri="{FF2B5EF4-FFF2-40B4-BE49-F238E27FC236}">
                <a16:creationId xmlns:a16="http://schemas.microsoft.com/office/drawing/2014/main" id="{9E1F4E6F-60A8-4C9A-AD5A-9E91865D8137}"/>
              </a:ext>
            </a:extLst>
          </p:cNvPr>
          <p:cNvGrpSpPr/>
          <p:nvPr/>
        </p:nvGrpSpPr>
        <p:grpSpPr>
          <a:xfrm>
            <a:off x="7972484" y="1380080"/>
            <a:ext cx="3552007" cy="3091919"/>
            <a:chOff x="6762032" y="2755091"/>
            <a:chExt cx="4404122" cy="3763236"/>
          </a:xfrm>
        </p:grpSpPr>
        <p:sp>
          <p:nvSpPr>
            <p:cNvPr id="35" name="Freeform: Shape 8">
              <a:extLst>
                <a:ext uri="{FF2B5EF4-FFF2-40B4-BE49-F238E27FC236}">
                  <a16:creationId xmlns:a16="http://schemas.microsoft.com/office/drawing/2014/main" id="{C1EC1441-B344-4DB3-9EA9-18D418B22860}"/>
                </a:ext>
              </a:extLst>
            </p:cNvPr>
            <p:cNvSpPr/>
            <p:nvPr/>
          </p:nvSpPr>
          <p:spPr>
            <a:xfrm>
              <a:off x="9547596" y="2787442"/>
              <a:ext cx="764584" cy="764584"/>
            </a:xfrm>
            <a:custGeom>
              <a:avLst/>
              <a:gdLst>
                <a:gd name="connsiteX0" fmla="*/ 0 w 764584"/>
                <a:gd name="connsiteY0" fmla="*/ 0 h 764584"/>
                <a:gd name="connsiteX1" fmla="*/ 764584 w 764584"/>
                <a:gd name="connsiteY1" fmla="*/ 0 h 764584"/>
                <a:gd name="connsiteX2" fmla="*/ 764584 w 764584"/>
                <a:gd name="connsiteY2" fmla="*/ 764584 h 764584"/>
                <a:gd name="connsiteX3" fmla="*/ 0 w 764584"/>
                <a:gd name="connsiteY3" fmla="*/ 764584 h 764584"/>
                <a:gd name="connsiteX4" fmla="*/ 0 w 764584"/>
                <a:gd name="connsiteY4" fmla="*/ 0 h 76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4584" h="764584">
                  <a:moveTo>
                    <a:pt x="0" y="0"/>
                  </a:moveTo>
                  <a:lnTo>
                    <a:pt x="764584" y="0"/>
                  </a:lnTo>
                  <a:lnTo>
                    <a:pt x="764584" y="764584"/>
                  </a:lnTo>
                  <a:lnTo>
                    <a:pt x="0" y="76458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lvl="0" indent="0" algn="ctr" defTabSz="711200" rtl="0">
                <a:lnSpc>
                  <a:spcPts val="13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 dirty="0" err="1">
                  <a:solidFill>
                    <a:srgbClr val="A10309"/>
                  </a:solidFill>
                </a:rPr>
                <a:t>Año</a:t>
              </a:r>
              <a:r>
                <a:rPr lang="en-US" sz="1600" b="1" kern="1200" dirty="0">
                  <a:solidFill>
                    <a:srgbClr val="A10309"/>
                  </a:solidFill>
                </a:rPr>
                <a:t> 1 </a:t>
              </a:r>
            </a:p>
            <a:p>
              <a:pPr marL="0" lvl="0" indent="0" algn="ctr" defTabSz="711200" rtl="0">
                <a:lnSpc>
                  <a:spcPts val="13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 dirty="0">
                  <a:solidFill>
                    <a:srgbClr val="A10309"/>
                  </a:solidFill>
                </a:rPr>
                <a:t>Papa</a:t>
              </a:r>
            </a:p>
          </p:txBody>
        </p:sp>
        <p:sp>
          <p:nvSpPr>
            <p:cNvPr id="36" name="Arrow: Circular 9">
              <a:extLst>
                <a:ext uri="{FF2B5EF4-FFF2-40B4-BE49-F238E27FC236}">
                  <a16:creationId xmlns:a16="http://schemas.microsoft.com/office/drawing/2014/main" id="{8FF6F44C-2908-4B26-B471-4E800DB20949}"/>
                </a:ext>
              </a:extLst>
            </p:cNvPr>
            <p:cNvSpPr/>
            <p:nvPr/>
          </p:nvSpPr>
          <p:spPr>
            <a:xfrm>
              <a:off x="7206447" y="2779393"/>
              <a:ext cx="3738934" cy="3738934"/>
            </a:xfrm>
            <a:prstGeom prst="circularArrow">
              <a:avLst>
                <a:gd name="adj1" fmla="val 3988"/>
                <a:gd name="adj2" fmla="val 250134"/>
                <a:gd name="adj3" fmla="val 20573816"/>
                <a:gd name="adj4" fmla="val 18982302"/>
                <a:gd name="adj5" fmla="val 4652"/>
              </a:avLst>
            </a:prstGeom>
            <a:solidFill>
              <a:srgbClr val="CC5D12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7" name="Freeform: Shape 10">
              <a:extLst>
                <a:ext uri="{FF2B5EF4-FFF2-40B4-BE49-F238E27FC236}">
                  <a16:creationId xmlns:a16="http://schemas.microsoft.com/office/drawing/2014/main" id="{B8F2FE78-87DA-438C-A5BC-2FB1827FB61F}"/>
                </a:ext>
              </a:extLst>
            </p:cNvPr>
            <p:cNvSpPr/>
            <p:nvPr/>
          </p:nvSpPr>
          <p:spPr>
            <a:xfrm>
              <a:off x="10401570" y="4266568"/>
              <a:ext cx="764584" cy="764584"/>
            </a:xfrm>
            <a:custGeom>
              <a:avLst/>
              <a:gdLst>
                <a:gd name="connsiteX0" fmla="*/ 0 w 764584"/>
                <a:gd name="connsiteY0" fmla="*/ 0 h 764584"/>
                <a:gd name="connsiteX1" fmla="*/ 764584 w 764584"/>
                <a:gd name="connsiteY1" fmla="*/ 0 h 764584"/>
                <a:gd name="connsiteX2" fmla="*/ 764584 w 764584"/>
                <a:gd name="connsiteY2" fmla="*/ 764584 h 764584"/>
                <a:gd name="connsiteX3" fmla="*/ 0 w 764584"/>
                <a:gd name="connsiteY3" fmla="*/ 764584 h 764584"/>
                <a:gd name="connsiteX4" fmla="*/ 0 w 764584"/>
                <a:gd name="connsiteY4" fmla="*/ 0 h 76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4584" h="764584">
                  <a:moveTo>
                    <a:pt x="0" y="0"/>
                  </a:moveTo>
                  <a:lnTo>
                    <a:pt x="764584" y="0"/>
                  </a:lnTo>
                  <a:lnTo>
                    <a:pt x="764584" y="764584"/>
                  </a:lnTo>
                  <a:lnTo>
                    <a:pt x="0" y="76458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ts val="13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 dirty="0" err="1">
                  <a:solidFill>
                    <a:srgbClr val="A10309"/>
                  </a:solidFill>
                </a:rPr>
                <a:t>Año</a:t>
              </a:r>
              <a:r>
                <a:rPr lang="en-US" sz="1600" b="1" kern="1200" dirty="0">
                  <a:solidFill>
                    <a:srgbClr val="A10309"/>
                  </a:solidFill>
                </a:rPr>
                <a:t> 2 </a:t>
              </a:r>
            </a:p>
            <a:p>
              <a:pPr marL="0" lvl="0" indent="0" algn="ctr" defTabSz="711200">
                <a:lnSpc>
                  <a:spcPts val="13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 dirty="0" err="1">
                  <a:solidFill>
                    <a:srgbClr val="A10309"/>
                  </a:solidFill>
                </a:rPr>
                <a:t>Maíz</a:t>
              </a:r>
              <a:endParaRPr lang="en-US" sz="1600" b="1" kern="1200" dirty="0">
                <a:solidFill>
                  <a:srgbClr val="A10309"/>
                </a:solidFill>
              </a:endParaRPr>
            </a:p>
          </p:txBody>
        </p:sp>
        <p:sp>
          <p:nvSpPr>
            <p:cNvPr id="38" name="Arrow: Circular 11">
              <a:extLst>
                <a:ext uri="{FF2B5EF4-FFF2-40B4-BE49-F238E27FC236}">
                  <a16:creationId xmlns:a16="http://schemas.microsoft.com/office/drawing/2014/main" id="{CA01F069-626F-4C7E-A265-DD17FA546BA1}"/>
                </a:ext>
              </a:extLst>
            </p:cNvPr>
            <p:cNvSpPr/>
            <p:nvPr/>
          </p:nvSpPr>
          <p:spPr>
            <a:xfrm>
              <a:off x="7206447" y="2779393"/>
              <a:ext cx="3738934" cy="3738934"/>
            </a:xfrm>
            <a:prstGeom prst="circularArrow">
              <a:avLst>
                <a:gd name="adj1" fmla="val 3988"/>
                <a:gd name="adj2" fmla="val 250134"/>
                <a:gd name="adj3" fmla="val 2147204"/>
                <a:gd name="adj4" fmla="val 776049"/>
                <a:gd name="adj5" fmla="val 4652"/>
              </a:avLst>
            </a:prstGeom>
            <a:solidFill>
              <a:srgbClr val="CC5D12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9" name="Freeform: Shape 12">
              <a:extLst>
                <a:ext uri="{FF2B5EF4-FFF2-40B4-BE49-F238E27FC236}">
                  <a16:creationId xmlns:a16="http://schemas.microsoft.com/office/drawing/2014/main" id="{36B01FC9-8697-434F-8725-94C44A8A31B5}"/>
                </a:ext>
              </a:extLst>
            </p:cNvPr>
            <p:cNvSpPr/>
            <p:nvPr/>
          </p:nvSpPr>
          <p:spPr>
            <a:xfrm>
              <a:off x="9363769" y="5745694"/>
              <a:ext cx="1340402" cy="764584"/>
            </a:xfrm>
            <a:custGeom>
              <a:avLst/>
              <a:gdLst>
                <a:gd name="connsiteX0" fmla="*/ 0 w 1132234"/>
                <a:gd name="connsiteY0" fmla="*/ 0 h 764584"/>
                <a:gd name="connsiteX1" fmla="*/ 1132234 w 1132234"/>
                <a:gd name="connsiteY1" fmla="*/ 0 h 764584"/>
                <a:gd name="connsiteX2" fmla="*/ 1132234 w 1132234"/>
                <a:gd name="connsiteY2" fmla="*/ 764584 h 764584"/>
                <a:gd name="connsiteX3" fmla="*/ 0 w 1132234"/>
                <a:gd name="connsiteY3" fmla="*/ 764584 h 764584"/>
                <a:gd name="connsiteX4" fmla="*/ 0 w 1132234"/>
                <a:gd name="connsiteY4" fmla="*/ 0 h 76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234" h="764584">
                  <a:moveTo>
                    <a:pt x="0" y="0"/>
                  </a:moveTo>
                  <a:lnTo>
                    <a:pt x="1132234" y="0"/>
                  </a:lnTo>
                  <a:lnTo>
                    <a:pt x="1132234" y="764584"/>
                  </a:lnTo>
                  <a:lnTo>
                    <a:pt x="0" y="76458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ts val="16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 dirty="0">
                  <a:solidFill>
                    <a:srgbClr val="A10309"/>
                  </a:solidFill>
                </a:rPr>
                <a:t>Año</a:t>
              </a:r>
              <a:r>
                <a:rPr lang="en-US" sz="1600" b="1" kern="1200" dirty="0">
                  <a:solidFill>
                    <a:srgbClr val="880208"/>
                  </a:solidFill>
                </a:rPr>
                <a:t> 3 </a:t>
              </a:r>
              <a:r>
                <a:rPr lang="en-US" sz="1600" b="1" kern="1200" dirty="0" err="1">
                  <a:solidFill>
                    <a:srgbClr val="880208"/>
                  </a:solidFill>
                </a:rPr>
                <a:t>C</a:t>
              </a:r>
              <a:r>
                <a:rPr lang="en-US" sz="1600" b="1" kern="1200" dirty="0" err="1">
                  <a:solidFill>
                    <a:srgbClr val="A10309"/>
                  </a:solidFill>
                </a:rPr>
                <a:t>ebada</a:t>
              </a:r>
              <a:r>
                <a:rPr lang="en-US" sz="1600" b="1" kern="1200" dirty="0">
                  <a:solidFill>
                    <a:srgbClr val="880208"/>
                  </a:solidFill>
                </a:rPr>
                <a:t>/oca</a:t>
              </a:r>
            </a:p>
          </p:txBody>
        </p:sp>
        <p:sp>
          <p:nvSpPr>
            <p:cNvPr id="40" name="Arrow: Circular 13">
              <a:extLst>
                <a:ext uri="{FF2B5EF4-FFF2-40B4-BE49-F238E27FC236}">
                  <a16:creationId xmlns:a16="http://schemas.microsoft.com/office/drawing/2014/main" id="{0FFF1FE2-E305-41AC-AF60-A4744D534058}"/>
                </a:ext>
              </a:extLst>
            </p:cNvPr>
            <p:cNvSpPr/>
            <p:nvPr/>
          </p:nvSpPr>
          <p:spPr>
            <a:xfrm>
              <a:off x="7261951" y="2755091"/>
              <a:ext cx="3555015" cy="3738934"/>
            </a:xfrm>
            <a:prstGeom prst="circularArrow">
              <a:avLst>
                <a:gd name="adj1" fmla="val 3988"/>
                <a:gd name="adj2" fmla="val 250134"/>
                <a:gd name="adj3" fmla="val 6059080"/>
                <a:gd name="adj4" fmla="val 4817825"/>
                <a:gd name="adj5" fmla="val 4652"/>
              </a:avLst>
            </a:prstGeom>
            <a:solidFill>
              <a:srgbClr val="CC5D12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1" name="Freeform: Shape 14">
              <a:extLst>
                <a:ext uri="{FF2B5EF4-FFF2-40B4-BE49-F238E27FC236}">
                  <a16:creationId xmlns:a16="http://schemas.microsoft.com/office/drawing/2014/main" id="{1E0F7C79-1B66-4482-9C2C-E31E25536E29}"/>
                </a:ext>
              </a:extLst>
            </p:cNvPr>
            <p:cNvSpPr/>
            <p:nvPr/>
          </p:nvSpPr>
          <p:spPr>
            <a:xfrm>
              <a:off x="7814435" y="5745695"/>
              <a:ext cx="815008" cy="764584"/>
            </a:xfrm>
            <a:custGeom>
              <a:avLst/>
              <a:gdLst>
                <a:gd name="connsiteX0" fmla="*/ 0 w 815008"/>
                <a:gd name="connsiteY0" fmla="*/ 0 h 764584"/>
                <a:gd name="connsiteX1" fmla="*/ 815008 w 815008"/>
                <a:gd name="connsiteY1" fmla="*/ 0 h 764584"/>
                <a:gd name="connsiteX2" fmla="*/ 815008 w 815008"/>
                <a:gd name="connsiteY2" fmla="*/ 764584 h 764584"/>
                <a:gd name="connsiteX3" fmla="*/ 0 w 815008"/>
                <a:gd name="connsiteY3" fmla="*/ 764584 h 764584"/>
                <a:gd name="connsiteX4" fmla="*/ 0 w 815008"/>
                <a:gd name="connsiteY4" fmla="*/ 0 h 76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5008" h="764584">
                  <a:moveTo>
                    <a:pt x="0" y="0"/>
                  </a:moveTo>
                  <a:lnTo>
                    <a:pt x="815008" y="0"/>
                  </a:lnTo>
                  <a:lnTo>
                    <a:pt x="815008" y="764584"/>
                  </a:lnTo>
                  <a:lnTo>
                    <a:pt x="0" y="76458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ts val="12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 dirty="0" err="1">
                  <a:solidFill>
                    <a:srgbClr val="A10309"/>
                  </a:solidFill>
                </a:rPr>
                <a:t>Año</a:t>
              </a:r>
              <a:r>
                <a:rPr lang="en-US" sz="1600" b="1" kern="1200" dirty="0">
                  <a:solidFill>
                    <a:srgbClr val="A10309"/>
                  </a:solidFill>
                </a:rPr>
                <a:t> 4 </a:t>
              </a:r>
            </a:p>
            <a:p>
              <a:pPr marL="0" lvl="0" indent="0" algn="ctr" defTabSz="711200">
                <a:lnSpc>
                  <a:spcPts val="12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 dirty="0" err="1">
                  <a:solidFill>
                    <a:srgbClr val="A10309"/>
                  </a:solidFill>
                </a:rPr>
                <a:t>Haba</a:t>
              </a:r>
              <a:endParaRPr lang="en-US" sz="1600" b="1" kern="1200" dirty="0">
                <a:solidFill>
                  <a:srgbClr val="A10309"/>
                </a:solidFill>
              </a:endParaRPr>
            </a:p>
          </p:txBody>
        </p:sp>
        <p:sp>
          <p:nvSpPr>
            <p:cNvPr id="42" name="Arrow: Circular 15">
              <a:extLst>
                <a:ext uri="{FF2B5EF4-FFF2-40B4-BE49-F238E27FC236}">
                  <a16:creationId xmlns:a16="http://schemas.microsoft.com/office/drawing/2014/main" id="{1EA4EAEB-8DE3-45C0-A7EE-FFCD1E2A25A6}"/>
                </a:ext>
              </a:extLst>
            </p:cNvPr>
            <p:cNvSpPr/>
            <p:nvPr/>
          </p:nvSpPr>
          <p:spPr>
            <a:xfrm>
              <a:off x="7206447" y="2779393"/>
              <a:ext cx="3738934" cy="3738934"/>
            </a:xfrm>
            <a:prstGeom prst="circularArrow">
              <a:avLst>
                <a:gd name="adj1" fmla="val 3988"/>
                <a:gd name="adj2" fmla="val 250134"/>
                <a:gd name="adj3" fmla="val 9773816"/>
                <a:gd name="adj4" fmla="val 8256701"/>
                <a:gd name="adj5" fmla="val 4652"/>
              </a:avLst>
            </a:prstGeom>
            <a:solidFill>
              <a:srgbClr val="CC5D12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3" name="Freeform: Shape 16">
              <a:extLst>
                <a:ext uri="{FF2B5EF4-FFF2-40B4-BE49-F238E27FC236}">
                  <a16:creationId xmlns:a16="http://schemas.microsoft.com/office/drawing/2014/main" id="{6951EC1D-CAE0-45A4-880E-E91D6AFB30A1}"/>
                </a:ext>
              </a:extLst>
            </p:cNvPr>
            <p:cNvSpPr/>
            <p:nvPr/>
          </p:nvSpPr>
          <p:spPr>
            <a:xfrm>
              <a:off x="6762032" y="4266568"/>
              <a:ext cx="1211865" cy="764584"/>
            </a:xfrm>
            <a:custGeom>
              <a:avLst/>
              <a:gdLst>
                <a:gd name="connsiteX0" fmla="*/ 0 w 1211865"/>
                <a:gd name="connsiteY0" fmla="*/ 0 h 764584"/>
                <a:gd name="connsiteX1" fmla="*/ 1211865 w 1211865"/>
                <a:gd name="connsiteY1" fmla="*/ 0 h 764584"/>
                <a:gd name="connsiteX2" fmla="*/ 1211865 w 1211865"/>
                <a:gd name="connsiteY2" fmla="*/ 764584 h 764584"/>
                <a:gd name="connsiteX3" fmla="*/ 0 w 1211865"/>
                <a:gd name="connsiteY3" fmla="*/ 764584 h 764584"/>
                <a:gd name="connsiteX4" fmla="*/ 0 w 1211865"/>
                <a:gd name="connsiteY4" fmla="*/ 0 h 76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1865" h="764584">
                  <a:moveTo>
                    <a:pt x="0" y="0"/>
                  </a:moveTo>
                  <a:lnTo>
                    <a:pt x="1211865" y="0"/>
                  </a:lnTo>
                  <a:lnTo>
                    <a:pt x="1211865" y="764584"/>
                  </a:lnTo>
                  <a:lnTo>
                    <a:pt x="0" y="76458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ts val="13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 dirty="0">
                  <a:solidFill>
                    <a:srgbClr val="70AD47">
                      <a:lumMod val="50000"/>
                    </a:srgbClr>
                  </a:solidFill>
                  <a:latin typeface="Calibri" panose="020F0502020204030204"/>
                  <a:ea typeface="+mn-ea"/>
                  <a:cs typeface="+mn-cs"/>
                </a:rPr>
                <a:t>Año 5 </a:t>
              </a:r>
            </a:p>
            <a:p>
              <a:pPr marL="0" lvl="0" indent="0" algn="ctr" defTabSz="800100">
                <a:lnSpc>
                  <a:spcPts val="13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 dirty="0">
                  <a:solidFill>
                    <a:srgbClr val="70AD47">
                      <a:lumMod val="50000"/>
                    </a:srgbClr>
                  </a:solidFill>
                  <a:latin typeface="Calibri" panose="020F0502020204030204"/>
                  <a:ea typeface="+mn-ea"/>
                  <a:cs typeface="+mn-cs"/>
                </a:rPr>
                <a:t>Descanso</a:t>
              </a:r>
            </a:p>
          </p:txBody>
        </p:sp>
        <p:sp>
          <p:nvSpPr>
            <p:cNvPr id="44" name="Arrow: Circular 17">
              <a:extLst>
                <a:ext uri="{FF2B5EF4-FFF2-40B4-BE49-F238E27FC236}">
                  <a16:creationId xmlns:a16="http://schemas.microsoft.com/office/drawing/2014/main" id="{75B4F473-072D-41B3-9A20-EDA0DFF33DA6}"/>
                </a:ext>
              </a:extLst>
            </p:cNvPr>
            <p:cNvSpPr/>
            <p:nvPr/>
          </p:nvSpPr>
          <p:spPr>
            <a:xfrm>
              <a:off x="7206447" y="2779393"/>
              <a:ext cx="3738934" cy="3738934"/>
            </a:xfrm>
            <a:prstGeom prst="circularArrow">
              <a:avLst>
                <a:gd name="adj1" fmla="val 3988"/>
                <a:gd name="adj2" fmla="val 250134"/>
                <a:gd name="adj3" fmla="val 13286608"/>
                <a:gd name="adj4" fmla="val 11576049"/>
                <a:gd name="adj5" fmla="val 4652"/>
              </a:avLst>
            </a:prstGeom>
            <a:solidFill>
              <a:srgbClr val="CC5D12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5" name="Freeform: Shape 18">
              <a:extLst>
                <a:ext uri="{FF2B5EF4-FFF2-40B4-BE49-F238E27FC236}">
                  <a16:creationId xmlns:a16="http://schemas.microsoft.com/office/drawing/2014/main" id="{A6D74628-B918-4D77-AE73-DC554317FAD2}"/>
                </a:ext>
              </a:extLst>
            </p:cNvPr>
            <p:cNvSpPr/>
            <p:nvPr/>
          </p:nvSpPr>
          <p:spPr>
            <a:xfrm>
              <a:off x="7557509" y="2830374"/>
              <a:ext cx="1213723" cy="517172"/>
            </a:xfrm>
            <a:custGeom>
              <a:avLst/>
              <a:gdLst>
                <a:gd name="connsiteX0" fmla="*/ 0 w 1098585"/>
                <a:gd name="connsiteY0" fmla="*/ 0 h 517172"/>
                <a:gd name="connsiteX1" fmla="*/ 1098585 w 1098585"/>
                <a:gd name="connsiteY1" fmla="*/ 0 h 517172"/>
                <a:gd name="connsiteX2" fmla="*/ 1098585 w 1098585"/>
                <a:gd name="connsiteY2" fmla="*/ 517172 h 517172"/>
                <a:gd name="connsiteX3" fmla="*/ 0 w 1098585"/>
                <a:gd name="connsiteY3" fmla="*/ 517172 h 517172"/>
                <a:gd name="connsiteX4" fmla="*/ 0 w 1098585"/>
                <a:gd name="connsiteY4" fmla="*/ 0 h 51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8585" h="517172">
                  <a:moveTo>
                    <a:pt x="0" y="0"/>
                  </a:moveTo>
                  <a:lnTo>
                    <a:pt x="1098585" y="0"/>
                  </a:lnTo>
                  <a:lnTo>
                    <a:pt x="1098585" y="517172"/>
                  </a:lnTo>
                  <a:lnTo>
                    <a:pt x="0" y="51717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ts val="13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 dirty="0" err="1">
                  <a:solidFill>
                    <a:srgbClr val="70AD47">
                      <a:lumMod val="50000"/>
                    </a:srgbClr>
                  </a:solidFill>
                  <a:latin typeface="Calibri" panose="020F0502020204030204"/>
                  <a:ea typeface="+mn-ea"/>
                  <a:cs typeface="+mn-cs"/>
                </a:rPr>
                <a:t>Año</a:t>
              </a:r>
              <a:r>
                <a:rPr lang="en-US" sz="1600" b="1" kern="1200" dirty="0">
                  <a:solidFill>
                    <a:srgbClr val="70AD47">
                      <a:lumMod val="50000"/>
                    </a:srgbClr>
                  </a:solidFill>
                  <a:latin typeface="Calibri" panose="020F0502020204030204"/>
                  <a:ea typeface="+mn-ea"/>
                  <a:cs typeface="+mn-cs"/>
                </a:rPr>
                <a:t> 6 </a:t>
              </a:r>
            </a:p>
            <a:p>
              <a:pPr marL="0" lvl="0" indent="0" algn="ctr" defTabSz="800100">
                <a:lnSpc>
                  <a:spcPts val="13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 dirty="0">
                  <a:solidFill>
                    <a:srgbClr val="70AD47">
                      <a:lumMod val="50000"/>
                    </a:srgbClr>
                  </a:solidFill>
                  <a:latin typeface="Calibri" panose="020F0502020204030204"/>
                  <a:ea typeface="+mn-ea"/>
                  <a:cs typeface="+mn-cs"/>
                </a:rPr>
                <a:t>Descanso</a:t>
              </a:r>
            </a:p>
          </p:txBody>
        </p:sp>
        <p:sp>
          <p:nvSpPr>
            <p:cNvPr id="46" name="Arrow: Circular 19">
              <a:extLst>
                <a:ext uri="{FF2B5EF4-FFF2-40B4-BE49-F238E27FC236}">
                  <a16:creationId xmlns:a16="http://schemas.microsoft.com/office/drawing/2014/main" id="{5CC9EE28-AB05-4886-9F63-D1A699EFFEC9}"/>
                </a:ext>
              </a:extLst>
            </p:cNvPr>
            <p:cNvSpPr/>
            <p:nvPr/>
          </p:nvSpPr>
          <p:spPr>
            <a:xfrm>
              <a:off x="7206447" y="2779393"/>
              <a:ext cx="3738934" cy="3738934"/>
            </a:xfrm>
            <a:prstGeom prst="circularArrow">
              <a:avLst>
                <a:gd name="adj1" fmla="val 3988"/>
                <a:gd name="adj2" fmla="val 250134"/>
                <a:gd name="adj3" fmla="val 16911767"/>
                <a:gd name="adj4" fmla="val 15583439"/>
                <a:gd name="adj5" fmla="val 4652"/>
              </a:avLst>
            </a:prstGeom>
            <a:solidFill>
              <a:srgbClr val="CC5D12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1A5579C5-3FBC-45C7-9B2B-79EB61354D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848" y="1298875"/>
            <a:ext cx="2761447" cy="1796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8" name="TextBox 42">
            <a:extLst>
              <a:ext uri="{FF2B5EF4-FFF2-40B4-BE49-F238E27FC236}">
                <a16:creationId xmlns:a16="http://schemas.microsoft.com/office/drawing/2014/main" id="{C93A23E8-CFEF-4B19-82B9-9E0ED0C165FC}"/>
              </a:ext>
            </a:extLst>
          </p:cNvPr>
          <p:cNvSpPr txBox="1"/>
          <p:nvPr/>
        </p:nvSpPr>
        <p:spPr>
          <a:xfrm>
            <a:off x="33279" y="983000"/>
            <a:ext cx="1528233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00" dirty="0" err="1"/>
              <a:t>Parcela</a:t>
            </a:r>
            <a:r>
              <a:rPr lang="en-US" sz="1000" dirty="0"/>
              <a:t> </a:t>
            </a:r>
            <a:r>
              <a:rPr lang="en-US" sz="1000" dirty="0" err="1"/>
              <a:t>en</a:t>
            </a:r>
            <a:r>
              <a:rPr lang="en-US" sz="1000" dirty="0"/>
              <a:t> </a:t>
            </a:r>
            <a:r>
              <a:rPr lang="en-US" sz="1000" dirty="0" err="1"/>
              <a:t>el</a:t>
            </a:r>
            <a:r>
              <a:rPr lang="en-US" sz="1000" dirty="0"/>
              <a:t> primer </a:t>
            </a:r>
            <a:r>
              <a:rPr lang="en-US" sz="1000" dirty="0" err="1"/>
              <a:t>año</a:t>
            </a:r>
            <a:r>
              <a:rPr lang="en-US" sz="1000" dirty="0"/>
              <a:t> de </a:t>
            </a:r>
            <a:r>
              <a:rPr lang="en-US" sz="1000" dirty="0" err="1"/>
              <a:t>descanso</a:t>
            </a:r>
            <a:r>
              <a:rPr lang="en-US" sz="1000" dirty="0"/>
              <a:t> – zona </a:t>
            </a:r>
            <a:r>
              <a:rPr lang="en-US" sz="1000" dirty="0" err="1"/>
              <a:t>alta</a:t>
            </a:r>
            <a:endParaRPr lang="en-US" sz="1000" dirty="0"/>
          </a:p>
        </p:txBody>
      </p:sp>
      <p:sp>
        <p:nvSpPr>
          <p:cNvPr id="50" name="TextBox 42">
            <a:extLst>
              <a:ext uri="{FF2B5EF4-FFF2-40B4-BE49-F238E27FC236}">
                <a16:creationId xmlns:a16="http://schemas.microsoft.com/office/drawing/2014/main" id="{BFF03137-F03E-423F-8735-921D29E04F30}"/>
              </a:ext>
            </a:extLst>
          </p:cNvPr>
          <p:cNvSpPr txBox="1"/>
          <p:nvPr/>
        </p:nvSpPr>
        <p:spPr>
          <a:xfrm>
            <a:off x="159115" y="3095075"/>
            <a:ext cx="2024630" cy="55399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00" dirty="0" err="1"/>
              <a:t>Parcela</a:t>
            </a:r>
            <a:r>
              <a:rPr lang="en-US" sz="1000" dirty="0"/>
              <a:t> </a:t>
            </a:r>
            <a:r>
              <a:rPr lang="en-US" sz="1000" dirty="0" err="1"/>
              <a:t>en</a:t>
            </a:r>
            <a:r>
              <a:rPr lang="en-US" sz="1000" dirty="0"/>
              <a:t> </a:t>
            </a:r>
            <a:r>
              <a:rPr lang="en-US" sz="1000" dirty="0" err="1"/>
              <a:t>descanso</a:t>
            </a:r>
            <a:r>
              <a:rPr lang="en-US" sz="1000" dirty="0"/>
              <a:t> y </a:t>
            </a:r>
            <a:r>
              <a:rPr lang="en-US" sz="1000" dirty="0" err="1"/>
              <a:t>área</a:t>
            </a:r>
            <a:r>
              <a:rPr lang="en-US" sz="1000" dirty="0"/>
              <a:t> de </a:t>
            </a:r>
            <a:r>
              <a:rPr lang="en-US" sz="1000" dirty="0" err="1"/>
              <a:t>pastoreo</a:t>
            </a:r>
            <a:r>
              <a:rPr lang="en-US" sz="1000" dirty="0"/>
              <a:t>  – zona media – </a:t>
            </a:r>
            <a:r>
              <a:rPr lang="en-US" sz="1000" dirty="0" err="1"/>
              <a:t>después</a:t>
            </a:r>
            <a:r>
              <a:rPr lang="en-US" sz="1000" dirty="0"/>
              <a:t> del </a:t>
            </a:r>
            <a:r>
              <a:rPr lang="en-US" sz="1000" dirty="0" err="1"/>
              <a:t>segundo</a:t>
            </a:r>
            <a:r>
              <a:rPr lang="en-US" sz="1000" dirty="0"/>
              <a:t> </a:t>
            </a:r>
            <a:r>
              <a:rPr lang="en-US" sz="1000" dirty="0" err="1"/>
              <a:t>año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170153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2">
            <a:extLst>
              <a:ext uri="{FF2B5EF4-FFF2-40B4-BE49-F238E27FC236}">
                <a16:creationId xmlns:a16="http://schemas.microsoft.com/office/drawing/2014/main" id="{F3743707-AA0F-4CDE-A5AA-6127DFEAA82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02072" y="4732653"/>
            <a:ext cx="1650733" cy="1521096"/>
          </a:xfrm>
          <a:prstGeom prst="rect">
            <a:avLst/>
          </a:prstGeom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DD94238C-BCE0-484F-9637-9A4742F214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2125" y="4667944"/>
            <a:ext cx="1897143" cy="1601567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ACC7A5D3-54A0-4897-8348-518A44884EB9}"/>
              </a:ext>
            </a:extLst>
          </p:cNvPr>
          <p:cNvSpPr txBox="1"/>
          <p:nvPr/>
        </p:nvSpPr>
        <p:spPr>
          <a:xfrm>
            <a:off x="179189" y="303747"/>
            <a:ext cx="1201281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UY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Descansos Forrajeros/mejorados: probados en 3 zonas – regiones de Ayacucho, Huancavelica, Junín </a:t>
            </a:r>
            <a:endParaRPr lang="es-UY" sz="28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163277D6-D5D5-4375-888E-8036DEF25F08}"/>
              </a:ext>
            </a:extLst>
          </p:cNvPr>
          <p:cNvSpPr txBox="1"/>
          <p:nvPr/>
        </p:nvSpPr>
        <p:spPr>
          <a:xfrm>
            <a:off x="179189" y="1376815"/>
            <a:ext cx="1164325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UY" sz="2000" dirty="0"/>
              <a:t>Diferentes mezclas de forrajes (opciones) son evaluadas en aprox. 9 comunidades en colaboración con pequeños agricultores.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UY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UY" sz="2000" dirty="0">
                <a:latin typeface="+mn-lt"/>
              </a:rPr>
              <a:t>Estudios complementarios para entender quién utiliza y por qué</a:t>
            </a:r>
          </a:p>
          <a:p>
            <a:endParaRPr lang="en-US" sz="2400" dirty="0"/>
          </a:p>
          <a:p>
            <a:endParaRPr lang="es-PE" sz="2400" dirty="0"/>
          </a:p>
        </p:txBody>
      </p:sp>
      <p:grpSp>
        <p:nvGrpSpPr>
          <p:cNvPr id="55" name="Grupo 54">
            <a:extLst>
              <a:ext uri="{FF2B5EF4-FFF2-40B4-BE49-F238E27FC236}">
                <a16:creationId xmlns:a16="http://schemas.microsoft.com/office/drawing/2014/main" id="{3061F774-F099-489F-8B8C-26BEBFE784BF}"/>
              </a:ext>
            </a:extLst>
          </p:cNvPr>
          <p:cNvGrpSpPr/>
          <p:nvPr/>
        </p:nvGrpSpPr>
        <p:grpSpPr>
          <a:xfrm>
            <a:off x="4202070" y="2786089"/>
            <a:ext cx="5730646" cy="3845226"/>
            <a:chOff x="4808240" y="2236274"/>
            <a:chExt cx="7580246" cy="4746829"/>
          </a:xfrm>
        </p:grpSpPr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E831E9D3-AB79-43B5-AE87-5D78DA2F85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633165" y="2244296"/>
              <a:ext cx="2530635" cy="224780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6" name="Imagen 35">
              <a:extLst>
                <a:ext uri="{FF2B5EF4-FFF2-40B4-BE49-F238E27FC236}">
                  <a16:creationId xmlns:a16="http://schemas.microsoft.com/office/drawing/2014/main" id="{E3BE9138-A3AA-4082-BF2E-720B2F131B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59677" y="4513769"/>
              <a:ext cx="2525845" cy="2136361"/>
            </a:xfrm>
            <a:prstGeom prst="rect">
              <a:avLst/>
            </a:prstGeom>
          </p:spPr>
        </p:pic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EB37319A-9F9A-483A-96FD-D0A92A1244FA}"/>
                </a:ext>
              </a:extLst>
            </p:cNvPr>
            <p:cNvSpPr txBox="1"/>
            <p:nvPr/>
          </p:nvSpPr>
          <p:spPr>
            <a:xfrm>
              <a:off x="7123708" y="6460158"/>
              <a:ext cx="2509457" cy="3799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Alfalfa/</a:t>
              </a:r>
              <a:r>
                <a:rPr lang="en-US" sz="1400" b="1" dirty="0" err="1"/>
                <a:t>ceniza</a:t>
              </a:r>
              <a:endParaRPr lang="es-PE" sz="1400" b="1" dirty="0"/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AC63916E-F81E-4307-B479-B167A1E69CC8}"/>
                </a:ext>
              </a:extLst>
            </p:cNvPr>
            <p:cNvSpPr txBox="1"/>
            <p:nvPr/>
          </p:nvSpPr>
          <p:spPr>
            <a:xfrm>
              <a:off x="9624173" y="6185225"/>
              <a:ext cx="2586763" cy="79787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/>
                <a:t>Tarwi</a:t>
              </a:r>
              <a:r>
                <a:rPr lang="en-US" sz="1200" b="1" dirty="0"/>
                <a:t>/</a:t>
              </a:r>
              <a:r>
                <a:rPr lang="en-US" sz="1200" b="1" dirty="0" err="1"/>
                <a:t>trebol</a:t>
              </a:r>
              <a:r>
                <a:rPr lang="en-US" sz="1200" b="1" dirty="0"/>
                <a:t> </a:t>
              </a:r>
              <a:r>
                <a:rPr lang="en-US" sz="1200" b="1" dirty="0" err="1"/>
                <a:t>blanco</a:t>
              </a:r>
              <a:r>
                <a:rPr lang="en-US" sz="1200" b="1" dirty="0"/>
                <a:t> y rojo/Rye grass (</a:t>
              </a:r>
              <a:r>
                <a:rPr lang="en-US" sz="1200" b="1" dirty="0" err="1"/>
                <a:t>Heno</a:t>
              </a:r>
              <a:r>
                <a:rPr lang="en-US" sz="1200" b="1" dirty="0"/>
                <a:t>)/</a:t>
              </a:r>
              <a:r>
                <a:rPr lang="en-US" sz="1200" b="1" dirty="0" err="1"/>
                <a:t>roca</a:t>
              </a:r>
              <a:r>
                <a:rPr lang="en-US" sz="1200" b="1" dirty="0"/>
                <a:t> </a:t>
              </a:r>
              <a:r>
                <a:rPr lang="en-US" sz="1200" b="1" dirty="0" err="1"/>
                <a:t>fosfórica</a:t>
              </a:r>
              <a:endParaRPr lang="en-US" sz="1200" b="1" dirty="0"/>
            </a:p>
          </p:txBody>
        </p:sp>
        <p:pic>
          <p:nvPicPr>
            <p:cNvPr id="32" name="Imagen 31">
              <a:extLst>
                <a:ext uri="{FF2B5EF4-FFF2-40B4-BE49-F238E27FC236}">
                  <a16:creationId xmlns:a16="http://schemas.microsoft.com/office/drawing/2014/main" id="{A00C676E-1CBE-4728-9E31-D1568403C2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20551" y="2244296"/>
              <a:ext cx="2234334" cy="222212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BCBADC98-F705-43A1-A109-784835EA6C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77302" y="2236274"/>
              <a:ext cx="2530636" cy="222177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E32D30FD-0D81-4BF2-A4EF-2433572756D8}"/>
                </a:ext>
              </a:extLst>
            </p:cNvPr>
            <p:cNvSpPr txBox="1"/>
            <p:nvPr/>
          </p:nvSpPr>
          <p:spPr>
            <a:xfrm>
              <a:off x="7583329" y="4144881"/>
              <a:ext cx="1542570" cy="3799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 err="1"/>
                <a:t>Avena</a:t>
              </a:r>
              <a:r>
                <a:rPr lang="en-US" sz="1400" b="1" dirty="0"/>
                <a:t>/</a:t>
              </a:r>
              <a:r>
                <a:rPr lang="en-US" sz="1400" b="1" dirty="0" err="1"/>
                <a:t>vicia</a:t>
              </a:r>
              <a:endParaRPr lang="es-PE" sz="1400" b="1" dirty="0"/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009CF7AA-0C26-4AF9-9C87-6F2A84B280BE}"/>
                </a:ext>
              </a:extLst>
            </p:cNvPr>
            <p:cNvSpPr txBox="1"/>
            <p:nvPr/>
          </p:nvSpPr>
          <p:spPr>
            <a:xfrm>
              <a:off x="9585521" y="4069342"/>
              <a:ext cx="2802965" cy="79787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/>
                <a:t>Especies</a:t>
              </a:r>
              <a:r>
                <a:rPr lang="en-US" sz="1200" b="1" dirty="0"/>
                <a:t> </a:t>
              </a:r>
              <a:r>
                <a:rPr lang="en-US" sz="1200" b="1" dirty="0" err="1"/>
                <a:t>perennes</a:t>
              </a:r>
              <a:r>
                <a:rPr lang="en-US" sz="1200" b="1" dirty="0"/>
                <a:t> (</a:t>
              </a:r>
              <a:r>
                <a:rPr lang="en-US" sz="1200" b="1" dirty="0" err="1"/>
                <a:t>gramineas</a:t>
              </a:r>
              <a:r>
                <a:rPr lang="en-US" sz="1200" b="1" dirty="0"/>
                <a:t>+  </a:t>
              </a:r>
              <a:r>
                <a:rPr lang="en-US" sz="1200" b="1" dirty="0" err="1"/>
                <a:t>leguminosas</a:t>
              </a:r>
              <a:r>
                <a:rPr lang="en-US" sz="1200" b="1" dirty="0"/>
                <a:t>)</a:t>
              </a:r>
              <a:endParaRPr lang="es-PE" sz="1200" b="1" dirty="0"/>
            </a:p>
          </p:txBody>
        </p:sp>
        <p:sp>
          <p:nvSpPr>
            <p:cNvPr id="35" name="AutoShape 2">
              <a:extLst>
                <a:ext uri="{FF2B5EF4-FFF2-40B4-BE49-F238E27FC236}">
                  <a16:creationId xmlns:a16="http://schemas.microsoft.com/office/drawing/2014/main" id="{C043B9C6-46F3-4BBD-85A2-3144C94879C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43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90663084-F6CD-4292-8F51-71BC4E4BC932}"/>
                </a:ext>
              </a:extLst>
            </p:cNvPr>
            <p:cNvSpPr txBox="1"/>
            <p:nvPr/>
          </p:nvSpPr>
          <p:spPr>
            <a:xfrm>
              <a:off x="4808240" y="4155934"/>
              <a:ext cx="2315467" cy="56991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/>
                <a:t>Testigo</a:t>
              </a:r>
              <a:r>
                <a:rPr lang="en-US" sz="1200" b="1" dirty="0"/>
                <a:t> </a:t>
              </a:r>
              <a:r>
                <a:rPr lang="en-US" sz="1000" b="1" dirty="0"/>
                <a:t>(</a:t>
              </a:r>
              <a:r>
                <a:rPr lang="en-US" sz="1200" b="1" dirty="0"/>
                <a:t>Descanso</a:t>
              </a:r>
              <a:r>
                <a:rPr lang="en-US" sz="1000" b="1" dirty="0"/>
                <a:t> </a:t>
              </a:r>
              <a:r>
                <a:rPr lang="en-US" sz="1200" b="1" dirty="0" err="1"/>
                <a:t>tradicional</a:t>
              </a:r>
              <a:r>
                <a:rPr lang="en-US" sz="1200" b="1" dirty="0"/>
                <a:t>)</a:t>
              </a:r>
              <a:endParaRPr lang="es-PE" sz="1200" b="1" dirty="0"/>
            </a:p>
          </p:txBody>
        </p:sp>
      </p:grpSp>
      <p:pic>
        <p:nvPicPr>
          <p:cNvPr id="50" name="Imagen 49">
            <a:extLst>
              <a:ext uri="{FF2B5EF4-FFF2-40B4-BE49-F238E27FC236}">
                <a16:creationId xmlns:a16="http://schemas.microsoft.com/office/drawing/2014/main" id="{6CEF6804-3739-4361-916C-A6812BF71D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590" y="3046734"/>
            <a:ext cx="3254343" cy="28867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24430C4B-B6A7-4CF9-B7AD-002F5058F81B}"/>
              </a:ext>
            </a:extLst>
          </p:cNvPr>
          <p:cNvSpPr txBox="1"/>
          <p:nvPr/>
        </p:nvSpPr>
        <p:spPr>
          <a:xfrm>
            <a:off x="396591" y="5856532"/>
            <a:ext cx="3254342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/>
              <a:t>Parcela</a:t>
            </a:r>
            <a:r>
              <a:rPr lang="en-US" sz="1600" b="1" dirty="0"/>
              <a:t> bajo </a:t>
            </a:r>
            <a:r>
              <a:rPr lang="en-US" sz="1600" b="1" dirty="0" err="1"/>
              <a:t>descanso</a:t>
            </a:r>
            <a:r>
              <a:rPr lang="en-US" sz="1600" b="1" dirty="0"/>
              <a:t> </a:t>
            </a:r>
            <a:r>
              <a:rPr lang="en-US" sz="1600" b="1" dirty="0" err="1"/>
              <a:t>mejorado</a:t>
            </a:r>
            <a:r>
              <a:rPr lang="en-US" sz="1600" b="1" dirty="0"/>
              <a:t> – Huancavelica.</a:t>
            </a:r>
            <a:endParaRPr lang="es-PE" sz="1600" b="1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B7F912A-F51A-4942-BAF0-9EE6945B92F8}"/>
              </a:ext>
            </a:extLst>
          </p:cNvPr>
          <p:cNvSpPr txBox="1"/>
          <p:nvPr/>
        </p:nvSpPr>
        <p:spPr>
          <a:xfrm>
            <a:off x="9945325" y="3236783"/>
            <a:ext cx="216757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Análisis</a:t>
            </a:r>
            <a:r>
              <a:rPr lang="en-US" dirty="0"/>
              <a:t> de </a:t>
            </a:r>
            <a:r>
              <a:rPr lang="en-US" dirty="0" err="1"/>
              <a:t>suelos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Cobertura</a:t>
            </a:r>
            <a:r>
              <a:rPr lang="en-US" dirty="0"/>
              <a:t>/</a:t>
            </a:r>
            <a:r>
              <a:rPr lang="en-US" dirty="0" err="1"/>
              <a:t>altura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Biomasa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Especies</a:t>
            </a:r>
            <a:r>
              <a:rPr lang="en-US" dirty="0"/>
              <a:t> </a:t>
            </a:r>
            <a:r>
              <a:rPr lang="en-US" dirty="0" err="1"/>
              <a:t>invasoras</a:t>
            </a:r>
            <a:r>
              <a:rPr lang="en-US" dirty="0"/>
              <a:t> (Rumex)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Rendimiento</a:t>
            </a:r>
            <a:r>
              <a:rPr lang="en-US" dirty="0"/>
              <a:t> del </a:t>
            </a:r>
            <a:r>
              <a:rPr lang="en-US" dirty="0" err="1"/>
              <a:t>cultivo</a:t>
            </a:r>
            <a:r>
              <a:rPr lang="en-US" dirty="0"/>
              <a:t> de papa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Factores</a:t>
            </a:r>
            <a:r>
              <a:rPr lang="en-US" dirty="0"/>
              <a:t> socio, </a:t>
            </a:r>
            <a:r>
              <a:rPr lang="en-US" dirty="0" err="1"/>
              <a:t>económica</a:t>
            </a:r>
            <a:r>
              <a:rPr lang="en-US" dirty="0"/>
              <a:t> y  cultural</a:t>
            </a:r>
            <a:endParaRPr lang="es-PE" dirty="0"/>
          </a:p>
        </p:txBody>
      </p:sp>
      <p:sp>
        <p:nvSpPr>
          <p:cNvPr id="20" name="CuadroTexto 11">
            <a:extLst>
              <a:ext uri="{FF2B5EF4-FFF2-40B4-BE49-F238E27FC236}">
                <a16:creationId xmlns:a16="http://schemas.microsoft.com/office/drawing/2014/main" id="{D0C3E4F8-2924-4A62-99CE-1123DA8A4FDC}"/>
              </a:ext>
            </a:extLst>
          </p:cNvPr>
          <p:cNvSpPr txBox="1"/>
          <p:nvPr/>
        </p:nvSpPr>
        <p:spPr>
          <a:xfrm>
            <a:off x="4337992" y="6038678"/>
            <a:ext cx="1353718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Vicia/Avena + ryegrass/</a:t>
            </a:r>
            <a:r>
              <a:rPr lang="en-US" sz="1200" b="1" dirty="0" err="1"/>
              <a:t>trebol</a:t>
            </a:r>
            <a:endParaRPr lang="es-PE" sz="1200" b="1" dirty="0"/>
          </a:p>
        </p:txBody>
      </p:sp>
    </p:spTree>
    <p:extLst>
      <p:ext uri="{BB962C8B-B14F-4D97-AF65-F5344CB8AC3E}">
        <p14:creationId xmlns:p14="http://schemas.microsoft.com/office/powerpoint/2010/main" val="3630992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title"/>
          </p:nvPr>
        </p:nvSpPr>
        <p:spPr>
          <a:xfrm>
            <a:off x="347980" y="74294"/>
            <a:ext cx="9904400" cy="657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>
              <a:lnSpc>
                <a:spcPct val="100000"/>
              </a:lnSpc>
              <a:buClr>
                <a:srgbClr val="000000"/>
              </a:buClr>
              <a:buFont typeface="Arial"/>
              <a:buNone/>
            </a:pPr>
            <a:r>
              <a:rPr lang="es-ES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/>
                <a:sym typeface="Arial"/>
              </a:rPr>
              <a:t>Midiendo Cambio: Preguntas y metodología</a:t>
            </a:r>
            <a:endParaRPr sz="28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/>
              <a:sym typeface="Arial"/>
            </a:endParaRPr>
          </a:p>
        </p:txBody>
      </p:sp>
      <p:sp>
        <p:nvSpPr>
          <p:cNvPr id="96" name="Google Shape;96;p14"/>
          <p:cNvSpPr txBox="1">
            <a:spLocks noGrp="1"/>
          </p:cNvSpPr>
          <p:nvPr>
            <p:ph type="body" idx="1"/>
          </p:nvPr>
        </p:nvSpPr>
        <p:spPr>
          <a:xfrm>
            <a:off x="5183188" y="835185"/>
            <a:ext cx="6172200" cy="487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4500" dirty="0"/>
              <a:t>Metodología</a:t>
            </a:r>
            <a:endParaRPr sz="4500" dirty="0"/>
          </a:p>
          <a:p>
            <a:pPr marL="457200" lvl="0" indent="-370840" algn="l" rtl="0">
              <a:spcBef>
                <a:spcPts val="1000"/>
              </a:spcBef>
              <a:spcAft>
                <a:spcPts val="1200"/>
              </a:spcAft>
              <a:buSzPct val="100000"/>
              <a:buAutoNum type="arabicPeriod"/>
            </a:pPr>
            <a:r>
              <a:rPr lang="es-ES" sz="4000" dirty="0"/>
              <a:t>Encuestas RHoMIS en 2018 y 2022</a:t>
            </a:r>
            <a:r>
              <a:rPr lang="es-ES" sz="3400" dirty="0"/>
              <a:t>: indicadores multiples validados sobre cultivos, ganadería, descansos, nutrición, ingresos, mano de obra, actividades complementarias, otros...</a:t>
            </a:r>
            <a:endParaRPr sz="3400" dirty="0"/>
          </a:p>
          <a:p>
            <a:pPr marL="457200" lvl="0" indent="-370840" algn="l" rtl="0">
              <a:spcBef>
                <a:spcPts val="0"/>
              </a:spcBef>
              <a:spcAft>
                <a:spcPts val="1200"/>
              </a:spcAft>
              <a:buSzPct val="100000"/>
              <a:buAutoNum type="arabicPeriod"/>
            </a:pPr>
            <a:r>
              <a:rPr lang="es-ES" sz="4000" dirty="0"/>
              <a:t>Preguntas acerca de inclinación y percepción de cambios: </a:t>
            </a:r>
          </a:p>
          <a:p>
            <a:pPr lvl="1" indent="-370840">
              <a:spcBef>
                <a:spcPts val="0"/>
              </a:spcBef>
              <a:spcAft>
                <a:spcPts val="1200"/>
              </a:spcAft>
              <a:buSzPct val="100000"/>
              <a:buAutoNum type="arabicPeriod"/>
            </a:pPr>
            <a:r>
              <a:rPr lang="es-ES" sz="3400" dirty="0"/>
              <a:t>Practicas investigados por el proyecto</a:t>
            </a:r>
          </a:p>
          <a:p>
            <a:pPr lvl="1" indent="-370840">
              <a:spcBef>
                <a:spcPts val="0"/>
              </a:spcBef>
              <a:spcAft>
                <a:spcPts val="1200"/>
              </a:spcAft>
              <a:buSzPct val="100000"/>
              <a:buAutoNum type="arabicPeriod"/>
            </a:pPr>
            <a:r>
              <a:rPr lang="es-ES" sz="3400" dirty="0"/>
              <a:t>Área de cultivos forrajes</a:t>
            </a:r>
          </a:p>
          <a:p>
            <a:pPr lvl="1" indent="-370840">
              <a:spcBef>
                <a:spcPts val="0"/>
              </a:spcBef>
              <a:spcAft>
                <a:spcPts val="1200"/>
              </a:spcAft>
              <a:buSzPct val="100000"/>
              <a:buAutoNum type="arabicPeriod"/>
            </a:pPr>
            <a:r>
              <a:rPr lang="es-ES" sz="3400" dirty="0"/>
              <a:t>Tipo y número de animales. </a:t>
            </a:r>
          </a:p>
          <a:p>
            <a:pPr indent="-370840">
              <a:spcBef>
                <a:spcPts val="0"/>
              </a:spcBef>
              <a:spcAft>
                <a:spcPts val="1200"/>
              </a:spcAft>
              <a:buSzPct val="100000"/>
              <a:buAutoNum type="arabicPeriod"/>
            </a:pPr>
            <a:r>
              <a:rPr lang="es-ES" sz="4000" dirty="0"/>
              <a:t>Talleres de retroalimentación con agricultores para triangular, reflexionar, y definir vías de escalamiento (horizontal, en profundidad?)</a:t>
            </a:r>
          </a:p>
        </p:txBody>
      </p:sp>
      <p:sp>
        <p:nvSpPr>
          <p:cNvPr id="97" name="Google Shape;97;p14"/>
          <p:cNvSpPr txBox="1">
            <a:spLocks noGrp="1"/>
          </p:cNvSpPr>
          <p:nvPr>
            <p:ph type="body" idx="2"/>
          </p:nvPr>
        </p:nvSpPr>
        <p:spPr>
          <a:xfrm>
            <a:off x="347980" y="848575"/>
            <a:ext cx="4639889" cy="301804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127000" lvl="0" indent="0" algn="l" rtl="0">
              <a:spcBef>
                <a:spcPts val="1000"/>
              </a:spcBef>
              <a:spcAft>
                <a:spcPts val="600"/>
              </a:spcAft>
              <a:buSzPts val="1600"/>
            </a:pPr>
            <a:r>
              <a:rPr lang="es-ES" sz="2600" dirty="0"/>
              <a:t>Preguntas</a:t>
            </a:r>
          </a:p>
          <a:p>
            <a:pPr marL="457200" lvl="0" indent="-330200" algn="l" rtl="0">
              <a:spcBef>
                <a:spcPts val="1000"/>
              </a:spcBef>
              <a:spcAft>
                <a:spcPts val="1800"/>
              </a:spcAft>
              <a:buSzPts val="1600"/>
              <a:buAutoNum type="arabicPeriod"/>
            </a:pPr>
            <a:r>
              <a:rPr lang="es-ES" sz="1800" dirty="0"/>
              <a:t>Evaluar cambios en el uso de prácticas de descansos en relacion a forrajes y ganadería</a:t>
            </a:r>
            <a:endParaRPr sz="1800" dirty="0"/>
          </a:p>
          <a:p>
            <a:pPr marL="457200" lvl="0" indent="-330200" algn="l" rtl="0">
              <a:spcBef>
                <a:spcPts val="0"/>
              </a:spcBef>
              <a:spcAft>
                <a:spcPts val="1800"/>
              </a:spcAft>
              <a:buSzPts val="1600"/>
              <a:buAutoNum type="arabicPeriod"/>
            </a:pPr>
            <a:r>
              <a:rPr lang="es-ES" sz="1800" dirty="0"/>
              <a:t>Analizar relaciones entre estos cambios y la economía de las familias.</a:t>
            </a:r>
          </a:p>
          <a:p>
            <a:pPr marL="457200" lvl="0" indent="-330200" algn="l" rtl="0">
              <a:spcBef>
                <a:spcPts val="0"/>
              </a:spcBef>
              <a:spcAft>
                <a:spcPts val="1800"/>
              </a:spcAft>
              <a:buSzPts val="1600"/>
              <a:buAutoNum type="arabicPeriod"/>
            </a:pPr>
            <a:r>
              <a:rPr lang="es-ES" sz="1800" dirty="0"/>
              <a:t>Integrar estos aprendizajes en los enfoques del proyecto hacia el futuro junto con las comunidades participantes.</a:t>
            </a:r>
            <a:endParaRPr sz="1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8E4460-D449-EA82-956A-0CC3F50409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255" y="3597289"/>
            <a:ext cx="4033562" cy="30226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 txBox="1">
            <a:spLocks noGrp="1"/>
          </p:cNvSpPr>
          <p:nvPr>
            <p:ph type="title"/>
          </p:nvPr>
        </p:nvSpPr>
        <p:spPr>
          <a:xfrm>
            <a:off x="0" y="365126"/>
            <a:ext cx="12192000" cy="6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s-ES" dirty="0"/>
              <a:t>Promedio de los periodos de descanso entre 2018 y 2022</a:t>
            </a:r>
            <a:endParaRPr dirty="0"/>
          </a:p>
        </p:txBody>
      </p:sp>
      <p:pic>
        <p:nvPicPr>
          <p:cNvPr id="111" name="Google Shape;11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1575" y="1510425"/>
            <a:ext cx="8617298" cy="444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5275" y="1274625"/>
            <a:ext cx="10361438" cy="53475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3" name="Google Shape;113;p16"/>
          <p:cNvCxnSpPr/>
          <p:nvPr/>
        </p:nvCxnSpPr>
        <p:spPr>
          <a:xfrm rot="10800000" flipH="1">
            <a:off x="1879250" y="4659450"/>
            <a:ext cx="1184100" cy="309000"/>
          </a:xfrm>
          <a:prstGeom prst="straightConnector1">
            <a:avLst/>
          </a:prstGeom>
          <a:noFill/>
          <a:ln w="76200" cap="flat" cmpd="sng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" name="Google Shape;113;p16">
            <a:extLst>
              <a:ext uri="{FF2B5EF4-FFF2-40B4-BE49-F238E27FC236}">
                <a16:creationId xmlns:a16="http://schemas.microsoft.com/office/drawing/2014/main" id="{B74F2689-60CA-23C0-DE77-46CCB22FCFBC}"/>
              </a:ext>
            </a:extLst>
          </p:cNvPr>
          <p:cNvCxnSpPr>
            <a:cxnSpLocks/>
          </p:cNvCxnSpPr>
          <p:nvPr/>
        </p:nvCxnSpPr>
        <p:spPr>
          <a:xfrm>
            <a:off x="2349702" y="5277450"/>
            <a:ext cx="1238324" cy="305925"/>
          </a:xfrm>
          <a:prstGeom prst="straightConnector1">
            <a:avLst/>
          </a:prstGeom>
          <a:noFill/>
          <a:ln w="76200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" name="Google Shape;113;p16">
            <a:extLst>
              <a:ext uri="{FF2B5EF4-FFF2-40B4-BE49-F238E27FC236}">
                <a16:creationId xmlns:a16="http://schemas.microsoft.com/office/drawing/2014/main" id="{75677988-E524-307F-EB2F-5C71B01C90A0}"/>
              </a:ext>
            </a:extLst>
          </p:cNvPr>
          <p:cNvCxnSpPr>
            <a:cxnSpLocks/>
          </p:cNvCxnSpPr>
          <p:nvPr/>
        </p:nvCxnSpPr>
        <p:spPr>
          <a:xfrm flipV="1">
            <a:off x="7911267" y="3948412"/>
            <a:ext cx="1481211" cy="1174538"/>
          </a:xfrm>
          <a:prstGeom prst="straightConnector1">
            <a:avLst/>
          </a:prstGeom>
          <a:noFill/>
          <a:ln w="76200" cap="flat" cmpd="sng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7"/>
          <p:cNvSpPr txBox="1">
            <a:spLocks noGrp="1"/>
          </p:cNvSpPr>
          <p:nvPr>
            <p:ph type="title"/>
          </p:nvPr>
        </p:nvSpPr>
        <p:spPr>
          <a:xfrm>
            <a:off x="387823" y="609548"/>
            <a:ext cx="11089943" cy="67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s-ES" dirty="0"/>
              <a:t>Disminuyó el área cultivada, excepto por Huancayo.</a:t>
            </a:r>
            <a:endParaRPr dirty="0"/>
          </a:p>
        </p:txBody>
      </p:sp>
      <p:pic>
        <p:nvPicPr>
          <p:cNvPr id="120" name="Google Shape;12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116" y="1357134"/>
            <a:ext cx="8099075" cy="490524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" name="Google Shape;113;p16">
            <a:extLst>
              <a:ext uri="{FF2B5EF4-FFF2-40B4-BE49-F238E27FC236}">
                <a16:creationId xmlns:a16="http://schemas.microsoft.com/office/drawing/2014/main" id="{22D7A9AE-8A04-0BE4-1FD4-E67966285927}"/>
              </a:ext>
            </a:extLst>
          </p:cNvPr>
          <p:cNvCxnSpPr>
            <a:cxnSpLocks/>
          </p:cNvCxnSpPr>
          <p:nvPr/>
        </p:nvCxnSpPr>
        <p:spPr>
          <a:xfrm>
            <a:off x="1595314" y="3368983"/>
            <a:ext cx="2404515" cy="676976"/>
          </a:xfrm>
          <a:prstGeom prst="straightConnector1">
            <a:avLst/>
          </a:prstGeom>
          <a:noFill/>
          <a:ln w="76200" cap="flat" cmpd="sng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" name="Google Shape;113;p16">
            <a:extLst>
              <a:ext uri="{FF2B5EF4-FFF2-40B4-BE49-F238E27FC236}">
                <a16:creationId xmlns:a16="http://schemas.microsoft.com/office/drawing/2014/main" id="{F79C6878-1AA3-4EF7-164B-D0663DF85C8D}"/>
              </a:ext>
            </a:extLst>
          </p:cNvPr>
          <p:cNvCxnSpPr>
            <a:cxnSpLocks/>
          </p:cNvCxnSpPr>
          <p:nvPr/>
        </p:nvCxnSpPr>
        <p:spPr>
          <a:xfrm>
            <a:off x="2274487" y="3063058"/>
            <a:ext cx="2351507" cy="1620877"/>
          </a:xfrm>
          <a:prstGeom prst="straightConnector1">
            <a:avLst/>
          </a:prstGeom>
          <a:noFill/>
          <a:ln w="76200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30B792A-48E6-B896-9020-1CACD71DEDDC}"/>
              </a:ext>
            </a:extLst>
          </p:cNvPr>
          <p:cNvSpPr txBox="1"/>
          <p:nvPr/>
        </p:nvSpPr>
        <p:spPr>
          <a:xfrm>
            <a:off x="7738279" y="5390866"/>
            <a:ext cx="37394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2000" b="1" dirty="0"/>
              <a:t>No hay señales de una intensificación mayor en cultivos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 txBox="1"/>
          <p:nvPr/>
        </p:nvSpPr>
        <p:spPr>
          <a:xfrm>
            <a:off x="368396" y="212246"/>
            <a:ext cx="11233454" cy="9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s-E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Inclinación hacia los descansos forrajeros en 3 grupos de participación en el proyecto:</a:t>
            </a:r>
            <a:endParaRPr lang="es-ES"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Los que participan en mayor grado no tienen más inclinación, pero no mucho más.</a:t>
            </a:r>
            <a:endParaRPr sz="2800" b="1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589325B-56A1-1891-5883-88F933E04F26}"/>
              </a:ext>
            </a:extLst>
          </p:cNvPr>
          <p:cNvGrpSpPr/>
          <p:nvPr/>
        </p:nvGrpSpPr>
        <p:grpSpPr>
          <a:xfrm>
            <a:off x="590150" y="1187313"/>
            <a:ext cx="10209224" cy="5579862"/>
            <a:chOff x="590150" y="1187313"/>
            <a:chExt cx="10209224" cy="5579862"/>
          </a:xfrm>
        </p:grpSpPr>
        <p:sp>
          <p:nvSpPr>
            <p:cNvPr id="128" name="Google Shape;128;p18"/>
            <p:cNvSpPr txBox="1"/>
            <p:nvPr/>
          </p:nvSpPr>
          <p:spPr>
            <a:xfrm>
              <a:off x="4218538" y="6151575"/>
              <a:ext cx="31263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All participants</a:t>
              </a:r>
              <a:endPara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9" name="Google Shape;129;p1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90150" y="1440754"/>
              <a:ext cx="10209224" cy="5269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" name="Google Shape;125;p18">
              <a:extLst>
                <a:ext uri="{FF2B5EF4-FFF2-40B4-BE49-F238E27FC236}">
                  <a16:creationId xmlns:a16="http://schemas.microsoft.com/office/drawing/2014/main" id="{E0F448AC-AA53-F9AC-B1DE-6F7636572A01}"/>
                </a:ext>
              </a:extLst>
            </p:cNvPr>
            <p:cNvSpPr txBox="1"/>
            <p:nvPr/>
          </p:nvSpPr>
          <p:spPr>
            <a:xfrm>
              <a:off x="2422969" y="1187313"/>
              <a:ext cx="6543586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4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“¿Te gustaría practicar los descansos forrajeros?”</a:t>
              </a:r>
              <a:endParaRPr sz="1800" b="1" dirty="0"/>
            </a:p>
          </p:txBody>
        </p:sp>
        <p:sp>
          <p:nvSpPr>
            <p:cNvPr id="3" name="Google Shape;125;p18">
              <a:extLst>
                <a:ext uri="{FF2B5EF4-FFF2-40B4-BE49-F238E27FC236}">
                  <a16:creationId xmlns:a16="http://schemas.microsoft.com/office/drawing/2014/main" id="{6B4F898F-C0A8-29A5-6242-6778469C3D8B}"/>
                </a:ext>
              </a:extLst>
            </p:cNvPr>
            <p:cNvSpPr txBox="1"/>
            <p:nvPr/>
          </p:nvSpPr>
          <p:spPr>
            <a:xfrm>
              <a:off x="1857006" y="2494772"/>
              <a:ext cx="1131926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32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</a:t>
              </a:r>
              <a:endParaRPr sz="1800" b="1" dirty="0"/>
            </a:p>
          </p:txBody>
        </p:sp>
        <p:sp>
          <p:nvSpPr>
            <p:cNvPr id="4" name="Google Shape;125;p18">
              <a:extLst>
                <a:ext uri="{FF2B5EF4-FFF2-40B4-BE49-F238E27FC236}">
                  <a16:creationId xmlns:a16="http://schemas.microsoft.com/office/drawing/2014/main" id="{A76334EB-0B72-76D6-97F7-12D13AA79475}"/>
                </a:ext>
              </a:extLst>
            </p:cNvPr>
            <p:cNvSpPr txBox="1"/>
            <p:nvPr/>
          </p:nvSpPr>
          <p:spPr>
            <a:xfrm>
              <a:off x="1891617" y="3571419"/>
              <a:ext cx="1131926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3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Sí</a:t>
              </a:r>
              <a:endParaRPr sz="2800" b="1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9733648-FA87-BC14-4BC3-E8D82D6CAFF6}"/>
                </a:ext>
              </a:extLst>
            </p:cNvPr>
            <p:cNvSpPr txBox="1"/>
            <p:nvPr/>
          </p:nvSpPr>
          <p:spPr>
            <a:xfrm>
              <a:off x="664654" y="1797721"/>
              <a:ext cx="818192" cy="455509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100%</a:t>
              </a:r>
            </a:p>
            <a:p>
              <a:endParaRPr lang="en-US" sz="1600" dirty="0"/>
            </a:p>
            <a:p>
              <a:endParaRPr lang="en-US" sz="1800" dirty="0"/>
            </a:p>
            <a:p>
              <a:endParaRPr lang="en-US" sz="1600" dirty="0"/>
            </a:p>
            <a:p>
              <a:r>
                <a:rPr lang="en-US" sz="1600" dirty="0"/>
                <a:t>75%</a:t>
              </a:r>
            </a:p>
            <a:p>
              <a:endParaRPr lang="en-US" sz="2000" dirty="0"/>
            </a:p>
            <a:p>
              <a:endParaRPr lang="en-US" sz="1600" dirty="0"/>
            </a:p>
            <a:p>
              <a:endParaRPr lang="en-US" sz="1600" dirty="0"/>
            </a:p>
            <a:p>
              <a:r>
                <a:rPr lang="en-US" sz="1600" dirty="0"/>
                <a:t>50%</a:t>
              </a:r>
            </a:p>
            <a:p>
              <a:endParaRPr lang="en-US" sz="2000" dirty="0"/>
            </a:p>
            <a:p>
              <a:endParaRPr lang="en-US" sz="1600" dirty="0"/>
            </a:p>
            <a:p>
              <a:endParaRPr lang="en-US" sz="1600" dirty="0"/>
            </a:p>
            <a:p>
              <a:r>
                <a:rPr lang="en-US" sz="1600" dirty="0"/>
                <a:t>25%</a:t>
              </a:r>
            </a:p>
            <a:p>
              <a:endParaRPr lang="en-US" sz="1200" dirty="0"/>
            </a:p>
            <a:p>
              <a:endParaRPr lang="en-US" sz="1200" dirty="0"/>
            </a:p>
            <a:p>
              <a:endParaRPr lang="en-US" sz="1200" dirty="0"/>
            </a:p>
            <a:p>
              <a:endParaRPr lang="en-US" sz="1600" dirty="0"/>
            </a:p>
            <a:p>
              <a:r>
                <a:rPr lang="en-US" sz="1600" dirty="0"/>
                <a:t>0%</a:t>
              </a:r>
            </a:p>
          </p:txBody>
        </p:sp>
        <p:sp>
          <p:nvSpPr>
            <p:cNvPr id="6" name="Google Shape;125;p18">
              <a:extLst>
                <a:ext uri="{FF2B5EF4-FFF2-40B4-BE49-F238E27FC236}">
                  <a16:creationId xmlns:a16="http://schemas.microsoft.com/office/drawing/2014/main" id="{6426A2FF-CDF6-E619-E827-AA8ED017A6E4}"/>
                </a:ext>
              </a:extLst>
            </p:cNvPr>
            <p:cNvSpPr txBox="1"/>
            <p:nvPr/>
          </p:nvSpPr>
          <p:spPr>
            <a:xfrm>
              <a:off x="1589464" y="6122002"/>
              <a:ext cx="7934863" cy="4616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4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Observadores</a:t>
              </a:r>
              <a:r>
                <a:rPr lang="es-ES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	            </a:t>
              </a:r>
              <a:r>
                <a:rPr lang="es-ES" sz="24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Solo reuniones	               Ensayos</a:t>
              </a:r>
              <a:endParaRPr sz="1800" b="1" dirty="0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0"/>
          <p:cNvSpPr txBox="1"/>
          <p:nvPr/>
        </p:nvSpPr>
        <p:spPr>
          <a:xfrm>
            <a:off x="216671" y="1"/>
            <a:ext cx="11622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Familia que </a:t>
            </a:r>
            <a:r>
              <a:rPr lang="es-E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</a:t>
            </a:r>
            <a:r>
              <a:rPr lang="es-E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fueron entrevistadas tanto en el 2018 y 2022. En ambos casos se ve que las familias que participaron tanto con un experimento, asistieron a las reuniones, y también que constantemente están observando el desarrollo de los descansos forrajeros </a:t>
            </a:r>
            <a:r>
              <a:rPr lang="es-ES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consideraron haber incrementado el numero de animales y el área de cultivo de forrajes.</a:t>
            </a:r>
            <a:endParaRPr dirty="0"/>
          </a:p>
        </p:txBody>
      </p:sp>
      <p:sp>
        <p:nvSpPr>
          <p:cNvPr id="152" name="Google Shape;152;p20"/>
          <p:cNvSpPr txBox="1"/>
          <p:nvPr/>
        </p:nvSpPr>
        <p:spPr>
          <a:xfrm>
            <a:off x="-4096825" y="1428650"/>
            <a:ext cx="2958300" cy="18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20"/>
          <p:cNvSpPr txBox="1"/>
          <p:nvPr/>
        </p:nvSpPr>
        <p:spPr>
          <a:xfrm>
            <a:off x="7203668" y="5743665"/>
            <a:ext cx="4830467" cy="8603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Cómo interpretar el  índice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531F19-9CA1-76C0-E13E-7233770C59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143" y="1293109"/>
            <a:ext cx="5744214" cy="44971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8BE078-0D2D-E1F1-8D62-4940935EE3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181"/>
          <a:stretch/>
        </p:blipFill>
        <p:spPr>
          <a:xfrm>
            <a:off x="7520589" y="1838746"/>
            <a:ext cx="4014300" cy="37022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1EEBD1-DCAB-B25C-DA80-AF77AEC02B68}"/>
              </a:ext>
            </a:extLst>
          </p:cNvPr>
          <p:cNvSpPr txBox="1"/>
          <p:nvPr/>
        </p:nvSpPr>
        <p:spPr>
          <a:xfrm>
            <a:off x="8215952" y="2047164"/>
            <a:ext cx="2805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Todos</a:t>
            </a:r>
            <a:r>
              <a:rPr lang="en-US" sz="1600" b="1" dirty="0"/>
              <a:t> </a:t>
            </a:r>
            <a:r>
              <a:rPr lang="en-US" sz="1600" b="1" dirty="0" err="1"/>
              <a:t>Aumentan</a:t>
            </a:r>
            <a:endParaRPr lang="en-US" sz="16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1F6B90-AD19-9254-96BC-572A83ECBDCD}"/>
              </a:ext>
            </a:extLst>
          </p:cNvPr>
          <p:cNvSpPr txBox="1"/>
          <p:nvPr/>
        </p:nvSpPr>
        <p:spPr>
          <a:xfrm>
            <a:off x="8215952" y="5133833"/>
            <a:ext cx="2805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Todos</a:t>
            </a:r>
            <a:r>
              <a:rPr lang="en-US" sz="1600" b="1" dirty="0"/>
              <a:t> </a:t>
            </a:r>
            <a:r>
              <a:rPr lang="en-US" sz="1600" b="1" dirty="0" err="1"/>
              <a:t>Disminuyen</a:t>
            </a:r>
            <a:endParaRPr lang="en-US" sz="1600" b="1" dirty="0"/>
          </a:p>
        </p:txBody>
      </p:sp>
      <p:sp>
        <p:nvSpPr>
          <p:cNvPr id="8" name="Google Shape;125;p18">
            <a:extLst>
              <a:ext uri="{FF2B5EF4-FFF2-40B4-BE49-F238E27FC236}">
                <a16:creationId xmlns:a16="http://schemas.microsoft.com/office/drawing/2014/main" id="{BC2A8F06-D6CC-8ABF-414D-98EA30C6BFF1}"/>
              </a:ext>
            </a:extLst>
          </p:cNvPr>
          <p:cNvSpPr txBox="1"/>
          <p:nvPr/>
        </p:nvSpPr>
        <p:spPr>
          <a:xfrm>
            <a:off x="1862419" y="5306203"/>
            <a:ext cx="4893223" cy="3385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Observadores</a:t>
            </a:r>
            <a:r>
              <a:rPr lang="es-ES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</a:t>
            </a:r>
            <a:r>
              <a:rPr lang="es-ES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Solo reuniones               Ensayos</a:t>
            </a:r>
            <a:endParaRPr sz="1200" b="1" dirty="0"/>
          </a:p>
        </p:txBody>
      </p:sp>
      <p:sp>
        <p:nvSpPr>
          <p:cNvPr id="156" name="Google Shape;156;p20"/>
          <p:cNvSpPr txBox="1"/>
          <p:nvPr/>
        </p:nvSpPr>
        <p:spPr>
          <a:xfrm rot="16200000">
            <a:off x="-1276467" y="3291478"/>
            <a:ext cx="4697181" cy="4616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>
                <a:solidFill>
                  <a:schemeClr val="dk1"/>
                </a:solidFill>
                <a:latin typeface="Arial Nova" panose="020B0504020202020204" pitchFamily="34" charset="0"/>
                <a:ea typeface="Calibri"/>
                <a:cs typeface="Calibri"/>
                <a:sym typeface="Calibri"/>
              </a:rPr>
              <a:t>Índice de cambio en área de forrajes</a:t>
            </a:r>
            <a:endParaRPr sz="1050" b="1" dirty="0">
              <a:latin typeface="Arial Nova" panose="020B05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216840-FA6E-25D7-3D2D-5A7A754940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4066" y="2907552"/>
            <a:ext cx="1226906" cy="960547"/>
          </a:xfrm>
          <a:prstGeom prst="rect">
            <a:avLst/>
          </a:prstGeom>
        </p:spPr>
      </p:pic>
      <p:sp>
        <p:nvSpPr>
          <p:cNvPr id="11" name="Google Shape;125;p18">
            <a:extLst>
              <a:ext uri="{FF2B5EF4-FFF2-40B4-BE49-F238E27FC236}">
                <a16:creationId xmlns:a16="http://schemas.microsoft.com/office/drawing/2014/main" id="{71CB78E4-0B57-70FD-08A5-689FAB89CDF7}"/>
              </a:ext>
            </a:extLst>
          </p:cNvPr>
          <p:cNvSpPr txBox="1"/>
          <p:nvPr/>
        </p:nvSpPr>
        <p:spPr>
          <a:xfrm>
            <a:off x="657111" y="1025955"/>
            <a:ext cx="1118216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Y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“En los últimos 3 años, ¿El área en forrajes disminuyó / se mantuvo</a:t>
            </a:r>
            <a:r>
              <a:rPr lang="es-UY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/ aumentó</a:t>
            </a:r>
            <a:r>
              <a:rPr lang="es-UY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?”</a:t>
            </a:r>
            <a:endParaRPr lang="es-UY" sz="18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9D98C17-0919-A1D5-6216-90D7494B7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200" y="1373497"/>
            <a:ext cx="5742930" cy="449314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EBDA513-54DE-ADFF-B5E9-41E874D405A3}"/>
              </a:ext>
            </a:extLst>
          </p:cNvPr>
          <p:cNvSpPr/>
          <p:nvPr/>
        </p:nvSpPr>
        <p:spPr>
          <a:xfrm>
            <a:off x="3957851" y="5172501"/>
            <a:ext cx="1009934" cy="177421"/>
          </a:xfrm>
          <a:prstGeom prst="rect">
            <a:avLst/>
          </a:prstGeom>
          <a:solidFill>
            <a:srgbClr val="66CC9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Google Shape;125;p18">
            <a:extLst>
              <a:ext uri="{FF2B5EF4-FFF2-40B4-BE49-F238E27FC236}">
                <a16:creationId xmlns:a16="http://schemas.microsoft.com/office/drawing/2014/main" id="{689D9822-3148-A5E9-7C5C-35510DAA8968}"/>
              </a:ext>
            </a:extLst>
          </p:cNvPr>
          <p:cNvSpPr txBox="1"/>
          <p:nvPr/>
        </p:nvSpPr>
        <p:spPr>
          <a:xfrm>
            <a:off x="2016206" y="5439023"/>
            <a:ext cx="4893223" cy="3385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Observadores</a:t>
            </a:r>
            <a:r>
              <a:rPr lang="es-ES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</a:t>
            </a:r>
            <a:r>
              <a:rPr lang="es-ES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Solo reuniones               Ensayos</a:t>
            </a:r>
            <a:endParaRPr sz="1200" b="1" dirty="0"/>
          </a:p>
        </p:txBody>
      </p:sp>
      <p:sp>
        <p:nvSpPr>
          <p:cNvPr id="7" name="Google Shape;156;p20">
            <a:extLst>
              <a:ext uri="{FF2B5EF4-FFF2-40B4-BE49-F238E27FC236}">
                <a16:creationId xmlns:a16="http://schemas.microsoft.com/office/drawing/2014/main" id="{5604929F-C283-19B5-8449-C85BCC8291BD}"/>
              </a:ext>
            </a:extLst>
          </p:cNvPr>
          <p:cNvSpPr txBox="1"/>
          <p:nvPr/>
        </p:nvSpPr>
        <p:spPr>
          <a:xfrm rot="16200000">
            <a:off x="-1105392" y="3109135"/>
            <a:ext cx="4697181" cy="4616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>
                <a:solidFill>
                  <a:schemeClr val="dk1"/>
                </a:solidFill>
                <a:latin typeface="Arial Nova" panose="020B0504020202020204" pitchFamily="34" charset="0"/>
                <a:ea typeface="Calibri"/>
                <a:cs typeface="Calibri"/>
                <a:sym typeface="Calibri"/>
              </a:rPr>
              <a:t>Índice de cambio en animales (TLU)</a:t>
            </a:r>
            <a:endParaRPr sz="1050" b="1" dirty="0">
              <a:latin typeface="Arial Nova" panose="020B0504020202020204" pitchFamily="34" charset="0"/>
            </a:endParaRPr>
          </a:p>
        </p:txBody>
      </p:sp>
      <p:sp>
        <p:nvSpPr>
          <p:cNvPr id="8" name="Google Shape;125;p18">
            <a:extLst>
              <a:ext uri="{FF2B5EF4-FFF2-40B4-BE49-F238E27FC236}">
                <a16:creationId xmlns:a16="http://schemas.microsoft.com/office/drawing/2014/main" id="{C5A917D4-026F-CB82-CBBE-79CFA3AFA26A}"/>
              </a:ext>
            </a:extLst>
          </p:cNvPr>
          <p:cNvSpPr txBox="1"/>
          <p:nvPr/>
        </p:nvSpPr>
        <p:spPr>
          <a:xfrm>
            <a:off x="838200" y="983837"/>
            <a:ext cx="1118216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Y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“En los últimos 3 años, ¿Sus animales disminuyó / se mantuvo</a:t>
            </a:r>
            <a:r>
              <a:rPr lang="es-UY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/ aumentó</a:t>
            </a:r>
            <a:r>
              <a:rPr lang="es-UY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?”</a:t>
            </a:r>
            <a:endParaRPr lang="es-UY" sz="18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AE4EB8-A382-99ED-63D0-1E317FDEA750}"/>
              </a:ext>
            </a:extLst>
          </p:cNvPr>
          <p:cNvSpPr txBox="1"/>
          <p:nvPr/>
        </p:nvSpPr>
        <p:spPr>
          <a:xfrm>
            <a:off x="8070677" y="3148218"/>
            <a:ext cx="28211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2000" b="1" dirty="0"/>
              <a:t>Positivo, pero en mucho menor grado que el área de pastos</a:t>
            </a:r>
          </a:p>
        </p:txBody>
      </p:sp>
    </p:spTree>
    <p:extLst>
      <p:ext uri="{BB962C8B-B14F-4D97-AF65-F5344CB8AC3E}">
        <p14:creationId xmlns:p14="http://schemas.microsoft.com/office/powerpoint/2010/main" val="1075009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"/>
          <p:cNvSpPr txBox="1">
            <a:spLocks noGrp="1"/>
          </p:cNvSpPr>
          <p:nvPr>
            <p:ph type="title"/>
          </p:nvPr>
        </p:nvSpPr>
        <p:spPr>
          <a:xfrm>
            <a:off x="620028" y="325362"/>
            <a:ext cx="11425989" cy="554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s-ES" sz="2400" dirty="0"/>
              <a:t>2018- 2022 claro aumento en Cuyes y variabilidad en otras especies de ganado</a:t>
            </a:r>
            <a:endParaRPr dirty="0"/>
          </a:p>
        </p:txBody>
      </p:sp>
      <p:sp>
        <p:nvSpPr>
          <p:cNvPr id="163" name="Google Shape;163;p21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FCB43062-58B7-027F-EF05-8A17923D15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3238735"/>
              </p:ext>
            </p:extLst>
          </p:nvPr>
        </p:nvGraphicFramePr>
        <p:xfrm>
          <a:off x="1107609" y="910420"/>
          <a:ext cx="9796952" cy="521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" name="Google Shape;113;p16">
            <a:extLst>
              <a:ext uri="{FF2B5EF4-FFF2-40B4-BE49-F238E27FC236}">
                <a16:creationId xmlns:a16="http://schemas.microsoft.com/office/drawing/2014/main" id="{8952D33D-D616-1B64-9A97-C162BEBB2297}"/>
              </a:ext>
            </a:extLst>
          </p:cNvPr>
          <p:cNvCxnSpPr>
            <a:cxnSpLocks/>
          </p:cNvCxnSpPr>
          <p:nvPr/>
        </p:nvCxnSpPr>
        <p:spPr>
          <a:xfrm flipV="1">
            <a:off x="4033952" y="3530221"/>
            <a:ext cx="296328" cy="669943"/>
          </a:xfrm>
          <a:prstGeom prst="straightConnector1">
            <a:avLst/>
          </a:prstGeom>
          <a:noFill/>
          <a:ln w="76200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" name="Google Shape;113;p16">
            <a:extLst>
              <a:ext uri="{FF2B5EF4-FFF2-40B4-BE49-F238E27FC236}">
                <a16:creationId xmlns:a16="http://schemas.microsoft.com/office/drawing/2014/main" id="{EE03F978-DFE5-F1B6-DB1E-FB3583F5022B}"/>
              </a:ext>
            </a:extLst>
          </p:cNvPr>
          <p:cNvCxnSpPr>
            <a:cxnSpLocks/>
          </p:cNvCxnSpPr>
          <p:nvPr/>
        </p:nvCxnSpPr>
        <p:spPr>
          <a:xfrm flipV="1">
            <a:off x="7127600" y="3618011"/>
            <a:ext cx="296328" cy="669943"/>
          </a:xfrm>
          <a:prstGeom prst="straightConnector1">
            <a:avLst/>
          </a:prstGeom>
          <a:noFill/>
          <a:ln w="76200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" name="Google Shape;113;p16">
            <a:extLst>
              <a:ext uri="{FF2B5EF4-FFF2-40B4-BE49-F238E27FC236}">
                <a16:creationId xmlns:a16="http://schemas.microsoft.com/office/drawing/2014/main" id="{75D694C3-0DF2-4F82-6CDD-1304373D43BF}"/>
              </a:ext>
            </a:extLst>
          </p:cNvPr>
          <p:cNvCxnSpPr>
            <a:cxnSpLocks/>
          </p:cNvCxnSpPr>
          <p:nvPr/>
        </p:nvCxnSpPr>
        <p:spPr>
          <a:xfrm flipV="1">
            <a:off x="10222463" y="3108906"/>
            <a:ext cx="188639" cy="1287113"/>
          </a:xfrm>
          <a:prstGeom prst="straightConnector1">
            <a:avLst/>
          </a:prstGeom>
          <a:noFill/>
          <a:ln w="76200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" name="Google Shape;156;p20">
            <a:extLst>
              <a:ext uri="{FF2B5EF4-FFF2-40B4-BE49-F238E27FC236}">
                <a16:creationId xmlns:a16="http://schemas.microsoft.com/office/drawing/2014/main" id="{1C229FB6-F74E-B9DC-F0AC-581DC66F8ABA}"/>
              </a:ext>
            </a:extLst>
          </p:cNvPr>
          <p:cNvSpPr txBox="1"/>
          <p:nvPr/>
        </p:nvSpPr>
        <p:spPr>
          <a:xfrm rot="16200000">
            <a:off x="-1003870" y="2753546"/>
            <a:ext cx="3594017" cy="4616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>
                <a:solidFill>
                  <a:schemeClr val="dk1"/>
                </a:solidFill>
                <a:latin typeface="Arial Nova" panose="020B0504020202020204" pitchFamily="34" charset="0"/>
                <a:ea typeface="Calibri"/>
                <a:cs typeface="Calibri"/>
                <a:sym typeface="Calibri"/>
              </a:rPr>
              <a:t>Número de animales por tipo</a:t>
            </a:r>
            <a:endParaRPr sz="1050" b="1" dirty="0">
              <a:latin typeface="Arial Nova" panose="020B0504020202020204" pitchFamily="34" charset="0"/>
            </a:endParaRPr>
          </a:p>
        </p:txBody>
      </p:sp>
      <p:sp>
        <p:nvSpPr>
          <p:cNvPr id="9" name="Google Shape;125;p18">
            <a:extLst>
              <a:ext uri="{FF2B5EF4-FFF2-40B4-BE49-F238E27FC236}">
                <a16:creationId xmlns:a16="http://schemas.microsoft.com/office/drawing/2014/main" id="{5F02DA06-526F-6732-2D2C-693C356F82E5}"/>
              </a:ext>
            </a:extLst>
          </p:cNvPr>
          <p:cNvSpPr txBox="1"/>
          <p:nvPr/>
        </p:nvSpPr>
        <p:spPr>
          <a:xfrm>
            <a:off x="2439531" y="5401519"/>
            <a:ext cx="8548683" cy="4000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Ayacuch</a:t>
            </a:r>
            <a:r>
              <a:rPr lang="es-ES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lang="es-E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s-ES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</a:t>
            </a:r>
            <a:r>
              <a:rPr lang="es-E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Huancavelica</a:t>
            </a:r>
            <a:r>
              <a:rPr lang="es-ES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	</a:t>
            </a:r>
            <a:r>
              <a:rPr lang="es-E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Junín</a:t>
            </a:r>
            <a:endParaRPr sz="1200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A3C05E-9FBE-E1DD-7F95-A07FA180C4BC}"/>
              </a:ext>
            </a:extLst>
          </p:cNvPr>
          <p:cNvSpPr/>
          <p:nvPr/>
        </p:nvSpPr>
        <p:spPr>
          <a:xfrm>
            <a:off x="7740081" y="965012"/>
            <a:ext cx="2934268" cy="418399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AA9BB3-8997-2A65-8D9D-1B6B7E304DB6}"/>
              </a:ext>
            </a:extLst>
          </p:cNvPr>
          <p:cNvSpPr/>
          <p:nvPr/>
        </p:nvSpPr>
        <p:spPr>
          <a:xfrm>
            <a:off x="4612943" y="965012"/>
            <a:ext cx="3127138" cy="418399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A39DD3-0952-4553-513C-C6B56DEA0913}"/>
              </a:ext>
            </a:extLst>
          </p:cNvPr>
          <p:cNvSpPr/>
          <p:nvPr/>
        </p:nvSpPr>
        <p:spPr>
          <a:xfrm>
            <a:off x="1517651" y="965012"/>
            <a:ext cx="3127138" cy="418399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2"/>
          <p:cNvSpPr txBox="1">
            <a:spLocks noGrp="1"/>
          </p:cNvSpPr>
          <p:nvPr>
            <p:ph type="title"/>
          </p:nvPr>
        </p:nvSpPr>
        <p:spPr>
          <a:xfrm>
            <a:off x="687320" y="445824"/>
            <a:ext cx="8637233" cy="44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s-ES" sz="2800" b="1" dirty="0"/>
              <a:t>Aumento en ganancias de animales, y bajada de consumo de productos animales en una región.</a:t>
            </a:r>
            <a:endParaRPr sz="3200" dirty="0"/>
          </a:p>
        </p:txBody>
      </p:sp>
      <p:pic>
        <p:nvPicPr>
          <p:cNvPr id="173" name="Google Shape;17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836" y="1370238"/>
            <a:ext cx="5852701" cy="48865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6F99FBD-999E-D71F-6146-A28D794ACD61}"/>
              </a:ext>
            </a:extLst>
          </p:cNvPr>
          <p:cNvGrpSpPr/>
          <p:nvPr/>
        </p:nvGrpSpPr>
        <p:grpSpPr>
          <a:xfrm>
            <a:off x="6382285" y="1370238"/>
            <a:ext cx="5483972" cy="4886575"/>
            <a:chOff x="6122465" y="1370238"/>
            <a:chExt cx="5483972" cy="488657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6F27074-CE95-DBFC-F9E2-E48DD55ACDBE}"/>
                </a:ext>
              </a:extLst>
            </p:cNvPr>
            <p:cNvGrpSpPr/>
            <p:nvPr/>
          </p:nvGrpSpPr>
          <p:grpSpPr>
            <a:xfrm>
              <a:off x="6122465" y="1370238"/>
              <a:ext cx="5483972" cy="4886575"/>
              <a:chOff x="2145127" y="1378425"/>
              <a:chExt cx="6248247" cy="5312454"/>
            </a:xfrm>
          </p:grpSpPr>
          <p:pic>
            <p:nvPicPr>
              <p:cNvPr id="4" name="Google Shape;180;p23">
                <a:extLst>
                  <a:ext uri="{FF2B5EF4-FFF2-40B4-BE49-F238E27FC236}">
                    <a16:creationId xmlns:a16="http://schemas.microsoft.com/office/drawing/2014/main" id="{D9E5F200-AF8C-4077-5FB8-7A26B459718C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 l="16859" r="55835"/>
              <a:stretch/>
            </p:blipFill>
            <p:spPr>
              <a:xfrm>
                <a:off x="4926842" y="1391029"/>
                <a:ext cx="1733266" cy="52998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" name="Google Shape;180;p23">
                <a:extLst>
                  <a:ext uri="{FF2B5EF4-FFF2-40B4-BE49-F238E27FC236}">
                    <a16:creationId xmlns:a16="http://schemas.microsoft.com/office/drawing/2014/main" id="{EB633345-0096-D9B0-1AD3-9D80C345A898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 t="10300" r="82884" b="9251"/>
              <a:stretch/>
            </p:blipFill>
            <p:spPr>
              <a:xfrm>
                <a:off x="2145127" y="2116447"/>
                <a:ext cx="1086487" cy="426366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" name="Google Shape;180;p23">
                <a:extLst>
                  <a:ext uri="{FF2B5EF4-FFF2-40B4-BE49-F238E27FC236}">
                    <a16:creationId xmlns:a16="http://schemas.microsoft.com/office/drawing/2014/main" id="{5E349F72-188E-5F57-B266-85D92416037C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 l="44506" r="28189"/>
              <a:stretch/>
            </p:blipFill>
            <p:spPr>
              <a:xfrm>
                <a:off x="3202955" y="1378425"/>
                <a:ext cx="1733266" cy="52998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" name="Google Shape;180;p23">
                <a:extLst>
                  <a:ext uri="{FF2B5EF4-FFF2-40B4-BE49-F238E27FC236}">
                    <a16:creationId xmlns:a16="http://schemas.microsoft.com/office/drawing/2014/main" id="{C9BD0132-D24B-8B6A-C8E3-8751F7A037DE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 l="72695"/>
              <a:stretch/>
            </p:blipFill>
            <p:spPr>
              <a:xfrm>
                <a:off x="6660108" y="1391029"/>
                <a:ext cx="1733266" cy="52998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78733F7-9E51-527E-CD5E-CD73C8ED630A}"/>
                </a:ext>
              </a:extLst>
            </p:cNvPr>
            <p:cNvSpPr txBox="1"/>
            <p:nvPr/>
          </p:nvSpPr>
          <p:spPr>
            <a:xfrm>
              <a:off x="7046785" y="1615151"/>
              <a:ext cx="4555536" cy="319371"/>
            </a:xfrm>
            <a:prstGeom prst="rect">
              <a:avLst/>
            </a:prstGeom>
            <a:solidFill>
              <a:schemeClr val="tx2">
                <a:lumMod val="9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/>
                <a:t>     Ayacucho              Huancavelica            Junín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14BA2FE-CC3D-B5B2-C1CE-4927673B7313}"/>
              </a:ext>
            </a:extLst>
          </p:cNvPr>
          <p:cNvSpPr txBox="1"/>
          <p:nvPr/>
        </p:nvSpPr>
        <p:spPr>
          <a:xfrm>
            <a:off x="2276407" y="6297694"/>
            <a:ext cx="8532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2000" b="1" dirty="0"/>
              <a:t>¿Sustitución de cultivos por animales en la economía familiar?</a:t>
            </a:r>
          </a:p>
        </p:txBody>
      </p:sp>
      <p:cxnSp>
        <p:nvCxnSpPr>
          <p:cNvPr id="11" name="Google Shape;113;p16">
            <a:extLst>
              <a:ext uri="{FF2B5EF4-FFF2-40B4-BE49-F238E27FC236}">
                <a16:creationId xmlns:a16="http://schemas.microsoft.com/office/drawing/2014/main" id="{46EC8EE7-C7E9-A9D4-8411-3ACC34333E86}"/>
              </a:ext>
            </a:extLst>
          </p:cNvPr>
          <p:cNvCxnSpPr>
            <a:cxnSpLocks/>
          </p:cNvCxnSpPr>
          <p:nvPr/>
        </p:nvCxnSpPr>
        <p:spPr>
          <a:xfrm flipV="1">
            <a:off x="1522764" y="4010028"/>
            <a:ext cx="442514" cy="1241014"/>
          </a:xfrm>
          <a:prstGeom prst="straightConnector1">
            <a:avLst/>
          </a:prstGeom>
          <a:noFill/>
          <a:ln w="76200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" name="Google Shape;113;p16">
            <a:extLst>
              <a:ext uri="{FF2B5EF4-FFF2-40B4-BE49-F238E27FC236}">
                <a16:creationId xmlns:a16="http://schemas.microsoft.com/office/drawing/2014/main" id="{8BD6CC97-92CA-9664-F869-4EF8A39CCD7D}"/>
              </a:ext>
            </a:extLst>
          </p:cNvPr>
          <p:cNvCxnSpPr>
            <a:cxnSpLocks/>
          </p:cNvCxnSpPr>
          <p:nvPr/>
        </p:nvCxnSpPr>
        <p:spPr>
          <a:xfrm>
            <a:off x="7557407" y="3220301"/>
            <a:ext cx="783203" cy="1703178"/>
          </a:xfrm>
          <a:prstGeom prst="straightConnector1">
            <a:avLst/>
          </a:prstGeom>
          <a:noFill/>
          <a:ln w="76200" cap="flat" cmpd="sng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6" name="Google Shape;156;p20">
            <a:extLst>
              <a:ext uri="{FF2B5EF4-FFF2-40B4-BE49-F238E27FC236}">
                <a16:creationId xmlns:a16="http://schemas.microsoft.com/office/drawing/2014/main" id="{BB59AE97-1BB4-3D4F-42C9-59A783660C96}"/>
              </a:ext>
            </a:extLst>
          </p:cNvPr>
          <p:cNvSpPr txBox="1"/>
          <p:nvPr/>
        </p:nvSpPr>
        <p:spPr>
          <a:xfrm rot="16200000">
            <a:off x="-1852106" y="3474426"/>
            <a:ext cx="4180185" cy="4616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>
                <a:solidFill>
                  <a:schemeClr val="dk1"/>
                </a:solidFill>
                <a:latin typeface="Arial Nova" panose="020B0504020202020204" pitchFamily="34" charset="0"/>
                <a:ea typeface="Calibri"/>
                <a:cs typeface="Calibri"/>
                <a:sym typeface="Calibri"/>
              </a:rPr>
              <a:t>Ingresos productos animal (US$/año)</a:t>
            </a:r>
            <a:endParaRPr sz="1050" b="1" dirty="0">
              <a:latin typeface="Arial Nova" panose="020B0504020202020204" pitchFamily="34" charset="0"/>
            </a:endParaRPr>
          </a:p>
        </p:txBody>
      </p:sp>
      <p:sp>
        <p:nvSpPr>
          <p:cNvPr id="17" name="Google Shape;156;p20">
            <a:extLst>
              <a:ext uri="{FF2B5EF4-FFF2-40B4-BE49-F238E27FC236}">
                <a16:creationId xmlns:a16="http://schemas.microsoft.com/office/drawing/2014/main" id="{1FFE7B70-9E8B-A11C-5417-0B60FEFAF850}"/>
              </a:ext>
            </a:extLst>
          </p:cNvPr>
          <p:cNvSpPr txBox="1"/>
          <p:nvPr/>
        </p:nvSpPr>
        <p:spPr>
          <a:xfrm rot="16200000">
            <a:off x="3907274" y="3474425"/>
            <a:ext cx="4933982" cy="4616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>
                <a:solidFill>
                  <a:schemeClr val="dk1"/>
                </a:solidFill>
                <a:latin typeface="Arial Nova" panose="020B0504020202020204" pitchFamily="34" charset="0"/>
                <a:ea typeface="Calibri"/>
                <a:cs typeface="Calibri"/>
                <a:sym typeface="Calibri"/>
              </a:rPr>
              <a:t>Nutrición por productos animal (kcal/año)</a:t>
            </a:r>
            <a:endParaRPr sz="1050" b="1" dirty="0">
              <a:latin typeface="Arial Nova" panose="020B05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9"/>
          <p:cNvSpPr txBox="1">
            <a:spLocks noGrp="1"/>
          </p:cNvSpPr>
          <p:nvPr>
            <p:ph type="title"/>
          </p:nvPr>
        </p:nvSpPr>
        <p:spPr>
          <a:xfrm>
            <a:off x="213245" y="444121"/>
            <a:ext cx="11488004" cy="452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s-ES" sz="3200" dirty="0"/>
              <a:t>Reflexión en talleres grupales: razones para cambiar área de pastos</a:t>
            </a:r>
            <a:endParaRPr sz="3200" dirty="0"/>
          </a:p>
        </p:txBody>
      </p:sp>
      <p:graphicFrame>
        <p:nvGraphicFramePr>
          <p:cNvPr id="220" name="Google Shape;220;p29"/>
          <p:cNvGraphicFramePr/>
          <p:nvPr>
            <p:extLst>
              <p:ext uri="{D42A27DB-BD31-4B8C-83A1-F6EECF244321}">
                <p14:modId xmlns:p14="http://schemas.microsoft.com/office/powerpoint/2010/main" val="3672633201"/>
              </p:ext>
            </p:extLst>
          </p:nvPr>
        </p:nvGraphicFramePr>
        <p:xfrm>
          <a:off x="272955" y="1257290"/>
          <a:ext cx="11368584" cy="4343420"/>
        </p:xfrm>
        <a:graphic>
          <a:graphicData uri="http://schemas.openxmlformats.org/drawingml/2006/table">
            <a:tbl>
              <a:tblPr firstRow="1" bandRow="1">
                <a:noFill/>
                <a:tableStyleId>{8CB8C87F-6052-435C-B405-460ECE6072B4}</a:tableStyleId>
              </a:tblPr>
              <a:tblGrid>
                <a:gridCol w="3773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73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973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800" u="none" strike="noStrike" cap="none" dirty="0"/>
                        <a:t>Disminuyó</a:t>
                      </a:r>
                      <a:endParaRPr sz="2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800" dirty="0"/>
                        <a:t>Aumentó</a:t>
                      </a:r>
                      <a:endParaRPr sz="2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800" dirty="0"/>
                        <a:t>Misma cantidad</a:t>
                      </a:r>
                      <a:endParaRPr sz="2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s-UY" sz="2400" dirty="0"/>
                        <a:t>Falta de mano de obra</a:t>
                      </a:r>
                      <a:endParaRPr lang="es-UY" sz="18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s-UY" sz="2400" dirty="0"/>
                        <a:t>Falta de lluvia</a:t>
                      </a:r>
                      <a:endParaRPr lang="es-UY" sz="18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s-UY" sz="2400" dirty="0"/>
                        <a:t>Falta asistencia técnica</a:t>
                      </a:r>
                      <a:endParaRPr lang="es-UY" sz="18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s-UY" sz="2400" dirty="0"/>
                        <a:t>No contamos con ganados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s-UY" sz="2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Arial"/>
                        </a:rPr>
                        <a:t>Falta de terreno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s-UY" sz="2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Arial"/>
                        </a:rPr>
                        <a:t>Costo de la semilla</a:t>
                      </a:r>
                      <a:endParaRPr kumimoji="0" lang="es-UY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s-UY" sz="2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Arial"/>
                        </a:rPr>
                        <a:t>No hay disponibilidad de semilla</a:t>
                      </a:r>
                      <a:endParaRPr kumimoji="0" lang="es-UY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UY"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s-UY" sz="2400" b="0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Cuentan terreno con riego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s-UY" sz="2400" b="0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Estamos criando cuyes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s-UY" sz="2400" b="0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Mas pasto igual a más guano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UY" sz="2400" b="0" i="0" u="none" strike="noStrike" cap="none" noProof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Se mejoró el riego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UY" sz="2400" b="0" i="0" u="none" strike="noStrike" cap="none" noProof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Engorde de animales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UY" sz="2400" b="0" i="0" u="none" strike="noStrike" cap="none" noProof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Para guardar en la época fría</a:t>
                      </a:r>
                      <a:endParaRPr lang="es-UY" sz="2400" b="0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s-UY" sz="2400" b="0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Cantidad de ganado sigue igual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s-UY" sz="2400" b="0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Pasto bien guaneado nos da el mismo forraje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s-UY" sz="2400" b="0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Falta de terreno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s-UY" sz="2400" b="0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 limitación de agua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51E5AC1-3AAA-538E-6150-6B6E8F5F27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146"/>
          <a:stretch/>
        </p:blipFill>
        <p:spPr>
          <a:xfrm>
            <a:off x="0" y="1692805"/>
            <a:ext cx="7567448" cy="51334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F34BD4A-86C6-0300-7A64-12FFFC696BC9}"/>
              </a:ext>
            </a:extLst>
          </p:cNvPr>
          <p:cNvSpPr txBox="1"/>
          <p:nvPr/>
        </p:nvSpPr>
        <p:spPr>
          <a:xfrm>
            <a:off x="0" y="4629263"/>
            <a:ext cx="1834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Ayacucho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E65A27-5336-FDBF-E0D0-D6FCAE93E0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4194"/>
          <a:stretch/>
        </p:blipFill>
        <p:spPr>
          <a:xfrm>
            <a:off x="5327254" y="889142"/>
            <a:ext cx="6864746" cy="5967663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555E5E2-F008-E54C-3E0A-4B0A7ABFF686}"/>
              </a:ext>
            </a:extLst>
          </p:cNvPr>
          <p:cNvSpPr/>
          <p:nvPr/>
        </p:nvSpPr>
        <p:spPr>
          <a:xfrm>
            <a:off x="6882064" y="2823411"/>
            <a:ext cx="2550694" cy="19905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F61DB1-118F-E6C6-6F53-9B04983CF44F}"/>
              </a:ext>
            </a:extLst>
          </p:cNvPr>
          <p:cNvSpPr txBox="1"/>
          <p:nvPr/>
        </p:nvSpPr>
        <p:spPr>
          <a:xfrm>
            <a:off x="696357" y="1406461"/>
            <a:ext cx="4948775" cy="153888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 que las familias deciden hacer con el pasto esta influenciado por el tipo de animal.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Cuy – pasto fresco (comprar, vender y producir)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Oveja – bizcochado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EF96A3-3D05-A45A-F63E-FB57EDC12713}"/>
              </a:ext>
            </a:extLst>
          </p:cNvPr>
          <p:cNvSpPr txBox="1"/>
          <p:nvPr/>
        </p:nvSpPr>
        <p:spPr>
          <a:xfrm>
            <a:off x="5534527" y="914764"/>
            <a:ext cx="16523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Junín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B87BBE9-F079-C7FA-42EE-F1EC93D7588E}"/>
              </a:ext>
            </a:extLst>
          </p:cNvPr>
          <p:cNvSpPr/>
          <p:nvPr/>
        </p:nvSpPr>
        <p:spPr>
          <a:xfrm>
            <a:off x="1564105" y="5407304"/>
            <a:ext cx="2550694" cy="121247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D285E3-45E3-F8D3-6754-5593DD1F189B}"/>
              </a:ext>
            </a:extLst>
          </p:cNvPr>
          <p:cNvSpPr txBox="1"/>
          <p:nvPr/>
        </p:nvSpPr>
        <p:spPr>
          <a:xfrm>
            <a:off x="4712476" y="3872973"/>
            <a:ext cx="4948775" cy="160043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Hay un flujo entre fincas de forrajes por venta de los mismos – complejiza el ciclo parcela – ganado – estiércol – parcela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8996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9701817C-4DB4-DBD5-751C-C8B70E498932}"/>
              </a:ext>
            </a:extLst>
          </p:cNvPr>
          <p:cNvSpPr/>
          <p:nvPr/>
        </p:nvSpPr>
        <p:spPr>
          <a:xfrm>
            <a:off x="1021693" y="1862015"/>
            <a:ext cx="3384553" cy="460819"/>
          </a:xfrm>
          <a:prstGeom prst="roundRect">
            <a:avLst/>
          </a:prstGeom>
          <a:solidFill>
            <a:srgbClr val="E8EAFE"/>
          </a:solidFill>
          <a:ln>
            <a:solidFill>
              <a:srgbClr val="E8EAF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9615E0AE-24F4-EBCA-38EA-28228CE8C52C}"/>
              </a:ext>
            </a:extLst>
          </p:cNvPr>
          <p:cNvSpPr/>
          <p:nvPr/>
        </p:nvSpPr>
        <p:spPr>
          <a:xfrm>
            <a:off x="682531" y="2299187"/>
            <a:ext cx="3208481" cy="395949"/>
          </a:xfrm>
          <a:prstGeom prst="roundRect">
            <a:avLst/>
          </a:prstGeom>
          <a:solidFill>
            <a:srgbClr val="E8EAFE"/>
          </a:solidFill>
          <a:ln>
            <a:solidFill>
              <a:srgbClr val="E8EAF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42F38E9-BF44-AE4F-1930-9D7F7C1183C9}"/>
              </a:ext>
            </a:extLst>
          </p:cNvPr>
          <p:cNvSpPr/>
          <p:nvPr/>
        </p:nvSpPr>
        <p:spPr>
          <a:xfrm>
            <a:off x="8027970" y="1831860"/>
            <a:ext cx="2086368" cy="474336"/>
          </a:xfrm>
          <a:prstGeom prst="roundRect">
            <a:avLst/>
          </a:prstGeom>
          <a:solidFill>
            <a:srgbClr val="FFF2E1"/>
          </a:solidFill>
          <a:ln>
            <a:solidFill>
              <a:srgbClr val="FFF2E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7040ADFC-488F-5758-2625-7AE3E9FB33B3}"/>
              </a:ext>
            </a:extLst>
          </p:cNvPr>
          <p:cNvSpPr/>
          <p:nvPr/>
        </p:nvSpPr>
        <p:spPr>
          <a:xfrm flipH="1">
            <a:off x="1322412" y="4666930"/>
            <a:ext cx="3567572" cy="729812"/>
          </a:xfrm>
          <a:prstGeom prst="roundRect">
            <a:avLst/>
          </a:prstGeom>
          <a:solidFill>
            <a:srgbClr val="EDE1F7"/>
          </a:solidFill>
          <a:ln>
            <a:solidFill>
              <a:srgbClr val="EDE1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B8132380-6FBF-35FB-6A34-7B8D6A4C378A}"/>
              </a:ext>
            </a:extLst>
          </p:cNvPr>
          <p:cNvSpPr/>
          <p:nvPr/>
        </p:nvSpPr>
        <p:spPr>
          <a:xfrm flipH="1">
            <a:off x="655407" y="4273690"/>
            <a:ext cx="3400309" cy="521867"/>
          </a:xfrm>
          <a:prstGeom prst="roundRect">
            <a:avLst/>
          </a:prstGeom>
          <a:solidFill>
            <a:srgbClr val="EDE1F7"/>
          </a:solidFill>
          <a:ln>
            <a:solidFill>
              <a:srgbClr val="EDE1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43A5C397-E99E-07D4-1F28-23D5B4886C33}"/>
              </a:ext>
            </a:extLst>
          </p:cNvPr>
          <p:cNvSpPr/>
          <p:nvPr/>
        </p:nvSpPr>
        <p:spPr>
          <a:xfrm>
            <a:off x="8594803" y="2259776"/>
            <a:ext cx="2086368" cy="729812"/>
          </a:xfrm>
          <a:prstGeom prst="roundRect">
            <a:avLst/>
          </a:prstGeom>
          <a:solidFill>
            <a:srgbClr val="FFF2E1"/>
          </a:solidFill>
          <a:ln>
            <a:solidFill>
              <a:srgbClr val="FFF2E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1CD431D7-CC03-CDDA-963E-C57190293AED}"/>
              </a:ext>
            </a:extLst>
          </p:cNvPr>
          <p:cNvSpPr/>
          <p:nvPr/>
        </p:nvSpPr>
        <p:spPr>
          <a:xfrm>
            <a:off x="7776954" y="4875802"/>
            <a:ext cx="3208481" cy="729812"/>
          </a:xfrm>
          <a:prstGeom prst="roundRect">
            <a:avLst/>
          </a:prstGeom>
          <a:solidFill>
            <a:srgbClr val="E1FFF5"/>
          </a:solidFill>
          <a:ln>
            <a:solidFill>
              <a:srgbClr val="E1FFF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43CD7C22-0C84-0DF4-7AD0-40FF1BE47BA5}"/>
              </a:ext>
            </a:extLst>
          </p:cNvPr>
          <p:cNvSpPr/>
          <p:nvPr/>
        </p:nvSpPr>
        <p:spPr>
          <a:xfrm>
            <a:off x="8138977" y="4211766"/>
            <a:ext cx="3208481" cy="742464"/>
          </a:xfrm>
          <a:prstGeom prst="roundRect">
            <a:avLst/>
          </a:prstGeom>
          <a:solidFill>
            <a:srgbClr val="E1FFF5"/>
          </a:solidFill>
          <a:ln>
            <a:solidFill>
              <a:srgbClr val="E1FFF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A183BA5-0E3E-8912-EDB3-18E2E785D53B}"/>
              </a:ext>
            </a:extLst>
          </p:cNvPr>
          <p:cNvSpPr/>
          <p:nvPr/>
        </p:nvSpPr>
        <p:spPr>
          <a:xfrm>
            <a:off x="7277046" y="5445852"/>
            <a:ext cx="3214044" cy="863981"/>
          </a:xfrm>
          <a:prstGeom prst="roundRect">
            <a:avLst/>
          </a:prstGeom>
          <a:solidFill>
            <a:srgbClr val="E1FFF5"/>
          </a:solidFill>
          <a:ln>
            <a:solidFill>
              <a:srgbClr val="E1FFF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321A66E-643D-6C34-F9D1-075D9D5F92D1}"/>
              </a:ext>
            </a:extLst>
          </p:cNvPr>
          <p:cNvSpPr/>
          <p:nvPr/>
        </p:nvSpPr>
        <p:spPr>
          <a:xfrm>
            <a:off x="4568830" y="2719693"/>
            <a:ext cx="3432174" cy="148793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20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¿Qué se podría agregar a los descansos con forrajes para que sean más utilizados en sus comunidades?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8AC50B-0AC1-F59B-5704-83B517A9E3EC}"/>
              </a:ext>
            </a:extLst>
          </p:cNvPr>
          <p:cNvSpPr txBox="1"/>
          <p:nvPr/>
        </p:nvSpPr>
        <p:spPr>
          <a:xfrm>
            <a:off x="1517941" y="436067"/>
            <a:ext cx="96049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Aprendiendo para el cambio: </a:t>
            </a:r>
            <a:r>
              <a:rPr lang="es-UY" sz="28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es</a:t>
            </a:r>
            <a:r>
              <a:rPr kumimoji="0" lang="es-UY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trategias</a:t>
            </a:r>
            <a:r>
              <a:rPr kumimoji="0" lang="es-UY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para una incidencia de profundidad desde la perspectiva de los participantes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69FFFD-D30E-ED5A-98A7-7407B13611B9}"/>
              </a:ext>
            </a:extLst>
          </p:cNvPr>
          <p:cNvSpPr txBox="1"/>
          <p:nvPr/>
        </p:nvSpPr>
        <p:spPr>
          <a:xfrm>
            <a:off x="646231" y="2367987"/>
            <a:ext cx="2831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Sembrar áreas más grandes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FE1CBA-9E89-D415-3999-1AF80DC0EE71}"/>
              </a:ext>
            </a:extLst>
          </p:cNvPr>
          <p:cNvSpPr txBox="1"/>
          <p:nvPr/>
        </p:nvSpPr>
        <p:spPr>
          <a:xfrm>
            <a:off x="1517940" y="4690877"/>
            <a:ext cx="3705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Manejar bajo condiciones de riego “para tener pasto verde”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7E879D-F8B7-9232-CBE5-532C58395479}"/>
              </a:ext>
            </a:extLst>
          </p:cNvPr>
          <p:cNvSpPr txBox="1"/>
          <p:nvPr/>
        </p:nvSpPr>
        <p:spPr>
          <a:xfrm>
            <a:off x="1021693" y="1929855"/>
            <a:ext cx="3705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Experimentar con guanos naturales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5097FE-C126-8FEF-591F-8DDC74BE670D}"/>
              </a:ext>
            </a:extLst>
          </p:cNvPr>
          <p:cNvSpPr txBox="1"/>
          <p:nvPr/>
        </p:nvSpPr>
        <p:spPr>
          <a:xfrm>
            <a:off x="8710241" y="2301516"/>
            <a:ext cx="2086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Mayor capacitación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Preparar ensilado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80F82C-EBE7-15E2-8EED-0C021936D9B7}"/>
              </a:ext>
            </a:extLst>
          </p:cNvPr>
          <p:cNvSpPr txBox="1"/>
          <p:nvPr/>
        </p:nvSpPr>
        <p:spPr>
          <a:xfrm>
            <a:off x="8516026" y="4128425"/>
            <a:ext cx="2831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Difusión de la practica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“Proyectar videos es mejor”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0608E9-5D9F-AD15-31EB-43952A307CFB}"/>
              </a:ext>
            </a:extLst>
          </p:cNvPr>
          <p:cNvSpPr txBox="1"/>
          <p:nvPr/>
        </p:nvSpPr>
        <p:spPr>
          <a:xfrm>
            <a:off x="641223" y="4287960"/>
            <a:ext cx="3705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Mayor apoyo con semillas y pastos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ACC746-7C08-B9CD-41C6-CA3537C8835E}"/>
              </a:ext>
            </a:extLst>
          </p:cNvPr>
          <p:cNvSpPr txBox="1"/>
          <p:nvPr/>
        </p:nvSpPr>
        <p:spPr>
          <a:xfrm>
            <a:off x="8078191" y="1893359"/>
            <a:ext cx="2086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Más visitas técnicas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82416E-82BE-A750-6B39-65B709006970}"/>
              </a:ext>
            </a:extLst>
          </p:cNvPr>
          <p:cNvSpPr txBox="1"/>
          <p:nvPr/>
        </p:nvSpPr>
        <p:spPr>
          <a:xfrm>
            <a:off x="8179053" y="4822091"/>
            <a:ext cx="2312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Mayor intercambio de experiencias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DFC94B-8DEC-1BFB-53D5-EE08F6D64A0F}"/>
              </a:ext>
            </a:extLst>
          </p:cNvPr>
          <p:cNvSpPr txBox="1"/>
          <p:nvPr/>
        </p:nvSpPr>
        <p:spPr>
          <a:xfrm>
            <a:off x="7277046" y="5423943"/>
            <a:ext cx="34887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Más comunicación entre participantes – comunicar a los vecinos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D634B3-5C55-BD69-5569-52A278D906F6}"/>
              </a:ext>
            </a:extLst>
          </p:cNvPr>
          <p:cNvCxnSpPr>
            <a:cxnSpLocks/>
          </p:cNvCxnSpPr>
          <p:nvPr/>
        </p:nvCxnSpPr>
        <p:spPr>
          <a:xfrm flipH="1">
            <a:off x="8010699" y="2503663"/>
            <a:ext cx="316501" cy="181129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480F4BB-1519-9988-94F6-18BF0C524A6F}"/>
              </a:ext>
            </a:extLst>
          </p:cNvPr>
          <p:cNvCxnSpPr>
            <a:cxnSpLocks/>
          </p:cNvCxnSpPr>
          <p:nvPr/>
        </p:nvCxnSpPr>
        <p:spPr>
          <a:xfrm flipH="1" flipV="1">
            <a:off x="7715937" y="4287960"/>
            <a:ext cx="213059" cy="24666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2A5AE5B-44C6-D6DB-CF37-C009C55FC757}"/>
              </a:ext>
            </a:extLst>
          </p:cNvPr>
          <p:cNvCxnSpPr>
            <a:cxnSpLocks/>
          </p:cNvCxnSpPr>
          <p:nvPr/>
        </p:nvCxnSpPr>
        <p:spPr>
          <a:xfrm flipV="1">
            <a:off x="4259357" y="4271659"/>
            <a:ext cx="420646" cy="256475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9BA64DC-43FE-5328-3FEA-6B23080FC90B}"/>
              </a:ext>
            </a:extLst>
          </p:cNvPr>
          <p:cNvCxnSpPr>
            <a:cxnSpLocks/>
          </p:cNvCxnSpPr>
          <p:nvPr/>
        </p:nvCxnSpPr>
        <p:spPr>
          <a:xfrm>
            <a:off x="4106804" y="2461988"/>
            <a:ext cx="378007" cy="275331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2905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96975-1F66-C625-0350-EA707FA54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8582"/>
          </a:xfrm>
        </p:spPr>
        <p:txBody>
          <a:bodyPr/>
          <a:lstStyle/>
          <a:p>
            <a:r>
              <a:rPr lang="es-UY" dirty="0"/>
              <a:t>Conclusiones preliminares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D3AE6-AA93-A8C4-345F-E1602279F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1602"/>
            <a:ext cx="10515600" cy="4351338"/>
          </a:xfrm>
        </p:spPr>
        <p:txBody>
          <a:bodyPr/>
          <a:lstStyle/>
          <a:p>
            <a:r>
              <a:rPr lang="es-UY" dirty="0"/>
              <a:t>Hay indicaciones del fortalecimiento de la sustitución de cultivos por la ganadería en los tres años</a:t>
            </a:r>
          </a:p>
          <a:p>
            <a:r>
              <a:rPr lang="es-UY" dirty="0"/>
              <a:t>Los descansos forrajeros parecen integrarse en este proceso de una forma positiva, para diferentes grupos de participación en el proyecto</a:t>
            </a:r>
          </a:p>
          <a:p>
            <a:r>
              <a:rPr lang="es-UY" dirty="0"/>
              <a:t>Los pastos probablemente se aumentan para el uso propio, el intercambio, y la venta.</a:t>
            </a:r>
          </a:p>
          <a:p>
            <a:r>
              <a:rPr lang="es-UY" dirty="0"/>
              <a:t>Falta aprendizajes por un análisis más profundo / más holístico sobre estos cambios para guiar la colaboración y garantizar el escalamiento en los tres sentidos, especialmente en profundidad y horizontal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4140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CCDAE-3FC3-2AC7-1DEC-0FED6A78D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9DB3593C-EEAF-D436-9155-0B4970FAD4D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9972" y="187439"/>
            <a:ext cx="11300987" cy="55004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B23EF1-3F35-CA7A-3F0C-706D3956FE3F}"/>
              </a:ext>
            </a:extLst>
          </p:cNvPr>
          <p:cNvSpPr txBox="1"/>
          <p:nvPr/>
        </p:nvSpPr>
        <p:spPr>
          <a:xfrm>
            <a:off x="3739487" y="4899546"/>
            <a:ext cx="5991367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¡Gracias!</a:t>
            </a:r>
          </a:p>
        </p:txBody>
      </p:sp>
    </p:spTree>
    <p:extLst>
      <p:ext uri="{BB962C8B-B14F-4D97-AF65-F5344CB8AC3E}">
        <p14:creationId xmlns:p14="http://schemas.microsoft.com/office/powerpoint/2010/main" val="3222845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1175</Words>
  <Application>Microsoft Office PowerPoint</Application>
  <PresentationFormat>Widescreen</PresentationFormat>
  <Paragraphs>171</Paragraphs>
  <Slides>16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Arial Nova</vt:lpstr>
      <vt:lpstr>Calibri</vt:lpstr>
      <vt:lpstr>Calibri Light</vt:lpstr>
      <vt:lpstr>Office Theme</vt:lpstr>
      <vt:lpstr>1_Office Theme</vt:lpstr>
      <vt:lpstr>Analizando Cambio en Comunidades de la Sierra Central Peruana</vt:lpstr>
      <vt:lpstr>Orientación al proyecto</vt:lpstr>
      <vt:lpstr>PowerPoint Presentation</vt:lpstr>
      <vt:lpstr>Midiendo Cambio: Preguntas y metodología</vt:lpstr>
      <vt:lpstr>Promedio de los periodos de descanso entre 2018 y 2022</vt:lpstr>
      <vt:lpstr>Disminuyó el área cultivada, excepto por Huancayo.</vt:lpstr>
      <vt:lpstr>PowerPoint Presentation</vt:lpstr>
      <vt:lpstr>PowerPoint Presentation</vt:lpstr>
      <vt:lpstr>PowerPoint Presentation</vt:lpstr>
      <vt:lpstr>2018- 2022 claro aumento en Cuyes y variabilidad en otras especies de ganado</vt:lpstr>
      <vt:lpstr>Aumento en ganancias de animales, y bajada de consumo de productos animales en una región.</vt:lpstr>
      <vt:lpstr>Reflexión en talleres grupales: razones para cambiar área de pastos</vt:lpstr>
      <vt:lpstr>PowerPoint Presentation</vt:lpstr>
      <vt:lpstr>PowerPoint Presentation</vt:lpstr>
      <vt:lpstr>Conclusiones preliminares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Analizando Cambio en Comunidades de la Sierra Central Peruana</dc:title>
  <cp:lastModifiedBy>Steven Vanek</cp:lastModifiedBy>
  <cp:revision>11</cp:revision>
  <dcterms:modified xsi:type="dcterms:W3CDTF">2023-12-06T05:32:15Z</dcterms:modified>
</cp:coreProperties>
</file>