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embeddedFontLst>
    <p:embeddedFont>
      <p:font typeface="Montserrat" pitchFamily="2" charset="77"/>
      <p:regular r:id="rId27"/>
      <p:bold r:id="rId28"/>
      <p:italic r:id="rId29"/>
      <p:boldItalic r:id="rId30"/>
    </p:embeddedFont>
    <p:embeddedFont>
      <p:font typeface="Open Sans" panose="020B0606030504020204" pitchFamily="34" charset="0"/>
      <p:regular r:id="rId31"/>
      <p:bold r:id="rId32"/>
      <p:italic r:id="rId33"/>
      <p:boldItalic r:id="rId34"/>
    </p:embeddedFont>
    <p:embeddedFont>
      <p:font typeface="Work Sans" pitchFamily="2" charset="77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hLSyRhIH2YxbLwcmYDrpncAoM1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94"/>
  </p:normalViewPr>
  <p:slideViewPr>
    <p:cSldViewPr snapToGrid="0">
      <p:cViewPr varScale="1">
        <p:scale>
          <a:sx n="107" d="100"/>
          <a:sy n="107" d="100"/>
        </p:scale>
        <p:origin x="976" y="4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15f0e08f7_1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g3615f0e08f7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" name="Google Shape;10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Ejemplos incluyen las relaciones familiares, amistades estrechas y grupos comunitarios. El capital social de cohesión fomenta un sentido de pertenencia y solidaridad, pero también puede resultar excluyente, ya que no suele extenderse a quienes están fuera del grupo inmediato.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6217327df0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2" name="Google Shape;172;g36217327df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6217327df0_1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g36217327df0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6217327df0_2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g36217327df0_2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60fc0c666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3" name="Google Shape;203;g360fc0c666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610c6db5ff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4" name="Google Shape;214;g3610c6db5f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610c6db5ff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5" name="Google Shape;225;g3610c6db5f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6217327df0_2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g36217327df0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6104c8208f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7" name="Google Shape;247;g36104c8208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6104c8208f_0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g36104c8208f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6104c8208f_0_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Jorge R completa esta lámina</a:t>
            </a:r>
            <a:endParaRPr/>
          </a:p>
        </p:txBody>
      </p:sp>
      <p:sp>
        <p:nvSpPr>
          <p:cNvPr id="265" name="Google Shape;265;g36104c8208f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6212f767b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1"/>
              <a:buNone/>
            </a:pPr>
            <a:r>
              <a:rPr lang="en-US" sz="1200" i="1">
                <a:latin typeface="Montserrat"/>
                <a:ea typeface="Montserrat"/>
                <a:cs typeface="Montserrat"/>
                <a:sym typeface="Montserrat"/>
              </a:rPr>
              <a:t>Puede tener un efecto sobre la resiliencia frente a cambios bruscos y la contribución a las aspiraciones locales.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511"/>
              <a:buNone/>
            </a:pPr>
            <a:endParaRPr sz="1200" i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511"/>
              <a:buNone/>
            </a:pPr>
            <a:r>
              <a:rPr lang="en-US" sz="1200" i="1">
                <a:latin typeface="Montserrat"/>
                <a:ea typeface="Montserrat"/>
                <a:cs typeface="Montserrat"/>
                <a:sym typeface="Montserrat"/>
              </a:rPr>
              <a:t>Desde esta perspectiva, las RAI va más allá de experimentos en finca, pueden optimizarse como catalizadora de innovación inclusiva.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5" name="Google Shape;275;g36212f767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6212f767ba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4" name="Google Shape;284;g36212f767b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6212f767ba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g36212f767ba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i="1"/>
              <a:t>Estas conexiones pueden basarse en intereses o metas comunes, o simplemente en la disposición a interactuar con personas diferentes. El capital social puente ayuda a superar barreras y facilita la colaboración entre grupos diversos.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6" name="Google Shape;296;g36212f767ba_0_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6212f767b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g36212f767ba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i="1"/>
              <a:t>Estas conexiones pueden basarse en intereses o metas comunes, o simplemente en la disposición a interactuar con personas diferentes. El capital social puente ayuda a superar barreras y facilita la colaboración entre grupos diversos.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0" name="Google Shape;310;g36212f767ba_0_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" name="Google Shape;32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0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1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26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7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9"/>
          <p:cNvSpPr txBox="1">
            <a:spLocks noGrp="1"/>
          </p:cNvSpPr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9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hyperlink" Target="https://youtu.be/3Sh5Y9unEZ8?si=0PIFwA7Fnii4sCnT" TargetMode="External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.pn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g3615f0e08f7_1_33" title="DSC05122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968" r="10425" b="16359"/>
          <a:stretch/>
        </p:blipFill>
        <p:spPr>
          <a:xfrm>
            <a:off x="0" y="3800"/>
            <a:ext cx="12192000" cy="6850395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pic>
      <p:sp>
        <p:nvSpPr>
          <p:cNvPr id="92" name="Google Shape;92;g3615f0e08f7_1_33"/>
          <p:cNvSpPr/>
          <p:nvPr/>
        </p:nvSpPr>
        <p:spPr>
          <a:xfrm>
            <a:off x="0" y="5448300"/>
            <a:ext cx="12268200" cy="1397400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g3615f0e08f7_1_33"/>
          <p:cNvSpPr txBox="1"/>
          <p:nvPr/>
        </p:nvSpPr>
        <p:spPr>
          <a:xfrm>
            <a:off x="296518" y="5798444"/>
            <a:ext cx="1167516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Explorando la innovación inclusiva para transiciones agroecológicas</a:t>
            </a:r>
            <a:endParaRPr sz="24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Puembo-Ecuador, 12 de junio 2025 </a:t>
            </a:r>
            <a:endParaRPr sz="1200" b="0" i="0" u="none" strike="noStrike" cap="none"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94" name="Google Shape;94;g3615f0e08f7_1_33" title="Logo Aliado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526" y="344050"/>
            <a:ext cx="3442299" cy="83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3615f0e08f7_1_33" title="Logo-Espol-2025-0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20175" y="400212"/>
            <a:ext cx="3051501" cy="724725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pic>
      <p:pic>
        <p:nvPicPr>
          <p:cNvPr id="96" name="Google Shape;96;g3615f0e08f7_1_33" title="mcknight banner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46825" y="449100"/>
            <a:ext cx="3442300" cy="6269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>
            <a:spLocks noGrp="1"/>
          </p:cNvSpPr>
          <p:nvPr>
            <p:ph type="title"/>
          </p:nvPr>
        </p:nvSpPr>
        <p:spPr>
          <a:xfrm>
            <a:off x="5247895" y="2081213"/>
            <a:ext cx="644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Estructura de la Presentación</a:t>
            </a:r>
            <a:br>
              <a:rPr lang="en-US"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800"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"/>
          <p:cNvSpPr/>
          <p:nvPr/>
        </p:nvSpPr>
        <p:spPr>
          <a:xfrm>
            <a:off x="3346057" y="1400075"/>
            <a:ext cx="1733400" cy="3960600"/>
          </a:xfrm>
          <a:prstGeom prst="rect">
            <a:avLst/>
          </a:prstGeom>
          <a:solidFill>
            <a:srgbClr val="FF6B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5" name="Google Shape;105;p1" title="WhatsApp Image 2025-06-03 at 16.09.08 (1)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t="9336" b="9336"/>
          <a:stretch/>
        </p:blipFill>
        <p:spPr>
          <a:xfrm>
            <a:off x="1566" y="0"/>
            <a:ext cx="474345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06" name="Google Shape;106;p1"/>
          <p:cNvSpPr txBox="1"/>
          <p:nvPr/>
        </p:nvSpPr>
        <p:spPr>
          <a:xfrm>
            <a:off x="5247895" y="2833569"/>
            <a:ext cx="60573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Contexto y Origen – Wain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Trayectoria</a:t>
            </a:r>
            <a:r>
              <a:rPr lang="en-US"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hasta la fecha – Narcisa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Resultado</a:t>
            </a:r>
            <a:r>
              <a:rPr lang="en-US" sz="2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 </a:t>
            </a: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y adaptación</a:t>
            </a:r>
            <a:r>
              <a:rPr lang="en-US" sz="2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– Wain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Perspectiva de los Jóvenes – Angus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Perspectiva Organizacional – Jorge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Análisis de hallazgos - marco de capitales sociales – Wain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"/>
          <p:cNvSpPr/>
          <p:nvPr/>
        </p:nvSpPr>
        <p:spPr>
          <a:xfrm>
            <a:off x="5190300" y="8500"/>
            <a:ext cx="459600" cy="6858000"/>
          </a:xfrm>
          <a:prstGeom prst="rect">
            <a:avLst/>
          </a:prstGeom>
          <a:solidFill>
            <a:srgbClr val="F6BB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 txBox="1">
            <a:spLocks noGrp="1"/>
          </p:cNvSpPr>
          <p:nvPr>
            <p:ph type="title"/>
          </p:nvPr>
        </p:nvSpPr>
        <p:spPr>
          <a:xfrm>
            <a:off x="501475" y="1093000"/>
            <a:ext cx="4140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F47135"/>
                </a:solidFill>
                <a:latin typeface="Montserrat"/>
                <a:ea typeface="Montserrat"/>
                <a:cs typeface="Montserrat"/>
                <a:sym typeface="Montserrat"/>
              </a:rPr>
              <a:t>Contexto</a:t>
            </a:r>
            <a:endParaRPr b="1">
              <a:solidFill>
                <a:srgbClr val="F4713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 y Origen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3" name="Google Shape;113;p2" title="DSC05373.jpg"/>
          <p:cNvPicPr preferRelativeResize="0"/>
          <p:nvPr/>
        </p:nvPicPr>
        <p:blipFill rotWithShape="1">
          <a:blip r:embed="rId3">
            <a:alphaModFix/>
          </a:blip>
          <a:srcRect t="-10097" b="18631"/>
          <a:stretch/>
        </p:blipFill>
        <p:spPr>
          <a:xfrm>
            <a:off x="5346975" y="3300600"/>
            <a:ext cx="6846597" cy="352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" title="WhatsApp Image 2025-06-03 at 16.28.54 (1).jpeg"/>
          <p:cNvPicPr preferRelativeResize="0"/>
          <p:nvPr/>
        </p:nvPicPr>
        <p:blipFill rotWithShape="1">
          <a:blip r:embed="rId4">
            <a:alphaModFix/>
          </a:blip>
          <a:srcRect l="9718" t="4379" r="24262" b="1226"/>
          <a:stretch/>
        </p:blipFill>
        <p:spPr>
          <a:xfrm>
            <a:off x="5346975" y="0"/>
            <a:ext cx="6846598" cy="440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"/>
          <p:cNvSpPr/>
          <p:nvPr/>
        </p:nvSpPr>
        <p:spPr>
          <a:xfrm>
            <a:off x="0" y="2714275"/>
            <a:ext cx="8397897" cy="3392040"/>
          </a:xfrm>
          <a:custGeom>
            <a:avLst/>
            <a:gdLst/>
            <a:ahLst/>
            <a:cxnLst/>
            <a:rect l="l" t="t" r="r" b="b"/>
            <a:pathLst>
              <a:path w="5281696" h="2315386" extrusionOk="0">
                <a:moveTo>
                  <a:pt x="0" y="0"/>
                </a:moveTo>
                <a:lnTo>
                  <a:pt x="422466" y="0"/>
                </a:lnTo>
                <a:lnTo>
                  <a:pt x="483285" y="0"/>
                </a:lnTo>
                <a:lnTo>
                  <a:pt x="658057" y="0"/>
                </a:lnTo>
                <a:lnTo>
                  <a:pt x="905751" y="0"/>
                </a:lnTo>
                <a:lnTo>
                  <a:pt x="1141342" y="0"/>
                </a:lnTo>
                <a:lnTo>
                  <a:pt x="4375946" y="0"/>
                </a:lnTo>
                <a:lnTo>
                  <a:pt x="4859230" y="0"/>
                </a:lnTo>
                <a:cubicBezTo>
                  <a:pt x="5092552" y="0"/>
                  <a:pt x="5281696" y="189145"/>
                  <a:pt x="5281696" y="422466"/>
                </a:cubicBezTo>
                <a:lnTo>
                  <a:pt x="5281696" y="1657329"/>
                </a:lnTo>
                <a:lnTo>
                  <a:pt x="5281696" y="1892921"/>
                </a:lnTo>
                <a:lnTo>
                  <a:pt x="5281696" y="2315386"/>
                </a:lnTo>
                <a:lnTo>
                  <a:pt x="4859230" y="2315386"/>
                </a:lnTo>
                <a:lnTo>
                  <a:pt x="4798411" y="2315386"/>
                </a:lnTo>
                <a:lnTo>
                  <a:pt x="4623639" y="2315386"/>
                </a:lnTo>
                <a:lnTo>
                  <a:pt x="4375946" y="2315386"/>
                </a:lnTo>
                <a:lnTo>
                  <a:pt x="4140354" y="2315386"/>
                </a:lnTo>
                <a:lnTo>
                  <a:pt x="905751" y="2315386"/>
                </a:lnTo>
                <a:lnTo>
                  <a:pt x="422466" y="2315386"/>
                </a:lnTo>
                <a:cubicBezTo>
                  <a:pt x="189145" y="2315386"/>
                  <a:pt x="0" y="2126242"/>
                  <a:pt x="0" y="1892921"/>
                </a:cubicBezTo>
                <a:lnTo>
                  <a:pt x="0" y="658057"/>
                </a:lnTo>
                <a:lnTo>
                  <a:pt x="0" y="422466"/>
                </a:lnTo>
                <a:close/>
              </a:path>
            </a:pathLst>
          </a:custGeom>
          <a:solidFill>
            <a:srgbClr val="E971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/>
          <p:cNvSpPr txBox="1">
            <a:spLocks noGrp="1"/>
          </p:cNvSpPr>
          <p:nvPr>
            <p:ph type="body" idx="1"/>
          </p:nvPr>
        </p:nvSpPr>
        <p:spPr>
          <a:xfrm>
            <a:off x="512225" y="2848100"/>
            <a:ext cx="7763400" cy="31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24542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0000"/>
              <a:buFont typeface="Montserrat"/>
              <a:buChar char="●"/>
            </a:pPr>
            <a:r>
              <a:rPr lang="en-US" sz="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Proyecto iniciado en 2022 con pequeños agricultores campesinos e indígenas</a:t>
            </a:r>
            <a:endParaRPr sz="2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lvl="0" indent="-245427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90000"/>
              <a:buFont typeface="Montserrat"/>
              <a:buChar char="●"/>
            </a:pPr>
            <a:r>
              <a:rPr 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Valle interandino al norte de Quito.</a:t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lvl="0" indent="-245427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90000"/>
              <a:buFont typeface="Montserrat"/>
              <a:buChar char="●"/>
            </a:pPr>
            <a:r>
              <a:rPr 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Cadena de valor de uvilla orgánica: </a:t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42950" lvl="1" indent="-213677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90000"/>
              <a:buFont typeface="Montserrat"/>
              <a:buChar char="○"/>
            </a:pPr>
            <a:r>
              <a:rPr 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Oportunidades con una empresa ancla.</a:t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6075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Char char="●"/>
            </a:pPr>
            <a:r>
              <a:rPr lang="en-US" sz="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Pregunta 1: </a:t>
            </a:r>
            <a:r>
              <a:rPr 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Cuales son las opciones x contexto para responder a las aspiraciones locales</a:t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6075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Char char="●"/>
            </a:pPr>
            <a:r>
              <a:rPr lang="en-US" sz="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Pregunta 2: </a:t>
            </a:r>
            <a:r>
              <a:rPr 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Cómo los emprendimientos rurales fortalecen sus emprendimientos para generar beneficios sociales y ambientales</a:t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/>
          <p:nvPr/>
        </p:nvSpPr>
        <p:spPr>
          <a:xfrm>
            <a:off x="0" y="0"/>
            <a:ext cx="12187514" cy="2703213"/>
          </a:xfrm>
          <a:custGeom>
            <a:avLst/>
            <a:gdLst/>
            <a:ahLst/>
            <a:cxnLst/>
            <a:rect l="l" t="t" r="r" b="b"/>
            <a:pathLst>
              <a:path w="5281696" h="2315386" extrusionOk="0">
                <a:moveTo>
                  <a:pt x="0" y="0"/>
                </a:moveTo>
                <a:lnTo>
                  <a:pt x="422466" y="0"/>
                </a:lnTo>
                <a:lnTo>
                  <a:pt x="483285" y="0"/>
                </a:lnTo>
                <a:lnTo>
                  <a:pt x="658057" y="0"/>
                </a:lnTo>
                <a:lnTo>
                  <a:pt x="905751" y="0"/>
                </a:lnTo>
                <a:lnTo>
                  <a:pt x="1141342" y="0"/>
                </a:lnTo>
                <a:lnTo>
                  <a:pt x="4375946" y="0"/>
                </a:lnTo>
                <a:lnTo>
                  <a:pt x="4859230" y="0"/>
                </a:lnTo>
                <a:cubicBezTo>
                  <a:pt x="5092552" y="0"/>
                  <a:pt x="5281696" y="189145"/>
                  <a:pt x="5281696" y="422466"/>
                </a:cubicBezTo>
                <a:lnTo>
                  <a:pt x="5281696" y="1657329"/>
                </a:lnTo>
                <a:lnTo>
                  <a:pt x="5281696" y="1892921"/>
                </a:lnTo>
                <a:lnTo>
                  <a:pt x="5281696" y="2315386"/>
                </a:lnTo>
                <a:lnTo>
                  <a:pt x="4859230" y="2315386"/>
                </a:lnTo>
                <a:lnTo>
                  <a:pt x="4798411" y="2315386"/>
                </a:lnTo>
                <a:lnTo>
                  <a:pt x="4623639" y="2315386"/>
                </a:lnTo>
                <a:lnTo>
                  <a:pt x="4375946" y="2315386"/>
                </a:lnTo>
                <a:lnTo>
                  <a:pt x="4140354" y="2315386"/>
                </a:lnTo>
                <a:lnTo>
                  <a:pt x="905751" y="2315386"/>
                </a:lnTo>
                <a:lnTo>
                  <a:pt x="422466" y="2315386"/>
                </a:lnTo>
                <a:cubicBezTo>
                  <a:pt x="189145" y="2315386"/>
                  <a:pt x="0" y="2126242"/>
                  <a:pt x="0" y="1892921"/>
                </a:cubicBezTo>
                <a:lnTo>
                  <a:pt x="0" y="658057"/>
                </a:lnTo>
                <a:lnTo>
                  <a:pt x="0" y="422466"/>
                </a:lnTo>
                <a:close/>
              </a:path>
            </a:pathLst>
          </a:custGeom>
          <a:solidFill>
            <a:srgbClr val="E971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23452"/>
            <a:ext cx="12192000" cy="6234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2192000" cy="6858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/>
          <p:nvPr/>
        </p:nvSpPr>
        <p:spPr>
          <a:xfrm>
            <a:off x="91450" y="5408025"/>
            <a:ext cx="4362900" cy="84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6" title="Captura de pantalla 2025-06-05 a la(s) 8.39.30 p. m.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7125" y="5554688"/>
            <a:ext cx="2753292" cy="555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6" title="Captura de pantalla 2025-06-05 a la(s) 8.40.53 p. m..png"/>
          <p:cNvPicPr preferRelativeResize="0"/>
          <p:nvPr/>
        </p:nvPicPr>
        <p:blipFill rotWithShape="1">
          <a:blip r:embed="rId7">
            <a:alphaModFix/>
          </a:blip>
          <a:srcRect l="8236" r="3102"/>
          <a:stretch/>
        </p:blipFill>
        <p:spPr>
          <a:xfrm>
            <a:off x="3106374" y="5535925"/>
            <a:ext cx="1302302" cy="59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"/>
          <p:cNvSpPr txBox="1">
            <a:spLocks noGrp="1"/>
          </p:cNvSpPr>
          <p:nvPr>
            <p:ph type="title"/>
          </p:nvPr>
        </p:nvSpPr>
        <p:spPr>
          <a:xfrm>
            <a:off x="432725" y="798650"/>
            <a:ext cx="6108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Calibri"/>
              <a:buNone/>
            </a:pPr>
            <a:r>
              <a:rPr lang="en-US" sz="4000" b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Resultados Principales</a:t>
            </a:r>
            <a:endParaRPr sz="36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7"/>
          <p:cNvSpPr txBox="1">
            <a:spLocks noGrp="1"/>
          </p:cNvSpPr>
          <p:nvPr>
            <p:ph type="body" idx="1"/>
          </p:nvPr>
        </p:nvSpPr>
        <p:spPr>
          <a:xfrm>
            <a:off x="813800" y="2110725"/>
            <a:ext cx="5480122" cy="40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latin typeface="Montserrat"/>
                <a:ea typeface="Montserrat"/>
                <a:cs typeface="Montserrat"/>
                <a:sym typeface="Montserrat"/>
              </a:rPr>
              <a:t>Capital Financiero: </a:t>
            </a:r>
            <a:endParaRPr/>
          </a:p>
          <a:p>
            <a:pPr marL="342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1" indent="-231517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Montserrat"/>
              <a:buChar char="○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Reducción en ingresos totales -del 60% en las ventas, en comparación con 2022. </a:t>
            </a:r>
            <a:endParaRPr/>
          </a:p>
          <a:p>
            <a:pPr marL="28575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46"/>
              <a:buNone/>
            </a:pP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1" indent="-231517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946"/>
              <a:buFont typeface="Montserrat"/>
              <a:buChar char="○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Diversificación de fuentes de ingresos</a:t>
            </a:r>
            <a:endParaRPr/>
          </a:p>
          <a:p>
            <a:pPr marL="742950" lvl="2" indent="-231517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46"/>
              <a:buFont typeface="Montserrat"/>
              <a:buChar char="○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En 2024, las asociaciones obtuvieron un 400% más de ingresos de nuevos productos en comparación con 2022. </a:t>
            </a:r>
            <a:endParaRPr/>
          </a:p>
        </p:txBody>
      </p:sp>
      <p:pic>
        <p:nvPicPr>
          <p:cNvPr id="152" name="Google Shape;15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"/>
          <p:cNvSpPr/>
          <p:nvPr/>
        </p:nvSpPr>
        <p:spPr>
          <a:xfrm>
            <a:off x="10283053" y="1"/>
            <a:ext cx="1973400" cy="5147100"/>
          </a:xfrm>
          <a:prstGeom prst="rect">
            <a:avLst/>
          </a:prstGeom>
          <a:solidFill>
            <a:srgbClr val="FF6B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5" name="Google Shape;155;p7" title="WhatsApp Image 2025-06-03 at 16.09.07 (3)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13726" r="13726"/>
          <a:stretch/>
        </p:blipFill>
        <p:spPr>
          <a:xfrm>
            <a:off x="6904004" y="381082"/>
            <a:ext cx="4941037" cy="306474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156" name="Google Shape;156;p7" title="WhatsApp Image 2025-06-05 at 21.11.59.jpe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 t="6910" b="6919"/>
          <a:stretch/>
        </p:blipFill>
        <p:spPr>
          <a:xfrm>
            <a:off x="6904004" y="3664722"/>
            <a:ext cx="4941032" cy="319327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157" name="Google Shape;15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575" y="1101775"/>
            <a:ext cx="431162" cy="447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"/>
          <p:cNvSpPr/>
          <p:nvPr/>
        </p:nvSpPr>
        <p:spPr>
          <a:xfrm>
            <a:off x="1578" y="1"/>
            <a:ext cx="1973400" cy="5147100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4" name="Google Shape;164;p8" title="WhatsApp Image 2025-06-03 at 16.13.13 (2)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5450" b="35448"/>
          <a:stretch/>
        </p:blipFill>
        <p:spPr>
          <a:xfrm>
            <a:off x="915979" y="3664722"/>
            <a:ext cx="4941031" cy="319327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65" name="Google Shape;165;p8"/>
          <p:cNvSpPr txBox="1">
            <a:spLocks noGrp="1"/>
          </p:cNvSpPr>
          <p:nvPr>
            <p:ph type="title"/>
          </p:nvPr>
        </p:nvSpPr>
        <p:spPr>
          <a:xfrm>
            <a:off x="5760425" y="449925"/>
            <a:ext cx="5810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Calibri"/>
              <a:buNone/>
            </a:pPr>
            <a:r>
              <a:rPr lang="en-US" sz="4000" b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Resultados Principales</a:t>
            </a:r>
            <a:endParaRPr sz="36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Calibri"/>
              <a:buNone/>
            </a:pPr>
            <a:endParaRPr sz="4000" b="1">
              <a:solidFill>
                <a:srgbClr val="E9713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8"/>
          <p:cNvSpPr txBox="1">
            <a:spLocks noGrp="1"/>
          </p:cNvSpPr>
          <p:nvPr>
            <p:ph type="body" idx="1"/>
          </p:nvPr>
        </p:nvSpPr>
        <p:spPr>
          <a:xfrm>
            <a:off x="6033413" y="1441225"/>
            <a:ext cx="5537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latin typeface="Montserrat"/>
                <a:ea typeface="Montserrat"/>
                <a:cs typeface="Montserrat"/>
                <a:sym typeface="Montserrat"/>
              </a:rPr>
              <a:t>Capital Social: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○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Crecimiento en membresía de las RAI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○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Asociaciones proactivas: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137160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las cinco asociaciones permanecen activas, probando colaborativamente nuevas ideas y adaptándose a los desafíos. </a:t>
            </a:r>
            <a:endParaRPr/>
          </a:p>
          <a:p>
            <a:pPr marL="4572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○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Canalizando energía para abordar el desafío que surgió del colapso del mercado de uvilla</a:t>
            </a:r>
            <a:endParaRPr/>
          </a:p>
          <a:p>
            <a:pPr marL="74295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800"/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1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1800" b="1" i="1">
                <a:latin typeface="Montserrat"/>
                <a:ea typeface="Montserrat"/>
                <a:cs typeface="Montserrat"/>
                <a:sym typeface="Montserrat"/>
              </a:rPr>
              <a:t>El capital social se refiere en general a las redes de relaciones que apoyan a individuos y grupos en el avance de objetivos compartidos.</a:t>
            </a:r>
            <a:endParaRPr b="1"/>
          </a:p>
          <a:p>
            <a:pPr marL="457200" lvl="1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7" name="Google Shape;16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8" title="WhatsApp Image 2025-06-03 at 16.06.12 (4).jpe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 t="20951" b="25585"/>
          <a:stretch/>
        </p:blipFill>
        <p:spPr>
          <a:xfrm>
            <a:off x="915975" y="0"/>
            <a:ext cx="4941050" cy="352212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6217327df0_1_0"/>
          <p:cNvSpPr txBox="1">
            <a:spLocks noGrp="1"/>
          </p:cNvSpPr>
          <p:nvPr>
            <p:ph type="title"/>
          </p:nvPr>
        </p:nvSpPr>
        <p:spPr>
          <a:xfrm>
            <a:off x="5198738" y="718875"/>
            <a:ext cx="644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8076"/>
              <a:buFont typeface="Arial"/>
              <a:buNone/>
            </a:pPr>
            <a:r>
              <a:rPr lang="en-US" sz="2888" b="1" dirty="0" err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Contexto</a:t>
            </a:r>
            <a:r>
              <a:rPr lang="en-US" sz="2888" b="1" dirty="0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888" b="1" dirty="0" err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investigación</a:t>
            </a:r>
            <a:r>
              <a:rPr lang="en-US" sz="2888" b="1" dirty="0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88" b="1" dirty="0" err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adaptado</a:t>
            </a:r>
            <a:endParaRPr sz="488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g36217327df0_1_0"/>
          <p:cNvSpPr txBox="1">
            <a:spLocks noGrp="1"/>
          </p:cNvSpPr>
          <p:nvPr>
            <p:ph type="body" idx="1"/>
          </p:nvPr>
        </p:nvSpPr>
        <p:spPr>
          <a:xfrm>
            <a:off x="5198750" y="1497475"/>
            <a:ext cx="6708900" cy="45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Sugerimos replantear una investigación más amplia sobre la dinámica de la innovación inclusiva en contextos rurales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○"/>
            </a:pPr>
            <a:r>
              <a:rPr lang="en-US" sz="2000" b="1">
                <a:latin typeface="Montserrat"/>
                <a:ea typeface="Montserrat"/>
                <a:cs typeface="Montserrat"/>
                <a:sym typeface="Montserrat"/>
              </a:rPr>
              <a:t>Preguntas adaptadas</a:t>
            </a:r>
            <a:endParaRPr sz="2000" b="1">
              <a:latin typeface="Montserrat"/>
              <a:ea typeface="Montserrat"/>
              <a:cs typeface="Montserrat"/>
              <a:sym typeface="Montserrat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○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¿Cuál es el potencial de las FRN para fortalecer la innovación inclusiva y empresarial para las transiciones agroecológicas que apoyan las aspiraciones locales?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○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¿Cuál es el papel de ALIADOS como organización de apoyo para facilitar la innovación inclusiva y empresarial para las transiciones agroecológicas que apoyan las aspiraciones locales?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g36217327df0_1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g36217327df0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36217327df0_1_0"/>
          <p:cNvSpPr/>
          <p:nvPr/>
        </p:nvSpPr>
        <p:spPr>
          <a:xfrm>
            <a:off x="3346057" y="1400075"/>
            <a:ext cx="1733400" cy="3960600"/>
          </a:xfrm>
          <a:prstGeom prst="rect">
            <a:avLst/>
          </a:prstGeom>
          <a:solidFill>
            <a:srgbClr val="FF6B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9" name="Google Shape;179;g36217327df0_1_0" title="WhatsApp Image 2025-06-03 at 16.09.08 (1)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t="9336" b="9336"/>
          <a:stretch/>
        </p:blipFill>
        <p:spPr>
          <a:xfrm>
            <a:off x="1566" y="0"/>
            <a:ext cx="474345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6217327df0_1_21"/>
          <p:cNvSpPr txBox="1">
            <a:spLocks noGrp="1"/>
          </p:cNvSpPr>
          <p:nvPr>
            <p:ph type="title"/>
          </p:nvPr>
        </p:nvSpPr>
        <p:spPr>
          <a:xfrm>
            <a:off x="5198738" y="994250"/>
            <a:ext cx="644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8076"/>
              <a:buFont typeface="Arial"/>
              <a:buNone/>
            </a:pPr>
            <a:r>
              <a:rPr lang="en-US" sz="2888" b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Un entendimiento más holístico con métodos mixtos </a:t>
            </a:r>
            <a:endParaRPr sz="488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g36217327df0_1_21"/>
          <p:cNvSpPr txBox="1">
            <a:spLocks noGrp="1"/>
          </p:cNvSpPr>
          <p:nvPr>
            <p:ph type="body" idx="1"/>
          </p:nvPr>
        </p:nvSpPr>
        <p:spPr>
          <a:xfrm>
            <a:off x="5198750" y="2325988"/>
            <a:ext cx="6708900" cy="3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AutoNum type="arabicPeriod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La RAI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AutoNum type="arabicPeriod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La incubación de emprendimientos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AutoNum type="arabicPeriod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Investigadores jóvenes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AutoNum type="arabicPeriod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Estudio longitudinal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AutoNum type="arabicPeriod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M&amp;E de Aliados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g36217327df0_1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36217327df0_1_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36217327df0_1_21"/>
          <p:cNvSpPr/>
          <p:nvPr/>
        </p:nvSpPr>
        <p:spPr>
          <a:xfrm>
            <a:off x="3346057" y="1400075"/>
            <a:ext cx="1733400" cy="3960600"/>
          </a:xfrm>
          <a:prstGeom prst="rect">
            <a:avLst/>
          </a:prstGeom>
          <a:solidFill>
            <a:srgbClr val="FF6B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9" name="Google Shape;189;g36217327df0_1_21" title="DSC06586_VSCO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4469297" cy="6705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6217327df0_2_20"/>
          <p:cNvSpPr txBox="1">
            <a:spLocks noGrp="1"/>
          </p:cNvSpPr>
          <p:nvPr>
            <p:ph type="title"/>
          </p:nvPr>
        </p:nvSpPr>
        <p:spPr>
          <a:xfrm>
            <a:off x="1840325" y="388025"/>
            <a:ext cx="863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Perspectiva de los jóvenes </a:t>
            </a: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Investigadores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" name="Google Shape;195;g36217327df0_2_20"/>
          <p:cNvSpPr txBox="1">
            <a:spLocks noGrp="1"/>
          </p:cNvSpPr>
          <p:nvPr>
            <p:ph type="body" idx="1"/>
          </p:nvPr>
        </p:nvSpPr>
        <p:spPr>
          <a:xfrm>
            <a:off x="967575" y="2328900"/>
            <a:ext cx="11226000" cy="22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https://youtu.be/3Sh5Y9unEZ8?si=0PIFwA7Fnii4sCnT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0" algn="l" rtl="0">
              <a:lnSpc>
                <a:spcPct val="125454"/>
              </a:lnSpc>
              <a:spcBef>
                <a:spcPts val="800"/>
              </a:spcBef>
              <a:spcAft>
                <a:spcPts val="0"/>
              </a:spcAft>
              <a:buSzPts val="7200"/>
              <a:buNone/>
            </a:pP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457200" algn="l" rtl="0">
              <a:lnSpc>
                <a:spcPct val="125454"/>
              </a:lnSpc>
              <a:spcBef>
                <a:spcPts val="800"/>
              </a:spcBef>
              <a:spcAft>
                <a:spcPts val="0"/>
              </a:spcAft>
              <a:buSzPts val="7200"/>
              <a:buNone/>
            </a:pP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1371600" lvl="0" indent="0" algn="l" rtl="0">
              <a:lnSpc>
                <a:spcPct val="125454"/>
              </a:lnSpc>
              <a:spcBef>
                <a:spcPts val="800"/>
              </a:spcBef>
              <a:spcAft>
                <a:spcPts val="800"/>
              </a:spcAft>
              <a:buSzPts val="7200"/>
              <a:buNone/>
            </a:pP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6" name="Google Shape;196;g36217327df0_2_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36217327df0_2_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36217327df0_2_20" title="WhatsApp Image 2025-06-03 at 16.09.07 (1)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6">
            <a:alphaModFix/>
          </a:blip>
          <a:srcRect l="14236" r="12039" b="11746"/>
          <a:stretch/>
        </p:blipFill>
        <p:spPr>
          <a:xfrm>
            <a:off x="0" y="3894575"/>
            <a:ext cx="4854624" cy="26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36217327df0_2_20" title="WhatsApp Image 2025-06-05 at 20.33.33.jpe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7">
            <a:alphaModFix/>
          </a:blip>
          <a:srcRect t="19010" b="51598"/>
          <a:stretch/>
        </p:blipFill>
        <p:spPr>
          <a:xfrm>
            <a:off x="4854625" y="3894575"/>
            <a:ext cx="4006753" cy="261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g36217327df0_2_20" title="WhatsApp Image 2025-06-03 at 16.11.00 (2).jpeg"/>
          <p:cNvPicPr preferRelativeResize="0">
            <a:picLocks noGrp="1"/>
          </p:cNvPicPr>
          <p:nvPr>
            <p:ph type="pic" idx="4"/>
          </p:nvPr>
        </p:nvPicPr>
        <p:blipFill rotWithShape="1">
          <a:blip r:embed="rId8">
            <a:alphaModFix/>
          </a:blip>
          <a:srcRect b="40198"/>
          <a:stretch/>
        </p:blipFill>
        <p:spPr>
          <a:xfrm>
            <a:off x="8861375" y="3854075"/>
            <a:ext cx="3330624" cy="2655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60fc0c666a_0_0"/>
          <p:cNvSpPr txBox="1">
            <a:spLocks noGrp="1"/>
          </p:cNvSpPr>
          <p:nvPr>
            <p:ph type="title"/>
          </p:nvPr>
        </p:nvSpPr>
        <p:spPr>
          <a:xfrm>
            <a:off x="1840325" y="388025"/>
            <a:ext cx="863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Perspectiva de los jóvenes </a:t>
            </a: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Investigadores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g360fc0c666a_0_0"/>
          <p:cNvSpPr txBox="1">
            <a:spLocks noGrp="1"/>
          </p:cNvSpPr>
          <p:nvPr>
            <p:ph type="body" idx="1"/>
          </p:nvPr>
        </p:nvSpPr>
        <p:spPr>
          <a:xfrm>
            <a:off x="369500" y="1808450"/>
            <a:ext cx="11025900" cy="17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3429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B02"/>
              </a:buClr>
              <a:buSzPts val="2400"/>
              <a:buFont typeface="Montserrat"/>
              <a:buChar char="•"/>
            </a:pPr>
            <a:r>
              <a:rPr lang="en-US" sz="2400" b="1">
                <a:latin typeface="Montserrat"/>
                <a:ea typeface="Montserrat"/>
                <a:cs typeface="Montserrat"/>
                <a:sym typeface="Montserrat"/>
              </a:rPr>
              <a:t>Capacitación de 8 jóvenes rurales</a:t>
            </a:r>
            <a:endParaRPr sz="2400" b="1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latin typeface="Montserrat"/>
              <a:ea typeface="Montserrat"/>
              <a:cs typeface="Montserrat"/>
              <a:sym typeface="Montserrat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B02"/>
              </a:buClr>
              <a:buSzPts val="2200"/>
              <a:buFont typeface="Montserrat"/>
              <a:buChar char="•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Investigación etnográfica (experiencia como dato) y de “etnografía fílmica”.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–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investigar a participación y la NO participación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–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investigar desde perspectivas privilegiadas / motivaciones personales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–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reflexionar sobre las relaciones de los jóvenes rurales con la finca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7" name="Google Shape;207;g360fc0c666a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360fc0c666a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360fc0c666a_0_0" title="WhatsApp Image 2025-06-03 at 16.09.07 (1)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14236" r="12038" b="11745"/>
          <a:stretch/>
        </p:blipFill>
        <p:spPr>
          <a:xfrm>
            <a:off x="0" y="3894575"/>
            <a:ext cx="4854624" cy="26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g360fc0c666a_0_0" title="WhatsApp Image 2025-06-05 at 20.33.33.jpe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 t="19009" b="51600"/>
          <a:stretch/>
        </p:blipFill>
        <p:spPr>
          <a:xfrm>
            <a:off x="4854625" y="3894575"/>
            <a:ext cx="4006753" cy="261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360fc0c666a_0_0" title="WhatsApp Image 2025-06-03 at 16.11.00 (2).jpeg"/>
          <p:cNvPicPr preferRelativeResize="0">
            <a:picLocks noGrp="1"/>
          </p:cNvPicPr>
          <p:nvPr>
            <p:ph type="pic" idx="4"/>
          </p:nvPr>
        </p:nvPicPr>
        <p:blipFill rotWithShape="1">
          <a:blip r:embed="rId7">
            <a:alphaModFix/>
          </a:blip>
          <a:srcRect b="40198"/>
          <a:stretch/>
        </p:blipFill>
        <p:spPr>
          <a:xfrm>
            <a:off x="8861375" y="3854075"/>
            <a:ext cx="3330624" cy="2655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610c6db5ff_0_0"/>
          <p:cNvSpPr txBox="1">
            <a:spLocks noGrp="1"/>
          </p:cNvSpPr>
          <p:nvPr>
            <p:ph type="title"/>
          </p:nvPr>
        </p:nvSpPr>
        <p:spPr>
          <a:xfrm>
            <a:off x="1840325" y="388025"/>
            <a:ext cx="863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Perspectiva de los jóvenes </a:t>
            </a: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Investigadores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g3610c6db5ff_0_0"/>
          <p:cNvSpPr txBox="1">
            <a:spLocks noGrp="1"/>
          </p:cNvSpPr>
          <p:nvPr>
            <p:ph type="body" idx="1"/>
          </p:nvPr>
        </p:nvSpPr>
        <p:spPr>
          <a:xfrm>
            <a:off x="567875" y="1808450"/>
            <a:ext cx="10878900" cy="17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794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6B02"/>
              </a:buClr>
              <a:buSzPts val="2200"/>
              <a:buFont typeface="Montserrat"/>
              <a:buChar char="•"/>
            </a:pPr>
            <a:r>
              <a:rPr lang="en-US" sz="2200" b="1">
                <a:latin typeface="Montserrat"/>
                <a:ea typeface="Montserrat"/>
                <a:cs typeface="Montserrat"/>
                <a:sym typeface="Montserrat"/>
              </a:rPr>
              <a:t>Paso #1: hallazgos preliminares</a:t>
            </a:r>
            <a:endParaRPr sz="2200" b="1">
              <a:latin typeface="Montserrat"/>
              <a:ea typeface="Montserrat"/>
              <a:cs typeface="Montserrat"/>
              <a:sym typeface="Montserrat"/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Montserrat"/>
              <a:buChar char="–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Comida sana							- Riesgos (clima, precios/compradores inestables)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Montserrat"/>
              <a:buChar char="–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Ingresos					</a:t>
            </a:r>
            <a:r>
              <a:rPr lang="en-US" sz="1800" b="1">
                <a:latin typeface="Montserrat"/>
                <a:ea typeface="Montserrat"/>
                <a:cs typeface="Montserrat"/>
                <a:sym typeface="Montserrat"/>
              </a:rPr>
              <a:t>	VS.		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- Falta de tierra y agua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Montserrat"/>
              <a:buChar char="–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Capital social… 						- Otras actividades laborales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8" name="Google Shape;218;g3610c6db5ff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g3610c6db5ff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g3610c6db5ff_0_0" title="WhatsApp Image 2025-06-03 at 16.09.07 (1)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14236" r="12038" b="11745"/>
          <a:stretch/>
        </p:blipFill>
        <p:spPr>
          <a:xfrm>
            <a:off x="0" y="3894575"/>
            <a:ext cx="4854624" cy="26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g3610c6db5ff_0_0" title="WhatsApp Image 2025-06-05 at 20.33.33.jpe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 t="19009" b="51600"/>
          <a:stretch/>
        </p:blipFill>
        <p:spPr>
          <a:xfrm>
            <a:off x="4854625" y="3894575"/>
            <a:ext cx="4006753" cy="261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3610c6db5ff_0_0" title="WhatsApp Image 2025-06-03 at 16.11.00 (2).jpeg"/>
          <p:cNvPicPr preferRelativeResize="0">
            <a:picLocks noGrp="1"/>
          </p:cNvPicPr>
          <p:nvPr>
            <p:ph type="pic" idx="4"/>
          </p:nvPr>
        </p:nvPicPr>
        <p:blipFill rotWithShape="1">
          <a:blip r:embed="rId7">
            <a:alphaModFix/>
          </a:blip>
          <a:srcRect b="40198"/>
          <a:stretch/>
        </p:blipFill>
        <p:spPr>
          <a:xfrm>
            <a:off x="8861375" y="3854075"/>
            <a:ext cx="3330624" cy="2655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610c6db5ff_0_10"/>
          <p:cNvSpPr txBox="1">
            <a:spLocks noGrp="1"/>
          </p:cNvSpPr>
          <p:nvPr>
            <p:ph type="title"/>
          </p:nvPr>
        </p:nvSpPr>
        <p:spPr>
          <a:xfrm>
            <a:off x="1840325" y="388025"/>
            <a:ext cx="863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Perspectiva de los jóvenes </a:t>
            </a: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Investigadores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g3610c6db5ff_0_10"/>
          <p:cNvSpPr txBox="1">
            <a:spLocks noGrp="1"/>
          </p:cNvSpPr>
          <p:nvPr>
            <p:ph type="body" idx="1"/>
          </p:nvPr>
        </p:nvSpPr>
        <p:spPr>
          <a:xfrm>
            <a:off x="484575" y="1592450"/>
            <a:ext cx="11226000" cy="22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342900" lvl="0" indent="-2794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6B02"/>
              </a:buClr>
              <a:buSzPct val="100000"/>
              <a:buFont typeface="Montserrat"/>
              <a:buChar char="•"/>
            </a:pPr>
            <a:r>
              <a:rPr lang="en-US" sz="8800" b="1">
                <a:latin typeface="Montserrat"/>
                <a:ea typeface="Montserrat"/>
                <a:cs typeface="Montserrat"/>
                <a:sym typeface="Montserrat"/>
              </a:rPr>
              <a:t>Paso #2: profundizar</a:t>
            </a:r>
            <a:endParaRPr sz="8800" b="1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55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6B02"/>
              </a:buClr>
              <a:buSzPct val="100000"/>
              <a:buFont typeface="Montserrat"/>
              <a:buChar char="–"/>
            </a:pPr>
            <a:r>
              <a:rPr lang="en-US" sz="8000">
                <a:latin typeface="Montserrat"/>
                <a:ea typeface="Montserrat"/>
                <a:cs typeface="Montserrat"/>
                <a:sym typeface="Montserrat"/>
              </a:rPr>
              <a:t>E.j.: capital social = “</a:t>
            </a:r>
            <a:r>
              <a:rPr lang="en-US" sz="8000" b="1">
                <a:latin typeface="Montserrat"/>
                <a:ea typeface="Montserrat"/>
                <a:cs typeface="Montserrat"/>
                <a:sym typeface="Montserrat"/>
              </a:rPr>
              <a:t>acompañamiento</a:t>
            </a:r>
            <a:r>
              <a:rPr lang="en-US" sz="8000">
                <a:latin typeface="Montserrat"/>
                <a:ea typeface="Montserrat"/>
                <a:cs typeface="Montserrat"/>
                <a:sym typeface="Montserrat"/>
              </a:rPr>
              <a:t>” </a:t>
            </a:r>
            <a:endParaRPr sz="8000">
              <a:latin typeface="Montserrat"/>
              <a:ea typeface="Montserrat"/>
              <a:cs typeface="Montserrat"/>
              <a:sym typeface="Montserrat"/>
            </a:endParaRPr>
          </a:p>
          <a:p>
            <a:pPr marL="1371600" lvl="2" indent="-355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6B02"/>
              </a:buClr>
              <a:buSzPct val="100000"/>
              <a:buFont typeface="Montserrat"/>
              <a:buChar char="•"/>
            </a:pPr>
            <a:r>
              <a:rPr lang="en-US" sz="8000" i="1">
                <a:latin typeface="Montserrat"/>
                <a:ea typeface="Montserrat"/>
                <a:cs typeface="Montserrat"/>
                <a:sym typeface="Montserrat"/>
              </a:rPr>
              <a:t>contra</a:t>
            </a:r>
            <a:r>
              <a:rPr lang="en-US" sz="8000">
                <a:latin typeface="Montserrat"/>
                <a:ea typeface="Montserrat"/>
                <a:cs typeface="Montserrat"/>
                <a:sym typeface="Montserrat"/>
              </a:rPr>
              <a:t> riesgos / exclusiones y aislamiento social </a:t>
            </a:r>
            <a:endParaRPr sz="8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25454"/>
              </a:lnSpc>
              <a:spcBef>
                <a:spcPts val="800"/>
              </a:spcBef>
              <a:spcAft>
                <a:spcPts val="0"/>
              </a:spcAft>
              <a:buSzPct val="112500"/>
              <a:buNone/>
            </a:pPr>
            <a:r>
              <a:rPr lang="en-US" sz="6400"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lang="en-US" sz="6400" i="1">
                <a:latin typeface="Montserrat"/>
                <a:ea typeface="Montserrat"/>
                <a:cs typeface="Montserrat"/>
                <a:sym typeface="Montserrat"/>
              </a:rPr>
              <a:t>Aquí hay muchas mujeres que fueron despedidas;</a:t>
            </a:r>
            <a:r>
              <a:rPr lang="en-US" sz="6400" i="1">
                <a:solidFill>
                  <a:srgbClr val="05294B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les despiden por la edad porque las plantaciones por el esfuerzo laboral se enferman</a:t>
            </a:r>
            <a:r>
              <a:rPr lang="en-US" sz="6400" i="1">
                <a:latin typeface="Montserrat"/>
                <a:ea typeface="Montserrat"/>
                <a:cs typeface="Montserrat"/>
                <a:sym typeface="Montserrat"/>
              </a:rPr>
              <a:t>… Lo importante es el compañerismo y el apoyo mutuo dentro de la asociación… [también] es un espacio … para socializar y desconectarse de la vida diaria</a:t>
            </a:r>
            <a:r>
              <a:rPr lang="en-US" sz="6400">
                <a:latin typeface="Montserrat"/>
                <a:ea typeface="Montserrat"/>
                <a:cs typeface="Montserrat"/>
                <a:sym typeface="Montserrat"/>
              </a:rPr>
              <a:t>..."</a:t>
            </a:r>
            <a:endParaRPr sz="64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457200" algn="l" rtl="0">
              <a:lnSpc>
                <a:spcPct val="125454"/>
              </a:lnSpc>
              <a:spcBef>
                <a:spcPts val="800"/>
              </a:spcBef>
              <a:spcAft>
                <a:spcPts val="0"/>
              </a:spcAft>
              <a:buSzPct val="120000"/>
              <a:buNone/>
            </a:pPr>
            <a:endParaRPr sz="60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0" algn="l" rtl="0">
              <a:lnSpc>
                <a:spcPct val="125454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457200" algn="l" rtl="0">
              <a:lnSpc>
                <a:spcPct val="125454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1371600" lvl="0" indent="0" algn="l" rtl="0">
              <a:lnSpc>
                <a:spcPct val="125454"/>
              </a:lnSpc>
              <a:spcBef>
                <a:spcPts val="800"/>
              </a:spcBef>
              <a:spcAft>
                <a:spcPts val="800"/>
              </a:spcAft>
              <a:buSzPts val="1800"/>
              <a:buNone/>
            </a:pP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9" name="Google Shape;229;g3610c6db5ff_0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3610c6db5ff_0_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g3610c6db5ff_0_10" title="WhatsApp Image 2025-06-03 at 16.09.07 (1)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14236" r="12038" b="11745"/>
          <a:stretch/>
        </p:blipFill>
        <p:spPr>
          <a:xfrm>
            <a:off x="0" y="3894575"/>
            <a:ext cx="4854624" cy="26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3610c6db5ff_0_10" title="WhatsApp Image 2025-06-05 at 20.33.33.jpe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 t="19009" b="51600"/>
          <a:stretch/>
        </p:blipFill>
        <p:spPr>
          <a:xfrm>
            <a:off x="4854625" y="3894575"/>
            <a:ext cx="4006753" cy="261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3610c6db5ff_0_10" title="WhatsApp Image 2025-06-03 at 16.11.00 (2).jpeg"/>
          <p:cNvPicPr preferRelativeResize="0">
            <a:picLocks noGrp="1"/>
          </p:cNvPicPr>
          <p:nvPr>
            <p:ph type="pic" idx="4"/>
          </p:nvPr>
        </p:nvPicPr>
        <p:blipFill rotWithShape="1">
          <a:blip r:embed="rId7">
            <a:alphaModFix/>
          </a:blip>
          <a:srcRect b="40198"/>
          <a:stretch/>
        </p:blipFill>
        <p:spPr>
          <a:xfrm>
            <a:off x="8861375" y="3854075"/>
            <a:ext cx="3330624" cy="2655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6217327df0_2_10"/>
          <p:cNvSpPr txBox="1">
            <a:spLocks noGrp="1"/>
          </p:cNvSpPr>
          <p:nvPr>
            <p:ph type="title"/>
          </p:nvPr>
        </p:nvSpPr>
        <p:spPr>
          <a:xfrm>
            <a:off x="1840325" y="388025"/>
            <a:ext cx="863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Perspectiva de los jóvenes </a:t>
            </a: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Investigadores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g36217327df0_2_10"/>
          <p:cNvSpPr txBox="1">
            <a:spLocks noGrp="1"/>
          </p:cNvSpPr>
          <p:nvPr>
            <p:ph type="body" idx="1"/>
          </p:nvPr>
        </p:nvSpPr>
        <p:spPr>
          <a:xfrm>
            <a:off x="967575" y="2120950"/>
            <a:ext cx="11226000" cy="22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342900" lvl="0" indent="-277495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6B02"/>
              </a:buClr>
              <a:buSzPct val="100000"/>
              <a:buFont typeface="Montserrat"/>
              <a:buChar char="•"/>
            </a:pPr>
            <a:r>
              <a:rPr lang="en-US" sz="2800" b="1">
                <a:latin typeface="Montserrat"/>
                <a:ea typeface="Montserrat"/>
                <a:cs typeface="Montserrat"/>
                <a:sym typeface="Montserrat"/>
              </a:rPr>
              <a:t>Próximos pasos: </a:t>
            </a:r>
            <a:endParaRPr sz="2800" b="1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51631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6B02"/>
              </a:buClr>
              <a:buSzPct val="100000"/>
              <a:buFont typeface="Montserrat"/>
              <a:buChar char="–"/>
            </a:pPr>
            <a:r>
              <a:rPr lang="en-US" sz="2500">
                <a:latin typeface="Montserrat"/>
                <a:ea typeface="Montserrat"/>
                <a:cs typeface="Montserrat"/>
                <a:sym typeface="Montserrat"/>
              </a:rPr>
              <a:t>culminar la investigación y reflexión sobre jóvenes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  <a:p>
            <a:pPr marL="1371600" lvl="2" indent="-351631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6B02"/>
              </a:buClr>
              <a:buSzPct val="100000"/>
              <a:buFont typeface="Montserrat"/>
              <a:buChar char="•"/>
            </a:pPr>
            <a:r>
              <a:rPr lang="en-US" sz="2500">
                <a:latin typeface="Montserrat"/>
                <a:ea typeface="Montserrat"/>
                <a:cs typeface="Montserrat"/>
                <a:sym typeface="Montserrat"/>
              </a:rPr>
              <a:t>Ej.: ¿qué es/sería el “acompañamiento” para jóvenes 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>
                <a:latin typeface="Montserrat"/>
                <a:ea typeface="Montserrat"/>
                <a:cs typeface="Montserrat"/>
                <a:sym typeface="Montserrat"/>
              </a:rPr>
              <a:t> 		que quieren estar en el campo? 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0" algn="l" rtl="0">
              <a:lnSpc>
                <a:spcPct val="125454"/>
              </a:lnSpc>
              <a:spcBef>
                <a:spcPts val="800"/>
              </a:spcBef>
              <a:spcAft>
                <a:spcPts val="0"/>
              </a:spcAft>
              <a:buSzPts val="5580"/>
              <a:buNone/>
            </a:pP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457200" algn="l" rtl="0">
              <a:lnSpc>
                <a:spcPct val="125454"/>
              </a:lnSpc>
              <a:spcBef>
                <a:spcPts val="800"/>
              </a:spcBef>
              <a:spcAft>
                <a:spcPts val="0"/>
              </a:spcAft>
              <a:buSzPts val="5580"/>
              <a:buNone/>
            </a:pP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1371600" lvl="0" indent="0" algn="l" rtl="0">
              <a:lnSpc>
                <a:spcPct val="125454"/>
              </a:lnSpc>
              <a:spcBef>
                <a:spcPts val="800"/>
              </a:spcBef>
              <a:spcAft>
                <a:spcPts val="800"/>
              </a:spcAft>
              <a:buSzPts val="5580"/>
              <a:buNone/>
            </a:pP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0" name="Google Shape;240;g36217327df0_2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36217327df0_2_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36217327df0_2_10" title="WhatsApp Image 2025-06-03 at 16.09.07 (1)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14236" r="12039" b="11746"/>
          <a:stretch/>
        </p:blipFill>
        <p:spPr>
          <a:xfrm>
            <a:off x="0" y="3894575"/>
            <a:ext cx="4854624" cy="26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36217327df0_2_10" title="WhatsApp Image 2025-06-05 at 20.33.33.jpe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 t="19010" b="51598"/>
          <a:stretch/>
        </p:blipFill>
        <p:spPr>
          <a:xfrm>
            <a:off x="4854625" y="3894575"/>
            <a:ext cx="4006753" cy="261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36217327df0_2_10" title="WhatsApp Image 2025-06-03 at 16.11.00 (2).jpeg"/>
          <p:cNvPicPr preferRelativeResize="0">
            <a:picLocks noGrp="1"/>
          </p:cNvPicPr>
          <p:nvPr>
            <p:ph type="pic" idx="4"/>
          </p:nvPr>
        </p:nvPicPr>
        <p:blipFill rotWithShape="1">
          <a:blip r:embed="rId7">
            <a:alphaModFix/>
          </a:blip>
          <a:srcRect b="40198"/>
          <a:stretch/>
        </p:blipFill>
        <p:spPr>
          <a:xfrm>
            <a:off x="8861375" y="3854075"/>
            <a:ext cx="3330624" cy="2655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6104c8208f_0_6"/>
          <p:cNvSpPr txBox="1">
            <a:spLocks noGrp="1"/>
          </p:cNvSpPr>
          <p:nvPr>
            <p:ph type="title"/>
          </p:nvPr>
        </p:nvSpPr>
        <p:spPr>
          <a:xfrm>
            <a:off x="1834375" y="100475"/>
            <a:ext cx="976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lang="en-US" sz="3060" b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Caso de estudio Longitudinal</a:t>
            </a:r>
            <a:endParaRPr sz="306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lang="en-US" sz="3060" b="1">
                <a:latin typeface="Montserrat"/>
                <a:ea typeface="Montserrat"/>
                <a:cs typeface="Montserrat"/>
                <a:sym typeface="Montserrat"/>
              </a:rPr>
              <a:t>Modelo de servicios Aliados</a:t>
            </a:r>
            <a:endParaRPr sz="306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g36104c8208f_0_6"/>
          <p:cNvSpPr txBox="1">
            <a:spLocks noGrp="1"/>
          </p:cNvSpPr>
          <p:nvPr>
            <p:ph type="body" idx="1"/>
          </p:nvPr>
        </p:nvSpPr>
        <p:spPr>
          <a:xfrm>
            <a:off x="1463076" y="1243475"/>
            <a:ext cx="10133100" cy="46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6352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Font typeface="Montserrat"/>
              <a:buChar char="•"/>
            </a:pPr>
            <a:r>
              <a:rPr lang="en-US" sz="1950" b="1">
                <a:latin typeface="Montserrat"/>
                <a:ea typeface="Montserrat"/>
                <a:cs typeface="Montserrat"/>
                <a:sym typeface="Montserrat"/>
              </a:rPr>
              <a:t>Premisas: </a:t>
            </a:r>
            <a:endParaRPr sz="1950" b="1">
              <a:latin typeface="Montserrat"/>
              <a:ea typeface="Montserrat"/>
              <a:cs typeface="Montserrat"/>
              <a:sym typeface="Montserrat"/>
            </a:endParaRPr>
          </a:p>
          <a:p>
            <a:pPr marL="3429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950" b="1">
              <a:latin typeface="Montserrat"/>
              <a:ea typeface="Montserrat"/>
              <a:cs typeface="Montserrat"/>
              <a:sym typeface="Montserrat"/>
            </a:endParaRPr>
          </a:p>
          <a:p>
            <a:pPr marL="742950" lvl="1" indent="-29527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50"/>
              <a:buFont typeface="Montserrat"/>
              <a:buChar char="–"/>
            </a:pPr>
            <a:r>
              <a:rPr lang="en-US" sz="1950">
                <a:latin typeface="Montserrat"/>
                <a:ea typeface="Montserrat"/>
                <a:cs typeface="Montserrat"/>
                <a:sym typeface="Montserrat"/>
              </a:rPr>
              <a:t>Aliados ofrece un servicio transformador a las comunidades. </a:t>
            </a:r>
            <a:endParaRPr sz="1950">
              <a:latin typeface="Montserrat"/>
              <a:ea typeface="Montserrat"/>
              <a:cs typeface="Montserrat"/>
              <a:sym typeface="Montserrat"/>
            </a:endParaRPr>
          </a:p>
          <a:p>
            <a:pPr marL="742950" lvl="1" indent="-29527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50"/>
              <a:buFont typeface="Montserrat"/>
              <a:buChar char="–"/>
            </a:pPr>
            <a:r>
              <a:rPr lang="en-US" sz="1950">
                <a:latin typeface="Montserrat"/>
                <a:ea typeface="Montserrat"/>
                <a:cs typeface="Montserrat"/>
                <a:sym typeface="Montserrat"/>
              </a:rPr>
              <a:t>Conecta inversionistas, compradores/consumidores con bioemprendimientos y comunidades.</a:t>
            </a:r>
            <a:endParaRPr sz="1950">
              <a:latin typeface="Montserrat"/>
              <a:ea typeface="Montserrat"/>
              <a:cs typeface="Montserrat"/>
              <a:sym typeface="Montserrat"/>
            </a:endParaRPr>
          </a:p>
          <a:p>
            <a:pPr marL="74295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sz="1950">
              <a:latin typeface="Montserrat"/>
              <a:ea typeface="Montserrat"/>
              <a:cs typeface="Montserrat"/>
              <a:sym typeface="Montserrat"/>
            </a:endParaRPr>
          </a:p>
          <a:p>
            <a:pPr marL="342900" lvl="0" indent="-26352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Font typeface="Montserrat"/>
              <a:buChar char="•"/>
            </a:pPr>
            <a:r>
              <a:rPr lang="en-US" sz="1950" b="1">
                <a:latin typeface="Montserrat"/>
                <a:ea typeface="Montserrat"/>
                <a:cs typeface="Montserrat"/>
                <a:sym typeface="Montserrat"/>
              </a:rPr>
              <a:t>Preguntas de investigación:</a:t>
            </a:r>
            <a:endParaRPr sz="1950" b="1">
              <a:latin typeface="Montserrat"/>
              <a:ea typeface="Montserrat"/>
              <a:cs typeface="Montserrat"/>
              <a:sym typeface="Montserrat"/>
            </a:endParaRPr>
          </a:p>
          <a:p>
            <a:pPr marL="3429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950" b="1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-35242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50"/>
              <a:buFont typeface="Montserrat"/>
              <a:buChar char="-"/>
            </a:pPr>
            <a:r>
              <a:rPr lang="en-US" sz="1950">
                <a:latin typeface="Montserrat"/>
                <a:ea typeface="Montserrat"/>
                <a:cs typeface="Montserrat"/>
                <a:sym typeface="Montserrat"/>
              </a:rPr>
              <a:t>¿Cuáles han sido los principales cambios o ajustes al modelo de trabajo de Aliados con las comunidades beneficiarias durante el periodo 2017 – 2024? </a:t>
            </a:r>
            <a:endParaRPr sz="195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95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-35242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50"/>
              <a:buFont typeface="Montserrat"/>
              <a:buChar char="-"/>
            </a:pPr>
            <a:r>
              <a:rPr lang="en-US" sz="1950">
                <a:latin typeface="Montserrat"/>
                <a:ea typeface="Montserrat"/>
                <a:cs typeface="Montserrat"/>
                <a:sym typeface="Montserrat"/>
              </a:rPr>
              <a:t>¿Qué capacidades organizacionales, ordinarias y dinámicas, ha desarrollado Aliados para adaptarse al contexto de los proyectos con las comunidades? </a:t>
            </a:r>
            <a:endParaRPr sz="195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95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-35242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50"/>
              <a:buFont typeface="Montserrat"/>
              <a:buChar char="-"/>
            </a:pPr>
            <a:r>
              <a:rPr lang="en-US" sz="1950">
                <a:latin typeface="Montserrat"/>
                <a:ea typeface="Montserrat"/>
                <a:cs typeface="Montserrat"/>
                <a:sym typeface="Montserrat"/>
              </a:rPr>
              <a:t>¿Qué resultados generaron las capacidades organizacionales, dinámicas y ordinarias, de Aliados en las comunidades beneficiarias?</a:t>
            </a:r>
            <a:endParaRPr sz="19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1" name="Google Shape;251;g36104c8208f_0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36104c8208f_0_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g36104c8208f_0_6"/>
          <p:cNvSpPr/>
          <p:nvPr/>
        </p:nvSpPr>
        <p:spPr>
          <a:xfrm>
            <a:off x="100977" y="1371500"/>
            <a:ext cx="1161000" cy="3960600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6104c8208f_0_24"/>
          <p:cNvSpPr txBox="1">
            <a:spLocks noGrp="1"/>
          </p:cNvSpPr>
          <p:nvPr>
            <p:ph type="title"/>
          </p:nvPr>
        </p:nvSpPr>
        <p:spPr>
          <a:xfrm>
            <a:off x="1834375" y="100475"/>
            <a:ext cx="976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lang="en-US" sz="3459" b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Caso de estudio Longitudinal</a:t>
            </a:r>
            <a:endParaRPr sz="3459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lang="en-US" sz="3459" b="1">
                <a:latin typeface="Montserrat"/>
                <a:ea typeface="Montserrat"/>
                <a:cs typeface="Montserrat"/>
                <a:sym typeface="Montserrat"/>
              </a:rPr>
              <a:t>Modelo de servicios Aliados</a:t>
            </a:r>
            <a:endParaRPr sz="3459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9" name="Google Shape;259;g36104c8208f_0_24"/>
          <p:cNvSpPr txBox="1">
            <a:spLocks noGrp="1"/>
          </p:cNvSpPr>
          <p:nvPr>
            <p:ph type="body" idx="1"/>
          </p:nvPr>
        </p:nvSpPr>
        <p:spPr>
          <a:xfrm>
            <a:off x="1286925" y="1371500"/>
            <a:ext cx="10222800" cy="46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</a:pPr>
            <a:r>
              <a:rPr lang="en-US" sz="2000" b="1">
                <a:latin typeface="Montserrat"/>
                <a:ea typeface="Montserrat"/>
                <a:cs typeface="Montserrat"/>
                <a:sym typeface="Montserrat"/>
              </a:rPr>
              <a:t>Metodología</a:t>
            </a:r>
            <a:endParaRPr sz="2000" b="1"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Estudio de caso longitudinal con unidades de análisis anidadas para contraste y comparación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Datos mixtos: Información secundaria de la fundación (reportes y M&amp;E), entrevistas con grupos de interés de Aliados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Unidades de análisis entre proyectos y comunidades: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Bricolaje y adaptación de procesos en campo (con comunidades)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Propósito, políticas organizacionales y teorías de cambio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13 triads: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137160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Agricultores &lt;-&gt; compradores &lt;-&gt; Aliados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137160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Agricultores &lt;-&gt; bioemprendimientos &lt;-&gt; Aliados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Interfaz entre los proyectos y los procesos organizacionales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0" name="Google Shape;260;g36104c8208f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36104c8208f_0_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36104c8208f_0_24"/>
          <p:cNvSpPr/>
          <p:nvPr/>
        </p:nvSpPr>
        <p:spPr>
          <a:xfrm>
            <a:off x="100978" y="1371500"/>
            <a:ext cx="978000" cy="3960600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6104c8208f_0_32"/>
          <p:cNvSpPr txBox="1">
            <a:spLocks noGrp="1"/>
          </p:cNvSpPr>
          <p:nvPr>
            <p:ph type="title"/>
          </p:nvPr>
        </p:nvSpPr>
        <p:spPr>
          <a:xfrm>
            <a:off x="4847173" y="100475"/>
            <a:ext cx="6984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lang="en-US" sz="3459" b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Caso de estudio Longitudinal</a:t>
            </a:r>
            <a:endParaRPr sz="3459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lang="en-US" sz="3459" b="1">
                <a:latin typeface="Montserrat"/>
                <a:ea typeface="Montserrat"/>
                <a:cs typeface="Montserrat"/>
                <a:sym typeface="Montserrat"/>
              </a:rPr>
              <a:t>Modelo de servicios Aliados</a:t>
            </a:r>
            <a:endParaRPr sz="3459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g36104c8208f_0_32"/>
          <p:cNvSpPr txBox="1">
            <a:spLocks noGrp="1"/>
          </p:cNvSpPr>
          <p:nvPr>
            <p:ph type="body" idx="1"/>
          </p:nvPr>
        </p:nvSpPr>
        <p:spPr>
          <a:xfrm>
            <a:off x="5118275" y="1371500"/>
            <a:ext cx="6642600" cy="46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4955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30"/>
              <a:buFont typeface="Montserrat"/>
              <a:buChar char="•"/>
            </a:pPr>
            <a:r>
              <a:rPr lang="en-US" sz="1729" b="1">
                <a:latin typeface="Montserrat"/>
                <a:ea typeface="Montserrat"/>
                <a:cs typeface="Montserrat"/>
                <a:sym typeface="Montserrat"/>
              </a:rPr>
              <a:t>Resultados preliminares</a:t>
            </a:r>
            <a:endParaRPr sz="1729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sz="1729">
                <a:latin typeface="Montserrat"/>
                <a:ea typeface="Montserrat"/>
                <a:cs typeface="Montserrat"/>
                <a:sym typeface="Montserrat"/>
              </a:rPr>
              <a:t>Modelo Aliados: </a:t>
            </a: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845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730"/>
              <a:buFont typeface="Montserrat"/>
              <a:buAutoNum type="arabicParenR"/>
            </a:pPr>
            <a:r>
              <a:rPr lang="en-US" sz="1729">
                <a:latin typeface="Montserrat"/>
                <a:ea typeface="Montserrat"/>
                <a:cs typeface="Montserrat"/>
                <a:sym typeface="Montserrat"/>
              </a:rPr>
              <a:t>Fortalecimiento de Cadena de valor</a:t>
            </a: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845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730"/>
              <a:buFont typeface="Montserrat"/>
              <a:buAutoNum type="arabicParenR"/>
            </a:pPr>
            <a:r>
              <a:rPr lang="en-US" sz="1729">
                <a:latin typeface="Montserrat"/>
                <a:ea typeface="Montserrat"/>
                <a:cs typeface="Montserrat"/>
                <a:sym typeface="Montserrat"/>
              </a:rPr>
              <a:t>Incubación de bioemprendimientos</a:t>
            </a: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845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730"/>
              <a:buFont typeface="Montserrat"/>
              <a:buAutoNum type="arabicParenR"/>
            </a:pPr>
            <a:r>
              <a:rPr lang="en-US" sz="1729">
                <a:latin typeface="Montserrat"/>
                <a:ea typeface="Montserrat"/>
                <a:cs typeface="Montserrat"/>
                <a:sym typeface="Montserrat"/>
              </a:rPr>
              <a:t>Acción colectiva (ecosistemas de innovación para la bioeconomía) </a:t>
            </a: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sz="1729">
                <a:latin typeface="Montserrat"/>
                <a:ea typeface="Montserrat"/>
                <a:cs typeface="Montserrat"/>
                <a:sym typeface="Montserrat"/>
              </a:rPr>
              <a:t>Replicación en Amazonía, Andes y Chocó</a:t>
            </a: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sz="1729">
                <a:latin typeface="Montserrat"/>
                <a:ea typeface="Montserrat"/>
                <a:cs typeface="Montserrat"/>
                <a:sym typeface="Montserrat"/>
              </a:rPr>
              <a:t>-Sinergias entre expansión y profundización en territorios</a:t>
            </a: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sz="1729">
                <a:latin typeface="Montserrat"/>
                <a:ea typeface="Montserrat"/>
                <a:cs typeface="Montserrat"/>
                <a:sym typeface="Montserrat"/>
              </a:rPr>
              <a:t>-Lógica híbrida de trabajo: colaboración con corporaciones (mercados responsables), ONG, academia y bioemprendimientos.  </a:t>
            </a: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sz="1729" b="1">
                <a:latin typeface="Montserrat"/>
                <a:ea typeface="Montserrat"/>
                <a:cs typeface="Montserrat"/>
                <a:sym typeface="Montserrat"/>
              </a:rPr>
              <a:t>Procesos claves: </a:t>
            </a:r>
            <a:endParaRPr sz="1729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sz="1729">
                <a:latin typeface="Montserrat"/>
                <a:ea typeface="Montserrat"/>
                <a:cs typeface="Montserrat"/>
                <a:sym typeface="Montserrat"/>
              </a:rPr>
              <a:t>-	Captación de donaciones, gestión de programas, rendición de cuentas</a:t>
            </a: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sz="1729">
                <a:latin typeface="Montserrat"/>
                <a:ea typeface="Montserrat"/>
                <a:cs typeface="Montserrat"/>
                <a:sym typeface="Montserrat"/>
              </a:rPr>
              <a:t>-	Bricolaje de los agrónomos y promotores en territorio</a:t>
            </a: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sz="1729">
                <a:latin typeface="Montserrat"/>
                <a:ea typeface="Montserrat"/>
                <a:cs typeface="Montserrat"/>
                <a:sym typeface="Montserrat"/>
              </a:rPr>
              <a:t>-	Coordinación y apoyo entre comunidades y bioemprendimientos para oportunidades comerciales</a:t>
            </a:r>
            <a:endParaRPr sz="1729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sz="172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9" name="Google Shape;269;g36104c8208f_0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36104c8208f_0_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g36104c8208f_0_32"/>
          <p:cNvSpPr/>
          <p:nvPr/>
        </p:nvSpPr>
        <p:spPr>
          <a:xfrm>
            <a:off x="100975" y="1371500"/>
            <a:ext cx="1032900" cy="3960600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2" name="Google Shape;272;g36104c8208f_0_32" title="WhatsApp Image 2025-06-05 at 21.33.20.jpeg"/>
          <p:cNvPicPr preferRelativeResize="0"/>
          <p:nvPr/>
        </p:nvPicPr>
        <p:blipFill rotWithShape="1">
          <a:blip r:embed="rId5">
            <a:alphaModFix/>
          </a:blip>
          <a:srcRect t="17445" b="17453"/>
          <a:stretch/>
        </p:blipFill>
        <p:spPr>
          <a:xfrm>
            <a:off x="-9" y="0"/>
            <a:ext cx="474345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6212f767ba_0_0"/>
          <p:cNvSpPr txBox="1">
            <a:spLocks noGrp="1"/>
          </p:cNvSpPr>
          <p:nvPr>
            <p:ph type="body" idx="1"/>
          </p:nvPr>
        </p:nvSpPr>
        <p:spPr>
          <a:xfrm>
            <a:off x="5415718" y="1152727"/>
            <a:ext cx="6118500" cy="25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2"/>
              <a:buNone/>
            </a:pPr>
            <a:r>
              <a:rPr lang="en-US" sz="3060" b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Hallazgos Preliminares</a:t>
            </a:r>
            <a:r>
              <a:rPr lang="en-US" sz="2400" i="1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400" i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2"/>
              <a:buNone/>
            </a:pPr>
            <a:endParaRPr sz="2400" i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2"/>
              <a:buNone/>
            </a:pPr>
            <a:r>
              <a:rPr lang="en-US" sz="2400" i="1">
                <a:latin typeface="Montserrat"/>
                <a:ea typeface="Montserrat"/>
                <a:cs typeface="Montserrat"/>
                <a:sym typeface="Montserrat"/>
              </a:rPr>
              <a:t>Observamos una relación emergente entre las RAI en </a:t>
            </a:r>
            <a:endParaRPr sz="2400" i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2"/>
              <a:buNone/>
            </a:pPr>
            <a:r>
              <a:rPr lang="en-US" sz="2400" i="1">
                <a:latin typeface="Montserrat"/>
                <a:ea typeface="Montserrat"/>
                <a:cs typeface="Montserrat"/>
                <a:sym typeface="Montserrat"/>
              </a:rPr>
              <a:t>a) su proceso de resolución de problemas y </a:t>
            </a:r>
            <a:endParaRPr sz="2400" i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2"/>
              <a:buNone/>
            </a:pPr>
            <a:r>
              <a:rPr lang="en-US" sz="2400" i="1">
                <a:latin typeface="Montserrat"/>
                <a:ea typeface="Montserrat"/>
                <a:cs typeface="Montserrat"/>
                <a:sym typeface="Montserrat"/>
              </a:rPr>
              <a:t>b) la generación de capital social, en distintos niveles</a:t>
            </a:r>
            <a:endParaRPr sz="2400" i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2"/>
              <a:buNone/>
            </a:pPr>
            <a:endParaRPr sz="2400" i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2"/>
              <a:buNone/>
            </a:pPr>
            <a:r>
              <a:rPr lang="en-US" sz="2400" i="1">
                <a:latin typeface="Montserrat"/>
                <a:ea typeface="Montserrat"/>
                <a:cs typeface="Montserrat"/>
                <a:sym typeface="Montserrat"/>
              </a:rPr>
              <a:t>Las transiciones agroecológicas se caracterizan por cambios de pensamiento y actitud, y más que de práctica.</a:t>
            </a:r>
            <a:endParaRPr sz="2400" i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2"/>
              <a:buNone/>
            </a:pPr>
            <a:endParaRPr sz="2400" i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endParaRPr sz="1000"/>
          </a:p>
        </p:txBody>
      </p:sp>
      <p:pic>
        <p:nvPicPr>
          <p:cNvPr id="278" name="Google Shape;278;g36212f767ba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2413" y="1009300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36212f767ba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g36212f767ba_0_0"/>
          <p:cNvSpPr/>
          <p:nvPr/>
        </p:nvSpPr>
        <p:spPr>
          <a:xfrm>
            <a:off x="3349357" y="1562000"/>
            <a:ext cx="1733400" cy="3960600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81" name="Google Shape;281;g36212f767ba_0_0" title="WhatsApp Image 2025-06-05 at 20.48.04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10064" r="38057"/>
          <a:stretch/>
        </p:blipFill>
        <p:spPr>
          <a:xfrm>
            <a:off x="12966" y="0"/>
            <a:ext cx="474345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6212f767ba_0_8"/>
          <p:cNvSpPr txBox="1">
            <a:spLocks noGrp="1"/>
          </p:cNvSpPr>
          <p:nvPr>
            <p:ph type="title"/>
          </p:nvPr>
        </p:nvSpPr>
        <p:spPr>
          <a:xfrm>
            <a:off x="193325" y="533725"/>
            <a:ext cx="6515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 i="1">
                <a:solidFill>
                  <a:srgbClr val="E97132"/>
                </a:solidFill>
              </a:rPr>
              <a:t>Las RAI y capital social de COHESIÓN </a:t>
            </a:r>
            <a:endParaRPr b="1"/>
          </a:p>
        </p:txBody>
      </p:sp>
      <p:sp>
        <p:nvSpPr>
          <p:cNvPr id="287" name="Google Shape;287;g36212f767ba_0_8"/>
          <p:cNvSpPr txBox="1">
            <a:spLocks noGrp="1"/>
          </p:cNvSpPr>
          <p:nvPr>
            <p:ph type="body" idx="1"/>
          </p:nvPr>
        </p:nvSpPr>
        <p:spPr>
          <a:xfrm>
            <a:off x="561725" y="2126500"/>
            <a:ext cx="5778900" cy="41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000" b="1" i="1">
                <a:latin typeface="Montserrat"/>
                <a:ea typeface="Montserrat"/>
                <a:cs typeface="Montserrat"/>
                <a:sym typeface="Montserrat"/>
              </a:rPr>
              <a:t>Capital social de “cohesión”</a:t>
            </a:r>
            <a:r>
              <a:rPr lang="en-US" sz="2000" i="1">
                <a:latin typeface="Montserrat"/>
                <a:ea typeface="Montserrat"/>
                <a:cs typeface="Montserrat"/>
                <a:sym typeface="Montserrat"/>
              </a:rPr>
              <a:t> centra en las relaciones fuertes y muy unidas dentro de una comunidad, a menudo basadas en una identidad, intereses o valores compartidos.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Las RAI han creado espacios colectivos para reunirse, conversar, y buscar soluciones en conjunto, a través de procesos de experimentación, innovación, y adaptación colectiva.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342900" lvl="0" indent="-26924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lang="en-US" sz="2000" b="1">
                <a:latin typeface="Montserrat"/>
                <a:ea typeface="Montserrat"/>
                <a:cs typeface="Montserrat"/>
                <a:sym typeface="Montserrat"/>
              </a:rPr>
              <a:t>El caso de la Ruta escondida</a:t>
            </a:r>
            <a:endParaRPr sz="2000" i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1800"/>
          </a:p>
        </p:txBody>
      </p:sp>
      <p:pic>
        <p:nvPicPr>
          <p:cNvPr id="288" name="Google Shape;288;g36212f767ba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36212f767ba_0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g36212f767ba_0_8"/>
          <p:cNvSpPr/>
          <p:nvPr/>
        </p:nvSpPr>
        <p:spPr>
          <a:xfrm>
            <a:off x="10283053" y="1"/>
            <a:ext cx="1973400" cy="5147100"/>
          </a:xfrm>
          <a:prstGeom prst="rect">
            <a:avLst/>
          </a:prstGeom>
          <a:solidFill>
            <a:srgbClr val="FF6B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1" name="Google Shape;291;g36212f767ba_0_8" title="WhatsApp Image 2025-06-05 at 21.00.05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11508" r="11508"/>
          <a:stretch/>
        </p:blipFill>
        <p:spPr>
          <a:xfrm>
            <a:off x="6904000" y="0"/>
            <a:ext cx="4941052" cy="359832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292" name="Google Shape;292;g36212f767ba_0_8" title="WhatsApp Image 2025-06-05 at 20.43.23.jpe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 t="26767" b="36877"/>
          <a:stretch/>
        </p:blipFill>
        <p:spPr>
          <a:xfrm>
            <a:off x="6904004" y="3664722"/>
            <a:ext cx="4941031" cy="31932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6212f767ba_0_18"/>
          <p:cNvSpPr txBox="1">
            <a:spLocks noGrp="1"/>
          </p:cNvSpPr>
          <p:nvPr>
            <p:ph type="title"/>
          </p:nvPr>
        </p:nvSpPr>
        <p:spPr>
          <a:xfrm>
            <a:off x="809900" y="298950"/>
            <a:ext cx="9457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 i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Las RAI y capital social PUENTE</a:t>
            </a:r>
            <a:endParaRPr b="1" i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g36212f767ba_0_18"/>
          <p:cNvSpPr txBox="1">
            <a:spLocks noGrp="1"/>
          </p:cNvSpPr>
          <p:nvPr>
            <p:ph type="body" idx="1"/>
          </p:nvPr>
        </p:nvSpPr>
        <p:spPr>
          <a:xfrm>
            <a:off x="613963" y="1494899"/>
            <a:ext cx="8247300" cy="27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342900" lvl="0" indent="-2347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Montserrat"/>
              <a:buChar char="•"/>
            </a:pPr>
            <a:r>
              <a:rPr lang="en-US" sz="2721" i="1">
                <a:latin typeface="Montserrat"/>
                <a:ea typeface="Montserrat"/>
                <a:cs typeface="Montserrat"/>
                <a:sym typeface="Montserrat"/>
              </a:rPr>
              <a:t>El capital social puente se refiere a las conexiones entre distintos grupos, que permiten el intercambio de información, recursos e ideas. </a:t>
            </a:r>
            <a:endParaRPr sz="2721">
              <a:latin typeface="Montserrat"/>
              <a:ea typeface="Montserrat"/>
              <a:cs typeface="Montserrat"/>
              <a:sym typeface="Montserrat"/>
            </a:endParaRPr>
          </a:p>
          <a:p>
            <a:pPr marL="342900" lvl="0" indent="-11384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ontserrat"/>
              <a:buNone/>
            </a:pPr>
            <a:endParaRPr sz="2721">
              <a:latin typeface="Montserrat"/>
              <a:ea typeface="Montserrat"/>
              <a:cs typeface="Montserrat"/>
              <a:sym typeface="Montserrat"/>
            </a:endParaRPr>
          </a:p>
          <a:p>
            <a:pPr marL="342900" lvl="0" indent="-2347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ontserrat"/>
              <a:buChar char="•"/>
            </a:pPr>
            <a:r>
              <a:rPr lang="en-US" sz="2721">
                <a:latin typeface="Montserrat"/>
                <a:ea typeface="Montserrat"/>
                <a:cs typeface="Montserrat"/>
                <a:sym typeface="Montserrat"/>
              </a:rPr>
              <a:t>Los RAI actúan como multiplicadores de conocimiento para acelerar soluciones / adaptaciones. </a:t>
            </a:r>
            <a:endParaRPr sz="2721" i="1">
              <a:latin typeface="Montserrat"/>
              <a:ea typeface="Montserrat"/>
              <a:cs typeface="Montserrat"/>
              <a:sym typeface="Montserrat"/>
            </a:endParaRPr>
          </a:p>
          <a:p>
            <a:pPr marL="742950" lvl="1" indent="-266546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ontserrat"/>
              <a:buChar char="–"/>
            </a:pPr>
            <a:r>
              <a:rPr lang="en-US" sz="2721" b="1">
                <a:latin typeface="Montserrat"/>
                <a:ea typeface="Montserrat"/>
                <a:cs typeface="Montserrat"/>
                <a:sym typeface="Montserrat"/>
              </a:rPr>
              <a:t>El caso de Brisas del Campo, actuando como vínculo directo con mercados para las otras asociaciones. </a:t>
            </a:r>
            <a:endParaRPr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17585"/>
              <a:buNone/>
            </a:pPr>
            <a:endParaRPr sz="272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300" name="Google Shape;300;g36212f767ba_0_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36212f767ba_0_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36212f767ba_0_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g36212f767ba_0_18" title="WhatsApp Image 2025-06-03 at 16.06.12 (2)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t="9659" b="45475"/>
          <a:stretch/>
        </p:blipFill>
        <p:spPr>
          <a:xfrm>
            <a:off x="0" y="4331800"/>
            <a:ext cx="4854624" cy="217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g36212f767ba_0_18" title="WhatsApp Image 2025-06-03 at 16.06.12.jpe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 l="6820" t="10855" b="38491"/>
          <a:stretch/>
        </p:blipFill>
        <p:spPr>
          <a:xfrm>
            <a:off x="4854625" y="4331800"/>
            <a:ext cx="4006750" cy="2178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g36212f767ba_0_18" title="WhatsApp Image 2025-06-03 at 16.28.36 (1).jpeg"/>
          <p:cNvPicPr preferRelativeResize="0">
            <a:picLocks noGrp="1"/>
          </p:cNvPicPr>
          <p:nvPr>
            <p:ph type="pic" idx="4"/>
          </p:nvPr>
        </p:nvPicPr>
        <p:blipFill rotWithShape="1">
          <a:blip r:embed="rId7">
            <a:alphaModFix/>
          </a:blip>
          <a:srcRect l="19918" r="17346" b="8883"/>
          <a:stretch/>
        </p:blipFill>
        <p:spPr>
          <a:xfrm>
            <a:off x="8861375" y="4331800"/>
            <a:ext cx="3330625" cy="2178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g36212f767ba_0_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180913" y="2009850"/>
            <a:ext cx="2033476" cy="175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6212f767ba_0_31"/>
          <p:cNvSpPr txBox="1">
            <a:spLocks noGrp="1"/>
          </p:cNvSpPr>
          <p:nvPr>
            <p:ph type="title"/>
          </p:nvPr>
        </p:nvSpPr>
        <p:spPr>
          <a:xfrm>
            <a:off x="674375" y="2196913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 i="1">
                <a:solidFill>
                  <a:srgbClr val="E97132"/>
                </a:solidFill>
                <a:latin typeface="Montserrat"/>
                <a:ea typeface="Montserrat"/>
                <a:cs typeface="Montserrat"/>
                <a:sym typeface="Montserrat"/>
              </a:rPr>
              <a:t>Las RAI y capital social de VINCULACIÓN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g36212f767ba_0_31"/>
          <p:cNvSpPr txBox="1">
            <a:spLocks noGrp="1"/>
          </p:cNvSpPr>
          <p:nvPr>
            <p:ph type="body" idx="1"/>
          </p:nvPr>
        </p:nvSpPr>
        <p:spPr>
          <a:xfrm>
            <a:off x="674375" y="3522475"/>
            <a:ext cx="10972800" cy="29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842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i="1">
                <a:latin typeface="Montserrat"/>
                <a:ea typeface="Montserrat"/>
                <a:cs typeface="Montserrat"/>
                <a:sym typeface="Montserrat"/>
              </a:rPr>
              <a:t>Implica las conexiones con instituciones formales y estructuras de poder, como el gobierno, empresas u organizaciones sin ánimo de lucro. Estas conexiones pueden proporcionar acceso a recursos, información e influencia que no estarían disponibles únicamente a través del capital social de cohesión o puente.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5842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342900" lvl="0" indent="-284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Las RAI y ALIADOS  - facilitador y conector de actores, recursos y mercados.</a:t>
            </a:r>
            <a:endParaRPr/>
          </a:p>
          <a:p>
            <a:pPr marL="800100" lvl="1" indent="-284480" algn="l" rtl="0">
              <a:lnSpc>
                <a:spcPct val="100000"/>
              </a:lnSpc>
              <a:spcBef>
                <a:spcPts val="544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Búsqueda y coordinación con mercados, aptas para los productos de las RAI. </a:t>
            </a:r>
            <a:endParaRPr/>
          </a:p>
          <a:p>
            <a:pPr marL="800100" lvl="1" indent="-284480" algn="l" rtl="0">
              <a:lnSpc>
                <a:spcPct val="100000"/>
              </a:lnSpc>
              <a:spcBef>
                <a:spcPts val="544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Recursos y facilitación para implementar las RAI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4" name="Google Shape;314;g36212f767ba_0_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g36212f767ba_0_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5" y="6448425"/>
            <a:ext cx="1219200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g36212f767ba_0_31" title="WhatsApp Image 2025-06-03 at 16.40.26 (1)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t="36260" b="11257"/>
          <a:stretch/>
        </p:blipFill>
        <p:spPr>
          <a:xfrm>
            <a:off x="0" y="40500"/>
            <a:ext cx="4854624" cy="191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36212f767ba_0_31" title="WhatsApp Image 2025-06-03 at 16.45.42.jpe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 t="36588" b="36585"/>
          <a:stretch/>
        </p:blipFill>
        <p:spPr>
          <a:xfrm>
            <a:off x="4854625" y="40500"/>
            <a:ext cx="4006750" cy="191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36212f767ba_0_31" title="WhatsApp Image 2025-06-05 at 21.04.19.jpeg"/>
          <p:cNvPicPr preferRelativeResize="0">
            <a:picLocks noGrp="1"/>
          </p:cNvPicPr>
          <p:nvPr>
            <p:ph type="pic" idx="4"/>
          </p:nvPr>
        </p:nvPicPr>
        <p:blipFill rotWithShape="1">
          <a:blip r:embed="rId7">
            <a:alphaModFix/>
          </a:blip>
          <a:srcRect t="24021" b="-2140"/>
          <a:stretch/>
        </p:blipFill>
        <p:spPr>
          <a:xfrm>
            <a:off x="8861375" y="0"/>
            <a:ext cx="3330624" cy="195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0838" y="718875"/>
            <a:ext cx="431162" cy="447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6" title="WhatsApp Image 2025-06-03 at 16.28.54 (1).jpeg"/>
          <p:cNvPicPr preferRelativeResize="0"/>
          <p:nvPr/>
        </p:nvPicPr>
        <p:blipFill rotWithShape="1">
          <a:blip r:embed="rId4">
            <a:alphaModFix/>
          </a:blip>
          <a:srcRect l="13626" r="13618"/>
          <a:stretch/>
        </p:blipFill>
        <p:spPr>
          <a:xfrm>
            <a:off x="-28588" y="-688042"/>
            <a:ext cx="12191999" cy="7546043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6"/>
          <p:cNvSpPr/>
          <p:nvPr/>
        </p:nvSpPr>
        <p:spPr>
          <a:xfrm>
            <a:off x="-28610" y="-709719"/>
            <a:ext cx="12374100" cy="7635600"/>
          </a:xfrm>
          <a:prstGeom prst="rect">
            <a:avLst/>
          </a:prstGeom>
          <a:solidFill>
            <a:srgbClr val="FFFFFF">
              <a:alpha val="8117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6"/>
          <p:cNvSpPr txBox="1"/>
          <p:nvPr/>
        </p:nvSpPr>
        <p:spPr>
          <a:xfrm>
            <a:off x="804672" y="567379"/>
            <a:ext cx="10387500" cy="52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Muchas Gracias!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Wain Collen, Director Ejecutivo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wain@losaliados.org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6" title="imagen_2025-06-06_082447586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5238" y="1717725"/>
            <a:ext cx="3366374" cy="57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1328</Words>
  <Application>Microsoft Macintosh PowerPoint</Application>
  <PresentationFormat>Widescreen</PresentationFormat>
  <Paragraphs>160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Montserrat</vt:lpstr>
      <vt:lpstr>Work Sans</vt:lpstr>
      <vt:lpstr>Calibri</vt:lpstr>
      <vt:lpstr>Open Sans</vt:lpstr>
      <vt:lpstr>Office Theme</vt:lpstr>
      <vt:lpstr>PowerPoint Presentation</vt:lpstr>
      <vt:lpstr>Estructura de la Presentación  </vt:lpstr>
      <vt:lpstr>Contexto  y Origen</vt:lpstr>
      <vt:lpstr>PowerPoint Presentation</vt:lpstr>
      <vt:lpstr>PowerPoint Presentation</vt:lpstr>
      <vt:lpstr>PowerPoint Presentation</vt:lpstr>
      <vt:lpstr>PowerPoint Presentation</vt:lpstr>
      <vt:lpstr>Resultados Principales</vt:lpstr>
      <vt:lpstr>Resultados Principales </vt:lpstr>
      <vt:lpstr>Contexto de investigación adaptado </vt:lpstr>
      <vt:lpstr>Un entendimiento más holístico con métodos mixtos  </vt:lpstr>
      <vt:lpstr>Perspectiva de los jóvenes Investigadores</vt:lpstr>
      <vt:lpstr>Perspectiva de los jóvenes Investigadores</vt:lpstr>
      <vt:lpstr>Perspectiva de los jóvenes Investigadores</vt:lpstr>
      <vt:lpstr>Perspectiva de los jóvenes Investigadores</vt:lpstr>
      <vt:lpstr>Perspectiva de los jóvenes Investigadores</vt:lpstr>
      <vt:lpstr>Caso de estudio Longitudinal Modelo de servicios Aliados</vt:lpstr>
      <vt:lpstr>Caso de estudio Longitudinal Modelo de servicios Aliados</vt:lpstr>
      <vt:lpstr>Caso de estudio Longitudinal Modelo de servicios Aliados</vt:lpstr>
      <vt:lpstr>PowerPoint Presentation</vt:lpstr>
      <vt:lpstr>Las RAI y capital social de COHESIÓN </vt:lpstr>
      <vt:lpstr>Las RAI y capital social PUENTE</vt:lpstr>
      <vt:lpstr>Las RAI y capital social de VINCULACIÓN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Wain Collen</cp:lastModifiedBy>
  <cp:revision>1</cp:revision>
  <dcterms:created xsi:type="dcterms:W3CDTF">2013-01-27T09:14:16Z</dcterms:created>
  <dcterms:modified xsi:type="dcterms:W3CDTF">2025-06-12T15:14:19Z</dcterms:modified>
</cp:coreProperties>
</file>